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sldIdLst>
    <p:sldId id="257" r:id="rId2"/>
    <p:sldId id="259" r:id="rId3"/>
    <p:sldId id="260" r:id="rId4"/>
    <p:sldId id="262" r:id="rId5"/>
    <p:sldId id="266" r:id="rId6"/>
    <p:sldId id="268" r:id="rId7"/>
    <p:sldId id="271" r:id="rId8"/>
    <p:sldId id="272" r:id="rId9"/>
    <p:sldId id="273" r:id="rId10"/>
    <p:sldId id="274" r:id="rId11"/>
    <p:sldId id="275" r:id="rId12"/>
    <p:sldId id="277"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0" d="100"/>
          <a:sy n="110" d="100"/>
        </p:scale>
        <p:origin x="3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2/12/2020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2/12/2020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ym.openai.com/envs" TargetMode="External"/><Relationship Id="rId2" Type="http://schemas.openxmlformats.org/officeDocument/2006/relationships/image" Target="../media/image3.jpg"/><Relationship Id="rId1" Type="http://schemas.openxmlformats.org/officeDocument/2006/relationships/slideLayout" Target="../slideLayouts/slideLayout9.xml"/><Relationship Id="rId4" Type="http://schemas.openxmlformats.org/officeDocument/2006/relationships/hyperlink" Target="https://gym.openai.com/envs/Pendulum-v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fabric, table, red, covered&#10;&#10;Description automatically generated">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DDPG algorithm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fontScale="92500" lnSpcReduction="20000"/>
          </a:bodyPr>
          <a:lstStyle/>
          <a:p>
            <a:r>
              <a:rPr lang="en-US" dirty="0" err="1">
                <a:solidFill>
                  <a:schemeClr val="tx1"/>
                </a:solidFill>
              </a:rPr>
              <a:t>PyTorch</a:t>
            </a:r>
            <a:r>
              <a:rPr lang="en-US" dirty="0">
                <a:solidFill>
                  <a:schemeClr val="tx1"/>
                </a:solidFill>
              </a:rPr>
              <a:t> Implementation with addition of SWA  </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863F-7669-4C63-9047-6BE6848AE2D9}"/>
              </a:ext>
            </a:extLst>
          </p:cNvPr>
          <p:cNvSpPr>
            <a:spLocks noGrp="1"/>
          </p:cNvSpPr>
          <p:nvPr>
            <p:ph type="title"/>
          </p:nvPr>
        </p:nvSpPr>
        <p:spPr/>
        <p:txBody>
          <a:bodyPr/>
          <a:lstStyle/>
          <a:p>
            <a:pPr algn="ctr"/>
            <a:r>
              <a:rPr lang="en-GB" b="1" dirty="0"/>
              <a:t>DDPG</a:t>
            </a:r>
            <a:r>
              <a:rPr lang="en-GB" dirty="0"/>
              <a:t> </a:t>
            </a:r>
          </a:p>
        </p:txBody>
      </p:sp>
      <p:sp>
        <p:nvSpPr>
          <p:cNvPr id="3" name="Content Placeholder 2">
            <a:extLst>
              <a:ext uri="{FF2B5EF4-FFF2-40B4-BE49-F238E27FC236}">
                <a16:creationId xmlns:a16="http://schemas.microsoft.com/office/drawing/2014/main" id="{2300A39D-0A7B-400E-94F5-657021B5DACE}"/>
              </a:ext>
            </a:extLst>
          </p:cNvPr>
          <p:cNvSpPr>
            <a:spLocks noGrp="1"/>
          </p:cNvSpPr>
          <p:nvPr>
            <p:ph idx="1"/>
          </p:nvPr>
        </p:nvSpPr>
        <p:spPr/>
        <p:txBody>
          <a:bodyPr/>
          <a:lstStyle/>
          <a:p>
            <a:r>
              <a:rPr lang="en-GB" dirty="0"/>
              <a:t>The idea behind DDPG consists of couple parts : </a:t>
            </a:r>
          </a:p>
          <a:p>
            <a:pPr lvl="1"/>
            <a:r>
              <a:rPr lang="en-GB" dirty="0"/>
              <a:t>1) Use of two Actors and two Critics which greatly improve stability in learning . </a:t>
            </a:r>
            <a:br>
              <a:rPr lang="en-GB" dirty="0"/>
            </a:br>
            <a:r>
              <a:rPr lang="en-GB" dirty="0"/>
              <a:t>One pair which is continuously updated using loss functions , and the other pair called target pair , that gets slowly updated using previous pair’s weights. </a:t>
            </a:r>
          </a:p>
          <a:p>
            <a:pPr lvl="1"/>
            <a:r>
              <a:rPr lang="en-GB" dirty="0"/>
              <a:t>2)Use of Replay Buffer that stores previously acquired experience in tuples of form  :</a:t>
            </a:r>
            <a:br>
              <a:rPr lang="en-GB" dirty="0"/>
            </a:br>
            <a:r>
              <a:rPr lang="en-GB" dirty="0"/>
              <a:t>Since DDPG is model-free algorithm(we’re not given transition distributions , therefore we need to learn from our experience, storing more experience means ability to learn from it multiple times ) </a:t>
            </a:r>
          </a:p>
          <a:p>
            <a:pPr lvl="1"/>
            <a:r>
              <a:rPr lang="en-GB" dirty="0"/>
              <a:t>3) Use of random noise . </a:t>
            </a:r>
            <a:br>
              <a:rPr lang="en-GB" dirty="0"/>
            </a:br>
            <a:r>
              <a:rPr lang="en-GB" dirty="0"/>
              <a:t>We need to make sure that our algorithm will keep on exploring all possible paths instead of endlessly exploiting one path that might not be optimal. For continuous action space case we add a little noise that make the algorithm choose a bit different path each time resulting in wider exploration .</a:t>
            </a:r>
          </a:p>
          <a:p>
            <a:pPr lvl="1"/>
            <a:r>
              <a:rPr lang="en-GB" dirty="0"/>
              <a:t>4) Update of neural networks is done using sample batches – at every iteration update a random batch is sampled from Replay Buffer which is later used to minimalize Loss Function</a:t>
            </a:r>
          </a:p>
          <a:p>
            <a:pPr lvl="1"/>
            <a:r>
              <a:rPr lang="en-GB" dirty="0"/>
              <a:t>5) Weights are initialized randomly </a:t>
            </a:r>
          </a:p>
        </p:txBody>
      </p:sp>
      <p:pic>
        <p:nvPicPr>
          <p:cNvPr id="5" name="Picture 4" descr="A picture containing clock&#10;&#10;Description automatically generated">
            <a:extLst>
              <a:ext uri="{FF2B5EF4-FFF2-40B4-BE49-F238E27FC236}">
                <a16:creationId xmlns:a16="http://schemas.microsoft.com/office/drawing/2014/main" id="{40D908C6-4C5F-4606-9D9F-668F17543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5354" y="3139438"/>
            <a:ext cx="1574075" cy="196760"/>
          </a:xfrm>
          <a:prstGeom prst="rect">
            <a:avLst/>
          </a:prstGeom>
        </p:spPr>
      </p:pic>
    </p:spTree>
    <p:extLst>
      <p:ext uri="{BB962C8B-B14F-4D97-AF65-F5344CB8AC3E}">
        <p14:creationId xmlns:p14="http://schemas.microsoft.com/office/powerpoint/2010/main" val="3229765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D27EBA84-B12E-45A4-A78F-F16B94CAE5C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228599" y="596173"/>
            <a:ext cx="7696201" cy="5665653"/>
          </a:xfrm>
          <a:prstGeom prst="rect">
            <a:avLst/>
          </a:prstGeom>
          <a:noFill/>
          <a:ln>
            <a:noFill/>
          </a:ln>
        </p:spPr>
      </p:pic>
      <p:sp>
        <p:nvSpPr>
          <p:cNvPr id="2" name="Title 1">
            <a:extLst>
              <a:ext uri="{FF2B5EF4-FFF2-40B4-BE49-F238E27FC236}">
                <a16:creationId xmlns:a16="http://schemas.microsoft.com/office/drawing/2014/main" id="{85ED863F-7669-4C63-9047-6BE6848AE2D9}"/>
              </a:ext>
            </a:extLst>
          </p:cNvPr>
          <p:cNvSpPr>
            <a:spLocks noGrp="1"/>
          </p:cNvSpPr>
          <p:nvPr>
            <p:ph type="title"/>
          </p:nvPr>
        </p:nvSpPr>
        <p:spPr>
          <a:xfrm>
            <a:off x="8477250" y="603504"/>
            <a:ext cx="3144774" cy="1645920"/>
          </a:xfrm>
          <a:prstGeom prst="rect">
            <a:avLst/>
          </a:prstGeom>
        </p:spPr>
        <p:txBody>
          <a:bodyPr anchor="b">
            <a:normAutofit/>
          </a:bodyPr>
          <a:lstStyle/>
          <a:p>
            <a:pPr algn="ctr"/>
            <a:r>
              <a:rPr lang="en-GB" dirty="0"/>
              <a:t>DDPG algorithm</a:t>
            </a:r>
          </a:p>
        </p:txBody>
      </p:sp>
      <p:sp>
        <p:nvSpPr>
          <p:cNvPr id="10" name="Text Placeholder 3">
            <a:extLst>
              <a:ext uri="{FF2B5EF4-FFF2-40B4-BE49-F238E27FC236}">
                <a16:creationId xmlns:a16="http://schemas.microsoft.com/office/drawing/2014/main" id="{9A656150-3AC8-41AA-967C-81F34DACF39D}"/>
              </a:ext>
            </a:extLst>
          </p:cNvPr>
          <p:cNvSpPr>
            <a:spLocks noGrp="1"/>
          </p:cNvSpPr>
          <p:nvPr>
            <p:ph type="body" sz="half" idx="2"/>
          </p:nvPr>
        </p:nvSpPr>
        <p:spPr>
          <a:xfrm>
            <a:off x="8477250" y="2386583"/>
            <a:ext cx="3144774" cy="4005507"/>
          </a:xfrm>
        </p:spPr>
        <p:txBody>
          <a:bodyPr>
            <a:normAutofit fontScale="92500" lnSpcReduction="20000"/>
          </a:bodyPr>
          <a:lstStyle/>
          <a:p>
            <a:r>
              <a:rPr lang="en-US" dirty="0"/>
              <a:t>Pay Attention to : </a:t>
            </a:r>
          </a:p>
          <a:p>
            <a:r>
              <a:rPr lang="en-US" dirty="0"/>
              <a:t>1)The fact that actions are calculated using non-target actor </a:t>
            </a:r>
          </a:p>
          <a:p>
            <a:r>
              <a:rPr lang="en-US" dirty="0"/>
              <a:t>2)Critic loss function uses difference between Q values calculated by target Critic and non-target one</a:t>
            </a:r>
          </a:p>
          <a:p>
            <a:r>
              <a:rPr lang="en-US" dirty="0"/>
              <a:t>3)Actor gradient is calculated using non-target functions </a:t>
            </a:r>
          </a:p>
          <a:p>
            <a:r>
              <a:rPr lang="en-US" dirty="0"/>
              <a:t>From all above we can conclude that outside of Q value comparison , the training doesn’t include target networks . </a:t>
            </a:r>
          </a:p>
        </p:txBody>
      </p:sp>
    </p:spTree>
    <p:extLst>
      <p:ext uri="{BB962C8B-B14F-4D97-AF65-F5344CB8AC3E}">
        <p14:creationId xmlns:p14="http://schemas.microsoft.com/office/powerpoint/2010/main" val="2877852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863F-7669-4C63-9047-6BE6848AE2D9}"/>
              </a:ext>
            </a:extLst>
          </p:cNvPr>
          <p:cNvSpPr>
            <a:spLocks noGrp="1"/>
          </p:cNvSpPr>
          <p:nvPr>
            <p:ph type="title"/>
          </p:nvPr>
        </p:nvSpPr>
        <p:spPr/>
        <p:txBody>
          <a:bodyPr/>
          <a:lstStyle/>
          <a:p>
            <a:pPr algn="ctr"/>
            <a:r>
              <a:rPr lang="en-GB" b="1" dirty="0"/>
              <a:t>DDPG optimization and use cases</a:t>
            </a:r>
          </a:p>
        </p:txBody>
      </p:sp>
      <p:sp>
        <p:nvSpPr>
          <p:cNvPr id="3" name="Content Placeholder 2">
            <a:extLst>
              <a:ext uri="{FF2B5EF4-FFF2-40B4-BE49-F238E27FC236}">
                <a16:creationId xmlns:a16="http://schemas.microsoft.com/office/drawing/2014/main" id="{2300A39D-0A7B-400E-94F5-657021B5DACE}"/>
              </a:ext>
            </a:extLst>
          </p:cNvPr>
          <p:cNvSpPr>
            <a:spLocks noGrp="1"/>
          </p:cNvSpPr>
          <p:nvPr>
            <p:ph idx="1"/>
          </p:nvPr>
        </p:nvSpPr>
        <p:spPr/>
        <p:txBody>
          <a:bodyPr/>
          <a:lstStyle/>
          <a:p>
            <a:r>
              <a:rPr lang="en-GB" dirty="0"/>
              <a:t>Use cases of DDPG include environments such as : </a:t>
            </a:r>
          </a:p>
          <a:p>
            <a:pPr lvl="1"/>
            <a:r>
              <a:rPr lang="en-GB" dirty="0"/>
              <a:t>Cheetah – agent learning </a:t>
            </a:r>
          </a:p>
          <a:p>
            <a:endParaRPr lang="en-GB" dirty="0"/>
          </a:p>
          <a:p>
            <a:endParaRPr lang="en-GB" dirty="0"/>
          </a:p>
          <a:p>
            <a:r>
              <a:rPr lang="en-GB" dirty="0"/>
              <a:t>Further optimizations used for getting better and faster results in DDPG include  : </a:t>
            </a:r>
          </a:p>
          <a:p>
            <a:pPr lvl="1"/>
            <a:r>
              <a:rPr lang="en-GB" dirty="0"/>
              <a:t>Either randomly or uniformly initializing weights in Neural Networks , which results again , in a better and faster convergence</a:t>
            </a:r>
          </a:p>
          <a:p>
            <a:pPr lvl="1"/>
            <a:r>
              <a:rPr lang="en-GB" dirty="0"/>
              <a:t>Using Batch Normalization , so that all the layers outputs as well as the actions have the mean 1 and variance 0 , resulting in reduced overfitting which otherwise would be a major problem . Again , such an idea causes faster convergence and better stability of our algorithm</a:t>
            </a:r>
          </a:p>
          <a:p>
            <a:pPr lvl="1"/>
            <a:endParaRPr lang="en-GB" dirty="0"/>
          </a:p>
        </p:txBody>
      </p:sp>
    </p:spTree>
    <p:extLst>
      <p:ext uri="{BB962C8B-B14F-4D97-AF65-F5344CB8AC3E}">
        <p14:creationId xmlns:p14="http://schemas.microsoft.com/office/powerpoint/2010/main" val="3877756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863F-7669-4C63-9047-6BE6848AE2D9}"/>
              </a:ext>
            </a:extLst>
          </p:cNvPr>
          <p:cNvSpPr>
            <a:spLocks noGrp="1"/>
          </p:cNvSpPr>
          <p:nvPr>
            <p:ph type="title"/>
          </p:nvPr>
        </p:nvSpPr>
        <p:spPr/>
        <p:txBody>
          <a:bodyPr/>
          <a:lstStyle/>
          <a:p>
            <a:r>
              <a:rPr lang="en-GB" dirty="0"/>
              <a:t>Improving DDPG using SWA </a:t>
            </a:r>
          </a:p>
        </p:txBody>
      </p:sp>
      <p:sp>
        <p:nvSpPr>
          <p:cNvPr id="3" name="Content Placeholder 2">
            <a:extLst>
              <a:ext uri="{FF2B5EF4-FFF2-40B4-BE49-F238E27FC236}">
                <a16:creationId xmlns:a16="http://schemas.microsoft.com/office/drawing/2014/main" id="{2300A39D-0A7B-400E-94F5-657021B5DACE}"/>
              </a:ext>
            </a:extLst>
          </p:cNvPr>
          <p:cNvSpPr>
            <a:spLocks noGrp="1"/>
          </p:cNvSpPr>
          <p:nvPr>
            <p:ph idx="1"/>
          </p:nvPr>
        </p:nvSpPr>
        <p:spPr>
          <a:xfrm>
            <a:off x="770708" y="2014194"/>
            <a:ext cx="10650583" cy="4376057"/>
          </a:xfrm>
        </p:spPr>
        <p:txBody>
          <a:bodyPr>
            <a:normAutofit/>
          </a:bodyPr>
          <a:lstStyle/>
          <a:p>
            <a:r>
              <a:rPr lang="en-GB" dirty="0"/>
              <a:t>SWA stands for Stochastic Weight Average , and is a simple procedure that improves generalization in deep learning over Stochastic Gradient Descent optimizer.</a:t>
            </a:r>
          </a:p>
          <a:p>
            <a:r>
              <a:rPr lang="en-GB" dirty="0"/>
              <a:t>As the name suggests SWA takes average of SGD’s weight , but devil is in the details. </a:t>
            </a:r>
          </a:p>
          <a:p>
            <a:r>
              <a:rPr lang="en-GB" dirty="0"/>
              <a:t>While training SWA uses a modified learning rate schedule , so that SGD continues to explore the set of high-performing networks instead of simply converging to a single solution. We divide process into two parts : </a:t>
            </a:r>
            <a:br>
              <a:rPr lang="en-GB" dirty="0"/>
            </a:br>
            <a:r>
              <a:rPr lang="en-GB" dirty="0">
                <a:sym typeface="Wingdings" panose="05000000000000000000" pitchFamily="2" charset="2"/>
              </a:rPr>
              <a:t></a:t>
            </a:r>
            <a:r>
              <a:rPr lang="en-GB" dirty="0"/>
              <a:t>1</a:t>
            </a:r>
            <a:r>
              <a:rPr lang="en-GB" baseline="30000" dirty="0"/>
              <a:t>st</a:t>
            </a:r>
            <a:r>
              <a:rPr lang="en-GB" dirty="0"/>
              <a:t>  “Proper” training where we use decaying learning weight to converge closer to solution ( but not too close)</a:t>
            </a:r>
            <a:br>
              <a:rPr lang="en-GB" dirty="0"/>
            </a:br>
            <a:r>
              <a:rPr lang="en-GB" dirty="0">
                <a:sym typeface="Wingdings" panose="05000000000000000000" pitchFamily="2" charset="2"/>
              </a:rPr>
              <a:t></a:t>
            </a:r>
            <a:r>
              <a:rPr lang="en-GB" dirty="0"/>
              <a:t>2</a:t>
            </a:r>
            <a:r>
              <a:rPr lang="en-GB" baseline="30000" dirty="0"/>
              <a:t>nd</a:t>
            </a:r>
            <a:r>
              <a:rPr lang="en-GB" dirty="0"/>
              <a:t> where we set the learning rate to reasonably high constant , this way algorithm keeps on exploring , and we take average of 2</a:t>
            </a:r>
            <a:r>
              <a:rPr lang="en-GB" baseline="30000" dirty="0"/>
              <a:t>nd</a:t>
            </a:r>
            <a:r>
              <a:rPr lang="en-GB" dirty="0"/>
              <a:t> part’s weights </a:t>
            </a:r>
          </a:p>
          <a:p>
            <a:r>
              <a:rPr lang="en-GB" dirty="0"/>
              <a:t>For example, we can use the standard decaying learning rate strategy for the first 75% of training time, and then set the learning rate to a reasonably high constant value for the remaining 25% of the time</a:t>
            </a:r>
          </a:p>
          <a:p>
            <a:r>
              <a:rPr lang="en-GB" dirty="0"/>
              <a:t>SWA works in the background , it doesn’t influence training process , instead it takes average of weights of the last training bit , and then swaps the weights at the end of the training.</a:t>
            </a:r>
          </a:p>
        </p:txBody>
      </p:sp>
    </p:spTree>
    <p:extLst>
      <p:ext uri="{BB962C8B-B14F-4D97-AF65-F5344CB8AC3E}">
        <p14:creationId xmlns:p14="http://schemas.microsoft.com/office/powerpoint/2010/main" val="71439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9B48C-4FE5-4A5C-ADF0-6B398D4F6EE4}"/>
              </a:ext>
            </a:extLst>
          </p:cNvPr>
          <p:cNvSpPr>
            <a:spLocks noGrp="1"/>
          </p:cNvSpPr>
          <p:nvPr>
            <p:ph type="title"/>
          </p:nvPr>
        </p:nvSpPr>
        <p:spPr>
          <a:xfrm>
            <a:off x="1066800" y="451005"/>
            <a:ext cx="10058400" cy="1371600"/>
          </a:xfrm>
        </p:spPr>
        <p:txBody>
          <a:bodyPr/>
          <a:lstStyle/>
          <a:p>
            <a:r>
              <a:rPr lang="en-GB" dirty="0"/>
              <a:t>Part 1 – Reinforcement Learning </a:t>
            </a:r>
          </a:p>
        </p:txBody>
      </p:sp>
      <p:sp>
        <p:nvSpPr>
          <p:cNvPr id="3" name="Content Placeholder 2">
            <a:extLst>
              <a:ext uri="{FF2B5EF4-FFF2-40B4-BE49-F238E27FC236}">
                <a16:creationId xmlns:a16="http://schemas.microsoft.com/office/drawing/2014/main" id="{ABB9D110-DCB2-4A44-8F9C-FB9D3449FE54}"/>
              </a:ext>
            </a:extLst>
          </p:cNvPr>
          <p:cNvSpPr>
            <a:spLocks noGrp="1"/>
          </p:cNvSpPr>
          <p:nvPr>
            <p:ph idx="1"/>
          </p:nvPr>
        </p:nvSpPr>
        <p:spPr>
          <a:xfrm>
            <a:off x="1066800" y="1698171"/>
            <a:ext cx="10058400" cy="4254573"/>
          </a:xfrm>
        </p:spPr>
        <p:txBody>
          <a:bodyPr>
            <a:normAutofit lnSpcReduction="10000"/>
          </a:bodyPr>
          <a:lstStyle/>
          <a:p>
            <a:r>
              <a:rPr lang="en-GB" dirty="0"/>
              <a:t>We’re given Agent in some Environment ( e.g.  Agent playing shooter game).</a:t>
            </a:r>
            <a:br>
              <a:rPr lang="en-GB" dirty="0"/>
            </a:br>
            <a:r>
              <a:rPr lang="en-GB" dirty="0"/>
              <a:t>The environment consists of : </a:t>
            </a:r>
          </a:p>
          <a:p>
            <a:br>
              <a:rPr lang="en-GB" dirty="0"/>
            </a:br>
            <a:r>
              <a:rPr lang="en-GB" dirty="0"/>
              <a:t>1)</a:t>
            </a:r>
            <a:r>
              <a:rPr lang="en-GB" b="1" dirty="0"/>
              <a:t>States</a:t>
            </a:r>
            <a:r>
              <a:rPr lang="en-GB" dirty="0"/>
              <a:t> - all the possible positions Agent can be in (e.g. for shooter game – all the positions on the map multiplied by all the possible angles our agent can look at ) </a:t>
            </a:r>
          </a:p>
          <a:p>
            <a:r>
              <a:rPr lang="en-GB" dirty="0"/>
              <a:t>2)</a:t>
            </a:r>
            <a:r>
              <a:rPr lang="en-GB" b="1" dirty="0"/>
              <a:t>Actions</a:t>
            </a:r>
            <a:r>
              <a:rPr lang="en-GB" dirty="0"/>
              <a:t> – all the possible actions Agent can take in a given state(e.g. for shooter game – move in any direction/rotate camera/shoot etc.)</a:t>
            </a:r>
          </a:p>
          <a:p>
            <a:r>
              <a:rPr lang="en-GB" dirty="0"/>
              <a:t>3)</a:t>
            </a:r>
            <a:r>
              <a:rPr lang="en-GB" b="1" dirty="0"/>
              <a:t>Rewards</a:t>
            </a:r>
            <a:r>
              <a:rPr lang="en-GB" dirty="0"/>
              <a:t> – award given to agent for following some action (e.g. for shooter game – obvious one would be killing an enemy , not dying is a reward as well – we could for example assign negative values for all actions leading to death or very small reward for all actions leading to staying alive) </a:t>
            </a:r>
          </a:p>
          <a:p>
            <a:endParaRPr lang="en-GB" dirty="0"/>
          </a:p>
          <a:p>
            <a:r>
              <a:rPr lang="en-GB" b="1" dirty="0"/>
              <a:t>*Policy is a function that maps every state to the action </a:t>
            </a:r>
            <a:endParaRPr lang="en-GB" dirty="0"/>
          </a:p>
          <a:p>
            <a:r>
              <a:rPr lang="en-GB" b="1" dirty="0"/>
              <a:t>The aim of the RL algorithm </a:t>
            </a:r>
            <a:r>
              <a:rPr lang="en-GB" dirty="0"/>
              <a:t>is to optimize action decision process(</a:t>
            </a:r>
            <a:r>
              <a:rPr lang="en-GB" b="1" dirty="0"/>
              <a:t>find optimal policy</a:t>
            </a:r>
            <a:r>
              <a:rPr lang="en-GB" dirty="0"/>
              <a:t>) , i.e. given a state of the agent ,  choose action that’ll lead to maximization of overall reward ( which is calculated at the end of the task/time) . </a:t>
            </a:r>
          </a:p>
        </p:txBody>
      </p:sp>
    </p:spTree>
    <p:extLst>
      <p:ext uri="{BB962C8B-B14F-4D97-AF65-F5344CB8AC3E}">
        <p14:creationId xmlns:p14="http://schemas.microsoft.com/office/powerpoint/2010/main" val="4004551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close up of a device&#10;&#10;Description automatically generated">
            <a:extLst>
              <a:ext uri="{FF2B5EF4-FFF2-40B4-BE49-F238E27FC236}">
                <a16:creationId xmlns:a16="http://schemas.microsoft.com/office/drawing/2014/main" id="{CE5EB2DE-E771-45A1-BD21-DB88C92CE2B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p:blipFill>
        <p:spPr>
          <a:xfrm>
            <a:off x="885443" y="237744"/>
            <a:ext cx="6382512" cy="6382512"/>
          </a:xfrm>
          <a:prstGeom prst="rect">
            <a:avLst/>
          </a:prstGeom>
          <a:noFill/>
          <a:ln>
            <a:noFill/>
          </a:ln>
        </p:spPr>
      </p:pic>
      <p:sp>
        <p:nvSpPr>
          <p:cNvPr id="2" name="Title 1">
            <a:extLst>
              <a:ext uri="{FF2B5EF4-FFF2-40B4-BE49-F238E27FC236}">
                <a16:creationId xmlns:a16="http://schemas.microsoft.com/office/drawing/2014/main" id="{5856FCEA-92D1-4C68-B1FC-2A27A1AA7D5E}"/>
              </a:ext>
            </a:extLst>
          </p:cNvPr>
          <p:cNvSpPr>
            <a:spLocks noGrp="1"/>
          </p:cNvSpPr>
          <p:nvPr>
            <p:ph type="title"/>
          </p:nvPr>
        </p:nvSpPr>
        <p:spPr>
          <a:xfrm>
            <a:off x="8339899" y="9526"/>
            <a:ext cx="3419475" cy="1820798"/>
          </a:xfrm>
          <a:prstGeom prst="rect">
            <a:avLst/>
          </a:prstGeom>
        </p:spPr>
        <p:txBody>
          <a:bodyPr anchor="b">
            <a:normAutofit/>
          </a:bodyPr>
          <a:lstStyle/>
          <a:p>
            <a:r>
              <a:rPr lang="en-GB" sz="2400" dirty="0"/>
              <a:t>Example of RL Environment – </a:t>
            </a:r>
            <a:r>
              <a:rPr lang="en-GB" sz="2400" b="1" dirty="0"/>
              <a:t>Pendulum Swing</a:t>
            </a:r>
          </a:p>
        </p:txBody>
      </p:sp>
      <p:sp>
        <p:nvSpPr>
          <p:cNvPr id="28" name="Text Placeholder 3">
            <a:extLst>
              <a:ext uri="{FF2B5EF4-FFF2-40B4-BE49-F238E27FC236}">
                <a16:creationId xmlns:a16="http://schemas.microsoft.com/office/drawing/2014/main" id="{D104808B-0964-45D6-9476-0D82C8F86FE9}"/>
              </a:ext>
            </a:extLst>
          </p:cNvPr>
          <p:cNvSpPr>
            <a:spLocks noGrp="1"/>
          </p:cNvSpPr>
          <p:nvPr>
            <p:ph type="body" sz="half" idx="2"/>
          </p:nvPr>
        </p:nvSpPr>
        <p:spPr>
          <a:xfrm>
            <a:off x="8477249" y="2012114"/>
            <a:ext cx="3144774" cy="4042791"/>
          </a:xfrm>
        </p:spPr>
        <p:txBody>
          <a:bodyPr>
            <a:normAutofit lnSpcReduction="10000"/>
          </a:bodyPr>
          <a:lstStyle/>
          <a:p>
            <a:r>
              <a:rPr lang="en-US" b="1" dirty="0"/>
              <a:t>Aim</a:t>
            </a:r>
            <a:r>
              <a:rPr lang="en-US" dirty="0"/>
              <a:t> – put pendulum in the straight upward position </a:t>
            </a:r>
          </a:p>
          <a:p>
            <a:r>
              <a:rPr lang="en-US" b="1" dirty="0"/>
              <a:t>State</a:t>
            </a:r>
            <a:r>
              <a:rPr lang="en-US" dirty="0"/>
              <a:t> –possible position of the pendulum (if we were to be accurate to degree there’d be 360 of them)</a:t>
            </a:r>
          </a:p>
          <a:p>
            <a:r>
              <a:rPr lang="en-US" b="1" dirty="0"/>
              <a:t>Action</a:t>
            </a:r>
            <a:r>
              <a:rPr lang="en-US" dirty="0"/>
              <a:t> – Swing right/left with force from (0,1] / do nothing </a:t>
            </a:r>
          </a:p>
          <a:p>
            <a:r>
              <a:rPr lang="en-US" b="1" dirty="0"/>
              <a:t>Reward </a:t>
            </a:r>
            <a:r>
              <a:rPr lang="en-US" dirty="0"/>
              <a:t>– for every timestep pendulum isn’t in “aim position” add  -1 to final reward</a:t>
            </a:r>
            <a:endParaRPr lang="en-US" b="1" dirty="0"/>
          </a:p>
        </p:txBody>
      </p:sp>
      <p:sp>
        <p:nvSpPr>
          <p:cNvPr id="8" name="TextBox 7">
            <a:extLst>
              <a:ext uri="{FF2B5EF4-FFF2-40B4-BE49-F238E27FC236}">
                <a16:creationId xmlns:a16="http://schemas.microsoft.com/office/drawing/2014/main" id="{C017456F-CAB7-4B34-8831-3DCAA1388ED3}"/>
              </a:ext>
            </a:extLst>
          </p:cNvPr>
          <p:cNvSpPr txBox="1"/>
          <p:nvPr/>
        </p:nvSpPr>
        <p:spPr>
          <a:xfrm>
            <a:off x="83818" y="6435590"/>
            <a:ext cx="5373189" cy="369332"/>
          </a:xfrm>
          <a:prstGeom prst="rect">
            <a:avLst/>
          </a:prstGeom>
          <a:noFill/>
        </p:spPr>
        <p:txBody>
          <a:bodyPr wrap="square" rtlCol="0">
            <a:spAutoFit/>
          </a:bodyPr>
          <a:lstStyle/>
          <a:p>
            <a:r>
              <a:rPr lang="en-GB" dirty="0">
                <a:hlinkClick r:id="rId4"/>
              </a:rPr>
              <a:t>https://gym.openai.com/envs/Pendulum-v0/</a:t>
            </a:r>
            <a:endParaRPr lang="en-GB" dirty="0"/>
          </a:p>
        </p:txBody>
      </p:sp>
    </p:spTree>
    <p:extLst>
      <p:ext uri="{BB962C8B-B14F-4D97-AF65-F5344CB8AC3E}">
        <p14:creationId xmlns:p14="http://schemas.microsoft.com/office/powerpoint/2010/main" val="76942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DC1C-2F78-4B59-9670-64D6094E594F}"/>
              </a:ext>
            </a:extLst>
          </p:cNvPr>
          <p:cNvSpPr>
            <a:spLocks noGrp="1"/>
          </p:cNvSpPr>
          <p:nvPr>
            <p:ph type="title"/>
          </p:nvPr>
        </p:nvSpPr>
        <p:spPr>
          <a:xfrm>
            <a:off x="1066799" y="451006"/>
            <a:ext cx="10058400" cy="1371600"/>
          </a:xfrm>
        </p:spPr>
        <p:txBody>
          <a:bodyPr/>
          <a:lstStyle/>
          <a:p>
            <a:r>
              <a:rPr lang="en-GB" dirty="0"/>
              <a:t>Part 2 . How to solve RL problem ? </a:t>
            </a:r>
          </a:p>
        </p:txBody>
      </p:sp>
      <p:sp>
        <p:nvSpPr>
          <p:cNvPr id="3" name="Content Placeholder 2">
            <a:extLst>
              <a:ext uri="{FF2B5EF4-FFF2-40B4-BE49-F238E27FC236}">
                <a16:creationId xmlns:a16="http://schemas.microsoft.com/office/drawing/2014/main" id="{E913BE65-604B-4C34-ABF5-D64D319E3C87}"/>
              </a:ext>
            </a:extLst>
          </p:cNvPr>
          <p:cNvSpPr>
            <a:spLocks noGrp="1"/>
          </p:cNvSpPr>
          <p:nvPr>
            <p:ph idx="1"/>
          </p:nvPr>
        </p:nvSpPr>
        <p:spPr>
          <a:xfrm>
            <a:off x="833844" y="1647759"/>
            <a:ext cx="10524309" cy="4759235"/>
          </a:xfrm>
        </p:spPr>
        <p:txBody>
          <a:bodyPr>
            <a:normAutofit fontScale="25000" lnSpcReduction="20000"/>
          </a:bodyPr>
          <a:lstStyle/>
          <a:p>
            <a:pPr marL="0" indent="0">
              <a:buNone/>
            </a:pPr>
            <a:r>
              <a:rPr lang="en-GB" sz="6400" dirty="0"/>
              <a:t>There are quite a lot of ways to solve RL problems .</a:t>
            </a:r>
            <a:br>
              <a:rPr lang="en-GB" sz="6400" dirty="0"/>
            </a:br>
            <a:r>
              <a:rPr lang="en-GB" sz="6400" b="1" dirty="0"/>
              <a:t>Firstly we need to know more about the environment : </a:t>
            </a:r>
          </a:p>
          <a:p>
            <a:pPr marL="0" indent="0">
              <a:buNone/>
            </a:pPr>
            <a:r>
              <a:rPr lang="en-GB" sz="6400" dirty="0"/>
              <a:t>-Are states discrete or continuous ? </a:t>
            </a:r>
            <a:br>
              <a:rPr lang="en-GB" sz="6400" dirty="0"/>
            </a:br>
            <a:r>
              <a:rPr lang="en-GB" sz="6400" dirty="0"/>
              <a:t>-Are actions discrete or continuous ? </a:t>
            </a:r>
            <a:br>
              <a:rPr lang="en-GB" sz="6400" dirty="0"/>
            </a:br>
            <a:r>
              <a:rPr lang="en-GB" sz="6400" dirty="0"/>
              <a:t>-Are we given the model of environment( e.g. transition probability distribution ) </a:t>
            </a:r>
            <a:br>
              <a:rPr lang="en-GB" sz="6400" dirty="0"/>
            </a:br>
            <a:r>
              <a:rPr lang="en-GB" sz="6400" dirty="0"/>
              <a:t>-Is environment stochastic or deterministic ? (i.e. does attempt of taking action b always results in taking act b?)</a:t>
            </a:r>
            <a:br>
              <a:rPr lang="en-GB" sz="6400" dirty="0"/>
            </a:br>
            <a:r>
              <a:rPr lang="en-GB" sz="6400" dirty="0"/>
              <a:t>-Can we come up with some greedy policy without need for complex calculations? (e.g. for shooting game - always shoot </a:t>
            </a:r>
            <a:r>
              <a:rPr lang="en-GB" sz="6400" dirty="0">
                <a:sym typeface="Wingdings" panose="05000000000000000000" pitchFamily="2" charset="2"/>
              </a:rPr>
              <a:t></a:t>
            </a:r>
            <a:r>
              <a:rPr lang="en-GB" sz="6400" dirty="0"/>
              <a:t>hide </a:t>
            </a:r>
            <a:r>
              <a:rPr lang="en-GB" sz="6400" dirty="0">
                <a:sym typeface="Wingdings" panose="05000000000000000000" pitchFamily="2" charset="2"/>
              </a:rPr>
              <a:t></a:t>
            </a:r>
            <a:r>
              <a:rPr lang="en-GB" sz="6400" dirty="0"/>
              <a:t> reload might be a good greedy approach )</a:t>
            </a:r>
          </a:p>
          <a:p>
            <a:pPr marL="0" indent="0">
              <a:buNone/>
            </a:pPr>
            <a:r>
              <a:rPr lang="en-GB" sz="6400" dirty="0"/>
              <a:t>And even after getting answer to all these questions, we might still be left with plenty of algorithms for each scenario</a:t>
            </a:r>
          </a:p>
          <a:p>
            <a:pPr marL="0" indent="0">
              <a:buNone/>
            </a:pPr>
            <a:r>
              <a:rPr lang="en-GB" sz="6400" b="1" dirty="0"/>
              <a:t>In our case we’re dealing with </a:t>
            </a:r>
            <a:r>
              <a:rPr lang="en-GB" sz="6400" dirty="0"/>
              <a:t>:</a:t>
            </a:r>
          </a:p>
          <a:p>
            <a:pPr marL="0" indent="0">
              <a:buNone/>
            </a:pPr>
            <a:r>
              <a:rPr lang="en-GB" sz="6400" dirty="0"/>
              <a:t>-Continuous Actions &amp; States</a:t>
            </a:r>
          </a:p>
          <a:p>
            <a:pPr marL="0" indent="0">
              <a:buNone/>
            </a:pPr>
            <a:r>
              <a:rPr lang="en-GB" sz="6400" dirty="0"/>
              <a:t>-We are not given model of environment , therefore there is need to learn from experience </a:t>
            </a:r>
          </a:p>
          <a:p>
            <a:pPr marL="0" indent="0">
              <a:buNone/>
            </a:pPr>
            <a:r>
              <a:rPr lang="en-GB" sz="6400" dirty="0"/>
              <a:t>-The environment is deterministic(although algorithm we introduce can as well work for stochastic env)</a:t>
            </a:r>
          </a:p>
          <a:p>
            <a:pPr marL="0" indent="0">
              <a:buNone/>
            </a:pPr>
            <a:r>
              <a:rPr lang="en-GB" sz="6400" dirty="0"/>
              <a:t>-There might exist greedy algorithms(policies) that work quite well , but we want to find even better policy,                   that’d give us hopefully even better results</a:t>
            </a:r>
          </a:p>
          <a:p>
            <a:pPr marL="0" indent="0">
              <a:buNone/>
            </a:pPr>
            <a:r>
              <a:rPr lang="en-GB" sz="6400" b="1" dirty="0"/>
              <a:t>Solution : DDPG !</a:t>
            </a:r>
          </a:p>
        </p:txBody>
      </p:sp>
    </p:spTree>
    <p:extLst>
      <p:ext uri="{BB962C8B-B14F-4D97-AF65-F5344CB8AC3E}">
        <p14:creationId xmlns:p14="http://schemas.microsoft.com/office/powerpoint/2010/main" val="596368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04970-0EE5-4577-A41A-78FD6E7D9694}"/>
              </a:ext>
            </a:extLst>
          </p:cNvPr>
          <p:cNvSpPr>
            <a:spLocks noGrp="1"/>
          </p:cNvSpPr>
          <p:nvPr>
            <p:ph type="title"/>
          </p:nvPr>
        </p:nvSpPr>
        <p:spPr/>
        <p:txBody>
          <a:bodyPr/>
          <a:lstStyle/>
          <a:p>
            <a:pPr algn="ctr"/>
            <a:r>
              <a:rPr lang="en-GB" dirty="0"/>
              <a:t>DDPG</a:t>
            </a:r>
          </a:p>
        </p:txBody>
      </p:sp>
      <p:sp>
        <p:nvSpPr>
          <p:cNvPr id="3" name="Content Placeholder 2">
            <a:extLst>
              <a:ext uri="{FF2B5EF4-FFF2-40B4-BE49-F238E27FC236}">
                <a16:creationId xmlns:a16="http://schemas.microsoft.com/office/drawing/2014/main" id="{9EDC4131-4B00-48EA-A1DB-150739FCE916}"/>
              </a:ext>
            </a:extLst>
          </p:cNvPr>
          <p:cNvSpPr>
            <a:spLocks noGrp="1"/>
          </p:cNvSpPr>
          <p:nvPr>
            <p:ph idx="1"/>
          </p:nvPr>
        </p:nvSpPr>
        <p:spPr/>
        <p:txBody>
          <a:bodyPr/>
          <a:lstStyle/>
          <a:p>
            <a:pPr marL="0" indent="0">
              <a:buNone/>
            </a:pPr>
            <a:r>
              <a:rPr lang="en-GB" dirty="0"/>
              <a:t>DDPG , short for Deep Deterministic Policy Gradient is a reinforcement learning algorithm, that can be used for the case of deterministic continuous state and action space environment when we are not given model of environment . </a:t>
            </a:r>
          </a:p>
          <a:p>
            <a:pPr marL="0" indent="0">
              <a:buNone/>
            </a:pPr>
            <a:r>
              <a:rPr lang="en-GB" dirty="0"/>
              <a:t>DDPG is off-policy algorithm , i.e. it learns the value of the optimal policy independently of the agent's actions</a:t>
            </a:r>
          </a:p>
          <a:p>
            <a:pPr marL="0" indent="0">
              <a:buNone/>
            </a:pPr>
            <a:r>
              <a:rPr lang="en-GB" dirty="0"/>
              <a:t>The prefix ‘</a:t>
            </a:r>
            <a:r>
              <a:rPr lang="en-GB" b="1" dirty="0"/>
              <a:t>deep’ </a:t>
            </a:r>
            <a:r>
              <a:rPr lang="en-GB" dirty="0"/>
              <a:t>comes from the fact we are using </a:t>
            </a:r>
            <a:r>
              <a:rPr lang="en-GB" i="1" dirty="0"/>
              <a:t>neural networks </a:t>
            </a:r>
            <a:r>
              <a:rPr lang="en-GB" dirty="0"/>
              <a:t>, ‘</a:t>
            </a:r>
            <a:r>
              <a:rPr lang="en-GB" b="1" dirty="0"/>
              <a:t>deterministic’ </a:t>
            </a:r>
            <a:r>
              <a:rPr lang="en-GB" dirty="0"/>
              <a:t>since it’s used in that type of environment , and ‘</a:t>
            </a:r>
            <a:r>
              <a:rPr lang="en-GB" b="1" dirty="0"/>
              <a:t>policy gradient</a:t>
            </a:r>
            <a:r>
              <a:rPr lang="en-GB" dirty="0"/>
              <a:t>’ since it uses </a:t>
            </a:r>
            <a:r>
              <a:rPr lang="en-GB" i="1" dirty="0"/>
              <a:t>gradient</a:t>
            </a:r>
            <a:r>
              <a:rPr lang="en-GB" dirty="0"/>
              <a:t> in calculus to optimize our </a:t>
            </a:r>
            <a:r>
              <a:rPr lang="en-GB" i="1" dirty="0"/>
              <a:t>policy.</a:t>
            </a:r>
          </a:p>
          <a:p>
            <a:pPr marL="0" indent="0">
              <a:buNone/>
            </a:pPr>
            <a:endParaRPr lang="en-GB" dirty="0"/>
          </a:p>
          <a:p>
            <a:pPr marL="0" indent="0">
              <a:buNone/>
            </a:pPr>
            <a:r>
              <a:rPr lang="en-GB" dirty="0"/>
              <a:t>Before we jump into DDPG itself let’s understand two important parts of it : </a:t>
            </a:r>
          </a:p>
          <a:p>
            <a:pPr marL="0" indent="0">
              <a:buNone/>
            </a:pPr>
            <a:r>
              <a:rPr lang="en-GB" dirty="0"/>
              <a:t>	1)Policy Gradient which is used in Actor &amp; Critic</a:t>
            </a:r>
          </a:p>
          <a:p>
            <a:pPr marL="0" indent="0">
              <a:buNone/>
            </a:pPr>
            <a:r>
              <a:rPr lang="en-GB" dirty="0"/>
              <a:t>	2)Actor &amp; Critic structure which is important part of DDPG algorithm</a:t>
            </a:r>
          </a:p>
        </p:txBody>
      </p:sp>
    </p:spTree>
    <p:extLst>
      <p:ext uri="{BB962C8B-B14F-4D97-AF65-F5344CB8AC3E}">
        <p14:creationId xmlns:p14="http://schemas.microsoft.com/office/powerpoint/2010/main" val="933351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72D21-1735-453C-A374-250D5B2BB347}"/>
              </a:ext>
            </a:extLst>
          </p:cNvPr>
          <p:cNvSpPr>
            <a:spLocks noGrp="1"/>
          </p:cNvSpPr>
          <p:nvPr>
            <p:ph type="title"/>
          </p:nvPr>
        </p:nvSpPr>
        <p:spPr/>
        <p:txBody>
          <a:bodyPr/>
          <a:lstStyle/>
          <a:p>
            <a:r>
              <a:rPr lang="en-GB" dirty="0"/>
              <a:t>Deterministic Policy Gradient  	</a:t>
            </a:r>
          </a:p>
        </p:txBody>
      </p:sp>
      <p:sp>
        <p:nvSpPr>
          <p:cNvPr id="3" name="Content Placeholder 2">
            <a:extLst>
              <a:ext uri="{FF2B5EF4-FFF2-40B4-BE49-F238E27FC236}">
                <a16:creationId xmlns:a16="http://schemas.microsoft.com/office/drawing/2014/main" id="{7963AF43-2FDB-4E90-9022-8A2AD2423CA3}"/>
              </a:ext>
            </a:extLst>
          </p:cNvPr>
          <p:cNvSpPr>
            <a:spLocks noGrp="1"/>
          </p:cNvSpPr>
          <p:nvPr>
            <p:ph idx="1"/>
          </p:nvPr>
        </p:nvSpPr>
        <p:spPr/>
        <p:txBody>
          <a:bodyPr>
            <a:normAutofit/>
          </a:bodyPr>
          <a:lstStyle/>
          <a:p>
            <a:r>
              <a:rPr lang="en-GB" dirty="0"/>
              <a:t>The objective of a Reinforcement Learning agent is to maximize the overall reward </a:t>
            </a:r>
            <a:endParaRPr lang="en-GB" i="1" dirty="0"/>
          </a:p>
          <a:p>
            <a:r>
              <a:rPr lang="en-GB" dirty="0"/>
              <a:t>Therefore optimal policy is the one that will give use optimal reward </a:t>
            </a:r>
          </a:p>
          <a:p>
            <a:r>
              <a:rPr lang="en-GB" dirty="0"/>
              <a:t>Let’s find policy that maximizes </a:t>
            </a:r>
            <a:r>
              <a:rPr lang="en-GB" b="1" dirty="0"/>
              <a:t>reward function J </a:t>
            </a:r>
            <a:r>
              <a:rPr lang="en-GB" dirty="0"/>
              <a:t>(which is parameterized by </a:t>
            </a:r>
            <a:r>
              <a:rPr lang="el-GR" b="1" dirty="0"/>
              <a:t>θ</a:t>
            </a:r>
            <a:r>
              <a:rPr lang="en-GB" dirty="0"/>
              <a:t>) : </a:t>
            </a:r>
          </a:p>
          <a:p>
            <a:endParaRPr lang="en-GB" dirty="0"/>
          </a:p>
          <a:p>
            <a:endParaRPr lang="en-GB" dirty="0"/>
          </a:p>
          <a:p>
            <a:endParaRPr lang="en-GB" dirty="0"/>
          </a:p>
          <a:p>
            <a:endParaRPr lang="en-GB" dirty="0"/>
          </a:p>
          <a:p>
            <a:pPr marL="0" indent="0">
              <a:buNone/>
            </a:pPr>
            <a:endParaRPr lang="en-GB" dirty="0"/>
          </a:p>
          <a:p>
            <a:r>
              <a:rPr lang="en-GB" dirty="0"/>
              <a:t>*Since we’re talking about functions , the best possible way to approximate and parameterize function is artificial neural network</a:t>
            </a:r>
          </a:p>
          <a:p>
            <a:endParaRPr lang="en-GB" dirty="0"/>
          </a:p>
          <a:p>
            <a:pPr marL="0" indent="0">
              <a:buNone/>
            </a:pPr>
            <a:endParaRPr lang="en-GB" dirty="0"/>
          </a:p>
          <a:p>
            <a:endParaRPr lang="en-GB" dirty="0"/>
          </a:p>
        </p:txBody>
      </p:sp>
      <p:pic>
        <p:nvPicPr>
          <p:cNvPr id="9" name="Picture 8" descr="A close up of a clock&#10;&#10;Description automatically generated">
            <a:extLst>
              <a:ext uri="{FF2B5EF4-FFF2-40B4-BE49-F238E27FC236}">
                <a16:creationId xmlns:a16="http://schemas.microsoft.com/office/drawing/2014/main" id="{6E058FA1-F0F0-4077-9B2A-5ACA1EF96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0092" y="3553097"/>
            <a:ext cx="3571816" cy="1301877"/>
          </a:xfrm>
          <a:prstGeom prst="rect">
            <a:avLst/>
          </a:prstGeom>
        </p:spPr>
      </p:pic>
    </p:spTree>
    <p:extLst>
      <p:ext uri="{BB962C8B-B14F-4D97-AF65-F5344CB8AC3E}">
        <p14:creationId xmlns:p14="http://schemas.microsoft.com/office/powerpoint/2010/main" val="2065825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72D21-1735-453C-A374-250D5B2BB347}"/>
              </a:ext>
            </a:extLst>
          </p:cNvPr>
          <p:cNvSpPr>
            <a:spLocks noGrp="1"/>
          </p:cNvSpPr>
          <p:nvPr>
            <p:ph type="title"/>
          </p:nvPr>
        </p:nvSpPr>
        <p:spPr/>
        <p:txBody>
          <a:bodyPr>
            <a:normAutofit/>
          </a:bodyPr>
          <a:lstStyle/>
          <a:p>
            <a:r>
              <a:rPr lang="en-GB" sz="3600" dirty="0"/>
              <a:t>Finding optimum policy using Gradient Ascent</a:t>
            </a:r>
          </a:p>
        </p:txBody>
      </p:sp>
      <p:sp>
        <p:nvSpPr>
          <p:cNvPr id="3" name="Content Placeholder 2">
            <a:extLst>
              <a:ext uri="{FF2B5EF4-FFF2-40B4-BE49-F238E27FC236}">
                <a16:creationId xmlns:a16="http://schemas.microsoft.com/office/drawing/2014/main" id="{7963AF43-2FDB-4E90-9022-8A2AD2423CA3}"/>
              </a:ext>
            </a:extLst>
          </p:cNvPr>
          <p:cNvSpPr>
            <a:spLocks noGrp="1"/>
          </p:cNvSpPr>
          <p:nvPr>
            <p:ph idx="1"/>
          </p:nvPr>
        </p:nvSpPr>
        <p:spPr>
          <a:xfrm>
            <a:off x="1066800" y="1737359"/>
            <a:ext cx="10058400" cy="4689567"/>
          </a:xfrm>
        </p:spPr>
        <p:txBody>
          <a:bodyPr>
            <a:normAutofit fontScale="92500" lnSpcReduction="10000"/>
          </a:bodyPr>
          <a:lstStyle/>
          <a:p>
            <a:r>
              <a:rPr lang="en-GB" dirty="0"/>
              <a:t>Since this is a maximization problem, we can find the optimal policy(which is parameterized on theta) by using gradient ascent method :</a:t>
            </a:r>
          </a:p>
          <a:p>
            <a:endParaRPr lang="en-GB" dirty="0"/>
          </a:p>
          <a:p>
            <a:endParaRPr lang="en-GB" dirty="0"/>
          </a:p>
          <a:p>
            <a:pPr marL="0" indent="0">
              <a:buNone/>
            </a:pPr>
            <a:endParaRPr lang="en-GB" dirty="0"/>
          </a:p>
          <a:p>
            <a:r>
              <a:rPr lang="en-GB" dirty="0"/>
              <a:t>What’s left now is finding the gradient of J(</a:t>
            </a:r>
            <a:r>
              <a:rPr lang="el-GR" dirty="0"/>
              <a:t>θ</a:t>
            </a:r>
            <a:r>
              <a:rPr lang="en-GB" dirty="0"/>
              <a:t>)  , which after some calculations can be expressed in the form : </a:t>
            </a:r>
          </a:p>
          <a:p>
            <a:endParaRPr lang="en-GB" dirty="0"/>
          </a:p>
          <a:p>
            <a:pPr marL="0" indent="0">
              <a:buNone/>
            </a:pPr>
            <a:r>
              <a:rPr lang="en-GB" dirty="0"/>
              <a:t>					       </a:t>
            </a:r>
            <a:r>
              <a:rPr lang="en-GB" b="1" dirty="0"/>
              <a:t>*</a:t>
            </a:r>
            <a:r>
              <a:rPr lang="en-GB" dirty="0"/>
              <a:t>Where Q is the sum of discounted future rewards</a:t>
            </a:r>
          </a:p>
          <a:p>
            <a:br>
              <a:rPr lang="en-GB" dirty="0"/>
            </a:br>
            <a:endParaRPr lang="en-GB" dirty="0"/>
          </a:p>
          <a:p>
            <a:r>
              <a:rPr lang="en-GB" dirty="0"/>
              <a:t>We use Q value, to make sure we optimize faster and converge on the results that seem “good” rather than “bad”. We do it by assigning weight to each action(this way we amplify gradient ) , giving “good” actions bigger values and “bad” actions lower values (a good value to use Is therefore , it gives “good” action bigger weight while giving “bad” functions smaller weights)</a:t>
            </a:r>
          </a:p>
          <a:p>
            <a:r>
              <a:rPr lang="en-GB" dirty="0"/>
              <a:t>*Since we want to use Neural Network we create a very similar loss function : </a:t>
            </a:r>
            <a:r>
              <a:rPr lang="pt-BR" dirty="0"/>
              <a:t>L= −Q̂ (s,a)logπθ(a|s) that our neural network is minimizing</a:t>
            </a:r>
            <a:endParaRPr lang="en-GB" dirty="0"/>
          </a:p>
        </p:txBody>
      </p:sp>
      <p:pic>
        <p:nvPicPr>
          <p:cNvPr id="12" name="Picture 11" descr="A picture containing object, clock&#10;&#10;Description automatically generated">
            <a:extLst>
              <a:ext uri="{FF2B5EF4-FFF2-40B4-BE49-F238E27FC236}">
                <a16:creationId xmlns:a16="http://schemas.microsoft.com/office/drawing/2014/main" id="{94EA61B9-1D4F-46E7-A47A-AEF44334C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273" y="2401585"/>
            <a:ext cx="2705100" cy="771525"/>
          </a:xfrm>
          <a:prstGeom prst="rect">
            <a:avLst/>
          </a:prstGeom>
        </p:spPr>
      </p:pic>
      <p:pic>
        <p:nvPicPr>
          <p:cNvPr id="17" name="Picture 16" descr="A picture containing object, clock&#10;&#10;Description automatically generated">
            <a:extLst>
              <a:ext uri="{FF2B5EF4-FFF2-40B4-BE49-F238E27FC236}">
                <a16:creationId xmlns:a16="http://schemas.microsoft.com/office/drawing/2014/main" id="{24FB6F19-7666-424A-BAAC-C331B5E3E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1" y="3663347"/>
            <a:ext cx="4724400" cy="1114425"/>
          </a:xfrm>
          <a:prstGeom prst="rect">
            <a:avLst/>
          </a:prstGeom>
        </p:spPr>
      </p:pic>
    </p:spTree>
    <p:extLst>
      <p:ext uri="{BB962C8B-B14F-4D97-AF65-F5344CB8AC3E}">
        <p14:creationId xmlns:p14="http://schemas.microsoft.com/office/powerpoint/2010/main" val="41758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72D21-1735-453C-A374-250D5B2BB347}"/>
              </a:ext>
            </a:extLst>
          </p:cNvPr>
          <p:cNvSpPr>
            <a:spLocks noGrp="1"/>
          </p:cNvSpPr>
          <p:nvPr>
            <p:ph type="title"/>
          </p:nvPr>
        </p:nvSpPr>
        <p:spPr>
          <a:xfrm>
            <a:off x="8458199" y="807396"/>
            <a:ext cx="3161963" cy="706614"/>
          </a:xfrm>
          <a:prstGeom prst="rect">
            <a:avLst/>
          </a:prstGeom>
        </p:spPr>
        <p:txBody>
          <a:bodyPr anchor="b">
            <a:normAutofit/>
          </a:bodyPr>
          <a:lstStyle/>
          <a:p>
            <a:r>
              <a:rPr lang="en-GB" sz="2400" dirty="0"/>
              <a:t>Problem with Q-value</a:t>
            </a:r>
          </a:p>
        </p:txBody>
      </p:sp>
      <p:pic>
        <p:nvPicPr>
          <p:cNvPr id="5" name="Picture 4" descr="A picture containing clock&#10;&#10;Description automatically generated">
            <a:extLst>
              <a:ext uri="{FF2B5EF4-FFF2-40B4-BE49-F238E27FC236}">
                <a16:creationId xmlns:a16="http://schemas.microsoft.com/office/drawing/2014/main" id="{32EA8BC8-79D0-4EF7-B4E1-AAE522256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94" y="2527306"/>
            <a:ext cx="7986409" cy="1637213"/>
          </a:xfrm>
          <a:prstGeom prst="rect">
            <a:avLst/>
          </a:prstGeom>
          <a:noFill/>
        </p:spPr>
      </p:pic>
      <p:sp>
        <p:nvSpPr>
          <p:cNvPr id="3" name="Content Placeholder 2">
            <a:extLst>
              <a:ext uri="{FF2B5EF4-FFF2-40B4-BE49-F238E27FC236}">
                <a16:creationId xmlns:a16="http://schemas.microsoft.com/office/drawing/2014/main" id="{7963AF43-2FDB-4E90-9022-8A2AD2423CA3}"/>
              </a:ext>
            </a:extLst>
          </p:cNvPr>
          <p:cNvSpPr>
            <a:spLocks noGrp="1"/>
          </p:cNvSpPr>
          <p:nvPr>
            <p:ph type="body" sz="half" idx="2"/>
          </p:nvPr>
        </p:nvSpPr>
        <p:spPr>
          <a:xfrm>
            <a:off x="8336604" y="2336800"/>
            <a:ext cx="3424136" cy="3606800"/>
          </a:xfrm>
          <a:prstGeom prst="rect">
            <a:avLst/>
          </a:prstGeom>
        </p:spPr>
        <p:txBody>
          <a:bodyPr>
            <a:normAutofit/>
          </a:bodyPr>
          <a:lstStyle/>
          <a:p>
            <a:pPr>
              <a:lnSpc>
                <a:spcPct val="100000"/>
              </a:lnSpc>
            </a:pPr>
            <a:r>
              <a:rPr lang="en-GB" sz="1600" dirty="0"/>
              <a:t>If we knew every Q-value then the problem would be solved from the very beginning , we would know which action gives the best results(biggest overall reward)</a:t>
            </a:r>
          </a:p>
          <a:p>
            <a:pPr>
              <a:lnSpc>
                <a:spcPct val="100000"/>
              </a:lnSpc>
            </a:pPr>
            <a:endParaRPr lang="en-GB" sz="1600" dirty="0"/>
          </a:p>
          <a:p>
            <a:pPr>
              <a:lnSpc>
                <a:spcPct val="100000"/>
              </a:lnSpc>
            </a:pPr>
            <a:r>
              <a:rPr lang="en-GB" sz="1600" dirty="0"/>
              <a:t>Therefore Q-value is something that gets updated over time.</a:t>
            </a:r>
          </a:p>
          <a:p>
            <a:pPr>
              <a:lnSpc>
                <a:spcPct val="100000"/>
              </a:lnSpc>
            </a:pPr>
            <a:endParaRPr lang="en-GB" sz="1600" dirty="0"/>
          </a:p>
          <a:p>
            <a:pPr>
              <a:lnSpc>
                <a:spcPct val="100000"/>
              </a:lnSpc>
            </a:pPr>
            <a:r>
              <a:rPr lang="en-GB" sz="1600" dirty="0"/>
              <a:t>The update rule follows </a:t>
            </a:r>
            <a:r>
              <a:rPr lang="en-GB" sz="1600" b="1" dirty="0"/>
              <a:t>Bellman’s Equation </a:t>
            </a:r>
            <a:endParaRPr lang="en-GB" sz="1700" b="1" dirty="0"/>
          </a:p>
        </p:txBody>
      </p:sp>
      <p:sp>
        <p:nvSpPr>
          <p:cNvPr id="8" name="TextBox 7">
            <a:extLst>
              <a:ext uri="{FF2B5EF4-FFF2-40B4-BE49-F238E27FC236}">
                <a16:creationId xmlns:a16="http://schemas.microsoft.com/office/drawing/2014/main" id="{102F5DA1-259A-4045-ABD9-370D0FAAC257}"/>
              </a:ext>
            </a:extLst>
          </p:cNvPr>
          <p:cNvSpPr txBox="1"/>
          <p:nvPr/>
        </p:nvSpPr>
        <p:spPr>
          <a:xfrm>
            <a:off x="1945531" y="1084877"/>
            <a:ext cx="4231533" cy="584775"/>
          </a:xfrm>
          <a:prstGeom prst="rect">
            <a:avLst/>
          </a:prstGeom>
          <a:noFill/>
        </p:spPr>
        <p:txBody>
          <a:bodyPr wrap="square" rtlCol="0">
            <a:spAutoFit/>
          </a:bodyPr>
          <a:lstStyle/>
          <a:p>
            <a:r>
              <a:rPr lang="en-GB" sz="3200" b="1" dirty="0"/>
              <a:t>Bellman’s Equation : </a:t>
            </a:r>
            <a:endParaRPr lang="en-GB" b="1" dirty="0"/>
          </a:p>
        </p:txBody>
      </p:sp>
    </p:spTree>
    <p:extLst>
      <p:ext uri="{BB962C8B-B14F-4D97-AF65-F5344CB8AC3E}">
        <p14:creationId xmlns:p14="http://schemas.microsoft.com/office/powerpoint/2010/main" val="3651117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72D21-1735-453C-A374-250D5B2BB347}"/>
              </a:ext>
            </a:extLst>
          </p:cNvPr>
          <p:cNvSpPr>
            <a:spLocks noGrp="1"/>
          </p:cNvSpPr>
          <p:nvPr>
            <p:ph type="title"/>
          </p:nvPr>
        </p:nvSpPr>
        <p:spPr/>
        <p:txBody>
          <a:bodyPr/>
          <a:lstStyle/>
          <a:p>
            <a:pPr algn="ctr"/>
            <a:r>
              <a:rPr lang="en-GB" dirty="0"/>
              <a:t>Actor &amp; Critic Method </a:t>
            </a:r>
          </a:p>
        </p:txBody>
      </p:sp>
      <p:sp>
        <p:nvSpPr>
          <p:cNvPr id="3" name="Content Placeholder 2">
            <a:extLst>
              <a:ext uri="{FF2B5EF4-FFF2-40B4-BE49-F238E27FC236}">
                <a16:creationId xmlns:a16="http://schemas.microsoft.com/office/drawing/2014/main" id="{7963AF43-2FDB-4E90-9022-8A2AD2423CA3}"/>
              </a:ext>
            </a:extLst>
          </p:cNvPr>
          <p:cNvSpPr>
            <a:spLocks noGrp="1"/>
          </p:cNvSpPr>
          <p:nvPr>
            <p:ph idx="1"/>
          </p:nvPr>
        </p:nvSpPr>
        <p:spPr/>
        <p:txBody>
          <a:bodyPr/>
          <a:lstStyle/>
          <a:p>
            <a:r>
              <a:rPr lang="en-GB" dirty="0"/>
              <a:t>At this point we’ve got one neural network that uses Loss Function : </a:t>
            </a:r>
            <a:r>
              <a:rPr lang="pt-BR" dirty="0"/>
              <a:t>L=−Q̂ (s,a)logπθ(a|s)  to maximize the reward , and the bellman equation to update Q-values . </a:t>
            </a:r>
          </a:p>
          <a:p>
            <a:r>
              <a:rPr lang="pt-BR" dirty="0"/>
              <a:t>Let’s name the one neural network we have so far Actor - it plays the main role in our little spectacle after all.</a:t>
            </a:r>
          </a:p>
          <a:p>
            <a:r>
              <a:rPr lang="pt-BR" dirty="0"/>
              <a:t>Let’s introduce the 2nd neural network(Critic) which aim will be to approximate Q function</a:t>
            </a:r>
          </a:p>
          <a:p>
            <a:r>
              <a:rPr lang="pt-BR" dirty="0"/>
              <a:t>The update rule it should follow would look like this :</a:t>
            </a:r>
            <a:br>
              <a:rPr lang="en-GB" dirty="0"/>
            </a:br>
            <a:endParaRPr lang="en-GB" dirty="0"/>
          </a:p>
          <a:p>
            <a:endParaRPr lang="en-GB" dirty="0"/>
          </a:p>
          <a:p>
            <a:endParaRPr lang="en-GB" dirty="0"/>
          </a:p>
          <a:p>
            <a:r>
              <a:rPr lang="en-GB" dirty="0"/>
              <a:t>And the loss function would follow by looking something like this :  F =  ( new Q – old Q)² [summed over batch]</a:t>
            </a:r>
          </a:p>
          <a:p>
            <a:endParaRPr lang="en-GB" dirty="0"/>
          </a:p>
          <a:p>
            <a:r>
              <a:rPr lang="en-GB" dirty="0"/>
              <a:t>So far we’ve cursorily introduced the ideas , now let’s put them all together ! </a:t>
            </a:r>
          </a:p>
        </p:txBody>
      </p:sp>
      <p:pic>
        <p:nvPicPr>
          <p:cNvPr id="4" name="Picture 3" descr="A picture containing drawing&#10;&#10;Description automatically generated">
            <a:extLst>
              <a:ext uri="{FF2B5EF4-FFF2-40B4-BE49-F238E27FC236}">
                <a16:creationId xmlns:a16="http://schemas.microsoft.com/office/drawing/2014/main" id="{837BB925-8AC6-4665-B245-57C01EAF6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3936" y="597991"/>
            <a:ext cx="1305039" cy="1449416"/>
          </a:xfrm>
          <a:prstGeom prst="rect">
            <a:avLst/>
          </a:prstGeom>
        </p:spPr>
      </p:pic>
      <p:pic>
        <p:nvPicPr>
          <p:cNvPr id="7" name="Picture 6" descr="A picture containing table&#10;&#10;Description automatically generated">
            <a:extLst>
              <a:ext uri="{FF2B5EF4-FFF2-40B4-BE49-F238E27FC236}">
                <a16:creationId xmlns:a16="http://schemas.microsoft.com/office/drawing/2014/main" id="{FD085873-3F91-41A4-B637-4CF18E7EEB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2575" y="4015087"/>
            <a:ext cx="7965893" cy="312633"/>
          </a:xfrm>
          <a:prstGeom prst="rect">
            <a:avLst/>
          </a:prstGeom>
        </p:spPr>
      </p:pic>
    </p:spTree>
    <p:extLst>
      <p:ext uri="{BB962C8B-B14F-4D97-AF65-F5344CB8AC3E}">
        <p14:creationId xmlns:p14="http://schemas.microsoft.com/office/powerpoint/2010/main" val="1717628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NE.pptx" id="{5330A5D3-B581-4B4A-9313-9275B6EF2E52}" vid="{516C64E9-C0AA-46DA-9991-9C0EC881A8B4}"/>
    </a:ext>
  </a:extLst>
</a:theme>
</file>

<file path=docProps/app.xml><?xml version="1.0" encoding="utf-8"?>
<Properties xmlns="http://schemas.openxmlformats.org/officeDocument/2006/extended-properties" xmlns:vt="http://schemas.openxmlformats.org/officeDocument/2006/docPropsVTypes">
  <TotalTime>0</TotalTime>
  <Words>1726</Words>
  <Application>Microsoft Office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Avenir Next LT Pro Light</vt:lpstr>
      <vt:lpstr>Garamond</vt:lpstr>
      <vt:lpstr>SavonVTI</vt:lpstr>
      <vt:lpstr>DDPG algorithm</vt:lpstr>
      <vt:lpstr>Part 1 – Reinforcement Learning </vt:lpstr>
      <vt:lpstr>Example of RL Environment – Pendulum Swing</vt:lpstr>
      <vt:lpstr>Part 2 . How to solve RL problem ? </vt:lpstr>
      <vt:lpstr>DDPG</vt:lpstr>
      <vt:lpstr>Deterministic Policy Gradient   </vt:lpstr>
      <vt:lpstr>Finding optimum policy using Gradient Ascent</vt:lpstr>
      <vt:lpstr>Problem with Q-value</vt:lpstr>
      <vt:lpstr>Actor &amp; Critic Method </vt:lpstr>
      <vt:lpstr>DDPG </vt:lpstr>
      <vt:lpstr>DDPG algorithm</vt:lpstr>
      <vt:lpstr>DDPG optimization and use cases</vt:lpstr>
      <vt:lpstr>Improving DDPG using SWA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2020-02-13T05:55:15Z</dcterms:created>
  <dcterms:modified xsi:type="dcterms:W3CDTF">2020-02-13T18:55:34Z</dcterms:modified>
</cp:coreProperties>
</file>