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0D_849B3A5A.xml" ContentType="application/vnd.ms-powerpoint.comments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8" r:id="rId1"/>
  </p:sldMasterIdLst>
  <p:notesMasterIdLst>
    <p:notesMasterId r:id="rId11"/>
  </p:notesMasterIdLst>
  <p:sldIdLst>
    <p:sldId id="256" r:id="rId2"/>
    <p:sldId id="270" r:id="rId3"/>
    <p:sldId id="261" r:id="rId4"/>
    <p:sldId id="262" r:id="rId5"/>
    <p:sldId id="268" r:id="rId6"/>
    <p:sldId id="260" r:id="rId7"/>
    <p:sldId id="269" r:id="rId8"/>
    <p:sldId id="265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Open Sans Light" panose="020B030603050402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F28EFDA-0DEE-3E4F-7C18-51BF19ACE7FD}" name="Jan Szczekulski" initials="JS" userId="8d136d88c148276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3"/>
    <p:restoredTop sz="74486"/>
  </p:normalViewPr>
  <p:slideViewPr>
    <p:cSldViewPr snapToGrid="0" snapToObjects="1">
      <p:cViewPr varScale="1">
        <p:scale>
          <a:sx n="93" d="100"/>
          <a:sy n="93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comments/modernComment_10D_849B3A5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C108E27-064E-6E42-99A7-A5DDFD71D3F9}" authorId="{4F28EFDA-0DEE-3E4F-7C18-51BF19ACE7FD}" created="2023-05-25T20:26:07.43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24765530" sldId="269"/>
      <ac:picMk id="2" creationId="{413DC2B2-369F-F68B-12C0-FFC0BB0E2844}"/>
    </ac:deMkLst>
    <p188:replyLst>
      <p188:reply id="{C57F73A7-B3B4-8549-B3AC-09E347C5FB7F}" authorId="{4F28EFDA-0DEE-3E4F-7C18-51BF19ACE7FD}" created="2023-05-25T20:27:12.855">
        <p188:txBody>
          <a:bodyPr/>
          <a:lstStyle/>
          <a:p>
            <a:r>
              <a:rPr lang="en-US"/>
              <a:t>Zamien 75,01 na 57.22 (tak jest w naszym excelu)</a:t>
            </a:r>
          </a:p>
        </p188:txBody>
      </p188:reply>
    </p188:replyLst>
    <p188:txBody>
      <a:bodyPr/>
      <a:lstStyle/>
      <a:p>
        <a:r>
          <a:rPr lang="en-US"/>
          <a:t>Koniecznie popraw ten GCE numer przy drugim pacjencie trzecim obrazku - na ten który wyliczyliśmy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19EA4-0FD0-4E4F-98B5-EB7123BD81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31A03C-93F8-4258-B478-398BF75AC2D2}">
      <dgm:prSet/>
      <dgm:spPr/>
      <dgm:t>
        <a:bodyPr/>
        <a:lstStyle/>
        <a:p>
          <a:r>
            <a:rPr lang="pl-PL"/>
            <a:t>Mediana maksymalnej poprawy uzyskanej w trakcie leczenia (GCE max) wyniosła 59,1%</a:t>
          </a:r>
          <a:endParaRPr lang="en-US"/>
        </a:p>
      </dgm:t>
    </dgm:pt>
    <dgm:pt modelId="{BBE20B46-E815-4376-BEE3-5BFF28E0E356}" type="parTrans" cxnId="{131870E1-03BB-4A2D-AA99-E279342DDB78}">
      <dgm:prSet/>
      <dgm:spPr/>
      <dgm:t>
        <a:bodyPr/>
        <a:lstStyle/>
        <a:p>
          <a:endParaRPr lang="en-US"/>
        </a:p>
      </dgm:t>
    </dgm:pt>
    <dgm:pt modelId="{F08C3A75-72C7-4AE4-911F-F6AF75040A9C}" type="sibTrans" cxnId="{131870E1-03BB-4A2D-AA99-E279342DDB78}">
      <dgm:prSet/>
      <dgm:spPr/>
      <dgm:t>
        <a:bodyPr/>
        <a:lstStyle/>
        <a:p>
          <a:endParaRPr lang="en-US"/>
        </a:p>
      </dgm:t>
    </dgm:pt>
    <dgm:pt modelId="{E67B5BC4-4C90-465E-A9F8-404E259D0FB5}">
      <dgm:prSet/>
      <dgm:spPr/>
      <dgm:t>
        <a:bodyPr/>
        <a:lstStyle/>
        <a:p>
          <a:r>
            <a:rPr lang="pl-PL"/>
            <a:t>Analiza wskazuje, że laser 532 nm o dużej plamce jest wysoce skuteczny w leczeniu PWS.</a:t>
          </a:r>
          <a:endParaRPr lang="en-US"/>
        </a:p>
      </dgm:t>
    </dgm:pt>
    <dgm:pt modelId="{7A45F0B5-753B-4AA2-A8BF-626CFF2D360A}" type="parTrans" cxnId="{7E6E6C0A-5C42-469B-A14E-F6838985538C}">
      <dgm:prSet/>
      <dgm:spPr/>
      <dgm:t>
        <a:bodyPr/>
        <a:lstStyle/>
        <a:p>
          <a:endParaRPr lang="en-US"/>
        </a:p>
      </dgm:t>
    </dgm:pt>
    <dgm:pt modelId="{14089670-F1E5-4DCF-8A2D-8B847513B596}" type="sibTrans" cxnId="{7E6E6C0A-5C42-469B-A14E-F6838985538C}">
      <dgm:prSet/>
      <dgm:spPr/>
      <dgm:t>
        <a:bodyPr/>
        <a:lstStyle/>
        <a:p>
          <a:endParaRPr lang="en-US"/>
        </a:p>
      </dgm:t>
    </dgm:pt>
    <dgm:pt modelId="{A55B8631-0DC9-4E4A-814C-1470AAF6F0EA}">
      <dgm:prSet/>
      <dgm:spPr/>
      <dgm:t>
        <a:bodyPr/>
        <a:lstStyle/>
        <a:p>
          <a:r>
            <a:rPr lang="en-US"/>
            <a:t>Dzięki obiektywnej ocenie skuteczności leczenia za pomocą analizy obrazowej 3D zalecamy intensywną terapię do 9 wizyty i sesje podtrzymujące dwa razy w roku.</a:t>
          </a:r>
        </a:p>
      </dgm:t>
    </dgm:pt>
    <dgm:pt modelId="{8BD8EA41-FE25-4CF7-A3D1-8EC4C9677244}" type="parTrans" cxnId="{2CA133AD-3456-4268-AE11-06576ED9BDED}">
      <dgm:prSet/>
      <dgm:spPr/>
      <dgm:t>
        <a:bodyPr/>
        <a:lstStyle/>
        <a:p>
          <a:endParaRPr lang="en-US"/>
        </a:p>
      </dgm:t>
    </dgm:pt>
    <dgm:pt modelId="{FF9F32C2-5375-4C1C-80EC-CBEF4BAEEACB}" type="sibTrans" cxnId="{2CA133AD-3456-4268-AE11-06576ED9BDED}">
      <dgm:prSet/>
      <dgm:spPr/>
      <dgm:t>
        <a:bodyPr/>
        <a:lstStyle/>
        <a:p>
          <a:endParaRPr lang="en-US"/>
        </a:p>
      </dgm:t>
    </dgm:pt>
    <dgm:pt modelId="{615D954B-33CB-7A44-9208-4398A765B3F9}" type="pres">
      <dgm:prSet presAssocID="{6FD19EA4-0FD0-4E4F-98B5-EB7123BD81BD}" presName="linear" presStyleCnt="0">
        <dgm:presLayoutVars>
          <dgm:animLvl val="lvl"/>
          <dgm:resizeHandles val="exact"/>
        </dgm:presLayoutVars>
      </dgm:prSet>
      <dgm:spPr/>
    </dgm:pt>
    <dgm:pt modelId="{E6D66CDA-7623-2A4F-8314-A8E412956F2E}" type="pres">
      <dgm:prSet presAssocID="{A731A03C-93F8-4258-B478-398BF75AC2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AE43AAC-E078-3D4C-BE23-0F67112502EF}" type="pres">
      <dgm:prSet presAssocID="{F08C3A75-72C7-4AE4-911F-F6AF75040A9C}" presName="spacer" presStyleCnt="0"/>
      <dgm:spPr/>
    </dgm:pt>
    <dgm:pt modelId="{8C4CB83D-07A0-F447-BA9A-186122106694}" type="pres">
      <dgm:prSet presAssocID="{E67B5BC4-4C90-465E-A9F8-404E259D0F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B66235-CC53-A740-BFA9-53A5349C996B}" type="pres">
      <dgm:prSet presAssocID="{14089670-F1E5-4DCF-8A2D-8B847513B596}" presName="spacer" presStyleCnt="0"/>
      <dgm:spPr/>
    </dgm:pt>
    <dgm:pt modelId="{03CDF103-CE25-5E4B-855A-56D6CDADD56C}" type="pres">
      <dgm:prSet presAssocID="{A55B8631-0DC9-4E4A-814C-1470AAF6F0E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E6E6C0A-5C42-469B-A14E-F6838985538C}" srcId="{6FD19EA4-0FD0-4E4F-98B5-EB7123BD81BD}" destId="{E67B5BC4-4C90-465E-A9F8-404E259D0FB5}" srcOrd="1" destOrd="0" parTransId="{7A45F0B5-753B-4AA2-A8BF-626CFF2D360A}" sibTransId="{14089670-F1E5-4DCF-8A2D-8B847513B596}"/>
    <dgm:cxn modelId="{91CD0E2B-0131-6A47-B970-1C6DB8E5E231}" type="presOf" srcId="{A731A03C-93F8-4258-B478-398BF75AC2D2}" destId="{E6D66CDA-7623-2A4F-8314-A8E412956F2E}" srcOrd="0" destOrd="0" presId="urn:microsoft.com/office/officeart/2005/8/layout/vList2"/>
    <dgm:cxn modelId="{2180A76A-3EA8-2842-AFF4-9787C9C310E4}" type="presOf" srcId="{A55B8631-0DC9-4E4A-814C-1470AAF6F0EA}" destId="{03CDF103-CE25-5E4B-855A-56D6CDADD56C}" srcOrd="0" destOrd="0" presId="urn:microsoft.com/office/officeart/2005/8/layout/vList2"/>
    <dgm:cxn modelId="{2CD13BA2-F210-814A-9DEE-D19489CB41CE}" type="presOf" srcId="{6FD19EA4-0FD0-4E4F-98B5-EB7123BD81BD}" destId="{615D954B-33CB-7A44-9208-4398A765B3F9}" srcOrd="0" destOrd="0" presId="urn:microsoft.com/office/officeart/2005/8/layout/vList2"/>
    <dgm:cxn modelId="{2CA133AD-3456-4268-AE11-06576ED9BDED}" srcId="{6FD19EA4-0FD0-4E4F-98B5-EB7123BD81BD}" destId="{A55B8631-0DC9-4E4A-814C-1470AAF6F0EA}" srcOrd="2" destOrd="0" parTransId="{8BD8EA41-FE25-4CF7-A3D1-8EC4C9677244}" sibTransId="{FF9F32C2-5375-4C1C-80EC-CBEF4BAEEACB}"/>
    <dgm:cxn modelId="{E0C3A2D3-1E99-D34A-827C-6C61F7B74342}" type="presOf" srcId="{E67B5BC4-4C90-465E-A9F8-404E259D0FB5}" destId="{8C4CB83D-07A0-F447-BA9A-186122106694}" srcOrd="0" destOrd="0" presId="urn:microsoft.com/office/officeart/2005/8/layout/vList2"/>
    <dgm:cxn modelId="{131870E1-03BB-4A2D-AA99-E279342DDB78}" srcId="{6FD19EA4-0FD0-4E4F-98B5-EB7123BD81BD}" destId="{A731A03C-93F8-4258-B478-398BF75AC2D2}" srcOrd="0" destOrd="0" parTransId="{BBE20B46-E815-4376-BEE3-5BFF28E0E356}" sibTransId="{F08C3A75-72C7-4AE4-911F-F6AF75040A9C}"/>
    <dgm:cxn modelId="{EA9B7C1F-C232-1745-B8FA-695262C6BA53}" type="presParOf" srcId="{615D954B-33CB-7A44-9208-4398A765B3F9}" destId="{E6D66CDA-7623-2A4F-8314-A8E412956F2E}" srcOrd="0" destOrd="0" presId="urn:microsoft.com/office/officeart/2005/8/layout/vList2"/>
    <dgm:cxn modelId="{80AB959B-0007-2642-8262-84D8DA3AF5B4}" type="presParOf" srcId="{615D954B-33CB-7A44-9208-4398A765B3F9}" destId="{6AE43AAC-E078-3D4C-BE23-0F67112502EF}" srcOrd="1" destOrd="0" presId="urn:microsoft.com/office/officeart/2005/8/layout/vList2"/>
    <dgm:cxn modelId="{641BC2B8-7774-EB4F-85EF-56DFEE4E5632}" type="presParOf" srcId="{615D954B-33CB-7A44-9208-4398A765B3F9}" destId="{8C4CB83D-07A0-F447-BA9A-186122106694}" srcOrd="2" destOrd="0" presId="urn:microsoft.com/office/officeart/2005/8/layout/vList2"/>
    <dgm:cxn modelId="{D9802B3B-F3B1-3143-9E06-2201BD4954F7}" type="presParOf" srcId="{615D954B-33CB-7A44-9208-4398A765B3F9}" destId="{53B66235-CC53-A740-BFA9-53A5349C996B}" srcOrd="3" destOrd="0" presId="urn:microsoft.com/office/officeart/2005/8/layout/vList2"/>
    <dgm:cxn modelId="{7B4A77C1-38F2-2C44-A820-2444D356AC8C}" type="presParOf" srcId="{615D954B-33CB-7A44-9208-4398A765B3F9}" destId="{03CDF103-CE25-5E4B-855A-56D6CDADD56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66CDA-7623-2A4F-8314-A8E412956F2E}">
      <dsp:nvSpPr>
        <dsp:cNvPr id="0" name=""/>
        <dsp:cNvSpPr/>
      </dsp:nvSpPr>
      <dsp:spPr>
        <a:xfrm>
          <a:off x="0" y="263737"/>
          <a:ext cx="5943601" cy="151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Mediana maksymalnej poprawy uzyskanej w trakcie leczenia (GCE max) wyniosła 59,1%</a:t>
          </a:r>
          <a:endParaRPr lang="en-US" sz="2100" kern="1200"/>
        </a:p>
      </dsp:txBody>
      <dsp:txXfrm>
        <a:off x="73764" y="337501"/>
        <a:ext cx="5796073" cy="1363527"/>
      </dsp:txXfrm>
    </dsp:sp>
    <dsp:sp modelId="{8C4CB83D-07A0-F447-BA9A-186122106694}">
      <dsp:nvSpPr>
        <dsp:cNvPr id="0" name=""/>
        <dsp:cNvSpPr/>
      </dsp:nvSpPr>
      <dsp:spPr>
        <a:xfrm>
          <a:off x="0" y="1835272"/>
          <a:ext cx="5943601" cy="151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Analiza wskazuje, że laser 532 nm o dużej plamce jest wysoce skuteczny w leczeniu PWS.</a:t>
          </a:r>
          <a:endParaRPr lang="en-US" sz="2100" kern="1200"/>
        </a:p>
      </dsp:txBody>
      <dsp:txXfrm>
        <a:off x="73764" y="1909036"/>
        <a:ext cx="5796073" cy="1363527"/>
      </dsp:txXfrm>
    </dsp:sp>
    <dsp:sp modelId="{03CDF103-CE25-5E4B-855A-56D6CDADD56C}">
      <dsp:nvSpPr>
        <dsp:cNvPr id="0" name=""/>
        <dsp:cNvSpPr/>
      </dsp:nvSpPr>
      <dsp:spPr>
        <a:xfrm>
          <a:off x="0" y="3406807"/>
          <a:ext cx="5943601" cy="151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Dzięki obiektywnej ocenie skuteczności leczenia za pomocą analizy obrazowej 3D zalecamy intensywną terapię do 9 wizyty i sesje podtrzymujące dwa razy w roku.</a:t>
          </a:r>
        </a:p>
      </dsp:txBody>
      <dsp:txXfrm>
        <a:off x="73764" y="3480571"/>
        <a:ext cx="5796073" cy="1363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17b838c446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Dzień dobry Państwu,</a:t>
            </a:r>
          </a:p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Nazywam się Michał Paprocki</a:t>
            </a:r>
          </a:p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Jestem studentem VI roku Wydziału Medycznego Kierunku Lekarskiego Uczelni Łazarskiego w Warszawie.</a:t>
            </a:r>
          </a:p>
          <a:p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 Mam przyjemność zaprezentować Państwu temat pt.„</a:t>
            </a:r>
            <a:r>
              <a:rPr lang="en-US" sz="18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Optymalizacja</a:t>
            </a:r>
            <a:r>
              <a:rPr lang="en-US" sz="18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długoterminowego</a:t>
            </a:r>
            <a:r>
              <a:rPr lang="en-US" sz="18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leczenia</a:t>
            </a:r>
            <a:r>
              <a:rPr lang="en-US" sz="18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malformacji</a:t>
            </a:r>
            <a:r>
              <a:rPr lang="en-US" sz="18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kapilarnych</a:t>
            </a:r>
            <a:r>
              <a:rPr lang="en-US" sz="18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typu</a:t>
            </a:r>
            <a:r>
              <a:rPr lang="en-US" sz="18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plam</a:t>
            </a:r>
            <a:r>
              <a:rPr lang="en-US" sz="18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koloru</a:t>
            </a:r>
            <a:r>
              <a:rPr lang="en-US" sz="18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wina</a:t>
            </a:r>
            <a:r>
              <a:rPr lang="en-US" sz="18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Porto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g117b838c446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Dotychczasowe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badania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wykazały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skuteczność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leczenia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plam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koloru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wina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porto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(Port-Wine Stain – PWS) za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pomocą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lasera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długości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fali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532 nm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dużej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plamce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z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medianą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maksymalnej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poprawy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osiągniętej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podczas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leczenia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(GCE max)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wynoszącej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od 50% do 70%. </a:t>
            </a:r>
            <a:b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sz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Celem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prac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była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ocena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skuteczności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leczenia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PWS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przy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użyciu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lasera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532 nm o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dużej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plamce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dłuższym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czasie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poszukiwanie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optymalnego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schematu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leczenia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b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sz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Materiał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metody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Sześćdziesięciu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czterech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pacjentów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rasy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kaukaskiej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wieku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od 6 do 59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lat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zostało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włączonych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badania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Zastosowano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nich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od 2 do 30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sesji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laserowych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Pacjenci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mieli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wykonane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zdjęcia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3D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przed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po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leczeniu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laserem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Nd:YAG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długości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fali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532 nm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dużej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plamce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oraz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chłodzeniem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kontaktowym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Przeprowadzono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obiektywną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analizę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procentowej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poprawy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podstawie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cyfrowej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oceny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3D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koloru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obszaru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(Global Clearance Effect [GCE]). </a:t>
            </a:r>
            <a:b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sz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Aby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zmierzyć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skuteczność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leczenia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użyliśmy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procentowy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obiektywny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wskaźnik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ustępowania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zmian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GCE (Global Clearance Effect),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który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obejmuje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kompleksową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analizę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zmiany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koloru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powierzchni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malformacji</a:t>
            </a:r>
            <a:r>
              <a:rPr lang="en-US" sz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418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7b838c446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Pierwszym pytaniem, które sobie zadaliśmy na podstawie naszego klinicznego doświadczenia było, czy leczenie osiąga plateau?</a:t>
            </a:r>
            <a:b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Zaczęliśmy wiec od stworzenia grafu zależności pomiędzy średnim procentem poprawy względem początku, a liczbą sesji laserowych </a:t>
            </a:r>
            <a:r>
              <a:rPr lang="pl-P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(show </a:t>
            </a:r>
            <a:r>
              <a:rPr lang="pl-PL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</a:t>
            </a:r>
            <a:r>
              <a:rPr lang="pl-P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br>
              <a:rPr lang="pl-P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l-PL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Patrząc na wykres możemy zauważyć, że średni procent poprawy rośnie do około 9 wizyty – po której poprawa (GCE) oscyluje w okolicach maximum osiągniętego w okolicach 9 sesji </a:t>
            </a:r>
            <a:r>
              <a:rPr lang="pl-P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(show </a:t>
            </a:r>
            <a:r>
              <a:rPr lang="pl-PL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pl-P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8" name="Google Shape;68;g117b838c446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7b838c446_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Aby ustalić statystycznie miejsce plateau pogrupowaliśmy wizyty w kubełki według liczby sesji laserowych. Użyliśmy testu T-Studenta (metoda statystyczna służąca do porównywania 2 średnich między sobą), aby ustalić, że plateau jest osiągane pomiędzy 6 a 9 sesją </a:t>
            </a:r>
            <a:r>
              <a:rPr lang="pl-P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(show </a:t>
            </a:r>
            <a:r>
              <a:rPr lang="pl-PL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</a:t>
            </a:r>
            <a:r>
              <a:rPr lang="pl-P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 jak wykres przedstawia - pierwsze 2 sesje laserowe są statystycznie skuteczniejsze niż następne 3, które z kolei są skuteczniejsze niż następne 4. Po 9 wizycie, następne wizyty nie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juz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tak skuteczne – wskazując, że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plateu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jest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osiagane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pomiędzy 6 a 9 wizytą.</a:t>
            </a:r>
            <a:b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Podsumowując </a:t>
            </a:r>
            <a:r>
              <a:rPr lang="pl-P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(show </a:t>
            </a:r>
            <a:r>
              <a:rPr lang="pl-PL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pl-P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Planując leczenie indukujące przewidujemy około 9 sesji.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g117b838c446_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Drugim pytaniem które sobie zadaliśmy na podstawie naszego klinicznego doświadczenia było czy PWS ulega pogorszeniu z czasem gdy nie leczone?</a:t>
            </a:r>
            <a:b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l-P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 jak poprzednio – zaczęliśmy od 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wygrafowania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zależności pomiędzy poprawą pomiędzy wizytami, a czasem upłyniętym między nimi. </a:t>
            </a:r>
            <a:r>
              <a:rPr lang="pl-PL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(show </a:t>
            </a:r>
            <a:r>
              <a:rPr lang="pl-PL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</a:t>
            </a:r>
            <a:r>
              <a:rPr lang="pl-PL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l-P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 jak widać na wykresie pogrupowaliśmy wizyty w kubełki na podstawie ilości upłyniętych dni.. Tak jak widać z wykresu – jeżeli PWS było nieleczone przez więcej 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niz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180 dni ulega ono pogorszeniu</a:t>
            </a:r>
          </a:p>
        </p:txBody>
      </p:sp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86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Podobnie jak wcześniej - aby ustalić statystycznie miejsce plateau pogrupowaliśmy wizyty w kubełki według czasu, który upłynął pomiędzy wizytami.</a:t>
            </a:r>
          </a:p>
          <a:p>
            <a:endParaRPr lang="pl-P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Ponownie użyliśmy testu T-studenta, aby udowodnić statystycznie pogorszenie się 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pws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 czasem (show 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pl-P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 jak wykres przedstawia – odstęp w leczeniu mniejszy niż 180 dni nie ma wpływu na pogorszenie się PWS. </a:t>
            </a:r>
          </a:p>
          <a:p>
            <a:endParaRPr lang="pl-P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Statystycznie udowodniliśmy, iż odstęp dłuższy niż 180 dni wpływa na pogorszenie się PWS.</a:t>
            </a:r>
          </a:p>
          <a:p>
            <a:endParaRPr lang="pl-PL" sz="1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l-PL" sz="1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Niestety nie byliśmy w stanie udowodnić, że bardzo długie odstępy (np. 2 lata) maja jeszcze bardziej negatywny wpływ.</a:t>
            </a:r>
          </a:p>
          <a:p>
            <a:r>
              <a:rPr lang="pl-PL" sz="1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Nasza wartość prawdopodobieństwa (p-</a:t>
            </a:r>
            <a:r>
              <a:rPr lang="pl-PL" sz="11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pl-PL" sz="1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) wynosiła 0.057. Dlatego mamy nadzieję, </a:t>
            </a:r>
            <a:r>
              <a:rPr lang="pl-PL" sz="11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żę</a:t>
            </a:r>
            <a:r>
              <a:rPr lang="pl-PL" sz="1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osiągnęlibyśmy dowód statystyczny przy większej ilości danych pacjentów z bardzo długimi odstępami czasu bez laseroterapii.</a:t>
            </a:r>
            <a:endParaRPr lang="pl-PL" dirty="0"/>
          </a:p>
          <a:p>
            <a:endParaRPr lang="pl-P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Dlaczego wierzymy iż bardzo długie odstępy maja jeszcze bardziej negatywny wpływ?</a:t>
            </a:r>
          </a:p>
          <a:p>
            <a:endParaRPr lang="pl-P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Wzielismy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trzech 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pacjentow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którzy od 4 i 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roku nie byli leczenie (show 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zdjecie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pl-P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Ich procent maksymalnej poprawy GCE wyniósł średnio około 76% po leczeniu, i spadł średnio do 49% po 4.5 lat przerwy ! </a:t>
            </a:r>
          </a:p>
          <a:p>
            <a:endParaRPr lang="pl-P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Podsumowując– przy przerwaniu leczenia GCE nawraca. 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Wierzemy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ze im </a:t>
            </a:r>
            <a:r>
              <a:rPr lang="pl-PL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wieksza</a:t>
            </a:r>
            <a:r>
              <a:rPr lang="pl-PL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przerwa tym bardziej GCE się pogorszy</a:t>
            </a:r>
          </a:p>
          <a:p>
            <a:endParaRPr lang="pl-P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405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pl-PL" dirty="0"/>
              <a:t>Na podstawie naszych </a:t>
            </a:r>
            <a:r>
              <a:rPr lang="pl-PL" dirty="0" err="1"/>
              <a:t>wynikow</a:t>
            </a:r>
            <a:r>
              <a:rPr lang="pl-PL" dirty="0"/>
              <a:t> proponujemy nowy schemat leczenia.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pl-PL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pl-PL" dirty="0"/>
              <a:t>Zaczynając od leczenia indukcyjnego składającego się z około 9 </a:t>
            </a:r>
            <a:r>
              <a:rPr lang="pl-PL" dirty="0" err="1"/>
              <a:t>zabiegw</a:t>
            </a:r>
            <a:r>
              <a:rPr lang="pl-PL" dirty="0"/>
              <a:t> laserowych co 4-8 tygodni (minimum co 6 miesięcy).  (show </a:t>
            </a:r>
            <a:r>
              <a:rPr lang="pl-PL" dirty="0" err="1"/>
              <a:t>graph</a:t>
            </a:r>
            <a:r>
              <a:rPr lang="pl-PL" dirty="0"/>
              <a:t>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pl-PL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pl-PL" dirty="0"/>
              <a:t>Sugerujemy również leczenie podtrzymujące - co najmniej jeden zabieg laserowy co 6 miesięcy, aby zapobiec nawrotom choroby.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pl-PL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pl-PL" dirty="0"/>
              <a:t>W przypadku zaniedbania terapii podtrzymującej zalecamy rozpoczęcie kuracji regeneracyjnej - 3 zabiegi laserowe co 4-8 tygodni, a następnie powrót do terapii podtrzymującej.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336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959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281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798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973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275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852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9591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6352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4951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">
  <p:cSld name="Slide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29234" y="496681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382713"/>
            <a:ext cx="10515600" cy="391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75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408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690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072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012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408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402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452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596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89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D_849B3A5A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ctrTitle"/>
          </p:nvPr>
        </p:nvSpPr>
        <p:spPr>
          <a:xfrm>
            <a:off x="6096000" y="609599"/>
            <a:ext cx="5435760" cy="200977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Optymalizacja</a:t>
            </a:r>
            <a:r>
              <a:rPr lang="en-US" sz="22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2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długoterminowego</a:t>
            </a:r>
            <a:r>
              <a:rPr lang="en-US" sz="22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2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leczenia</a:t>
            </a:r>
            <a:r>
              <a:rPr lang="en-US" sz="22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2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malformacji</a:t>
            </a:r>
            <a:r>
              <a:rPr lang="en-US" sz="22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2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kapilarnych</a:t>
            </a:r>
            <a:r>
              <a:rPr lang="en-US" sz="22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2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typu</a:t>
            </a:r>
            <a:r>
              <a:rPr lang="en-US" sz="22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2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plam</a:t>
            </a:r>
            <a:r>
              <a:rPr lang="en-US" sz="22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2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koloru</a:t>
            </a:r>
            <a:r>
              <a:rPr lang="en-US" sz="22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2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wina</a:t>
            </a:r>
            <a:r>
              <a:rPr lang="en-US" sz="22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Porto</a:t>
            </a:r>
            <a:br>
              <a:rPr lang="en-US" sz="22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2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22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6096000" y="2774425"/>
            <a:ext cx="5435760" cy="32884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 algn="l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Michał</a:t>
            </a:r>
            <a:r>
              <a:rPr lang="en-US" sz="1600" dirty="0"/>
              <a:t> Paprocki </a:t>
            </a:r>
            <a:r>
              <a:rPr lang="en-US" sz="1600" dirty="0" err="1"/>
              <a:t>Lazarski</a:t>
            </a:r>
            <a:r>
              <a:rPr lang="en-US" sz="1600" dirty="0"/>
              <a:t> University, </a:t>
            </a:r>
            <a:r>
              <a:rPr lang="en-US" sz="1600" dirty="0" err="1"/>
              <a:t>Klinika</a:t>
            </a:r>
            <a:r>
              <a:rPr lang="en-US" sz="1600" dirty="0"/>
              <a:t> </a:t>
            </a:r>
            <a:r>
              <a:rPr lang="en-US" sz="1600" dirty="0" err="1"/>
              <a:t>Ambroziak</a:t>
            </a:r>
            <a:r>
              <a:rPr lang="en-US" sz="1600" dirty="0"/>
              <a:t>, Warsaw, Poland</a:t>
            </a:r>
          </a:p>
          <a:p>
            <a:pPr indent="-228600" algn="l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Anna </a:t>
            </a:r>
            <a:r>
              <a:rPr lang="en-US" sz="1600" dirty="0" err="1"/>
              <a:t>Mataczyńska</a:t>
            </a:r>
            <a:r>
              <a:rPr lang="en-US" sz="1600" dirty="0"/>
              <a:t> </a:t>
            </a:r>
            <a:r>
              <a:rPr lang="en-US" sz="1600" dirty="0" err="1"/>
              <a:t>Lazarski</a:t>
            </a:r>
            <a:r>
              <a:rPr lang="en-US" sz="1600" dirty="0"/>
              <a:t> University, </a:t>
            </a:r>
            <a:r>
              <a:rPr lang="en-US" sz="1600" dirty="0" err="1"/>
              <a:t>Klinika</a:t>
            </a:r>
            <a:r>
              <a:rPr lang="en-US" sz="1600" dirty="0"/>
              <a:t> </a:t>
            </a:r>
            <a:r>
              <a:rPr lang="en-US" sz="1600" dirty="0" err="1"/>
              <a:t>Ambroziak</a:t>
            </a:r>
            <a:r>
              <a:rPr lang="en-US" sz="1600" dirty="0"/>
              <a:t>, Warsaw, Poland</a:t>
            </a:r>
          </a:p>
          <a:p>
            <a:pPr indent="-228600" algn="l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Jan </a:t>
            </a:r>
            <a:r>
              <a:rPr lang="en-US" sz="1600" dirty="0" err="1"/>
              <a:t>Szczękulski</a:t>
            </a:r>
            <a:r>
              <a:rPr lang="en-US" sz="1600" dirty="0"/>
              <a:t>, Bachelor of Science, University of Liverpool, The Hut Group, Manchester, UK</a:t>
            </a:r>
          </a:p>
          <a:p>
            <a:pPr indent="-228600" algn="l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Bartłomiej</a:t>
            </a:r>
            <a:r>
              <a:rPr lang="en-US" sz="1600" dirty="0"/>
              <a:t> </a:t>
            </a:r>
            <a:r>
              <a:rPr lang="en-US" sz="1600" dirty="0" err="1"/>
              <a:t>Kwiek</a:t>
            </a:r>
            <a:r>
              <a:rPr lang="en-US" sz="1600" dirty="0"/>
              <a:t>, Assoc. Prof. </a:t>
            </a:r>
            <a:r>
              <a:rPr lang="en-US" sz="1600" dirty="0" err="1"/>
              <a:t>Lazarski</a:t>
            </a:r>
            <a:r>
              <a:rPr lang="en-US" sz="1600" dirty="0"/>
              <a:t> University, </a:t>
            </a:r>
            <a:r>
              <a:rPr lang="en-US" sz="1600" dirty="0" err="1"/>
              <a:t>Klinika</a:t>
            </a:r>
            <a:r>
              <a:rPr lang="en-US" sz="1600" dirty="0"/>
              <a:t> </a:t>
            </a:r>
            <a:r>
              <a:rPr lang="en-US" sz="1600" dirty="0" err="1"/>
              <a:t>Ambroziak</a:t>
            </a:r>
            <a:r>
              <a:rPr lang="en-US" sz="1600" dirty="0"/>
              <a:t>, Warsaw, Poland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15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  <p:pic>
        <p:nvPicPr>
          <p:cNvPr id="4" name="Obraz 3" descr="Obraz zawierający logo&#10;&#10;Opis wygenerowany automatycznie">
            <a:extLst>
              <a:ext uri="{FF2B5EF4-FFF2-40B4-BE49-F238E27FC236}">
                <a16:creationId xmlns:a16="http://schemas.microsoft.com/office/drawing/2014/main" id="{02A7C00B-C11C-559A-C8F9-8837B359A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39" y="1034782"/>
            <a:ext cx="4765597" cy="1632216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A9ADA9A5-4549-F24E-932F-F3D0B466A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614" y="2947481"/>
            <a:ext cx="3579847" cy="3010614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1B5E47-A328-BD55-D529-D316B99C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2400" dirty="0"/>
              <a:t>Ocena skuteczności leczenia PWS przy użyciu lasera 532 </a:t>
            </a:r>
            <a:r>
              <a:rPr lang="pl-PL" sz="2400" dirty="0" err="1"/>
              <a:t>nm</a:t>
            </a:r>
            <a:r>
              <a:rPr lang="pl-PL" sz="2400" dirty="0"/>
              <a:t> o dużej plamce w dłuższym okresie czasu.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0F4F6E0B-7141-A850-A745-36BF9F98E0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3812" y="609601"/>
          <a:ext cx="5943601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A77DE65-AB1D-F6CC-13D5-DD4ED68B0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5156" y="3962401"/>
            <a:ext cx="3549121" cy="18288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64 pacjentów rasy kaukaskiej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6-59 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2-30 sesji laserowych </a:t>
            </a:r>
            <a:r>
              <a:rPr lang="pl-PL" sz="1600" dirty="0"/>
              <a:t>laserem </a:t>
            </a:r>
            <a:r>
              <a:rPr lang="pl-PL" sz="1600" dirty="0" err="1"/>
              <a:t>Nd:YAG</a:t>
            </a:r>
            <a:r>
              <a:rPr lang="pl-PL" sz="1600" dirty="0"/>
              <a:t> 532 </a:t>
            </a:r>
            <a:r>
              <a:rPr lang="pl-PL" sz="1600" dirty="0" err="1"/>
              <a:t>nm</a:t>
            </a:r>
            <a:r>
              <a:rPr lang="pl-PL" sz="1600" dirty="0"/>
              <a:t> o dużej plamce i chłodzeniem kontaktowym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Kontrolne zdjęcia 3d przed i po leczeniu</a:t>
            </a:r>
          </a:p>
        </p:txBody>
      </p:sp>
    </p:spTree>
    <p:extLst>
      <p:ext uri="{BB962C8B-B14F-4D97-AF65-F5344CB8AC3E}">
        <p14:creationId xmlns:p14="http://schemas.microsoft.com/office/powerpoint/2010/main" val="338957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pl-PL" sz="2400" b="1" dirty="0"/>
              <a:t>Czy leczenie </a:t>
            </a:r>
            <a:r>
              <a:rPr lang="pl-PL" sz="2400" b="1" dirty="0" err="1"/>
              <a:t>pws</a:t>
            </a:r>
            <a:r>
              <a:rPr lang="pl-PL" sz="2400" b="1" dirty="0"/>
              <a:t> osiąga </a:t>
            </a:r>
            <a:r>
              <a:rPr lang="pl-PL" sz="2400" b="1" dirty="0" err="1"/>
              <a:t>plataeu</a:t>
            </a:r>
            <a:r>
              <a:rPr lang="pl-PL" sz="2400" b="1" dirty="0"/>
              <a:t> ?</a:t>
            </a:r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2556" y="2624626"/>
            <a:ext cx="2754369" cy="8921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Clr>
                <a:srgbClr val="000000"/>
              </a:buClr>
              <a:buFont typeface="Arial" panose="020B0604020202020204" pitchFamily="34" charset="0"/>
            </a:pPr>
            <a:r>
              <a:rPr lang="pl-PL" sz="2000" dirty="0">
                <a:solidFill>
                  <a:schemeClr val="bg2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Po około 9 sesjach osiąga się plateau.</a:t>
            </a:r>
            <a:endParaRPr sz="2000" kern="1200" dirty="0">
              <a:solidFill>
                <a:schemeClr val="bg2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0D6642F-16E3-4199-82E6-2FC210380890}"/>
              </a:ext>
            </a:extLst>
          </p:cNvPr>
          <p:cNvSpPr/>
          <p:nvPr/>
        </p:nvSpPr>
        <p:spPr>
          <a:xfrm>
            <a:off x="4683213" y="1014456"/>
            <a:ext cx="6661621" cy="4590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5B3911-716B-7441-AB21-5E19B57E3D71}"/>
              </a:ext>
            </a:extLst>
          </p:cNvPr>
          <p:cNvSpPr txBox="1"/>
          <p:nvPr/>
        </p:nvSpPr>
        <p:spPr>
          <a:xfrm>
            <a:off x="6096000" y="5045954"/>
            <a:ext cx="341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Liczba sesji laserowych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DF549C8-AC33-0146-805F-B5F51D49C1A4}"/>
              </a:ext>
            </a:extLst>
          </p:cNvPr>
          <p:cNvSpPr txBox="1"/>
          <p:nvPr/>
        </p:nvSpPr>
        <p:spPr>
          <a:xfrm rot="16200000">
            <a:off x="2732635" y="3075055"/>
            <a:ext cx="337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Średni procent poprawy (całkowity </a:t>
            </a:r>
            <a:r>
              <a:rPr lang="pl-PL" sz="14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klirens</a:t>
            </a:r>
            <a:r>
              <a:rPr lang="pl-PL" sz="1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2E7785ED-000E-1FE7-A9EA-AD36955726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5" t="-6325" r="-3135" b="6325"/>
          <a:stretch/>
        </p:blipFill>
        <p:spPr>
          <a:xfrm>
            <a:off x="4915551" y="1712252"/>
            <a:ext cx="6196943" cy="32488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>
            <a:extLst>
              <a:ext uri="{FF2B5EF4-FFF2-40B4-BE49-F238E27FC236}">
                <a16:creationId xmlns:a16="http://schemas.microsoft.com/office/drawing/2014/main" id="{B368ACBF-1903-4C6E-A148-BA5ABAD45606}"/>
              </a:ext>
            </a:extLst>
          </p:cNvPr>
          <p:cNvSpPr/>
          <p:nvPr/>
        </p:nvSpPr>
        <p:spPr>
          <a:xfrm>
            <a:off x="4150762" y="5227211"/>
            <a:ext cx="6661621" cy="2083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559033" y="266965"/>
            <a:ext cx="10515600" cy="103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GB" sz="2400" b="1" dirty="0" err="1"/>
              <a:t>Pws</a:t>
            </a:r>
            <a:r>
              <a:rPr lang="en-GB" sz="2400" b="1" dirty="0"/>
              <a:t> plateau </a:t>
            </a:r>
            <a:r>
              <a:rPr lang="en-GB" sz="2400" b="1" dirty="0" err="1"/>
              <a:t>statystycznie</a:t>
            </a:r>
            <a:endParaRPr sz="2400" b="1"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532967" y="2340643"/>
            <a:ext cx="2573818" cy="278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rgbClr val="000000"/>
              </a:buClr>
              <a:buFont typeface="Arial" panose="020B0604020202020204" pitchFamily="34" charset="0"/>
            </a:pPr>
            <a:r>
              <a:rPr lang="pl-PL" sz="2000" dirty="0">
                <a:solidFill>
                  <a:schemeClr val="bg2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Planując leczenie indukujące przewidujemy około 9 sesji.</a:t>
            </a:r>
            <a:endParaRPr lang="pl-PL" sz="2000" kern="1200" dirty="0">
              <a:solidFill>
                <a:schemeClr val="bg2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ADD60F8-1A0A-4C6D-8E94-26D78F87E01C}"/>
              </a:ext>
            </a:extLst>
          </p:cNvPr>
          <p:cNvSpPr/>
          <p:nvPr/>
        </p:nvSpPr>
        <p:spPr>
          <a:xfrm>
            <a:off x="4440751" y="5148039"/>
            <a:ext cx="510431" cy="143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1-2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C9F1493B-5FD0-42B1-9B6C-58D5B06CDCBE}"/>
              </a:ext>
            </a:extLst>
          </p:cNvPr>
          <p:cNvSpPr/>
          <p:nvPr/>
        </p:nvSpPr>
        <p:spPr>
          <a:xfrm>
            <a:off x="5389726" y="5149085"/>
            <a:ext cx="510431" cy="143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3-5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E9DB111-A94C-4D88-A060-3195E08CEBD2}"/>
              </a:ext>
            </a:extLst>
          </p:cNvPr>
          <p:cNvSpPr/>
          <p:nvPr/>
        </p:nvSpPr>
        <p:spPr>
          <a:xfrm>
            <a:off x="7113531" y="5161314"/>
            <a:ext cx="641607" cy="1173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3-5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AB44BFA9-866C-40C3-8942-BE64AC1EE5B9}"/>
              </a:ext>
            </a:extLst>
          </p:cNvPr>
          <p:cNvSpPr/>
          <p:nvPr/>
        </p:nvSpPr>
        <p:spPr>
          <a:xfrm>
            <a:off x="8085588" y="5155239"/>
            <a:ext cx="510431" cy="143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6-9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8771F69E-0D14-4EB5-998D-B4B885F32C3C}"/>
              </a:ext>
            </a:extLst>
          </p:cNvPr>
          <p:cNvSpPr/>
          <p:nvPr/>
        </p:nvSpPr>
        <p:spPr>
          <a:xfrm>
            <a:off x="9916881" y="5160590"/>
            <a:ext cx="510431" cy="143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6-9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FD6F30CC-6E90-4CEC-8F47-9262CBCFECD2}"/>
              </a:ext>
            </a:extLst>
          </p:cNvPr>
          <p:cNvSpPr/>
          <p:nvPr/>
        </p:nvSpPr>
        <p:spPr>
          <a:xfrm>
            <a:off x="10711649" y="5152562"/>
            <a:ext cx="725968" cy="1348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10-14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01DF3B29-9305-4FEC-B867-E0B31590EFA3}"/>
              </a:ext>
            </a:extLst>
          </p:cNvPr>
          <p:cNvSpPr/>
          <p:nvPr/>
        </p:nvSpPr>
        <p:spPr>
          <a:xfrm>
            <a:off x="6907529" y="1342707"/>
            <a:ext cx="1627693" cy="143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p-</a:t>
            </a:r>
            <a:r>
              <a:rPr lang="pl-PL" dirty="0" err="1"/>
              <a:t>value</a:t>
            </a:r>
            <a:r>
              <a:rPr lang="pl-PL" dirty="0"/>
              <a:t>: 0.00015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EF280ECF-1AC9-4ABE-8471-898164CB5237}"/>
              </a:ext>
            </a:extLst>
          </p:cNvPr>
          <p:cNvSpPr/>
          <p:nvPr/>
        </p:nvSpPr>
        <p:spPr>
          <a:xfrm>
            <a:off x="4336005" y="1360519"/>
            <a:ext cx="1627693" cy="143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p-</a:t>
            </a:r>
            <a:r>
              <a:rPr lang="pl-PL" dirty="0" err="1"/>
              <a:t>value</a:t>
            </a:r>
            <a:r>
              <a:rPr lang="pl-PL" dirty="0"/>
              <a:t>: 0.0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C2F9B2F4-12DA-4735-8C25-D51EC9DF7A89}"/>
              </a:ext>
            </a:extLst>
          </p:cNvPr>
          <p:cNvSpPr/>
          <p:nvPr/>
        </p:nvSpPr>
        <p:spPr>
          <a:xfrm>
            <a:off x="10172096" y="1352891"/>
            <a:ext cx="956023" cy="941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/>
              <a:t>n.s</a:t>
            </a:r>
            <a:r>
              <a:rPr lang="pl-PL" dirty="0"/>
              <a:t>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8FAD3DA-76F4-BE45-96CC-463A06AE087A}"/>
              </a:ext>
            </a:extLst>
          </p:cNvPr>
          <p:cNvSpPr/>
          <p:nvPr/>
        </p:nvSpPr>
        <p:spPr>
          <a:xfrm rot="16200000">
            <a:off x="1604043" y="3146520"/>
            <a:ext cx="39258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 średnia poprawa (całkowity </a:t>
            </a:r>
            <a:r>
              <a:rPr lang="pl-PL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klirens</a:t>
            </a:r>
            <a:r>
              <a:rPr lang="pl-PL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618B121-0729-214F-8169-383231B346A7}"/>
              </a:ext>
            </a:extLst>
          </p:cNvPr>
          <p:cNvSpPr txBox="1"/>
          <p:nvPr/>
        </p:nvSpPr>
        <p:spPr>
          <a:xfrm>
            <a:off x="5486400" y="5489591"/>
            <a:ext cx="5944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Liczba sesji laserowych (zgrupowanych w kubełki)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1A3D49C-8CAF-EC41-AB05-37C927F87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425" y="1212960"/>
            <a:ext cx="8354575" cy="42226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pl-PL" sz="2400" b="1" dirty="0"/>
              <a:t>PWS pogarsza się z czasem ?</a:t>
            </a:r>
            <a:endParaRPr sz="2400" b="1" dirty="0"/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D2B32E3A-8CA4-1B9F-7650-EDF0A608B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27" t="-11565" r="-6327" b="11565"/>
          <a:stretch/>
        </p:blipFill>
        <p:spPr>
          <a:xfrm>
            <a:off x="5043510" y="1584000"/>
            <a:ext cx="6664000" cy="3545372"/>
          </a:xfrm>
          <a:prstGeom prst="rect">
            <a:avLst/>
          </a:prstGeom>
        </p:spPr>
      </p:pic>
      <p:sp>
        <p:nvSpPr>
          <p:cNvPr id="2" name="Prostokąt 8">
            <a:extLst>
              <a:ext uri="{FF2B5EF4-FFF2-40B4-BE49-F238E27FC236}">
                <a16:creationId xmlns:a16="http://schemas.microsoft.com/office/drawing/2014/main" id="{6F4BEA42-4D40-28C6-2CF2-73CA6C7E127B}"/>
              </a:ext>
            </a:extLst>
          </p:cNvPr>
          <p:cNvSpPr/>
          <p:nvPr/>
        </p:nvSpPr>
        <p:spPr>
          <a:xfrm>
            <a:off x="5278583" y="5129372"/>
            <a:ext cx="6066251" cy="754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Dni, które upłynęły między dwiema wizytami (pogrupowane w kubełki)</a:t>
            </a:r>
          </a:p>
        </p:txBody>
      </p:sp>
      <p:sp>
        <p:nvSpPr>
          <p:cNvPr id="3" name="pole tekstowe 13">
            <a:extLst>
              <a:ext uri="{FF2B5EF4-FFF2-40B4-BE49-F238E27FC236}">
                <a16:creationId xmlns:a16="http://schemas.microsoft.com/office/drawing/2014/main" id="{F38E55C7-30FE-710A-6EC3-084332A04977}"/>
              </a:ext>
            </a:extLst>
          </p:cNvPr>
          <p:cNvSpPr txBox="1"/>
          <p:nvPr/>
        </p:nvSpPr>
        <p:spPr>
          <a:xfrm rot="16200000">
            <a:off x="3031806" y="3057040"/>
            <a:ext cx="354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% średnia poprawa między wizytami</a:t>
            </a:r>
          </a:p>
        </p:txBody>
      </p:sp>
      <p:sp>
        <p:nvSpPr>
          <p:cNvPr id="6" name="Google Shape;77;p11">
            <a:extLst>
              <a:ext uri="{FF2B5EF4-FFF2-40B4-BE49-F238E27FC236}">
                <a16:creationId xmlns:a16="http://schemas.microsoft.com/office/drawing/2014/main" id="{EE9DE9B1-B237-4698-9DEE-6618DAF6F8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2967" y="2340643"/>
            <a:ext cx="2573818" cy="278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rgbClr val="000000"/>
              </a:buClr>
              <a:buFont typeface="Arial" panose="020B0604020202020204" pitchFamily="34" charset="0"/>
            </a:pPr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PWS nieleczone przez więcej niż 180 dni ulega ono pogorszeniu</a:t>
            </a:r>
            <a:endParaRPr lang="pl-PL" sz="2000" kern="1200" dirty="0">
              <a:solidFill>
                <a:schemeClr val="bg2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4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pl-PL" sz="2400" b="1" dirty="0"/>
              <a:t>Pogorszenie </a:t>
            </a:r>
            <a:r>
              <a:rPr lang="pl-PL" sz="2400" b="1" dirty="0" err="1"/>
              <a:t>pws</a:t>
            </a:r>
            <a:r>
              <a:rPr lang="pl-PL" sz="2400" b="1" dirty="0"/>
              <a:t> statystycznie</a:t>
            </a:r>
            <a:endParaRPr sz="2400" b="1" dirty="0"/>
          </a:p>
        </p:txBody>
      </p:sp>
      <p:pic>
        <p:nvPicPr>
          <p:cNvPr id="21" name="Picture 20" descr="Chart, waterfall chart&#10;&#10;Description automatically generated">
            <a:extLst>
              <a:ext uri="{FF2B5EF4-FFF2-40B4-BE49-F238E27FC236}">
                <a16:creationId xmlns:a16="http://schemas.microsoft.com/office/drawing/2014/main" id="{5E597680-D551-C5F0-9C19-C6F8C126C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8" t="-11740" r="-3408" b="11389"/>
          <a:stretch/>
        </p:blipFill>
        <p:spPr>
          <a:xfrm>
            <a:off x="2556000" y="972000"/>
            <a:ext cx="7597740" cy="4371173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60A3DFAF-1D34-4276-274B-3BFFDE33006D}"/>
              </a:ext>
            </a:extLst>
          </p:cNvPr>
          <p:cNvSpPr txBox="1"/>
          <p:nvPr/>
        </p:nvSpPr>
        <p:spPr>
          <a:xfrm>
            <a:off x="3020292" y="5495326"/>
            <a:ext cx="684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Dni, które upłynęły między dwiema kolejnymi wizytami (pogrupowane w kubełki)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EF3218B-BA4C-A5C8-91A8-CDB89BBEAA40}"/>
              </a:ext>
            </a:extLst>
          </p:cNvPr>
          <p:cNvSpPr txBox="1"/>
          <p:nvPr/>
        </p:nvSpPr>
        <p:spPr>
          <a:xfrm rot="16200000">
            <a:off x="591041" y="2507807"/>
            <a:ext cx="3652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średniej poprawy (GCE)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pl-PL" sz="2400" b="1" dirty="0"/>
              <a:t>RETROSPEKTYWNA ANALIZ</a:t>
            </a:r>
            <a:endParaRPr sz="2400" b="1" dirty="0"/>
          </a:p>
        </p:txBody>
      </p:sp>
      <p:pic>
        <p:nvPicPr>
          <p:cNvPr id="2" name="Obraz 3" descr="Obraz zawierający tekst, grupa, pozowanie&#10;&#10;Opis wygenerowany automatycznie">
            <a:extLst>
              <a:ext uri="{FF2B5EF4-FFF2-40B4-BE49-F238E27FC236}">
                <a16:creationId xmlns:a16="http://schemas.microsoft.com/office/drawing/2014/main" id="{413DC2B2-369F-F68B-12C0-FFC0BB0E2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0756"/>
            <a:ext cx="5897142" cy="4688227"/>
          </a:xfrm>
          <a:prstGeom prst="rect">
            <a:avLst/>
          </a:prstGeom>
        </p:spPr>
      </p:pic>
      <p:pic>
        <p:nvPicPr>
          <p:cNvPr id="4" name="Obraz 5" descr="Obraz zawierający wykres&#10;&#10;Opis wygenerowany automatycznie">
            <a:extLst>
              <a:ext uri="{FF2B5EF4-FFF2-40B4-BE49-F238E27FC236}">
                <a16:creationId xmlns:a16="http://schemas.microsoft.com/office/drawing/2014/main" id="{61068199-E811-BB6C-DBE8-61E6EC1ED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857" y="2147645"/>
            <a:ext cx="5897143" cy="316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655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accent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CD9DB5-CC9A-5E50-D499-F22EF7CC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99" y="375122"/>
            <a:ext cx="9534888" cy="549275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2">
                    <a:lumMod val="85000"/>
                    <a:lumOff val="15000"/>
                  </a:schemeClr>
                </a:solidFill>
              </a:rPr>
              <a:t>PODSUMOWANIE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AD413-5851-F5F2-4F86-A488483188A4}"/>
              </a:ext>
            </a:extLst>
          </p:cNvPr>
          <p:cNvSpPr/>
          <p:nvPr/>
        </p:nvSpPr>
        <p:spPr>
          <a:xfrm>
            <a:off x="3552669" y="1120343"/>
            <a:ext cx="4681388" cy="985309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Leczenie</a:t>
            </a:r>
            <a:r>
              <a:rPr lang="en-GB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Indukcyjne</a:t>
            </a:r>
            <a:endParaRPr lang="en-GB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b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 </a:t>
            </a:r>
            <a:r>
              <a:rPr lang="en-GB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sesji</a:t>
            </a:r>
            <a:r>
              <a:rPr lang="en-GB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laserowych</a:t>
            </a:r>
            <a:r>
              <a:rPr lang="en-GB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Co 4-8 </a:t>
            </a:r>
            <a:r>
              <a:rPr lang="en-GB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tygodni</a:t>
            </a:r>
            <a:r>
              <a:rPr lang="en-GB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aż</a:t>
            </a:r>
            <a:r>
              <a:rPr lang="en-GB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 </a:t>
            </a:r>
            <a:r>
              <a:rPr lang="en-GB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osiągnięcia</a:t>
            </a:r>
            <a:r>
              <a:rPr lang="en-GB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plateau</a:t>
            </a:r>
            <a:endParaRPr lang="pl-P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80D0AE2-7CAA-99BD-291D-672EAEED168A}"/>
              </a:ext>
            </a:extLst>
          </p:cNvPr>
          <p:cNvSpPr/>
          <p:nvPr/>
        </p:nvSpPr>
        <p:spPr>
          <a:xfrm>
            <a:off x="3552668" y="2861221"/>
            <a:ext cx="4681389" cy="98530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Leczenie</a:t>
            </a:r>
            <a:r>
              <a:rPr lang="en-GB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Podtrzymujące</a:t>
            </a:r>
            <a:endParaRPr lang="en-GB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b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Sesja</a:t>
            </a:r>
            <a:r>
              <a:rPr lang="en-GB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laserowa</a:t>
            </a:r>
            <a:r>
              <a:rPr lang="en-GB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 </a:t>
            </a:r>
            <a:r>
              <a:rPr lang="en-GB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najmniej</a:t>
            </a:r>
            <a:r>
              <a:rPr lang="en-GB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 6 </a:t>
            </a:r>
            <a:r>
              <a:rPr lang="en-GB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miesięcy</a:t>
            </a:r>
            <a:r>
              <a:rPr lang="en-GB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aby </a:t>
            </a:r>
            <a:r>
              <a:rPr lang="en-GB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zapobiec</a:t>
            </a:r>
            <a:r>
              <a:rPr lang="en-GB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nawrotom</a:t>
            </a:r>
            <a:r>
              <a:rPr lang="en-GB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PWS</a:t>
            </a:r>
            <a:endParaRPr lang="pl-P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281BA01-5923-A573-0BF3-D9D7D3C3D4AC}"/>
              </a:ext>
            </a:extLst>
          </p:cNvPr>
          <p:cNvSpPr/>
          <p:nvPr/>
        </p:nvSpPr>
        <p:spPr>
          <a:xfrm>
            <a:off x="3552667" y="4668537"/>
            <a:ext cx="4681389" cy="90968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Leczenie</a:t>
            </a:r>
            <a:r>
              <a:rPr lang="en-GB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Regenerujące</a:t>
            </a:r>
            <a:endParaRPr lang="en-GB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b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en-GB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sesje</a:t>
            </a:r>
            <a:r>
              <a:rPr lang="en-GB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laserowe</a:t>
            </a:r>
            <a:r>
              <a:rPr lang="en-GB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Co 4-8 </a:t>
            </a:r>
            <a:r>
              <a:rPr lang="en-GB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tygodni</a:t>
            </a:r>
            <a:r>
              <a:rPr lang="en-GB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aż</a:t>
            </a:r>
            <a:r>
              <a:rPr lang="en-GB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 </a:t>
            </a:r>
            <a:r>
              <a:rPr lang="en-GB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osiągnięcia</a:t>
            </a:r>
            <a:r>
              <a:rPr lang="en-GB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plateau</a:t>
            </a:r>
            <a:endParaRPr lang="pl-P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Curved Up Arrow 6">
            <a:extLst>
              <a:ext uri="{FF2B5EF4-FFF2-40B4-BE49-F238E27FC236}">
                <a16:creationId xmlns:a16="http://schemas.microsoft.com/office/drawing/2014/main" id="{F91C8055-D60A-AA41-BBDB-6D00C0A05497}"/>
              </a:ext>
            </a:extLst>
          </p:cNvPr>
          <p:cNvSpPr/>
          <p:nvPr/>
        </p:nvSpPr>
        <p:spPr>
          <a:xfrm rot="5400000" flipH="1">
            <a:off x="2053091" y="3951588"/>
            <a:ext cx="1644015" cy="46632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l-PL"/>
          </a:p>
        </p:txBody>
      </p:sp>
      <p:sp>
        <p:nvSpPr>
          <p:cNvPr id="11" name="Right Arrow 7">
            <a:extLst>
              <a:ext uri="{FF2B5EF4-FFF2-40B4-BE49-F238E27FC236}">
                <a16:creationId xmlns:a16="http://schemas.microsoft.com/office/drawing/2014/main" id="{F8B1F9C7-CF4B-379A-CCF0-5ADBA432B41D}"/>
              </a:ext>
            </a:extLst>
          </p:cNvPr>
          <p:cNvSpPr/>
          <p:nvPr/>
        </p:nvSpPr>
        <p:spPr>
          <a:xfrm rot="5400000">
            <a:off x="5729922" y="2312781"/>
            <a:ext cx="390845" cy="341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l-PL"/>
          </a:p>
        </p:txBody>
      </p:sp>
      <p:sp>
        <p:nvSpPr>
          <p:cNvPr id="12" name="Right Arrow 7">
            <a:extLst>
              <a:ext uri="{FF2B5EF4-FFF2-40B4-BE49-F238E27FC236}">
                <a16:creationId xmlns:a16="http://schemas.microsoft.com/office/drawing/2014/main" id="{85806F07-2E6F-D64F-68A2-89C1BAE42C8A}"/>
              </a:ext>
            </a:extLst>
          </p:cNvPr>
          <p:cNvSpPr/>
          <p:nvPr/>
        </p:nvSpPr>
        <p:spPr>
          <a:xfrm rot="5400000">
            <a:off x="5762520" y="4095971"/>
            <a:ext cx="390845" cy="341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97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6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000792A-1E6C-E8A1-F8D0-11C47F99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Dziękuję za uwagę</a:t>
            </a:r>
            <a:endParaRPr lang="en-US" sz="66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6164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iat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at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4968</TotalTime>
  <Words>1091</Words>
  <Application>Microsoft Macintosh PowerPoint</Application>
  <PresentationFormat>Panoramiczny</PresentationFormat>
  <Paragraphs>87</Paragraphs>
  <Slides>9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6" baseType="lpstr">
      <vt:lpstr>Times New Roman</vt:lpstr>
      <vt:lpstr>Open Sans Light</vt:lpstr>
      <vt:lpstr>Calibri</vt:lpstr>
      <vt:lpstr>Arial</vt:lpstr>
      <vt:lpstr>Century Gothic</vt:lpstr>
      <vt:lpstr>Open Sans</vt:lpstr>
      <vt:lpstr>Siatka</vt:lpstr>
      <vt:lpstr>Optymalizacja długoterminowego leczenia malformacji kapilarnych typu plam koloru wina Porto  </vt:lpstr>
      <vt:lpstr>Ocena skuteczności leczenia PWS przy użyciu lasera 532 nm o dużej plamce w dłuższym okresie czasu.</vt:lpstr>
      <vt:lpstr>Czy leczenie pws osiąga plataeu ?</vt:lpstr>
      <vt:lpstr>Pws plateau statystycznie</vt:lpstr>
      <vt:lpstr>PWS pogarsza się z czasem ?</vt:lpstr>
      <vt:lpstr>Pogorszenie pws statystycznie</vt:lpstr>
      <vt:lpstr>RETROSPEKTYWNA ANALIZ</vt:lpstr>
      <vt:lpstr>PODSUMOWANIE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Użytkownik pakietu Microsoft Office</cp:lastModifiedBy>
  <cp:revision>191</cp:revision>
  <dcterms:modified xsi:type="dcterms:W3CDTF">2023-05-28T21:18:35Z</dcterms:modified>
</cp:coreProperties>
</file>