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908" r:id="rId2"/>
    <p:sldId id="855" r:id="rId3"/>
    <p:sldId id="915" r:id="rId4"/>
    <p:sldId id="904" r:id="rId5"/>
    <p:sldId id="923" r:id="rId6"/>
    <p:sldId id="916" r:id="rId7"/>
    <p:sldId id="907" r:id="rId8"/>
    <p:sldId id="909" r:id="rId9"/>
    <p:sldId id="910" r:id="rId10"/>
    <p:sldId id="911" r:id="rId11"/>
    <p:sldId id="912" r:id="rId12"/>
    <p:sldId id="917" r:id="rId13"/>
    <p:sldId id="918" r:id="rId14"/>
    <p:sldId id="920" r:id="rId15"/>
    <p:sldId id="921" r:id="rId16"/>
    <p:sldId id="896" r:id="rId17"/>
    <p:sldId id="8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연지 전" initials="연전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13D"/>
    <a:srgbClr val="4FE1C5"/>
    <a:srgbClr val="AF81A5"/>
    <a:srgbClr val="FF6600"/>
    <a:srgbClr val="D06D00"/>
    <a:srgbClr val="FF3300"/>
    <a:srgbClr val="434544"/>
    <a:srgbClr val="3B4353"/>
    <a:srgbClr val="FFB3A6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5990" autoAdjust="0"/>
  </p:normalViewPr>
  <p:slideViewPr>
    <p:cSldViewPr snapToGrid="0">
      <p:cViewPr varScale="1">
        <p:scale>
          <a:sx n="82" d="100"/>
          <a:sy n="82" d="100"/>
        </p:scale>
        <p:origin x="6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11990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14C6F-EA01-4CC4-A1ED-6892772EE4B5}"/>
              </a:ext>
            </a:extLst>
          </p:cNvPr>
          <p:cNvSpPr txBox="1"/>
          <p:nvPr/>
        </p:nvSpPr>
        <p:spPr>
          <a:xfrm>
            <a:off x="505979" y="1920359"/>
            <a:ext cx="111866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</a:p>
          <a:p>
            <a:pPr algn="ctr"/>
            <a:endParaRPr lang="en-US" altLang="ko-KR" sz="900" b="1" dirty="0">
              <a:solidFill>
                <a:schemeClr val="accent4"/>
              </a:solidFill>
              <a:effectLst>
                <a:outerShdw blurRad="50800" dist="63500" dir="3600000" algn="ctr" rotWithShape="0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400" b="1" i="1" dirty="0" err="1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네이버에서</a:t>
            </a:r>
            <a:r>
              <a:rPr lang="ko-KR" altLang="en-US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제공하는 기사들 속 다양한</a:t>
            </a:r>
            <a:r>
              <a:rPr lang="en-US" altLang="ko-KR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400" b="1" i="1" dirty="0">
                <a:solidFill>
                  <a:schemeClr val="accent4">
                    <a:lumMod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분야의 이슈를 쉽게 알아내자</a:t>
            </a:r>
            <a:endParaRPr lang="en-US" altLang="ko-KR" sz="4000" b="1" i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4AFDC-D051-407D-A022-C06EADEBBA44}"/>
              </a:ext>
            </a:extLst>
          </p:cNvPr>
          <p:cNvSpPr txBox="1"/>
          <p:nvPr/>
        </p:nvSpPr>
        <p:spPr>
          <a:xfrm>
            <a:off x="1052272" y="4436628"/>
            <a:ext cx="81372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발표날짜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2019.05.16</a:t>
            </a: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과목명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산학 </a:t>
            </a:r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캡스톤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디자인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 </a:t>
            </a:r>
          </a:p>
          <a:p>
            <a:r>
              <a:rPr lang="ko-KR" altLang="en-US" sz="16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교수명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정현숙</a:t>
            </a:r>
            <a:endParaRPr lang="en-US" altLang="ko-KR" sz="1600" i="1" dirty="0">
              <a:solidFill>
                <a:schemeClr val="bg1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5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조 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팀원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전연지 양진이 김소원</a:t>
            </a:r>
            <a:endParaRPr lang="en-US" altLang="ko-KR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발표자 </a:t>
            </a:r>
            <a:r>
              <a:rPr lang="en-US" altLang="ko-KR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6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전연지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ko-KR" altLang="en-US" sz="16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835" y="95574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주제</a:t>
            </a:r>
            <a:endParaRPr lang="en-US" altLang="ko-KR" sz="2400" b="1" u="sng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59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309422"/>
            <a:ext cx="931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왜 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 수집을 </a:t>
            </a:r>
            <a:r>
              <a:rPr lang="ko-KR" altLang="en-US" sz="3600" b="1" dirty="0" err="1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네이버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뉴스로 선택하였는가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" y="2443005"/>
            <a:ext cx="11277446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각종 언론사들의 기사를 집합한 대표적인 사이트는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등이 존재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이들은 사이트만 다를 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언론사이면 기사 내용도 동일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&gt;&gt;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하나의 뉴스 사이트로 가능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사이트들 모두 카테고리로 기사를 나누지만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가장 세부적으로 카테고리를 나누어져 있음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 기사를 쉽게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할 수 있는 도구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(N2H4)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있음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457200" indent="-457200">
              <a:buAutoNum type="arabicPeriod" startAt="3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28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ko-KR" altLang="en-US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뉴스로 선택</a:t>
            </a:r>
          </a:p>
        </p:txBody>
      </p:sp>
    </p:spTree>
    <p:extLst>
      <p:ext uri="{BB962C8B-B14F-4D97-AF65-F5344CB8AC3E}">
        <p14:creationId xmlns:p14="http://schemas.microsoft.com/office/powerpoint/2010/main" val="139758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675190"/>
            <a:ext cx="9461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네이버의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모든 기사들을 수집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하는 것인가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" y="3005725"/>
            <a:ext cx="98523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아니다</a:t>
            </a: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8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사용자는 카테고리와 기간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최대 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ko-KR" altLang="en-US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최소 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정할 수 있다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8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&gt;&gt;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전체 기사가 아닌 부분만 빠르게 수집한다</a:t>
            </a:r>
          </a:p>
        </p:txBody>
      </p:sp>
    </p:spTree>
    <p:extLst>
      <p:ext uri="{BB962C8B-B14F-4D97-AF65-F5344CB8AC3E}">
        <p14:creationId xmlns:p14="http://schemas.microsoft.com/office/powerpoint/2010/main" val="338154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78" y="1267220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-10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08AD5-16EE-463A-AFD2-0CAA8D52F286}"/>
              </a:ext>
            </a:extLst>
          </p:cNvPr>
          <p:cNvSpPr txBox="1"/>
          <p:nvPr/>
        </p:nvSpPr>
        <p:spPr>
          <a:xfrm>
            <a:off x="638065" y="2540987"/>
            <a:ext cx="6452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cleaning_text</a:t>
            </a:r>
            <a:r>
              <a:rPr lang="en-US" altLang="ko-KR" dirty="0"/>
              <a:t>&lt;-function(</a:t>
            </a:r>
            <a:r>
              <a:rPr lang="en-US" altLang="ko-KR" dirty="0" err="1"/>
              <a:t>dat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("[[:</a:t>
            </a:r>
            <a:r>
              <a:rPr lang="en-US" altLang="ko-KR" dirty="0" err="1"/>
              <a:t>cntrl</a:t>
            </a:r>
            <a:r>
              <a:rPr lang="en-US" altLang="ko-KR" dirty="0"/>
              <a:t>:]]","",</a:t>
            </a:r>
            <a:r>
              <a:rPr lang="en-US" altLang="ko-KR" dirty="0" err="1"/>
              <a:t>dat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("[A-z]","",char)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("\\▶","",char)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</a:t>
            </a:r>
            <a:r>
              <a:rPr lang="ko-KR" altLang="en-US" dirty="0"/>
              <a:t>무단전재 및 </a:t>
            </a:r>
            <a:r>
              <a:rPr lang="ko-KR" altLang="en-US" dirty="0" err="1"/>
              <a:t>재배포</a:t>
            </a:r>
            <a:r>
              <a:rPr lang="ko-KR" altLang="en-US" dirty="0"/>
              <a:t> 금지</a:t>
            </a:r>
            <a:r>
              <a:rPr lang="en-US" altLang="ko-KR" dirty="0"/>
              <a:t>","",char)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</a:t>
            </a:r>
            <a:r>
              <a:rPr lang="ko-KR" altLang="en-US" dirty="0"/>
              <a:t>금지</a:t>
            </a:r>
            <a:r>
              <a:rPr lang="en-US" altLang="ko-KR" dirty="0"/>
              <a:t>","",char)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</a:t>
            </a:r>
            <a:r>
              <a:rPr lang="ko-KR" altLang="en-US" dirty="0" err="1"/>
              <a:t>재배포</a:t>
            </a:r>
            <a:r>
              <a:rPr lang="en-US" altLang="ko-KR" dirty="0"/>
              <a:t>","",char)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</a:t>
            </a:r>
            <a:r>
              <a:rPr lang="ko-KR" altLang="en-US" dirty="0"/>
              <a:t>년</a:t>
            </a:r>
            <a:r>
              <a:rPr lang="en-US" altLang="ko-KR" dirty="0"/>
              <a:t>","",char)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</a:t>
            </a:r>
            <a:r>
              <a:rPr lang="ko-KR" altLang="en-US" dirty="0"/>
              <a:t>무단</a:t>
            </a:r>
            <a:r>
              <a:rPr lang="en-US" altLang="ko-KR" dirty="0"/>
              <a:t>","",char)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</a:t>
            </a:r>
            <a:r>
              <a:rPr lang="ko-KR" altLang="en-US" dirty="0"/>
              <a:t>전재</a:t>
            </a:r>
            <a:r>
              <a:rPr lang="en-US" altLang="ko-KR" dirty="0"/>
              <a:t>","",char)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</a:t>
            </a:r>
            <a:r>
              <a:rPr lang="ko-KR" altLang="en-US" dirty="0"/>
              <a:t>바로가기</a:t>
            </a:r>
            <a:r>
              <a:rPr lang="en-US" altLang="ko-KR" dirty="0"/>
              <a:t>","",char)</a:t>
            </a:r>
          </a:p>
          <a:p>
            <a:r>
              <a:rPr lang="en-US" altLang="ko-KR" dirty="0"/>
              <a:t>     char&lt;-</a:t>
            </a:r>
            <a:r>
              <a:rPr lang="en-US" altLang="ko-KR" dirty="0" err="1"/>
              <a:t>gsub</a:t>
            </a:r>
            <a:r>
              <a:rPr lang="en-US" altLang="ko-KR" dirty="0"/>
              <a:t>("</a:t>
            </a:r>
            <a:r>
              <a:rPr lang="ko-KR" altLang="en-US" dirty="0"/>
              <a:t>기자</a:t>
            </a:r>
            <a:r>
              <a:rPr lang="en-US" altLang="ko-KR" dirty="0"/>
              <a:t>","",char)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E68BF0-9025-40AA-A1D0-44275111BEF0}"/>
              </a:ext>
            </a:extLst>
          </p:cNvPr>
          <p:cNvSpPr txBox="1"/>
          <p:nvPr/>
        </p:nvSpPr>
        <p:spPr>
          <a:xfrm>
            <a:off x="579078" y="6131988"/>
            <a:ext cx="709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#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b="1" dirty="0" err="1">
                <a:solidFill>
                  <a:srgbClr val="00B050"/>
                </a:solidFill>
              </a:rPr>
              <a:t>gsub</a:t>
            </a:r>
            <a:r>
              <a:rPr lang="en-US" altLang="ko-KR" dirty="0">
                <a:solidFill>
                  <a:srgbClr val="00B050"/>
                </a:solidFill>
              </a:rPr>
              <a:t>: </a:t>
            </a:r>
            <a:r>
              <a:rPr lang="ko-KR" altLang="en-US" b="1" dirty="0" err="1">
                <a:solidFill>
                  <a:srgbClr val="00B050"/>
                </a:solidFill>
              </a:rPr>
              <a:t>필요없는</a:t>
            </a:r>
            <a:r>
              <a:rPr lang="ko-KR" altLang="en-US" b="1" dirty="0">
                <a:solidFill>
                  <a:srgbClr val="00B050"/>
                </a:solidFill>
              </a:rPr>
              <a:t> 글 삭제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0BED3-7230-4AEF-A255-C358F6C752E5}"/>
              </a:ext>
            </a:extLst>
          </p:cNvPr>
          <p:cNvSpPr txBox="1"/>
          <p:nvPr/>
        </p:nvSpPr>
        <p:spPr>
          <a:xfrm>
            <a:off x="628185" y="1906396"/>
            <a:ext cx="994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write.csv</a:t>
            </a:r>
            <a:r>
              <a:rPr lang="en-US" altLang="ko-KR" dirty="0"/>
              <a:t>(</a:t>
            </a:r>
            <a:r>
              <a:rPr lang="en-US" altLang="ko-KR" dirty="0" err="1"/>
              <a:t>newsData</a:t>
            </a:r>
            <a:r>
              <a:rPr lang="en-US" altLang="ko-KR" dirty="0"/>
              <a:t>, file=paste0("./data/news",</a:t>
            </a:r>
            <a:r>
              <a:rPr lang="en-US" altLang="ko-KR" dirty="0" err="1"/>
              <a:t>tcate</a:t>
            </a:r>
            <a:r>
              <a:rPr lang="en-US" altLang="ko-KR" dirty="0"/>
              <a:t>,"_",</a:t>
            </a:r>
            <a:r>
              <a:rPr lang="en-US" altLang="ko-KR" dirty="0" err="1"/>
              <a:t>tscate</a:t>
            </a:r>
            <a:r>
              <a:rPr lang="en-US" altLang="ko-KR" dirty="0"/>
              <a:t>,"_",</a:t>
            </a:r>
            <a:r>
              <a:rPr lang="en-US" altLang="ko-KR" dirty="0" err="1"/>
              <a:t>strDate</a:t>
            </a:r>
            <a:r>
              <a:rPr lang="en-US" altLang="ko-KR" dirty="0"/>
              <a:t>,".csv"),</a:t>
            </a:r>
            <a:r>
              <a:rPr lang="en-US" altLang="ko-KR" dirty="0" err="1"/>
              <a:t>row.names</a:t>
            </a:r>
            <a:r>
              <a:rPr lang="en-US" altLang="ko-KR" dirty="0"/>
              <a:t> = F)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FB058-7880-42EA-B6AC-6615186C3557}"/>
              </a:ext>
            </a:extLst>
          </p:cNvPr>
          <p:cNvSpPr txBox="1"/>
          <p:nvPr/>
        </p:nvSpPr>
        <p:spPr>
          <a:xfrm>
            <a:off x="638065" y="2228909"/>
            <a:ext cx="70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# csv</a:t>
            </a:r>
            <a:r>
              <a:rPr lang="ko-KR" altLang="en-US" b="1" dirty="0">
                <a:solidFill>
                  <a:srgbClr val="00B050"/>
                </a:solidFill>
              </a:rPr>
              <a:t>파일로 뉴스 기사 저장</a:t>
            </a:r>
          </a:p>
        </p:txBody>
      </p:sp>
    </p:spTree>
    <p:extLst>
      <p:ext uri="{BB962C8B-B14F-4D97-AF65-F5344CB8AC3E}">
        <p14:creationId xmlns:p14="http://schemas.microsoft.com/office/powerpoint/2010/main" val="301838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9" y="111009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3F5F2-AB4F-44CC-BC4E-1BA1D5E096DC}"/>
              </a:ext>
            </a:extLst>
          </p:cNvPr>
          <p:cNvSpPr txBox="1"/>
          <p:nvPr/>
        </p:nvSpPr>
        <p:spPr>
          <a:xfrm>
            <a:off x="579078" y="1947260"/>
            <a:ext cx="994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press_body</a:t>
            </a:r>
            <a:r>
              <a:rPr lang="en-US" altLang="ko-KR" dirty="0"/>
              <a:t>&lt;-</a:t>
            </a:r>
            <a:r>
              <a:rPr lang="en-US" altLang="ko-KR" dirty="0" err="1"/>
              <a:t>cleaning_text</a:t>
            </a:r>
            <a:r>
              <a:rPr lang="en-US" altLang="ko-KR" dirty="0"/>
              <a:t>(</a:t>
            </a:r>
            <a:r>
              <a:rPr lang="en-US" altLang="ko-KR" dirty="0" err="1"/>
              <a:t>newsData$body</a:t>
            </a:r>
            <a:r>
              <a:rPr lang="en-US" altLang="ko-KR" dirty="0"/>
              <a:t>)%&gt;%</a:t>
            </a:r>
            <a:r>
              <a:rPr lang="en-US" altLang="ko-KR" dirty="0" err="1"/>
              <a:t>sapply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extractNoun</a:t>
            </a:r>
            <a:r>
              <a:rPr lang="en-US" altLang="ko-KR" dirty="0" err="1"/>
              <a:t>,USE.NAMES</a:t>
            </a:r>
            <a:r>
              <a:rPr lang="en-US" altLang="ko-KR" dirty="0"/>
              <a:t>=FALSE)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F22D78-0205-4B63-ACE8-2BB4DCD145D2}"/>
              </a:ext>
            </a:extLst>
          </p:cNvPr>
          <p:cNvSpPr txBox="1"/>
          <p:nvPr/>
        </p:nvSpPr>
        <p:spPr>
          <a:xfrm>
            <a:off x="588958" y="2269773"/>
            <a:ext cx="70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# </a:t>
            </a:r>
            <a:r>
              <a:rPr lang="en-US" altLang="ko-KR" b="1" dirty="0" err="1">
                <a:solidFill>
                  <a:srgbClr val="00B050"/>
                </a:solidFill>
              </a:rPr>
              <a:t>extractNoun</a:t>
            </a:r>
            <a:r>
              <a:rPr lang="en-US" altLang="ko-KR" b="1" dirty="0">
                <a:solidFill>
                  <a:srgbClr val="00B050"/>
                </a:solidFill>
              </a:rPr>
              <a:t>: </a:t>
            </a:r>
            <a:r>
              <a:rPr lang="ko-KR" altLang="en-US" b="1" dirty="0">
                <a:solidFill>
                  <a:srgbClr val="00B050"/>
                </a:solidFill>
              </a:rPr>
              <a:t>문장을 단어로 만든 후 명사 추출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08AD5-16EE-463A-AFD2-0CAA8D52F286}"/>
              </a:ext>
            </a:extLst>
          </p:cNvPr>
          <p:cNvSpPr txBox="1"/>
          <p:nvPr/>
        </p:nvSpPr>
        <p:spPr>
          <a:xfrm>
            <a:off x="579078" y="2629363"/>
            <a:ext cx="645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press_body1&lt;-Filter(function(x){</a:t>
            </a:r>
            <a:r>
              <a:rPr lang="en-US" altLang="ko-KR" b="1" dirty="0" err="1">
                <a:solidFill>
                  <a:srgbClr val="FF0000"/>
                </a:solidFill>
              </a:rPr>
              <a:t>nchar</a:t>
            </a:r>
            <a:r>
              <a:rPr lang="en-US" altLang="ko-KR" b="1" dirty="0">
                <a:solidFill>
                  <a:srgbClr val="FF0000"/>
                </a:solidFill>
              </a:rPr>
              <a:t>(x)&gt;=2</a:t>
            </a:r>
            <a:r>
              <a:rPr lang="en-US" altLang="ko-KR" dirty="0"/>
              <a:t>},press_body1)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4D364-1425-4114-8219-60C5A4BE7903}"/>
              </a:ext>
            </a:extLst>
          </p:cNvPr>
          <p:cNvSpPr txBox="1"/>
          <p:nvPr/>
        </p:nvSpPr>
        <p:spPr>
          <a:xfrm>
            <a:off x="579078" y="2938304"/>
            <a:ext cx="70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# </a:t>
            </a:r>
            <a:r>
              <a:rPr lang="ko-KR" altLang="en-US" b="1" dirty="0">
                <a:solidFill>
                  <a:srgbClr val="00B050"/>
                </a:solidFill>
              </a:rPr>
              <a:t>한 글자는 제외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6CD8BA-9776-4E7B-B9A1-5B35F61BB49A}"/>
              </a:ext>
            </a:extLst>
          </p:cNvPr>
          <p:cNvSpPr txBox="1"/>
          <p:nvPr/>
        </p:nvSpPr>
        <p:spPr>
          <a:xfrm>
            <a:off x="579078" y="3301725"/>
            <a:ext cx="645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write</a:t>
            </a:r>
            <a:r>
              <a:rPr lang="en-US" altLang="ko-KR" dirty="0"/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unlist</a:t>
            </a:r>
            <a:r>
              <a:rPr lang="en-US" altLang="ko-KR" dirty="0"/>
              <a:t>(press_body1),"word.txt")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wordcount</a:t>
            </a:r>
            <a:r>
              <a:rPr lang="en-US" altLang="ko-KR" dirty="0"/>
              <a:t>&lt;-table(press_body2)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8125B-AEE5-48C0-835B-C7988863CED7}"/>
              </a:ext>
            </a:extLst>
          </p:cNvPr>
          <p:cNvSpPr txBox="1"/>
          <p:nvPr/>
        </p:nvSpPr>
        <p:spPr>
          <a:xfrm>
            <a:off x="588962" y="3868135"/>
            <a:ext cx="70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# </a:t>
            </a:r>
            <a:r>
              <a:rPr lang="ko-KR" altLang="en-US" b="1" dirty="0">
                <a:solidFill>
                  <a:srgbClr val="00B050"/>
                </a:solidFill>
              </a:rPr>
              <a:t>리스트구조를 </a:t>
            </a:r>
            <a:r>
              <a:rPr lang="ko-KR" altLang="en-US" b="1" dirty="0" err="1">
                <a:solidFill>
                  <a:srgbClr val="00B050"/>
                </a:solidFill>
              </a:rPr>
              <a:t>백터로</a:t>
            </a:r>
            <a:r>
              <a:rPr lang="ko-KR" altLang="en-US" b="1" dirty="0">
                <a:solidFill>
                  <a:srgbClr val="00B050"/>
                </a:solidFill>
              </a:rPr>
              <a:t> 변환하여 </a:t>
            </a:r>
            <a:r>
              <a:rPr lang="en-US" altLang="ko-KR" b="1" dirty="0">
                <a:solidFill>
                  <a:srgbClr val="00B050"/>
                </a:solidFill>
              </a:rPr>
              <a:t>txt</a:t>
            </a:r>
            <a:r>
              <a:rPr lang="ko-KR" altLang="en-US" b="1" dirty="0">
                <a:solidFill>
                  <a:srgbClr val="00B050"/>
                </a:solidFill>
              </a:rPr>
              <a:t>파일로 저장 후 변수에 저장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761434-C1AA-4B85-B7A1-521892A80B8B}"/>
              </a:ext>
            </a:extLst>
          </p:cNvPr>
          <p:cNvSpPr txBox="1"/>
          <p:nvPr/>
        </p:nvSpPr>
        <p:spPr>
          <a:xfrm>
            <a:off x="579078" y="1267220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-10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E0858-0E3F-4A3D-AEC3-5FDF59BA53E1}"/>
              </a:ext>
            </a:extLst>
          </p:cNvPr>
          <p:cNvSpPr txBox="1"/>
          <p:nvPr/>
        </p:nvSpPr>
        <p:spPr>
          <a:xfrm>
            <a:off x="550603" y="4180607"/>
            <a:ext cx="11125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pal&lt;-</a:t>
            </a:r>
            <a:r>
              <a:rPr lang="en-US" altLang="ko-KR" dirty="0" err="1"/>
              <a:t>brewer.pal</a:t>
            </a:r>
            <a:r>
              <a:rPr lang="en-US" altLang="ko-KR" dirty="0"/>
              <a:t>(8,"Dark2")</a:t>
            </a:r>
          </a:p>
          <a:p>
            <a:r>
              <a:rPr lang="en-US" altLang="ko-KR" dirty="0" err="1"/>
              <a:t>wordcloud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3300"/>
                </a:solidFill>
              </a:rPr>
              <a:t>words</a:t>
            </a:r>
            <a:r>
              <a:rPr lang="en-US" altLang="ko-KR" dirty="0"/>
              <a:t>=names(wordcount), </a:t>
            </a:r>
            <a:r>
              <a:rPr lang="en-US" altLang="ko-KR" b="1" dirty="0" err="1">
                <a:solidFill>
                  <a:srgbClr val="FF3300"/>
                </a:solidFill>
              </a:rPr>
              <a:t>freq</a:t>
            </a:r>
            <a:r>
              <a:rPr lang="en-US" altLang="ko-KR" dirty="0"/>
              <a:t>=wordcount, </a:t>
            </a:r>
            <a:r>
              <a:rPr lang="en-US" altLang="ko-KR" b="1" dirty="0" err="1">
                <a:solidFill>
                  <a:srgbClr val="FF3300"/>
                </a:solidFill>
              </a:rPr>
              <a:t>min.freq</a:t>
            </a:r>
            <a:r>
              <a:rPr lang="en-US" altLang="ko-KR" dirty="0"/>
              <a:t>=2, </a:t>
            </a:r>
            <a:r>
              <a:rPr lang="en-US" altLang="ko-KR" b="1" dirty="0" err="1">
                <a:solidFill>
                  <a:srgbClr val="FF3300"/>
                </a:solidFill>
              </a:rPr>
              <a:t>max.words</a:t>
            </a:r>
            <a:r>
              <a:rPr lang="en-US" altLang="ko-KR" b="1" dirty="0">
                <a:solidFill>
                  <a:srgbClr val="FF3300"/>
                </a:solidFill>
              </a:rPr>
              <a:t> </a:t>
            </a:r>
            <a:r>
              <a:rPr lang="en-US" altLang="ko-KR" dirty="0"/>
              <a:t>= 150,</a:t>
            </a:r>
            <a:r>
              <a:rPr lang="en-US" altLang="ko-KR" b="1" dirty="0">
                <a:solidFill>
                  <a:srgbClr val="FF3300"/>
                </a:solidFill>
              </a:rPr>
              <a:t>random.order</a:t>
            </a:r>
            <a:r>
              <a:rPr lang="en-US" altLang="ko-KR" dirty="0"/>
              <a:t>=F, </a:t>
            </a:r>
            <a:r>
              <a:rPr lang="en-US" altLang="ko-KR" b="1" dirty="0" err="1">
                <a:solidFill>
                  <a:srgbClr val="FF3300"/>
                </a:solidFill>
              </a:rPr>
              <a:t>rot.per</a:t>
            </a:r>
            <a:r>
              <a:rPr lang="en-US" altLang="ko-KR" dirty="0"/>
              <a:t>=0.10,</a:t>
            </a:r>
            <a:r>
              <a:rPr lang="en-US" altLang="ko-KR" b="1" dirty="0">
                <a:solidFill>
                  <a:srgbClr val="FF3300"/>
                </a:solidFill>
              </a:rPr>
              <a:t>scale</a:t>
            </a:r>
            <a:r>
              <a:rPr lang="en-US" altLang="ko-KR" dirty="0"/>
              <a:t>=c(4,.5), </a:t>
            </a:r>
            <a:r>
              <a:rPr lang="en-US" altLang="ko-KR" b="1" dirty="0">
                <a:solidFill>
                  <a:srgbClr val="FF3300"/>
                </a:solidFill>
              </a:rPr>
              <a:t>colors</a:t>
            </a:r>
            <a:r>
              <a:rPr lang="en-US" altLang="ko-KR" dirty="0"/>
              <a:t>=pal)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56888-6A92-4418-AB62-C2BC44B73B96}"/>
              </a:ext>
            </a:extLst>
          </p:cNvPr>
          <p:cNvSpPr txBox="1"/>
          <p:nvPr/>
        </p:nvSpPr>
        <p:spPr>
          <a:xfrm>
            <a:off x="599709" y="5169205"/>
            <a:ext cx="9800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#words:</a:t>
            </a:r>
            <a:r>
              <a:rPr lang="ko-KR" altLang="en-US" b="1" dirty="0">
                <a:solidFill>
                  <a:srgbClr val="00B050"/>
                </a:solidFill>
              </a:rPr>
              <a:t>출력할 단어</a:t>
            </a:r>
            <a:r>
              <a:rPr lang="en-US" altLang="ko-KR" b="1" dirty="0">
                <a:solidFill>
                  <a:srgbClr val="00B050"/>
                </a:solidFill>
              </a:rPr>
              <a:t>	#</a:t>
            </a:r>
            <a:r>
              <a:rPr lang="en-US" altLang="ko-KR" b="1" dirty="0" err="1">
                <a:solidFill>
                  <a:srgbClr val="00B050"/>
                </a:solidFill>
              </a:rPr>
              <a:t>freq</a:t>
            </a:r>
            <a:r>
              <a:rPr lang="en-US" altLang="ko-KR" b="1" dirty="0">
                <a:solidFill>
                  <a:srgbClr val="00B050"/>
                </a:solidFill>
              </a:rPr>
              <a:t>: </a:t>
            </a:r>
            <a:r>
              <a:rPr lang="ko-KR" altLang="en-US" b="1" dirty="0">
                <a:solidFill>
                  <a:srgbClr val="00B050"/>
                </a:solidFill>
              </a:rPr>
              <a:t>언급될 빈도수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#</a:t>
            </a:r>
            <a:r>
              <a:rPr lang="en-US" altLang="ko-KR" b="1" dirty="0" err="1">
                <a:solidFill>
                  <a:srgbClr val="00B050"/>
                </a:solidFill>
              </a:rPr>
              <a:t>min.freq</a:t>
            </a:r>
            <a:r>
              <a:rPr lang="en-US" altLang="ko-KR" b="1" dirty="0">
                <a:solidFill>
                  <a:srgbClr val="00B050"/>
                </a:solidFill>
              </a:rPr>
              <a:t>: </a:t>
            </a:r>
            <a:r>
              <a:rPr lang="ko-KR" altLang="en-US" b="1" dirty="0">
                <a:solidFill>
                  <a:srgbClr val="00B050"/>
                </a:solidFill>
              </a:rPr>
              <a:t>최소 빈도수</a:t>
            </a:r>
            <a:r>
              <a:rPr lang="en-US" altLang="ko-KR" b="1" dirty="0">
                <a:solidFill>
                  <a:srgbClr val="00B050"/>
                </a:solidFill>
              </a:rPr>
              <a:t>	#</a:t>
            </a:r>
            <a:r>
              <a:rPr lang="en-US" altLang="ko-KR" b="1" dirty="0" err="1">
                <a:solidFill>
                  <a:srgbClr val="00B050"/>
                </a:solidFill>
              </a:rPr>
              <a:t>max.words</a:t>
            </a:r>
            <a:r>
              <a:rPr lang="en-US" altLang="ko-KR" b="1" dirty="0">
                <a:solidFill>
                  <a:srgbClr val="00B050"/>
                </a:solidFill>
              </a:rPr>
              <a:t>: </a:t>
            </a:r>
            <a:r>
              <a:rPr lang="ko-KR" altLang="en-US" b="1" dirty="0">
                <a:solidFill>
                  <a:srgbClr val="00B050"/>
                </a:solidFill>
              </a:rPr>
              <a:t>최대 빈도수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#</a:t>
            </a:r>
            <a:r>
              <a:rPr lang="en-US" altLang="ko-KR" b="1" dirty="0" err="1">
                <a:solidFill>
                  <a:srgbClr val="00B050"/>
                </a:solidFill>
              </a:rPr>
              <a:t>random.order</a:t>
            </a:r>
            <a:r>
              <a:rPr lang="en-US" altLang="ko-KR" b="1" dirty="0">
                <a:solidFill>
                  <a:srgbClr val="00B050"/>
                </a:solidFill>
              </a:rPr>
              <a:t>: </a:t>
            </a:r>
            <a:r>
              <a:rPr lang="ko-KR" altLang="en-US" b="1" dirty="0">
                <a:solidFill>
                  <a:srgbClr val="00B050"/>
                </a:solidFill>
              </a:rPr>
              <a:t>출력되는 순서 지정</a:t>
            </a:r>
            <a:r>
              <a:rPr lang="en-US" altLang="ko-KR" b="1" dirty="0">
                <a:solidFill>
                  <a:srgbClr val="00B050"/>
                </a:solidFill>
              </a:rPr>
              <a:t>	#</a:t>
            </a:r>
            <a:r>
              <a:rPr lang="en-US" altLang="ko-KR" b="1" dirty="0" err="1">
                <a:solidFill>
                  <a:srgbClr val="00B050"/>
                </a:solidFill>
              </a:rPr>
              <a:t>random.color</a:t>
            </a:r>
            <a:r>
              <a:rPr lang="en-US" altLang="ko-KR" b="1" dirty="0">
                <a:solidFill>
                  <a:srgbClr val="00B050"/>
                </a:solidFill>
              </a:rPr>
              <a:t>: </a:t>
            </a:r>
            <a:r>
              <a:rPr lang="ko-KR" altLang="en-US" b="1" dirty="0">
                <a:solidFill>
                  <a:srgbClr val="00B050"/>
                </a:solidFill>
              </a:rPr>
              <a:t>글자 색상을 임의로 지정</a:t>
            </a:r>
          </a:p>
          <a:p>
            <a:r>
              <a:rPr lang="en-US" altLang="ko-KR" b="1" dirty="0">
                <a:solidFill>
                  <a:srgbClr val="00B050"/>
                </a:solidFill>
              </a:rPr>
              <a:t>#</a:t>
            </a:r>
            <a:r>
              <a:rPr lang="en-US" altLang="ko-KR" b="1" dirty="0" err="1">
                <a:solidFill>
                  <a:srgbClr val="00B050"/>
                </a:solidFill>
              </a:rPr>
              <a:t>rot.per</a:t>
            </a:r>
            <a:r>
              <a:rPr lang="en-US" altLang="ko-KR" b="1" dirty="0">
                <a:solidFill>
                  <a:srgbClr val="00B050"/>
                </a:solidFill>
              </a:rPr>
              <a:t>: </a:t>
            </a:r>
            <a:r>
              <a:rPr lang="ko-KR" altLang="en-US" b="1" dirty="0">
                <a:solidFill>
                  <a:srgbClr val="00B050"/>
                </a:solidFill>
              </a:rPr>
              <a:t>단어 배치를 </a:t>
            </a:r>
            <a:r>
              <a:rPr lang="en-US" altLang="ko-KR" b="1" dirty="0">
                <a:solidFill>
                  <a:srgbClr val="00B050"/>
                </a:solidFill>
              </a:rPr>
              <a:t>90</a:t>
            </a:r>
            <a:r>
              <a:rPr lang="ko-KR" altLang="en-US" b="1" dirty="0">
                <a:solidFill>
                  <a:srgbClr val="00B050"/>
                </a:solidFill>
              </a:rPr>
              <a:t>도 각도</a:t>
            </a:r>
          </a:p>
        </p:txBody>
      </p:sp>
    </p:spTree>
    <p:extLst>
      <p:ext uri="{BB962C8B-B14F-4D97-AF65-F5344CB8AC3E}">
        <p14:creationId xmlns:p14="http://schemas.microsoft.com/office/powerpoint/2010/main" val="164689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99125-BB84-4F33-9094-20D90BBF8C6D}"/>
              </a:ext>
            </a:extLst>
          </p:cNvPr>
          <p:cNvSpPr txBox="1"/>
          <p:nvPr/>
        </p:nvSpPr>
        <p:spPr>
          <a:xfrm>
            <a:off x="579078" y="1267220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-10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C3D5E1-C349-4143-8BF0-FDCF2658A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03186"/>
              </p:ext>
            </p:extLst>
          </p:nvPr>
        </p:nvGraphicFramePr>
        <p:xfrm>
          <a:off x="2797923" y="1986652"/>
          <a:ext cx="6596154" cy="39547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98077">
                  <a:extLst>
                    <a:ext uri="{9D8B030D-6E8A-4147-A177-3AD203B41FA5}">
                      <a16:colId xmlns:a16="http://schemas.microsoft.com/office/drawing/2014/main" val="2264192960"/>
                    </a:ext>
                  </a:extLst>
                </a:gridCol>
                <a:gridCol w="3298077">
                  <a:extLst>
                    <a:ext uri="{9D8B030D-6E8A-4147-A177-3AD203B41FA5}">
                      <a16:colId xmlns:a16="http://schemas.microsoft.com/office/drawing/2014/main" val="3282366029"/>
                    </a:ext>
                  </a:extLst>
                </a:gridCol>
              </a:tblGrid>
              <a:tr h="718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사회 </a:t>
                      </a:r>
                      <a:r>
                        <a:rPr lang="en-US" altLang="ko-KR" sz="2000" dirty="0"/>
                        <a:t>– </a:t>
                      </a:r>
                      <a:r>
                        <a:rPr lang="ko-KR" altLang="en-US" sz="2000" dirty="0"/>
                        <a:t>사건사고</a:t>
                      </a:r>
                      <a:endParaRPr lang="ko-KR" altLang="en-US" sz="2000" dirty="0"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사회 </a:t>
                      </a:r>
                      <a:r>
                        <a:rPr lang="en-US" altLang="ko-KR" sz="2000" dirty="0"/>
                        <a:t>–</a:t>
                      </a:r>
                      <a:r>
                        <a:rPr lang="ko-KR" altLang="en-US" sz="2000" dirty="0"/>
                        <a:t> 노동</a:t>
                      </a:r>
                    </a:p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217874"/>
                  </a:ext>
                </a:extLst>
              </a:tr>
              <a:tr h="32358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03750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1C65CCDA-E31A-453A-8446-DE7A5D180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21" y="2713845"/>
            <a:ext cx="3332395" cy="33323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7F39682-1D0F-48DC-B99E-70CC84D54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13845"/>
            <a:ext cx="3298077" cy="32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2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id="{B6607BC8-5732-433F-AB16-BA0D3137FF4B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5957672 w 11748655"/>
              <a:gd name="connsiteY6" fmla="*/ 224696 h 929022"/>
              <a:gd name="connsiteX7" fmla="*/ 6000379 w 11748655"/>
              <a:gd name="connsiteY7" fmla="*/ 38501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5752605 w 11748655"/>
              <a:gd name="connsiteY5" fmla="*/ 7909 h 919786"/>
              <a:gd name="connsiteX6" fmla="*/ 5957672 w 11748655"/>
              <a:gd name="connsiteY6" fmla="*/ 215460 h 919786"/>
              <a:gd name="connsiteX7" fmla="*/ 6000379 w 11748655"/>
              <a:gd name="connsiteY7" fmla="*/ 37578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22571 h 942357"/>
              <a:gd name="connsiteX1" fmla="*/ 341488 w 11748655"/>
              <a:gd name="connsiteY1" fmla="*/ 22571 h 942357"/>
              <a:gd name="connsiteX2" fmla="*/ 456938 w 11748655"/>
              <a:gd name="connsiteY2" fmla="*/ 22571 h 942357"/>
              <a:gd name="connsiteX3" fmla="*/ 2535124 w 11748655"/>
              <a:gd name="connsiteY3" fmla="*/ 22571 h 942357"/>
              <a:gd name="connsiteX4" fmla="*/ 2535124 w 11748655"/>
              <a:gd name="connsiteY4" fmla="*/ 22572 h 942357"/>
              <a:gd name="connsiteX5" fmla="*/ 5762765 w 11748655"/>
              <a:gd name="connsiteY5" fmla="*/ 0 h 942357"/>
              <a:gd name="connsiteX6" fmla="*/ 5957672 w 11748655"/>
              <a:gd name="connsiteY6" fmla="*/ 238031 h 942357"/>
              <a:gd name="connsiteX7" fmla="*/ 6000379 w 11748655"/>
              <a:gd name="connsiteY7" fmla="*/ 398354 h 942357"/>
              <a:gd name="connsiteX8" fmla="*/ 11748655 w 11748655"/>
              <a:gd name="connsiteY8" fmla="*/ 402164 h 942357"/>
              <a:gd name="connsiteX9" fmla="*/ 11748655 w 11748655"/>
              <a:gd name="connsiteY9" fmla="*/ 685472 h 942357"/>
              <a:gd name="connsiteX10" fmla="*/ 11748655 w 11748655"/>
              <a:gd name="connsiteY10" fmla="*/ 790091 h 942357"/>
              <a:gd name="connsiteX11" fmla="*/ 11748655 w 11748655"/>
              <a:gd name="connsiteY11" fmla="*/ 942357 h 942357"/>
              <a:gd name="connsiteX12" fmla="*/ 0 w 11748655"/>
              <a:gd name="connsiteY12" fmla="*/ 942357 h 942357"/>
              <a:gd name="connsiteX13" fmla="*/ 0 w 11748655"/>
              <a:gd name="connsiteY13" fmla="*/ 790091 h 942357"/>
              <a:gd name="connsiteX14" fmla="*/ 0 w 11748655"/>
              <a:gd name="connsiteY14" fmla="*/ 685472 h 942357"/>
              <a:gd name="connsiteX15" fmla="*/ 0 w 11748655"/>
              <a:gd name="connsiteY15" fmla="*/ 412879 h 942357"/>
              <a:gd name="connsiteX16" fmla="*/ 0 w 11748655"/>
              <a:gd name="connsiteY16" fmla="*/ 402164 h 942357"/>
              <a:gd name="connsiteX17" fmla="*/ 3980 w 11748655"/>
              <a:gd name="connsiteY17" fmla="*/ 402164 h 942357"/>
              <a:gd name="connsiteX18" fmla="*/ 73818 w 11748655"/>
              <a:gd name="connsiteY18" fmla="*/ 214131 h 942357"/>
              <a:gd name="connsiteX19" fmla="*/ 265378 w 11748655"/>
              <a:gd name="connsiteY19" fmla="*/ 22571 h 94235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000379 w 11748655"/>
              <a:gd name="connsiteY7" fmla="*/ 37803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5957672 w 11748655"/>
              <a:gd name="connsiteY6" fmla="*/ 21771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2251 h 922037"/>
              <a:gd name="connsiteX1" fmla="*/ 341488 w 11748655"/>
              <a:gd name="connsiteY1" fmla="*/ 2251 h 922037"/>
              <a:gd name="connsiteX2" fmla="*/ 456938 w 11748655"/>
              <a:gd name="connsiteY2" fmla="*/ 2251 h 922037"/>
              <a:gd name="connsiteX3" fmla="*/ 2535124 w 11748655"/>
              <a:gd name="connsiteY3" fmla="*/ 2251 h 922037"/>
              <a:gd name="connsiteX4" fmla="*/ 2535124 w 11748655"/>
              <a:gd name="connsiteY4" fmla="*/ 2252 h 922037"/>
              <a:gd name="connsiteX5" fmla="*/ 5762765 w 11748655"/>
              <a:gd name="connsiteY5" fmla="*/ 0 h 922037"/>
              <a:gd name="connsiteX6" fmla="*/ 6943192 w 11748655"/>
              <a:gd name="connsiteY6" fmla="*/ 197391 h 922037"/>
              <a:gd name="connsiteX7" fmla="*/ 6945259 w 11748655"/>
              <a:gd name="connsiteY7" fmla="*/ 398354 h 922037"/>
              <a:gd name="connsiteX8" fmla="*/ 11748655 w 11748655"/>
              <a:gd name="connsiteY8" fmla="*/ 381844 h 922037"/>
              <a:gd name="connsiteX9" fmla="*/ 11748655 w 11748655"/>
              <a:gd name="connsiteY9" fmla="*/ 665152 h 922037"/>
              <a:gd name="connsiteX10" fmla="*/ 11748655 w 11748655"/>
              <a:gd name="connsiteY10" fmla="*/ 769771 h 922037"/>
              <a:gd name="connsiteX11" fmla="*/ 11748655 w 11748655"/>
              <a:gd name="connsiteY11" fmla="*/ 922037 h 922037"/>
              <a:gd name="connsiteX12" fmla="*/ 0 w 11748655"/>
              <a:gd name="connsiteY12" fmla="*/ 922037 h 922037"/>
              <a:gd name="connsiteX13" fmla="*/ 0 w 11748655"/>
              <a:gd name="connsiteY13" fmla="*/ 769771 h 922037"/>
              <a:gd name="connsiteX14" fmla="*/ 0 w 11748655"/>
              <a:gd name="connsiteY14" fmla="*/ 665152 h 922037"/>
              <a:gd name="connsiteX15" fmla="*/ 0 w 11748655"/>
              <a:gd name="connsiteY15" fmla="*/ 392559 h 922037"/>
              <a:gd name="connsiteX16" fmla="*/ 0 w 11748655"/>
              <a:gd name="connsiteY16" fmla="*/ 381844 h 922037"/>
              <a:gd name="connsiteX17" fmla="*/ 3980 w 11748655"/>
              <a:gd name="connsiteY17" fmla="*/ 381844 h 922037"/>
              <a:gd name="connsiteX18" fmla="*/ 73818 w 11748655"/>
              <a:gd name="connsiteY18" fmla="*/ 193811 h 922037"/>
              <a:gd name="connsiteX19" fmla="*/ 265378 w 11748655"/>
              <a:gd name="connsiteY19" fmla="*/ 2251 h 922037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943192 w 11748655"/>
              <a:gd name="connsiteY6" fmla="*/ 19514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9748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6677165 w 11748655"/>
              <a:gd name="connsiteY5" fmla="*/ 7909 h 919786"/>
              <a:gd name="connsiteX6" fmla="*/ 6892392 w 11748655"/>
              <a:gd name="connsiteY6" fmla="*/ 205300 h 919786"/>
              <a:gd name="connsiteX7" fmla="*/ 6945259 w 11748655"/>
              <a:gd name="connsiteY7" fmla="*/ 39610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6677165" y="7909"/>
                </a:lnTo>
                <a:cubicBezTo>
                  <a:pt x="6782961" y="7909"/>
                  <a:pt x="6844767" y="94741"/>
                  <a:pt x="6892392" y="205300"/>
                </a:cubicBezTo>
                <a:lnTo>
                  <a:pt x="6945259" y="39610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F87D86E5-5F49-4B35-9532-A432F0311C9A}"/>
              </a:ext>
            </a:extLst>
          </p:cNvPr>
          <p:cNvSpPr/>
          <p:nvPr/>
        </p:nvSpPr>
        <p:spPr>
          <a:xfrm flipH="1">
            <a:off x="7356419" y="186015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F38711-C246-4C70-A320-0C44201C1C9C}"/>
              </a:ext>
            </a:extLst>
          </p:cNvPr>
          <p:cNvSpPr/>
          <p:nvPr/>
        </p:nvSpPr>
        <p:spPr>
          <a:xfrm>
            <a:off x="628185" y="218120"/>
            <a:ext cx="6452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수행 내용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0907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056" y="648429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11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99125-BB84-4F33-9094-20D90BBF8C6D}"/>
              </a:ext>
            </a:extLst>
          </p:cNvPr>
          <p:cNvSpPr txBox="1"/>
          <p:nvPr/>
        </p:nvSpPr>
        <p:spPr>
          <a:xfrm>
            <a:off x="579078" y="1267220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-11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주차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A929D-105E-4769-81E7-6BF9417DFD50}"/>
              </a:ext>
            </a:extLst>
          </p:cNvPr>
          <p:cNvSpPr txBox="1"/>
          <p:nvPr/>
        </p:nvSpPr>
        <p:spPr>
          <a:xfrm>
            <a:off x="1090727" y="2679333"/>
            <a:ext cx="10161756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워드 클라우드의 정확성을 높이기 위해 </a:t>
            </a: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5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  <a:p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뉴스 텍스트를 좀 더 정제하는 것</a:t>
            </a: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endParaRPr lang="en-US" altLang="ko-KR" sz="2800" kern="13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기사들의 키워드와 연관된 단어들이 연결된 이미지를 제공하는</a:t>
            </a: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28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en-US" altLang="ko-KR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‘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키워드 </a:t>
            </a:r>
            <a:r>
              <a:rPr lang="ko-KR" altLang="en-US" sz="28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연관분석＇기능</a:t>
            </a:r>
            <a:r>
              <a:rPr lang="ko-KR" altLang="en-US" sz="28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수행하기</a:t>
            </a:r>
          </a:p>
        </p:txBody>
      </p:sp>
    </p:spTree>
    <p:extLst>
      <p:ext uri="{BB962C8B-B14F-4D97-AF65-F5344CB8AC3E}">
        <p14:creationId xmlns:p14="http://schemas.microsoft.com/office/powerpoint/2010/main" val="381746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id="{58DBEA2C-8895-4026-8E05-66406309245A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AC7CD939-EF3A-439B-B470-98ED64E6AE3D}"/>
              </a:ext>
            </a:extLst>
          </p:cNvPr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8E0FB3-8A4B-4D65-B910-93153BF836B3}"/>
              </a:ext>
            </a:extLst>
          </p:cNvPr>
          <p:cNvSpPr/>
          <p:nvPr/>
        </p:nvSpPr>
        <p:spPr>
          <a:xfrm>
            <a:off x="230909" y="1102710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154795-B47D-4B1D-8E35-A50B6222AC80}"/>
              </a:ext>
            </a:extLst>
          </p:cNvPr>
          <p:cNvSpPr/>
          <p:nvPr/>
        </p:nvSpPr>
        <p:spPr>
          <a:xfrm>
            <a:off x="4457573" y="2468834"/>
            <a:ext cx="327685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Q&amp;A</a:t>
            </a:r>
          </a:p>
        </p:txBody>
      </p: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D0F687CF-30CA-4F1B-B7DD-41DF7B1DA519}"/>
              </a:ext>
            </a:extLst>
          </p:cNvPr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8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18">
            <a:extLst>
              <a:ext uri="{FF2B5EF4-FFF2-40B4-BE49-F238E27FC236}">
                <a16:creationId xmlns:a16="http://schemas.microsoft.com/office/drawing/2014/main" id="{58DBEA2C-8895-4026-8E05-66406309245A}"/>
              </a:ext>
            </a:extLst>
          </p:cNvPr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AC7CD939-EF3A-439B-B470-98ED64E6AE3D}"/>
              </a:ext>
            </a:extLst>
          </p:cNvPr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8E0FB3-8A4B-4D65-B910-93153BF836B3}"/>
              </a:ext>
            </a:extLst>
          </p:cNvPr>
          <p:cNvSpPr/>
          <p:nvPr/>
        </p:nvSpPr>
        <p:spPr>
          <a:xfrm>
            <a:off x="230909" y="1107328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154795-B47D-4B1D-8E35-A50B6222AC80}"/>
              </a:ext>
            </a:extLst>
          </p:cNvPr>
          <p:cNvSpPr/>
          <p:nvPr/>
        </p:nvSpPr>
        <p:spPr>
          <a:xfrm>
            <a:off x="2428972" y="2468834"/>
            <a:ext cx="733405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5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감사합니다</a:t>
            </a:r>
            <a:endParaRPr lang="en-US" altLang="ko-KR" sz="11500" b="1" dirty="0">
              <a:solidFill>
                <a:schemeClr val="accent4"/>
              </a:solidFill>
              <a:effectLst>
                <a:outerShdw blurRad="50800" dist="63500" dir="3600000" algn="ctr" rotWithShape="0">
                  <a:srgbClr val="000000">
                    <a:alpha val="43137"/>
                  </a:srgbClr>
                </a:outerShdw>
              </a:effectLs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4" name="모서리가 둥근 직사각형 1">
            <a:extLst>
              <a:ext uri="{FF2B5EF4-FFF2-40B4-BE49-F238E27FC236}">
                <a16:creationId xmlns:a16="http://schemas.microsoft.com/office/drawing/2014/main" id="{D0F687CF-30CA-4F1B-B7DD-41DF7B1DA519}"/>
              </a:ext>
            </a:extLst>
          </p:cNvPr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28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6239" y="2122363"/>
            <a:ext cx="61782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</a:t>
            </a:r>
            <a:r>
              <a:rPr lang="ko-KR" altLang="en-US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는 무엇인가</a:t>
            </a:r>
            <a:r>
              <a:rPr lang="en-US" altLang="ko-KR" sz="32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802056" y="3620272"/>
            <a:ext cx="1426540" cy="1296375"/>
          </a:xfrm>
          <a:prstGeom prst="rightArrow">
            <a:avLst>
              <a:gd name="adj1" fmla="val 40898"/>
              <a:gd name="adj2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70998" y="3632686"/>
            <a:ext cx="85747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네이버에서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제공하는 기사들을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크롤링하여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분석한 후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카테고리 별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화제가 되고 있는 </a:t>
            </a:r>
            <a:r>
              <a:rPr lang="ko-KR" altLang="en-US" sz="2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 키워드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sz="2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8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시각화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쉽게 확인할 수 있는 웹 서비스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49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309422"/>
            <a:ext cx="4432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왜 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만들게 되었는가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7659" y="2241283"/>
            <a:ext cx="822693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대다수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젊은층들의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이슈를 접하는 경로 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유명 포털사이트의 메인 화면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SNS(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페이스북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트위터 등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커뮤니티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자극적인 이슈를 메인으로 게시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접근성 ↑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반면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 사이트는 접근성이 상대적으로 떨어진다</a:t>
            </a:r>
            <a:endParaRPr lang="en-US" altLang="ko-KR" sz="28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64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309422"/>
            <a:ext cx="4432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왜 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만들게 되었는가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727" y="2091818"/>
            <a:ext cx="106554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특정 분야에서 너무나 큰 이슈가 생기게 되면</a:t>
            </a:r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 분야에서도 </a:t>
            </a:r>
            <a:r>
              <a:rPr lang="ko-KR" altLang="en-US" sz="2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충분히 관심을 가질 수 있는 이슈가 나왔음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 불구하고</a:t>
            </a:r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뉴스사이트를 들어가서 확인하지 않아 모르고 넘어가는 경우가 많았다</a:t>
            </a:r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2123CE-A2B0-4C03-A018-C090F8EA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7" y="3585422"/>
            <a:ext cx="10270399" cy="2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309422"/>
            <a:ext cx="4432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왜 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만들게 되었는가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727" y="2091818"/>
            <a:ext cx="106554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특정 분야에서 너무나 큰 이슈가 생기게 되면</a:t>
            </a:r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타 분야에서도 </a:t>
            </a:r>
            <a:r>
              <a:rPr lang="ko-KR" altLang="en-US" sz="2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충분히 관심을 가질 수 있는 이슈가 나왔음</a:t>
            </a:r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에도 불구하고</a:t>
            </a:r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r>
              <a:rPr lang="ko-KR" altLang="en-US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뉴스사이트를 들어가서 확인하지 않아 모르고 넘어가는 경우가 많았다</a:t>
            </a:r>
            <a:r>
              <a:rPr lang="en-US" altLang="ko-KR" sz="2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2123CE-A2B0-4C03-A018-C090F8EA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7" y="3585422"/>
            <a:ext cx="10270399" cy="2771159"/>
          </a:xfrm>
          <a:prstGeom prst="rect">
            <a:avLst/>
          </a:prstGeom>
        </p:spPr>
      </p:pic>
      <p:sp>
        <p:nvSpPr>
          <p:cNvPr id="14" name="폭발: 8pt 6">
            <a:extLst>
              <a:ext uri="{FF2B5EF4-FFF2-40B4-BE49-F238E27FC236}">
                <a16:creationId xmlns:a16="http://schemas.microsoft.com/office/drawing/2014/main" id="{BE3ED1C4-3AB1-4293-A7B5-3537A45B9030}"/>
              </a:ext>
            </a:extLst>
          </p:cNvPr>
          <p:cNvSpPr/>
          <p:nvPr/>
        </p:nvSpPr>
        <p:spPr>
          <a:xfrm>
            <a:off x="2009775" y="2558664"/>
            <a:ext cx="8172450" cy="408252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접근성을 높여</a:t>
            </a:r>
            <a:endParaRPr lang="en-US" altLang="ko-KR" sz="2400" dirty="0"/>
          </a:p>
          <a:p>
            <a:pPr algn="ctr"/>
            <a:r>
              <a:rPr lang="ko-KR" altLang="en-US" sz="2400" dirty="0"/>
              <a:t>어렵지 않고 </a:t>
            </a:r>
            <a:r>
              <a:rPr lang="ko-KR" altLang="en-US" sz="2400" dirty="0">
                <a:solidFill>
                  <a:srgbClr val="FF0000"/>
                </a:solidFill>
              </a:rPr>
              <a:t>쉽게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다양한 분야의</a:t>
            </a:r>
            <a:r>
              <a:rPr lang="ko-KR" altLang="en-US" sz="2400" dirty="0"/>
              <a:t> 이슈들을</a:t>
            </a:r>
            <a:endParaRPr lang="en-US" altLang="ko-KR" sz="2400" dirty="0"/>
          </a:p>
          <a:p>
            <a:pPr algn="ctr"/>
            <a:r>
              <a:rPr lang="ko-KR" altLang="en-US" sz="2400" dirty="0"/>
              <a:t>알려준다면 </a:t>
            </a:r>
            <a:r>
              <a:rPr lang="en-US" altLang="ko-KR" sz="2400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369438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281296"/>
            <a:ext cx="7558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어떻게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쉽게 이슈를 알려줄 것인가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" y="2370336"/>
            <a:ext cx="108382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</a:t>
            </a:r>
            <a:r>
              <a:rPr lang="ko-KR" altLang="en-US" sz="25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검색어</a:t>
            </a:r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= </a:t>
            </a:r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실시간으로 가장 많이 검색한 단어</a:t>
            </a:r>
            <a:endParaRPr lang="en-US" altLang="ko-KR" sz="2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&gt;&gt; </a:t>
            </a:r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이슈의 척도</a:t>
            </a:r>
            <a:endParaRPr lang="en-US" altLang="ko-KR" sz="2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이처럼</a:t>
            </a:r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실시간 기사 중 가장 많이 언급한 단어로 이슈의 키워드를 알 수 있음</a:t>
            </a:r>
            <a:r>
              <a:rPr lang="en-US" altLang="ko-KR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25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워드 </a:t>
            </a:r>
            <a:r>
              <a:rPr lang="ko-KR" altLang="en-US" sz="25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클라우드</a:t>
            </a:r>
            <a:r>
              <a:rPr lang="en-US" altLang="ko-KR" sz="25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25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시각화</a:t>
            </a:r>
            <a:endParaRPr lang="en-US" altLang="ko-KR" sz="25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사용자가 관심이 생겨 기사를 보고 싶을 경우</a:t>
            </a:r>
            <a:r>
              <a:rPr lang="en-US" altLang="ko-KR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25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해당 기사로 넘어가는 기능 제공</a:t>
            </a:r>
            <a:endParaRPr lang="en-US" altLang="ko-KR" sz="25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5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키워드의 연관 분석도 진행 할 예정</a:t>
            </a:r>
            <a:endParaRPr lang="en-US" altLang="ko-KR" sz="25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541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309422"/>
            <a:ext cx="931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왜 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 수집을 </a:t>
            </a:r>
            <a:r>
              <a:rPr lang="ko-KR" altLang="en-US" sz="3600" b="1" dirty="0" err="1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네이버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뉴스로 선택하였는가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" y="2443005"/>
            <a:ext cx="1127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각종 언론사들의 기사를 집합한 대표적인 사이트는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등이 존재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이들은 사이트만 다를 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언론사이면 기사 내용도 동일</a:t>
            </a:r>
            <a:endParaRPr lang="en-US" altLang="ko-KR" sz="24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&gt;&gt;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하나의 뉴스 사이트로 가능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26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309422"/>
            <a:ext cx="931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왜 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 수집을 </a:t>
            </a:r>
            <a:r>
              <a:rPr lang="ko-KR" altLang="en-US" sz="3600" b="1" dirty="0" err="1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네이버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뉴스로 선택하였는가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" y="2443005"/>
            <a:ext cx="113608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각종 언론사들의 기사를 집합한 대표적인 사이트는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등이 존재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이들은 사이트만 다를 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언론사이면 기사 내용도 동일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&gt;&gt;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하나의 뉴스 사이트로 가능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사이트들 모두 카테고리로 기사를 나누지만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가장 세부적으로 카테고리를 나누어져 있음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28B17C-DB27-48BB-87B0-8348697E2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9" t="12134" r="38099" b="33905"/>
          <a:stretch/>
        </p:blipFill>
        <p:spPr>
          <a:xfrm>
            <a:off x="286003" y="1189377"/>
            <a:ext cx="5819233" cy="36237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3CAB8A-A805-4DDD-AAC9-71C50DF5D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23" t="12148" r="32620" b="43926"/>
          <a:stretch/>
        </p:blipFill>
        <p:spPr>
          <a:xfrm>
            <a:off x="5383188" y="1217079"/>
            <a:ext cx="6430270" cy="31758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4B4585-CD4C-4F56-865B-5B5F8F27F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48" r="32984" b="56487"/>
          <a:stretch/>
        </p:blipFill>
        <p:spPr>
          <a:xfrm>
            <a:off x="1111348" y="4329661"/>
            <a:ext cx="10052552" cy="2151043"/>
          </a:xfrm>
          <a:prstGeom prst="rect">
            <a:avLst/>
          </a:prstGeom>
        </p:spPr>
      </p:pic>
      <p:sp>
        <p:nvSpPr>
          <p:cNvPr id="6" name="액자 5"/>
          <p:cNvSpPr/>
          <p:nvPr/>
        </p:nvSpPr>
        <p:spPr>
          <a:xfrm>
            <a:off x="257867" y="1102496"/>
            <a:ext cx="1134834" cy="57757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/>
          <p:cNvSpPr/>
          <p:nvPr/>
        </p:nvSpPr>
        <p:spPr>
          <a:xfrm>
            <a:off x="1559885" y="4235580"/>
            <a:ext cx="1551325" cy="57757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/>
          <p:cNvSpPr/>
          <p:nvPr/>
        </p:nvSpPr>
        <p:spPr>
          <a:xfrm>
            <a:off x="5252646" y="1133104"/>
            <a:ext cx="775662" cy="449699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23280" y="3068545"/>
            <a:ext cx="5006848" cy="1713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5529853" y="3757862"/>
            <a:ext cx="6146332" cy="1713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3446" y="1189377"/>
            <a:ext cx="4960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u="sng" dirty="0">
                <a:solidFill>
                  <a:schemeClr val="accent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https://www.yna.co.kr/view/AKR20190512043700111?input=1179m</a:t>
            </a:r>
            <a:endParaRPr lang="ko-KR" altLang="en-US" sz="1200" u="sng" dirty="0">
              <a:solidFill>
                <a:schemeClr val="accent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09" y="5251888"/>
            <a:ext cx="577300" cy="23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직선 연결선 21"/>
          <p:cNvCxnSpPr/>
          <p:nvPr/>
        </p:nvCxnSpPr>
        <p:spPr>
          <a:xfrm flipV="1">
            <a:off x="4263761" y="5277173"/>
            <a:ext cx="4978713" cy="1713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745" y="5090857"/>
            <a:ext cx="962025" cy="7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58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>
              <a:contourClr>
                <a:schemeClr val="tx1"/>
              </a:contourClr>
            </a:sp3d>
          </a:bodyPr>
          <a:lstStyle/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endParaRPr lang="en-US" altLang="ko-KR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ctr"/>
            <a:r>
              <a:rPr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ko-KR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74587"/>
            <a:ext cx="11748655" cy="929022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340501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176650 w 11748655"/>
              <a:gd name="connsiteY5" fmla="*/ 9237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4084287 w 11748655"/>
              <a:gd name="connsiteY5" fmla="*/ 18473 h 919786"/>
              <a:gd name="connsiteX6" fmla="*/ 4285082 w 11748655"/>
              <a:gd name="connsiteY6" fmla="*/ 219270 h 919786"/>
              <a:gd name="connsiteX7" fmla="*/ 4308739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  <a:gd name="connsiteX0" fmla="*/ 265378 w 11748655"/>
              <a:gd name="connsiteY0" fmla="*/ 9236 h 929022"/>
              <a:gd name="connsiteX1" fmla="*/ 341488 w 11748655"/>
              <a:gd name="connsiteY1" fmla="*/ 9236 h 929022"/>
              <a:gd name="connsiteX2" fmla="*/ 456938 w 11748655"/>
              <a:gd name="connsiteY2" fmla="*/ 9236 h 929022"/>
              <a:gd name="connsiteX3" fmla="*/ 2535124 w 11748655"/>
              <a:gd name="connsiteY3" fmla="*/ 9236 h 929022"/>
              <a:gd name="connsiteX4" fmla="*/ 2535124 w 11748655"/>
              <a:gd name="connsiteY4" fmla="*/ 9237 h 929022"/>
              <a:gd name="connsiteX5" fmla="*/ 4038105 w 11748655"/>
              <a:gd name="connsiteY5" fmla="*/ 0 h 929022"/>
              <a:gd name="connsiteX6" fmla="*/ 4285082 w 11748655"/>
              <a:gd name="connsiteY6" fmla="*/ 228506 h 929022"/>
              <a:gd name="connsiteX7" fmla="*/ 4308739 w 11748655"/>
              <a:gd name="connsiteY7" fmla="*/ 388829 h 929022"/>
              <a:gd name="connsiteX8" fmla="*/ 11748655 w 11748655"/>
              <a:gd name="connsiteY8" fmla="*/ 388829 h 929022"/>
              <a:gd name="connsiteX9" fmla="*/ 11748655 w 11748655"/>
              <a:gd name="connsiteY9" fmla="*/ 672137 h 929022"/>
              <a:gd name="connsiteX10" fmla="*/ 11748655 w 11748655"/>
              <a:gd name="connsiteY10" fmla="*/ 776756 h 929022"/>
              <a:gd name="connsiteX11" fmla="*/ 11748655 w 11748655"/>
              <a:gd name="connsiteY11" fmla="*/ 929022 h 929022"/>
              <a:gd name="connsiteX12" fmla="*/ 0 w 11748655"/>
              <a:gd name="connsiteY12" fmla="*/ 929022 h 929022"/>
              <a:gd name="connsiteX13" fmla="*/ 0 w 11748655"/>
              <a:gd name="connsiteY13" fmla="*/ 776756 h 929022"/>
              <a:gd name="connsiteX14" fmla="*/ 0 w 11748655"/>
              <a:gd name="connsiteY14" fmla="*/ 672137 h 929022"/>
              <a:gd name="connsiteX15" fmla="*/ 0 w 11748655"/>
              <a:gd name="connsiteY15" fmla="*/ 399544 h 929022"/>
              <a:gd name="connsiteX16" fmla="*/ 0 w 11748655"/>
              <a:gd name="connsiteY16" fmla="*/ 388829 h 929022"/>
              <a:gd name="connsiteX17" fmla="*/ 3980 w 11748655"/>
              <a:gd name="connsiteY17" fmla="*/ 388829 h 929022"/>
              <a:gd name="connsiteX18" fmla="*/ 73818 w 11748655"/>
              <a:gd name="connsiteY18" fmla="*/ 200796 h 929022"/>
              <a:gd name="connsiteX19" fmla="*/ 265378 w 11748655"/>
              <a:gd name="connsiteY19" fmla="*/ 9236 h 929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29022">
                <a:moveTo>
                  <a:pt x="265378" y="9236"/>
                </a:moveTo>
                <a:lnTo>
                  <a:pt x="341488" y="9236"/>
                </a:lnTo>
                <a:lnTo>
                  <a:pt x="456938" y="9236"/>
                </a:lnTo>
                <a:lnTo>
                  <a:pt x="2535124" y="9236"/>
                </a:lnTo>
                <a:lnTo>
                  <a:pt x="2535124" y="9237"/>
                </a:lnTo>
                <a:lnTo>
                  <a:pt x="4038105" y="0"/>
                </a:lnTo>
                <a:cubicBezTo>
                  <a:pt x="4143901" y="0"/>
                  <a:pt x="4237457" y="117947"/>
                  <a:pt x="4285082" y="228506"/>
                </a:cubicBezTo>
                <a:lnTo>
                  <a:pt x="4308739" y="388829"/>
                </a:lnTo>
                <a:lnTo>
                  <a:pt x="11748655" y="388829"/>
                </a:lnTo>
                <a:lnTo>
                  <a:pt x="11748655" y="672137"/>
                </a:lnTo>
                <a:lnTo>
                  <a:pt x="11748655" y="776756"/>
                </a:lnTo>
                <a:lnTo>
                  <a:pt x="11748655" y="929022"/>
                </a:lnTo>
                <a:lnTo>
                  <a:pt x="0" y="929022"/>
                </a:lnTo>
                <a:lnTo>
                  <a:pt x="0" y="776756"/>
                </a:lnTo>
                <a:lnTo>
                  <a:pt x="0" y="672137"/>
                </a:lnTo>
                <a:lnTo>
                  <a:pt x="0" y="399544"/>
                </a:lnTo>
                <a:lnTo>
                  <a:pt x="0" y="388829"/>
                </a:lnTo>
                <a:lnTo>
                  <a:pt x="3980" y="388829"/>
                </a:lnTo>
                <a:lnTo>
                  <a:pt x="73818" y="200796"/>
                </a:lnTo>
                <a:cubicBezTo>
                  <a:pt x="121443" y="90237"/>
                  <a:pt x="159582" y="9236"/>
                  <a:pt x="265378" y="923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i="1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4638096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accent4">
              <a:lumMod val="40000"/>
              <a:lumOff val="6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620" y="97573"/>
            <a:ext cx="3881766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News Cloud </a:t>
            </a:r>
            <a:r>
              <a:rPr lang="ko-KR" altLang="en-US" sz="2400" b="1" u="sng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개요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056" y="64842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News Cloud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900" y="1309422"/>
            <a:ext cx="93185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왜 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기사 수집을 </a:t>
            </a:r>
            <a:r>
              <a:rPr lang="ko-KR" altLang="en-US" sz="3600" b="1" dirty="0" err="1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네이버</a:t>
            </a:r>
            <a:r>
              <a:rPr lang="ko-KR" altLang="en-US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뉴스로 선택하였는가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50800" dist="63500" dir="3600000" algn="ctr" rotWithShape="0">
                    <a:srgbClr val="000000">
                      <a:alpha val="43137"/>
                    </a:srgbClr>
                  </a:outerShdw>
                </a:effectLs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?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11348" y="27994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" y="2443005"/>
            <a:ext cx="113608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각종 언론사들의 기사를 집합한 대표적인 사이트는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등이 존재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이들은 사이트만 다를 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언론사이면 기사 내용도 동일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&gt;&gt;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따라서 하나의 뉴스 사이트로 가능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 사이트들 모두 카테고리로 기사를 나누지만 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네이버가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가장 세부적으로 카테고리를 나누어져 있음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58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10375</TotalTime>
  <Words>996</Words>
  <Application>Microsoft Office PowerPoint</Application>
  <PresentationFormat>와이드스크린</PresentationFormat>
  <Paragraphs>255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연지 전</cp:lastModifiedBy>
  <cp:revision>1229</cp:revision>
  <dcterms:created xsi:type="dcterms:W3CDTF">2018-08-02T07:05:36Z</dcterms:created>
  <dcterms:modified xsi:type="dcterms:W3CDTF">2019-05-15T11:56:47Z</dcterms:modified>
</cp:coreProperties>
</file>