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77" r:id="rId2"/>
    <p:sldId id="854" r:id="rId3"/>
    <p:sldId id="855" r:id="rId4"/>
    <p:sldId id="859" r:id="rId5"/>
    <p:sldId id="856" r:id="rId6"/>
    <p:sldId id="876" r:id="rId7"/>
    <p:sldId id="877" r:id="rId8"/>
    <p:sldId id="875" r:id="rId9"/>
    <p:sldId id="878" r:id="rId10"/>
    <p:sldId id="870" r:id="rId11"/>
    <p:sldId id="880" r:id="rId12"/>
    <p:sldId id="868" r:id="rId13"/>
    <p:sldId id="869" r:id="rId14"/>
    <p:sldId id="865" r:id="rId15"/>
    <p:sldId id="872" r:id="rId16"/>
    <p:sldId id="867" r:id="rId17"/>
    <p:sldId id="871" r:id="rId18"/>
    <p:sldId id="881" r:id="rId19"/>
    <p:sldId id="882" r:id="rId20"/>
    <p:sldId id="873" r:id="rId21"/>
    <p:sldId id="8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연지 전" initials="연전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34544"/>
    <a:srgbClr val="3B4353"/>
    <a:srgbClr val="FFB3A6"/>
    <a:srgbClr val="FF6600"/>
    <a:srgbClr val="E5E5E5"/>
    <a:srgbClr val="2B313D"/>
    <a:srgbClr val="66CCFF"/>
    <a:srgbClr val="FF7C8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5990" autoAdjust="0"/>
  </p:normalViewPr>
  <p:slideViewPr>
    <p:cSldViewPr snapToGrid="0">
      <p:cViewPr varScale="1">
        <p:scale>
          <a:sx n="64" d="100"/>
          <a:sy n="64" d="100"/>
        </p:scale>
        <p:origin x="-62" y="-54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rct=j&amp;q=&amp;esrc=s&amp;source=images&amp;cd=&amp;cad=rja&amp;uact=8&amp;ved=2ahUKEwjl-tXyx7PhAhWjL6YKHajaAlUQjRx6BAgBEAU&amp;url=http://blog.adeel.io/2016/03/13/getting-the-number-of-active-sessions-in-tomcat/&amp;psig=AOvVaw2GuaAJeXe2O2JVf6wsmnUr&amp;ust=1554368434048021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://www.google.com/url?sa=i&amp;rct=j&amp;q=&amp;esrc=s&amp;source=images&amp;cd=&amp;cad=rja&amp;uact=8&amp;ved=2ahUKEwimzJqJwbPhAhWDwIsBHVaZBgsQjRx6BAgBEAU&amp;url=http://semantics.kr/%EC%9D%B4%ED%81%B4%EB%A6%BD%EC%8A%A4%EC%97%90%EC%84%9C-%EB%A9%94%EC%86%8C%EB%93%9C-%EC%B6%94%EC%B2%9C-%EA%B8%B0%EB%8A%A5%EC%9D%B4-%EB%8F%99%EC%9E%91%ED%95%98%EC%A7%80-%EC%95%8A%EC%9D%84-%EB%95%8C/&amp;psig=AOvVaw3XkHgPdf8apXzIMBZJb0kn&amp;ust=15543666308152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2ahUKEwjGjo62x7PhAhUJw4sBHa45D7sQjRx6BAgBEAU&amp;url=https://www.rstudio.com/about/logos/&amp;psig=AOvVaw0u324sxa6GHD0IH2uX0nM5&amp;ust=1554368336027920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google.com/url?sa=i&amp;rct=j&amp;q=&amp;esrc=s&amp;source=images&amp;cd=&amp;ved=2ahUKEwjOq7bCwbPhAhX9IaYKHYuoAT0QjRx6BAgBEAU&amp;url=https://en.wikipedia.org/wiki/MySQL&amp;psig=AOvVaw1UsPXQL2-DdasNCyOXd8qX&amp;ust=1554366749440361" TargetMode="Externa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balsamiq.com/wirefram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lsamiq.com/wireframes/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lsamiq.com/wireframes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google.com/url?sa=i&amp;rct=j&amp;q=&amp;esrc=s&amp;source=images&amp;cd=&amp;cad=rja&amp;uact=8&amp;ved=2ahUKEwimzJqJwbPhAhWDwIsBHVaZBgsQjRx6BAgBEAU&amp;url=http://semantics.kr/%EC%9D%B4%ED%81%B4%EB%A6%BD%EC%8A%A4%EC%97%90%EC%84%9C-%EB%A9%94%EC%86%8C%EB%93%9C-%EC%B6%94%EC%B2%9C-%EA%B8%B0%EB%8A%A5%EC%9D%B4-%EB%8F%99%EC%9E%91%ED%95%98%EC%A7%80-%EC%95%8A%EC%9D%84-%EB%95%8C/&amp;psig=AOvVaw3XkHgPdf8apXzIMBZJb0kn&amp;ust=155436663081520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Oq7bCwbPhAhX9IaYKHYuoAT0QjRx6BAgBEAU&amp;url=https://en.wikipedia.org/wiki/MySQL&amp;psig=AOvVaw1UsPXQL2-DdasNCyOXd8qX&amp;ust=1554366749440361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eonyeonji1028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838488&amp;cid=43667&amp;categoryId=4366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naver.com/success1834/2214885813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uccess1834/221488581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8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11990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914C6F-EA01-4CC4-A1ED-6892772EE4B5}"/>
              </a:ext>
            </a:extLst>
          </p:cNvPr>
          <p:cNvSpPr txBox="1"/>
          <p:nvPr/>
        </p:nvSpPr>
        <p:spPr>
          <a:xfrm>
            <a:off x="2417302" y="1964026"/>
            <a:ext cx="76644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</a:p>
          <a:p>
            <a:pPr algn="ctr"/>
            <a:endParaRPr lang="en-US" altLang="ko-KR" sz="9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다양한 언론사 및 기사의 핵심을 빠르게 </a:t>
            </a:r>
            <a:r>
              <a:rPr lang="ko-KR" altLang="en-US" sz="2400" b="1" i="1" dirty="0" smtClean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이해하자</a:t>
            </a:r>
            <a:endParaRPr lang="en-US" altLang="ko-KR" sz="9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114AFDC-D051-407D-A022-C06EADEBBA44}"/>
              </a:ext>
            </a:extLst>
          </p:cNvPr>
          <p:cNvSpPr txBox="1"/>
          <p:nvPr/>
        </p:nvSpPr>
        <p:spPr>
          <a:xfrm>
            <a:off x="806044" y="4675780"/>
            <a:ext cx="81372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발표날짜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2019.04.04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과목명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캡스톤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디자인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교수명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정현숙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 양진이 김소원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양진이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="" xmlns:a16="http://schemas.microsoft.com/office/drawing/2014/main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="" xmlns:a16="http://schemas.microsoft.com/office/drawing/2014/main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 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5" y="10229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7548" y="2959168"/>
            <a:ext cx="1292459" cy="81147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</a:t>
            </a:r>
          </a:p>
        </p:txBody>
      </p:sp>
      <p:sp>
        <p:nvSpPr>
          <p:cNvPr id="9" name="타원 8"/>
          <p:cNvSpPr/>
          <p:nvPr/>
        </p:nvSpPr>
        <p:spPr>
          <a:xfrm>
            <a:off x="3567608" y="3014486"/>
            <a:ext cx="1410860" cy="70083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endParaRPr lang="en-US" altLang="ko-KR" sz="16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브라우저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46549" y="3018341"/>
            <a:ext cx="1348080" cy="70083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서버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71284" y="4985237"/>
            <a:ext cx="1644162" cy="91439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크롤러</a:t>
            </a:r>
            <a:endParaRPr lang="en-US" altLang="ko-KR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(N2H4)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9757130" y="2819780"/>
            <a:ext cx="1406770" cy="1090247"/>
          </a:xfrm>
          <a:prstGeom prst="can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93555" y="3193906"/>
            <a:ext cx="14955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820007" y="3464036"/>
            <a:ext cx="16265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854458" y="3201549"/>
            <a:ext cx="16265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092763" y="3464036"/>
            <a:ext cx="149553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59204" y="3292613"/>
            <a:ext cx="152753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449813" y="2277208"/>
            <a:ext cx="4783015" cy="21541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클립스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11" y="1779235"/>
            <a:ext cx="1321380" cy="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022" y="2224456"/>
            <a:ext cx="1153737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>
            <a:stCxn id="4" idx="3"/>
            <a:endCxn id="11" idx="7"/>
          </p:cNvCxnSpPr>
          <p:nvPr/>
        </p:nvCxnSpPr>
        <p:spPr>
          <a:xfrm flipH="1">
            <a:off x="9574664" y="3910027"/>
            <a:ext cx="885851" cy="1209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1"/>
          </p:cNvCxnSpPr>
          <p:nvPr/>
        </p:nvCxnSpPr>
        <p:spPr>
          <a:xfrm flipH="1" flipV="1">
            <a:off x="7595694" y="3715319"/>
            <a:ext cx="816372" cy="1403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20618" y="2851805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검색한다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60319" y="280471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요청한다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6503" y="3572791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제공한다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329540" y="2744083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회원로그를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46017" y="4469500"/>
            <a:ext cx="1854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맞게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수집하도록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65203" y="4667259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수집하여  전달한다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73773" y="355209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맞는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제공한다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2134" y="590842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pic>
        <p:nvPicPr>
          <p:cNvPr id="1043" name="Picture 19" descr="rstudio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65" y="5920397"/>
            <a:ext cx="1248076" cy="4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TOMCAT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71" y="2414020"/>
            <a:ext cx="1157214" cy="84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20219" y="3715319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HTML,</a:t>
            </a:r>
          </a:p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JSP, CSS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0694" y="162413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이클립스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5716" y="2277208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아파치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톰캣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74664" y="571686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알 스튜디오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8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18">
            <a:extLst>
              <a:ext uri="{FF2B5EF4-FFF2-40B4-BE49-F238E27FC236}">
                <a16:creationId xmlns="" xmlns:a16="http://schemas.microsoft.com/office/drawing/2014/main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0905" y="10229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="" xmlns:a16="http://schemas.microsoft.com/office/drawing/2014/main" id="{0DDB1B6B-CA74-4B42-8D5D-B77A4A52CB92}"/>
              </a:ext>
            </a:extLst>
          </p:cNvPr>
          <p:cNvSpPr/>
          <p:nvPr/>
        </p:nvSpPr>
        <p:spPr>
          <a:xfrm flipH="1">
            <a:off x="6498230" y="18295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461381" y="218120"/>
            <a:ext cx="5555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sz="24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기능흐름도</a:t>
            </a:r>
            <a:endParaRPr lang="en-US" altLang="ko-KR" sz="24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6528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A87167A-806C-44BA-84CE-48EF82D0C7AA}"/>
              </a:ext>
            </a:extLst>
          </p:cNvPr>
          <p:cNvSpPr/>
          <p:nvPr/>
        </p:nvSpPr>
        <p:spPr>
          <a:xfrm>
            <a:off x="1481498" y="1403654"/>
            <a:ext cx="1850538" cy="5911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 실행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="" xmlns:a16="http://schemas.microsoft.com/office/drawing/2014/main" id="{C2CA3D2A-785C-49DD-B3E3-76D32B2DD7E5}"/>
              </a:ext>
            </a:extLst>
          </p:cNvPr>
          <p:cNvSpPr/>
          <p:nvPr/>
        </p:nvSpPr>
        <p:spPr>
          <a:xfrm>
            <a:off x="1379345" y="2641600"/>
            <a:ext cx="2059709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508FD1D-91F3-478B-9AF7-E5295F9C5C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406767" y="1994781"/>
            <a:ext cx="2433" cy="646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60569374-1306-4288-9DE8-C1F58576F109}"/>
              </a:ext>
            </a:extLst>
          </p:cNvPr>
          <p:cNvCxnSpPr>
            <a:cxnSpLocks/>
            <a:stCxn id="6" idx="1"/>
            <a:endCxn id="20" idx="0"/>
          </p:cNvCxnSpPr>
          <p:nvPr/>
        </p:nvCxnSpPr>
        <p:spPr>
          <a:xfrm rot="10800000" flipV="1">
            <a:off x="1128831" y="3035299"/>
            <a:ext cx="250514" cy="8290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="" xmlns:a16="http://schemas.microsoft.com/office/drawing/2014/main" id="{C8C3FA85-A507-49AC-8492-7EA4B90DD235}"/>
              </a:ext>
            </a:extLst>
          </p:cNvPr>
          <p:cNvSpPr/>
          <p:nvPr/>
        </p:nvSpPr>
        <p:spPr>
          <a:xfrm>
            <a:off x="98976" y="3864301"/>
            <a:ext cx="2059709" cy="78068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63C6F529-3597-469D-B531-F851C2E9BED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405051" y="3429000"/>
            <a:ext cx="4149" cy="134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03F1353B-4E68-4023-82CF-673C8C79C1C1}"/>
              </a:ext>
            </a:extLst>
          </p:cNvPr>
          <p:cNvSpPr/>
          <p:nvPr/>
        </p:nvSpPr>
        <p:spPr>
          <a:xfrm>
            <a:off x="1602100" y="4748763"/>
            <a:ext cx="1621615" cy="1324081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회원정보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6DB030AA-9449-4610-8316-D3A07EABA111}"/>
              </a:ext>
            </a:extLst>
          </p:cNvPr>
          <p:cNvCxnSpPr>
            <a:cxnSpLocks/>
            <a:stCxn id="23" idx="3"/>
          </p:cNvCxnSpPr>
          <p:nvPr/>
        </p:nvCxnSpPr>
        <p:spPr>
          <a:xfrm rot="5400000" flipH="1" flipV="1">
            <a:off x="1157661" y="2975269"/>
            <a:ext cx="4352822" cy="1842328"/>
          </a:xfrm>
          <a:prstGeom prst="bentConnector4">
            <a:avLst>
              <a:gd name="adj1" fmla="val -5252"/>
              <a:gd name="adj2" fmla="val 720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473D5775-04E1-4CE0-8E03-5F9C8BF533BA}"/>
              </a:ext>
            </a:extLst>
          </p:cNvPr>
          <p:cNvCxnSpPr>
            <a:cxnSpLocks/>
          </p:cNvCxnSpPr>
          <p:nvPr/>
        </p:nvCxnSpPr>
        <p:spPr>
          <a:xfrm>
            <a:off x="5098799" y="1994781"/>
            <a:ext cx="4148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98A4F9F-BCA8-4B91-AF0C-9F338EBFEBF5}"/>
              </a:ext>
            </a:extLst>
          </p:cNvPr>
          <p:cNvSpPr/>
          <p:nvPr/>
        </p:nvSpPr>
        <p:spPr>
          <a:xfrm>
            <a:off x="4237458" y="2627305"/>
            <a:ext cx="1769553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분석서비스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선택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74A39492-1982-4990-A955-260BD1F8ED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8641" y="4315454"/>
            <a:ext cx="2365408" cy="208311"/>
          </a:xfrm>
          <a:prstGeom prst="bentConnector3">
            <a:avLst>
              <a:gd name="adj1" fmla="val 999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60160E5D-3743-4F7F-BF71-E112B7FD7194}"/>
              </a:ext>
            </a:extLst>
          </p:cNvPr>
          <p:cNvCxnSpPr>
            <a:cxnSpLocks/>
          </p:cNvCxnSpPr>
          <p:nvPr/>
        </p:nvCxnSpPr>
        <p:spPr>
          <a:xfrm>
            <a:off x="5094285" y="4649611"/>
            <a:ext cx="177425" cy="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="" xmlns:a16="http://schemas.microsoft.com/office/drawing/2014/main" id="{C6CA25C1-D4FF-4DC6-A5F7-82CAF4BFEC37}"/>
              </a:ext>
            </a:extLst>
          </p:cNvPr>
          <p:cNvSpPr/>
          <p:nvPr/>
        </p:nvSpPr>
        <p:spPr>
          <a:xfrm>
            <a:off x="5285163" y="4251291"/>
            <a:ext cx="2085790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오늘의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="" xmlns:a16="http://schemas.microsoft.com/office/drawing/2014/main" id="{21104A9F-5B9C-4347-A503-4553FB8FC21E}"/>
              </a:ext>
            </a:extLst>
          </p:cNvPr>
          <p:cNvSpPr/>
          <p:nvPr/>
        </p:nvSpPr>
        <p:spPr>
          <a:xfrm>
            <a:off x="5266399" y="5208614"/>
            <a:ext cx="2104553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나를 위한 기사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="" xmlns:a16="http://schemas.microsoft.com/office/drawing/2014/main" id="{54F0FCDD-199A-4498-B995-B292A339025A}"/>
              </a:ext>
            </a:extLst>
          </p:cNvPr>
          <p:cNvCxnSpPr>
            <a:cxnSpLocks/>
          </p:cNvCxnSpPr>
          <p:nvPr/>
        </p:nvCxnSpPr>
        <p:spPr>
          <a:xfrm flipV="1">
            <a:off x="7380188" y="3035299"/>
            <a:ext cx="154258" cy="25670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17237E08-18E7-40FC-A26C-24C1EFB298A2}"/>
              </a:ext>
            </a:extLst>
          </p:cNvPr>
          <p:cNvCxnSpPr>
            <a:cxnSpLocks/>
          </p:cNvCxnSpPr>
          <p:nvPr/>
        </p:nvCxnSpPr>
        <p:spPr>
          <a:xfrm>
            <a:off x="7361719" y="4644991"/>
            <a:ext cx="172727" cy="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="" xmlns:a16="http://schemas.microsoft.com/office/drawing/2014/main" id="{D34DA880-AE66-43BA-A177-8AB8C04F2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7669" y="2254682"/>
            <a:ext cx="1314967" cy="3014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497A9B26-4D05-41C8-AEF1-9A969FA2683C}"/>
              </a:ext>
            </a:extLst>
          </p:cNvPr>
          <p:cNvSpPr/>
          <p:nvPr/>
        </p:nvSpPr>
        <p:spPr>
          <a:xfrm>
            <a:off x="7829904" y="1415534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언론사 선택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62CF1F5D-4349-4DFE-8871-3477D2FFF63B}"/>
              </a:ext>
            </a:extLst>
          </p:cNvPr>
          <p:cNvSpPr/>
          <p:nvPr/>
        </p:nvSpPr>
        <p:spPr>
          <a:xfrm>
            <a:off x="7829908" y="2334115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E8E2CD1B-F942-49C8-AF01-C37397A0B9F5}"/>
              </a:ext>
            </a:extLst>
          </p:cNvPr>
          <p:cNvSpPr/>
          <p:nvPr/>
        </p:nvSpPr>
        <p:spPr>
          <a:xfrm>
            <a:off x="4242841" y="1392661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카테고리 선택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E032056E-EB25-4B7B-95B0-8380C429B8C3}"/>
              </a:ext>
            </a:extLst>
          </p:cNvPr>
          <p:cNvSpPr/>
          <p:nvPr/>
        </p:nvSpPr>
        <p:spPr>
          <a:xfrm>
            <a:off x="7823848" y="3252696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 결과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워드 클라우드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A925BD55-D4C2-49EE-B376-6E642FD62A18}"/>
              </a:ext>
            </a:extLst>
          </p:cNvPr>
          <p:cNvSpPr/>
          <p:nvPr/>
        </p:nvSpPr>
        <p:spPr>
          <a:xfrm>
            <a:off x="7823847" y="4171277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기사목록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59AB9A85-DD9F-42CA-A75B-D1B58F6BBCF4}"/>
              </a:ext>
            </a:extLst>
          </p:cNvPr>
          <p:cNvSpPr/>
          <p:nvPr/>
        </p:nvSpPr>
        <p:spPr>
          <a:xfrm>
            <a:off x="7835858" y="5089858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해당 기사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="" xmlns:a16="http://schemas.microsoft.com/office/drawing/2014/main" id="{A39F11B5-1A19-4AEC-B68D-EDC9606CBD37}"/>
              </a:ext>
            </a:extLst>
          </p:cNvPr>
          <p:cNvSpPr/>
          <p:nvPr/>
        </p:nvSpPr>
        <p:spPr>
          <a:xfrm>
            <a:off x="10252361" y="2898087"/>
            <a:ext cx="1621615" cy="1324081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프로그램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1A6F3040-742D-4608-9BA7-A3583C55EBF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716754" y="2025134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B9682BAB-C793-4389-B9DB-84D59FC5A041}"/>
              </a:ext>
            </a:extLst>
          </p:cNvPr>
          <p:cNvCxnSpPr>
            <a:cxnSpLocks/>
          </p:cNvCxnSpPr>
          <p:nvPr/>
        </p:nvCxnSpPr>
        <p:spPr>
          <a:xfrm>
            <a:off x="8719728" y="2950577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CD761A09-3ECD-402B-981B-6F4A2989FDAE}"/>
              </a:ext>
            </a:extLst>
          </p:cNvPr>
          <p:cNvCxnSpPr>
            <a:cxnSpLocks/>
          </p:cNvCxnSpPr>
          <p:nvPr/>
        </p:nvCxnSpPr>
        <p:spPr>
          <a:xfrm>
            <a:off x="8719728" y="3864302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C5EE7473-7E60-4655-8DFA-A229D26B9178}"/>
              </a:ext>
            </a:extLst>
          </p:cNvPr>
          <p:cNvCxnSpPr>
            <a:cxnSpLocks/>
          </p:cNvCxnSpPr>
          <p:nvPr/>
        </p:nvCxnSpPr>
        <p:spPr>
          <a:xfrm>
            <a:off x="8710692" y="4778871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="" xmlns:a16="http://schemas.microsoft.com/office/drawing/2014/main" id="{EFA75221-8002-47D4-AB5B-A6139201AAE3}"/>
              </a:ext>
            </a:extLst>
          </p:cNvPr>
          <p:cNvCxnSpPr>
            <a:cxnSpLocks/>
            <a:stCxn id="112" idx="3"/>
            <a:endCxn id="146" idx="1"/>
          </p:cNvCxnSpPr>
          <p:nvPr/>
        </p:nvCxnSpPr>
        <p:spPr>
          <a:xfrm>
            <a:off x="9603607" y="2638915"/>
            <a:ext cx="1459562" cy="2591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D8006574-4799-4F1A-8255-31FC1D33126C}"/>
              </a:ext>
            </a:extLst>
          </p:cNvPr>
          <p:cNvCxnSpPr>
            <a:cxnSpLocks/>
            <a:stCxn id="146" idx="2"/>
            <a:endCxn id="139" idx="3"/>
          </p:cNvCxnSpPr>
          <p:nvPr/>
        </p:nvCxnSpPr>
        <p:spPr>
          <a:xfrm flipH="1" flipV="1">
            <a:off x="9597547" y="3557496"/>
            <a:ext cx="654814" cy="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1C9A3DD7-0A6B-4D1A-8D44-01510A863F8E}"/>
              </a:ext>
            </a:extLst>
          </p:cNvPr>
          <p:cNvSpPr txBox="1"/>
          <p:nvPr/>
        </p:nvSpPr>
        <p:spPr>
          <a:xfrm>
            <a:off x="2445637" y="3429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13DF0A0C-2F2C-4CD8-A91C-E646C2B726BD}"/>
              </a:ext>
            </a:extLst>
          </p:cNvPr>
          <p:cNvSpPr txBox="1"/>
          <p:nvPr/>
        </p:nvSpPr>
        <p:spPr>
          <a:xfrm>
            <a:off x="1101122" y="26950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6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18">
            <a:extLst>
              <a:ext uri="{FF2B5EF4-FFF2-40B4-BE49-F238E27FC236}">
                <a16:creationId xmlns="" xmlns:a16="http://schemas.microsoft.com/office/drawing/2014/main" id="{CBD546FD-6146-426F-92FC-7E0EB9A3A6F5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평행 사변형 40">
            <a:extLst>
              <a:ext uri="{FF2B5EF4-FFF2-40B4-BE49-F238E27FC236}">
                <a16:creationId xmlns="" xmlns:a16="http://schemas.microsoft.com/office/drawing/2014/main" id="{0DF2B40D-1D48-404A-BC4F-424891F96EFF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5018" y="219646"/>
            <a:ext cx="5590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설명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="" xmlns:a16="http://schemas.microsoft.com/office/drawing/2014/main" id="{027E5043-1307-4E55-854E-7B72F08383CE}"/>
              </a:ext>
            </a:extLst>
          </p:cNvPr>
          <p:cNvSpPr/>
          <p:nvPr/>
        </p:nvSpPr>
        <p:spPr>
          <a:xfrm>
            <a:off x="1404773" y="2241254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200" dirty="0">
              <a:solidFill>
                <a:prstClr val="white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algn="ctr">
              <a:lnSpc>
                <a:spcPct val="150000"/>
              </a:lnSpc>
            </a:pP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E4D1A1F-760B-4861-9965-BE1A0155E5B0}"/>
              </a:ext>
            </a:extLst>
          </p:cNvPr>
          <p:cNvGrpSpPr/>
          <p:nvPr/>
        </p:nvGrpSpPr>
        <p:grpSpPr>
          <a:xfrm>
            <a:off x="1786842" y="2572643"/>
            <a:ext cx="1702160" cy="3196373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1" name="순서도: 수동 입력 10">
              <a:extLst>
                <a:ext uri="{FF2B5EF4-FFF2-40B4-BE49-F238E27FC236}">
                  <a16:creationId xmlns="" xmlns:a16="http://schemas.microsoft.com/office/drawing/2014/main" id="{2BB83B5D-27FE-4C05-87CD-4216A78C0D10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="" xmlns:a16="http://schemas.microsoft.com/office/drawing/2014/main" id="{67ADE15D-3FD1-4066-AFAB-9DF9B5A0B24E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BF03293-E377-4A4C-8FF4-49E038F130B2}"/>
              </a:ext>
            </a:extLst>
          </p:cNvPr>
          <p:cNvSpPr txBox="1"/>
          <p:nvPr/>
        </p:nvSpPr>
        <p:spPr>
          <a:xfrm>
            <a:off x="1575467" y="2977107"/>
            <a:ext cx="2124909" cy="21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9BBBD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 뉴스 제공</a:t>
            </a:r>
            <a:endParaRPr lang="en-US" altLang="ko-KR" sz="1600" b="1" dirty="0">
              <a:solidFill>
                <a:srgbClr val="39BBBD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선택한 카테고리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정치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경제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사회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생활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문화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세계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,IT/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과학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관한 기사들을 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실시간으로 제공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="" xmlns:a16="http://schemas.microsoft.com/office/drawing/2014/main" id="{E264B2B6-5A7F-4517-A125-592734DE4980}"/>
              </a:ext>
            </a:extLst>
          </p:cNvPr>
          <p:cNvSpPr/>
          <p:nvPr/>
        </p:nvSpPr>
        <p:spPr>
          <a:xfrm>
            <a:off x="4861355" y="2241254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3E11638-9ACA-47EC-B48A-CAD74676C2D3}"/>
              </a:ext>
            </a:extLst>
          </p:cNvPr>
          <p:cNvGrpSpPr/>
          <p:nvPr/>
        </p:nvGrpSpPr>
        <p:grpSpPr>
          <a:xfrm>
            <a:off x="5218543" y="2572642"/>
            <a:ext cx="1702160" cy="2946330"/>
            <a:chOff x="1573146" y="1517939"/>
            <a:chExt cx="1475025" cy="2553173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3" name="순서도: 수동 입력 22">
              <a:extLst>
                <a:ext uri="{FF2B5EF4-FFF2-40B4-BE49-F238E27FC236}">
                  <a16:creationId xmlns="" xmlns:a16="http://schemas.microsoft.com/office/drawing/2014/main" id="{F79C6E59-6386-4F95-80F9-EDA5B4DCD412}"/>
                </a:ext>
              </a:extLst>
            </p:cNvPr>
            <p:cNvSpPr/>
            <p:nvPr/>
          </p:nvSpPr>
          <p:spPr>
            <a:xfrm>
              <a:off x="1573146" y="1517939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="" xmlns:a16="http://schemas.microsoft.com/office/drawing/2014/main" id="{43A68E86-28D9-4AB5-9B00-7FAFC1AEB706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D23CF3-59E9-446E-8CB1-609C5B5BA85C}"/>
              </a:ext>
            </a:extLst>
          </p:cNvPr>
          <p:cNvSpPr txBox="1"/>
          <p:nvPr/>
        </p:nvSpPr>
        <p:spPr>
          <a:xfrm>
            <a:off x="5007168" y="3194345"/>
            <a:ext cx="2124909" cy="17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 추천기사 제공</a:t>
            </a:r>
            <a:endParaRPr lang="en-US" altLang="ko-KR" sz="1600" b="1" dirty="0">
              <a:solidFill>
                <a:srgbClr val="FFC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원하는 카테고리를 기준으로 기간과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언론사를 선택할 수 있는 기능을 추가 제공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모서리가 둥근 직사각형 27">
            <a:extLst>
              <a:ext uri="{FF2B5EF4-FFF2-40B4-BE49-F238E27FC236}">
                <a16:creationId xmlns="" xmlns:a16="http://schemas.microsoft.com/office/drawing/2014/main" id="{04E56494-A580-446E-A23D-FFAB86ED8C05}"/>
              </a:ext>
            </a:extLst>
          </p:cNvPr>
          <p:cNvSpPr/>
          <p:nvPr/>
        </p:nvSpPr>
        <p:spPr>
          <a:xfrm>
            <a:off x="8373419" y="2246339"/>
            <a:ext cx="2466299" cy="3348892"/>
          </a:xfrm>
          <a:prstGeom prst="roundRect">
            <a:avLst>
              <a:gd name="adj" fmla="val 13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4C583E09-B1A5-4C60-9645-BDC8C36D14FB}"/>
              </a:ext>
            </a:extLst>
          </p:cNvPr>
          <p:cNvGrpSpPr/>
          <p:nvPr/>
        </p:nvGrpSpPr>
        <p:grpSpPr>
          <a:xfrm>
            <a:off x="8740806" y="2549759"/>
            <a:ext cx="1702160" cy="3037909"/>
            <a:chOff x="1568425" y="1438580"/>
            <a:chExt cx="1475025" cy="2632532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2" name="순서도: 수동 입력 31">
              <a:extLst>
                <a:ext uri="{FF2B5EF4-FFF2-40B4-BE49-F238E27FC236}">
                  <a16:creationId xmlns="" xmlns:a16="http://schemas.microsoft.com/office/drawing/2014/main" id="{7E0B3343-06ED-42CC-9F4D-85481B2E4513}"/>
                </a:ext>
              </a:extLst>
            </p:cNvPr>
            <p:cNvSpPr/>
            <p:nvPr/>
          </p:nvSpPr>
          <p:spPr>
            <a:xfrm>
              <a:off x="1568425" y="1438580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="" xmlns:a16="http://schemas.microsoft.com/office/drawing/2014/main" id="{29BECB1B-B2A2-4543-B437-ABED75B3DAA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C22E3A3-76E7-4048-9834-5C80D68C410F}"/>
              </a:ext>
            </a:extLst>
          </p:cNvPr>
          <p:cNvSpPr txBox="1"/>
          <p:nvPr/>
        </p:nvSpPr>
        <p:spPr>
          <a:xfrm>
            <a:off x="8458767" y="2848641"/>
            <a:ext cx="2295605" cy="240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빈도분석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시각화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워드 클라우드를 사용해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뉴스에서 사용된 키워드의 빈도수에 따라 크기와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색으로 분류하여 쉽게 뉴스의 키워드를 파악할 수 있도록 시각화 제공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3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 18">
            <a:extLst>
              <a:ext uri="{FF2B5EF4-FFF2-40B4-BE49-F238E27FC236}">
                <a16:creationId xmlns="" xmlns:a16="http://schemas.microsoft.com/office/drawing/2014/main" id="{7B2BE264-E8F6-4675-B910-5C69E517C3D1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="" xmlns:a16="http://schemas.microsoft.com/office/drawing/2014/main" id="{0DC31C03-0E1E-4699-8A74-06EDA9296F35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00E10B7E-9984-4404-8FF9-90417226C339}"/>
              </a:ext>
            </a:extLst>
          </p:cNvPr>
          <p:cNvGrpSpPr/>
          <p:nvPr/>
        </p:nvGrpSpPr>
        <p:grpSpPr>
          <a:xfrm>
            <a:off x="5185469" y="1753658"/>
            <a:ext cx="6241321" cy="3325794"/>
            <a:chOff x="4986376" y="2435037"/>
            <a:chExt cx="6241321" cy="3325794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F7D7BFEA-E602-4A53-ABD1-6818F39DE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376" y="2435037"/>
              <a:ext cx="6241321" cy="3261643"/>
            </a:xfrm>
            <a:prstGeom prst="rect">
              <a:avLst/>
            </a:prstGeom>
          </p:spPr>
        </p:pic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9A4423C2-A585-40DA-B104-DB13895815C6}"/>
                </a:ext>
              </a:extLst>
            </p:cNvPr>
            <p:cNvSpPr/>
            <p:nvPr/>
          </p:nvSpPr>
          <p:spPr>
            <a:xfrm>
              <a:off x="5116944" y="3723154"/>
              <a:ext cx="859063" cy="2037677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56DD831-587F-4FDC-9289-82D64F3CAD25}"/>
              </a:ext>
            </a:extLst>
          </p:cNvPr>
          <p:cNvSpPr txBox="1"/>
          <p:nvPr/>
        </p:nvSpPr>
        <p:spPr>
          <a:xfrm>
            <a:off x="9305375" y="1239350"/>
            <a:ext cx="256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solidFill>
                  <a:schemeClr val="accent5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https://news.naver.com/</a:t>
            </a:r>
            <a:endParaRPr lang="ko-KR" altLang="en-US" sz="1600" u="sng" dirty="0">
              <a:solidFill>
                <a:schemeClr val="accent5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018C7FD-0774-4DEF-8D06-9F334DD5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30" y="1700690"/>
            <a:ext cx="6271803" cy="38255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56839403-75E6-407B-A0E8-BF39946FB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1354193"/>
            <a:ext cx="4497101" cy="522121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F0A7142E-7AC3-4325-A280-FEA9D78A1A8D}"/>
              </a:ext>
            </a:extLst>
          </p:cNvPr>
          <p:cNvSpPr/>
          <p:nvPr/>
        </p:nvSpPr>
        <p:spPr>
          <a:xfrm>
            <a:off x="5352978" y="3030592"/>
            <a:ext cx="859063" cy="232649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FAFB92C-2975-48FC-86D8-B18FA8236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37" y="1788780"/>
            <a:ext cx="6180200" cy="4321608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F7F0D116-F843-4A05-AF39-77559485DC03}"/>
              </a:ext>
            </a:extLst>
          </p:cNvPr>
          <p:cNvSpPr/>
          <p:nvPr/>
        </p:nvSpPr>
        <p:spPr>
          <a:xfrm>
            <a:off x="5392367" y="3090399"/>
            <a:ext cx="859063" cy="289476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DFD3FCA-776F-4868-9EF0-4625C96A5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5" y="1823901"/>
            <a:ext cx="5940406" cy="432160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705269D-F11F-4F4C-837F-C3176A511D30}"/>
              </a:ext>
            </a:extLst>
          </p:cNvPr>
          <p:cNvSpPr/>
          <p:nvPr/>
        </p:nvSpPr>
        <p:spPr>
          <a:xfrm>
            <a:off x="5468437" y="3041775"/>
            <a:ext cx="859063" cy="301855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F85CECEB-EFDD-44CD-9CBE-7249C7578C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3" t="-3357" r="-2439" b="9242"/>
          <a:stretch/>
        </p:blipFill>
        <p:spPr>
          <a:xfrm>
            <a:off x="5244468" y="1660299"/>
            <a:ext cx="6383525" cy="4972142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EFBA5DBB-B439-4D3C-9D14-67046E821850}"/>
              </a:ext>
            </a:extLst>
          </p:cNvPr>
          <p:cNvSpPr/>
          <p:nvPr/>
        </p:nvSpPr>
        <p:spPr>
          <a:xfrm>
            <a:off x="5426177" y="3064090"/>
            <a:ext cx="859063" cy="1544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F59C1F-7EE5-404D-AA00-10CAE168F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82" y="1782100"/>
            <a:ext cx="6256562" cy="36502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48952D6-6A33-4076-B3A7-B6A3A60C665D}"/>
              </a:ext>
            </a:extLst>
          </p:cNvPr>
          <p:cNvSpPr/>
          <p:nvPr/>
        </p:nvSpPr>
        <p:spPr>
          <a:xfrm>
            <a:off x="6274014" y="1782100"/>
            <a:ext cx="2965439" cy="406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AFCD39AF-8D65-4684-83BC-E69362825889}"/>
              </a:ext>
            </a:extLst>
          </p:cNvPr>
          <p:cNvSpPr/>
          <p:nvPr/>
        </p:nvSpPr>
        <p:spPr>
          <a:xfrm>
            <a:off x="5316037" y="3046467"/>
            <a:ext cx="859063" cy="243455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603905F-12A9-4ACF-B42D-407665ADA59E}"/>
              </a:ext>
            </a:extLst>
          </p:cNvPr>
          <p:cNvSpPr/>
          <p:nvPr/>
        </p:nvSpPr>
        <p:spPr>
          <a:xfrm>
            <a:off x="392733" y="209614"/>
            <a:ext cx="6720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9E67A1E6-9DE5-42D9-84A3-6E53941811F7}"/>
              </a:ext>
            </a:extLst>
          </p:cNvPr>
          <p:cNvSpPr/>
          <p:nvPr/>
        </p:nvSpPr>
        <p:spPr>
          <a:xfrm>
            <a:off x="2653333" y="3134846"/>
            <a:ext cx="1274892" cy="56341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C5F7253D-723D-4225-973D-10FC48474FE6}"/>
              </a:ext>
            </a:extLst>
          </p:cNvPr>
          <p:cNvSpPr/>
          <p:nvPr/>
        </p:nvSpPr>
        <p:spPr>
          <a:xfrm>
            <a:off x="1385457" y="3094206"/>
            <a:ext cx="1080654" cy="5634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="" xmlns:a16="http://schemas.microsoft.com/office/drawing/2014/main" id="{32CC093E-B134-41AA-8A7D-2A8448FE2C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43925" y="3416555"/>
            <a:ext cx="1372112" cy="64405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="" xmlns:a16="http://schemas.microsoft.com/office/drawing/2014/main" id="{92B5614B-BFB5-4FEA-88C1-30ECAECF8683}"/>
              </a:ext>
            </a:extLst>
          </p:cNvPr>
          <p:cNvCxnSpPr>
            <a:cxnSpLocks/>
            <a:stCxn id="3" idx="0"/>
            <a:endCxn id="25" idx="1"/>
          </p:cNvCxnSpPr>
          <p:nvPr/>
        </p:nvCxnSpPr>
        <p:spPr>
          <a:xfrm rot="5400000" flipH="1" flipV="1">
            <a:off x="3545576" y="365768"/>
            <a:ext cx="1108647" cy="434823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E248614-4EA8-45D3-ACF4-2999E112D09D}"/>
              </a:ext>
            </a:extLst>
          </p:cNvPr>
          <p:cNvSpPr/>
          <p:nvPr/>
        </p:nvSpPr>
        <p:spPr>
          <a:xfrm>
            <a:off x="424070" y="1108309"/>
            <a:ext cx="3100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9"/>
              </a:rPr>
              <a:t>https://balsamiq.com/wireframes/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876" y="6176431"/>
            <a:ext cx="6579045" cy="338554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각 카테고리에 맞는 다양한 종류의 서브카테고리들을 선택할 수 있음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8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18">
            <a:extLst>
              <a:ext uri="{FF2B5EF4-FFF2-40B4-BE49-F238E27FC236}">
                <a16:creationId xmlns="" xmlns:a16="http://schemas.microsoft.com/office/drawing/2014/main" id="{2A61392D-A114-49D7-A1EA-0DF3E2DD2B13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="" xmlns:a16="http://schemas.microsoft.com/office/drawing/2014/main" id="{07AAB57F-3878-45C5-B30D-28DDE7C21A98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254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44" y="201382"/>
            <a:ext cx="685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CAC8DCA-1F8D-4037-8037-9FADA8FF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89" y="2022231"/>
            <a:ext cx="3778270" cy="4470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CFD787E-8E97-4FE5-9D95-0C6DB451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" y="2022231"/>
            <a:ext cx="3855335" cy="4470007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DB0FD5A-E6C2-431A-AA91-A1DFAE653748}"/>
              </a:ext>
            </a:extLst>
          </p:cNvPr>
          <p:cNvSpPr/>
          <p:nvPr/>
        </p:nvSpPr>
        <p:spPr>
          <a:xfrm>
            <a:off x="610186" y="376867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359D46A-163B-4409-8EF0-D23A8D0FA3D8}"/>
              </a:ext>
            </a:extLst>
          </p:cNvPr>
          <p:cNvSpPr/>
          <p:nvPr/>
        </p:nvSpPr>
        <p:spPr>
          <a:xfrm>
            <a:off x="2296160" y="372784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5F8FC99A-54F8-43DA-83CF-2618BF47FB0F}"/>
              </a:ext>
            </a:extLst>
          </p:cNvPr>
          <p:cNvSpPr/>
          <p:nvPr/>
        </p:nvSpPr>
        <p:spPr>
          <a:xfrm>
            <a:off x="4499206" y="3766824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79EAE4E-E568-43DD-A069-85614F41EAF3}"/>
              </a:ext>
            </a:extLst>
          </p:cNvPr>
          <p:cNvSpPr/>
          <p:nvPr/>
        </p:nvSpPr>
        <p:spPr>
          <a:xfrm>
            <a:off x="6240038" y="372784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37D8C1F-65E1-4D31-BDDB-9347561ED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51" y="1920359"/>
            <a:ext cx="3722217" cy="4248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978" y="117698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5"/>
              </a:rPr>
              <a:t>https://balsamiq.com/wireframes/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23911" y="1370470"/>
            <a:ext cx="4791696" cy="307777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언론사를 선택하여 워드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클라우드로</a:t>
            </a:r>
            <a:r>
              <a:rPr lang="ko-KR" altLang="en-US" sz="1400" dirty="0" smtClean="0">
                <a:solidFill>
                  <a:srgbClr val="FF0000"/>
                </a:solidFill>
              </a:rPr>
              <a:t> 비교 분석할 수 있고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66265" y="6221002"/>
            <a:ext cx="21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https://news.naver.com/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18">
            <a:extLst>
              <a:ext uri="{FF2B5EF4-FFF2-40B4-BE49-F238E27FC236}">
                <a16:creationId xmlns="" xmlns:a16="http://schemas.microsoft.com/office/drawing/2014/main" id="{2A61392D-A114-49D7-A1EA-0DF3E2DD2B13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="" xmlns:a16="http://schemas.microsoft.com/office/drawing/2014/main" id="{07AAB57F-3878-45C5-B30D-28DDE7C21A98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44" y="201382"/>
            <a:ext cx="685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CAC8DCA-1F8D-4037-8037-9FADA8FF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89" y="1737480"/>
            <a:ext cx="3778270" cy="47698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CFD787E-8E97-4FE5-9D95-0C6DB451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" y="1701209"/>
            <a:ext cx="3855335" cy="47910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A8CDE3D-5BA6-45A1-958B-C7619961E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75" y="1722359"/>
            <a:ext cx="3574090" cy="38941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5840047-6D1D-4479-AE56-1B060F625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41" y="3124201"/>
            <a:ext cx="3312281" cy="81190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DB0FD5A-E6C2-431A-AA91-A1DFAE653748}"/>
              </a:ext>
            </a:extLst>
          </p:cNvPr>
          <p:cNvSpPr/>
          <p:nvPr/>
        </p:nvSpPr>
        <p:spPr>
          <a:xfrm>
            <a:off x="599440" y="352513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359D46A-163B-4409-8EF0-D23A8D0FA3D8}"/>
              </a:ext>
            </a:extLst>
          </p:cNvPr>
          <p:cNvSpPr/>
          <p:nvPr/>
        </p:nvSpPr>
        <p:spPr>
          <a:xfrm>
            <a:off x="2296160" y="352513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5F8FC99A-54F8-43DA-83CF-2618BF47FB0F}"/>
              </a:ext>
            </a:extLst>
          </p:cNvPr>
          <p:cNvSpPr/>
          <p:nvPr/>
        </p:nvSpPr>
        <p:spPr>
          <a:xfrm>
            <a:off x="4543318" y="350558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79EAE4E-E568-43DD-A069-85614F41EAF3}"/>
              </a:ext>
            </a:extLst>
          </p:cNvPr>
          <p:cNvSpPr/>
          <p:nvPr/>
        </p:nvSpPr>
        <p:spPr>
          <a:xfrm>
            <a:off x="6240038" y="350558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A0607C4-0C33-46F2-BB88-DA5A8331D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75" y="3426460"/>
            <a:ext cx="560225" cy="560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4EFBA53-AEEE-45B8-955C-D645A323E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89" y="1701209"/>
            <a:ext cx="4501133" cy="43561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03319" y="1265761"/>
            <a:ext cx="7196201" cy="307777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워드 </a:t>
            </a:r>
            <a:r>
              <a:rPr lang="ko-KR" altLang="en-US" sz="1400" dirty="0" err="1">
                <a:solidFill>
                  <a:srgbClr val="FF0000"/>
                </a:solidFill>
              </a:rPr>
              <a:t>클라우드</a:t>
            </a:r>
            <a:r>
              <a:rPr lang="ko-KR" altLang="en-US" sz="1400" dirty="0">
                <a:solidFill>
                  <a:srgbClr val="FF0000"/>
                </a:solidFill>
              </a:rPr>
              <a:t> 이미지를 선택하면 해당 기사의 사이트로 이동하여 기사를 읽을 수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978" y="117698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8"/>
              </a:rPr>
              <a:t>https://balsamiq.com/wireframes/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603" y="6067114"/>
            <a:ext cx="21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https://news.naver.com/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 18">
            <a:extLst>
              <a:ext uri="{FF2B5EF4-FFF2-40B4-BE49-F238E27FC236}">
                <a16:creationId xmlns="" xmlns:a16="http://schemas.microsoft.com/office/drawing/2014/main" id="{87E49C83-E490-4EFD-999D-9C6802DD7FB6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="" xmlns:a16="http://schemas.microsoft.com/office/drawing/2014/main" id="{DACF15CB-9AE8-4B23-9DC4-19F5F9F7475A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4219" y="206707"/>
            <a:ext cx="4802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최종목적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오각형 28">
            <a:extLst>
              <a:ext uri="{FF2B5EF4-FFF2-40B4-BE49-F238E27FC236}">
                <a16:creationId xmlns="" xmlns:a16="http://schemas.microsoft.com/office/drawing/2014/main" id="{A1908254-10DD-4029-B0F3-09139702080D}"/>
              </a:ext>
            </a:extLst>
          </p:cNvPr>
          <p:cNvSpPr/>
          <p:nvPr/>
        </p:nvSpPr>
        <p:spPr>
          <a:xfrm flipH="1">
            <a:off x="2453225" y="2237634"/>
            <a:ext cx="7877254" cy="921198"/>
          </a:xfrm>
          <a:prstGeom prst="homePlate">
            <a:avLst/>
          </a:prstGeom>
          <a:solidFill>
            <a:srgbClr val="FFB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오각형 29">
            <a:extLst>
              <a:ext uri="{FF2B5EF4-FFF2-40B4-BE49-F238E27FC236}">
                <a16:creationId xmlns="" xmlns:a16="http://schemas.microsoft.com/office/drawing/2014/main" id="{F4388F6C-20F1-464B-9C6F-6F5922C14AE5}"/>
              </a:ext>
            </a:extLst>
          </p:cNvPr>
          <p:cNvSpPr/>
          <p:nvPr/>
        </p:nvSpPr>
        <p:spPr>
          <a:xfrm flipH="1">
            <a:off x="1293091" y="3166032"/>
            <a:ext cx="9037387" cy="9072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오각형 30">
            <a:extLst>
              <a:ext uri="{FF2B5EF4-FFF2-40B4-BE49-F238E27FC236}">
                <a16:creationId xmlns="" xmlns:a16="http://schemas.microsoft.com/office/drawing/2014/main" id="{C72FFCE8-9331-467B-AAEB-151285D6462F}"/>
              </a:ext>
            </a:extLst>
          </p:cNvPr>
          <p:cNvSpPr/>
          <p:nvPr/>
        </p:nvSpPr>
        <p:spPr>
          <a:xfrm flipH="1">
            <a:off x="2241227" y="4080432"/>
            <a:ext cx="8089252" cy="9072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="" xmlns:a16="http://schemas.microsoft.com/office/drawing/2014/main" id="{5DFC0433-5266-45D9-BFA3-3A713BC4E275}"/>
              </a:ext>
            </a:extLst>
          </p:cNvPr>
          <p:cNvSpPr>
            <a:spLocks noEditPoints="1"/>
          </p:cNvSpPr>
          <p:nvPr/>
        </p:nvSpPr>
        <p:spPr bwMode="auto">
          <a:xfrm>
            <a:off x="2968590" y="5568193"/>
            <a:ext cx="254629" cy="315080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F03889D-09C0-4141-AB74-C13EDF10C417}"/>
              </a:ext>
            </a:extLst>
          </p:cNvPr>
          <p:cNvSpPr/>
          <p:nvPr/>
        </p:nvSpPr>
        <p:spPr>
          <a:xfrm>
            <a:off x="3526517" y="2338733"/>
            <a:ext cx="60314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사용자의 이용 로그를 중심으로 개인별 성향에 따라 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 맞춤 뉴스를 제공한다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5C79E81-254C-4150-A10E-CF8C31F4130C}"/>
              </a:ext>
            </a:extLst>
          </p:cNvPr>
          <p:cNvSpPr/>
          <p:nvPr/>
        </p:nvSpPr>
        <p:spPr>
          <a:xfrm>
            <a:off x="6052054" y="5441039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BDAD734-FD78-44DE-9ED5-761344CBB75D}"/>
              </a:ext>
            </a:extLst>
          </p:cNvPr>
          <p:cNvSpPr/>
          <p:nvPr/>
        </p:nvSpPr>
        <p:spPr>
          <a:xfrm>
            <a:off x="2453225" y="3153329"/>
            <a:ext cx="710472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시간에 한정 되지 않고 뉴스를 수집할 수 있으며</a:t>
            </a:r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최신의 뉴스 기사에 관한 워드 클라우드를 사용자에게 제공한다</a:t>
            </a:r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3ED69F2-35E3-4A26-9BC1-0831094B63C3}"/>
              </a:ext>
            </a:extLst>
          </p:cNvPr>
          <p:cNvSpPr/>
          <p:nvPr/>
        </p:nvSpPr>
        <p:spPr>
          <a:xfrm>
            <a:off x="3397214" y="4167464"/>
            <a:ext cx="5959228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카테고리를 선택할 수 있게 하여 사용자가 원하는 기사들을 더욱 세밀하게 볼 수 있도록 제공한다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3931D03-AE07-4122-B4CD-41DCC60C852C}"/>
              </a:ext>
            </a:extLst>
          </p:cNvPr>
          <p:cNvSpPr/>
          <p:nvPr/>
        </p:nvSpPr>
        <p:spPr>
          <a:xfrm>
            <a:off x="3526517" y="5318511"/>
            <a:ext cx="23380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PowerPoint is a computer program created by Microsoft Office.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="" xmlns:a16="http://schemas.microsoft.com/office/drawing/2014/main" id="{C9821395-02C4-41A4-BFE5-BCA0D54D1202}"/>
              </a:ext>
            </a:extLst>
          </p:cNvPr>
          <p:cNvSpPr/>
          <p:nvPr/>
        </p:nvSpPr>
        <p:spPr>
          <a:xfrm>
            <a:off x="6519652" y="1295951"/>
            <a:ext cx="4714475" cy="4714475"/>
          </a:xfrm>
          <a:prstGeom prst="arc">
            <a:avLst>
              <a:gd name="adj1" fmla="val 15157676"/>
              <a:gd name="adj2" fmla="val 2419028"/>
            </a:avLst>
          </a:prstGeom>
          <a:ln w="920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818C7B-A2DB-4079-95B4-29086A0F3AB6}"/>
              </a:ext>
            </a:extLst>
          </p:cNvPr>
          <p:cNvSpPr/>
          <p:nvPr/>
        </p:nvSpPr>
        <p:spPr>
          <a:xfrm>
            <a:off x="9290680" y="2420539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A444CF2-FDF2-4626-A326-8D864B3C27C0}"/>
              </a:ext>
            </a:extLst>
          </p:cNvPr>
          <p:cNvSpPr/>
          <p:nvPr/>
        </p:nvSpPr>
        <p:spPr>
          <a:xfrm>
            <a:off x="9277683" y="3339714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02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C9BADAA-805A-4C0F-BB2C-3917065FBB30}"/>
              </a:ext>
            </a:extLst>
          </p:cNvPr>
          <p:cNvSpPr/>
          <p:nvPr/>
        </p:nvSpPr>
        <p:spPr>
          <a:xfrm>
            <a:off x="9290680" y="4246914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0791D1F-6C22-44CF-9621-98EBF4147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86" y="2529284"/>
            <a:ext cx="340953" cy="34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AE4760E-1631-4762-8293-1730906B9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49" y="4375138"/>
            <a:ext cx="329402" cy="32940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DD644B2-65D4-4373-A6AF-5314C21A8F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8" y="3429000"/>
            <a:ext cx="375671" cy="3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="" xmlns:a16="http://schemas.microsoft.com/office/drawing/2014/main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5122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일정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2B199C12-6E9E-4C91-B6FB-8DDAA6AFD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61245"/>
              </p:ext>
            </p:extLst>
          </p:nvPr>
        </p:nvGraphicFramePr>
        <p:xfrm>
          <a:off x="2052320" y="1361440"/>
          <a:ext cx="8349886" cy="5098801"/>
        </p:xfrm>
        <a:graphic>
          <a:graphicData uri="http://schemas.openxmlformats.org/drawingml/2006/table">
            <a:tbl>
              <a:tblPr/>
              <a:tblGrid>
                <a:gridCol w="1354407">
                  <a:extLst>
                    <a:ext uri="{9D8B030D-6E8A-4147-A177-3AD203B41FA5}">
                      <a16:colId xmlns="" xmlns:a16="http://schemas.microsoft.com/office/drawing/2014/main" val="2165597504"/>
                    </a:ext>
                  </a:extLst>
                </a:gridCol>
                <a:gridCol w="1354407">
                  <a:extLst>
                    <a:ext uri="{9D8B030D-6E8A-4147-A177-3AD203B41FA5}">
                      <a16:colId xmlns="" xmlns:a16="http://schemas.microsoft.com/office/drawing/2014/main" val="3483347845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4144785743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3593212987"/>
                    </a:ext>
                  </a:extLst>
                </a:gridCol>
                <a:gridCol w="422205">
                  <a:extLst>
                    <a:ext uri="{9D8B030D-6E8A-4147-A177-3AD203B41FA5}">
                      <a16:colId xmlns="" xmlns:a16="http://schemas.microsoft.com/office/drawing/2014/main" val="2817191844"/>
                    </a:ext>
                  </a:extLst>
                </a:gridCol>
                <a:gridCol w="422205">
                  <a:extLst>
                    <a:ext uri="{9D8B030D-6E8A-4147-A177-3AD203B41FA5}">
                      <a16:colId xmlns="" xmlns:a16="http://schemas.microsoft.com/office/drawing/2014/main" val="3439988045"/>
                    </a:ext>
                  </a:extLst>
                </a:gridCol>
                <a:gridCol w="418879">
                  <a:extLst>
                    <a:ext uri="{9D8B030D-6E8A-4147-A177-3AD203B41FA5}">
                      <a16:colId xmlns="" xmlns:a16="http://schemas.microsoft.com/office/drawing/2014/main" val="2418062398"/>
                    </a:ext>
                  </a:extLst>
                </a:gridCol>
                <a:gridCol w="514888">
                  <a:extLst>
                    <a:ext uri="{9D8B030D-6E8A-4147-A177-3AD203B41FA5}">
                      <a16:colId xmlns="" xmlns:a16="http://schemas.microsoft.com/office/drawing/2014/main" val="1102588192"/>
                    </a:ext>
                  </a:extLst>
                </a:gridCol>
                <a:gridCol w="435241">
                  <a:extLst>
                    <a:ext uri="{9D8B030D-6E8A-4147-A177-3AD203B41FA5}">
                      <a16:colId xmlns="" xmlns:a16="http://schemas.microsoft.com/office/drawing/2014/main" val="2905619130"/>
                    </a:ext>
                  </a:extLst>
                </a:gridCol>
                <a:gridCol w="435241">
                  <a:extLst>
                    <a:ext uri="{9D8B030D-6E8A-4147-A177-3AD203B41FA5}">
                      <a16:colId xmlns="" xmlns:a16="http://schemas.microsoft.com/office/drawing/2014/main" val="3377395199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2426450214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2355896591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1451222490"/>
                    </a:ext>
                  </a:extLst>
                </a:gridCol>
                <a:gridCol w="428723">
                  <a:extLst>
                    <a:ext uri="{9D8B030D-6E8A-4147-A177-3AD203B41FA5}">
                      <a16:colId xmlns="" xmlns:a16="http://schemas.microsoft.com/office/drawing/2014/main" val="4135175876"/>
                    </a:ext>
                  </a:extLst>
                </a:gridCol>
                <a:gridCol w="420075">
                  <a:extLst>
                    <a:ext uri="{9D8B030D-6E8A-4147-A177-3AD203B41FA5}">
                      <a16:colId xmlns="" xmlns:a16="http://schemas.microsoft.com/office/drawing/2014/main" val="2495284370"/>
                    </a:ext>
                  </a:extLst>
                </a:gridCol>
              </a:tblGrid>
              <a:tr h="2831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상세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기간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684537"/>
                  </a:ext>
                </a:extLst>
              </a:tr>
              <a:tr h="283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9966611"/>
                  </a:ext>
                </a:extLst>
              </a:tr>
              <a:tr h="413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9631887"/>
                  </a:ext>
                </a:extLst>
              </a:tr>
              <a:tr h="4022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계획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계획수립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5927502"/>
                  </a:ext>
                </a:extLst>
              </a:tr>
              <a:tr h="495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필요능력 학습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3326916"/>
                  </a:ext>
                </a:extLst>
              </a:tr>
              <a:tr h="436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6898473"/>
                  </a:ext>
                </a:extLst>
              </a:tr>
              <a:tr h="4578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기능개발 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8871379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통합개발 설계 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2340468"/>
                  </a:ext>
                </a:extLst>
              </a:tr>
              <a:tr h="4578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048269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565162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5054480"/>
                  </a:ext>
                </a:extLst>
              </a:tr>
              <a:tr h="45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테스트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정상 구현 테스트</a:t>
                      </a:r>
                    </a:p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디버깅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="" xmlns:a16="http://schemas.microsoft.com/office/drawing/2014/main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6" y="1722359"/>
            <a:ext cx="5300839" cy="485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4036" y="133969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소스 구현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35" y="1787663"/>
            <a:ext cx="5647347" cy="460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339136" y="3569677"/>
            <a:ext cx="1307849" cy="6682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5108" y="136837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화면 출력</a:t>
            </a:r>
            <a:endParaRPr lang="ko-KR" altLang="en-US" dirty="0"/>
          </a:p>
        </p:txBody>
      </p:sp>
      <p:pic>
        <p:nvPicPr>
          <p:cNvPr id="14" name="Picture 2" descr="이클립스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8" y="1172541"/>
            <a:ext cx="1321380" cy="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="" xmlns:a16="http://schemas.microsoft.com/office/drawing/2014/main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789" y="3558423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정보가 쌓이는 유저 테이블 설계서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5392" y="1218873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회원정보의 데이터를 저장하기 위하여 </a:t>
            </a:r>
            <a:endParaRPr lang="en-US" altLang="ko-KR" dirty="0" smtClean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31273"/>
              </p:ext>
            </p:extLst>
          </p:nvPr>
        </p:nvGraphicFramePr>
        <p:xfrm>
          <a:off x="374484" y="1265095"/>
          <a:ext cx="650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항목명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값 예시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User1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ID(</a:t>
                      </a:r>
                      <a:r>
                        <a:rPr lang="ko-KR" altLang="en-US" sz="1200" dirty="0" err="1" smtClean="0"/>
                        <a:t>기본키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12345678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가나다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userPhoneNumber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01012345678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핸드폰 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..@naver.com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en-US" altLang="ko-KR" sz="1200" dirty="0" smtClean="0"/>
                        <a:t>(@</a:t>
                      </a:r>
                      <a:r>
                        <a:rPr lang="ko-KR" altLang="en-US" sz="1200" dirty="0" smtClean="0"/>
                        <a:t>필수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54" y="1920359"/>
            <a:ext cx="5490841" cy="445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꺾인 연결선 10"/>
          <p:cNvCxnSpPr/>
          <p:nvPr/>
        </p:nvCxnSpPr>
        <p:spPr>
          <a:xfrm>
            <a:off x="4900540" y="3534506"/>
            <a:ext cx="1440314" cy="982277"/>
          </a:xfrm>
          <a:prstGeom prst="bentConnector3">
            <a:avLst>
              <a:gd name="adj1" fmla="val -1888"/>
            </a:avLst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mysql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031" y="1325047"/>
            <a:ext cx="1153737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94406"/>
            <a:ext cx="23241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5F28135-4739-4B94-AAAE-9D6593992B0C}"/>
              </a:ext>
            </a:extLst>
          </p:cNvPr>
          <p:cNvGrpSpPr/>
          <p:nvPr/>
        </p:nvGrpSpPr>
        <p:grpSpPr>
          <a:xfrm>
            <a:off x="1668027" y="2061884"/>
            <a:ext cx="4392174" cy="3437470"/>
            <a:chOff x="1668027" y="2061884"/>
            <a:chExt cx="7467744" cy="343747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="" xmlns:a16="http://schemas.microsoft.com/office/drawing/2014/main" id="{919A9AA7-FAAD-4857-A885-01D248C680CC}"/>
                </a:ext>
              </a:extLst>
            </p:cNvPr>
            <p:cNvSpPr/>
            <p:nvPr/>
          </p:nvSpPr>
          <p:spPr>
            <a:xfrm>
              <a:off x="1668029" y="2082473"/>
              <a:ext cx="803959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="" xmlns:a16="http://schemas.microsoft.com/office/drawing/2014/main" id="{7E6AD064-7B1A-4FAC-89E6-606043C2B49D}"/>
                </a:ext>
              </a:extLst>
            </p:cNvPr>
            <p:cNvSpPr/>
            <p:nvPr/>
          </p:nvSpPr>
          <p:spPr>
            <a:xfrm>
              <a:off x="1668027" y="2850256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</a:t>
              </a: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="" xmlns:a16="http://schemas.microsoft.com/office/drawing/2014/main" id="{A6EE1DC7-9383-407C-875F-F73372EF14FF}"/>
                </a:ext>
              </a:extLst>
            </p:cNvPr>
            <p:cNvSpPr/>
            <p:nvPr/>
          </p:nvSpPr>
          <p:spPr>
            <a:xfrm>
              <a:off x="1700498" y="3618039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700B764-7333-4336-9D6C-BD126E3682ED}"/>
                </a:ext>
              </a:extLst>
            </p:cNvPr>
            <p:cNvSpPr txBox="1"/>
            <p:nvPr/>
          </p:nvSpPr>
          <p:spPr>
            <a:xfrm>
              <a:off x="2750814" y="2061884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팀원 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소개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02814C0-45E9-40AC-AC0A-3786EA489A25}"/>
                </a:ext>
              </a:extLst>
            </p:cNvPr>
            <p:cNvSpPr txBox="1"/>
            <p:nvPr/>
          </p:nvSpPr>
          <p:spPr>
            <a:xfrm>
              <a:off x="2752026" y="2820875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개념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설명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4832B2C-235D-4825-9B7E-F04D440150B8}"/>
                </a:ext>
              </a:extLst>
            </p:cNvPr>
            <p:cNvSpPr txBox="1"/>
            <p:nvPr/>
          </p:nvSpPr>
          <p:spPr>
            <a:xfrm>
              <a:off x="2752026" y="3588658"/>
              <a:ext cx="638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환경</a:t>
              </a:r>
              <a:endPara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개발환경 구축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="" xmlns:a16="http://schemas.microsoft.com/office/drawing/2014/main" id="{061A2C28-AF4D-4FC1-B923-DBCBB21DD69A}"/>
                </a:ext>
              </a:extLst>
            </p:cNvPr>
            <p:cNvSpPr/>
            <p:nvPr/>
          </p:nvSpPr>
          <p:spPr>
            <a:xfrm>
              <a:off x="1700498" y="4385822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7400BDA-0227-483E-BC73-1201B0F24EEE}"/>
                </a:ext>
              </a:extLst>
            </p:cNvPr>
            <p:cNvSpPr txBox="1"/>
            <p:nvPr/>
          </p:nvSpPr>
          <p:spPr>
            <a:xfrm>
              <a:off x="2750814" y="4365233"/>
              <a:ext cx="638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전체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구성도</a:t>
              </a:r>
              <a:endPara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기능흐름도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3" name="모서리가 둥근 직사각형 9">
              <a:extLst>
                <a:ext uri="{FF2B5EF4-FFF2-40B4-BE49-F238E27FC236}">
                  <a16:creationId xmlns="" xmlns:a16="http://schemas.microsoft.com/office/drawing/2014/main" id="{4AC405E2-096B-4E2E-BB21-1676E7324D3B}"/>
                </a:ext>
              </a:extLst>
            </p:cNvPr>
            <p:cNvSpPr/>
            <p:nvPr/>
          </p:nvSpPr>
          <p:spPr>
            <a:xfrm>
              <a:off x="1707966" y="5151397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8908A42-0AC3-4388-AB6C-7DD1571DC07D}"/>
                </a:ext>
              </a:extLst>
            </p:cNvPr>
            <p:cNvSpPr txBox="1"/>
            <p:nvPr/>
          </p:nvSpPr>
          <p:spPr>
            <a:xfrm>
              <a:off x="2750814" y="5130022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설명</a:t>
              </a:r>
              <a:endPara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7CB3014-98B7-4590-9D58-F7045D23764A}"/>
              </a:ext>
            </a:extLst>
          </p:cNvPr>
          <p:cNvGrpSpPr/>
          <p:nvPr/>
        </p:nvGrpSpPr>
        <p:grpSpPr>
          <a:xfrm>
            <a:off x="6131797" y="2044299"/>
            <a:ext cx="4942602" cy="3410817"/>
            <a:chOff x="6131797" y="2044299"/>
            <a:chExt cx="4942602" cy="3410817"/>
          </a:xfrm>
        </p:grpSpPr>
        <p:sp>
          <p:nvSpPr>
            <p:cNvPr id="25" name="모서리가 둥근 직사각형 9">
              <a:extLst>
                <a:ext uri="{FF2B5EF4-FFF2-40B4-BE49-F238E27FC236}">
                  <a16:creationId xmlns="" xmlns:a16="http://schemas.microsoft.com/office/drawing/2014/main" id="{F59D5E2F-A7F5-40E7-8EDB-F181AB0D33C8}"/>
                </a:ext>
              </a:extLst>
            </p:cNvPr>
            <p:cNvSpPr/>
            <p:nvPr/>
          </p:nvSpPr>
          <p:spPr>
            <a:xfrm>
              <a:off x="6131799" y="2082473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6</a:t>
              </a: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="" xmlns:a16="http://schemas.microsoft.com/office/drawing/2014/main" id="{BD24B889-22D6-4ECE-8D37-20CE8D01062C}"/>
                </a:ext>
              </a:extLst>
            </p:cNvPr>
            <p:cNvSpPr/>
            <p:nvPr/>
          </p:nvSpPr>
          <p:spPr>
            <a:xfrm>
              <a:off x="6131797" y="2850256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7</a:t>
              </a:r>
            </a:p>
          </p:txBody>
        </p:sp>
        <p:sp>
          <p:nvSpPr>
            <p:cNvPr id="27" name="모서리가 둥근 직사각형 9">
              <a:extLst>
                <a:ext uri="{FF2B5EF4-FFF2-40B4-BE49-F238E27FC236}">
                  <a16:creationId xmlns="" xmlns:a16="http://schemas.microsoft.com/office/drawing/2014/main" id="{8DB8DA49-F78C-4C29-B0EE-E6980F3DAF34}"/>
                </a:ext>
              </a:extLst>
            </p:cNvPr>
            <p:cNvSpPr/>
            <p:nvPr/>
          </p:nvSpPr>
          <p:spPr>
            <a:xfrm>
              <a:off x="6131797" y="3618039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FDFE7B5-06EB-4EDD-B9F8-9A2F726770AB}"/>
                </a:ext>
              </a:extLst>
            </p:cNvPr>
            <p:cNvSpPr txBox="1"/>
            <p:nvPr/>
          </p:nvSpPr>
          <p:spPr>
            <a:xfrm>
              <a:off x="6920230" y="2044299"/>
              <a:ext cx="415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화면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구성도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6D339E4-BD2A-4214-BB01-961BF2D4ED96}"/>
                </a:ext>
              </a:extLst>
            </p:cNvPr>
            <p:cNvSpPr txBox="1"/>
            <p:nvPr/>
          </p:nvSpPr>
          <p:spPr>
            <a:xfrm>
              <a:off x="6920231" y="2790036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최종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목적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E44DEEE-02CE-40EB-BFD6-CC05DC515534}"/>
                </a:ext>
              </a:extLst>
            </p:cNvPr>
            <p:cNvSpPr txBox="1"/>
            <p:nvPr/>
          </p:nvSpPr>
          <p:spPr>
            <a:xfrm>
              <a:off x="6920231" y="3570941"/>
              <a:ext cx="3948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수행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일정</a:t>
              </a:r>
              <a:endPara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현재 진행 상황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1" name="모서리가 둥근 직사각형 9">
              <a:extLst>
                <a:ext uri="{FF2B5EF4-FFF2-40B4-BE49-F238E27FC236}">
                  <a16:creationId xmlns="" xmlns:a16="http://schemas.microsoft.com/office/drawing/2014/main" id="{9BA9226C-734E-45C8-96A1-DD251BA6E09E}"/>
                </a:ext>
              </a:extLst>
            </p:cNvPr>
            <p:cNvSpPr/>
            <p:nvPr/>
          </p:nvSpPr>
          <p:spPr>
            <a:xfrm>
              <a:off x="6131797" y="4385820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2E3D294F-68C8-4EE4-80C0-BB644AB3CCA9}"/>
                </a:ext>
              </a:extLst>
            </p:cNvPr>
            <p:cNvSpPr txBox="1"/>
            <p:nvPr/>
          </p:nvSpPr>
          <p:spPr>
            <a:xfrm>
              <a:off x="6920231" y="4338103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참고 </a:t>
              </a:r>
              <a:r>
                <a:rPr lang="ko-KR" altLang="en-US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문헌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3" name="모서리가 둥근 직사각형 9">
              <a:extLst>
                <a:ext uri="{FF2B5EF4-FFF2-40B4-BE49-F238E27FC236}">
                  <a16:creationId xmlns="" xmlns:a16="http://schemas.microsoft.com/office/drawing/2014/main" id="{790B953C-57C1-48FB-9D67-3439E40FB8EB}"/>
                </a:ext>
              </a:extLst>
            </p:cNvPr>
            <p:cNvSpPr/>
            <p:nvPr/>
          </p:nvSpPr>
          <p:spPr>
            <a:xfrm>
              <a:off x="6131797" y="5124233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B4E7BC4-D44A-4A07-9F1A-3528A74D1F9D}"/>
                </a:ext>
              </a:extLst>
            </p:cNvPr>
            <p:cNvSpPr txBox="1"/>
            <p:nvPr/>
          </p:nvSpPr>
          <p:spPr>
            <a:xfrm>
              <a:off x="6920231" y="5085784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질문과 대답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18">
            <a:extLst>
              <a:ext uri="{FF2B5EF4-FFF2-40B4-BE49-F238E27FC236}">
                <a16:creationId xmlns="" xmlns:a16="http://schemas.microsoft.com/office/drawing/2014/main" id="{02B18A5D-BA8D-48D3-9B10-D8B3C65EC89F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="" xmlns:a16="http://schemas.microsoft.com/office/drawing/2014/main" id="{0DDB1B6B-CA74-4B42-8D5D-B77A4A52CB92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B154795-B47D-4B1D-8E35-A50B6222AC80}"/>
              </a:ext>
            </a:extLst>
          </p:cNvPr>
          <p:cNvSpPr/>
          <p:nvPr/>
        </p:nvSpPr>
        <p:spPr>
          <a:xfrm>
            <a:off x="4024377" y="2569823"/>
            <a:ext cx="41617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446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8E0FB3-8A4B-4D65-B910-93153BF836B3}"/>
              </a:ext>
            </a:extLst>
          </p:cNvPr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B154795-B47D-4B1D-8E35-A50B6222AC80}"/>
              </a:ext>
            </a:extLst>
          </p:cNvPr>
          <p:cNvSpPr/>
          <p:nvPr/>
        </p:nvSpPr>
        <p:spPr>
          <a:xfrm>
            <a:off x="2445802" y="2468834"/>
            <a:ext cx="730039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Thank you</a:t>
            </a: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="" xmlns:a16="http://schemas.microsoft.com/office/drawing/2014/main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소개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9DFC3BE0-446F-4E2F-B92A-A6D8EAF6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49811"/>
              </p:ext>
            </p:extLst>
          </p:nvPr>
        </p:nvGraphicFramePr>
        <p:xfrm>
          <a:off x="1543091" y="1783900"/>
          <a:ext cx="9199440" cy="41596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84456">
                  <a:extLst>
                    <a:ext uri="{9D8B030D-6E8A-4147-A177-3AD203B41FA5}">
                      <a16:colId xmlns="" xmlns:a16="http://schemas.microsoft.com/office/drawing/2014/main" val="1474693770"/>
                    </a:ext>
                  </a:extLst>
                </a:gridCol>
                <a:gridCol w="2677861">
                  <a:extLst>
                    <a:ext uri="{9D8B030D-6E8A-4147-A177-3AD203B41FA5}">
                      <a16:colId xmlns="" xmlns:a16="http://schemas.microsoft.com/office/drawing/2014/main" val="4127415930"/>
                    </a:ext>
                  </a:extLst>
                </a:gridCol>
                <a:gridCol w="2563603">
                  <a:extLst>
                    <a:ext uri="{9D8B030D-6E8A-4147-A177-3AD203B41FA5}">
                      <a16:colId xmlns="" xmlns:a16="http://schemas.microsoft.com/office/drawing/2014/main" val="1963668574"/>
                    </a:ext>
                  </a:extLst>
                </a:gridCol>
                <a:gridCol w="2473520">
                  <a:extLst>
                    <a:ext uri="{9D8B030D-6E8A-4147-A177-3AD203B41FA5}">
                      <a16:colId xmlns="" xmlns:a16="http://schemas.microsoft.com/office/drawing/2014/main" val="1661840085"/>
                    </a:ext>
                  </a:extLst>
                </a:gridCol>
              </a:tblGrid>
              <a:tr h="501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전연지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양진이</a:t>
                      </a:r>
                      <a:endParaRPr lang="en-US" altLang="ko-KR" b="0" i="1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김소원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0852936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학번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20164244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20164316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20164226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1131233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연락처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010-3746-7697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010-3763-9216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010-7167-5324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1662931"/>
                  </a:ext>
                </a:extLst>
              </a:tr>
              <a:tr h="877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이메일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  <a:hlinkClick r:id="rId2"/>
                        </a:rPr>
                        <a:t>jeonyeonji1028@gmail.com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zcxsad@naver.com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kksw5324@naver.com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892514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역할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팀장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062564"/>
                  </a:ext>
                </a:extLst>
              </a:tr>
              <a:tr h="1254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담당업무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진행상황 관리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 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 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 개발 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27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18">
            <a:extLst>
              <a:ext uri="{FF2B5EF4-FFF2-40B4-BE49-F238E27FC236}">
                <a16:creationId xmlns="" xmlns:a16="http://schemas.microsoft.com/office/drawing/2014/main" id="{F679088D-3C9F-48E5-B77F-48EAC9790AC8}"/>
              </a:ext>
            </a:extLst>
          </p:cNvPr>
          <p:cNvSpPr/>
          <p:nvPr/>
        </p:nvSpPr>
        <p:spPr>
          <a:xfrm>
            <a:off x="233803" y="175368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8" y="104740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202" y="99033"/>
            <a:ext cx="5904057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개념 설명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49443A9-9FDF-4AA7-B321-86988A3F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16" y="1890436"/>
            <a:ext cx="3368679" cy="33461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74D3C45-84A6-4E7C-8532-518E7CCF3B5E}"/>
              </a:ext>
            </a:extLst>
          </p:cNvPr>
          <p:cNvSpPr/>
          <p:nvPr/>
        </p:nvSpPr>
        <p:spPr>
          <a:xfrm>
            <a:off x="5819992" y="5150681"/>
            <a:ext cx="603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문서의 키워드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개념 등을 직관적으로 파악할 수 있도록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핵심 단어를 시각적으로 돋보이게 하는 기법이다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 algn="ctr"/>
            <a:endParaRPr lang="en-US" altLang="ko-KR" sz="90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ko-KR" altLang="en-US" sz="9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출처 </a:t>
            </a:r>
            <a:r>
              <a:rPr lang="en-US" altLang="ko-KR" sz="9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https://terms.naver.com/entry.nhn?docId=2838488&amp;cid=43667&amp;categoryId=43667</a:t>
            </a:r>
            <a:endParaRPr lang="en-US" altLang="ko-KR" sz="900" dirty="0">
              <a:solidFill>
                <a:schemeClr val="accent5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B58E52A-35F8-433F-8991-AE33B081B5B5}"/>
              </a:ext>
            </a:extLst>
          </p:cNvPr>
          <p:cNvSpPr/>
          <p:nvPr/>
        </p:nvSpPr>
        <p:spPr>
          <a:xfrm>
            <a:off x="1572672" y="1485922"/>
            <a:ext cx="3592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란</a:t>
            </a:r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C2CFD-7E06-4F18-83A2-996BB5061C01}"/>
              </a:ext>
            </a:extLst>
          </p:cNvPr>
          <p:cNvSpPr txBox="1"/>
          <p:nvPr/>
        </p:nvSpPr>
        <p:spPr>
          <a:xfrm>
            <a:off x="691021" y="2194560"/>
            <a:ext cx="5355953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네이버에서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제공하는 주제별로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언론사의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수집하여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 algn="ctr"/>
            <a:endParaRPr lang="en-US" altLang="ko-KR" sz="1050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5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Word Cloud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기법을 통해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내용을 빠르게 이해하고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언론매체에 따라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시사점이 어떻게 다른 지 비교할 수 있다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이에서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이름을 따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5BC294F1-D169-4222-A4E5-DE3C4A812E90}"/>
              </a:ext>
            </a:extLst>
          </p:cNvPr>
          <p:cNvSpPr/>
          <p:nvPr/>
        </p:nvSpPr>
        <p:spPr>
          <a:xfrm>
            <a:off x="3235230" y="2686601"/>
            <a:ext cx="717010" cy="58477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348F39AA-1F16-481C-9EC0-BD380655577E}"/>
              </a:ext>
            </a:extLst>
          </p:cNvPr>
          <p:cNvSpPr/>
          <p:nvPr/>
        </p:nvSpPr>
        <p:spPr>
          <a:xfrm>
            <a:off x="2677149" y="3327143"/>
            <a:ext cx="717010" cy="58477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FD1E7D-FC67-48F2-8DF8-DB45837F9B19}"/>
              </a:ext>
            </a:extLst>
          </p:cNvPr>
          <p:cNvSpPr/>
          <p:nvPr/>
        </p:nvSpPr>
        <p:spPr>
          <a:xfrm>
            <a:off x="2031204" y="5612346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  <a:endParaRPr lang="en-US" altLang="ko-KR" sz="2000" dirty="0"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 err="1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</a:t>
            </a:r>
            <a:r>
              <a:rPr lang="ko-KR" altLang="en-US" sz="2000" dirty="0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정하였다</a:t>
            </a:r>
            <a:r>
              <a:rPr lang="en-US" altLang="ko-KR" sz="2000" dirty="0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FDE4565-D6ED-41B8-A95D-7CCE79FEF6B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602416" y="3271376"/>
            <a:ext cx="991319" cy="244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10737E1-083C-4A13-A99E-B7A0058BD338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3035654" y="3911918"/>
            <a:ext cx="816219" cy="1700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ACB7E03-E9D4-47E5-9614-62EB11390421}"/>
              </a:ext>
            </a:extLst>
          </p:cNvPr>
          <p:cNvSpPr/>
          <p:nvPr/>
        </p:nvSpPr>
        <p:spPr>
          <a:xfrm>
            <a:off x="7252713" y="1478367"/>
            <a:ext cx="333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Word Cloud </a:t>
            </a:r>
            <a:r>
              <a:rPr lang="ko-KR" altLang="en-US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란</a:t>
            </a:r>
            <a:r>
              <a:rPr lang="en-US" altLang="ko-KR" sz="3200" b="1" dirty="0" smtClean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en-US" altLang="ko-KR" sz="32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0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09328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A638E496-668D-40DD-B40D-69A89142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95086"/>
              </p:ext>
            </p:extLst>
          </p:nvPr>
        </p:nvGraphicFramePr>
        <p:xfrm>
          <a:off x="1842843" y="1617610"/>
          <a:ext cx="8524781" cy="304659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80872">
                  <a:extLst>
                    <a:ext uri="{9D8B030D-6E8A-4147-A177-3AD203B41FA5}">
                      <a16:colId xmlns="" xmlns:a16="http://schemas.microsoft.com/office/drawing/2014/main" val="3894009053"/>
                    </a:ext>
                  </a:extLst>
                </a:gridCol>
                <a:gridCol w="4243909">
                  <a:extLst>
                    <a:ext uri="{9D8B030D-6E8A-4147-A177-3AD203B41FA5}">
                      <a16:colId xmlns="" xmlns:a16="http://schemas.microsoft.com/office/drawing/2014/main" val="1425508052"/>
                    </a:ext>
                  </a:extLst>
                </a:gridCol>
              </a:tblGrid>
              <a:tr h="503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상세내용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797405"/>
                  </a:ext>
                </a:extLst>
              </a:tr>
              <a:tr h="717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운영체제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Windows </a:t>
                      </a:r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 64bit</a:t>
                      </a:r>
                      <a:endParaRPr lang="ko-KR" altLang="en-US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285759"/>
                  </a:ext>
                </a:extLst>
              </a:tr>
              <a:tr h="107591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개발환경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Eclipse</a:t>
                      </a:r>
                      <a:r>
                        <a:rPr lang="en-US" altLang="ko-KR" sz="2000" baseline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2019-03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Tomcat</a:t>
                      </a:r>
                      <a:r>
                        <a:rPr lang="en-US" altLang="ko-KR" sz="2000" baseline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8</a:t>
                      </a:r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Rstudio</a:t>
                      </a:r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1.1.463</a:t>
                      </a:r>
                      <a:endParaRPr lang="en-US" altLang="ko-KR" sz="2000" dirty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7957318"/>
                  </a:ext>
                </a:extLst>
              </a:tr>
              <a:tr h="74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사용언어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 / </a:t>
                      </a:r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JAVA (jdk-12) </a:t>
                      </a:r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HTML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JSP</a:t>
                      </a:r>
                      <a:r>
                        <a:rPr lang="en-US" altLang="ko-KR" sz="2000" baseline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/ CSS </a:t>
                      </a:r>
                      <a:endParaRPr lang="ko-KR" altLang="en-US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24945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731" y="5044698"/>
            <a:ext cx="9123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용어 정리</a:t>
            </a:r>
            <a:endParaRPr lang="en-US" altLang="ko-KR" sz="2000" dirty="0" smtClean="0"/>
          </a:p>
          <a:p>
            <a:r>
              <a:rPr lang="en-US" altLang="ko-KR" sz="2000" dirty="0" smtClean="0"/>
              <a:t>Tomcat : JSP</a:t>
            </a:r>
            <a:r>
              <a:rPr lang="ko-KR" altLang="en-US" sz="2000" dirty="0" smtClean="0"/>
              <a:t>를 사용하기 위해 </a:t>
            </a:r>
            <a:r>
              <a:rPr lang="en-US" altLang="ko-KR" sz="2000" dirty="0" smtClean="0"/>
              <a:t>Eclipse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r>
              <a:rPr lang="en-US" altLang="ko-KR" sz="2000" dirty="0" smtClean="0"/>
              <a:t>HTML : </a:t>
            </a:r>
            <a:r>
              <a:rPr lang="ko-KR" altLang="en-US" sz="2000" dirty="0" smtClean="0"/>
              <a:t>웹을 통해 볼 수 있는 문서를 만들 때 사용하는 언어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정적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JSP : HTML</a:t>
            </a:r>
            <a:r>
              <a:rPr lang="ko-KR" altLang="en-US" sz="2000" dirty="0" smtClean="0"/>
              <a:t>내에 자바 코드를 삽입하여 웹 서버에서 </a:t>
            </a:r>
            <a:r>
              <a:rPr lang="ko-KR" altLang="en-US" sz="2000" dirty="0" smtClean="0">
                <a:solidFill>
                  <a:srgbClr val="FF0000"/>
                </a:solidFill>
              </a:rPr>
              <a:t>동적</a:t>
            </a:r>
            <a:r>
              <a:rPr lang="ko-KR" altLang="en-US" sz="2000" dirty="0" smtClean="0"/>
              <a:t>으로 만들어주는 언어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72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933" y="1282741"/>
            <a:ext cx="833914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프로그램 사용을 위해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JDK(Java SE Development Kit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www.oracle.com/technetwork/java/javase/downloads/index.html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환경변수 설정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제어판 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제어판 항목 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고급 시스템 설정</a:t>
            </a:r>
            <a:endParaRPr lang="en-US" altLang="ko-KR" u="sng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고급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환경변수 </a:t>
            </a:r>
            <a:r>
              <a:rPr lang="en-US" altLang="ko-KR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변수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2)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변수의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더블클릭 하여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%JAVA_HOME%\bin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32" y="2667799"/>
            <a:ext cx="4912967" cy="14610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62" y="2667799"/>
            <a:ext cx="4928138" cy="146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99" y="3637835"/>
            <a:ext cx="3105328" cy="306404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914900" y="4703885"/>
            <a:ext cx="949569" cy="329348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5609" y="2563917"/>
            <a:ext cx="91149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Java, JSP, HTML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다루는 환경인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Eclipse2019-03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 설치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https://www.eclipse.org/downloads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/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 JSP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쉽게 사용하기 위해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Tomcat8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2000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</a:t>
            </a:r>
            <a:r>
              <a:rPr lang="en-US" altLang="ko-KR" sz="20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://tomcat.apache.org</a:t>
            </a:r>
            <a:r>
              <a:rPr lang="en-US" altLang="ko-KR" sz="2000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/</a:t>
            </a:r>
            <a:endParaRPr lang="en-US" altLang="ko-KR" sz="2000" u="sng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5881" y="2227861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가장 최신 버전을 설치하였음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6309" y="3819618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가장 최신 버전은 아직 불안정하여 </a:t>
            </a:r>
            <a:endParaRPr lang="en-US" altLang="ko-KR" dirty="0" smtClean="0"/>
          </a:p>
          <a:p>
            <a:r>
              <a:rPr lang="ko-KR" altLang="en-US" dirty="0" smtClean="0"/>
              <a:t>가장 안정하다고 하는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버전을 설치하였음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5214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14" y="1304551"/>
            <a:ext cx="10846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Tomcat8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연동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https://blog.naver.com/success1834/221488581314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</p:txBody>
      </p:sp>
      <p:pic>
        <p:nvPicPr>
          <p:cNvPr id="1026" name="Picture 2" descr="https://postfiles.pstatic.net/MjAxOTAzMTVfMjQ0/MDAxNTUyNTc5NzM4MTY0.uI4RGjIL-kZ79gvLCbXPgi9B4hwt4Dx2hQO5s91b-70g.QitvXDPakQni-oUBEjxReAVjZWrFFvRyEaBW850asMIg.PNG.success1834/SE-1d3e7b2d-173a-4415-87e8-98c001067de0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67" y="1838124"/>
            <a:ext cx="7946328" cy="41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" y="6043358"/>
            <a:ext cx="104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Eclipse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접속한 후 메뉴 상단 위에 있는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 – Preferences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클릭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=""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09328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14" y="1304551"/>
            <a:ext cx="108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Tomcat8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연동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blog.naver.com/success1834/221488581314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Picture 2" descr="https://postfiles.pstatic.net/MjAxOTAzMTVfMTEx/MDAxNTUyNTc5NzUzODg5.zSnHhi_25D18iEwxKsj0TpjjitmfkIvmkbB2QQht5U4g.bwkmcJ8i7QFeP5pJCNHsU8bbAd9LQS7szm0FZCU3Ypog.PNG.success1834/SE-a6b10e2f-57aa-44e5-98f1-803ccdb47898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0" y="1920359"/>
            <a:ext cx="5023950" cy="41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ostfiles.pstatic.net/MjAxOTAzMTVfMTYy/MDAxNTUyNTc5OTQxNzU2.uIQMCl3EeC3B65wchWeU6btTNbjPVEmPMAsj8f2JPEIg.DBpVuDlQtikX7ueq2AR4J9mCy8bhOFzvX5Vl2vrWn-4g.PNG.success1834/SE-ac95f692-75c0-4188-89b5-801abd4238bf.png?type=w9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1" y="1920358"/>
            <a:ext cx="5461781" cy="41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317588" y="3263705"/>
            <a:ext cx="1111347" cy="10410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1096" y="6173930"/>
            <a:ext cx="574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좌측 메뉴에서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– Runtime Environment – ADD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935" y="6173930"/>
            <a:ext cx="491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다운 받은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 8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선택해주고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Finish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971</Words>
  <Application>Microsoft Office PowerPoint</Application>
  <PresentationFormat>사용자 지정</PresentationFormat>
  <Paragraphs>414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1145</cp:revision>
  <dcterms:created xsi:type="dcterms:W3CDTF">2018-08-02T07:05:36Z</dcterms:created>
  <dcterms:modified xsi:type="dcterms:W3CDTF">2019-04-03T13:05:28Z</dcterms:modified>
</cp:coreProperties>
</file>