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677" r:id="rId2"/>
    <p:sldId id="854" r:id="rId3"/>
    <p:sldId id="855" r:id="rId4"/>
    <p:sldId id="859" r:id="rId5"/>
    <p:sldId id="892" r:id="rId6"/>
    <p:sldId id="884" r:id="rId7"/>
    <p:sldId id="898" r:id="rId8"/>
    <p:sldId id="885" r:id="rId9"/>
    <p:sldId id="886" r:id="rId10"/>
    <p:sldId id="876" r:id="rId11"/>
    <p:sldId id="887" r:id="rId12"/>
    <p:sldId id="888" r:id="rId13"/>
    <p:sldId id="890" r:id="rId14"/>
    <p:sldId id="901" r:id="rId15"/>
    <p:sldId id="891" r:id="rId16"/>
    <p:sldId id="899" r:id="rId17"/>
    <p:sldId id="900" r:id="rId18"/>
    <p:sldId id="877" r:id="rId19"/>
    <p:sldId id="894" r:id="rId20"/>
    <p:sldId id="897" r:id="rId21"/>
    <p:sldId id="895" r:id="rId22"/>
    <p:sldId id="893" r:id="rId23"/>
    <p:sldId id="902" r:id="rId24"/>
    <p:sldId id="896" r:id="rId25"/>
    <p:sldId id="8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연지 전" initials="연전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13D"/>
    <a:srgbClr val="4FE1C5"/>
    <a:srgbClr val="AF81A5"/>
    <a:srgbClr val="FF6600"/>
    <a:srgbClr val="D06D00"/>
    <a:srgbClr val="FF3300"/>
    <a:srgbClr val="434544"/>
    <a:srgbClr val="3B4353"/>
    <a:srgbClr val="FFB3A6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5990" autoAdjust="0"/>
  </p:normalViewPr>
  <p:slideViewPr>
    <p:cSldViewPr snapToGrid="0">
      <p:cViewPr varScale="1">
        <p:scale>
          <a:sx n="54" d="100"/>
          <a:sy n="54" d="100"/>
        </p:scale>
        <p:origin x="-77" y="-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konlp/N2H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jeonyeonji1028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wirefram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wirefram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wirefram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8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11990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914C6F-EA01-4CC4-A1ED-6892772EE4B5}"/>
              </a:ext>
            </a:extLst>
          </p:cNvPr>
          <p:cNvSpPr txBox="1"/>
          <p:nvPr/>
        </p:nvSpPr>
        <p:spPr>
          <a:xfrm>
            <a:off x="1474746" y="1753006"/>
            <a:ext cx="918854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</a:p>
          <a:p>
            <a:pPr algn="ctr"/>
            <a:endParaRPr lang="en-US" altLang="ko-KR" sz="900" b="1" dirty="0">
              <a:solidFill>
                <a:schemeClr val="accent4"/>
              </a:solidFill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400" b="1" i="1" dirty="0" err="1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</a:t>
            </a:r>
            <a:r>
              <a:rPr lang="ko-KR" altLang="en-US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뉴스 수집을 통해 뉴스의 핵심을 빠르게 이해하자</a:t>
            </a:r>
            <a:endParaRPr lang="en-US" altLang="ko-KR" sz="2400" b="1" i="1" dirty="0">
              <a:solidFill>
                <a:schemeClr val="accent4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4000" b="1" i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4000" b="1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4000" b="1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중간 발표</a:t>
            </a:r>
            <a:r>
              <a:rPr lang="en-US" altLang="ko-KR" sz="4000" b="1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</a:t>
            </a:r>
            <a:endParaRPr lang="en-US" altLang="ko-KR" sz="4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14AFDC-D051-407D-A022-C06EADEBBA44}"/>
              </a:ext>
            </a:extLst>
          </p:cNvPr>
          <p:cNvSpPr txBox="1"/>
          <p:nvPr/>
        </p:nvSpPr>
        <p:spPr>
          <a:xfrm>
            <a:off x="806044" y="4675780"/>
            <a:ext cx="81372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발표날짜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2019.05.02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과목명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산학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캡스톤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디자인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 </a:t>
            </a:r>
          </a:p>
          <a:p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교수명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정현숙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5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팀원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전연지 양진이 김소원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발표자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양진이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835" y="95574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주제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59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흐름도</a:t>
            </a:r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448070" y="1565924"/>
            <a:ext cx="5400000" cy="44661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215" y="1191486"/>
            <a:ext cx="383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기능을 사용할 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28" y="1565925"/>
            <a:ext cx="5873294" cy="421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52828" y="1155027"/>
            <a:ext cx="383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기능을 사용하지 않을 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6770" y="5876859"/>
            <a:ext cx="63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사용자의 사용로그가 저장되지 않으므로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맞춤 서비스인 나를 위한 뉴스는 제공 받지 못함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070" y="6146733"/>
            <a:ext cx="62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오늘의 뉴스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&gt;, &lt;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나를 위한 뉴스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제공받음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9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S/W(Web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64648"/>
              </p:ext>
            </p:extLst>
          </p:nvPr>
        </p:nvGraphicFramePr>
        <p:xfrm>
          <a:off x="872832" y="1594575"/>
          <a:ext cx="10598727" cy="45419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3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37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데이터베이스에 저장된 회원 정보를 이용한 로그인 기능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회원가입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&lt;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오늘의 뉴스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&gt;, &lt;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나를 위한 뉴스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분석 기능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오늘의 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선택한 기간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언론사의 카테고리에 관한 워드 </a:t>
                      </a:r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클라우드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이미지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나를 위한 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사용자의 사용로그를 기준으로 분석하여 사용자가 선택한 기간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언론사의 카테고리에 관한 워드 </a:t>
                      </a:r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클라우드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이미지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기사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선택한 언론사의 카테고리에 관해 워드 </a:t>
                      </a:r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클라우드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이미지를 선택하면 해당 기사 목록을 보여주고 링크를 걸어 기사를 볼 수 있도록 해줌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0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S/W(Data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20933"/>
              </p:ext>
            </p:extLst>
          </p:nvPr>
        </p:nvGraphicFramePr>
        <p:xfrm>
          <a:off x="669750" y="2219605"/>
          <a:ext cx="10871090" cy="28276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37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33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9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72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뉴스 </a:t>
                      </a:r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수집기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u="sng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N2H4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사용하여 </a:t>
                      </a:r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네이버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뉴스에서 제공하는 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개의 카테고리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정치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경제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사회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생활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문화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세계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,IT/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과학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과 그에 따른 서브카테고리에 대한 뉴스를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워드 </a:t>
                      </a:r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클라우드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빈도분석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시각화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뉴스에서 사용된 단어들의 빈도수를 파악하여 빈도수에 따라 크기와 색을 다르게 하여 쉽게 뉴스의 키워드를 파악할 수 있도록 이미지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8060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N2H4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59" y="2290774"/>
            <a:ext cx="2256916" cy="68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0225" y="2389251"/>
            <a:ext cx="69123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3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 </a:t>
            </a:r>
            <a:r>
              <a:rPr lang="ko-KR" altLang="en-US" sz="32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3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도구</a:t>
            </a:r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네이버 뉴스 데이터를 가져오는 방법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( R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 중 하나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0745" y="4780238"/>
            <a:ext cx="49257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실시간으로 웹 데이터를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가져오는 방법</a:t>
            </a:r>
          </a:p>
        </p:txBody>
      </p:sp>
    </p:spTree>
    <p:extLst>
      <p:ext uri="{BB962C8B-B14F-4D97-AF65-F5344CB8AC3E}">
        <p14:creationId xmlns:p14="http://schemas.microsoft.com/office/powerpoint/2010/main" val="2336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8060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N2H4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614"/>
          <a:stretch/>
        </p:blipFill>
        <p:spPr bwMode="auto">
          <a:xfrm>
            <a:off x="802056" y="1350499"/>
            <a:ext cx="10255042" cy="328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액자 14"/>
          <p:cNvSpPr/>
          <p:nvPr/>
        </p:nvSpPr>
        <p:spPr>
          <a:xfrm>
            <a:off x="802056" y="1953437"/>
            <a:ext cx="10065148" cy="581747"/>
          </a:xfrm>
          <a:prstGeom prst="frame">
            <a:avLst>
              <a:gd name="adj1" fmla="val 41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9" y="5102183"/>
            <a:ext cx="1042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네이버에서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제공하는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 뉴스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검색에 의해 뉴스를 제공하는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존재함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sz="2000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카테고리 중심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뉴스제공이며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사용보다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도구를 이용한 뉴스 데이터 수집이 더 편하고 빠르기 때문에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도구를 이용함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도넛 3"/>
          <p:cNvSpPr/>
          <p:nvPr/>
        </p:nvSpPr>
        <p:spPr>
          <a:xfrm>
            <a:off x="5273713" y="2176579"/>
            <a:ext cx="642051" cy="400809"/>
          </a:xfrm>
          <a:prstGeom prst="donut">
            <a:avLst>
              <a:gd name="adj" fmla="val 231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152" y="4617235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https://developers.naver.com/products/intro/plan/</a:t>
            </a:r>
            <a:endParaRPr lang="ko-KR" altLang="en-US" u="sng" dirty="0">
              <a:solidFill>
                <a:schemeClr val="accent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8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N2H4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518" y="1640587"/>
            <a:ext cx="112133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getComment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 페이지의 관련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정보를 가져오는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getContent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 페이지 내에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기사입력시간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수정시간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신문사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정보를 가져오는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getMainCategory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뉴스의 메인 카테고리를 가져오는 기능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사회 등등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getMaxPageNum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카테고리의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 카테고리 페이지에서 마지막 페이지 수를 가져오는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getNewsTrend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뉴스에서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검색 결과에 나오는 총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검색량을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가져오는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getSubCategory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뉴스의 서브 카테고리를 가져오는 기능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getUrlListByCategory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페이지의 제목과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가져오는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getUrlListQuery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뉴스가 있는 기사들의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가져오는 기능</a:t>
            </a:r>
          </a:p>
        </p:txBody>
      </p:sp>
    </p:spTree>
    <p:extLst>
      <p:ext uri="{BB962C8B-B14F-4D97-AF65-F5344CB8AC3E}">
        <p14:creationId xmlns:p14="http://schemas.microsoft.com/office/powerpoint/2010/main" val="476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N2H4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2D86B97-A39C-484B-98BF-8426469C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6" y="1216618"/>
            <a:ext cx="7923087" cy="50125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3A0BAD6-4F02-4629-B285-D02BC2550DEB}"/>
              </a:ext>
            </a:extLst>
          </p:cNvPr>
          <p:cNvSpPr/>
          <p:nvPr/>
        </p:nvSpPr>
        <p:spPr>
          <a:xfrm>
            <a:off x="7581507" y="6243549"/>
            <a:ext cx="4347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https://github.com/forkonlp/N2H4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2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N2H4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예시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C6E52D0-40D3-420A-A09D-861D15ED5DC4}"/>
              </a:ext>
            </a:extLst>
          </p:cNvPr>
          <p:cNvSpPr/>
          <p:nvPr/>
        </p:nvSpPr>
        <p:spPr>
          <a:xfrm>
            <a:off x="802056" y="1324864"/>
            <a:ext cx="11901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latin typeface="한초롬돋음"/>
              </a:rPr>
              <a:t>getContent</a:t>
            </a:r>
            <a:r>
              <a:rPr lang="en-US" altLang="ko-KR" sz="2000" dirty="0">
                <a:latin typeface="한초롬돋음"/>
              </a:rPr>
              <a:t> </a:t>
            </a:r>
            <a:r>
              <a:rPr lang="ko-KR" altLang="en-US" sz="2000" dirty="0">
                <a:latin typeface="한초롬돋음"/>
              </a:rPr>
              <a:t>명령어 </a:t>
            </a:r>
            <a:r>
              <a:rPr lang="ko-KR" altLang="en-US" sz="2000" dirty="0" smtClean="0">
                <a:latin typeface="한초롬돋음"/>
              </a:rPr>
              <a:t>사용 </a:t>
            </a:r>
            <a:r>
              <a:rPr lang="en-US" altLang="ko-KR" sz="2000" dirty="0" smtClean="0">
                <a:latin typeface="한초롬돋음"/>
              </a:rPr>
              <a:t>: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 페이지 내에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기사입력시간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수정시간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    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신문사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정보를 가져오는 기능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 smtClean="0">
                <a:latin typeface="한초롬돋음"/>
              </a:rPr>
              <a:t> </a:t>
            </a:r>
            <a:endParaRPr lang="ko-KR" altLang="en-US" sz="2000" dirty="0">
              <a:latin typeface="한초롬돋음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DFDAC82-DA4E-4F81-9EBB-2E36E556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412" y="3902745"/>
            <a:ext cx="7359562" cy="254261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54839" r="16318" b="28817"/>
          <a:stretch/>
        </p:blipFill>
        <p:spPr bwMode="auto">
          <a:xfrm>
            <a:off x="468990" y="2191465"/>
            <a:ext cx="11314971" cy="185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42C4A6B-2242-4A26-B981-07388F9688DD}"/>
              </a:ext>
            </a:extLst>
          </p:cNvPr>
          <p:cNvSpPr/>
          <p:nvPr/>
        </p:nvSpPr>
        <p:spPr>
          <a:xfrm>
            <a:off x="6247564" y="3517788"/>
            <a:ext cx="782266" cy="24588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642C4A6B-2242-4A26-B981-07388F9688DD}"/>
              </a:ext>
            </a:extLst>
          </p:cNvPr>
          <p:cNvSpPr/>
          <p:nvPr/>
        </p:nvSpPr>
        <p:spPr>
          <a:xfrm>
            <a:off x="4246692" y="4001148"/>
            <a:ext cx="1103255" cy="24588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8" idx="3"/>
            <a:endCxn id="24" idx="7"/>
          </p:cNvCxnSpPr>
          <p:nvPr/>
        </p:nvCxnSpPr>
        <p:spPr>
          <a:xfrm flipH="1">
            <a:off x="5188379" y="3727661"/>
            <a:ext cx="1173745" cy="30949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23900" y="3763669"/>
            <a:ext cx="10901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68976" y="2700190"/>
            <a:ext cx="1039699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268976" y="2712108"/>
            <a:ext cx="1413278" cy="1051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80152" y="4766561"/>
            <a:ext cx="1637488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75615" y="3766500"/>
            <a:ext cx="41508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126541" y="3766500"/>
            <a:ext cx="1253611" cy="1000061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8165" y="6369790"/>
            <a:ext cx="816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https://news.naver.com/main/read.nhn?mode=LS2D&amp;mid=shm&amp;sid1=105&amp;sid2=731&amp;oid=031&amp;aid=0000393444</a:t>
            </a:r>
            <a:endParaRPr lang="ko-KR" altLang="en-US" sz="1200" u="sng" dirty="0">
              <a:solidFill>
                <a:schemeClr val="accent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4306412" y="4217533"/>
            <a:ext cx="5737240" cy="32497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7029830" y="3503040"/>
            <a:ext cx="1015334" cy="32497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7175032" y="3810744"/>
            <a:ext cx="181387" cy="4510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096867" y="3763669"/>
            <a:ext cx="988142" cy="2831"/>
          </a:xfrm>
          <a:prstGeom prst="line">
            <a:avLst/>
          </a:prstGeom>
          <a:ln w="28575">
            <a:solidFill>
              <a:srgbClr val="4FE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779737" y="6214732"/>
            <a:ext cx="6119321" cy="1"/>
          </a:xfrm>
          <a:prstGeom prst="line">
            <a:avLst/>
          </a:prstGeom>
          <a:ln w="28575">
            <a:solidFill>
              <a:srgbClr val="4FE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807320" y="6390199"/>
            <a:ext cx="6119321" cy="1"/>
          </a:xfrm>
          <a:prstGeom prst="line">
            <a:avLst/>
          </a:prstGeom>
          <a:ln w="28575">
            <a:solidFill>
              <a:srgbClr val="4FE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/>
          <p:nvPr/>
        </p:nvCxnSpPr>
        <p:spPr>
          <a:xfrm rot="16200000" flipH="1">
            <a:off x="8702963" y="4145714"/>
            <a:ext cx="2238929" cy="1474835"/>
          </a:xfrm>
          <a:prstGeom prst="curvedConnector3">
            <a:avLst>
              <a:gd name="adj1" fmla="val 5207"/>
            </a:avLst>
          </a:prstGeom>
          <a:ln w="28575">
            <a:solidFill>
              <a:srgbClr val="4FE1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5584" y="4721645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에서의 결과값과 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뉴스의 정보가 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같게 나온다는 것을 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확인할 수 있음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2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02674"/>
              </p:ext>
            </p:extLst>
          </p:nvPr>
        </p:nvGraphicFramePr>
        <p:xfrm>
          <a:off x="442632" y="1421600"/>
          <a:ext cx="6149897" cy="48960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92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2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Windows</a:t>
                      </a:r>
                      <a:r>
                        <a:rPr lang="en-US" altLang="ko-KR" sz="2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10 64bit</a:t>
                      </a:r>
                      <a:endParaRPr lang="ko-KR" altLang="en-US" sz="2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148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2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②Eclipse 2019-03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③Tomcat 8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⑥</a:t>
                      </a:r>
                      <a:r>
                        <a:rPr lang="en-US" altLang="ko-KR" sz="2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Rstudio</a:t>
                      </a:r>
                      <a:r>
                        <a:rPr lang="en-US" altLang="ko-KR" sz="2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1.1.463</a:t>
                      </a:r>
                    </a:p>
                    <a:p>
                      <a:pPr algn="ctr" latinLnBrk="1"/>
                      <a:r>
                        <a:rPr lang="en-US" altLang="ko-KR" sz="2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④MySQL 8.0.25</a:t>
                      </a:r>
                      <a:endParaRPr lang="ko-KR" altLang="en-US" sz="2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0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2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⑤</a:t>
                      </a:r>
                      <a:r>
                        <a:rPr lang="en-US" altLang="ko-KR" sz="2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R-3.5.3(⑦N2H4)</a:t>
                      </a:r>
                      <a:endParaRPr lang="en-US" altLang="ko-KR" sz="2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①Java(jdk-12)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HTML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JSP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CSS</a:t>
                      </a:r>
                      <a:endParaRPr lang="ko-KR" altLang="en-US" sz="2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33754" y="1255144"/>
            <a:ext cx="50978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순서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사용하기 위해 </a:t>
            </a:r>
            <a:r>
              <a:rPr lang="en-US" altLang="ko-KR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jdk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웹 프로그램은 구동시키기 위해선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 통신이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필요하게 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이것을 해결할 수 있는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서버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Tomcat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설치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웹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서버안에서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데이터베이스를 사용하기 위해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설치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⑤ 데이터 분석을 위한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⑥ 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사용하여 데이터분석을 할 수도 있지만 </a:t>
            </a:r>
            <a:endParaRPr lang="en-US" altLang="ko-KR" sz="1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R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ko-KR" altLang="en-US" sz="17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명령창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하나만 뜨기에 </a:t>
            </a:r>
            <a:r>
              <a:rPr lang="ko-KR" altLang="en-US" sz="17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사용하는데에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조금</a:t>
            </a:r>
            <a:endParaRPr lang="en-US" altLang="ko-KR" sz="1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불편함 감이 있음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반면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7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Rstudio</a:t>
            </a:r>
            <a:r>
              <a:rPr lang="ko-KR" altLang="en-US" sz="17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네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7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명령창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변수에 </a:t>
            </a:r>
            <a:endParaRPr lang="en-US" altLang="ko-KR" sz="1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 정보 창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7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뷰어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도움말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실행시켜주기에</a:t>
            </a:r>
            <a:r>
              <a:rPr lang="en-US" altLang="ko-KR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7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사용하는데 </a:t>
            </a:r>
            <a:endParaRPr lang="en-US" altLang="ko-KR" sz="17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7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7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더욱 편리하여</a:t>
            </a:r>
            <a:r>
              <a:rPr lang="ko-KR" altLang="en-US" sz="17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7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en-US" altLang="ko-KR" sz="1700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⑦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데이터를 수집하기 위해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지원하는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패키지 중 하나인 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N2H4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개발환경 및 설치 순서</a:t>
            </a:r>
          </a:p>
        </p:txBody>
      </p:sp>
    </p:spTree>
    <p:extLst>
      <p:ext uri="{BB962C8B-B14F-4D97-AF65-F5344CB8AC3E}">
        <p14:creationId xmlns:p14="http://schemas.microsoft.com/office/powerpoint/2010/main" val="25689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일정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2B199C12-6E9E-4C91-B6FB-8DDAA6AFD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72661"/>
              </p:ext>
            </p:extLst>
          </p:nvPr>
        </p:nvGraphicFramePr>
        <p:xfrm>
          <a:off x="628183" y="1361440"/>
          <a:ext cx="10991731" cy="5098801"/>
        </p:xfrm>
        <a:graphic>
          <a:graphicData uri="http://schemas.openxmlformats.org/drawingml/2006/table">
            <a:tbl>
              <a:tblPr/>
              <a:tblGrid>
                <a:gridCol w="1782932">
                  <a:extLst>
                    <a:ext uri="{9D8B030D-6E8A-4147-A177-3AD203B41FA5}">
                      <a16:colId xmlns:a16="http://schemas.microsoft.com/office/drawing/2014/main" xmlns="" val="2165597504"/>
                    </a:ext>
                  </a:extLst>
                </a:gridCol>
                <a:gridCol w="1782932">
                  <a:extLst>
                    <a:ext uri="{9D8B030D-6E8A-4147-A177-3AD203B41FA5}">
                      <a16:colId xmlns:a16="http://schemas.microsoft.com/office/drawing/2014/main" xmlns="" val="3483347845"/>
                    </a:ext>
                  </a:extLst>
                </a:gridCol>
                <a:gridCol w="564368">
                  <a:extLst>
                    <a:ext uri="{9D8B030D-6E8A-4147-A177-3AD203B41FA5}">
                      <a16:colId xmlns:a16="http://schemas.microsoft.com/office/drawing/2014/main" xmlns="" val="4144785743"/>
                    </a:ext>
                  </a:extLst>
                </a:gridCol>
                <a:gridCol w="564368">
                  <a:extLst>
                    <a:ext uri="{9D8B030D-6E8A-4147-A177-3AD203B41FA5}">
                      <a16:colId xmlns:a16="http://schemas.microsoft.com/office/drawing/2014/main" xmlns="" val="3593212987"/>
                    </a:ext>
                  </a:extLst>
                </a:gridCol>
                <a:gridCol w="555787">
                  <a:extLst>
                    <a:ext uri="{9D8B030D-6E8A-4147-A177-3AD203B41FA5}">
                      <a16:colId xmlns:a16="http://schemas.microsoft.com/office/drawing/2014/main" xmlns="" val="2817191844"/>
                    </a:ext>
                  </a:extLst>
                </a:gridCol>
                <a:gridCol w="555787">
                  <a:extLst>
                    <a:ext uri="{9D8B030D-6E8A-4147-A177-3AD203B41FA5}">
                      <a16:colId xmlns:a16="http://schemas.microsoft.com/office/drawing/2014/main" xmlns="" val="3439988045"/>
                    </a:ext>
                  </a:extLst>
                </a:gridCol>
                <a:gridCol w="551409">
                  <a:extLst>
                    <a:ext uri="{9D8B030D-6E8A-4147-A177-3AD203B41FA5}">
                      <a16:colId xmlns:a16="http://schemas.microsoft.com/office/drawing/2014/main" xmlns="" val="2418062398"/>
                    </a:ext>
                  </a:extLst>
                </a:gridCol>
                <a:gridCol w="677794">
                  <a:extLst>
                    <a:ext uri="{9D8B030D-6E8A-4147-A177-3AD203B41FA5}">
                      <a16:colId xmlns:a16="http://schemas.microsoft.com/office/drawing/2014/main" xmlns="" val="1102588192"/>
                    </a:ext>
                  </a:extLst>
                </a:gridCol>
                <a:gridCol w="572949">
                  <a:extLst>
                    <a:ext uri="{9D8B030D-6E8A-4147-A177-3AD203B41FA5}">
                      <a16:colId xmlns:a16="http://schemas.microsoft.com/office/drawing/2014/main" xmlns="" val="2905619130"/>
                    </a:ext>
                  </a:extLst>
                </a:gridCol>
                <a:gridCol w="572949">
                  <a:extLst>
                    <a:ext uri="{9D8B030D-6E8A-4147-A177-3AD203B41FA5}">
                      <a16:colId xmlns:a16="http://schemas.microsoft.com/office/drawing/2014/main" xmlns="" val="3377395199"/>
                    </a:ext>
                  </a:extLst>
                </a:gridCol>
                <a:gridCol w="564368">
                  <a:extLst>
                    <a:ext uri="{9D8B030D-6E8A-4147-A177-3AD203B41FA5}">
                      <a16:colId xmlns:a16="http://schemas.microsoft.com/office/drawing/2014/main" xmlns="" val="2426450214"/>
                    </a:ext>
                  </a:extLst>
                </a:gridCol>
                <a:gridCol w="564368">
                  <a:extLst>
                    <a:ext uri="{9D8B030D-6E8A-4147-A177-3AD203B41FA5}">
                      <a16:colId xmlns:a16="http://schemas.microsoft.com/office/drawing/2014/main" xmlns="" val="2355896591"/>
                    </a:ext>
                  </a:extLst>
                </a:gridCol>
                <a:gridCol w="564368">
                  <a:extLst>
                    <a:ext uri="{9D8B030D-6E8A-4147-A177-3AD203B41FA5}">
                      <a16:colId xmlns:a16="http://schemas.microsoft.com/office/drawing/2014/main" xmlns="" val="1451222490"/>
                    </a:ext>
                  </a:extLst>
                </a:gridCol>
                <a:gridCol w="564368">
                  <a:extLst>
                    <a:ext uri="{9D8B030D-6E8A-4147-A177-3AD203B41FA5}">
                      <a16:colId xmlns:a16="http://schemas.microsoft.com/office/drawing/2014/main" xmlns="" val="4135175876"/>
                    </a:ext>
                  </a:extLst>
                </a:gridCol>
                <a:gridCol w="552984">
                  <a:extLst>
                    <a:ext uri="{9D8B030D-6E8A-4147-A177-3AD203B41FA5}">
                      <a16:colId xmlns:a16="http://schemas.microsoft.com/office/drawing/2014/main" xmlns="" val="2495284370"/>
                    </a:ext>
                  </a:extLst>
                </a:gridCol>
              </a:tblGrid>
              <a:tr h="2831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상세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기간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684537"/>
                  </a:ext>
                </a:extLst>
              </a:tr>
              <a:tr h="283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9966611"/>
                  </a:ext>
                </a:extLst>
              </a:tr>
              <a:tr h="413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631887"/>
                  </a:ext>
                </a:extLst>
              </a:tr>
              <a:tr h="4022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계획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계획수립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5927502"/>
                  </a:ext>
                </a:extLst>
              </a:tr>
              <a:tr h="495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필요능력 학습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3326916"/>
                  </a:ext>
                </a:extLst>
              </a:tr>
              <a:tr h="436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분석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F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F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6898473"/>
                  </a:ext>
                </a:extLst>
              </a:tr>
              <a:tr h="4578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설계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기능개발 설계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8871379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통합개발 설계 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2340468"/>
                  </a:ext>
                </a:extLst>
              </a:tr>
              <a:tr h="4578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0482698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5651628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5054480"/>
                  </a:ext>
                </a:extLst>
              </a:tr>
              <a:tr h="456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테스트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정상 구현 테스트</a:t>
                      </a:r>
                    </a:p>
                    <a:p>
                      <a:pPr marL="0" marR="0" indent="3810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디버깅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852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0819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94406"/>
            <a:ext cx="23241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5F28135-4739-4B94-AAAE-9D6593992B0C}"/>
              </a:ext>
            </a:extLst>
          </p:cNvPr>
          <p:cNvGrpSpPr/>
          <p:nvPr/>
        </p:nvGrpSpPr>
        <p:grpSpPr>
          <a:xfrm>
            <a:off x="1293758" y="1878661"/>
            <a:ext cx="10528145" cy="4020513"/>
            <a:chOff x="2239623" y="1507684"/>
            <a:chExt cx="11256949" cy="2567412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xmlns="" id="{919A9AA7-FAAD-4857-A885-01D248C680CC}"/>
                </a:ext>
              </a:extLst>
            </p:cNvPr>
            <p:cNvSpPr/>
            <p:nvPr/>
          </p:nvSpPr>
          <p:spPr>
            <a:xfrm>
              <a:off x="2239625" y="1655828"/>
              <a:ext cx="80395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</a:t>
              </a:r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xmlns="" id="{7E6AD064-7B1A-4FAC-89E6-606043C2B49D}"/>
                </a:ext>
              </a:extLst>
            </p:cNvPr>
            <p:cNvSpPr/>
            <p:nvPr/>
          </p:nvSpPr>
          <p:spPr>
            <a:xfrm>
              <a:off x="2239623" y="2608496"/>
              <a:ext cx="803959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</a:t>
              </a: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xmlns="" id="{A6EE1DC7-9383-407C-875F-F73372EF14FF}"/>
                </a:ext>
              </a:extLst>
            </p:cNvPr>
            <p:cNvSpPr/>
            <p:nvPr/>
          </p:nvSpPr>
          <p:spPr>
            <a:xfrm>
              <a:off x="2255421" y="3442013"/>
              <a:ext cx="803959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700B764-7333-4336-9D6C-BD126E3682ED}"/>
                </a:ext>
              </a:extLst>
            </p:cNvPr>
            <p:cNvSpPr txBox="1"/>
            <p:nvPr/>
          </p:nvSpPr>
          <p:spPr>
            <a:xfrm>
              <a:off x="3323623" y="1507684"/>
              <a:ext cx="5416831" cy="127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개요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소개</a:t>
              </a:r>
              <a:endPara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동기 </a:t>
              </a:r>
              <a:endPara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필요성 및 기대효과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유사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제품 소개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유사 제품과  </a:t>
              </a: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의 차별성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02814C0-45E9-40AC-AC0A-3786EA489A25}"/>
                </a:ext>
              </a:extLst>
            </p:cNvPr>
            <p:cNvSpPr txBox="1"/>
            <p:nvPr/>
          </p:nvSpPr>
          <p:spPr>
            <a:xfrm>
              <a:off x="3319989" y="2520146"/>
              <a:ext cx="4391304" cy="66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구성도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전체 구성도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화면 구성도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4832B2C-235D-4825-9B7E-F04D440150B8}"/>
                </a:ext>
              </a:extLst>
            </p:cNvPr>
            <p:cNvSpPr txBox="1"/>
            <p:nvPr/>
          </p:nvSpPr>
          <p:spPr>
            <a:xfrm>
              <a:off x="3319989" y="3288938"/>
              <a:ext cx="3941097" cy="78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기능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기능 흐름도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S/W(Web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개발</a:t>
              </a: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주요 기능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S/W(Data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분석</a:t>
              </a: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주요</a:t>
              </a: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기능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N2H4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설명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1" name="모서리가 둥근 직사각형 9">
              <a:extLst>
                <a:ext uri="{FF2B5EF4-FFF2-40B4-BE49-F238E27FC236}">
                  <a16:creationId xmlns:a16="http://schemas.microsoft.com/office/drawing/2014/main" xmlns="" id="{061A2C28-AF4D-4FC1-B923-DBCBB21DD69A}"/>
                </a:ext>
              </a:extLst>
            </p:cNvPr>
            <p:cNvSpPr/>
            <p:nvPr/>
          </p:nvSpPr>
          <p:spPr>
            <a:xfrm>
              <a:off x="7835670" y="1652466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400BDA-0227-483E-BC73-1201B0F24EEE}"/>
                </a:ext>
              </a:extLst>
            </p:cNvPr>
            <p:cNvSpPr txBox="1"/>
            <p:nvPr/>
          </p:nvSpPr>
          <p:spPr>
            <a:xfrm>
              <a:off x="9006806" y="1546324"/>
              <a:ext cx="4183550" cy="37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개발 환경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개발 환경 및 설치 순서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3" name="모서리가 둥근 직사각형 9">
              <a:extLst>
                <a:ext uri="{FF2B5EF4-FFF2-40B4-BE49-F238E27FC236}">
                  <a16:creationId xmlns:a16="http://schemas.microsoft.com/office/drawing/2014/main" xmlns="" id="{4AC405E2-096B-4E2E-BB21-1676E7324D3B}"/>
                </a:ext>
              </a:extLst>
            </p:cNvPr>
            <p:cNvSpPr/>
            <p:nvPr/>
          </p:nvSpPr>
          <p:spPr>
            <a:xfrm>
              <a:off x="7854390" y="2603689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8908A42-0AC3-4388-AB6C-7DD1571DC07D}"/>
                </a:ext>
              </a:extLst>
            </p:cNvPr>
            <p:cNvSpPr txBox="1"/>
            <p:nvPr/>
          </p:nvSpPr>
          <p:spPr>
            <a:xfrm>
              <a:off x="9036887" y="2430315"/>
              <a:ext cx="4459685" cy="923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수행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내용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수행 일정 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현재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상황</a:t>
              </a:r>
              <a:endPara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팀원 소개 및 담당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업무</a:t>
              </a:r>
              <a:endPara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개인 소감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FDFE7B5-06EB-4EDD-B9F8-9A2F726770AB}"/>
              </a:ext>
            </a:extLst>
          </p:cNvPr>
          <p:cNvSpPr txBox="1"/>
          <p:nvPr/>
        </p:nvSpPr>
        <p:spPr>
          <a:xfrm>
            <a:off x="7626933" y="4811563"/>
            <a:ext cx="3430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Cloud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참고 문헌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참고 서적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참고 사이트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8" name="모서리가 둥근 직사각형 9">
            <a:extLst>
              <a:ext uri="{FF2B5EF4-FFF2-40B4-BE49-F238E27FC236}">
                <a16:creationId xmlns:a16="http://schemas.microsoft.com/office/drawing/2014/main" xmlns="" id="{4AC405E2-096B-4E2E-BB21-1676E7324D3B}"/>
              </a:ext>
            </a:extLst>
          </p:cNvPr>
          <p:cNvSpPr/>
          <p:nvPr/>
        </p:nvSpPr>
        <p:spPr>
          <a:xfrm>
            <a:off x="6569706" y="4936889"/>
            <a:ext cx="751910" cy="4932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52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순서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5" y="1524359"/>
            <a:ext cx="10977665" cy="46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상황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078" y="1343420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동영상 설명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 및 담당 업무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9DFC3BE0-446F-4E2F-B92A-A6D8EAF6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41961"/>
              </p:ext>
            </p:extLst>
          </p:nvPr>
        </p:nvGraphicFramePr>
        <p:xfrm>
          <a:off x="1247441" y="1524359"/>
          <a:ext cx="9715590" cy="47865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67744">
                  <a:extLst>
                    <a:ext uri="{9D8B030D-6E8A-4147-A177-3AD203B41FA5}">
                      <a16:colId xmlns="" xmlns:a16="http://schemas.microsoft.com/office/drawing/2014/main" val="1474693770"/>
                    </a:ext>
                  </a:extLst>
                </a:gridCol>
                <a:gridCol w="2988431">
                  <a:extLst>
                    <a:ext uri="{9D8B030D-6E8A-4147-A177-3AD203B41FA5}">
                      <a16:colId xmlns="" xmlns:a16="http://schemas.microsoft.com/office/drawing/2014/main" val="4127415930"/>
                    </a:ext>
                  </a:extLst>
                </a:gridCol>
                <a:gridCol w="2547114">
                  <a:extLst>
                    <a:ext uri="{9D8B030D-6E8A-4147-A177-3AD203B41FA5}">
                      <a16:colId xmlns="" xmlns:a16="http://schemas.microsoft.com/office/drawing/2014/main" val="1963668574"/>
                    </a:ext>
                  </a:extLst>
                </a:gridCol>
                <a:gridCol w="2612301">
                  <a:extLst>
                    <a:ext uri="{9D8B030D-6E8A-4147-A177-3AD203B41FA5}">
                      <a16:colId xmlns="" xmlns:a16="http://schemas.microsoft.com/office/drawing/2014/main" val="1661840085"/>
                    </a:ext>
                  </a:extLst>
                </a:gridCol>
              </a:tblGrid>
              <a:tr h="52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전연지</a:t>
                      </a:r>
                      <a:endParaRPr lang="ko-KR" altLang="en-US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양진이</a:t>
                      </a:r>
                      <a:endParaRPr lang="en-US" altLang="ko-KR" b="0" i="1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김소원</a:t>
                      </a:r>
                      <a:endParaRPr lang="ko-KR" altLang="en-US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0852936"/>
                  </a:ext>
                </a:extLst>
              </a:tr>
              <a:tr h="535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학번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20164244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20164316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20164226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1131233"/>
                  </a:ext>
                </a:extLst>
              </a:tr>
              <a:tr h="535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연락처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010-3746-7697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010-3763-9216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010-7167-5324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1662931"/>
                  </a:ext>
                </a:extLst>
              </a:tr>
              <a:tr h="924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이메일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  <a:hlinkClick r:id="rId2"/>
                        </a:rPr>
                        <a:t>jeonyeonji1028@gmail.com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zcxsad@naver.com</a:t>
                      </a:r>
                      <a:endParaRPr lang="ko-KR" altLang="en-US" u="sng" dirty="0">
                        <a:solidFill>
                          <a:schemeClr val="accent5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kksw5324@naver.com</a:t>
                      </a:r>
                      <a:endParaRPr lang="ko-KR" altLang="en-US" u="sng" dirty="0">
                        <a:solidFill>
                          <a:schemeClr val="accent5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892514"/>
                  </a:ext>
                </a:extLst>
              </a:tr>
              <a:tr h="924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깃허브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https://github.com/szduswldz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https://github.com/zcxsad</a:t>
                      </a:r>
                      <a:endParaRPr lang="ko-KR" altLang="en-US" u="sng" dirty="0">
                        <a:solidFill>
                          <a:schemeClr val="accent5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https://github.com/ksowon</a:t>
                      </a:r>
                      <a:endParaRPr lang="ko-KR" altLang="en-US" u="sng" dirty="0">
                        <a:solidFill>
                          <a:schemeClr val="accent5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</a:tr>
              <a:tr h="535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역할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팀장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062564"/>
                  </a:ext>
                </a:extLst>
              </a:tr>
              <a:tr h="8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담당업무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진행상황 관리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 개발 담당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 개발 담당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웹 개발 담당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276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 소감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0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58DBEA2C-8895-4026-8E05-66406309245A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AC7CD939-EF3A-439B-B470-98ED64E6AE3D}"/>
              </a:ext>
            </a:extLst>
          </p:cNvPr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8E0FB3-8A4B-4D65-B910-93153BF836B3}"/>
              </a:ext>
            </a:extLst>
          </p:cNvPr>
          <p:cNvSpPr/>
          <p:nvPr/>
        </p:nvSpPr>
        <p:spPr>
          <a:xfrm>
            <a:off x="230909" y="125972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B154795-B47D-4B1D-8E35-A50B6222AC80}"/>
              </a:ext>
            </a:extLst>
          </p:cNvPr>
          <p:cNvSpPr/>
          <p:nvPr/>
        </p:nvSpPr>
        <p:spPr>
          <a:xfrm>
            <a:off x="4457573" y="2468834"/>
            <a:ext cx="327685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Q&amp;A</a:t>
            </a:r>
          </a:p>
        </p:txBody>
      </p: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xmlns="" id="{D0F687CF-30CA-4F1B-B7DD-41DF7B1DA519}"/>
              </a:ext>
            </a:extLst>
          </p:cNvPr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58DBEA2C-8895-4026-8E05-66406309245A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AC7CD939-EF3A-439B-B470-98ED64E6AE3D}"/>
              </a:ext>
            </a:extLst>
          </p:cNvPr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8E0FB3-8A4B-4D65-B910-93153BF836B3}"/>
              </a:ext>
            </a:extLst>
          </p:cNvPr>
          <p:cNvSpPr/>
          <p:nvPr/>
        </p:nvSpPr>
        <p:spPr>
          <a:xfrm>
            <a:off x="230909" y="125972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B154795-B47D-4B1D-8E35-A50B6222AC80}"/>
              </a:ext>
            </a:extLst>
          </p:cNvPr>
          <p:cNvSpPr/>
          <p:nvPr/>
        </p:nvSpPr>
        <p:spPr>
          <a:xfrm>
            <a:off x="2428972" y="2468834"/>
            <a:ext cx="733405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endParaRPr lang="en-US" altLang="ko-KR" sz="11500" b="1" dirty="0">
              <a:solidFill>
                <a:schemeClr val="accent4"/>
              </a:solidFill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xmlns="" id="{D0F687CF-30CA-4F1B-B7DD-41DF7B1DA519}"/>
              </a:ext>
            </a:extLst>
          </p:cNvPr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2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0421" y="1467479"/>
            <a:ext cx="383310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9447" y="2508698"/>
            <a:ext cx="866775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실시간으로 특정 주제의 </a:t>
            </a:r>
            <a:r>
              <a:rPr lang="ko-KR" altLang="en-US" sz="2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뉴스를 분석 및 수집하여 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뉴스를 읽지 않고도 </a:t>
            </a:r>
            <a:r>
              <a:rPr lang="en-US" altLang="ko-KR" sz="2200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 Cloud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기법으로 시각화 하여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내용을 </a:t>
            </a:r>
            <a:r>
              <a:rPr lang="ko-KR" altLang="en-US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빠르게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하고 언론사에 따라 시사점이 어떻게 다른지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비교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수 있다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85713" y="2626681"/>
            <a:ext cx="1426540" cy="1296375"/>
          </a:xfrm>
          <a:prstGeom prst="rightArrow">
            <a:avLst>
              <a:gd name="adj1" fmla="val 40898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49443A9-9FDF-4AA7-B321-86988A3FF7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78" y="3714785"/>
            <a:ext cx="2886787" cy="2941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280" y="5163836"/>
            <a:ext cx="6255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 Cloud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문서의 키워드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개념 등을 직관적으로 파악할 수 있도록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핵심단어를 시각적으로 돋보이게 하는 기법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4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18">
            <a:extLst>
              <a:ext uri="{FF2B5EF4-FFF2-40B4-BE49-F238E27FC236}">
                <a16:creationId xmlns:a16="http://schemas.microsoft.com/office/drawing/2014/main" xmlns="" id="{F679088D-3C9F-48E5-B77F-48EAC9790AC8}"/>
              </a:ext>
            </a:extLst>
          </p:cNvPr>
          <p:cNvSpPr/>
          <p:nvPr/>
        </p:nvSpPr>
        <p:spPr>
          <a:xfrm>
            <a:off x="233803" y="175368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8" y="1047401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202" y="99033"/>
            <a:ext cx="5904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2056" y="648429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유사제품인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BIG Kinds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066" y="1251199"/>
            <a:ext cx="99282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BIG Kinds</a:t>
            </a:r>
          </a:p>
          <a:p>
            <a:pPr algn="ctr"/>
            <a:endParaRPr lang="en-US" altLang="ko-KR" sz="4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한국언론진흥재단이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1990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년부터 운영하고 있는 뉴스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카인즈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(KINDS)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분석을 가미한 서비스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 검색을 기반으로 키워드 언급 추이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히스토리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매체별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언급 빈도 등 다양한 뉴스를 파악할 수 있는 기능을 제공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5650712" descr="EMB000044b835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41" y="5028888"/>
            <a:ext cx="3341515" cy="118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18">
            <a:extLst>
              <a:ext uri="{FF2B5EF4-FFF2-40B4-BE49-F238E27FC236}">
                <a16:creationId xmlns:a16="http://schemas.microsoft.com/office/drawing/2014/main" xmlns="" id="{F679088D-3C9F-48E5-B77F-48EAC9790AC8}"/>
              </a:ext>
            </a:extLst>
          </p:cNvPr>
          <p:cNvSpPr/>
          <p:nvPr/>
        </p:nvSpPr>
        <p:spPr>
          <a:xfrm>
            <a:off x="233803" y="175368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8" y="1047401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202" y="99033"/>
            <a:ext cx="5904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4239" y="65175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BIG Kinds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차별성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11292"/>
              </p:ext>
            </p:extLst>
          </p:nvPr>
        </p:nvGraphicFramePr>
        <p:xfrm>
          <a:off x="789547" y="2091756"/>
          <a:ext cx="10607039" cy="3456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344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u="sng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비교 구분</a:t>
                      </a:r>
                      <a:endParaRPr 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BIG</a:t>
                      </a:r>
                      <a:r>
                        <a:rPr lang="en-US" altLang="ko-KR" sz="16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Kinds</a:t>
                      </a:r>
                      <a:endParaRPr 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News Cloud</a:t>
                      </a:r>
                      <a:endParaRPr 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166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카테고리</a:t>
                      </a:r>
                    </a:p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중심 서비스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키워드 중심</a:t>
                      </a:r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검색 기반 서비스를 제공한다</a:t>
                      </a:r>
                      <a:r>
                        <a:rPr lang="en-US" alt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카테고리와 서브 카테고리를 선택</a:t>
                      </a: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 후 뉴스 데이터를 실시간으로 가져와서 서비스를 제공한다</a:t>
                      </a:r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643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en-US" alt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분야 키워드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전체뉴스를 기반</a:t>
                      </a: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으로 분석된 키워드와 </a:t>
                      </a:r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뉴스</a:t>
                      </a: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제공한다</a:t>
                      </a:r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카테고리</a:t>
                      </a:r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서브 카테고리 설정 후 추가로 두 언론사를 선택함으로써 각각의 </a:t>
                      </a:r>
                      <a:r>
                        <a:rPr lang="ko-KR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언론사가 중점으로 두는 키워드를 쉽게 파악</a:t>
                      </a: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할 수 있다</a:t>
                      </a:r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주요 </a:t>
                      </a:r>
                      <a:r>
                        <a:rPr lang="ko-KR" sz="16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타겟층</a:t>
                      </a:r>
                      <a:endParaRPr 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전문적인 직업을 가진</a:t>
                      </a:r>
                      <a:r>
                        <a:rPr lang="en-US" altLang="ko-KR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직장인들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시간이 부족한</a:t>
                      </a:r>
                      <a:r>
                        <a:rPr lang="ko-KR" altLang="en-US" sz="1600" u="sng" baseline="0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바쁜</a:t>
                      </a:r>
                      <a:r>
                        <a:rPr lang="en-US" altLang="ko-KR" sz="1600" u="sng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en-US" altLang="ko-KR" sz="1600" u="none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직장인</a:t>
                      </a:r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학생</a:t>
                      </a:r>
                      <a:endParaRPr lang="ko-KR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8">
            <a:extLst>
              <a:ext uri="{FF2B5EF4-FFF2-40B4-BE49-F238E27FC236}">
                <a16:creationId xmlns:a16="http://schemas.microsoft.com/office/drawing/2014/main" xmlns="" id="{EFF01C49-0319-4E2E-90CC-E42C4B715378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5F8E62D4-6F05-4288-9098-4BA10575DEAA}"/>
              </a:ext>
            </a:extLst>
          </p:cNvPr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455465" y="218120"/>
            <a:ext cx="5649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구성도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89447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6304" y="35345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2055" y="648429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전체구성도</a:t>
            </a:r>
          </a:p>
        </p:txBody>
      </p:sp>
      <p:pic>
        <p:nvPicPr>
          <p:cNvPr id="68" name="그림 67"/>
          <p:cNvPicPr/>
          <p:nvPr/>
        </p:nvPicPr>
        <p:blipFill>
          <a:blip r:embed="rId2"/>
          <a:stretch>
            <a:fillRect/>
          </a:stretch>
        </p:blipFill>
        <p:spPr>
          <a:xfrm>
            <a:off x="230910" y="1103608"/>
            <a:ext cx="11748654" cy="55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8">
            <a:extLst>
              <a:ext uri="{FF2B5EF4-FFF2-40B4-BE49-F238E27FC236}">
                <a16:creationId xmlns:a16="http://schemas.microsoft.com/office/drawing/2014/main" xmlns="" id="{EFF01C49-0319-4E2E-90CC-E42C4B715378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5F8E62D4-6F05-4288-9098-4BA10575DEAA}"/>
              </a:ext>
            </a:extLst>
          </p:cNvPr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455465" y="218120"/>
            <a:ext cx="5649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구성도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3607"/>
            <a:ext cx="11748655" cy="5485263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89447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6304" y="35345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2056" y="64842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구성도</a:t>
            </a:r>
          </a:p>
        </p:txBody>
      </p:sp>
      <p:pic>
        <p:nvPicPr>
          <p:cNvPr id="48" name="그림 4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1006"/>
          <a:stretch/>
        </p:blipFill>
        <p:spPr bwMode="auto">
          <a:xfrm>
            <a:off x="488365" y="1722359"/>
            <a:ext cx="5381336" cy="45953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11101" y="1210806"/>
            <a:ext cx="2162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메인화면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9916" y="2211311"/>
            <a:ext cx="53976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맨 위 우측 화면에 회원가입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기능을 넣어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로그인 기능을 사용할 수 있도록 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자신이 원하는 카테고리와 서브카테고리를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선택한 후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오늘의 뉴스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기능이나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나를 위한 뉴스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분석을 선택할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BC294F1-D169-4222-A4E5-DE3C4A812E90}"/>
              </a:ext>
            </a:extLst>
          </p:cNvPr>
          <p:cNvSpPr/>
          <p:nvPr/>
        </p:nvSpPr>
        <p:spPr>
          <a:xfrm>
            <a:off x="3775557" y="2101826"/>
            <a:ext cx="1835533" cy="584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5610808" y="2401769"/>
            <a:ext cx="766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BC294F1-D169-4222-A4E5-DE3C4A812E90}"/>
              </a:ext>
            </a:extLst>
          </p:cNvPr>
          <p:cNvSpPr/>
          <p:nvPr/>
        </p:nvSpPr>
        <p:spPr>
          <a:xfrm>
            <a:off x="1592509" y="3196196"/>
            <a:ext cx="3339709" cy="584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5BC294F1-D169-4222-A4E5-DE3C4A812E90}"/>
              </a:ext>
            </a:extLst>
          </p:cNvPr>
          <p:cNvSpPr/>
          <p:nvPr/>
        </p:nvSpPr>
        <p:spPr>
          <a:xfrm>
            <a:off x="1149165" y="5029199"/>
            <a:ext cx="887454" cy="4697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5BC294F1-D169-4222-A4E5-DE3C4A812E90}"/>
              </a:ext>
            </a:extLst>
          </p:cNvPr>
          <p:cNvSpPr/>
          <p:nvPr/>
        </p:nvSpPr>
        <p:spPr>
          <a:xfrm>
            <a:off x="3331830" y="5029198"/>
            <a:ext cx="887454" cy="4697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4932218" y="3488583"/>
            <a:ext cx="14454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4209514" y="5264065"/>
            <a:ext cx="214040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61" idx="2"/>
          </p:cNvCxnSpPr>
          <p:nvPr/>
        </p:nvCxnSpPr>
        <p:spPr>
          <a:xfrm>
            <a:off x="2036619" y="5264065"/>
            <a:ext cx="129521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74829" y="1339693"/>
            <a:ext cx="369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https://balsamiq.com/wireframes/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55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8">
            <a:extLst>
              <a:ext uri="{FF2B5EF4-FFF2-40B4-BE49-F238E27FC236}">
                <a16:creationId xmlns:a16="http://schemas.microsoft.com/office/drawing/2014/main" xmlns="" id="{EFF01C49-0319-4E2E-90CC-E42C4B715378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5F8E62D4-6F05-4288-9098-4BA10575DEAA}"/>
              </a:ext>
            </a:extLst>
          </p:cNvPr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455465" y="218120"/>
            <a:ext cx="5649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구성도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3607"/>
            <a:ext cx="11748655" cy="5485263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89447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6304" y="35345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2056" y="64842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구성도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101" y="1210806"/>
            <a:ext cx="274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오늘의 뉴스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9916" y="2225166"/>
            <a:ext cx="5842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화면에서 오늘의 뉴스 분석 기능을 선택하면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선택한 카테고리와 서브카테고리에 관련된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언론사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언론사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목록이 생성된다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언론사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개를 선택해 분석 버튼을 누르게 되면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기사들의 중요 핵심 키워드 빈도수에 따른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이미지를 볼 수 있게 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이미지를 선택하게 되면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해당되는 실시간 뉴스를 볼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21" name="그림 20"/>
          <p:cNvPicPr/>
          <p:nvPr/>
        </p:nvPicPr>
        <p:blipFill>
          <a:blip r:embed="rId2"/>
          <a:stretch>
            <a:fillRect/>
          </a:stretch>
        </p:blipFill>
        <p:spPr>
          <a:xfrm>
            <a:off x="566521" y="1686325"/>
            <a:ext cx="5594135" cy="478374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5943793" y="3270868"/>
            <a:ext cx="433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액자 6"/>
          <p:cNvSpPr/>
          <p:nvPr/>
        </p:nvSpPr>
        <p:spPr>
          <a:xfrm>
            <a:off x="566521" y="3145778"/>
            <a:ext cx="5377379" cy="305600"/>
          </a:xfrm>
          <a:prstGeom prst="frame">
            <a:avLst>
              <a:gd name="adj1" fmla="val 79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566414" y="3566373"/>
            <a:ext cx="5377379" cy="825517"/>
          </a:xfrm>
          <a:prstGeom prst="frame">
            <a:avLst>
              <a:gd name="adj1" fmla="val 293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5943793" y="4226831"/>
            <a:ext cx="43372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액자 28"/>
          <p:cNvSpPr/>
          <p:nvPr/>
        </p:nvSpPr>
        <p:spPr>
          <a:xfrm>
            <a:off x="591660" y="4591610"/>
            <a:ext cx="5377379" cy="1573663"/>
          </a:xfrm>
          <a:prstGeom prst="frame">
            <a:avLst>
              <a:gd name="adj1" fmla="val 11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5969039" y="5379636"/>
            <a:ext cx="43372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8053" y="1325625"/>
            <a:ext cx="369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https://balsamiq.com/wireframes/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0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8">
            <a:extLst>
              <a:ext uri="{FF2B5EF4-FFF2-40B4-BE49-F238E27FC236}">
                <a16:creationId xmlns:a16="http://schemas.microsoft.com/office/drawing/2014/main" xmlns="" id="{EFF01C49-0319-4E2E-90CC-E42C4B715378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5F8E62D4-6F05-4288-9098-4BA10575DEAA}"/>
              </a:ext>
            </a:extLst>
          </p:cNvPr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455465" y="218120"/>
            <a:ext cx="5649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구성도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3607"/>
            <a:ext cx="11748655" cy="5485263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89447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6304" y="35345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2056" y="64842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구성도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101" y="1210806"/>
            <a:ext cx="274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나를 위한 뉴스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9916" y="2225166"/>
            <a:ext cx="6382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화면에서 나를 위한 뉴스 분석 기능을 선택하면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선택한 카테고리와 서브카테고리에 관련된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언론사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언론사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목록이 생성된다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언론사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개를 선택해 분석 버튼을 누르게 되면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기사들의 중요 핵심 키워드 빈도수에 따른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이미지를 볼 수 있게 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이미지를 선택하게 되면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해당되는 개인 맞춤 뉴스를 볼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21" name="그림 2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7" t="2632" r="34451" b="6668"/>
          <a:stretch/>
        </p:blipFill>
        <p:spPr>
          <a:xfrm>
            <a:off x="483148" y="1610916"/>
            <a:ext cx="5622087" cy="4823674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5943793" y="3270868"/>
            <a:ext cx="433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액자 6"/>
          <p:cNvSpPr/>
          <p:nvPr/>
        </p:nvSpPr>
        <p:spPr>
          <a:xfrm>
            <a:off x="566521" y="3104213"/>
            <a:ext cx="5377379" cy="305600"/>
          </a:xfrm>
          <a:prstGeom prst="frame">
            <a:avLst>
              <a:gd name="adj1" fmla="val 79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566414" y="3566373"/>
            <a:ext cx="5377379" cy="825517"/>
          </a:xfrm>
          <a:prstGeom prst="frame">
            <a:avLst>
              <a:gd name="adj1" fmla="val 293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5943793" y="4226831"/>
            <a:ext cx="43372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액자 28"/>
          <p:cNvSpPr/>
          <p:nvPr/>
        </p:nvSpPr>
        <p:spPr>
          <a:xfrm>
            <a:off x="591660" y="4591610"/>
            <a:ext cx="5377379" cy="1573663"/>
          </a:xfrm>
          <a:prstGeom prst="frame">
            <a:avLst>
              <a:gd name="adj1" fmla="val 11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</p:cNvCxnSpPr>
          <p:nvPr/>
        </p:nvCxnSpPr>
        <p:spPr>
          <a:xfrm>
            <a:off x="5969039" y="5379636"/>
            <a:ext cx="43372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6261" y="1236457"/>
            <a:ext cx="369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https://balsamiq.com/wireframes/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2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9117</TotalTime>
  <Words>1341</Words>
  <Application>Microsoft Office PowerPoint</Application>
  <PresentationFormat>사용자 지정</PresentationFormat>
  <Paragraphs>470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1197</cp:revision>
  <dcterms:created xsi:type="dcterms:W3CDTF">2018-08-02T07:05:36Z</dcterms:created>
  <dcterms:modified xsi:type="dcterms:W3CDTF">2019-05-04T13:43:54Z</dcterms:modified>
</cp:coreProperties>
</file>