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677" r:id="rId2"/>
    <p:sldId id="854" r:id="rId3"/>
    <p:sldId id="855" r:id="rId4"/>
    <p:sldId id="859" r:id="rId5"/>
    <p:sldId id="856" r:id="rId6"/>
    <p:sldId id="876" r:id="rId7"/>
    <p:sldId id="877" r:id="rId8"/>
    <p:sldId id="875" r:id="rId9"/>
    <p:sldId id="878" r:id="rId10"/>
    <p:sldId id="883" r:id="rId11"/>
    <p:sldId id="870" r:id="rId12"/>
    <p:sldId id="880" r:id="rId13"/>
    <p:sldId id="868" r:id="rId14"/>
    <p:sldId id="869" r:id="rId15"/>
    <p:sldId id="865" r:id="rId16"/>
    <p:sldId id="872" r:id="rId17"/>
    <p:sldId id="867" r:id="rId18"/>
    <p:sldId id="871" r:id="rId19"/>
    <p:sldId id="893" r:id="rId20"/>
    <p:sldId id="896" r:id="rId21"/>
    <p:sldId id="894" r:id="rId22"/>
    <p:sldId id="895" r:id="rId23"/>
    <p:sldId id="897" r:id="rId24"/>
    <p:sldId id="898" r:id="rId25"/>
    <p:sldId id="888" r:id="rId26"/>
    <p:sldId id="889" r:id="rId27"/>
    <p:sldId id="885" r:id="rId28"/>
    <p:sldId id="899" r:id="rId29"/>
    <p:sldId id="887" r:id="rId30"/>
    <p:sldId id="873" r:id="rId31"/>
    <p:sldId id="87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연지 전" initials="연전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34544"/>
    <a:srgbClr val="3B4353"/>
    <a:srgbClr val="FFB3A6"/>
    <a:srgbClr val="FF6600"/>
    <a:srgbClr val="E5E5E5"/>
    <a:srgbClr val="2B313D"/>
    <a:srgbClr val="66CCFF"/>
    <a:srgbClr val="FF7C80"/>
    <a:srgbClr val="F36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13" autoAdjust="0"/>
    <p:restoredTop sz="95990" autoAdjust="0"/>
  </p:normalViewPr>
  <p:slideViewPr>
    <p:cSldViewPr snapToGrid="0">
      <p:cViewPr varScale="1">
        <p:scale>
          <a:sx n="54" d="100"/>
          <a:sy n="54" d="100"/>
        </p:scale>
        <p:origin x="-77" y="-6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8.0.html" TargetMode="External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url?sa=i&amp;rct=j&amp;q=&amp;esrc=s&amp;source=images&amp;cd=&amp;cad=rja&amp;uact=8&amp;ved=2ahUKEwjl-tXyx7PhAhWjL6YKHajaAlUQjRx6BAgBEAU&amp;url=http://blog.adeel.io/2016/03/13/getting-the-number-of-active-sessions-in-tomcat/&amp;psig=AOvVaw2GuaAJeXe2O2JVf6wsmnUr&amp;ust=1554368434048021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://www.google.com/url?sa=i&amp;rct=j&amp;q=&amp;esrc=s&amp;source=images&amp;cd=&amp;cad=rja&amp;uact=8&amp;ved=2ahUKEwimzJqJwbPhAhWDwIsBHVaZBgsQjRx6BAgBEAU&amp;url=http://semantics.kr/%EC%9D%B4%ED%81%B4%EB%A6%BD%EC%8A%A4%EC%97%90%EC%84%9C-%EB%A9%94%EC%86%8C%EB%93%9C-%EC%B6%94%EC%B2%9C-%EA%B8%B0%EB%8A%A5%EC%9D%B4-%EB%8F%99%EC%9E%91%ED%95%98%EC%A7%80-%EC%95%8A%EC%9D%84-%EB%95%8C/&amp;psig=AOvVaw3XkHgPdf8apXzIMBZJb0kn&amp;ust=15543666308152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rct=j&amp;q=&amp;esrc=s&amp;source=images&amp;cd=&amp;ved=2ahUKEwjGjo62x7PhAhUJw4sBHa45D7sQjRx6BAgBEAU&amp;url=https://www.rstudio.com/about/logos/&amp;psig=AOvVaw0u324sxa6GHD0IH2uX0nM5&amp;ust=1554368336027920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www.google.com/url?sa=i&amp;rct=j&amp;q=&amp;esrc=s&amp;source=images&amp;cd=&amp;ved=2ahUKEwjOq7bCwbPhAhX9IaYKHYuoAT0QjRx6BAgBEAU&amp;url=https://en.wikipedia.org/wiki/MySQL&amp;psig=AOvVaw1UsPXQL2-DdasNCyOXd8qX&amp;ust=1554366749440361" TargetMode="Externa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hyperlink" Target="https://balsamiq.com/wireframe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lsamiq.com/wireframes/" TargetMode="Externa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balsamiq.com/wireframes/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hyperlink" Target="http://www.google.com/url?sa=i&amp;rct=j&amp;q=&amp;esrc=s&amp;source=images&amp;cd=&amp;cad=rja&amp;uact=8&amp;ved=2ahUKEwimzJqJwbPhAhWDwIsBHVaZBgsQjRx6BAgBEAU&amp;url=http://semantics.kr/%EC%9D%B4%ED%81%B4%EB%A6%BD%EC%8A%A4%EC%97%90%EC%84%9C-%EB%A9%94%EC%86%8C%EB%93%9C-%EC%B6%94%EC%B2%9C-%EA%B8%B0%EB%8A%A5%EC%9D%B4-%EB%8F%99%EC%9E%91%ED%95%98%EC%A7%80-%EC%95%8A%EC%9D%84-%EB%95%8C/&amp;psig=AOvVaw3XkHgPdf8apXzIMBZJb0kn&amp;ust=155436663081520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astydarr.tistory.com/entry/Rserve-%EC%84%A4%EC%B9%98-%EB%B0%8F-Java%EC%9D%B4%ED%81%B4%EB%A6%BD%EC%8A%A4-%EC%9E%90%EB%B0%94%EC%84%9C%EB%B2%84%EC%97%90%EC%84%9C-%EC%82%AC%EC%9A%A9%ED%95%98%EA%B8%B0" TargetMode="External"/><Relationship Id="rId4" Type="http://schemas.openxmlformats.org/officeDocument/2006/relationships/hyperlink" Target="https://github.com/forkonlp/N2H4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eonyeonji1028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2838488&amp;cid=43667&amp;categoryId=43667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omcat.apache.org/" TargetMode="External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og.naver.com/success1834/22148858131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naver.com/success1834/22148858131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8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11990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주제</a:t>
            </a:r>
            <a:endParaRPr lang="en-US" altLang="ko-KR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D914C6F-EA01-4CC4-A1ED-6892772EE4B5}"/>
              </a:ext>
            </a:extLst>
          </p:cNvPr>
          <p:cNvSpPr txBox="1"/>
          <p:nvPr/>
        </p:nvSpPr>
        <p:spPr>
          <a:xfrm>
            <a:off x="2417302" y="1964026"/>
            <a:ext cx="76644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</a:t>
            </a:r>
          </a:p>
          <a:p>
            <a:pPr algn="ctr"/>
            <a:endParaRPr lang="en-US" altLang="ko-KR" sz="900" b="1" dirty="0">
              <a:solidFill>
                <a:schemeClr val="accent4"/>
              </a:solidFill>
              <a:effectLst>
                <a:outerShdw blurRad="50800" dist="63500" dir="3600000" algn="ctr" rotWithShape="0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400" b="1" i="1" dirty="0">
                <a:solidFill>
                  <a:schemeClr val="accent4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2400" b="1" i="1" dirty="0">
                <a:solidFill>
                  <a:schemeClr val="accent4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다양한 언론사 및 기사의 핵심을 빠르게 이해하자</a:t>
            </a:r>
            <a:endParaRPr lang="en-US" altLang="ko-KR" sz="9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114AFDC-D051-407D-A022-C06EADEBBA44}"/>
              </a:ext>
            </a:extLst>
          </p:cNvPr>
          <p:cNvSpPr txBox="1"/>
          <p:nvPr/>
        </p:nvSpPr>
        <p:spPr>
          <a:xfrm>
            <a:off x="806044" y="4675780"/>
            <a:ext cx="81372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발표날짜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2019.04.11</a:t>
            </a: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과목명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: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산학 </a:t>
            </a:r>
            <a:r>
              <a:rPr lang="ko-KR" altLang="en-US" sz="16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캡스톤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디자인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 </a:t>
            </a:r>
          </a:p>
          <a:p>
            <a:r>
              <a:rPr lang="ko-KR" altLang="en-US" sz="16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교수명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정현숙</a:t>
            </a:r>
            <a:endParaRPr lang="en-US" altLang="ko-KR" sz="1600" i="1" dirty="0">
              <a:solidFill>
                <a:schemeClr val="bg1">
                  <a:lumMod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팀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5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조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팀원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전연지 양진이 김소원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발표자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6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전연지</a:t>
            </a:r>
            <a:endParaRPr lang="ko-KR" altLang="en-US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59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xmlns="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628185" y="209328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환경 구축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0909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5609" y="2451373"/>
            <a:ext cx="87447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 저장소를 위해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MySQL 8.0.25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설치하기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MySQL Community Server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들어가서 설치하기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2"/>
              </a:rPr>
              <a:t>https://www.eclipse.org/downloads/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 MySQL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연결을 위해 </a:t>
            </a:r>
            <a:r>
              <a:rPr lang="en-US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QL Connector J 8.0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설치하기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en-US" altLang="ko-KR" sz="2000" dirty="0">
                <a:hlinkClick r:id="rId3"/>
              </a:rPr>
              <a:t>https://dev.mysql.com/downloads/connector/j/8.0.html</a:t>
            </a:r>
            <a:endParaRPr lang="en-US" altLang="ko-KR" sz="2000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0281" y="2178588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가장 최신 버전을 설치하였음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41148" y="4478158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가장 최신 버전을 설치하였음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90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8">
            <a:extLst>
              <a:ext uri="{FF2B5EF4-FFF2-40B4-BE49-F238E27FC236}">
                <a16:creationId xmlns:a16="http://schemas.microsoft.com/office/drawing/2014/main" xmlns="" id="{EFF01C49-0319-4E2E-90CC-E42C4B715378}"/>
              </a:ext>
            </a:extLst>
          </p:cNvPr>
          <p:cNvSpPr/>
          <p:nvPr/>
        </p:nvSpPr>
        <p:spPr>
          <a:xfrm>
            <a:off x="230909" y="181571"/>
            <a:ext cx="11748655" cy="922037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2037">
                <a:moveTo>
                  <a:pt x="265378" y="2251"/>
                </a:moveTo>
                <a:lnTo>
                  <a:pt x="341488" y="2251"/>
                </a:lnTo>
                <a:lnTo>
                  <a:pt x="456938" y="2251"/>
                </a:lnTo>
                <a:lnTo>
                  <a:pt x="2535124" y="2251"/>
                </a:lnTo>
                <a:lnTo>
                  <a:pt x="2535124" y="2252"/>
                </a:lnTo>
                <a:lnTo>
                  <a:pt x="5762765" y="0"/>
                </a:lnTo>
                <a:cubicBezTo>
                  <a:pt x="5868561" y="0"/>
                  <a:pt x="5910047" y="107152"/>
                  <a:pt x="5957672" y="217711"/>
                </a:cubicBezTo>
                <a:lnTo>
                  <a:pt x="6000379" y="378034"/>
                </a:lnTo>
                <a:lnTo>
                  <a:pt x="11748655" y="381844"/>
                </a:lnTo>
                <a:lnTo>
                  <a:pt x="11748655" y="665152"/>
                </a:lnTo>
                <a:lnTo>
                  <a:pt x="11748655" y="769771"/>
                </a:lnTo>
                <a:lnTo>
                  <a:pt x="11748655" y="922037"/>
                </a:lnTo>
                <a:lnTo>
                  <a:pt x="0" y="922037"/>
                </a:lnTo>
                <a:lnTo>
                  <a:pt x="0" y="769771"/>
                </a:lnTo>
                <a:lnTo>
                  <a:pt x="0" y="665152"/>
                </a:lnTo>
                <a:lnTo>
                  <a:pt x="0" y="392559"/>
                </a:lnTo>
                <a:lnTo>
                  <a:pt x="0" y="381844"/>
                </a:lnTo>
                <a:lnTo>
                  <a:pt x="3980" y="381844"/>
                </a:lnTo>
                <a:lnTo>
                  <a:pt x="73818" y="193811"/>
                </a:lnTo>
                <a:cubicBezTo>
                  <a:pt x="121443" y="83252"/>
                  <a:pt x="159582" y="2251"/>
                  <a:pt x="265378" y="225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xmlns="" id="{5F8E62D4-6F05-4288-9098-4BA10575DEAA}"/>
              </a:ext>
            </a:extLst>
          </p:cNvPr>
          <p:cNvSpPr/>
          <p:nvPr/>
        </p:nvSpPr>
        <p:spPr>
          <a:xfrm flipH="1">
            <a:off x="6349916" y="175368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455465" y="218120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전체 구성도</a:t>
            </a:r>
            <a:endParaRPr lang="en-US" altLang="ko-KR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5" y="1022968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527548" y="2959168"/>
            <a:ext cx="1292459" cy="81147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</a:t>
            </a:r>
          </a:p>
        </p:txBody>
      </p:sp>
      <p:sp>
        <p:nvSpPr>
          <p:cNvPr id="9" name="타원 8"/>
          <p:cNvSpPr/>
          <p:nvPr/>
        </p:nvSpPr>
        <p:spPr>
          <a:xfrm>
            <a:off x="3567608" y="3014486"/>
            <a:ext cx="1410860" cy="700833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 </a:t>
            </a:r>
            <a:endParaRPr lang="en-US" altLang="ko-KR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브라우저</a:t>
            </a:r>
          </a:p>
        </p:txBody>
      </p:sp>
      <p:sp>
        <p:nvSpPr>
          <p:cNvPr id="10" name="타원 9"/>
          <p:cNvSpPr/>
          <p:nvPr/>
        </p:nvSpPr>
        <p:spPr>
          <a:xfrm>
            <a:off x="6746549" y="3018341"/>
            <a:ext cx="1348080" cy="700833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 서버</a:t>
            </a:r>
          </a:p>
        </p:txBody>
      </p:sp>
      <p:sp>
        <p:nvSpPr>
          <p:cNvPr id="11" name="타원 10"/>
          <p:cNvSpPr/>
          <p:nvPr/>
        </p:nvSpPr>
        <p:spPr>
          <a:xfrm>
            <a:off x="8171284" y="4985237"/>
            <a:ext cx="1644162" cy="914399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크롤러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(N2H4)</a:t>
            </a:r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원통 3"/>
          <p:cNvSpPr/>
          <p:nvPr/>
        </p:nvSpPr>
        <p:spPr>
          <a:xfrm>
            <a:off x="9757130" y="2819780"/>
            <a:ext cx="1406770" cy="1090247"/>
          </a:xfrm>
          <a:prstGeom prst="can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86304" y="353450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093555" y="3193906"/>
            <a:ext cx="149552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820007" y="3464036"/>
            <a:ext cx="162657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854458" y="3201549"/>
            <a:ext cx="162657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092763" y="3464036"/>
            <a:ext cx="149553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259204" y="3292613"/>
            <a:ext cx="152753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3449813" y="2277208"/>
            <a:ext cx="4783015" cy="215411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이클립스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211" y="1779235"/>
            <a:ext cx="1321380" cy="70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022" y="2224456"/>
            <a:ext cx="1153737" cy="5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/>
          <p:cNvCxnSpPr>
            <a:stCxn id="4" idx="3"/>
            <a:endCxn id="11" idx="7"/>
          </p:cNvCxnSpPr>
          <p:nvPr/>
        </p:nvCxnSpPr>
        <p:spPr>
          <a:xfrm flipH="1">
            <a:off x="9574664" y="3910027"/>
            <a:ext cx="885851" cy="1209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1" idx="1"/>
          </p:cNvCxnSpPr>
          <p:nvPr/>
        </p:nvCxnSpPr>
        <p:spPr>
          <a:xfrm flipH="1" flipV="1">
            <a:off x="7595694" y="3715319"/>
            <a:ext cx="816372" cy="1403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20618" y="2851805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뉴스를 검색한다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960319" y="2804717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뉴스를 요청한다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756503" y="3572791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7)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뉴스를 제공한다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329540" y="2744083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회원로그를 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요청한다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046017" y="4469500"/>
            <a:ext cx="18549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4)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회원로그에 맞게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뉴스를 수집하도록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요청한다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65203" y="4667259"/>
            <a:ext cx="230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5)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회원로그에 맞는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뉴스를 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수집하여  전달한다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73773" y="355209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6)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회원로그에 맞는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뉴스를 제공한다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72134" y="590842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</a:t>
            </a:r>
            <a:endParaRPr lang="ko-KR" altLang="en-US" sz="2400" b="1" dirty="0"/>
          </a:p>
        </p:txBody>
      </p:sp>
      <p:pic>
        <p:nvPicPr>
          <p:cNvPr id="1043" name="Picture 19" descr="rstudio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365" y="5920397"/>
            <a:ext cx="1248076" cy="43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TOMCAT에 대한 이미지 검색결과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371" y="2414020"/>
            <a:ext cx="1157214" cy="84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3720219" y="3715319"/>
            <a:ext cx="115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HTML,</a:t>
            </a:r>
          </a:p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JSP, CSS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80694" y="1624134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이클립스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55716" y="2277208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아파치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톰캣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574664" y="5716864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알 스튜디오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782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18">
            <a:extLst>
              <a:ext uri="{FF2B5EF4-FFF2-40B4-BE49-F238E27FC236}">
                <a16:creationId xmlns:a16="http://schemas.microsoft.com/office/drawing/2014/main" xmlns="" id="{EFF01C49-0319-4E2E-90CC-E42C4B715378}"/>
              </a:ext>
            </a:extLst>
          </p:cNvPr>
          <p:cNvSpPr/>
          <p:nvPr/>
        </p:nvSpPr>
        <p:spPr>
          <a:xfrm>
            <a:off x="230909" y="181571"/>
            <a:ext cx="11748655" cy="922037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2037">
                <a:moveTo>
                  <a:pt x="265378" y="2251"/>
                </a:moveTo>
                <a:lnTo>
                  <a:pt x="341488" y="2251"/>
                </a:lnTo>
                <a:lnTo>
                  <a:pt x="456938" y="2251"/>
                </a:lnTo>
                <a:lnTo>
                  <a:pt x="2535124" y="2251"/>
                </a:lnTo>
                <a:lnTo>
                  <a:pt x="2535124" y="2252"/>
                </a:lnTo>
                <a:lnTo>
                  <a:pt x="5762765" y="0"/>
                </a:lnTo>
                <a:cubicBezTo>
                  <a:pt x="5868561" y="0"/>
                  <a:pt x="5910047" y="107152"/>
                  <a:pt x="5957672" y="217711"/>
                </a:cubicBezTo>
                <a:lnTo>
                  <a:pt x="6000379" y="378034"/>
                </a:lnTo>
                <a:lnTo>
                  <a:pt x="11748655" y="381844"/>
                </a:lnTo>
                <a:lnTo>
                  <a:pt x="11748655" y="665152"/>
                </a:lnTo>
                <a:lnTo>
                  <a:pt x="11748655" y="769771"/>
                </a:lnTo>
                <a:lnTo>
                  <a:pt x="11748655" y="922037"/>
                </a:lnTo>
                <a:lnTo>
                  <a:pt x="0" y="922037"/>
                </a:lnTo>
                <a:lnTo>
                  <a:pt x="0" y="769771"/>
                </a:lnTo>
                <a:lnTo>
                  <a:pt x="0" y="665152"/>
                </a:lnTo>
                <a:lnTo>
                  <a:pt x="0" y="392559"/>
                </a:lnTo>
                <a:lnTo>
                  <a:pt x="0" y="381844"/>
                </a:lnTo>
                <a:lnTo>
                  <a:pt x="3980" y="381844"/>
                </a:lnTo>
                <a:lnTo>
                  <a:pt x="73818" y="193811"/>
                </a:lnTo>
                <a:cubicBezTo>
                  <a:pt x="121443" y="83252"/>
                  <a:pt x="159582" y="2251"/>
                  <a:pt x="265378" y="225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0905" y="1022968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xmlns="" id="{0DDB1B6B-CA74-4B42-8D5D-B77A4A52CB92}"/>
              </a:ext>
            </a:extLst>
          </p:cNvPr>
          <p:cNvSpPr/>
          <p:nvPr/>
        </p:nvSpPr>
        <p:spPr>
          <a:xfrm flipH="1">
            <a:off x="6498230" y="18295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461381" y="218120"/>
            <a:ext cx="5555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</a:t>
            </a:r>
            <a:r>
              <a:rPr lang="ko-KR" altLang="en-US" sz="24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기능흐름도</a:t>
            </a:r>
            <a:endParaRPr lang="en-US" altLang="ko-KR" sz="2400" b="1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6528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A87167A-806C-44BA-84CE-48EF82D0C7AA}"/>
              </a:ext>
            </a:extLst>
          </p:cNvPr>
          <p:cNvSpPr/>
          <p:nvPr/>
        </p:nvSpPr>
        <p:spPr>
          <a:xfrm>
            <a:off x="1481498" y="1403654"/>
            <a:ext cx="1850538" cy="5911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프로그램 실행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xmlns="" id="{C2CA3D2A-785C-49DD-B3E3-76D32B2DD7E5}"/>
              </a:ext>
            </a:extLst>
          </p:cNvPr>
          <p:cNvSpPr/>
          <p:nvPr/>
        </p:nvSpPr>
        <p:spPr>
          <a:xfrm>
            <a:off x="1379345" y="2641600"/>
            <a:ext cx="2059709" cy="7874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508FD1D-91F3-478B-9AF7-E5295F9C5C5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406767" y="1994781"/>
            <a:ext cx="2433" cy="646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xmlns="" id="{60569374-1306-4288-9DE8-C1F58576F109}"/>
              </a:ext>
            </a:extLst>
          </p:cNvPr>
          <p:cNvCxnSpPr>
            <a:cxnSpLocks/>
            <a:stCxn id="6" idx="1"/>
            <a:endCxn id="20" idx="0"/>
          </p:cNvCxnSpPr>
          <p:nvPr/>
        </p:nvCxnSpPr>
        <p:spPr>
          <a:xfrm rot="10800000" flipV="1">
            <a:off x="1128831" y="3035299"/>
            <a:ext cx="250514" cy="82900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xmlns="" id="{C8C3FA85-A507-49AC-8492-7EA4B90DD235}"/>
              </a:ext>
            </a:extLst>
          </p:cNvPr>
          <p:cNvSpPr/>
          <p:nvPr/>
        </p:nvSpPr>
        <p:spPr>
          <a:xfrm>
            <a:off x="98976" y="3864301"/>
            <a:ext cx="2059709" cy="780689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</a:t>
            </a:r>
            <a:endParaRPr lang="en-US" altLang="ko-KR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가입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63C6F529-3597-469D-B531-F851C2E9BED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405051" y="3429000"/>
            <a:ext cx="4149" cy="1346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03F1353B-4E68-4023-82CF-673C8C79C1C1}"/>
              </a:ext>
            </a:extLst>
          </p:cNvPr>
          <p:cNvSpPr/>
          <p:nvPr/>
        </p:nvSpPr>
        <p:spPr>
          <a:xfrm>
            <a:off x="1602100" y="4748763"/>
            <a:ext cx="1621615" cy="1324081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회원정보 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xmlns="" id="{6DB030AA-9449-4610-8316-D3A07EABA111}"/>
              </a:ext>
            </a:extLst>
          </p:cNvPr>
          <p:cNvCxnSpPr>
            <a:cxnSpLocks/>
            <a:stCxn id="23" idx="3"/>
          </p:cNvCxnSpPr>
          <p:nvPr/>
        </p:nvCxnSpPr>
        <p:spPr>
          <a:xfrm rot="5400000" flipH="1" flipV="1">
            <a:off x="1157661" y="2975269"/>
            <a:ext cx="4352822" cy="1842328"/>
          </a:xfrm>
          <a:prstGeom prst="bentConnector4">
            <a:avLst>
              <a:gd name="adj1" fmla="val -5252"/>
              <a:gd name="adj2" fmla="val 7200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473D5775-04E1-4CE0-8E03-5F9C8BF533BA}"/>
              </a:ext>
            </a:extLst>
          </p:cNvPr>
          <p:cNvCxnSpPr>
            <a:cxnSpLocks/>
          </p:cNvCxnSpPr>
          <p:nvPr/>
        </p:nvCxnSpPr>
        <p:spPr>
          <a:xfrm>
            <a:off x="5098799" y="1994781"/>
            <a:ext cx="4148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98A4F9F-BCA8-4B91-AF0C-9F338EBFEBF5}"/>
              </a:ext>
            </a:extLst>
          </p:cNvPr>
          <p:cNvSpPr/>
          <p:nvPr/>
        </p:nvSpPr>
        <p:spPr>
          <a:xfrm>
            <a:off x="4237458" y="2627305"/>
            <a:ext cx="1769553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분석서비스 </a:t>
            </a:r>
            <a:endParaRPr lang="en-US" altLang="ko-KR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선택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xmlns="" id="{74A39492-1982-4990-A955-260BD1F8ED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08641" y="4315454"/>
            <a:ext cx="2365408" cy="208311"/>
          </a:xfrm>
          <a:prstGeom prst="bentConnector3">
            <a:avLst>
              <a:gd name="adj1" fmla="val 9998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60160E5D-3743-4F7F-BF71-E112B7FD7194}"/>
              </a:ext>
            </a:extLst>
          </p:cNvPr>
          <p:cNvCxnSpPr>
            <a:cxnSpLocks/>
          </p:cNvCxnSpPr>
          <p:nvPr/>
        </p:nvCxnSpPr>
        <p:spPr>
          <a:xfrm>
            <a:off x="5094285" y="4649611"/>
            <a:ext cx="177425" cy="29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판단 65">
            <a:extLst>
              <a:ext uri="{FF2B5EF4-FFF2-40B4-BE49-F238E27FC236}">
                <a16:creationId xmlns:a16="http://schemas.microsoft.com/office/drawing/2014/main" xmlns="" id="{C6CA25C1-D4FF-4DC6-A5F7-82CAF4BFEC37}"/>
              </a:ext>
            </a:extLst>
          </p:cNvPr>
          <p:cNvSpPr/>
          <p:nvPr/>
        </p:nvSpPr>
        <p:spPr>
          <a:xfrm>
            <a:off x="5285163" y="4251291"/>
            <a:ext cx="2085790" cy="7874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오늘의 </a:t>
            </a:r>
            <a:endParaRPr lang="en-US" altLang="ko-KR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뉴스</a:t>
            </a:r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xmlns="" id="{21104A9F-5B9C-4347-A503-4553FB8FC21E}"/>
              </a:ext>
            </a:extLst>
          </p:cNvPr>
          <p:cNvSpPr/>
          <p:nvPr/>
        </p:nvSpPr>
        <p:spPr>
          <a:xfrm>
            <a:off x="5266399" y="5208614"/>
            <a:ext cx="2104553" cy="7874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나를 위한 기사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xmlns="" id="{54F0FCDD-199A-4498-B995-B292A339025A}"/>
              </a:ext>
            </a:extLst>
          </p:cNvPr>
          <p:cNvCxnSpPr>
            <a:cxnSpLocks/>
          </p:cNvCxnSpPr>
          <p:nvPr/>
        </p:nvCxnSpPr>
        <p:spPr>
          <a:xfrm flipV="1">
            <a:off x="7380188" y="3035299"/>
            <a:ext cx="154258" cy="25670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xmlns="" id="{17237E08-18E7-40FC-A26C-24C1EFB298A2}"/>
              </a:ext>
            </a:extLst>
          </p:cNvPr>
          <p:cNvCxnSpPr>
            <a:cxnSpLocks/>
          </p:cNvCxnSpPr>
          <p:nvPr/>
        </p:nvCxnSpPr>
        <p:spPr>
          <a:xfrm>
            <a:off x="7361719" y="4644991"/>
            <a:ext cx="172727" cy="7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xmlns="" id="{D34DA880-AE66-43BA-A177-8AB8C04F28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27669" y="2254682"/>
            <a:ext cx="1314967" cy="3014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497A9B26-4D05-41C8-AEF1-9A969FA2683C}"/>
              </a:ext>
            </a:extLst>
          </p:cNvPr>
          <p:cNvSpPr/>
          <p:nvPr/>
        </p:nvSpPr>
        <p:spPr>
          <a:xfrm>
            <a:off x="7829904" y="1415534"/>
            <a:ext cx="1773699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언론사 선택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62CF1F5D-4349-4DFE-8871-3477D2FFF63B}"/>
              </a:ext>
            </a:extLst>
          </p:cNvPr>
          <p:cNvSpPr/>
          <p:nvPr/>
        </p:nvSpPr>
        <p:spPr>
          <a:xfrm>
            <a:off x="7829908" y="2334115"/>
            <a:ext cx="1773699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분석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E8E2CD1B-F942-49C8-AF01-C37397A0B9F5}"/>
              </a:ext>
            </a:extLst>
          </p:cNvPr>
          <p:cNvSpPr/>
          <p:nvPr/>
        </p:nvSpPr>
        <p:spPr>
          <a:xfrm>
            <a:off x="4242841" y="1392661"/>
            <a:ext cx="1773699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카테고리 선택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E032056E-EB25-4B7B-95B0-8380C429B8C3}"/>
              </a:ext>
            </a:extLst>
          </p:cNvPr>
          <p:cNvSpPr/>
          <p:nvPr/>
        </p:nvSpPr>
        <p:spPr>
          <a:xfrm>
            <a:off x="7823848" y="3252696"/>
            <a:ext cx="1773699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분석 결과 </a:t>
            </a:r>
            <a:endParaRPr lang="en-US" altLang="ko-KR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워드 클라우드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A925BD55-D4C2-49EE-B376-6E642FD62A18}"/>
              </a:ext>
            </a:extLst>
          </p:cNvPr>
          <p:cNvSpPr/>
          <p:nvPr/>
        </p:nvSpPr>
        <p:spPr>
          <a:xfrm>
            <a:off x="7823847" y="4171277"/>
            <a:ext cx="1773699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기사목록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xmlns="" id="{59AB9A85-DD9F-42CA-A75B-D1B58F6BBCF4}"/>
              </a:ext>
            </a:extLst>
          </p:cNvPr>
          <p:cNvSpPr/>
          <p:nvPr/>
        </p:nvSpPr>
        <p:spPr>
          <a:xfrm>
            <a:off x="7835858" y="5089858"/>
            <a:ext cx="1773699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해당 기사</a:t>
            </a:r>
          </a:p>
        </p:txBody>
      </p:sp>
      <p:sp>
        <p:nvSpPr>
          <p:cNvPr id="146" name="순서도: 자기 디스크 145">
            <a:extLst>
              <a:ext uri="{FF2B5EF4-FFF2-40B4-BE49-F238E27FC236}">
                <a16:creationId xmlns:a16="http://schemas.microsoft.com/office/drawing/2014/main" xmlns="" id="{A39F11B5-1A19-4AEC-B68D-EDC9606CBD37}"/>
              </a:ext>
            </a:extLst>
          </p:cNvPr>
          <p:cNvSpPr/>
          <p:nvPr/>
        </p:nvSpPr>
        <p:spPr>
          <a:xfrm>
            <a:off x="10252361" y="2898087"/>
            <a:ext cx="1621615" cy="1324081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프로그램</a:t>
            </a:r>
            <a:endParaRPr lang="en-US" altLang="ko-KR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xmlns="" id="{1A6F3040-742D-4608-9BA7-A3583C55EBF6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>
          <a:xfrm>
            <a:off x="8716754" y="2025134"/>
            <a:ext cx="4" cy="308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xmlns="" id="{B9682BAB-C793-4389-B9DB-84D59FC5A041}"/>
              </a:ext>
            </a:extLst>
          </p:cNvPr>
          <p:cNvCxnSpPr>
            <a:cxnSpLocks/>
          </p:cNvCxnSpPr>
          <p:nvPr/>
        </p:nvCxnSpPr>
        <p:spPr>
          <a:xfrm>
            <a:off x="8719728" y="2950577"/>
            <a:ext cx="4" cy="308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CD761A09-3ECD-402B-981B-6F4A2989FDAE}"/>
              </a:ext>
            </a:extLst>
          </p:cNvPr>
          <p:cNvCxnSpPr>
            <a:cxnSpLocks/>
          </p:cNvCxnSpPr>
          <p:nvPr/>
        </p:nvCxnSpPr>
        <p:spPr>
          <a:xfrm>
            <a:off x="8719728" y="3864302"/>
            <a:ext cx="4" cy="308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xmlns="" id="{C5EE7473-7E60-4655-8DFA-A229D26B9178}"/>
              </a:ext>
            </a:extLst>
          </p:cNvPr>
          <p:cNvCxnSpPr>
            <a:cxnSpLocks/>
          </p:cNvCxnSpPr>
          <p:nvPr/>
        </p:nvCxnSpPr>
        <p:spPr>
          <a:xfrm>
            <a:off x="8710692" y="4778871"/>
            <a:ext cx="4" cy="308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xmlns="" id="{EFA75221-8002-47D4-AB5B-A6139201AAE3}"/>
              </a:ext>
            </a:extLst>
          </p:cNvPr>
          <p:cNvCxnSpPr>
            <a:cxnSpLocks/>
            <a:stCxn id="112" idx="3"/>
            <a:endCxn id="146" idx="1"/>
          </p:cNvCxnSpPr>
          <p:nvPr/>
        </p:nvCxnSpPr>
        <p:spPr>
          <a:xfrm>
            <a:off x="9603607" y="2638915"/>
            <a:ext cx="1459562" cy="25917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xmlns="" id="{D8006574-4799-4F1A-8255-31FC1D33126C}"/>
              </a:ext>
            </a:extLst>
          </p:cNvPr>
          <p:cNvCxnSpPr>
            <a:cxnSpLocks/>
            <a:stCxn id="146" idx="2"/>
            <a:endCxn id="139" idx="3"/>
          </p:cNvCxnSpPr>
          <p:nvPr/>
        </p:nvCxnSpPr>
        <p:spPr>
          <a:xfrm flipH="1" flipV="1">
            <a:off x="9597547" y="3557496"/>
            <a:ext cx="654814" cy="2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1C9A3DD7-0A6B-4D1A-8D44-01510A863F8E}"/>
              </a:ext>
            </a:extLst>
          </p:cNvPr>
          <p:cNvSpPr txBox="1"/>
          <p:nvPr/>
        </p:nvSpPr>
        <p:spPr>
          <a:xfrm>
            <a:off x="2445637" y="34290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Y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13DF0A0C-2F2C-4CD8-A91C-E646C2B726BD}"/>
              </a:ext>
            </a:extLst>
          </p:cNvPr>
          <p:cNvSpPr txBox="1"/>
          <p:nvPr/>
        </p:nvSpPr>
        <p:spPr>
          <a:xfrm>
            <a:off x="1101122" y="269503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69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18">
            <a:extLst>
              <a:ext uri="{FF2B5EF4-FFF2-40B4-BE49-F238E27FC236}">
                <a16:creationId xmlns:a16="http://schemas.microsoft.com/office/drawing/2014/main" xmlns="" id="{CBD546FD-6146-426F-92FC-7E0EB9A3A6F5}"/>
              </a:ext>
            </a:extLst>
          </p:cNvPr>
          <p:cNvSpPr/>
          <p:nvPr/>
        </p:nvSpPr>
        <p:spPr>
          <a:xfrm>
            <a:off x="230909" y="181571"/>
            <a:ext cx="11748655" cy="922037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2037">
                <a:moveTo>
                  <a:pt x="265378" y="2251"/>
                </a:moveTo>
                <a:lnTo>
                  <a:pt x="341488" y="2251"/>
                </a:lnTo>
                <a:lnTo>
                  <a:pt x="456938" y="2251"/>
                </a:lnTo>
                <a:lnTo>
                  <a:pt x="2535124" y="2251"/>
                </a:lnTo>
                <a:lnTo>
                  <a:pt x="2535124" y="2252"/>
                </a:lnTo>
                <a:lnTo>
                  <a:pt x="5762765" y="0"/>
                </a:lnTo>
                <a:cubicBezTo>
                  <a:pt x="5868561" y="0"/>
                  <a:pt x="5910047" y="107152"/>
                  <a:pt x="5957672" y="217711"/>
                </a:cubicBezTo>
                <a:lnTo>
                  <a:pt x="6000379" y="378034"/>
                </a:lnTo>
                <a:lnTo>
                  <a:pt x="11748655" y="381844"/>
                </a:lnTo>
                <a:lnTo>
                  <a:pt x="11748655" y="665152"/>
                </a:lnTo>
                <a:lnTo>
                  <a:pt x="11748655" y="769771"/>
                </a:lnTo>
                <a:lnTo>
                  <a:pt x="11748655" y="922037"/>
                </a:lnTo>
                <a:lnTo>
                  <a:pt x="0" y="922037"/>
                </a:lnTo>
                <a:lnTo>
                  <a:pt x="0" y="769771"/>
                </a:lnTo>
                <a:lnTo>
                  <a:pt x="0" y="665152"/>
                </a:lnTo>
                <a:lnTo>
                  <a:pt x="0" y="392559"/>
                </a:lnTo>
                <a:lnTo>
                  <a:pt x="0" y="381844"/>
                </a:lnTo>
                <a:lnTo>
                  <a:pt x="3980" y="381844"/>
                </a:lnTo>
                <a:lnTo>
                  <a:pt x="73818" y="193811"/>
                </a:lnTo>
                <a:cubicBezTo>
                  <a:pt x="121443" y="83252"/>
                  <a:pt x="159582" y="2251"/>
                  <a:pt x="265378" y="225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평행 사변형 40">
            <a:extLst>
              <a:ext uri="{FF2B5EF4-FFF2-40B4-BE49-F238E27FC236}">
                <a16:creationId xmlns:a16="http://schemas.microsoft.com/office/drawing/2014/main" xmlns="" id="{0DF2B40D-1D48-404A-BC4F-424891F96EFF}"/>
              </a:ext>
            </a:extLst>
          </p:cNvPr>
          <p:cNvSpPr/>
          <p:nvPr/>
        </p:nvSpPr>
        <p:spPr>
          <a:xfrm flipH="1">
            <a:off x="6349916" y="175368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5018" y="219646"/>
            <a:ext cx="5590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기능 설명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5">
            <a:extLst>
              <a:ext uri="{FF2B5EF4-FFF2-40B4-BE49-F238E27FC236}">
                <a16:creationId xmlns:a16="http://schemas.microsoft.com/office/drawing/2014/main" xmlns="" id="{027E5043-1307-4E55-854E-7B72F08383CE}"/>
              </a:ext>
            </a:extLst>
          </p:cNvPr>
          <p:cNvSpPr/>
          <p:nvPr/>
        </p:nvSpPr>
        <p:spPr>
          <a:xfrm>
            <a:off x="1404773" y="2241254"/>
            <a:ext cx="2466299" cy="3348892"/>
          </a:xfrm>
          <a:prstGeom prst="roundRect">
            <a:avLst>
              <a:gd name="adj" fmla="val 13942"/>
            </a:avLst>
          </a:prstGeom>
          <a:solidFill>
            <a:srgbClr val="39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0" algn="ctr"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0" algn="ctr">
              <a:lnSpc>
                <a:spcPct val="150000"/>
              </a:lnSpc>
            </a:pPr>
            <a:endParaRPr lang="ko-KR" altLang="en-US" sz="12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DE4D1A1F-760B-4861-9965-BE1A0155E5B0}"/>
              </a:ext>
            </a:extLst>
          </p:cNvPr>
          <p:cNvGrpSpPr/>
          <p:nvPr/>
        </p:nvGrpSpPr>
        <p:grpSpPr>
          <a:xfrm>
            <a:off x="1786842" y="2572643"/>
            <a:ext cx="1702160" cy="3196373"/>
            <a:chOff x="1581150" y="1301261"/>
            <a:chExt cx="1475025" cy="2769851"/>
          </a:xfrm>
          <a:effectLst>
            <a:outerShdw blurRad="304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1" name="순서도: 수동 입력 10">
              <a:extLst>
                <a:ext uri="{FF2B5EF4-FFF2-40B4-BE49-F238E27FC236}">
                  <a16:creationId xmlns:a16="http://schemas.microsoft.com/office/drawing/2014/main" xmlns="" id="{2BB83B5D-27FE-4C05-87CD-4216A78C0D10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xmlns="" id="{67ADE15D-3FD1-4066-AFAB-9DF9B5A0B24E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BF03293-E377-4A4C-8FF4-49E038F130B2}"/>
              </a:ext>
            </a:extLst>
          </p:cNvPr>
          <p:cNvSpPr txBox="1"/>
          <p:nvPr/>
        </p:nvSpPr>
        <p:spPr>
          <a:xfrm>
            <a:off x="1575467" y="2977107"/>
            <a:ext cx="2124909" cy="214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39BBBD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실시간 뉴스 제공</a:t>
            </a:r>
            <a:endParaRPr lang="en-US" altLang="ko-KR" sz="1600" b="1" dirty="0">
              <a:solidFill>
                <a:srgbClr val="39BBBD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사용자가 선택한 카테고리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정치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경제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사회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생활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문화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세계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,IT/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과학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관한 기사들을 </a:t>
            </a:r>
            <a:endParaRPr lang="en-US" altLang="ko-KR" sz="15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실시간으로 제공</a:t>
            </a:r>
            <a:endParaRPr lang="en-US" altLang="ko-KR" sz="15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xmlns="" id="{E264B2B6-5A7F-4517-A125-592734DE4980}"/>
              </a:ext>
            </a:extLst>
          </p:cNvPr>
          <p:cNvSpPr/>
          <p:nvPr/>
        </p:nvSpPr>
        <p:spPr>
          <a:xfrm>
            <a:off x="4861355" y="2241254"/>
            <a:ext cx="2466299" cy="3348892"/>
          </a:xfrm>
          <a:prstGeom prst="roundRect">
            <a:avLst>
              <a:gd name="adj" fmla="val 139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150000"/>
              </a:lnSpc>
            </a:pPr>
            <a:endParaRPr lang="ko-KR" altLang="en-US" sz="12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3E11638-9ACA-47EC-B48A-CAD74676C2D3}"/>
              </a:ext>
            </a:extLst>
          </p:cNvPr>
          <p:cNvGrpSpPr/>
          <p:nvPr/>
        </p:nvGrpSpPr>
        <p:grpSpPr>
          <a:xfrm>
            <a:off x="5218543" y="2572642"/>
            <a:ext cx="1702160" cy="2946330"/>
            <a:chOff x="1573146" y="1517939"/>
            <a:chExt cx="1475025" cy="2553173"/>
          </a:xfrm>
          <a:effectLst>
            <a:outerShdw blurRad="304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23" name="순서도: 수동 입력 22">
              <a:extLst>
                <a:ext uri="{FF2B5EF4-FFF2-40B4-BE49-F238E27FC236}">
                  <a16:creationId xmlns:a16="http://schemas.microsoft.com/office/drawing/2014/main" xmlns="" id="{F79C6E59-6386-4F95-80F9-EDA5B4DCD412}"/>
                </a:ext>
              </a:extLst>
            </p:cNvPr>
            <p:cNvSpPr/>
            <p:nvPr/>
          </p:nvSpPr>
          <p:spPr>
            <a:xfrm>
              <a:off x="1573146" y="1517939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xmlns="" id="{43A68E86-28D9-4AB5-9B00-7FAFC1AEB706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9D23CF3-59E9-446E-8CB1-609C5B5BA85C}"/>
              </a:ext>
            </a:extLst>
          </p:cNvPr>
          <p:cNvSpPr txBox="1"/>
          <p:nvPr/>
        </p:nvSpPr>
        <p:spPr>
          <a:xfrm>
            <a:off x="5007168" y="3194345"/>
            <a:ext cx="2124909" cy="1712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개인 추천기사 제공</a:t>
            </a:r>
            <a:endParaRPr lang="en-US" altLang="ko-KR" sz="1600" b="1" dirty="0">
              <a:solidFill>
                <a:srgbClr val="FFC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사용자가 원하는 카테고리를 기준으로 기간과 </a:t>
            </a:r>
            <a:endParaRPr lang="en-US" altLang="ko-KR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언론사를 선택할 수 있는 기능을 추가 제공</a:t>
            </a:r>
            <a:endParaRPr lang="en-US" altLang="ko-KR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0" name="모서리가 둥근 직사각형 27">
            <a:extLst>
              <a:ext uri="{FF2B5EF4-FFF2-40B4-BE49-F238E27FC236}">
                <a16:creationId xmlns:a16="http://schemas.microsoft.com/office/drawing/2014/main" xmlns="" id="{04E56494-A580-446E-A23D-FFAB86ED8C05}"/>
              </a:ext>
            </a:extLst>
          </p:cNvPr>
          <p:cNvSpPr/>
          <p:nvPr/>
        </p:nvSpPr>
        <p:spPr>
          <a:xfrm>
            <a:off x="8373419" y="2246339"/>
            <a:ext cx="2466299" cy="3348892"/>
          </a:xfrm>
          <a:prstGeom prst="roundRect">
            <a:avLst>
              <a:gd name="adj" fmla="val 1394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4C583E09-B1A5-4C60-9645-BDC8C36D14FB}"/>
              </a:ext>
            </a:extLst>
          </p:cNvPr>
          <p:cNvGrpSpPr/>
          <p:nvPr/>
        </p:nvGrpSpPr>
        <p:grpSpPr>
          <a:xfrm>
            <a:off x="8740806" y="2549759"/>
            <a:ext cx="1702160" cy="3037909"/>
            <a:chOff x="1568425" y="1438580"/>
            <a:chExt cx="1475025" cy="2632532"/>
          </a:xfrm>
          <a:effectLst>
            <a:outerShdw blurRad="304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2" name="순서도: 수동 입력 31">
              <a:extLst>
                <a:ext uri="{FF2B5EF4-FFF2-40B4-BE49-F238E27FC236}">
                  <a16:creationId xmlns:a16="http://schemas.microsoft.com/office/drawing/2014/main" xmlns="" id="{7E0B3343-06ED-42CC-9F4D-85481B2E4513}"/>
                </a:ext>
              </a:extLst>
            </p:cNvPr>
            <p:cNvSpPr/>
            <p:nvPr/>
          </p:nvSpPr>
          <p:spPr>
            <a:xfrm>
              <a:off x="1568425" y="1438580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xmlns="" id="{29BECB1B-B2A2-4543-B437-ABED75B3DAAC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C22E3A3-76E7-4048-9834-5C80D68C410F}"/>
              </a:ext>
            </a:extLst>
          </p:cNvPr>
          <p:cNvSpPr txBox="1"/>
          <p:nvPr/>
        </p:nvSpPr>
        <p:spPr>
          <a:xfrm>
            <a:off x="8458767" y="2848641"/>
            <a:ext cx="2295605" cy="2404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빈도분석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시각화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제공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워드 클라우드를 사용해</a:t>
            </a:r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en-US" altLang="ko-KR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뉴스에서 사용된 키워드의 빈도수에 따라 크기와 </a:t>
            </a:r>
            <a:endParaRPr lang="en-US" altLang="ko-KR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색으로 분류하여 쉽게 뉴스의 키워드를 파악할 수 있도록 시각화 제공</a:t>
            </a:r>
            <a:endParaRPr lang="en-US" altLang="ko-KR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335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자유형 18">
            <a:extLst>
              <a:ext uri="{FF2B5EF4-FFF2-40B4-BE49-F238E27FC236}">
                <a16:creationId xmlns:a16="http://schemas.microsoft.com/office/drawing/2014/main" xmlns="" id="{7B2BE264-E8F6-4675-B910-5C69E517C3D1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xmlns="" id="{0DC31C03-0E1E-4699-8A74-06EDA9296F35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00E10B7E-9984-4404-8FF9-90417226C339}"/>
              </a:ext>
            </a:extLst>
          </p:cNvPr>
          <p:cNvGrpSpPr/>
          <p:nvPr/>
        </p:nvGrpSpPr>
        <p:grpSpPr>
          <a:xfrm>
            <a:off x="5185469" y="1753658"/>
            <a:ext cx="6241321" cy="3325794"/>
            <a:chOff x="4986376" y="2435037"/>
            <a:chExt cx="6241321" cy="3325794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xmlns="" id="{F7D7BFEA-E602-4A53-ABD1-6818F39DE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6376" y="2435037"/>
              <a:ext cx="6241321" cy="3261643"/>
            </a:xfrm>
            <a:prstGeom prst="rect">
              <a:avLst/>
            </a:prstGeom>
          </p:spPr>
        </p:pic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9A4423C2-A585-40DA-B104-DB13895815C6}"/>
                </a:ext>
              </a:extLst>
            </p:cNvPr>
            <p:cNvSpPr/>
            <p:nvPr/>
          </p:nvSpPr>
          <p:spPr>
            <a:xfrm>
              <a:off x="5116944" y="3723154"/>
              <a:ext cx="859063" cy="2037677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6DD831-587F-4FDC-9289-82D64F3CAD25}"/>
              </a:ext>
            </a:extLst>
          </p:cNvPr>
          <p:cNvSpPr txBox="1"/>
          <p:nvPr/>
        </p:nvSpPr>
        <p:spPr>
          <a:xfrm>
            <a:off x="9305375" y="1239350"/>
            <a:ext cx="256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u="sng" dirty="0">
                <a:solidFill>
                  <a:schemeClr val="accent5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https://news.naver.com/</a:t>
            </a:r>
            <a:endParaRPr lang="ko-KR" altLang="en-US" sz="1600" u="sng" dirty="0">
              <a:solidFill>
                <a:schemeClr val="accent5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A018C7FD-0774-4DEF-8D06-9F334DD5B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330" y="1700690"/>
            <a:ext cx="6271803" cy="382557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56839403-75E6-407B-A0E8-BF39946FB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0" y="1354193"/>
            <a:ext cx="4497101" cy="5221210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F0A7142E-7AC3-4325-A280-FEA9D78A1A8D}"/>
              </a:ext>
            </a:extLst>
          </p:cNvPr>
          <p:cNvSpPr/>
          <p:nvPr/>
        </p:nvSpPr>
        <p:spPr>
          <a:xfrm>
            <a:off x="5352978" y="3030592"/>
            <a:ext cx="859063" cy="232649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BFAFB92C-2975-48FC-86D8-B18FA8236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037" y="1788780"/>
            <a:ext cx="6180200" cy="4321608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F7F0D116-F843-4A05-AF39-77559485DC03}"/>
              </a:ext>
            </a:extLst>
          </p:cNvPr>
          <p:cNvSpPr/>
          <p:nvPr/>
        </p:nvSpPr>
        <p:spPr>
          <a:xfrm>
            <a:off x="5392367" y="3090399"/>
            <a:ext cx="859063" cy="289476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EDFD3FCA-776F-4868-9EF0-4625C96A5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75" y="1823901"/>
            <a:ext cx="5940406" cy="4321609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705269D-F11F-4F4C-837F-C3176A511D30}"/>
              </a:ext>
            </a:extLst>
          </p:cNvPr>
          <p:cNvSpPr/>
          <p:nvPr/>
        </p:nvSpPr>
        <p:spPr>
          <a:xfrm>
            <a:off x="5468437" y="3041775"/>
            <a:ext cx="859063" cy="301855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F85CECEB-EFDD-44CD-9CBE-7249C7578C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3" t="-3357" r="-2439" b="9242"/>
          <a:stretch/>
        </p:blipFill>
        <p:spPr>
          <a:xfrm>
            <a:off x="5244468" y="1660299"/>
            <a:ext cx="6383525" cy="4972142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EFBA5DBB-B439-4D3C-9D14-67046E821850}"/>
              </a:ext>
            </a:extLst>
          </p:cNvPr>
          <p:cNvSpPr/>
          <p:nvPr/>
        </p:nvSpPr>
        <p:spPr>
          <a:xfrm>
            <a:off x="5426177" y="3064090"/>
            <a:ext cx="859063" cy="154485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ABF59C1F-7EE5-404D-AA00-10CAE168F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382" y="1782100"/>
            <a:ext cx="6256562" cy="365029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48952D6-6A33-4076-B3A7-B6A3A60C665D}"/>
              </a:ext>
            </a:extLst>
          </p:cNvPr>
          <p:cNvSpPr/>
          <p:nvPr/>
        </p:nvSpPr>
        <p:spPr>
          <a:xfrm>
            <a:off x="6274014" y="1782100"/>
            <a:ext cx="2965439" cy="406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xmlns="" id="{AFCD39AF-8D65-4684-83BC-E69362825889}"/>
              </a:ext>
            </a:extLst>
          </p:cNvPr>
          <p:cNvSpPr/>
          <p:nvPr/>
        </p:nvSpPr>
        <p:spPr>
          <a:xfrm>
            <a:off x="5316037" y="3046467"/>
            <a:ext cx="859063" cy="243455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5603905F-12A9-4ACF-B42D-407665ADA59E}"/>
              </a:ext>
            </a:extLst>
          </p:cNvPr>
          <p:cNvSpPr/>
          <p:nvPr/>
        </p:nvSpPr>
        <p:spPr>
          <a:xfrm>
            <a:off x="392733" y="209614"/>
            <a:ext cx="6720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화면 구성도</a:t>
            </a:r>
            <a:endParaRPr lang="ko-KR" altLang="en-US" sz="2400" b="1" u="sng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9E67A1E6-9DE5-42D9-84A3-6E53941811F7}"/>
              </a:ext>
            </a:extLst>
          </p:cNvPr>
          <p:cNvSpPr/>
          <p:nvPr/>
        </p:nvSpPr>
        <p:spPr>
          <a:xfrm>
            <a:off x="2653333" y="3134846"/>
            <a:ext cx="1274892" cy="56341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C5F7253D-723D-4225-973D-10FC48474FE6}"/>
              </a:ext>
            </a:extLst>
          </p:cNvPr>
          <p:cNvSpPr/>
          <p:nvPr/>
        </p:nvSpPr>
        <p:spPr>
          <a:xfrm>
            <a:off x="1385457" y="3094206"/>
            <a:ext cx="1080654" cy="5634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xmlns="" id="{32CC093E-B134-41AA-8A7D-2A8448FE2CF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943925" y="3416555"/>
            <a:ext cx="1372112" cy="64405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xmlns="" id="{92B5614B-BFB5-4FEA-88C1-30ECAECF8683}"/>
              </a:ext>
            </a:extLst>
          </p:cNvPr>
          <p:cNvCxnSpPr>
            <a:cxnSpLocks/>
            <a:stCxn id="3" idx="0"/>
            <a:endCxn id="25" idx="1"/>
          </p:cNvCxnSpPr>
          <p:nvPr/>
        </p:nvCxnSpPr>
        <p:spPr>
          <a:xfrm rot="5400000" flipH="1" flipV="1">
            <a:off x="3545576" y="365768"/>
            <a:ext cx="1108647" cy="4348230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E248614-4EA8-45D3-ACF4-2999E112D09D}"/>
              </a:ext>
            </a:extLst>
          </p:cNvPr>
          <p:cNvSpPr/>
          <p:nvPr/>
        </p:nvSpPr>
        <p:spPr>
          <a:xfrm>
            <a:off x="424070" y="1108309"/>
            <a:ext cx="3100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9"/>
              </a:rPr>
              <a:t>https://balsamiq.com/wireframes/</a:t>
            </a:r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 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876" y="6176431"/>
            <a:ext cx="6579045" cy="338554"/>
          </a:xfrm>
          <a:prstGeom prst="rect">
            <a:avLst/>
          </a:prstGeom>
          <a:noFill/>
          <a:ln>
            <a:solidFill>
              <a:srgbClr val="434544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각 카테고리에 맞는 다양한 종류의 서브카테고리들을 선택할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103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43" grpId="0" animBg="1"/>
      <p:bldP spid="48" grpId="0" animBg="1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18">
            <a:extLst>
              <a:ext uri="{FF2B5EF4-FFF2-40B4-BE49-F238E27FC236}">
                <a16:creationId xmlns:a16="http://schemas.microsoft.com/office/drawing/2014/main" xmlns="" id="{2A61392D-A114-49D7-A1EA-0DF3E2DD2B13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xmlns="" id="{07AAB57F-3878-45C5-B30D-28DDE7C21A98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0254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8444" y="201382"/>
            <a:ext cx="6850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화면 구성도</a:t>
            </a:r>
            <a:endParaRPr lang="ko-KR" altLang="en-US" sz="2400" b="1" u="sng" dirty="0"/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2CAC8DCA-1F8D-4037-8037-9FADA8FF6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489" y="2022231"/>
            <a:ext cx="3778270" cy="44700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3CFD787E-8E97-4FE5-9D95-0C6DB451B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8" y="2022231"/>
            <a:ext cx="3855335" cy="4470007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4DB0FD5A-E6C2-431A-AA91-A1DFAE653748}"/>
              </a:ext>
            </a:extLst>
          </p:cNvPr>
          <p:cNvSpPr/>
          <p:nvPr/>
        </p:nvSpPr>
        <p:spPr>
          <a:xfrm>
            <a:off x="610186" y="3768678"/>
            <a:ext cx="721360" cy="695960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7359D46A-163B-4409-8EF0-D23A8D0FA3D8}"/>
              </a:ext>
            </a:extLst>
          </p:cNvPr>
          <p:cNvSpPr/>
          <p:nvPr/>
        </p:nvSpPr>
        <p:spPr>
          <a:xfrm>
            <a:off x="2296160" y="3727840"/>
            <a:ext cx="721360" cy="695960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5F8FC99A-54F8-43DA-83CF-2618BF47FB0F}"/>
              </a:ext>
            </a:extLst>
          </p:cNvPr>
          <p:cNvSpPr/>
          <p:nvPr/>
        </p:nvSpPr>
        <p:spPr>
          <a:xfrm>
            <a:off x="4499206" y="3766824"/>
            <a:ext cx="721360" cy="695960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379EAE4E-E568-43DD-A069-85614F41EAF3}"/>
              </a:ext>
            </a:extLst>
          </p:cNvPr>
          <p:cNvSpPr/>
          <p:nvPr/>
        </p:nvSpPr>
        <p:spPr>
          <a:xfrm>
            <a:off x="6240038" y="3727840"/>
            <a:ext cx="721360" cy="695960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137D8C1F-65E1-4D31-BDDB-9347561ED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51" y="1920359"/>
            <a:ext cx="3722217" cy="42482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978" y="1176981"/>
            <a:ext cx="312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5"/>
              </a:rPr>
              <a:t>https://balsamiq.com/wireframes/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 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23911" y="1370470"/>
            <a:ext cx="4791696" cy="307777"/>
          </a:xfrm>
          <a:prstGeom prst="rect">
            <a:avLst/>
          </a:prstGeom>
          <a:noFill/>
          <a:ln>
            <a:solidFill>
              <a:srgbClr val="434544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언론사를 선택하여 워드 </a:t>
            </a:r>
            <a:r>
              <a:rPr lang="ko-KR" altLang="en-US" sz="1400" dirty="0" err="1">
                <a:solidFill>
                  <a:srgbClr val="FF0000"/>
                </a:solidFill>
              </a:rPr>
              <a:t>클라우드로</a:t>
            </a:r>
            <a:r>
              <a:rPr lang="ko-KR" altLang="en-US" sz="1400" dirty="0">
                <a:solidFill>
                  <a:srgbClr val="FF0000"/>
                </a:solidFill>
              </a:rPr>
              <a:t> 비교 분석할 수 있고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66265" y="6221002"/>
            <a:ext cx="212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https://news.naver.com/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6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P spid="34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18">
            <a:extLst>
              <a:ext uri="{FF2B5EF4-FFF2-40B4-BE49-F238E27FC236}">
                <a16:creationId xmlns:a16="http://schemas.microsoft.com/office/drawing/2014/main" xmlns="" id="{2A61392D-A114-49D7-A1EA-0DF3E2DD2B13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xmlns="" id="{07AAB57F-3878-45C5-B30D-28DDE7C21A98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8444" y="201382"/>
            <a:ext cx="6850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화면 구성도</a:t>
            </a:r>
            <a:endParaRPr lang="ko-KR" altLang="en-US" sz="2400" b="1" u="sng" dirty="0"/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2CAC8DCA-1F8D-4037-8037-9FADA8FF6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489" y="1737480"/>
            <a:ext cx="3778270" cy="47698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3CFD787E-8E97-4FE5-9D95-0C6DB451B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8" y="1701209"/>
            <a:ext cx="3855335" cy="479103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2A8CDE3D-5BA6-45A1-958B-C7619961E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75" y="1722359"/>
            <a:ext cx="3574090" cy="389415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D5840047-6D1D-4479-AE56-1B060F625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741" y="3124201"/>
            <a:ext cx="3312281" cy="811904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4DB0FD5A-E6C2-431A-AA91-A1DFAE653748}"/>
              </a:ext>
            </a:extLst>
          </p:cNvPr>
          <p:cNvSpPr/>
          <p:nvPr/>
        </p:nvSpPr>
        <p:spPr>
          <a:xfrm>
            <a:off x="599440" y="3525130"/>
            <a:ext cx="721360" cy="695960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7359D46A-163B-4409-8EF0-D23A8D0FA3D8}"/>
              </a:ext>
            </a:extLst>
          </p:cNvPr>
          <p:cNvSpPr/>
          <p:nvPr/>
        </p:nvSpPr>
        <p:spPr>
          <a:xfrm>
            <a:off x="2296160" y="3525130"/>
            <a:ext cx="721360" cy="695960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5F8FC99A-54F8-43DA-83CF-2618BF47FB0F}"/>
              </a:ext>
            </a:extLst>
          </p:cNvPr>
          <p:cNvSpPr/>
          <p:nvPr/>
        </p:nvSpPr>
        <p:spPr>
          <a:xfrm>
            <a:off x="4543318" y="3505588"/>
            <a:ext cx="721360" cy="695960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379EAE4E-E568-43DD-A069-85614F41EAF3}"/>
              </a:ext>
            </a:extLst>
          </p:cNvPr>
          <p:cNvSpPr/>
          <p:nvPr/>
        </p:nvSpPr>
        <p:spPr>
          <a:xfrm>
            <a:off x="6240038" y="3505588"/>
            <a:ext cx="721360" cy="695960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A0607C4-0C33-46F2-BB88-DA5A8331D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975" y="3426460"/>
            <a:ext cx="560225" cy="560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4EFBA53-AEEE-45B8-955C-D645A323E8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889" y="1701209"/>
            <a:ext cx="4501133" cy="435611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03319" y="1265761"/>
            <a:ext cx="7196201" cy="307777"/>
          </a:xfrm>
          <a:prstGeom prst="rect">
            <a:avLst/>
          </a:prstGeom>
          <a:noFill/>
          <a:ln>
            <a:solidFill>
              <a:srgbClr val="434544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워드 </a:t>
            </a:r>
            <a:r>
              <a:rPr lang="ko-KR" altLang="en-US" sz="1400" dirty="0" err="1">
                <a:solidFill>
                  <a:srgbClr val="FF0000"/>
                </a:solidFill>
              </a:rPr>
              <a:t>클라우드</a:t>
            </a:r>
            <a:r>
              <a:rPr lang="ko-KR" altLang="en-US" sz="1400" dirty="0">
                <a:solidFill>
                  <a:srgbClr val="FF0000"/>
                </a:solidFill>
              </a:rPr>
              <a:t> 이미지를 선택하면 해당 기사의 사이트로 이동하여 기사를 읽을 수 있음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5978" y="1176981"/>
            <a:ext cx="312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8"/>
              </a:rPr>
              <a:t>https://balsamiq.com/wireframes/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 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36603" y="6067114"/>
            <a:ext cx="212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https://news.naver.com/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6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자유형 18">
            <a:extLst>
              <a:ext uri="{FF2B5EF4-FFF2-40B4-BE49-F238E27FC236}">
                <a16:creationId xmlns:a16="http://schemas.microsoft.com/office/drawing/2014/main" xmlns="" id="{87E49C83-E490-4EFD-999D-9C6802DD7FB6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782922 w 11748655"/>
              <a:gd name="connsiteY6" fmla="*/ 16754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637545 w 11748655"/>
              <a:gd name="connsiteY5" fmla="*/ 924 h 919786"/>
              <a:gd name="connsiteX6" fmla="*/ 4782922 w 11748655"/>
              <a:gd name="connsiteY6" fmla="*/ 158310 h 919786"/>
              <a:gd name="connsiteX7" fmla="*/ 48675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4637545" y="924"/>
                </a:lnTo>
                <a:cubicBezTo>
                  <a:pt x="4743341" y="924"/>
                  <a:pt x="4735297" y="47751"/>
                  <a:pt x="4782922" y="158310"/>
                </a:cubicBezTo>
                <a:lnTo>
                  <a:pt x="4867539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xmlns="" id="{DACF15CB-9AE8-4B23-9DC4-19F5F9F7475A}"/>
              </a:ext>
            </a:extLst>
          </p:cNvPr>
          <p:cNvSpPr/>
          <p:nvPr/>
        </p:nvSpPr>
        <p:spPr>
          <a:xfrm flipH="1">
            <a:off x="533913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4219" y="206707"/>
            <a:ext cx="4802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최종목적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8" name="오각형 28">
            <a:extLst>
              <a:ext uri="{FF2B5EF4-FFF2-40B4-BE49-F238E27FC236}">
                <a16:creationId xmlns:a16="http://schemas.microsoft.com/office/drawing/2014/main" xmlns="" id="{A1908254-10DD-4029-B0F3-09139702080D}"/>
              </a:ext>
            </a:extLst>
          </p:cNvPr>
          <p:cNvSpPr/>
          <p:nvPr/>
        </p:nvSpPr>
        <p:spPr>
          <a:xfrm flipH="1">
            <a:off x="2453225" y="2237634"/>
            <a:ext cx="7877254" cy="921198"/>
          </a:xfrm>
          <a:prstGeom prst="homePlate">
            <a:avLst/>
          </a:prstGeom>
          <a:solidFill>
            <a:srgbClr val="FFB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오각형 29">
            <a:extLst>
              <a:ext uri="{FF2B5EF4-FFF2-40B4-BE49-F238E27FC236}">
                <a16:creationId xmlns:a16="http://schemas.microsoft.com/office/drawing/2014/main" xmlns="" id="{F4388F6C-20F1-464B-9C6F-6F5922C14AE5}"/>
              </a:ext>
            </a:extLst>
          </p:cNvPr>
          <p:cNvSpPr/>
          <p:nvPr/>
        </p:nvSpPr>
        <p:spPr>
          <a:xfrm flipH="1">
            <a:off x="1293091" y="3166032"/>
            <a:ext cx="9037387" cy="9072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오각형 30">
            <a:extLst>
              <a:ext uri="{FF2B5EF4-FFF2-40B4-BE49-F238E27FC236}">
                <a16:creationId xmlns:a16="http://schemas.microsoft.com/office/drawing/2014/main" xmlns="" id="{C72FFCE8-9331-467B-AAEB-151285D6462F}"/>
              </a:ext>
            </a:extLst>
          </p:cNvPr>
          <p:cNvSpPr/>
          <p:nvPr/>
        </p:nvSpPr>
        <p:spPr>
          <a:xfrm flipH="1">
            <a:off x="2241227" y="4080432"/>
            <a:ext cx="8089252" cy="9072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xmlns="" id="{5DFC0433-5266-45D9-BFA3-3A713BC4E275}"/>
              </a:ext>
            </a:extLst>
          </p:cNvPr>
          <p:cNvSpPr>
            <a:spLocks noEditPoints="1"/>
          </p:cNvSpPr>
          <p:nvPr/>
        </p:nvSpPr>
        <p:spPr bwMode="auto">
          <a:xfrm>
            <a:off x="2968590" y="5568193"/>
            <a:ext cx="254629" cy="315080"/>
          </a:xfrm>
          <a:custGeom>
            <a:avLst/>
            <a:gdLst>
              <a:gd name="T0" fmla="*/ 1893 w 2776"/>
              <a:gd name="T1" fmla="*/ 2761 h 3440"/>
              <a:gd name="T2" fmla="*/ 1756 w 2776"/>
              <a:gd name="T3" fmla="*/ 2829 h 3440"/>
              <a:gd name="T4" fmla="*/ 2073 w 2776"/>
              <a:gd name="T5" fmla="*/ 3143 h 3440"/>
              <a:gd name="T6" fmla="*/ 2577 w 2776"/>
              <a:gd name="T7" fmla="*/ 2631 h 3440"/>
              <a:gd name="T8" fmla="*/ 2489 w 2776"/>
              <a:gd name="T9" fmla="*/ 2506 h 3440"/>
              <a:gd name="T10" fmla="*/ 1412 w 2776"/>
              <a:gd name="T11" fmla="*/ 2506 h 3440"/>
              <a:gd name="T12" fmla="*/ 897 w 2776"/>
              <a:gd name="T13" fmla="*/ 2546 h 3440"/>
              <a:gd name="T14" fmla="*/ 910 w 2776"/>
              <a:gd name="T15" fmla="*/ 2410 h 3440"/>
              <a:gd name="T16" fmla="*/ 791 w 2776"/>
              <a:gd name="T17" fmla="*/ 2360 h 3440"/>
              <a:gd name="T18" fmla="*/ 431 w 2776"/>
              <a:gd name="T19" fmla="*/ 2490 h 3440"/>
              <a:gd name="T20" fmla="*/ 461 w 2776"/>
              <a:gd name="T21" fmla="*/ 2410 h 3440"/>
              <a:gd name="T22" fmla="*/ 2144 w 2776"/>
              <a:gd name="T23" fmla="*/ 2162 h 3440"/>
              <a:gd name="T24" fmla="*/ 2591 w 2776"/>
              <a:gd name="T25" fmla="*/ 2350 h 3440"/>
              <a:gd name="T26" fmla="*/ 2776 w 2776"/>
              <a:gd name="T27" fmla="*/ 2801 h 3440"/>
              <a:gd name="T28" fmla="*/ 2591 w 2776"/>
              <a:gd name="T29" fmla="*/ 3252 h 3440"/>
              <a:gd name="T30" fmla="*/ 2144 w 2776"/>
              <a:gd name="T31" fmla="*/ 3440 h 3440"/>
              <a:gd name="T32" fmla="*/ 1695 w 2776"/>
              <a:gd name="T33" fmla="*/ 3252 h 3440"/>
              <a:gd name="T34" fmla="*/ 1510 w 2776"/>
              <a:gd name="T35" fmla="*/ 2801 h 3440"/>
              <a:gd name="T36" fmla="*/ 1695 w 2776"/>
              <a:gd name="T37" fmla="*/ 2350 h 3440"/>
              <a:gd name="T38" fmla="*/ 2144 w 2776"/>
              <a:gd name="T39" fmla="*/ 2162 h 3440"/>
              <a:gd name="T40" fmla="*/ 1510 w 2776"/>
              <a:gd name="T41" fmla="*/ 2064 h 3440"/>
              <a:gd name="T42" fmla="*/ 897 w 2776"/>
              <a:gd name="T43" fmla="*/ 2104 h 3440"/>
              <a:gd name="T44" fmla="*/ 910 w 2776"/>
              <a:gd name="T45" fmla="*/ 1968 h 3440"/>
              <a:gd name="T46" fmla="*/ 791 w 2776"/>
              <a:gd name="T47" fmla="*/ 1939 h 3440"/>
              <a:gd name="T48" fmla="*/ 431 w 2776"/>
              <a:gd name="T49" fmla="*/ 2069 h 3440"/>
              <a:gd name="T50" fmla="*/ 461 w 2776"/>
              <a:gd name="T51" fmla="*/ 1989 h 3440"/>
              <a:gd name="T52" fmla="*/ 926 w 2776"/>
              <a:gd name="T53" fmla="*/ 1573 h 3440"/>
              <a:gd name="T54" fmla="*/ 1751 w 2776"/>
              <a:gd name="T55" fmla="*/ 1687 h 3440"/>
              <a:gd name="T56" fmla="*/ 886 w 2776"/>
              <a:gd name="T57" fmla="*/ 1700 h 3440"/>
              <a:gd name="T58" fmla="*/ 926 w 2776"/>
              <a:gd name="T59" fmla="*/ 1573 h 3440"/>
              <a:gd name="T60" fmla="*/ 784 w 2776"/>
              <a:gd name="T61" fmla="*/ 1533 h 3440"/>
              <a:gd name="T62" fmla="*/ 421 w 2776"/>
              <a:gd name="T63" fmla="*/ 1641 h 3440"/>
              <a:gd name="T64" fmla="*/ 474 w 2776"/>
              <a:gd name="T65" fmla="*/ 1574 h 3440"/>
              <a:gd name="T66" fmla="*/ 1705 w 2776"/>
              <a:gd name="T67" fmla="*/ 1130 h 3440"/>
              <a:gd name="T68" fmla="*/ 1744 w 2776"/>
              <a:gd name="T69" fmla="*/ 1257 h 3440"/>
              <a:gd name="T70" fmla="*/ 879 w 2776"/>
              <a:gd name="T71" fmla="*/ 1244 h 3440"/>
              <a:gd name="T72" fmla="*/ 754 w 2776"/>
              <a:gd name="T73" fmla="*/ 1021 h 3440"/>
              <a:gd name="T74" fmla="*/ 604 w 2776"/>
              <a:gd name="T75" fmla="*/ 1300 h 3440"/>
              <a:gd name="T76" fmla="*/ 415 w 2776"/>
              <a:gd name="T77" fmla="*/ 1190 h 3440"/>
              <a:gd name="T78" fmla="*/ 487 w 2776"/>
              <a:gd name="T79" fmla="*/ 1144 h 3440"/>
              <a:gd name="T80" fmla="*/ 537 w 2776"/>
              <a:gd name="T81" fmla="*/ 369 h 3440"/>
              <a:gd name="T82" fmla="*/ 667 w 2776"/>
              <a:gd name="T83" fmla="*/ 612 h 3440"/>
              <a:gd name="T84" fmla="*/ 1557 w 2776"/>
              <a:gd name="T85" fmla="*/ 591 h 3440"/>
              <a:gd name="T86" fmla="*/ 1651 w 2776"/>
              <a:gd name="T87" fmla="*/ 344 h 3440"/>
              <a:gd name="T88" fmla="*/ 2158 w 2776"/>
              <a:gd name="T89" fmla="*/ 434 h 3440"/>
              <a:gd name="T90" fmla="*/ 2076 w 2776"/>
              <a:gd name="T91" fmla="*/ 2018 h 3440"/>
              <a:gd name="T92" fmla="*/ 1384 w 2776"/>
              <a:gd name="T93" fmla="*/ 2977 h 3440"/>
              <a:gd name="T94" fmla="*/ 46 w 2776"/>
              <a:gd name="T95" fmla="*/ 3026 h 3440"/>
              <a:gd name="T96" fmla="*/ 21 w 2776"/>
              <a:gd name="T97" fmla="*/ 450 h 3440"/>
              <a:gd name="T98" fmla="*/ 1096 w 2776"/>
              <a:gd name="T99" fmla="*/ 98 h 3440"/>
              <a:gd name="T100" fmla="*/ 1033 w 2776"/>
              <a:gd name="T101" fmla="*/ 210 h 3440"/>
              <a:gd name="T102" fmla="*/ 1159 w 2776"/>
              <a:gd name="T103" fmla="*/ 210 h 3440"/>
              <a:gd name="T104" fmla="*/ 1096 w 2776"/>
              <a:gd name="T105" fmla="*/ 98 h 3440"/>
              <a:gd name="T106" fmla="*/ 1244 w 2776"/>
              <a:gd name="T107" fmla="*/ 84 h 3440"/>
              <a:gd name="T108" fmla="*/ 1303 w 2776"/>
              <a:gd name="T109" fmla="*/ 236 h 3440"/>
              <a:gd name="T110" fmla="*/ 1534 w 2776"/>
              <a:gd name="T111" fmla="*/ 310 h 3440"/>
              <a:gd name="T112" fmla="*/ 1517 w 2776"/>
              <a:gd name="T113" fmla="*/ 498 h 3440"/>
              <a:gd name="T114" fmla="*/ 697 w 2776"/>
              <a:gd name="T115" fmla="*/ 516 h 3440"/>
              <a:gd name="T116" fmla="*/ 645 w 2776"/>
              <a:gd name="T117" fmla="*/ 335 h 3440"/>
              <a:gd name="T118" fmla="*/ 872 w 2776"/>
              <a:gd name="T119" fmla="*/ 243 h 3440"/>
              <a:gd name="T120" fmla="*/ 936 w 2776"/>
              <a:gd name="T121" fmla="*/ 110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76" h="3440">
                <a:moveTo>
                  <a:pt x="2489" y="2506"/>
                </a:moveTo>
                <a:lnTo>
                  <a:pt x="2468" y="2508"/>
                </a:lnTo>
                <a:lnTo>
                  <a:pt x="2447" y="2513"/>
                </a:lnTo>
                <a:lnTo>
                  <a:pt x="2428" y="2524"/>
                </a:lnTo>
                <a:lnTo>
                  <a:pt x="2411" y="2539"/>
                </a:lnTo>
                <a:lnTo>
                  <a:pt x="2083" y="2911"/>
                </a:lnTo>
                <a:lnTo>
                  <a:pt x="1912" y="2774"/>
                </a:lnTo>
                <a:lnTo>
                  <a:pt x="1893" y="2761"/>
                </a:lnTo>
                <a:lnTo>
                  <a:pt x="1872" y="2754"/>
                </a:lnTo>
                <a:lnTo>
                  <a:pt x="1851" y="2752"/>
                </a:lnTo>
                <a:lnTo>
                  <a:pt x="1830" y="2754"/>
                </a:lnTo>
                <a:lnTo>
                  <a:pt x="1809" y="2761"/>
                </a:lnTo>
                <a:lnTo>
                  <a:pt x="1790" y="2773"/>
                </a:lnTo>
                <a:lnTo>
                  <a:pt x="1775" y="2788"/>
                </a:lnTo>
                <a:lnTo>
                  <a:pt x="1762" y="2808"/>
                </a:lnTo>
                <a:lnTo>
                  <a:pt x="1756" y="2829"/>
                </a:lnTo>
                <a:lnTo>
                  <a:pt x="1753" y="2850"/>
                </a:lnTo>
                <a:lnTo>
                  <a:pt x="1756" y="2872"/>
                </a:lnTo>
                <a:lnTo>
                  <a:pt x="1762" y="2893"/>
                </a:lnTo>
                <a:lnTo>
                  <a:pt x="1774" y="2910"/>
                </a:lnTo>
                <a:lnTo>
                  <a:pt x="1790" y="2927"/>
                </a:lnTo>
                <a:lnTo>
                  <a:pt x="2033" y="3123"/>
                </a:lnTo>
                <a:lnTo>
                  <a:pt x="2053" y="3136"/>
                </a:lnTo>
                <a:lnTo>
                  <a:pt x="2073" y="3143"/>
                </a:lnTo>
                <a:lnTo>
                  <a:pt x="2094" y="3145"/>
                </a:lnTo>
                <a:lnTo>
                  <a:pt x="2115" y="3143"/>
                </a:lnTo>
                <a:lnTo>
                  <a:pt x="2133" y="3137"/>
                </a:lnTo>
                <a:lnTo>
                  <a:pt x="2152" y="3126"/>
                </a:lnTo>
                <a:lnTo>
                  <a:pt x="2167" y="3113"/>
                </a:lnTo>
                <a:lnTo>
                  <a:pt x="2557" y="2670"/>
                </a:lnTo>
                <a:lnTo>
                  <a:pt x="2569" y="2651"/>
                </a:lnTo>
                <a:lnTo>
                  <a:pt x="2577" y="2631"/>
                </a:lnTo>
                <a:lnTo>
                  <a:pt x="2582" y="2609"/>
                </a:lnTo>
                <a:lnTo>
                  <a:pt x="2580" y="2588"/>
                </a:lnTo>
                <a:lnTo>
                  <a:pt x="2574" y="2567"/>
                </a:lnTo>
                <a:lnTo>
                  <a:pt x="2564" y="2548"/>
                </a:lnTo>
                <a:lnTo>
                  <a:pt x="2549" y="2531"/>
                </a:lnTo>
                <a:lnTo>
                  <a:pt x="2530" y="2518"/>
                </a:lnTo>
                <a:lnTo>
                  <a:pt x="2510" y="2510"/>
                </a:lnTo>
                <a:lnTo>
                  <a:pt x="2489" y="2506"/>
                </a:lnTo>
                <a:close/>
                <a:moveTo>
                  <a:pt x="926" y="2408"/>
                </a:moveTo>
                <a:lnTo>
                  <a:pt x="1364" y="2408"/>
                </a:lnTo>
                <a:lnTo>
                  <a:pt x="1379" y="2410"/>
                </a:lnTo>
                <a:lnTo>
                  <a:pt x="1393" y="2417"/>
                </a:lnTo>
                <a:lnTo>
                  <a:pt x="1403" y="2428"/>
                </a:lnTo>
                <a:lnTo>
                  <a:pt x="1410" y="2441"/>
                </a:lnTo>
                <a:lnTo>
                  <a:pt x="1412" y="2457"/>
                </a:lnTo>
                <a:lnTo>
                  <a:pt x="1412" y="2506"/>
                </a:lnTo>
                <a:lnTo>
                  <a:pt x="1410" y="2522"/>
                </a:lnTo>
                <a:lnTo>
                  <a:pt x="1403" y="2535"/>
                </a:lnTo>
                <a:lnTo>
                  <a:pt x="1393" y="2546"/>
                </a:lnTo>
                <a:lnTo>
                  <a:pt x="1379" y="2553"/>
                </a:lnTo>
                <a:lnTo>
                  <a:pt x="1364" y="2555"/>
                </a:lnTo>
                <a:lnTo>
                  <a:pt x="926" y="2555"/>
                </a:lnTo>
                <a:lnTo>
                  <a:pt x="910" y="2553"/>
                </a:lnTo>
                <a:lnTo>
                  <a:pt x="897" y="2546"/>
                </a:lnTo>
                <a:lnTo>
                  <a:pt x="886" y="2535"/>
                </a:lnTo>
                <a:lnTo>
                  <a:pt x="879" y="2522"/>
                </a:lnTo>
                <a:lnTo>
                  <a:pt x="877" y="2506"/>
                </a:lnTo>
                <a:lnTo>
                  <a:pt x="877" y="2457"/>
                </a:lnTo>
                <a:lnTo>
                  <a:pt x="879" y="2441"/>
                </a:lnTo>
                <a:lnTo>
                  <a:pt x="886" y="2428"/>
                </a:lnTo>
                <a:lnTo>
                  <a:pt x="897" y="2417"/>
                </a:lnTo>
                <a:lnTo>
                  <a:pt x="910" y="2410"/>
                </a:lnTo>
                <a:lnTo>
                  <a:pt x="926" y="2408"/>
                </a:lnTo>
                <a:close/>
                <a:moveTo>
                  <a:pt x="754" y="2298"/>
                </a:moveTo>
                <a:lnTo>
                  <a:pt x="768" y="2301"/>
                </a:lnTo>
                <a:lnTo>
                  <a:pt x="780" y="2309"/>
                </a:lnTo>
                <a:lnTo>
                  <a:pt x="789" y="2319"/>
                </a:lnTo>
                <a:lnTo>
                  <a:pt x="794" y="2333"/>
                </a:lnTo>
                <a:lnTo>
                  <a:pt x="794" y="2346"/>
                </a:lnTo>
                <a:lnTo>
                  <a:pt x="791" y="2360"/>
                </a:lnTo>
                <a:lnTo>
                  <a:pt x="784" y="2373"/>
                </a:lnTo>
                <a:lnTo>
                  <a:pt x="604" y="2576"/>
                </a:lnTo>
                <a:lnTo>
                  <a:pt x="594" y="2584"/>
                </a:lnTo>
                <a:lnTo>
                  <a:pt x="583" y="2589"/>
                </a:lnTo>
                <a:lnTo>
                  <a:pt x="570" y="2591"/>
                </a:lnTo>
                <a:lnTo>
                  <a:pt x="556" y="2588"/>
                </a:lnTo>
                <a:lnTo>
                  <a:pt x="542" y="2581"/>
                </a:lnTo>
                <a:lnTo>
                  <a:pt x="431" y="2490"/>
                </a:lnTo>
                <a:lnTo>
                  <a:pt x="421" y="2480"/>
                </a:lnTo>
                <a:lnTo>
                  <a:pt x="415" y="2467"/>
                </a:lnTo>
                <a:lnTo>
                  <a:pt x="414" y="2454"/>
                </a:lnTo>
                <a:lnTo>
                  <a:pt x="416" y="2440"/>
                </a:lnTo>
                <a:lnTo>
                  <a:pt x="424" y="2427"/>
                </a:lnTo>
                <a:lnTo>
                  <a:pt x="434" y="2417"/>
                </a:lnTo>
                <a:lnTo>
                  <a:pt x="447" y="2412"/>
                </a:lnTo>
                <a:lnTo>
                  <a:pt x="461" y="2410"/>
                </a:lnTo>
                <a:lnTo>
                  <a:pt x="474" y="2413"/>
                </a:lnTo>
                <a:lnTo>
                  <a:pt x="487" y="2421"/>
                </a:lnTo>
                <a:lnTo>
                  <a:pt x="565" y="2484"/>
                </a:lnTo>
                <a:lnTo>
                  <a:pt x="717" y="2312"/>
                </a:lnTo>
                <a:lnTo>
                  <a:pt x="727" y="2303"/>
                </a:lnTo>
                <a:lnTo>
                  <a:pt x="741" y="2299"/>
                </a:lnTo>
                <a:lnTo>
                  <a:pt x="754" y="2298"/>
                </a:lnTo>
                <a:close/>
                <a:moveTo>
                  <a:pt x="2144" y="2162"/>
                </a:moveTo>
                <a:lnTo>
                  <a:pt x="2208" y="2165"/>
                </a:lnTo>
                <a:lnTo>
                  <a:pt x="2271" y="2176"/>
                </a:lnTo>
                <a:lnTo>
                  <a:pt x="2332" y="2191"/>
                </a:lnTo>
                <a:lnTo>
                  <a:pt x="2389" y="2212"/>
                </a:lnTo>
                <a:lnTo>
                  <a:pt x="2445" y="2239"/>
                </a:lnTo>
                <a:lnTo>
                  <a:pt x="2497" y="2271"/>
                </a:lnTo>
                <a:lnTo>
                  <a:pt x="2545" y="2308"/>
                </a:lnTo>
                <a:lnTo>
                  <a:pt x="2591" y="2350"/>
                </a:lnTo>
                <a:lnTo>
                  <a:pt x="2631" y="2394"/>
                </a:lnTo>
                <a:lnTo>
                  <a:pt x="2668" y="2443"/>
                </a:lnTo>
                <a:lnTo>
                  <a:pt x="2699" y="2497"/>
                </a:lnTo>
                <a:lnTo>
                  <a:pt x="2726" y="2553"/>
                </a:lnTo>
                <a:lnTo>
                  <a:pt x="2748" y="2611"/>
                </a:lnTo>
                <a:lnTo>
                  <a:pt x="2763" y="2673"/>
                </a:lnTo>
                <a:lnTo>
                  <a:pt x="2773" y="2735"/>
                </a:lnTo>
                <a:lnTo>
                  <a:pt x="2776" y="2801"/>
                </a:lnTo>
                <a:lnTo>
                  <a:pt x="2773" y="2867"/>
                </a:lnTo>
                <a:lnTo>
                  <a:pt x="2763" y="2930"/>
                </a:lnTo>
                <a:lnTo>
                  <a:pt x="2748" y="2991"/>
                </a:lnTo>
                <a:lnTo>
                  <a:pt x="2726" y="3050"/>
                </a:lnTo>
                <a:lnTo>
                  <a:pt x="2699" y="3105"/>
                </a:lnTo>
                <a:lnTo>
                  <a:pt x="2668" y="3159"/>
                </a:lnTo>
                <a:lnTo>
                  <a:pt x="2631" y="3208"/>
                </a:lnTo>
                <a:lnTo>
                  <a:pt x="2591" y="3252"/>
                </a:lnTo>
                <a:lnTo>
                  <a:pt x="2545" y="3294"/>
                </a:lnTo>
                <a:lnTo>
                  <a:pt x="2497" y="3331"/>
                </a:lnTo>
                <a:lnTo>
                  <a:pt x="2445" y="3363"/>
                </a:lnTo>
                <a:lnTo>
                  <a:pt x="2389" y="3390"/>
                </a:lnTo>
                <a:lnTo>
                  <a:pt x="2332" y="3411"/>
                </a:lnTo>
                <a:lnTo>
                  <a:pt x="2271" y="3427"/>
                </a:lnTo>
                <a:lnTo>
                  <a:pt x="2208" y="3437"/>
                </a:lnTo>
                <a:lnTo>
                  <a:pt x="2144" y="3440"/>
                </a:lnTo>
                <a:lnTo>
                  <a:pt x="2079" y="3437"/>
                </a:lnTo>
                <a:lnTo>
                  <a:pt x="2015" y="3427"/>
                </a:lnTo>
                <a:lnTo>
                  <a:pt x="1955" y="3411"/>
                </a:lnTo>
                <a:lnTo>
                  <a:pt x="1897" y="3390"/>
                </a:lnTo>
                <a:lnTo>
                  <a:pt x="1841" y="3363"/>
                </a:lnTo>
                <a:lnTo>
                  <a:pt x="1789" y="3331"/>
                </a:lnTo>
                <a:lnTo>
                  <a:pt x="1741" y="3294"/>
                </a:lnTo>
                <a:lnTo>
                  <a:pt x="1695" y="3252"/>
                </a:lnTo>
                <a:lnTo>
                  <a:pt x="1655" y="3208"/>
                </a:lnTo>
                <a:lnTo>
                  <a:pt x="1618" y="3159"/>
                </a:lnTo>
                <a:lnTo>
                  <a:pt x="1587" y="3105"/>
                </a:lnTo>
                <a:lnTo>
                  <a:pt x="1560" y="3050"/>
                </a:lnTo>
                <a:lnTo>
                  <a:pt x="1538" y="2991"/>
                </a:lnTo>
                <a:lnTo>
                  <a:pt x="1523" y="2930"/>
                </a:lnTo>
                <a:lnTo>
                  <a:pt x="1513" y="2867"/>
                </a:lnTo>
                <a:lnTo>
                  <a:pt x="1510" y="2801"/>
                </a:lnTo>
                <a:lnTo>
                  <a:pt x="1513" y="2735"/>
                </a:lnTo>
                <a:lnTo>
                  <a:pt x="1523" y="2673"/>
                </a:lnTo>
                <a:lnTo>
                  <a:pt x="1538" y="2611"/>
                </a:lnTo>
                <a:lnTo>
                  <a:pt x="1560" y="2553"/>
                </a:lnTo>
                <a:lnTo>
                  <a:pt x="1587" y="2497"/>
                </a:lnTo>
                <a:lnTo>
                  <a:pt x="1618" y="2443"/>
                </a:lnTo>
                <a:lnTo>
                  <a:pt x="1655" y="2394"/>
                </a:lnTo>
                <a:lnTo>
                  <a:pt x="1695" y="2350"/>
                </a:lnTo>
                <a:lnTo>
                  <a:pt x="1741" y="2308"/>
                </a:lnTo>
                <a:lnTo>
                  <a:pt x="1789" y="2271"/>
                </a:lnTo>
                <a:lnTo>
                  <a:pt x="1841" y="2239"/>
                </a:lnTo>
                <a:lnTo>
                  <a:pt x="1897" y="2212"/>
                </a:lnTo>
                <a:lnTo>
                  <a:pt x="1955" y="2191"/>
                </a:lnTo>
                <a:lnTo>
                  <a:pt x="2015" y="2176"/>
                </a:lnTo>
                <a:lnTo>
                  <a:pt x="2079" y="2165"/>
                </a:lnTo>
                <a:lnTo>
                  <a:pt x="2144" y="2162"/>
                </a:lnTo>
                <a:close/>
                <a:moveTo>
                  <a:pt x="926" y="1966"/>
                </a:moveTo>
                <a:lnTo>
                  <a:pt x="1462" y="1966"/>
                </a:lnTo>
                <a:lnTo>
                  <a:pt x="1476" y="1968"/>
                </a:lnTo>
                <a:lnTo>
                  <a:pt x="1490" y="1975"/>
                </a:lnTo>
                <a:lnTo>
                  <a:pt x="1501" y="1986"/>
                </a:lnTo>
                <a:lnTo>
                  <a:pt x="1507" y="1999"/>
                </a:lnTo>
                <a:lnTo>
                  <a:pt x="1510" y="2015"/>
                </a:lnTo>
                <a:lnTo>
                  <a:pt x="1510" y="2064"/>
                </a:lnTo>
                <a:lnTo>
                  <a:pt x="1507" y="2080"/>
                </a:lnTo>
                <a:lnTo>
                  <a:pt x="1501" y="2093"/>
                </a:lnTo>
                <a:lnTo>
                  <a:pt x="1490" y="2104"/>
                </a:lnTo>
                <a:lnTo>
                  <a:pt x="1476" y="2111"/>
                </a:lnTo>
                <a:lnTo>
                  <a:pt x="1462" y="2113"/>
                </a:lnTo>
                <a:lnTo>
                  <a:pt x="926" y="2113"/>
                </a:lnTo>
                <a:lnTo>
                  <a:pt x="910" y="2111"/>
                </a:lnTo>
                <a:lnTo>
                  <a:pt x="897" y="2104"/>
                </a:lnTo>
                <a:lnTo>
                  <a:pt x="886" y="2093"/>
                </a:lnTo>
                <a:lnTo>
                  <a:pt x="879" y="2080"/>
                </a:lnTo>
                <a:lnTo>
                  <a:pt x="877" y="2064"/>
                </a:lnTo>
                <a:lnTo>
                  <a:pt x="877" y="2015"/>
                </a:lnTo>
                <a:lnTo>
                  <a:pt x="879" y="1999"/>
                </a:lnTo>
                <a:lnTo>
                  <a:pt x="886" y="1986"/>
                </a:lnTo>
                <a:lnTo>
                  <a:pt x="897" y="1975"/>
                </a:lnTo>
                <a:lnTo>
                  <a:pt x="910" y="1968"/>
                </a:lnTo>
                <a:lnTo>
                  <a:pt x="926" y="1966"/>
                </a:lnTo>
                <a:close/>
                <a:moveTo>
                  <a:pt x="754" y="1876"/>
                </a:moveTo>
                <a:lnTo>
                  <a:pt x="768" y="1879"/>
                </a:lnTo>
                <a:lnTo>
                  <a:pt x="780" y="1888"/>
                </a:lnTo>
                <a:lnTo>
                  <a:pt x="789" y="1898"/>
                </a:lnTo>
                <a:lnTo>
                  <a:pt x="794" y="1912"/>
                </a:lnTo>
                <a:lnTo>
                  <a:pt x="794" y="1925"/>
                </a:lnTo>
                <a:lnTo>
                  <a:pt x="791" y="1939"/>
                </a:lnTo>
                <a:lnTo>
                  <a:pt x="784" y="1951"/>
                </a:lnTo>
                <a:lnTo>
                  <a:pt x="604" y="2155"/>
                </a:lnTo>
                <a:lnTo>
                  <a:pt x="594" y="2163"/>
                </a:lnTo>
                <a:lnTo>
                  <a:pt x="583" y="2168"/>
                </a:lnTo>
                <a:lnTo>
                  <a:pt x="570" y="2170"/>
                </a:lnTo>
                <a:lnTo>
                  <a:pt x="556" y="2167"/>
                </a:lnTo>
                <a:lnTo>
                  <a:pt x="542" y="2160"/>
                </a:lnTo>
                <a:lnTo>
                  <a:pt x="431" y="2069"/>
                </a:lnTo>
                <a:lnTo>
                  <a:pt x="421" y="2059"/>
                </a:lnTo>
                <a:lnTo>
                  <a:pt x="415" y="2046"/>
                </a:lnTo>
                <a:lnTo>
                  <a:pt x="414" y="2033"/>
                </a:lnTo>
                <a:lnTo>
                  <a:pt x="416" y="2019"/>
                </a:lnTo>
                <a:lnTo>
                  <a:pt x="424" y="2006"/>
                </a:lnTo>
                <a:lnTo>
                  <a:pt x="434" y="1996"/>
                </a:lnTo>
                <a:lnTo>
                  <a:pt x="447" y="1991"/>
                </a:lnTo>
                <a:lnTo>
                  <a:pt x="461" y="1989"/>
                </a:lnTo>
                <a:lnTo>
                  <a:pt x="474" y="1992"/>
                </a:lnTo>
                <a:lnTo>
                  <a:pt x="487" y="1999"/>
                </a:lnTo>
                <a:lnTo>
                  <a:pt x="565" y="2063"/>
                </a:lnTo>
                <a:lnTo>
                  <a:pt x="717" y="1891"/>
                </a:lnTo>
                <a:lnTo>
                  <a:pt x="727" y="1882"/>
                </a:lnTo>
                <a:lnTo>
                  <a:pt x="741" y="1877"/>
                </a:lnTo>
                <a:lnTo>
                  <a:pt x="754" y="1876"/>
                </a:lnTo>
                <a:close/>
                <a:moveTo>
                  <a:pt x="926" y="1573"/>
                </a:moveTo>
                <a:lnTo>
                  <a:pt x="1705" y="1573"/>
                </a:lnTo>
                <a:lnTo>
                  <a:pt x="1720" y="1575"/>
                </a:lnTo>
                <a:lnTo>
                  <a:pt x="1733" y="1582"/>
                </a:lnTo>
                <a:lnTo>
                  <a:pt x="1744" y="1593"/>
                </a:lnTo>
                <a:lnTo>
                  <a:pt x="1751" y="1606"/>
                </a:lnTo>
                <a:lnTo>
                  <a:pt x="1753" y="1622"/>
                </a:lnTo>
                <a:lnTo>
                  <a:pt x="1753" y="1671"/>
                </a:lnTo>
                <a:lnTo>
                  <a:pt x="1751" y="1687"/>
                </a:lnTo>
                <a:lnTo>
                  <a:pt x="1744" y="1700"/>
                </a:lnTo>
                <a:lnTo>
                  <a:pt x="1733" y="1711"/>
                </a:lnTo>
                <a:lnTo>
                  <a:pt x="1720" y="1718"/>
                </a:lnTo>
                <a:lnTo>
                  <a:pt x="1705" y="1720"/>
                </a:lnTo>
                <a:lnTo>
                  <a:pt x="926" y="1720"/>
                </a:lnTo>
                <a:lnTo>
                  <a:pt x="910" y="1718"/>
                </a:lnTo>
                <a:lnTo>
                  <a:pt x="897" y="1711"/>
                </a:lnTo>
                <a:lnTo>
                  <a:pt x="886" y="1700"/>
                </a:lnTo>
                <a:lnTo>
                  <a:pt x="879" y="1687"/>
                </a:lnTo>
                <a:lnTo>
                  <a:pt x="877" y="1671"/>
                </a:lnTo>
                <a:lnTo>
                  <a:pt x="877" y="1622"/>
                </a:lnTo>
                <a:lnTo>
                  <a:pt x="879" y="1606"/>
                </a:lnTo>
                <a:lnTo>
                  <a:pt x="886" y="1593"/>
                </a:lnTo>
                <a:lnTo>
                  <a:pt x="897" y="1582"/>
                </a:lnTo>
                <a:lnTo>
                  <a:pt x="910" y="1575"/>
                </a:lnTo>
                <a:lnTo>
                  <a:pt x="926" y="1573"/>
                </a:lnTo>
                <a:close/>
                <a:moveTo>
                  <a:pt x="754" y="1458"/>
                </a:moveTo>
                <a:lnTo>
                  <a:pt x="768" y="1461"/>
                </a:lnTo>
                <a:lnTo>
                  <a:pt x="780" y="1470"/>
                </a:lnTo>
                <a:lnTo>
                  <a:pt x="789" y="1480"/>
                </a:lnTo>
                <a:lnTo>
                  <a:pt x="794" y="1494"/>
                </a:lnTo>
                <a:lnTo>
                  <a:pt x="794" y="1507"/>
                </a:lnTo>
                <a:lnTo>
                  <a:pt x="791" y="1521"/>
                </a:lnTo>
                <a:lnTo>
                  <a:pt x="784" y="1533"/>
                </a:lnTo>
                <a:lnTo>
                  <a:pt x="604" y="1737"/>
                </a:lnTo>
                <a:lnTo>
                  <a:pt x="594" y="1745"/>
                </a:lnTo>
                <a:lnTo>
                  <a:pt x="583" y="1750"/>
                </a:lnTo>
                <a:lnTo>
                  <a:pt x="570" y="1752"/>
                </a:lnTo>
                <a:lnTo>
                  <a:pt x="556" y="1749"/>
                </a:lnTo>
                <a:lnTo>
                  <a:pt x="542" y="1742"/>
                </a:lnTo>
                <a:lnTo>
                  <a:pt x="431" y="1651"/>
                </a:lnTo>
                <a:lnTo>
                  <a:pt x="421" y="1641"/>
                </a:lnTo>
                <a:lnTo>
                  <a:pt x="415" y="1628"/>
                </a:lnTo>
                <a:lnTo>
                  <a:pt x="414" y="1615"/>
                </a:lnTo>
                <a:lnTo>
                  <a:pt x="416" y="1600"/>
                </a:lnTo>
                <a:lnTo>
                  <a:pt x="424" y="1588"/>
                </a:lnTo>
                <a:lnTo>
                  <a:pt x="434" y="1578"/>
                </a:lnTo>
                <a:lnTo>
                  <a:pt x="447" y="1573"/>
                </a:lnTo>
                <a:lnTo>
                  <a:pt x="461" y="1571"/>
                </a:lnTo>
                <a:lnTo>
                  <a:pt x="474" y="1574"/>
                </a:lnTo>
                <a:lnTo>
                  <a:pt x="487" y="1581"/>
                </a:lnTo>
                <a:lnTo>
                  <a:pt x="565" y="1645"/>
                </a:lnTo>
                <a:lnTo>
                  <a:pt x="717" y="1473"/>
                </a:lnTo>
                <a:lnTo>
                  <a:pt x="727" y="1464"/>
                </a:lnTo>
                <a:lnTo>
                  <a:pt x="741" y="1459"/>
                </a:lnTo>
                <a:lnTo>
                  <a:pt x="754" y="1458"/>
                </a:lnTo>
                <a:close/>
                <a:moveTo>
                  <a:pt x="926" y="1130"/>
                </a:moveTo>
                <a:lnTo>
                  <a:pt x="1705" y="1130"/>
                </a:lnTo>
                <a:lnTo>
                  <a:pt x="1720" y="1133"/>
                </a:lnTo>
                <a:lnTo>
                  <a:pt x="1733" y="1139"/>
                </a:lnTo>
                <a:lnTo>
                  <a:pt x="1744" y="1151"/>
                </a:lnTo>
                <a:lnTo>
                  <a:pt x="1751" y="1164"/>
                </a:lnTo>
                <a:lnTo>
                  <a:pt x="1753" y="1179"/>
                </a:lnTo>
                <a:lnTo>
                  <a:pt x="1753" y="1229"/>
                </a:lnTo>
                <a:lnTo>
                  <a:pt x="1751" y="1244"/>
                </a:lnTo>
                <a:lnTo>
                  <a:pt x="1744" y="1257"/>
                </a:lnTo>
                <a:lnTo>
                  <a:pt x="1733" y="1269"/>
                </a:lnTo>
                <a:lnTo>
                  <a:pt x="1720" y="1275"/>
                </a:lnTo>
                <a:lnTo>
                  <a:pt x="1705" y="1278"/>
                </a:lnTo>
                <a:lnTo>
                  <a:pt x="926" y="1278"/>
                </a:lnTo>
                <a:lnTo>
                  <a:pt x="910" y="1275"/>
                </a:lnTo>
                <a:lnTo>
                  <a:pt x="897" y="1269"/>
                </a:lnTo>
                <a:lnTo>
                  <a:pt x="886" y="1257"/>
                </a:lnTo>
                <a:lnTo>
                  <a:pt x="879" y="1244"/>
                </a:lnTo>
                <a:lnTo>
                  <a:pt x="877" y="1229"/>
                </a:lnTo>
                <a:lnTo>
                  <a:pt x="877" y="1179"/>
                </a:lnTo>
                <a:lnTo>
                  <a:pt x="879" y="1164"/>
                </a:lnTo>
                <a:lnTo>
                  <a:pt x="886" y="1151"/>
                </a:lnTo>
                <a:lnTo>
                  <a:pt x="897" y="1139"/>
                </a:lnTo>
                <a:lnTo>
                  <a:pt x="910" y="1133"/>
                </a:lnTo>
                <a:lnTo>
                  <a:pt x="926" y="1130"/>
                </a:lnTo>
                <a:close/>
                <a:moveTo>
                  <a:pt x="754" y="1021"/>
                </a:moveTo>
                <a:lnTo>
                  <a:pt x="768" y="1025"/>
                </a:lnTo>
                <a:lnTo>
                  <a:pt x="780" y="1032"/>
                </a:lnTo>
                <a:lnTo>
                  <a:pt x="789" y="1043"/>
                </a:lnTo>
                <a:lnTo>
                  <a:pt x="794" y="1056"/>
                </a:lnTo>
                <a:lnTo>
                  <a:pt x="794" y="1071"/>
                </a:lnTo>
                <a:lnTo>
                  <a:pt x="791" y="1084"/>
                </a:lnTo>
                <a:lnTo>
                  <a:pt x="784" y="1096"/>
                </a:lnTo>
                <a:lnTo>
                  <a:pt x="604" y="1300"/>
                </a:lnTo>
                <a:lnTo>
                  <a:pt x="594" y="1308"/>
                </a:lnTo>
                <a:lnTo>
                  <a:pt x="583" y="1313"/>
                </a:lnTo>
                <a:lnTo>
                  <a:pt x="570" y="1314"/>
                </a:lnTo>
                <a:lnTo>
                  <a:pt x="556" y="1312"/>
                </a:lnTo>
                <a:lnTo>
                  <a:pt x="542" y="1305"/>
                </a:lnTo>
                <a:lnTo>
                  <a:pt x="431" y="1214"/>
                </a:lnTo>
                <a:lnTo>
                  <a:pt x="421" y="1204"/>
                </a:lnTo>
                <a:lnTo>
                  <a:pt x="415" y="1190"/>
                </a:lnTo>
                <a:lnTo>
                  <a:pt x="414" y="1177"/>
                </a:lnTo>
                <a:lnTo>
                  <a:pt x="416" y="1163"/>
                </a:lnTo>
                <a:lnTo>
                  <a:pt x="424" y="1151"/>
                </a:lnTo>
                <a:lnTo>
                  <a:pt x="434" y="1141"/>
                </a:lnTo>
                <a:lnTo>
                  <a:pt x="447" y="1135"/>
                </a:lnTo>
                <a:lnTo>
                  <a:pt x="461" y="1134"/>
                </a:lnTo>
                <a:lnTo>
                  <a:pt x="474" y="1136"/>
                </a:lnTo>
                <a:lnTo>
                  <a:pt x="487" y="1144"/>
                </a:lnTo>
                <a:lnTo>
                  <a:pt x="565" y="1207"/>
                </a:lnTo>
                <a:lnTo>
                  <a:pt x="717" y="1036"/>
                </a:lnTo>
                <a:lnTo>
                  <a:pt x="727" y="1027"/>
                </a:lnTo>
                <a:lnTo>
                  <a:pt x="741" y="1022"/>
                </a:lnTo>
                <a:lnTo>
                  <a:pt x="754" y="1021"/>
                </a:lnTo>
                <a:close/>
                <a:moveTo>
                  <a:pt x="147" y="344"/>
                </a:moveTo>
                <a:lnTo>
                  <a:pt x="541" y="344"/>
                </a:lnTo>
                <a:lnTo>
                  <a:pt x="537" y="369"/>
                </a:lnTo>
                <a:lnTo>
                  <a:pt x="536" y="395"/>
                </a:lnTo>
                <a:lnTo>
                  <a:pt x="539" y="435"/>
                </a:lnTo>
                <a:lnTo>
                  <a:pt x="549" y="472"/>
                </a:lnTo>
                <a:lnTo>
                  <a:pt x="563" y="507"/>
                </a:lnTo>
                <a:lnTo>
                  <a:pt x="583" y="539"/>
                </a:lnTo>
                <a:lnTo>
                  <a:pt x="606" y="567"/>
                </a:lnTo>
                <a:lnTo>
                  <a:pt x="635" y="592"/>
                </a:lnTo>
                <a:lnTo>
                  <a:pt x="667" y="612"/>
                </a:lnTo>
                <a:lnTo>
                  <a:pt x="701" y="626"/>
                </a:lnTo>
                <a:lnTo>
                  <a:pt x="739" y="636"/>
                </a:lnTo>
                <a:lnTo>
                  <a:pt x="778" y="639"/>
                </a:lnTo>
                <a:lnTo>
                  <a:pt x="1414" y="639"/>
                </a:lnTo>
                <a:lnTo>
                  <a:pt x="1454" y="636"/>
                </a:lnTo>
                <a:lnTo>
                  <a:pt x="1491" y="626"/>
                </a:lnTo>
                <a:lnTo>
                  <a:pt x="1525" y="612"/>
                </a:lnTo>
                <a:lnTo>
                  <a:pt x="1557" y="591"/>
                </a:lnTo>
                <a:lnTo>
                  <a:pt x="1585" y="567"/>
                </a:lnTo>
                <a:lnTo>
                  <a:pt x="1609" y="538"/>
                </a:lnTo>
                <a:lnTo>
                  <a:pt x="1629" y="506"/>
                </a:lnTo>
                <a:lnTo>
                  <a:pt x="1644" y="470"/>
                </a:lnTo>
                <a:lnTo>
                  <a:pt x="1653" y="432"/>
                </a:lnTo>
                <a:lnTo>
                  <a:pt x="1656" y="392"/>
                </a:lnTo>
                <a:lnTo>
                  <a:pt x="1655" y="368"/>
                </a:lnTo>
                <a:lnTo>
                  <a:pt x="1651" y="344"/>
                </a:lnTo>
                <a:lnTo>
                  <a:pt x="1948" y="344"/>
                </a:lnTo>
                <a:lnTo>
                  <a:pt x="1990" y="346"/>
                </a:lnTo>
                <a:lnTo>
                  <a:pt x="2027" y="352"/>
                </a:lnTo>
                <a:lnTo>
                  <a:pt x="2060" y="363"/>
                </a:lnTo>
                <a:lnTo>
                  <a:pt x="2091" y="375"/>
                </a:lnTo>
                <a:lnTo>
                  <a:pt x="2117" y="392"/>
                </a:lnTo>
                <a:lnTo>
                  <a:pt x="2139" y="412"/>
                </a:lnTo>
                <a:lnTo>
                  <a:pt x="2158" y="434"/>
                </a:lnTo>
                <a:lnTo>
                  <a:pt x="2173" y="458"/>
                </a:lnTo>
                <a:lnTo>
                  <a:pt x="2183" y="484"/>
                </a:lnTo>
                <a:lnTo>
                  <a:pt x="2190" y="512"/>
                </a:lnTo>
                <a:lnTo>
                  <a:pt x="2192" y="541"/>
                </a:lnTo>
                <a:lnTo>
                  <a:pt x="2192" y="2017"/>
                </a:lnTo>
                <a:lnTo>
                  <a:pt x="2167" y="2016"/>
                </a:lnTo>
                <a:lnTo>
                  <a:pt x="2144" y="2015"/>
                </a:lnTo>
                <a:lnTo>
                  <a:pt x="2076" y="2018"/>
                </a:lnTo>
                <a:lnTo>
                  <a:pt x="2011" y="2026"/>
                </a:lnTo>
                <a:lnTo>
                  <a:pt x="1948" y="2041"/>
                </a:lnTo>
                <a:lnTo>
                  <a:pt x="1948" y="885"/>
                </a:lnTo>
                <a:lnTo>
                  <a:pt x="244" y="885"/>
                </a:lnTo>
                <a:lnTo>
                  <a:pt x="244" y="2850"/>
                </a:lnTo>
                <a:lnTo>
                  <a:pt x="1367" y="2850"/>
                </a:lnTo>
                <a:lnTo>
                  <a:pt x="1373" y="2915"/>
                </a:lnTo>
                <a:lnTo>
                  <a:pt x="1384" y="2977"/>
                </a:lnTo>
                <a:lnTo>
                  <a:pt x="1401" y="3038"/>
                </a:lnTo>
                <a:lnTo>
                  <a:pt x="1421" y="3096"/>
                </a:lnTo>
                <a:lnTo>
                  <a:pt x="195" y="3096"/>
                </a:lnTo>
                <a:lnTo>
                  <a:pt x="160" y="3093"/>
                </a:lnTo>
                <a:lnTo>
                  <a:pt x="127" y="3083"/>
                </a:lnTo>
                <a:lnTo>
                  <a:pt x="97" y="3069"/>
                </a:lnTo>
                <a:lnTo>
                  <a:pt x="69" y="3050"/>
                </a:lnTo>
                <a:lnTo>
                  <a:pt x="46" y="3026"/>
                </a:lnTo>
                <a:lnTo>
                  <a:pt x="27" y="2999"/>
                </a:lnTo>
                <a:lnTo>
                  <a:pt x="12" y="2968"/>
                </a:lnTo>
                <a:lnTo>
                  <a:pt x="3" y="2934"/>
                </a:lnTo>
                <a:lnTo>
                  <a:pt x="0" y="2899"/>
                </a:lnTo>
                <a:lnTo>
                  <a:pt x="0" y="541"/>
                </a:lnTo>
                <a:lnTo>
                  <a:pt x="3" y="509"/>
                </a:lnTo>
                <a:lnTo>
                  <a:pt x="9" y="478"/>
                </a:lnTo>
                <a:lnTo>
                  <a:pt x="21" y="450"/>
                </a:lnTo>
                <a:lnTo>
                  <a:pt x="35" y="424"/>
                </a:lnTo>
                <a:lnTo>
                  <a:pt x="52" y="401"/>
                </a:lnTo>
                <a:lnTo>
                  <a:pt x="69" y="382"/>
                </a:lnTo>
                <a:lnTo>
                  <a:pt x="89" y="366"/>
                </a:lnTo>
                <a:lnTo>
                  <a:pt x="108" y="354"/>
                </a:lnTo>
                <a:lnTo>
                  <a:pt x="128" y="346"/>
                </a:lnTo>
                <a:lnTo>
                  <a:pt x="147" y="344"/>
                </a:lnTo>
                <a:close/>
                <a:moveTo>
                  <a:pt x="1096" y="98"/>
                </a:moveTo>
                <a:lnTo>
                  <a:pt x="1076" y="101"/>
                </a:lnTo>
                <a:lnTo>
                  <a:pt x="1059" y="108"/>
                </a:lnTo>
                <a:lnTo>
                  <a:pt x="1044" y="120"/>
                </a:lnTo>
                <a:lnTo>
                  <a:pt x="1033" y="134"/>
                </a:lnTo>
                <a:lnTo>
                  <a:pt x="1026" y="152"/>
                </a:lnTo>
                <a:lnTo>
                  <a:pt x="1023" y="172"/>
                </a:lnTo>
                <a:lnTo>
                  <a:pt x="1026" y="192"/>
                </a:lnTo>
                <a:lnTo>
                  <a:pt x="1033" y="210"/>
                </a:lnTo>
                <a:lnTo>
                  <a:pt x="1044" y="224"/>
                </a:lnTo>
                <a:lnTo>
                  <a:pt x="1059" y="236"/>
                </a:lnTo>
                <a:lnTo>
                  <a:pt x="1076" y="243"/>
                </a:lnTo>
                <a:lnTo>
                  <a:pt x="1096" y="246"/>
                </a:lnTo>
                <a:lnTo>
                  <a:pt x="1116" y="243"/>
                </a:lnTo>
                <a:lnTo>
                  <a:pt x="1133" y="236"/>
                </a:lnTo>
                <a:lnTo>
                  <a:pt x="1148" y="224"/>
                </a:lnTo>
                <a:lnTo>
                  <a:pt x="1159" y="210"/>
                </a:lnTo>
                <a:lnTo>
                  <a:pt x="1166" y="192"/>
                </a:lnTo>
                <a:lnTo>
                  <a:pt x="1169" y="172"/>
                </a:lnTo>
                <a:lnTo>
                  <a:pt x="1166" y="152"/>
                </a:lnTo>
                <a:lnTo>
                  <a:pt x="1159" y="134"/>
                </a:lnTo>
                <a:lnTo>
                  <a:pt x="1148" y="120"/>
                </a:lnTo>
                <a:lnTo>
                  <a:pt x="1133" y="108"/>
                </a:lnTo>
                <a:lnTo>
                  <a:pt x="1116" y="101"/>
                </a:lnTo>
                <a:lnTo>
                  <a:pt x="1096" y="98"/>
                </a:lnTo>
                <a:close/>
                <a:moveTo>
                  <a:pt x="1094" y="0"/>
                </a:moveTo>
                <a:lnTo>
                  <a:pt x="1098" y="0"/>
                </a:lnTo>
                <a:lnTo>
                  <a:pt x="1128" y="3"/>
                </a:lnTo>
                <a:lnTo>
                  <a:pt x="1157" y="10"/>
                </a:lnTo>
                <a:lnTo>
                  <a:pt x="1183" y="23"/>
                </a:lnTo>
                <a:lnTo>
                  <a:pt x="1207" y="40"/>
                </a:lnTo>
                <a:lnTo>
                  <a:pt x="1227" y="60"/>
                </a:lnTo>
                <a:lnTo>
                  <a:pt x="1244" y="84"/>
                </a:lnTo>
                <a:lnTo>
                  <a:pt x="1256" y="110"/>
                </a:lnTo>
                <a:lnTo>
                  <a:pt x="1263" y="140"/>
                </a:lnTo>
                <a:lnTo>
                  <a:pt x="1267" y="170"/>
                </a:lnTo>
                <a:lnTo>
                  <a:pt x="1267" y="172"/>
                </a:lnTo>
                <a:lnTo>
                  <a:pt x="1269" y="192"/>
                </a:lnTo>
                <a:lnTo>
                  <a:pt x="1277" y="210"/>
                </a:lnTo>
                <a:lnTo>
                  <a:pt x="1288" y="224"/>
                </a:lnTo>
                <a:lnTo>
                  <a:pt x="1303" y="236"/>
                </a:lnTo>
                <a:lnTo>
                  <a:pt x="1319" y="243"/>
                </a:lnTo>
                <a:lnTo>
                  <a:pt x="1339" y="246"/>
                </a:lnTo>
                <a:lnTo>
                  <a:pt x="1414" y="246"/>
                </a:lnTo>
                <a:lnTo>
                  <a:pt x="1443" y="249"/>
                </a:lnTo>
                <a:lnTo>
                  <a:pt x="1470" y="257"/>
                </a:lnTo>
                <a:lnTo>
                  <a:pt x="1495" y="271"/>
                </a:lnTo>
                <a:lnTo>
                  <a:pt x="1517" y="289"/>
                </a:lnTo>
                <a:lnTo>
                  <a:pt x="1534" y="310"/>
                </a:lnTo>
                <a:lnTo>
                  <a:pt x="1548" y="335"/>
                </a:lnTo>
                <a:lnTo>
                  <a:pt x="1556" y="363"/>
                </a:lnTo>
                <a:lnTo>
                  <a:pt x="1559" y="392"/>
                </a:lnTo>
                <a:lnTo>
                  <a:pt x="1559" y="395"/>
                </a:lnTo>
                <a:lnTo>
                  <a:pt x="1556" y="424"/>
                </a:lnTo>
                <a:lnTo>
                  <a:pt x="1548" y="451"/>
                </a:lnTo>
                <a:lnTo>
                  <a:pt x="1534" y="476"/>
                </a:lnTo>
                <a:lnTo>
                  <a:pt x="1517" y="498"/>
                </a:lnTo>
                <a:lnTo>
                  <a:pt x="1495" y="516"/>
                </a:lnTo>
                <a:lnTo>
                  <a:pt x="1470" y="530"/>
                </a:lnTo>
                <a:lnTo>
                  <a:pt x="1443" y="538"/>
                </a:lnTo>
                <a:lnTo>
                  <a:pt x="1414" y="541"/>
                </a:lnTo>
                <a:lnTo>
                  <a:pt x="778" y="541"/>
                </a:lnTo>
                <a:lnTo>
                  <a:pt x="749" y="538"/>
                </a:lnTo>
                <a:lnTo>
                  <a:pt x="722" y="530"/>
                </a:lnTo>
                <a:lnTo>
                  <a:pt x="697" y="516"/>
                </a:lnTo>
                <a:lnTo>
                  <a:pt x="676" y="498"/>
                </a:lnTo>
                <a:lnTo>
                  <a:pt x="658" y="476"/>
                </a:lnTo>
                <a:lnTo>
                  <a:pt x="645" y="451"/>
                </a:lnTo>
                <a:lnTo>
                  <a:pt x="636" y="424"/>
                </a:lnTo>
                <a:lnTo>
                  <a:pt x="633" y="395"/>
                </a:lnTo>
                <a:lnTo>
                  <a:pt x="633" y="392"/>
                </a:lnTo>
                <a:lnTo>
                  <a:pt x="636" y="363"/>
                </a:lnTo>
                <a:lnTo>
                  <a:pt x="645" y="335"/>
                </a:lnTo>
                <a:lnTo>
                  <a:pt x="658" y="310"/>
                </a:lnTo>
                <a:lnTo>
                  <a:pt x="676" y="289"/>
                </a:lnTo>
                <a:lnTo>
                  <a:pt x="697" y="271"/>
                </a:lnTo>
                <a:lnTo>
                  <a:pt x="722" y="257"/>
                </a:lnTo>
                <a:lnTo>
                  <a:pt x="749" y="249"/>
                </a:lnTo>
                <a:lnTo>
                  <a:pt x="778" y="246"/>
                </a:lnTo>
                <a:lnTo>
                  <a:pt x="853" y="246"/>
                </a:lnTo>
                <a:lnTo>
                  <a:pt x="872" y="243"/>
                </a:lnTo>
                <a:lnTo>
                  <a:pt x="889" y="236"/>
                </a:lnTo>
                <a:lnTo>
                  <a:pt x="904" y="224"/>
                </a:lnTo>
                <a:lnTo>
                  <a:pt x="915" y="210"/>
                </a:lnTo>
                <a:lnTo>
                  <a:pt x="923" y="192"/>
                </a:lnTo>
                <a:lnTo>
                  <a:pt x="926" y="172"/>
                </a:lnTo>
                <a:lnTo>
                  <a:pt x="926" y="170"/>
                </a:lnTo>
                <a:lnTo>
                  <a:pt x="929" y="140"/>
                </a:lnTo>
                <a:lnTo>
                  <a:pt x="936" y="110"/>
                </a:lnTo>
                <a:lnTo>
                  <a:pt x="948" y="84"/>
                </a:lnTo>
                <a:lnTo>
                  <a:pt x="965" y="60"/>
                </a:lnTo>
                <a:lnTo>
                  <a:pt x="986" y="40"/>
                </a:lnTo>
                <a:lnTo>
                  <a:pt x="1009" y="23"/>
                </a:lnTo>
                <a:lnTo>
                  <a:pt x="1035" y="10"/>
                </a:lnTo>
                <a:lnTo>
                  <a:pt x="1064" y="3"/>
                </a:lnTo>
                <a:lnTo>
                  <a:pt x="109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F03889D-09C0-4141-AB74-C13EDF10C417}"/>
              </a:ext>
            </a:extLst>
          </p:cNvPr>
          <p:cNvSpPr/>
          <p:nvPr/>
        </p:nvSpPr>
        <p:spPr>
          <a:xfrm>
            <a:off x="3526517" y="2338733"/>
            <a:ext cx="60314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사용자의 이용 로그를 중심으로 개인별 성향에 따라 </a:t>
            </a:r>
            <a:endParaRPr lang="en-US" altLang="ko-KR" sz="1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개인 맞춤 뉴스를 제공한다</a:t>
            </a:r>
            <a:endParaRPr lang="en-US" altLang="ko-KR" sz="1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5C79E81-254C-4150-A10E-CF8C31F4130C}"/>
              </a:ext>
            </a:extLst>
          </p:cNvPr>
          <p:cNvSpPr/>
          <p:nvPr/>
        </p:nvSpPr>
        <p:spPr>
          <a:xfrm>
            <a:off x="6052054" y="5441039"/>
            <a:ext cx="818607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CONTENTS</a:t>
            </a:r>
          </a:p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01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5BDAD734-FD78-44DE-9ED5-761344CBB75D}"/>
              </a:ext>
            </a:extLst>
          </p:cNvPr>
          <p:cNvSpPr/>
          <p:nvPr/>
        </p:nvSpPr>
        <p:spPr>
          <a:xfrm>
            <a:off x="2453225" y="3153329"/>
            <a:ext cx="710472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시간에 한정 되지 않고 뉴스를 수집할 수 있으며</a:t>
            </a:r>
            <a:r>
              <a:rPr lang="en-US" altLang="ko-KR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최신의 뉴스 기사에 관한 워드 클라우드를 사용자에게 제공한다</a:t>
            </a:r>
            <a:r>
              <a:rPr lang="en-US" altLang="ko-KR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3ED69F2-35E3-4A26-9BC1-0831094B63C3}"/>
              </a:ext>
            </a:extLst>
          </p:cNvPr>
          <p:cNvSpPr/>
          <p:nvPr/>
        </p:nvSpPr>
        <p:spPr>
          <a:xfrm>
            <a:off x="3397214" y="4167464"/>
            <a:ext cx="5959228" cy="695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카테고리를 선택할 수 있게 하여 사용자가 원하는 기사들을 더욱 세밀하게 볼 수 있도록 제공한다</a:t>
            </a:r>
            <a:r>
              <a:rPr lang="en-US" altLang="ko-KR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3931D03-AE07-4122-B4CD-41DCC60C852C}"/>
              </a:ext>
            </a:extLst>
          </p:cNvPr>
          <p:cNvSpPr/>
          <p:nvPr/>
        </p:nvSpPr>
        <p:spPr>
          <a:xfrm>
            <a:off x="3526517" y="5318511"/>
            <a:ext cx="233805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PowerPoint is a computer program created by Microsoft Office. </a:t>
            </a:r>
          </a:p>
        </p:txBody>
      </p:sp>
      <p:sp>
        <p:nvSpPr>
          <p:cNvPr id="46" name="원호 45">
            <a:extLst>
              <a:ext uri="{FF2B5EF4-FFF2-40B4-BE49-F238E27FC236}">
                <a16:creationId xmlns:a16="http://schemas.microsoft.com/office/drawing/2014/main" xmlns="" id="{C9821395-02C4-41A4-BFE5-BCA0D54D1202}"/>
              </a:ext>
            </a:extLst>
          </p:cNvPr>
          <p:cNvSpPr/>
          <p:nvPr/>
        </p:nvSpPr>
        <p:spPr>
          <a:xfrm>
            <a:off x="6519652" y="1295951"/>
            <a:ext cx="4714475" cy="4714475"/>
          </a:xfrm>
          <a:prstGeom prst="arc">
            <a:avLst>
              <a:gd name="adj1" fmla="val 15157676"/>
              <a:gd name="adj2" fmla="val 2419028"/>
            </a:avLst>
          </a:prstGeom>
          <a:ln w="920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818C7B-A2DB-4079-95B4-29086A0F3AB6}"/>
              </a:ext>
            </a:extLst>
          </p:cNvPr>
          <p:cNvSpPr/>
          <p:nvPr/>
        </p:nvSpPr>
        <p:spPr>
          <a:xfrm>
            <a:off x="9290680" y="2420539"/>
            <a:ext cx="818607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/>
              <a:t>CONTENTS</a:t>
            </a:r>
          </a:p>
          <a:p>
            <a:pPr algn="ctr"/>
            <a:r>
              <a:rPr lang="en-US" altLang="ko-KR" sz="2400" b="1" dirty="0"/>
              <a:t>01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A444CF2-FDF2-4626-A326-8D864B3C27C0}"/>
              </a:ext>
            </a:extLst>
          </p:cNvPr>
          <p:cNvSpPr/>
          <p:nvPr/>
        </p:nvSpPr>
        <p:spPr>
          <a:xfrm>
            <a:off x="9277683" y="3339714"/>
            <a:ext cx="818607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/>
              <a:t>CONTENTS</a:t>
            </a:r>
          </a:p>
          <a:p>
            <a:pPr algn="ctr"/>
            <a:r>
              <a:rPr lang="en-US" altLang="ko-KR" sz="2400" b="1" dirty="0"/>
              <a:t>02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EC9BADAA-805A-4C0F-BB2C-3917065FBB30}"/>
              </a:ext>
            </a:extLst>
          </p:cNvPr>
          <p:cNvSpPr/>
          <p:nvPr/>
        </p:nvSpPr>
        <p:spPr>
          <a:xfrm>
            <a:off x="9290680" y="4246914"/>
            <a:ext cx="818607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/>
              <a:t>CONTENTS</a:t>
            </a:r>
          </a:p>
          <a:p>
            <a:pPr algn="ctr"/>
            <a:r>
              <a:rPr lang="en-US" altLang="ko-KR" sz="2400" b="1" dirty="0"/>
              <a:t>03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0791D1F-6C22-44CF-9621-98EBF4147C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86" y="2529284"/>
            <a:ext cx="340953" cy="3409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AE4760E-1631-4762-8293-1730906B94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49" y="4375138"/>
            <a:ext cx="329402" cy="32940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DD644B2-65D4-4373-A6AF-5314C21A8F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48" y="3429000"/>
            <a:ext cx="375671" cy="3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7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18">
            <a:extLst>
              <a:ext uri="{FF2B5EF4-FFF2-40B4-BE49-F238E27FC236}">
                <a16:creationId xmlns:a16="http://schemas.microsoft.com/office/drawing/2014/main" xmlns="" id="{19DA0BFA-FC7D-4E2F-BCAD-C2A1CF151C52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782922 w 11748655"/>
              <a:gd name="connsiteY6" fmla="*/ 16754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637545 w 11748655"/>
              <a:gd name="connsiteY5" fmla="*/ 924 h 919786"/>
              <a:gd name="connsiteX6" fmla="*/ 4782922 w 11748655"/>
              <a:gd name="connsiteY6" fmla="*/ 158310 h 919786"/>
              <a:gd name="connsiteX7" fmla="*/ 48675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4637545" y="924"/>
                </a:lnTo>
                <a:cubicBezTo>
                  <a:pt x="4743341" y="924"/>
                  <a:pt x="4735297" y="47751"/>
                  <a:pt x="4782922" y="158310"/>
                </a:cubicBezTo>
                <a:lnTo>
                  <a:pt x="4867539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xmlns="" id="{D1CE9089-8BD9-48DD-B3B1-FD68A417E361}"/>
              </a:ext>
            </a:extLst>
          </p:cNvPr>
          <p:cNvSpPr/>
          <p:nvPr/>
        </p:nvSpPr>
        <p:spPr>
          <a:xfrm flipH="1">
            <a:off x="533913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2938" y="204569"/>
            <a:ext cx="5122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수행 일정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2B199C12-6E9E-4C91-B6FB-8DDAA6AFD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61245"/>
              </p:ext>
            </p:extLst>
          </p:nvPr>
        </p:nvGraphicFramePr>
        <p:xfrm>
          <a:off x="2052320" y="1361440"/>
          <a:ext cx="8349886" cy="5098801"/>
        </p:xfrm>
        <a:graphic>
          <a:graphicData uri="http://schemas.openxmlformats.org/drawingml/2006/table">
            <a:tbl>
              <a:tblPr/>
              <a:tblGrid>
                <a:gridCol w="1354407">
                  <a:extLst>
                    <a:ext uri="{9D8B030D-6E8A-4147-A177-3AD203B41FA5}">
                      <a16:colId xmlns:a16="http://schemas.microsoft.com/office/drawing/2014/main" xmlns="" val="2165597504"/>
                    </a:ext>
                  </a:extLst>
                </a:gridCol>
                <a:gridCol w="1354407">
                  <a:extLst>
                    <a:ext uri="{9D8B030D-6E8A-4147-A177-3AD203B41FA5}">
                      <a16:colId xmlns:a16="http://schemas.microsoft.com/office/drawing/2014/main" xmlns="" val="3483347845"/>
                    </a:ext>
                  </a:extLst>
                </a:gridCol>
                <a:gridCol w="428723">
                  <a:extLst>
                    <a:ext uri="{9D8B030D-6E8A-4147-A177-3AD203B41FA5}">
                      <a16:colId xmlns:a16="http://schemas.microsoft.com/office/drawing/2014/main" xmlns="" val="4144785743"/>
                    </a:ext>
                  </a:extLst>
                </a:gridCol>
                <a:gridCol w="428723">
                  <a:extLst>
                    <a:ext uri="{9D8B030D-6E8A-4147-A177-3AD203B41FA5}">
                      <a16:colId xmlns:a16="http://schemas.microsoft.com/office/drawing/2014/main" xmlns="" val="3593212987"/>
                    </a:ext>
                  </a:extLst>
                </a:gridCol>
                <a:gridCol w="422205">
                  <a:extLst>
                    <a:ext uri="{9D8B030D-6E8A-4147-A177-3AD203B41FA5}">
                      <a16:colId xmlns:a16="http://schemas.microsoft.com/office/drawing/2014/main" xmlns="" val="2817191844"/>
                    </a:ext>
                  </a:extLst>
                </a:gridCol>
                <a:gridCol w="422205">
                  <a:extLst>
                    <a:ext uri="{9D8B030D-6E8A-4147-A177-3AD203B41FA5}">
                      <a16:colId xmlns:a16="http://schemas.microsoft.com/office/drawing/2014/main" xmlns="" val="3439988045"/>
                    </a:ext>
                  </a:extLst>
                </a:gridCol>
                <a:gridCol w="418879">
                  <a:extLst>
                    <a:ext uri="{9D8B030D-6E8A-4147-A177-3AD203B41FA5}">
                      <a16:colId xmlns:a16="http://schemas.microsoft.com/office/drawing/2014/main" xmlns="" val="2418062398"/>
                    </a:ext>
                  </a:extLst>
                </a:gridCol>
                <a:gridCol w="514888">
                  <a:extLst>
                    <a:ext uri="{9D8B030D-6E8A-4147-A177-3AD203B41FA5}">
                      <a16:colId xmlns:a16="http://schemas.microsoft.com/office/drawing/2014/main" xmlns="" val="1102588192"/>
                    </a:ext>
                  </a:extLst>
                </a:gridCol>
                <a:gridCol w="435241">
                  <a:extLst>
                    <a:ext uri="{9D8B030D-6E8A-4147-A177-3AD203B41FA5}">
                      <a16:colId xmlns:a16="http://schemas.microsoft.com/office/drawing/2014/main" xmlns="" val="2905619130"/>
                    </a:ext>
                  </a:extLst>
                </a:gridCol>
                <a:gridCol w="435241">
                  <a:extLst>
                    <a:ext uri="{9D8B030D-6E8A-4147-A177-3AD203B41FA5}">
                      <a16:colId xmlns:a16="http://schemas.microsoft.com/office/drawing/2014/main" xmlns="" val="3377395199"/>
                    </a:ext>
                  </a:extLst>
                </a:gridCol>
                <a:gridCol w="428723">
                  <a:extLst>
                    <a:ext uri="{9D8B030D-6E8A-4147-A177-3AD203B41FA5}">
                      <a16:colId xmlns:a16="http://schemas.microsoft.com/office/drawing/2014/main" xmlns="" val="2426450214"/>
                    </a:ext>
                  </a:extLst>
                </a:gridCol>
                <a:gridCol w="428723">
                  <a:extLst>
                    <a:ext uri="{9D8B030D-6E8A-4147-A177-3AD203B41FA5}">
                      <a16:colId xmlns:a16="http://schemas.microsoft.com/office/drawing/2014/main" xmlns="" val="2355896591"/>
                    </a:ext>
                  </a:extLst>
                </a:gridCol>
                <a:gridCol w="428723">
                  <a:extLst>
                    <a:ext uri="{9D8B030D-6E8A-4147-A177-3AD203B41FA5}">
                      <a16:colId xmlns:a16="http://schemas.microsoft.com/office/drawing/2014/main" xmlns="" val="1451222490"/>
                    </a:ext>
                  </a:extLst>
                </a:gridCol>
                <a:gridCol w="428723">
                  <a:extLst>
                    <a:ext uri="{9D8B030D-6E8A-4147-A177-3AD203B41FA5}">
                      <a16:colId xmlns:a16="http://schemas.microsoft.com/office/drawing/2014/main" xmlns="" val="4135175876"/>
                    </a:ext>
                  </a:extLst>
                </a:gridCol>
                <a:gridCol w="420075">
                  <a:extLst>
                    <a:ext uri="{9D8B030D-6E8A-4147-A177-3AD203B41FA5}">
                      <a16:colId xmlns:a16="http://schemas.microsoft.com/office/drawing/2014/main" xmlns="" val="2495284370"/>
                    </a:ext>
                  </a:extLst>
                </a:gridCol>
              </a:tblGrid>
              <a:tr h="28318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구분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프로젝트 상세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프로젝트 기간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684537"/>
                  </a:ext>
                </a:extLst>
              </a:tr>
              <a:tr h="2831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5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6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9966611"/>
                  </a:ext>
                </a:extLst>
              </a:tr>
              <a:tr h="413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</a:t>
                      </a:r>
                      <a:r>
                        <a:rPr lang="ko-KR" altLang="en-US" sz="1100" b="1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5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9631887"/>
                  </a:ext>
                </a:extLst>
              </a:tr>
              <a:tr h="4022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계획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프로젝트 계획수립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77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77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5927502"/>
                  </a:ext>
                </a:extLst>
              </a:tr>
              <a:tr h="4950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필요능력 학습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77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77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83326916"/>
                  </a:ext>
                </a:extLst>
              </a:tr>
              <a:tr h="4368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분석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데이터 분석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F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F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6898473"/>
                  </a:ext>
                </a:extLst>
              </a:tr>
              <a:tr h="45785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설계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기능개발 설계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18871379"/>
                  </a:ext>
                </a:extLst>
              </a:tr>
              <a:tr h="457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통합개발 설계 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2340468"/>
                  </a:ext>
                </a:extLst>
              </a:tr>
              <a:tr h="45785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개발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데이터 분석 개발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0482698"/>
                  </a:ext>
                </a:extLst>
              </a:tr>
              <a:tr h="457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기능 개발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5651628"/>
                  </a:ext>
                </a:extLst>
              </a:tr>
              <a:tr h="457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통합 개발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5054480"/>
                  </a:ext>
                </a:extLst>
              </a:tr>
              <a:tr h="4561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테스트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3810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정상 구현 테스트</a:t>
                      </a:r>
                    </a:p>
                    <a:p>
                      <a:pPr marL="0" marR="0" indent="3810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/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디버깅</a:t>
                      </a: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F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F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2428" marR="62428" marT="17259" marB="172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F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8524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05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18">
            <a:extLst>
              <a:ext uri="{FF2B5EF4-FFF2-40B4-BE49-F238E27FC236}">
                <a16:creationId xmlns:a16="http://schemas.microsoft.com/office/drawing/2014/main" xmlns="" id="{19DA0BFA-FC7D-4E2F-BCAD-C2A1CF151C52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782922 w 11748655"/>
              <a:gd name="connsiteY6" fmla="*/ 16754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637545 w 11748655"/>
              <a:gd name="connsiteY5" fmla="*/ 924 h 919786"/>
              <a:gd name="connsiteX6" fmla="*/ 4782922 w 11748655"/>
              <a:gd name="connsiteY6" fmla="*/ 158310 h 919786"/>
              <a:gd name="connsiteX7" fmla="*/ 48675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4637545" y="924"/>
                </a:lnTo>
                <a:cubicBezTo>
                  <a:pt x="4743341" y="924"/>
                  <a:pt x="4735297" y="47751"/>
                  <a:pt x="4782922" y="158310"/>
                </a:cubicBezTo>
                <a:lnTo>
                  <a:pt x="4867539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xmlns="" id="{D1CE9089-8BD9-48DD-B3B1-FD68A417E361}"/>
              </a:ext>
            </a:extLst>
          </p:cNvPr>
          <p:cNvSpPr/>
          <p:nvPr/>
        </p:nvSpPr>
        <p:spPr>
          <a:xfrm flipH="1">
            <a:off x="533913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24355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2938" y="204569"/>
            <a:ext cx="4733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현재 진행 상황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7A93345-2CB7-462F-A87A-DE4CBADCCF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68"/>
          <a:stretch/>
        </p:blipFill>
        <p:spPr>
          <a:xfrm>
            <a:off x="492491" y="2050599"/>
            <a:ext cx="3498348" cy="419245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4C019612-FEA8-4D2F-92F9-BE4F70237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" t="46708" r="11951"/>
          <a:stretch/>
        </p:blipFill>
        <p:spPr>
          <a:xfrm>
            <a:off x="6316254" y="1656167"/>
            <a:ext cx="2617510" cy="47169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198E214-D36A-49DB-8F28-FB0601E90373}"/>
              </a:ext>
            </a:extLst>
          </p:cNvPr>
          <p:cNvSpPr/>
          <p:nvPr/>
        </p:nvSpPr>
        <p:spPr>
          <a:xfrm>
            <a:off x="398613" y="1486771"/>
            <a:ext cx="22349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3"/>
              </a:rPr>
              <a:t>https://www.eclipse.org/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23" name="Picture 2" descr="이클립스에 대한 이미지 검색결과">
            <a:hlinkClick r:id="rId4"/>
            <a:extLst>
              <a:ext uri="{FF2B5EF4-FFF2-40B4-BE49-F238E27FC236}">
                <a16:creationId xmlns:a16="http://schemas.microsoft.com/office/drawing/2014/main" xmlns="" id="{E4001D7B-1321-49CC-AEDD-D34520AFC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2" y="985765"/>
            <a:ext cx="1321380" cy="70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401EA0A-20BF-49A9-AE35-921282BF5B68}"/>
              </a:ext>
            </a:extLst>
          </p:cNvPr>
          <p:cNvSpPr/>
          <p:nvPr/>
        </p:nvSpPr>
        <p:spPr>
          <a:xfrm>
            <a:off x="1826551" y="1159213"/>
            <a:ext cx="71327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웹 구현을 위하여 이클립스 사용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버전은 가장 최신 버전인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eclipse 2019-03</a:t>
            </a:r>
            <a:endParaRPr lang="ko-KR" altLang="en-US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78FF6D4-1A50-4C19-9878-0FA723489A46}"/>
              </a:ext>
            </a:extLst>
          </p:cNvPr>
          <p:cNvSpPr/>
          <p:nvPr/>
        </p:nvSpPr>
        <p:spPr>
          <a:xfrm>
            <a:off x="1967345" y="4128655"/>
            <a:ext cx="1889981" cy="729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3EE82A0-C720-467B-8ECA-68F14BF26C6A}"/>
              </a:ext>
            </a:extLst>
          </p:cNvPr>
          <p:cNvSpPr/>
          <p:nvPr/>
        </p:nvSpPr>
        <p:spPr>
          <a:xfrm>
            <a:off x="6953248" y="1990698"/>
            <a:ext cx="1889981" cy="1001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311E2ED-866D-4136-A54B-B469210F511E}"/>
              </a:ext>
            </a:extLst>
          </p:cNvPr>
          <p:cNvSpPr/>
          <p:nvPr/>
        </p:nvSpPr>
        <p:spPr>
          <a:xfrm>
            <a:off x="6930255" y="4023206"/>
            <a:ext cx="2018202" cy="586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1F382D0-7FED-4487-AB7F-5B999F133B03}"/>
              </a:ext>
            </a:extLst>
          </p:cNvPr>
          <p:cNvSpPr txBox="1"/>
          <p:nvPr/>
        </p:nvSpPr>
        <p:spPr>
          <a:xfrm>
            <a:off x="4048887" y="4088568"/>
            <a:ext cx="27597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 정보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(ID,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비밀번호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이름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전화번호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이메일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대해 구현한 소스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18699B6-EA58-4308-A71A-9F18BF4AB382}"/>
              </a:ext>
            </a:extLst>
          </p:cNvPr>
          <p:cNvSpPr txBox="1"/>
          <p:nvPr/>
        </p:nvSpPr>
        <p:spPr>
          <a:xfrm>
            <a:off x="9100857" y="2199252"/>
            <a:ext cx="211670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웹의 디자인과 관련된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소스 폴더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AAD78F7-B1C3-46FF-90CB-6FAC2F6259D5}"/>
              </a:ext>
            </a:extLst>
          </p:cNvPr>
          <p:cNvSpPr txBox="1"/>
          <p:nvPr/>
        </p:nvSpPr>
        <p:spPr>
          <a:xfrm>
            <a:off x="9100857" y="4232688"/>
            <a:ext cx="243452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회원가입을 위한 소스들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77E31FA-6848-4EE4-8583-48C8A806EDE8}"/>
              </a:ext>
            </a:extLst>
          </p:cNvPr>
          <p:cNvSpPr/>
          <p:nvPr/>
        </p:nvSpPr>
        <p:spPr>
          <a:xfrm>
            <a:off x="6925641" y="4676595"/>
            <a:ext cx="2018202" cy="129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178EADE-D3DA-48BE-B022-191630BDE5A8}"/>
              </a:ext>
            </a:extLst>
          </p:cNvPr>
          <p:cNvSpPr txBox="1"/>
          <p:nvPr/>
        </p:nvSpPr>
        <p:spPr>
          <a:xfrm>
            <a:off x="9100857" y="5032519"/>
            <a:ext cx="243452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로그인을 위한 소스들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CA9BA35-4B70-4C08-AB75-91CE51E82E90}"/>
              </a:ext>
            </a:extLst>
          </p:cNvPr>
          <p:cNvSpPr/>
          <p:nvPr/>
        </p:nvSpPr>
        <p:spPr>
          <a:xfrm>
            <a:off x="6925639" y="6061329"/>
            <a:ext cx="2018202" cy="274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448CA61-4838-4863-B451-2ACFC468851D}"/>
              </a:ext>
            </a:extLst>
          </p:cNvPr>
          <p:cNvSpPr txBox="1"/>
          <p:nvPr/>
        </p:nvSpPr>
        <p:spPr>
          <a:xfrm>
            <a:off x="9091621" y="6018688"/>
            <a:ext cx="243452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메인 화면을 위한 소스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4719F6D2-66BE-4B4C-BF44-D67CBB9BF1A4}"/>
              </a:ext>
            </a:extLst>
          </p:cNvPr>
          <p:cNvSpPr/>
          <p:nvPr/>
        </p:nvSpPr>
        <p:spPr>
          <a:xfrm>
            <a:off x="6930255" y="3673674"/>
            <a:ext cx="2018202" cy="282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9B67EB0-BF59-4B67-B402-9CBE3B9A76BD}"/>
              </a:ext>
            </a:extLst>
          </p:cNvPr>
          <p:cNvSpPr txBox="1"/>
          <p:nvPr/>
        </p:nvSpPr>
        <p:spPr>
          <a:xfrm>
            <a:off x="9084614" y="3521555"/>
            <a:ext cx="27051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메인 화면으로 쉽게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이동할 수 있게 해주는 소스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3E51B64-47ED-4ECF-BDF3-8BDB43F88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604" y="2076582"/>
            <a:ext cx="1180777" cy="2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1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94406"/>
            <a:ext cx="23241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목차</a:t>
            </a:r>
            <a:endParaRPr lang="en-US" altLang="ko-KR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05F28135-4739-4B94-AAAE-9D6593992B0C}"/>
              </a:ext>
            </a:extLst>
          </p:cNvPr>
          <p:cNvGrpSpPr/>
          <p:nvPr/>
        </p:nvGrpSpPr>
        <p:grpSpPr>
          <a:xfrm>
            <a:off x="1668027" y="2061884"/>
            <a:ext cx="4392174" cy="3437470"/>
            <a:chOff x="1668027" y="2061884"/>
            <a:chExt cx="7467744" cy="3437470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xmlns="" id="{919A9AA7-FAAD-4857-A885-01D248C680CC}"/>
                </a:ext>
              </a:extLst>
            </p:cNvPr>
            <p:cNvSpPr/>
            <p:nvPr/>
          </p:nvSpPr>
          <p:spPr>
            <a:xfrm>
              <a:off x="1668029" y="2082473"/>
              <a:ext cx="803959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1</a:t>
              </a:r>
            </a:p>
          </p:txBody>
        </p:sp>
        <p:sp>
          <p:nvSpPr>
            <p:cNvPr id="11" name="모서리가 둥근 직사각형 9">
              <a:extLst>
                <a:ext uri="{FF2B5EF4-FFF2-40B4-BE49-F238E27FC236}">
                  <a16:creationId xmlns:a16="http://schemas.microsoft.com/office/drawing/2014/main" xmlns="" id="{7E6AD064-7B1A-4FAC-89E6-606043C2B49D}"/>
                </a:ext>
              </a:extLst>
            </p:cNvPr>
            <p:cNvSpPr/>
            <p:nvPr/>
          </p:nvSpPr>
          <p:spPr>
            <a:xfrm>
              <a:off x="1668027" y="2850256"/>
              <a:ext cx="803960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2</a:t>
              </a:r>
            </a:p>
          </p:txBody>
        </p:sp>
        <p:sp>
          <p:nvSpPr>
            <p:cNvPr id="12" name="모서리가 둥근 직사각형 9">
              <a:extLst>
                <a:ext uri="{FF2B5EF4-FFF2-40B4-BE49-F238E27FC236}">
                  <a16:creationId xmlns:a16="http://schemas.microsoft.com/office/drawing/2014/main" xmlns="" id="{A6EE1DC7-9383-407C-875F-F73372EF14FF}"/>
                </a:ext>
              </a:extLst>
            </p:cNvPr>
            <p:cNvSpPr/>
            <p:nvPr/>
          </p:nvSpPr>
          <p:spPr>
            <a:xfrm>
              <a:off x="1700498" y="3618039"/>
              <a:ext cx="803960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700B764-7333-4336-9D6C-BD126E3682ED}"/>
                </a:ext>
              </a:extLst>
            </p:cNvPr>
            <p:cNvSpPr txBox="1"/>
            <p:nvPr/>
          </p:nvSpPr>
          <p:spPr>
            <a:xfrm>
              <a:off x="2750814" y="2061884"/>
              <a:ext cx="638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팀원  소개</a:t>
              </a:r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A02814C0-45E9-40AC-AC0A-3786EA489A25}"/>
                </a:ext>
              </a:extLst>
            </p:cNvPr>
            <p:cNvSpPr txBox="1"/>
            <p:nvPr/>
          </p:nvSpPr>
          <p:spPr>
            <a:xfrm>
              <a:off x="2752026" y="2820875"/>
              <a:ext cx="638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개념 설명</a:t>
              </a:r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4832B2C-235D-4825-9B7E-F04D440150B8}"/>
                </a:ext>
              </a:extLst>
            </p:cNvPr>
            <p:cNvSpPr txBox="1"/>
            <p:nvPr/>
          </p:nvSpPr>
          <p:spPr>
            <a:xfrm>
              <a:off x="2752026" y="3588658"/>
              <a:ext cx="6383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개발 환경</a:t>
              </a:r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r>
                <a:rPr lang="en-US" altLang="ko-KR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- </a:t>
              </a:r>
              <a:r>
                <a:rPr lang="ko-KR" altLang="en-US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개발환경 구축</a:t>
              </a:r>
              <a:endPara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1" name="모서리가 둥근 직사각형 9">
              <a:extLst>
                <a:ext uri="{FF2B5EF4-FFF2-40B4-BE49-F238E27FC236}">
                  <a16:creationId xmlns:a16="http://schemas.microsoft.com/office/drawing/2014/main" xmlns="" id="{061A2C28-AF4D-4FC1-B923-DBCBB21DD69A}"/>
                </a:ext>
              </a:extLst>
            </p:cNvPr>
            <p:cNvSpPr/>
            <p:nvPr/>
          </p:nvSpPr>
          <p:spPr>
            <a:xfrm>
              <a:off x="1700498" y="4385822"/>
              <a:ext cx="803960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7400BDA-0227-483E-BC73-1201B0F24EEE}"/>
                </a:ext>
              </a:extLst>
            </p:cNvPr>
            <p:cNvSpPr txBox="1"/>
            <p:nvPr/>
          </p:nvSpPr>
          <p:spPr>
            <a:xfrm>
              <a:off x="2750814" y="4365233"/>
              <a:ext cx="6383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전체 구성도</a:t>
              </a:r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r>
                <a:rPr lang="en-US" altLang="ko-KR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- </a:t>
              </a:r>
              <a:r>
                <a:rPr lang="ko-KR" altLang="en-US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기능흐름도</a:t>
              </a:r>
              <a:endPara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3" name="모서리가 둥근 직사각형 9">
              <a:extLst>
                <a:ext uri="{FF2B5EF4-FFF2-40B4-BE49-F238E27FC236}">
                  <a16:creationId xmlns:a16="http://schemas.microsoft.com/office/drawing/2014/main" xmlns="" id="{4AC405E2-096B-4E2E-BB21-1676E7324D3B}"/>
                </a:ext>
              </a:extLst>
            </p:cNvPr>
            <p:cNvSpPr/>
            <p:nvPr/>
          </p:nvSpPr>
          <p:spPr>
            <a:xfrm>
              <a:off x="1707966" y="5151397"/>
              <a:ext cx="803960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8908A42-0AC3-4388-AB6C-7DD1571DC07D}"/>
                </a:ext>
              </a:extLst>
            </p:cNvPr>
            <p:cNvSpPr txBox="1"/>
            <p:nvPr/>
          </p:nvSpPr>
          <p:spPr>
            <a:xfrm>
              <a:off x="2750814" y="5130022"/>
              <a:ext cx="638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기능 설명</a:t>
              </a:r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7CB3014-98B7-4590-9D58-F7045D23764A}"/>
              </a:ext>
            </a:extLst>
          </p:cNvPr>
          <p:cNvGrpSpPr/>
          <p:nvPr/>
        </p:nvGrpSpPr>
        <p:grpSpPr>
          <a:xfrm>
            <a:off x="6131797" y="2044299"/>
            <a:ext cx="4942602" cy="3410817"/>
            <a:chOff x="6131797" y="2044299"/>
            <a:chExt cx="4942602" cy="3410817"/>
          </a:xfrm>
        </p:grpSpPr>
        <p:sp>
          <p:nvSpPr>
            <p:cNvPr id="25" name="모서리가 둥근 직사각형 9">
              <a:extLst>
                <a:ext uri="{FF2B5EF4-FFF2-40B4-BE49-F238E27FC236}">
                  <a16:creationId xmlns:a16="http://schemas.microsoft.com/office/drawing/2014/main" xmlns="" id="{F59D5E2F-A7F5-40E7-8EDB-F181AB0D33C8}"/>
                </a:ext>
              </a:extLst>
            </p:cNvPr>
            <p:cNvSpPr/>
            <p:nvPr/>
          </p:nvSpPr>
          <p:spPr>
            <a:xfrm>
              <a:off x="6131799" y="2082473"/>
              <a:ext cx="497218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6</a:t>
              </a:r>
            </a:p>
          </p:txBody>
        </p:sp>
        <p:sp>
          <p:nvSpPr>
            <p:cNvPr id="26" name="모서리가 둥근 직사각형 9">
              <a:extLst>
                <a:ext uri="{FF2B5EF4-FFF2-40B4-BE49-F238E27FC236}">
                  <a16:creationId xmlns:a16="http://schemas.microsoft.com/office/drawing/2014/main" xmlns="" id="{BD24B889-22D6-4ECE-8D37-20CE8D01062C}"/>
                </a:ext>
              </a:extLst>
            </p:cNvPr>
            <p:cNvSpPr/>
            <p:nvPr/>
          </p:nvSpPr>
          <p:spPr>
            <a:xfrm>
              <a:off x="6131797" y="2850256"/>
              <a:ext cx="497218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7</a:t>
              </a:r>
            </a:p>
          </p:txBody>
        </p:sp>
        <p:sp>
          <p:nvSpPr>
            <p:cNvPr id="27" name="모서리가 둥근 직사각형 9">
              <a:extLst>
                <a:ext uri="{FF2B5EF4-FFF2-40B4-BE49-F238E27FC236}">
                  <a16:creationId xmlns:a16="http://schemas.microsoft.com/office/drawing/2014/main" xmlns="" id="{8DB8DA49-F78C-4C29-B0EE-E6980F3DAF34}"/>
                </a:ext>
              </a:extLst>
            </p:cNvPr>
            <p:cNvSpPr/>
            <p:nvPr/>
          </p:nvSpPr>
          <p:spPr>
            <a:xfrm>
              <a:off x="6131797" y="3618039"/>
              <a:ext cx="497218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AFDFE7B5-06EB-4EDD-B9F8-9A2F726770AB}"/>
                </a:ext>
              </a:extLst>
            </p:cNvPr>
            <p:cNvSpPr txBox="1"/>
            <p:nvPr/>
          </p:nvSpPr>
          <p:spPr>
            <a:xfrm>
              <a:off x="6920230" y="2044299"/>
              <a:ext cx="4154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</a:t>
              </a:r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Cloud 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화면 구성도</a:t>
              </a:r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6D339E4-BD2A-4214-BB01-961BF2D4ED96}"/>
                </a:ext>
              </a:extLst>
            </p:cNvPr>
            <p:cNvSpPr txBox="1"/>
            <p:nvPr/>
          </p:nvSpPr>
          <p:spPr>
            <a:xfrm>
              <a:off x="6920231" y="2790036"/>
              <a:ext cx="3948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최종 목적</a:t>
              </a:r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CE44DEEE-02CE-40EB-BFD6-CC05DC515534}"/>
                </a:ext>
              </a:extLst>
            </p:cNvPr>
            <p:cNvSpPr txBox="1"/>
            <p:nvPr/>
          </p:nvSpPr>
          <p:spPr>
            <a:xfrm>
              <a:off x="6920231" y="3570941"/>
              <a:ext cx="39481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수행 일정</a:t>
              </a:r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r>
                <a:rPr lang="en-US" altLang="ko-KR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- </a:t>
              </a:r>
              <a:r>
                <a:rPr lang="ko-KR" altLang="en-US" sz="1400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현재 진행 상황</a:t>
              </a:r>
              <a:endPara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1" name="모서리가 둥근 직사각형 9">
              <a:extLst>
                <a:ext uri="{FF2B5EF4-FFF2-40B4-BE49-F238E27FC236}">
                  <a16:creationId xmlns:a16="http://schemas.microsoft.com/office/drawing/2014/main" xmlns="" id="{9BA9226C-734E-45C8-96A1-DD251BA6E09E}"/>
                </a:ext>
              </a:extLst>
            </p:cNvPr>
            <p:cNvSpPr/>
            <p:nvPr/>
          </p:nvSpPr>
          <p:spPr>
            <a:xfrm>
              <a:off x="6131797" y="4385820"/>
              <a:ext cx="497218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2E3D294F-68C8-4EE4-80C0-BB644AB3CCA9}"/>
                </a:ext>
              </a:extLst>
            </p:cNvPr>
            <p:cNvSpPr txBox="1"/>
            <p:nvPr/>
          </p:nvSpPr>
          <p:spPr>
            <a:xfrm>
              <a:off x="6920231" y="4338103"/>
              <a:ext cx="3948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 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참고 문헌</a:t>
              </a:r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3" name="모서리가 둥근 직사각형 9">
              <a:extLst>
                <a:ext uri="{FF2B5EF4-FFF2-40B4-BE49-F238E27FC236}">
                  <a16:creationId xmlns:a16="http://schemas.microsoft.com/office/drawing/2014/main" xmlns="" id="{790B953C-57C1-48FB-9D67-3439E40FB8EB}"/>
                </a:ext>
              </a:extLst>
            </p:cNvPr>
            <p:cNvSpPr/>
            <p:nvPr/>
          </p:nvSpPr>
          <p:spPr>
            <a:xfrm>
              <a:off x="6131797" y="5124233"/>
              <a:ext cx="497218" cy="3150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B4E7BC4-D44A-4A07-9F1A-3528A74D1F9D}"/>
                </a:ext>
              </a:extLst>
            </p:cNvPr>
            <p:cNvSpPr txBox="1"/>
            <p:nvPr/>
          </p:nvSpPr>
          <p:spPr>
            <a:xfrm>
              <a:off x="6920231" y="5085784"/>
              <a:ext cx="3948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News Cloud</a:t>
              </a:r>
              <a:r>
                <a:rPr lang="ko-KR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질문과 대답</a:t>
              </a:r>
              <a:r>
                <a:rPr lang="en-US" altLang="ko-KR" i="1" dirty="0">
                  <a:solidFill>
                    <a:schemeClr val="bg1">
                      <a:lumMod val="50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298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18">
            <a:extLst>
              <a:ext uri="{FF2B5EF4-FFF2-40B4-BE49-F238E27FC236}">
                <a16:creationId xmlns:a16="http://schemas.microsoft.com/office/drawing/2014/main" xmlns="" id="{19DA0BFA-FC7D-4E2F-BCAD-C2A1CF151C52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782922 w 11748655"/>
              <a:gd name="connsiteY6" fmla="*/ 16754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637545 w 11748655"/>
              <a:gd name="connsiteY5" fmla="*/ 924 h 919786"/>
              <a:gd name="connsiteX6" fmla="*/ 4782922 w 11748655"/>
              <a:gd name="connsiteY6" fmla="*/ 158310 h 919786"/>
              <a:gd name="connsiteX7" fmla="*/ 48675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4637545" y="924"/>
                </a:lnTo>
                <a:cubicBezTo>
                  <a:pt x="4743341" y="924"/>
                  <a:pt x="4735297" y="47751"/>
                  <a:pt x="4782922" y="158310"/>
                </a:cubicBezTo>
                <a:lnTo>
                  <a:pt x="4867539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xmlns="" id="{D1CE9089-8BD9-48DD-B3B1-FD68A417E361}"/>
              </a:ext>
            </a:extLst>
          </p:cNvPr>
          <p:cNvSpPr/>
          <p:nvPr/>
        </p:nvSpPr>
        <p:spPr>
          <a:xfrm flipH="1">
            <a:off x="533913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2938" y="204569"/>
            <a:ext cx="4733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현재 진행 상황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1780" y="1380902"/>
            <a:ext cx="474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 동작을 구현한 </a:t>
            </a:r>
            <a:r>
              <a:rPr lang="en-US" altLang="ko-KR" dirty="0" err="1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joinaction.jsp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중에서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4009"/>
          <a:stretch/>
        </p:blipFill>
        <p:spPr bwMode="auto">
          <a:xfrm>
            <a:off x="312938" y="1887315"/>
            <a:ext cx="10992371" cy="391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직선 연결선 18"/>
          <p:cNvCxnSpPr>
            <a:cxnSpLocks/>
          </p:cNvCxnSpPr>
          <p:nvPr/>
        </p:nvCxnSpPr>
        <p:spPr>
          <a:xfrm>
            <a:off x="1246350" y="3702831"/>
            <a:ext cx="96802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</p:cNvCxnSpPr>
          <p:nvPr/>
        </p:nvCxnSpPr>
        <p:spPr>
          <a:xfrm>
            <a:off x="2246129" y="4018465"/>
            <a:ext cx="664972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11630" y="2866949"/>
            <a:ext cx="59522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회원가입하는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가지 항목 중 한 항목이라도 기입하지 않았을 경우</a:t>
            </a:r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1705708" y="5107529"/>
            <a:ext cx="5080160" cy="335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>
            <a:off x="1705708" y="5490690"/>
            <a:ext cx="353940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33241" y="5273263"/>
            <a:ext cx="418896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 버튼을 누를 시 </a:t>
            </a:r>
            <a:r>
              <a:rPr lang="ko-KR" altLang="en-US" sz="16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경고창이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뜨게 되고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다시 입력하도록 한다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59958" y="4768975"/>
            <a:ext cx="29883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alert : </a:t>
            </a:r>
            <a:r>
              <a:rPr lang="ko-KR" altLang="en-US" sz="16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경고창을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띄우는 명령어</a:t>
            </a:r>
          </a:p>
        </p:txBody>
      </p:sp>
    </p:spTree>
    <p:extLst>
      <p:ext uri="{BB962C8B-B14F-4D97-AF65-F5344CB8AC3E}">
        <p14:creationId xmlns:p14="http://schemas.microsoft.com/office/powerpoint/2010/main" val="3891831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18">
            <a:extLst>
              <a:ext uri="{FF2B5EF4-FFF2-40B4-BE49-F238E27FC236}">
                <a16:creationId xmlns:a16="http://schemas.microsoft.com/office/drawing/2014/main" xmlns="" id="{19DA0BFA-FC7D-4E2F-BCAD-C2A1CF151C52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782922 w 11748655"/>
              <a:gd name="connsiteY6" fmla="*/ 16754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637545 w 11748655"/>
              <a:gd name="connsiteY5" fmla="*/ 924 h 919786"/>
              <a:gd name="connsiteX6" fmla="*/ 4782922 w 11748655"/>
              <a:gd name="connsiteY6" fmla="*/ 158310 h 919786"/>
              <a:gd name="connsiteX7" fmla="*/ 48675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4637545" y="924"/>
                </a:lnTo>
                <a:cubicBezTo>
                  <a:pt x="4743341" y="924"/>
                  <a:pt x="4735297" y="47751"/>
                  <a:pt x="4782922" y="158310"/>
                </a:cubicBezTo>
                <a:lnTo>
                  <a:pt x="4867539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xmlns="" id="{D1CE9089-8BD9-48DD-B3B1-FD68A417E361}"/>
              </a:ext>
            </a:extLst>
          </p:cNvPr>
          <p:cNvSpPr/>
          <p:nvPr/>
        </p:nvSpPr>
        <p:spPr>
          <a:xfrm flipH="1">
            <a:off x="533913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2938" y="204569"/>
            <a:ext cx="4733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현재 진행 상황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1780" y="1380902"/>
            <a:ext cx="474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 동작을 구현한 </a:t>
            </a:r>
            <a:r>
              <a:rPr lang="en-US" altLang="ko-KR" dirty="0" err="1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joinaction.jsp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중에서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32" b="31281"/>
          <a:stretch/>
        </p:blipFill>
        <p:spPr bwMode="auto">
          <a:xfrm>
            <a:off x="442553" y="2004632"/>
            <a:ext cx="11133539" cy="377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직선 연결선 20"/>
          <p:cNvCxnSpPr>
            <a:cxnSpLocks/>
          </p:cNvCxnSpPr>
          <p:nvPr/>
        </p:nvCxnSpPr>
        <p:spPr>
          <a:xfrm>
            <a:off x="1760021" y="3484025"/>
            <a:ext cx="7254673" cy="4920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>
            <a:off x="2297329" y="4639614"/>
            <a:ext cx="509176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2297329" y="5019969"/>
            <a:ext cx="364657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33283" y="4321961"/>
            <a:ext cx="29883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alert : </a:t>
            </a:r>
            <a:r>
              <a:rPr lang="ko-KR" altLang="en-US" sz="16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경고창을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띄우는 명령어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66357" y="4829876"/>
            <a:ext cx="392447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가입하려는 아이디가 이미 존재할 경우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경고창이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뜨게 되고 다시 입력하도록 한다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08216" y="3194676"/>
            <a:ext cx="18966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중복 아이디일 경우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FC232A1-6FF0-421D-90E6-28B4FF13C5A5}"/>
              </a:ext>
            </a:extLst>
          </p:cNvPr>
          <p:cNvSpPr txBox="1"/>
          <p:nvPr/>
        </p:nvSpPr>
        <p:spPr>
          <a:xfrm>
            <a:off x="2200461" y="2050851"/>
            <a:ext cx="31245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가지 항목 모두를 기입했을 경우</a:t>
            </a:r>
          </a:p>
        </p:txBody>
      </p:sp>
    </p:spTree>
    <p:extLst>
      <p:ext uri="{BB962C8B-B14F-4D97-AF65-F5344CB8AC3E}">
        <p14:creationId xmlns:p14="http://schemas.microsoft.com/office/powerpoint/2010/main" val="3471155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18">
            <a:extLst>
              <a:ext uri="{FF2B5EF4-FFF2-40B4-BE49-F238E27FC236}">
                <a16:creationId xmlns:a16="http://schemas.microsoft.com/office/drawing/2014/main" xmlns="" id="{19DA0BFA-FC7D-4E2F-BCAD-C2A1CF151C52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782922 w 11748655"/>
              <a:gd name="connsiteY6" fmla="*/ 16754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637545 w 11748655"/>
              <a:gd name="connsiteY5" fmla="*/ 924 h 919786"/>
              <a:gd name="connsiteX6" fmla="*/ 4782922 w 11748655"/>
              <a:gd name="connsiteY6" fmla="*/ 158310 h 919786"/>
              <a:gd name="connsiteX7" fmla="*/ 48675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4637545" y="924"/>
                </a:lnTo>
                <a:cubicBezTo>
                  <a:pt x="4743341" y="924"/>
                  <a:pt x="4735297" y="47751"/>
                  <a:pt x="4782922" y="158310"/>
                </a:cubicBezTo>
                <a:lnTo>
                  <a:pt x="4867539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xmlns="" id="{D1CE9089-8BD9-48DD-B3B1-FD68A417E361}"/>
              </a:ext>
            </a:extLst>
          </p:cNvPr>
          <p:cNvSpPr/>
          <p:nvPr/>
        </p:nvSpPr>
        <p:spPr>
          <a:xfrm flipH="1">
            <a:off x="533913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2938" y="204569"/>
            <a:ext cx="4733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현재 진행 상황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1780" y="1380902"/>
            <a:ext cx="474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 동작을 구현한 </a:t>
            </a:r>
            <a:r>
              <a:rPr lang="en-US" altLang="ko-KR" dirty="0" err="1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joinaction.jsp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중에서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" t="69369" r="36659" b="4511"/>
          <a:stretch/>
        </p:blipFill>
        <p:spPr bwMode="auto">
          <a:xfrm>
            <a:off x="1255811" y="2242372"/>
            <a:ext cx="6634073" cy="320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직선 연결선 20"/>
          <p:cNvCxnSpPr>
            <a:cxnSpLocks/>
          </p:cNvCxnSpPr>
          <p:nvPr/>
        </p:nvCxnSpPr>
        <p:spPr>
          <a:xfrm>
            <a:off x="2014834" y="2604326"/>
            <a:ext cx="45152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V="1">
            <a:off x="2320200" y="3756722"/>
            <a:ext cx="5281327" cy="1310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14671" y="4153148"/>
            <a:ext cx="465864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회원가입을 성공하였으니 메인 화면으로 이동한다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13D75F2-5452-4DC3-83F8-E52006DBA54E}"/>
              </a:ext>
            </a:extLst>
          </p:cNvPr>
          <p:cNvSpPr txBox="1"/>
          <p:nvPr/>
        </p:nvSpPr>
        <p:spPr>
          <a:xfrm>
            <a:off x="6667484" y="2210214"/>
            <a:ext cx="261481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중복된 아이디가 아닐 경우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700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18">
            <a:extLst>
              <a:ext uri="{FF2B5EF4-FFF2-40B4-BE49-F238E27FC236}">
                <a16:creationId xmlns:a16="http://schemas.microsoft.com/office/drawing/2014/main" xmlns="" id="{19DA0BFA-FC7D-4E2F-BCAD-C2A1CF151C52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782922 w 11748655"/>
              <a:gd name="connsiteY6" fmla="*/ 16754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637545 w 11748655"/>
              <a:gd name="connsiteY5" fmla="*/ 924 h 919786"/>
              <a:gd name="connsiteX6" fmla="*/ 4782922 w 11748655"/>
              <a:gd name="connsiteY6" fmla="*/ 158310 h 919786"/>
              <a:gd name="connsiteX7" fmla="*/ 48675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4637545" y="924"/>
                </a:lnTo>
                <a:cubicBezTo>
                  <a:pt x="4743341" y="924"/>
                  <a:pt x="4735297" y="47751"/>
                  <a:pt x="4782922" y="158310"/>
                </a:cubicBezTo>
                <a:lnTo>
                  <a:pt x="4867539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xmlns="" id="{D1CE9089-8BD9-48DD-B3B1-FD68A417E361}"/>
              </a:ext>
            </a:extLst>
          </p:cNvPr>
          <p:cNvSpPr/>
          <p:nvPr/>
        </p:nvSpPr>
        <p:spPr>
          <a:xfrm flipH="1">
            <a:off x="533913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kumimoji="0" lang="ko-KR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2938" y="204569"/>
            <a:ext cx="4733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kumimoji="0" lang="ko-KR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현재 진행 상황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6" y="1272631"/>
            <a:ext cx="6548064" cy="533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136075" y="1182257"/>
            <a:ext cx="4645649" cy="373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동작을 구현한 </a:t>
            </a:r>
            <a:r>
              <a:rPr kumimoji="0" lang="en-US" altLang="ko-KR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loginaction.jsp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중에서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529625" y="2780173"/>
            <a:ext cx="422054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9442" y="3902745"/>
            <a:ext cx="310168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550590" y="3700522"/>
            <a:ext cx="38654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664890" y="4843522"/>
            <a:ext cx="38654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29721" y="5019368"/>
            <a:ext cx="38654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629721" y="5960146"/>
            <a:ext cx="447551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647306" y="6135991"/>
            <a:ext cx="3003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09323" y="2496156"/>
            <a:ext cx="412324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로그인이 되었을 때 메인 화면으로 이동한다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50169" y="3438912"/>
            <a:ext cx="3783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로그인이 하는 도중 비밀번호가 틀릴 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다시 입력하도록 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16161" y="4687420"/>
            <a:ext cx="44406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로그인이 하는 도중 아이디가 존재하지 않을 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다시 입력하도록 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6161" y="5645221"/>
            <a:ext cx="457849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데이터베이스 오류로 인해 로그인이 되지 않을 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다시 입력하도록 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48AD15E3-FF14-482F-A4B7-77E0632DB8DF}"/>
              </a:ext>
            </a:extLst>
          </p:cNvPr>
          <p:cNvCxnSpPr>
            <a:cxnSpLocks/>
          </p:cNvCxnSpPr>
          <p:nvPr/>
        </p:nvCxnSpPr>
        <p:spPr>
          <a:xfrm>
            <a:off x="503366" y="2018174"/>
            <a:ext cx="63777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B8D6B84-3D4E-42C0-95E7-FED646A34A5A}"/>
              </a:ext>
            </a:extLst>
          </p:cNvPr>
          <p:cNvSpPr txBox="1"/>
          <p:nvPr/>
        </p:nvSpPr>
        <p:spPr>
          <a:xfrm>
            <a:off x="7150010" y="1734155"/>
            <a:ext cx="445987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입력한 아이디와 비밀번호로 로그인을 시도한다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54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18">
            <a:extLst>
              <a:ext uri="{FF2B5EF4-FFF2-40B4-BE49-F238E27FC236}">
                <a16:creationId xmlns:a16="http://schemas.microsoft.com/office/drawing/2014/main" xmlns="" id="{19DA0BFA-FC7D-4E2F-BCAD-C2A1CF151C52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782922 w 11748655"/>
              <a:gd name="connsiteY6" fmla="*/ 16754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637545 w 11748655"/>
              <a:gd name="connsiteY5" fmla="*/ 924 h 919786"/>
              <a:gd name="connsiteX6" fmla="*/ 4782922 w 11748655"/>
              <a:gd name="connsiteY6" fmla="*/ 158310 h 919786"/>
              <a:gd name="connsiteX7" fmla="*/ 48675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4637545" y="924"/>
                </a:lnTo>
                <a:cubicBezTo>
                  <a:pt x="4743341" y="924"/>
                  <a:pt x="4735297" y="47751"/>
                  <a:pt x="4782922" y="158310"/>
                </a:cubicBezTo>
                <a:lnTo>
                  <a:pt x="4867539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xmlns="" id="{D1CE9089-8BD9-48DD-B3B1-FD68A417E361}"/>
              </a:ext>
            </a:extLst>
          </p:cNvPr>
          <p:cNvSpPr/>
          <p:nvPr/>
        </p:nvSpPr>
        <p:spPr>
          <a:xfrm flipH="1">
            <a:off x="533913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2938" y="204569"/>
            <a:ext cx="4733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현재 진행 상황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33164" y="1243308"/>
            <a:ext cx="2722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메인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DC250AB-0963-4694-9322-86E9B2D9F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82" y="1243308"/>
            <a:ext cx="7143750" cy="3476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32A089A-0818-4972-A162-432DBB39F1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 t="10017" r="27045" b="32929"/>
          <a:stretch/>
        </p:blipFill>
        <p:spPr>
          <a:xfrm>
            <a:off x="4831068" y="2709180"/>
            <a:ext cx="7075054" cy="3912729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xmlns="" id="{68993A7B-6CF3-4A7D-B040-3E3B11406ACF}"/>
              </a:ext>
            </a:extLst>
          </p:cNvPr>
          <p:cNvSpPr/>
          <p:nvPr/>
        </p:nvSpPr>
        <p:spPr>
          <a:xfrm>
            <a:off x="6936509" y="1589528"/>
            <a:ext cx="909334" cy="71956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xmlns="" id="{FE8B3BCD-454B-40D7-B505-335D584BEFE3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7845843" y="1949310"/>
            <a:ext cx="550012" cy="1671345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3A5765D-E80E-47C8-970E-39A0FC5675B4}"/>
              </a:ext>
            </a:extLst>
          </p:cNvPr>
          <p:cNvSpPr txBox="1"/>
          <p:nvPr/>
        </p:nvSpPr>
        <p:spPr>
          <a:xfrm>
            <a:off x="8492121" y="205943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메뉴 클릭 시</a:t>
            </a:r>
          </a:p>
        </p:txBody>
      </p:sp>
    </p:spTree>
    <p:extLst>
      <p:ext uri="{BB962C8B-B14F-4D97-AF65-F5344CB8AC3E}">
        <p14:creationId xmlns:p14="http://schemas.microsoft.com/office/powerpoint/2010/main" val="24174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104E912-AA0F-4DC1-92D5-910F0FE3F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r="1989"/>
          <a:stretch/>
        </p:blipFill>
        <p:spPr>
          <a:xfrm>
            <a:off x="312938" y="1586020"/>
            <a:ext cx="8663709" cy="4060615"/>
          </a:xfrm>
          <a:prstGeom prst="rect">
            <a:avLst/>
          </a:prstGeom>
        </p:spPr>
      </p:pic>
      <p:sp>
        <p:nvSpPr>
          <p:cNvPr id="9" name="자유형 18">
            <a:extLst>
              <a:ext uri="{FF2B5EF4-FFF2-40B4-BE49-F238E27FC236}">
                <a16:creationId xmlns:a16="http://schemas.microsoft.com/office/drawing/2014/main" xmlns="" id="{19DA0BFA-FC7D-4E2F-BCAD-C2A1CF151C52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782922 w 11748655"/>
              <a:gd name="connsiteY6" fmla="*/ 16754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637545 w 11748655"/>
              <a:gd name="connsiteY5" fmla="*/ 924 h 919786"/>
              <a:gd name="connsiteX6" fmla="*/ 4782922 w 11748655"/>
              <a:gd name="connsiteY6" fmla="*/ 158310 h 919786"/>
              <a:gd name="connsiteX7" fmla="*/ 48675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4637545" y="924"/>
                </a:lnTo>
                <a:cubicBezTo>
                  <a:pt x="4743341" y="924"/>
                  <a:pt x="4735297" y="47751"/>
                  <a:pt x="4782922" y="158310"/>
                </a:cubicBezTo>
                <a:lnTo>
                  <a:pt x="4867539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xmlns="" id="{D1CE9089-8BD9-48DD-B3B1-FD68A417E361}"/>
              </a:ext>
            </a:extLst>
          </p:cNvPr>
          <p:cNvSpPr/>
          <p:nvPr/>
        </p:nvSpPr>
        <p:spPr>
          <a:xfrm flipH="1">
            <a:off x="533913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2938" y="204569"/>
            <a:ext cx="4733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현재 진행 상황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V="1">
            <a:off x="850872" y="2100827"/>
            <a:ext cx="7424910" cy="1243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>
            <a:off x="1808814" y="4335674"/>
            <a:ext cx="46289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372045" y="1795173"/>
            <a:ext cx="2969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로그인이 되어 있지 않다면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39197" y="4022395"/>
            <a:ext cx="39821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클릭하면 로그인과 회원가입 페이지로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이동할 수 있는 항목을 생성한다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E265C6A-6DE0-48AB-B2CE-D49CE5A21FA7}"/>
              </a:ext>
            </a:extLst>
          </p:cNvPr>
          <p:cNvSpPr txBox="1"/>
          <p:nvPr/>
        </p:nvSpPr>
        <p:spPr>
          <a:xfrm>
            <a:off x="981816" y="1172579"/>
            <a:ext cx="39966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메인 화면을 보여주는 </a:t>
            </a:r>
            <a:r>
              <a:rPr lang="en-US" altLang="ko-KR" dirty="0" err="1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main.jsp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중에서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78F82522-D73E-48B5-9D93-5AEB0D71AA49}"/>
              </a:ext>
            </a:extLst>
          </p:cNvPr>
          <p:cNvCxnSpPr>
            <a:cxnSpLocks/>
          </p:cNvCxnSpPr>
          <p:nvPr/>
        </p:nvCxnSpPr>
        <p:spPr>
          <a:xfrm>
            <a:off x="1803444" y="4608145"/>
            <a:ext cx="463430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215F9125-88DD-47C8-939F-B2EF6B5056BB}"/>
              </a:ext>
            </a:extLst>
          </p:cNvPr>
          <p:cNvSpPr/>
          <p:nvPr/>
        </p:nvSpPr>
        <p:spPr>
          <a:xfrm>
            <a:off x="704339" y="2571424"/>
            <a:ext cx="5603711" cy="589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DFFCAA7-1009-4059-AFD2-3B77D970FDB9}"/>
              </a:ext>
            </a:extLst>
          </p:cNvPr>
          <p:cNvSpPr txBox="1"/>
          <p:nvPr/>
        </p:nvSpPr>
        <p:spPr>
          <a:xfrm>
            <a:off x="6509112" y="2663127"/>
            <a:ext cx="35333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아래로 떨어지는 메뉴를 생성한다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221AA9E-95C2-4603-A82B-7995BEF4AB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1" t="16965" r="27062" b="53705"/>
          <a:stretch/>
        </p:blipFill>
        <p:spPr>
          <a:xfrm>
            <a:off x="2421207" y="4677962"/>
            <a:ext cx="7045386" cy="2011455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xmlns="" id="{B3133D4E-54C4-4F52-91EA-C2F7E78E2FF7}"/>
              </a:ext>
            </a:extLst>
          </p:cNvPr>
          <p:cNvSpPr/>
          <p:nvPr/>
        </p:nvSpPr>
        <p:spPr>
          <a:xfrm>
            <a:off x="2445050" y="6064205"/>
            <a:ext cx="1070138" cy="6118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9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1673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DFCF023-B4AF-49EC-AE19-46C5F4D801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9"/>
          <a:stretch/>
        </p:blipFill>
        <p:spPr>
          <a:xfrm>
            <a:off x="877454" y="1722359"/>
            <a:ext cx="9880629" cy="4290508"/>
          </a:xfrm>
          <a:prstGeom prst="rect">
            <a:avLst/>
          </a:prstGeom>
        </p:spPr>
      </p:pic>
      <p:sp>
        <p:nvSpPr>
          <p:cNvPr id="9" name="자유형 18">
            <a:extLst>
              <a:ext uri="{FF2B5EF4-FFF2-40B4-BE49-F238E27FC236}">
                <a16:creationId xmlns:a16="http://schemas.microsoft.com/office/drawing/2014/main" xmlns="" id="{19DA0BFA-FC7D-4E2F-BCAD-C2A1CF151C52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782922 w 11748655"/>
              <a:gd name="connsiteY6" fmla="*/ 16754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637545 w 11748655"/>
              <a:gd name="connsiteY5" fmla="*/ 924 h 919786"/>
              <a:gd name="connsiteX6" fmla="*/ 4782922 w 11748655"/>
              <a:gd name="connsiteY6" fmla="*/ 158310 h 919786"/>
              <a:gd name="connsiteX7" fmla="*/ 48675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4637545" y="924"/>
                </a:lnTo>
                <a:cubicBezTo>
                  <a:pt x="4743341" y="924"/>
                  <a:pt x="4735297" y="47751"/>
                  <a:pt x="4782922" y="158310"/>
                </a:cubicBezTo>
                <a:lnTo>
                  <a:pt x="4867539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xmlns="" id="{D1CE9089-8BD9-48DD-B3B1-FD68A417E361}"/>
              </a:ext>
            </a:extLst>
          </p:cNvPr>
          <p:cNvSpPr/>
          <p:nvPr/>
        </p:nvSpPr>
        <p:spPr>
          <a:xfrm flipH="1">
            <a:off x="533913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2938" y="204569"/>
            <a:ext cx="4733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현재 진행 상황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1816" y="1172579"/>
            <a:ext cx="5211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메인화면을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보여주는 소스코드인 </a:t>
            </a:r>
            <a:r>
              <a:rPr lang="en-US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main.jsp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중에서</a:t>
            </a:r>
          </a:p>
        </p:txBody>
      </p:sp>
      <p:cxnSp>
        <p:nvCxnSpPr>
          <p:cNvPr id="29" name="직선 연결선 28"/>
          <p:cNvCxnSpPr>
            <a:cxnSpLocks/>
          </p:cNvCxnSpPr>
          <p:nvPr/>
        </p:nvCxnSpPr>
        <p:spPr>
          <a:xfrm>
            <a:off x="1801091" y="2031205"/>
            <a:ext cx="5943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45751" y="1763763"/>
            <a:ext cx="23423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로그인이 된 상태라면</a:t>
            </a: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>
            <a:off x="2616992" y="4264610"/>
            <a:ext cx="63852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8101949-4DEE-4AF3-A0EB-FC73FF264A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00"/>
          <a:stretch/>
        </p:blipFill>
        <p:spPr>
          <a:xfrm>
            <a:off x="3195782" y="4502568"/>
            <a:ext cx="7130039" cy="180901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F26CD38-1D65-4147-80B5-4AAF83A87C0E}"/>
              </a:ext>
            </a:extLst>
          </p:cNvPr>
          <p:cNvSpPr txBox="1"/>
          <p:nvPr/>
        </p:nvSpPr>
        <p:spPr>
          <a:xfrm>
            <a:off x="5440165" y="4400679"/>
            <a:ext cx="36611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클릭하면 로그아웃 페이지로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</a:p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이동할 수 있는 항목을 생성한다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DCC32B62-FBA7-4D52-98B8-BDD4B5600BD5}"/>
              </a:ext>
            </a:extLst>
          </p:cNvPr>
          <p:cNvSpPr/>
          <p:nvPr/>
        </p:nvSpPr>
        <p:spPr>
          <a:xfrm>
            <a:off x="3195782" y="5837410"/>
            <a:ext cx="1070138" cy="40417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8DB4D2FE-AC63-4208-9D78-D0635C339833}"/>
              </a:ext>
            </a:extLst>
          </p:cNvPr>
          <p:cNvSpPr/>
          <p:nvPr/>
        </p:nvSpPr>
        <p:spPr>
          <a:xfrm>
            <a:off x="1193864" y="2312811"/>
            <a:ext cx="5603711" cy="589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5FAF5DE-6587-4B2B-87B4-80A9EB7AE34D}"/>
              </a:ext>
            </a:extLst>
          </p:cNvPr>
          <p:cNvSpPr txBox="1"/>
          <p:nvPr/>
        </p:nvSpPr>
        <p:spPr>
          <a:xfrm>
            <a:off x="7011159" y="2408724"/>
            <a:ext cx="35333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아래로 떨어지는 메뉴를 생성한다</a:t>
            </a:r>
          </a:p>
        </p:txBody>
      </p:sp>
    </p:spTree>
    <p:extLst>
      <p:ext uri="{BB962C8B-B14F-4D97-AF65-F5344CB8AC3E}">
        <p14:creationId xmlns:p14="http://schemas.microsoft.com/office/powerpoint/2010/main" val="41559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18">
            <a:extLst>
              <a:ext uri="{FF2B5EF4-FFF2-40B4-BE49-F238E27FC236}">
                <a16:creationId xmlns:a16="http://schemas.microsoft.com/office/drawing/2014/main" xmlns="" id="{19DA0BFA-FC7D-4E2F-BCAD-C2A1CF151C52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782922 w 11748655"/>
              <a:gd name="connsiteY6" fmla="*/ 16754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637545 w 11748655"/>
              <a:gd name="connsiteY5" fmla="*/ 924 h 919786"/>
              <a:gd name="connsiteX6" fmla="*/ 4782922 w 11748655"/>
              <a:gd name="connsiteY6" fmla="*/ 158310 h 919786"/>
              <a:gd name="connsiteX7" fmla="*/ 48675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4637545" y="924"/>
                </a:lnTo>
                <a:cubicBezTo>
                  <a:pt x="4743341" y="924"/>
                  <a:pt x="4735297" y="47751"/>
                  <a:pt x="4782922" y="158310"/>
                </a:cubicBezTo>
                <a:lnTo>
                  <a:pt x="4867539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xmlns="" id="{D1CE9089-8BD9-48DD-B3B1-FD68A417E361}"/>
              </a:ext>
            </a:extLst>
          </p:cNvPr>
          <p:cNvSpPr/>
          <p:nvPr/>
        </p:nvSpPr>
        <p:spPr>
          <a:xfrm flipH="1">
            <a:off x="533913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2938" y="204569"/>
            <a:ext cx="4733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현재 진행 상황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6" y="1948068"/>
            <a:ext cx="11055928" cy="475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68036" y="1201193"/>
            <a:ext cx="473078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현재 진행 중인 웹 브라우저 영상</a:t>
            </a:r>
            <a:endParaRPr lang="en-US" altLang="ko-KR" sz="2400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반디캠</a:t>
            </a:r>
            <a:r>
              <a:rPr lang="en-US" altLang="ko-KR" dirty="0"/>
              <a:t>-</a:t>
            </a:r>
            <a:r>
              <a:rPr lang="ko-KR" altLang="en-US" dirty="0"/>
              <a:t>  </a:t>
            </a:r>
            <a:r>
              <a:rPr lang="en-US" altLang="ko-KR" dirty="0"/>
              <a:t>https://www.bandicam.co.kr/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0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18">
            <a:extLst>
              <a:ext uri="{FF2B5EF4-FFF2-40B4-BE49-F238E27FC236}">
                <a16:creationId xmlns:a16="http://schemas.microsoft.com/office/drawing/2014/main" xmlns="" id="{19DA0BFA-FC7D-4E2F-BCAD-C2A1CF151C52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782922 w 11748655"/>
              <a:gd name="connsiteY6" fmla="*/ 16754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637545 w 11748655"/>
              <a:gd name="connsiteY5" fmla="*/ 924 h 919786"/>
              <a:gd name="connsiteX6" fmla="*/ 4782922 w 11748655"/>
              <a:gd name="connsiteY6" fmla="*/ 158310 h 919786"/>
              <a:gd name="connsiteX7" fmla="*/ 48675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4637545" y="924"/>
                </a:lnTo>
                <a:cubicBezTo>
                  <a:pt x="4743341" y="924"/>
                  <a:pt x="4735297" y="47751"/>
                  <a:pt x="4782922" y="158310"/>
                </a:cubicBezTo>
                <a:lnTo>
                  <a:pt x="4867539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xmlns="" id="{D1CE9089-8BD9-48DD-B3B1-FD68A417E361}"/>
              </a:ext>
            </a:extLst>
          </p:cNvPr>
          <p:cNvSpPr/>
          <p:nvPr/>
        </p:nvSpPr>
        <p:spPr>
          <a:xfrm flipH="1">
            <a:off x="533913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2938" y="204569"/>
            <a:ext cx="4733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다음주 개발 계획</a:t>
            </a:r>
            <a:endParaRPr lang="ko-KR" altLang="en-US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3075" y="1745835"/>
            <a:ext cx="95588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lang="ko-KR" altLang="en-US" sz="2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크롤러인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N2H4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</a:t>
            </a:r>
            <a:r>
              <a:rPr lang="ko-KR" altLang="en-US" sz="2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네이버뉴스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수집을 할 예정이다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R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 </a:t>
            </a:r>
            <a:r>
              <a:rPr lang="en-US" altLang="ko-KR" sz="2000" dirty="0">
                <a:hlinkClick r:id="rId2"/>
              </a:rPr>
              <a:t>https://cran.r-project.org/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 Studio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 </a:t>
            </a:r>
            <a:r>
              <a:rPr lang="en-US" altLang="ko-KR" sz="2000" dirty="0">
                <a:hlinkClick r:id="rId3"/>
              </a:rPr>
              <a:t>https://www.rstudio.com/products/rstudio/download/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N2H4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>
                <a:hlinkClick r:id="rId4"/>
              </a:rPr>
              <a:t>https://github.com/forkonlp/N2H4</a:t>
            </a: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</a:p>
          <a:p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R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Eclipse JSP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연동하기 위해 </a:t>
            </a:r>
            <a:r>
              <a:rPr lang="en-US" altLang="ko-KR" sz="2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Rserve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설치 할 예정이다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Rserve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sz="1600" dirty="0" smtClean="0">
                <a:hlinkClick r:id="rId5"/>
              </a:rPr>
              <a:t>https</a:t>
            </a:r>
            <a:r>
              <a:rPr lang="en-US" altLang="ko-KR" sz="1600" dirty="0">
                <a:hlinkClick r:id="rId5"/>
              </a:rPr>
              <a:t>://tastydarr.tistory.com/entry/Rserve-%EC%84%A4%EC%B9%98-%</a:t>
            </a:r>
            <a:r>
              <a:rPr lang="en-US" altLang="ko-KR" sz="1600" dirty="0" smtClean="0">
                <a:hlinkClick r:id="rId5"/>
              </a:rPr>
              <a:t>EB%B0%8F-Java%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smtClean="0">
                <a:hlinkClick r:id="rId5"/>
              </a:rPr>
              <a:t>EC%9D%B4%ED%81%B4%EB%A6%BD%EC%8A%A4-</a:t>
            </a:r>
            <a:r>
              <a:rPr lang="en-US" altLang="ko-KR" sz="1600" dirty="0">
                <a:hlinkClick r:id="rId5"/>
              </a:rPr>
              <a:t>%EC%9E%90%EB%B0%94%EC%84</a:t>
            </a:r>
            <a:r>
              <a:rPr lang="en-US" altLang="ko-KR" sz="1600" dirty="0" smtClean="0">
                <a:hlinkClick r:id="rId5"/>
              </a:rPr>
              <a:t>%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smtClean="0">
                <a:hlinkClick r:id="rId5"/>
              </a:rPr>
              <a:t>9C%EB%B2%84%EC%97%90%EC%84%9C-</a:t>
            </a:r>
            <a:r>
              <a:rPr lang="en-US" altLang="ko-KR" sz="1600" dirty="0">
                <a:hlinkClick r:id="rId5"/>
              </a:rPr>
              <a:t>%EC%82%AC%EC%9A%A9%ED%95%98%EA%B8%B0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오늘의 기사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나를 위한 기사 카테고리의 소스를 구현 할 예정이다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endParaRPr lang="en-US" altLang="ko-KR" sz="2000" u="sng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9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18">
            <a:extLst>
              <a:ext uri="{FF2B5EF4-FFF2-40B4-BE49-F238E27FC236}">
                <a16:creationId xmlns:a16="http://schemas.microsoft.com/office/drawing/2014/main" xmlns="" id="{19DA0BFA-FC7D-4E2F-BCAD-C2A1CF151C52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782922 w 11748655"/>
              <a:gd name="connsiteY6" fmla="*/ 167546 h 929022"/>
              <a:gd name="connsiteX7" fmla="*/ 48675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637545 w 11748655"/>
              <a:gd name="connsiteY5" fmla="*/ 924 h 919786"/>
              <a:gd name="connsiteX6" fmla="*/ 4782922 w 11748655"/>
              <a:gd name="connsiteY6" fmla="*/ 158310 h 919786"/>
              <a:gd name="connsiteX7" fmla="*/ 48675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4637545" y="924"/>
                </a:lnTo>
                <a:cubicBezTo>
                  <a:pt x="4743341" y="924"/>
                  <a:pt x="4735297" y="47751"/>
                  <a:pt x="4782922" y="158310"/>
                </a:cubicBezTo>
                <a:lnTo>
                  <a:pt x="4867539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xmlns="" id="{D1CE9089-8BD9-48DD-B3B1-FD68A417E361}"/>
              </a:ext>
            </a:extLst>
          </p:cNvPr>
          <p:cNvSpPr/>
          <p:nvPr/>
        </p:nvSpPr>
        <p:spPr>
          <a:xfrm flipH="1">
            <a:off x="533913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8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2938" y="204569"/>
            <a:ext cx="4733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깃허브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400" b="1" u="sng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히스토리</a:t>
            </a:r>
            <a:endParaRPr lang="ko-KR" altLang="en-US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38" y="1255110"/>
            <a:ext cx="6618012" cy="303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798" y="1550766"/>
            <a:ext cx="6945964" cy="3786188"/>
          </a:xfrm>
          <a:prstGeom prst="rect">
            <a:avLst/>
          </a:prstGeom>
          <a:noFill/>
          <a:ln w="539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95621" y="6130696"/>
            <a:ext cx="69459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메인 화면과 로그인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로그아웃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소스 구현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7669935" y="5336954"/>
            <a:ext cx="1069689" cy="79374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226721" y="1120804"/>
            <a:ext cx="4257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u="sng" dirty="0">
                <a:solidFill>
                  <a:schemeClr val="accent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https://github.com/szduswldz/News-Cloud</a:t>
            </a:r>
            <a:endParaRPr lang="ko-KR" altLang="en-US" sz="1600" u="sng" dirty="0">
              <a:solidFill>
                <a:schemeClr val="accent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4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74587"/>
            <a:ext cx="11748655" cy="929022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9022">
                <a:moveTo>
                  <a:pt x="265378" y="9236"/>
                </a:moveTo>
                <a:lnTo>
                  <a:pt x="341488" y="9236"/>
                </a:lnTo>
                <a:lnTo>
                  <a:pt x="456938" y="9236"/>
                </a:lnTo>
                <a:lnTo>
                  <a:pt x="2535124" y="9236"/>
                </a:lnTo>
                <a:lnTo>
                  <a:pt x="2535124" y="9237"/>
                </a:lnTo>
                <a:lnTo>
                  <a:pt x="4038105" y="0"/>
                </a:lnTo>
                <a:cubicBezTo>
                  <a:pt x="4143901" y="0"/>
                  <a:pt x="4237457" y="117947"/>
                  <a:pt x="4285082" y="228506"/>
                </a:cubicBezTo>
                <a:lnTo>
                  <a:pt x="4308739" y="388829"/>
                </a:lnTo>
                <a:lnTo>
                  <a:pt x="11748655" y="388829"/>
                </a:lnTo>
                <a:lnTo>
                  <a:pt x="11748655" y="672137"/>
                </a:lnTo>
                <a:lnTo>
                  <a:pt x="11748655" y="776756"/>
                </a:lnTo>
                <a:lnTo>
                  <a:pt x="11748655" y="929022"/>
                </a:lnTo>
                <a:lnTo>
                  <a:pt x="0" y="929022"/>
                </a:lnTo>
                <a:lnTo>
                  <a:pt x="0" y="776756"/>
                </a:lnTo>
                <a:lnTo>
                  <a:pt x="0" y="672137"/>
                </a:lnTo>
                <a:lnTo>
                  <a:pt x="0" y="399544"/>
                </a:lnTo>
                <a:lnTo>
                  <a:pt x="0" y="388829"/>
                </a:lnTo>
                <a:lnTo>
                  <a:pt x="3980" y="388829"/>
                </a:lnTo>
                <a:lnTo>
                  <a:pt x="73818" y="200796"/>
                </a:lnTo>
                <a:cubicBezTo>
                  <a:pt x="121443" y="90237"/>
                  <a:pt x="159582" y="9236"/>
                  <a:pt x="265378" y="923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463809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620" y="97573"/>
            <a:ext cx="3881766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팀원 소개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9DFC3BE0-446F-4E2F-B92A-A6D8EAF6F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49811"/>
              </p:ext>
            </p:extLst>
          </p:nvPr>
        </p:nvGraphicFramePr>
        <p:xfrm>
          <a:off x="1543091" y="1783900"/>
          <a:ext cx="9199440" cy="415969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484456">
                  <a:extLst>
                    <a:ext uri="{9D8B030D-6E8A-4147-A177-3AD203B41FA5}">
                      <a16:colId xmlns:a16="http://schemas.microsoft.com/office/drawing/2014/main" xmlns="" val="1474693770"/>
                    </a:ext>
                  </a:extLst>
                </a:gridCol>
                <a:gridCol w="2677861">
                  <a:extLst>
                    <a:ext uri="{9D8B030D-6E8A-4147-A177-3AD203B41FA5}">
                      <a16:colId xmlns:a16="http://schemas.microsoft.com/office/drawing/2014/main" xmlns="" val="4127415930"/>
                    </a:ext>
                  </a:extLst>
                </a:gridCol>
                <a:gridCol w="2563603">
                  <a:extLst>
                    <a:ext uri="{9D8B030D-6E8A-4147-A177-3AD203B41FA5}">
                      <a16:colId xmlns:a16="http://schemas.microsoft.com/office/drawing/2014/main" xmlns="" val="1963668574"/>
                    </a:ext>
                  </a:extLst>
                </a:gridCol>
                <a:gridCol w="2473520">
                  <a:extLst>
                    <a:ext uri="{9D8B030D-6E8A-4147-A177-3AD203B41FA5}">
                      <a16:colId xmlns:a16="http://schemas.microsoft.com/office/drawing/2014/main" xmlns="" val="1661840085"/>
                    </a:ext>
                  </a:extLst>
                </a:gridCol>
              </a:tblGrid>
              <a:tr h="501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전연지</a:t>
                      </a:r>
                      <a:endParaRPr lang="ko-KR" altLang="en-US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양진이</a:t>
                      </a:r>
                      <a:endParaRPr lang="en-US" altLang="ko-KR" b="0" i="1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김소원</a:t>
                      </a:r>
                      <a:endParaRPr lang="ko-KR" altLang="en-US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0852936"/>
                  </a:ext>
                </a:extLst>
              </a:tr>
              <a:tr h="50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학번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20164244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20164316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20164226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1131233"/>
                  </a:ext>
                </a:extLst>
              </a:tr>
              <a:tr h="50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연락처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010-3746-7697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010-3763-9216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010-7167-5324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1662931"/>
                  </a:ext>
                </a:extLst>
              </a:tr>
              <a:tr h="877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이메일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  <a:hlinkClick r:id="rId2"/>
                        </a:rPr>
                        <a:t>jeonyeonji1028@gmail.com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zcxsad@naver.com</a:t>
                      </a:r>
                      <a:endParaRPr lang="ko-KR" altLang="en-US" u="sng" dirty="0">
                        <a:solidFill>
                          <a:schemeClr val="accent5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kksw5324@naver.com</a:t>
                      </a:r>
                      <a:endParaRPr lang="ko-KR" altLang="en-US" u="sng" dirty="0">
                        <a:solidFill>
                          <a:schemeClr val="accent5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6892514"/>
                  </a:ext>
                </a:extLst>
              </a:tr>
              <a:tr h="50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역할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팀장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팀원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팀원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1062564"/>
                  </a:ext>
                </a:extLst>
              </a:tr>
              <a:tr h="1254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담당업무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프로젝트 진행상황 관리</a:t>
                      </a:r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데이터 분석</a:t>
                      </a:r>
                      <a:r>
                        <a:rPr lang="en-US" altLang="ko-KR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/</a:t>
                      </a:r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통합 개발 담당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데이터 분석 개발 담당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웹 개발 담당</a:t>
                      </a:r>
                      <a:endParaRPr lang="en-US" altLang="ko-KR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276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496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18">
            <a:extLst>
              <a:ext uri="{FF2B5EF4-FFF2-40B4-BE49-F238E27FC236}">
                <a16:creationId xmlns:a16="http://schemas.microsoft.com/office/drawing/2014/main" xmlns="" id="{02B18A5D-BA8D-48D3-9B10-D8B3C65EC89F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xmlns="" id="{0DDB1B6B-CA74-4B42-8D5D-B77A4A52CB92}"/>
              </a:ext>
            </a:extLst>
          </p:cNvPr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B154795-B47D-4B1D-8E35-A50B6222AC80}"/>
              </a:ext>
            </a:extLst>
          </p:cNvPr>
          <p:cNvSpPr/>
          <p:nvPr/>
        </p:nvSpPr>
        <p:spPr>
          <a:xfrm>
            <a:off x="4024377" y="2569823"/>
            <a:ext cx="4161717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446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xmlns="" id="{58DBEA2C-8895-4026-8E05-66406309245A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AC7CD939-EF3A-439B-B470-98ED64E6AE3D}"/>
              </a:ext>
            </a:extLst>
          </p:cNvPr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8E0FB3-8A4B-4D65-B910-93153BF836B3}"/>
              </a:ext>
            </a:extLst>
          </p:cNvPr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B154795-B47D-4B1D-8E35-A50B6222AC80}"/>
              </a:ext>
            </a:extLst>
          </p:cNvPr>
          <p:cNvSpPr/>
          <p:nvPr/>
        </p:nvSpPr>
        <p:spPr>
          <a:xfrm>
            <a:off x="2445802" y="2468834"/>
            <a:ext cx="7300396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Thank you</a:t>
            </a:r>
          </a:p>
        </p:txBody>
      </p: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xmlns="" id="{D0F687CF-30CA-4F1B-B7DD-41DF7B1DA519}"/>
              </a:ext>
            </a:extLst>
          </p:cNvPr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28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18">
            <a:extLst>
              <a:ext uri="{FF2B5EF4-FFF2-40B4-BE49-F238E27FC236}">
                <a16:creationId xmlns:a16="http://schemas.microsoft.com/office/drawing/2014/main" xmlns="" id="{F679088D-3C9F-48E5-B77F-48EAC9790AC8}"/>
              </a:ext>
            </a:extLst>
          </p:cNvPr>
          <p:cNvSpPr/>
          <p:nvPr/>
        </p:nvSpPr>
        <p:spPr>
          <a:xfrm>
            <a:off x="233803" y="175368"/>
            <a:ext cx="11748655" cy="922037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2037">
                <a:moveTo>
                  <a:pt x="265378" y="2251"/>
                </a:moveTo>
                <a:lnTo>
                  <a:pt x="341488" y="2251"/>
                </a:lnTo>
                <a:lnTo>
                  <a:pt x="456938" y="2251"/>
                </a:lnTo>
                <a:lnTo>
                  <a:pt x="2535124" y="2251"/>
                </a:lnTo>
                <a:lnTo>
                  <a:pt x="2535124" y="2252"/>
                </a:lnTo>
                <a:lnTo>
                  <a:pt x="5762765" y="0"/>
                </a:lnTo>
                <a:cubicBezTo>
                  <a:pt x="5868561" y="0"/>
                  <a:pt x="5910047" y="107152"/>
                  <a:pt x="5957672" y="217711"/>
                </a:cubicBezTo>
                <a:lnTo>
                  <a:pt x="6000379" y="378034"/>
                </a:lnTo>
                <a:lnTo>
                  <a:pt x="11748655" y="381844"/>
                </a:lnTo>
                <a:lnTo>
                  <a:pt x="11748655" y="665152"/>
                </a:lnTo>
                <a:lnTo>
                  <a:pt x="11748655" y="769771"/>
                </a:lnTo>
                <a:lnTo>
                  <a:pt x="11748655" y="922037"/>
                </a:lnTo>
                <a:lnTo>
                  <a:pt x="0" y="922037"/>
                </a:lnTo>
                <a:lnTo>
                  <a:pt x="0" y="769771"/>
                </a:lnTo>
                <a:lnTo>
                  <a:pt x="0" y="665152"/>
                </a:lnTo>
                <a:lnTo>
                  <a:pt x="0" y="392559"/>
                </a:lnTo>
                <a:lnTo>
                  <a:pt x="0" y="381844"/>
                </a:lnTo>
                <a:lnTo>
                  <a:pt x="3980" y="381844"/>
                </a:lnTo>
                <a:lnTo>
                  <a:pt x="73818" y="193811"/>
                </a:lnTo>
                <a:cubicBezTo>
                  <a:pt x="121443" y="83252"/>
                  <a:pt x="159582" y="2251"/>
                  <a:pt x="265378" y="225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908" y="1047401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6349916" y="175368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3202" y="99033"/>
            <a:ext cx="5904057" cy="112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개념 설명</a:t>
            </a:r>
          </a:p>
          <a:p>
            <a:pPr algn="ctr">
              <a:lnSpc>
                <a:spcPct val="150000"/>
              </a:lnSpc>
            </a:pPr>
            <a:endParaRPr lang="en-US" altLang="ko-KR" sz="2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349443A9-9FDF-4AA7-B321-86988A3FF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16" y="1890436"/>
            <a:ext cx="3368679" cy="334610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74D3C45-84A6-4E7C-8532-518E7CCF3B5E}"/>
              </a:ext>
            </a:extLst>
          </p:cNvPr>
          <p:cNvSpPr/>
          <p:nvPr/>
        </p:nvSpPr>
        <p:spPr>
          <a:xfrm>
            <a:off x="5819992" y="5150681"/>
            <a:ext cx="6037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문서의 키워드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개념 등을 직관적으로 파악할 수 있도록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핵심 단어를 시각적으로 돋보이게 하는 기법이다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</a:p>
          <a:p>
            <a:pPr algn="ctr"/>
            <a:endParaRPr lang="en-US" altLang="ko-KR" sz="90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algn="ctr"/>
            <a:r>
              <a:rPr lang="ko-KR" altLang="en-US" sz="9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출처 </a:t>
            </a:r>
            <a:r>
              <a:rPr lang="en-US" altLang="ko-KR" sz="9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sz="900" dirty="0">
                <a:solidFill>
                  <a:schemeClr val="accent5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https://terms.naver.com/entry.nhn?docId=2838488&amp;cid=43667&amp;categoryId=43667</a:t>
            </a:r>
            <a:endParaRPr lang="en-US" altLang="ko-KR" sz="900" dirty="0">
              <a:solidFill>
                <a:schemeClr val="accent5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B58E52A-35F8-433F-8991-AE33B081B5B5}"/>
              </a:ext>
            </a:extLst>
          </p:cNvPr>
          <p:cNvSpPr/>
          <p:nvPr/>
        </p:nvSpPr>
        <p:spPr>
          <a:xfrm>
            <a:off x="1572672" y="1485922"/>
            <a:ext cx="3592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32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란</a:t>
            </a:r>
            <a:r>
              <a:rPr lang="en-US" altLang="ko-KR" sz="32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0DC2CFD-7E06-4F18-83A2-996BB5061C01}"/>
              </a:ext>
            </a:extLst>
          </p:cNvPr>
          <p:cNvSpPr txBox="1"/>
          <p:nvPr/>
        </p:nvSpPr>
        <p:spPr>
          <a:xfrm>
            <a:off x="691021" y="2194560"/>
            <a:ext cx="5355953" cy="349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네이버에서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제공하는 주제별로 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다양한 언론사의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뉴스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수집하여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</a:p>
          <a:p>
            <a:pPr algn="ctr"/>
            <a:endParaRPr lang="en-US" altLang="ko-KR" sz="1050" i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05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Word Cloud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기법을 통해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기사 내용을 빠르게 이해하고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언론매체에 따라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시사점이 어떻게 다른 지 비교할 수 있다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algn="ctr"/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이에서 이름을 따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</a:p>
          <a:p>
            <a:pPr algn="ctr"/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5BC294F1-D169-4222-A4E5-DE3C4A812E90}"/>
              </a:ext>
            </a:extLst>
          </p:cNvPr>
          <p:cNvSpPr/>
          <p:nvPr/>
        </p:nvSpPr>
        <p:spPr>
          <a:xfrm>
            <a:off x="3235230" y="2686601"/>
            <a:ext cx="717010" cy="584775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348F39AA-1F16-481C-9EC0-BD380655577E}"/>
              </a:ext>
            </a:extLst>
          </p:cNvPr>
          <p:cNvSpPr/>
          <p:nvPr/>
        </p:nvSpPr>
        <p:spPr>
          <a:xfrm>
            <a:off x="2677149" y="3327143"/>
            <a:ext cx="717010" cy="584775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8FD1E7D-FC67-48F2-8DF8-DB45837F9B19}"/>
              </a:ext>
            </a:extLst>
          </p:cNvPr>
          <p:cNvSpPr/>
          <p:nvPr/>
        </p:nvSpPr>
        <p:spPr>
          <a:xfrm>
            <a:off x="2031204" y="5612346"/>
            <a:ext cx="25042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</a:t>
            </a:r>
            <a:endParaRPr lang="en-US" altLang="ko-KR" sz="2000" dirty="0">
              <a:effectLst>
                <a:outerShdw blurRad="50800" dist="63500" dir="3600000" algn="ctr" rotWithShape="0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2000" dirty="0" err="1"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라고</a:t>
            </a:r>
            <a:r>
              <a:rPr lang="ko-KR" altLang="en-US" sz="2000" dirty="0"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정하였다</a:t>
            </a:r>
            <a:r>
              <a:rPr lang="en-US" altLang="ko-KR" sz="2000" dirty="0"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BFDE4565-D6ED-41B8-A95D-7CCE79FEF6BB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2602416" y="3271376"/>
            <a:ext cx="991319" cy="2442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E10737E1-083C-4A13-A99E-B7A0058BD338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3035654" y="3911918"/>
            <a:ext cx="816219" cy="1700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ACB7E03-E9D4-47E5-9614-62EB11390421}"/>
              </a:ext>
            </a:extLst>
          </p:cNvPr>
          <p:cNvSpPr/>
          <p:nvPr/>
        </p:nvSpPr>
        <p:spPr>
          <a:xfrm>
            <a:off x="7252713" y="1478367"/>
            <a:ext cx="3330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Word Cloud </a:t>
            </a:r>
            <a:r>
              <a:rPr lang="ko-KR" altLang="en-US" sz="32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란</a:t>
            </a:r>
            <a:r>
              <a:rPr lang="en-US" altLang="ko-KR" sz="32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6408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xmlns="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628185" y="209328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환경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A638E496-668D-40DD-B40D-69A891427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396580"/>
              </p:ext>
            </p:extLst>
          </p:nvPr>
        </p:nvGraphicFramePr>
        <p:xfrm>
          <a:off x="1842843" y="1617610"/>
          <a:ext cx="8524781" cy="328131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280872">
                  <a:extLst>
                    <a:ext uri="{9D8B030D-6E8A-4147-A177-3AD203B41FA5}">
                      <a16:colId xmlns:a16="http://schemas.microsoft.com/office/drawing/2014/main" xmlns="" val="3894009053"/>
                    </a:ext>
                  </a:extLst>
                </a:gridCol>
                <a:gridCol w="4243909">
                  <a:extLst>
                    <a:ext uri="{9D8B030D-6E8A-4147-A177-3AD203B41FA5}">
                      <a16:colId xmlns:a16="http://schemas.microsoft.com/office/drawing/2014/main" xmlns="" val="1425508052"/>
                    </a:ext>
                  </a:extLst>
                </a:gridCol>
              </a:tblGrid>
              <a:tr h="503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상세내용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797405"/>
                  </a:ext>
                </a:extLst>
              </a:tr>
              <a:tr h="717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운영체제</a:t>
                      </a:r>
                      <a:endParaRPr lang="en-US" altLang="ko-KR" sz="20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Windows 10 64bit</a:t>
                      </a:r>
                      <a:endParaRPr lang="ko-KR" altLang="en-US" sz="20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1285759"/>
                  </a:ext>
                </a:extLst>
              </a:tr>
              <a:tr h="1075914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개발도구</a:t>
                      </a:r>
                      <a:endParaRPr lang="en-US" altLang="ko-KR" sz="20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Eclipse</a:t>
                      </a:r>
                      <a:r>
                        <a:rPr lang="en-US" altLang="ko-KR" sz="2000" baseline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2019-03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Tomcat</a:t>
                      </a:r>
                      <a:r>
                        <a:rPr lang="en-US" altLang="ko-KR" sz="2000" baseline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8</a:t>
                      </a:r>
                      <a:r>
                        <a:rPr lang="en-US" altLang="ko-KR" sz="20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Rstudio</a:t>
                      </a:r>
                      <a:r>
                        <a:rPr lang="en-US" altLang="ko-KR" sz="20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1.1.463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MySQL</a:t>
                      </a:r>
                      <a:r>
                        <a:rPr lang="en-US" altLang="ko-KR" sz="2000" baseline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8.0.25</a:t>
                      </a:r>
                      <a:endParaRPr lang="en-US" altLang="ko-KR" sz="20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7957318"/>
                  </a:ext>
                </a:extLst>
              </a:tr>
              <a:tr h="749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사용언어</a:t>
                      </a:r>
                      <a:endParaRPr lang="en-US" altLang="ko-KR" sz="20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 / JAVA (jdk-12) / HTML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/ JSP</a:t>
                      </a:r>
                      <a:r>
                        <a:rPr lang="en-US" altLang="ko-KR" sz="2000" baseline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/ CSS </a:t>
                      </a:r>
                      <a:endParaRPr lang="ko-KR" altLang="en-US" sz="20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249457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43731" y="5044698"/>
            <a:ext cx="91230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용어 정리</a:t>
            </a:r>
            <a:endParaRPr lang="en-US" altLang="ko-KR" sz="2000" dirty="0"/>
          </a:p>
          <a:p>
            <a:r>
              <a:rPr lang="en-US" altLang="ko-KR" sz="2000" dirty="0"/>
              <a:t>Tomcat : JSP</a:t>
            </a:r>
            <a:r>
              <a:rPr lang="ko-KR" altLang="en-US" sz="2000" dirty="0"/>
              <a:t>를 사용하기 위해 </a:t>
            </a:r>
            <a:r>
              <a:rPr lang="en-US" altLang="ko-KR" sz="2000" dirty="0"/>
              <a:t>Eclipse</a:t>
            </a:r>
            <a:r>
              <a:rPr lang="ko-KR" altLang="en-US" sz="2000" dirty="0"/>
              <a:t>와 연동</a:t>
            </a:r>
            <a:endParaRPr lang="en-US" altLang="ko-KR" sz="2000" dirty="0"/>
          </a:p>
          <a:p>
            <a:r>
              <a:rPr lang="en-US" altLang="ko-KR" sz="2000" dirty="0"/>
              <a:t>HTML : </a:t>
            </a:r>
            <a:r>
              <a:rPr lang="ko-KR" altLang="en-US" sz="2000" dirty="0"/>
              <a:t>웹을 통해 볼 수 있는 문서를 만들 때 사용하는 언어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정적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JSP : HTML</a:t>
            </a:r>
            <a:r>
              <a:rPr lang="ko-KR" altLang="en-US" sz="2000" dirty="0"/>
              <a:t>내에 자바 코드를 삽입하여 웹 서버에서 </a:t>
            </a:r>
            <a:r>
              <a:rPr lang="ko-KR" altLang="en-US" sz="2000" dirty="0">
                <a:solidFill>
                  <a:srgbClr val="FF0000"/>
                </a:solidFill>
              </a:rPr>
              <a:t>동적</a:t>
            </a:r>
            <a:r>
              <a:rPr lang="ko-KR" altLang="en-US" sz="2000" dirty="0"/>
              <a:t>으로 만들어주는 언어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6729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xmlns="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628185" y="200536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환경 구축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0933" y="1282741"/>
            <a:ext cx="8339142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 프로그램 사용을 위해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JDK(Java SE Development Kit)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2"/>
              </a:rPr>
              <a:t>https://www.oracle.com/technetwork/java/javase/downloads/index.html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환경변수 설정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ko-KR" altLang="en-US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제어판 </a:t>
            </a:r>
            <a:r>
              <a:rPr lang="en-US" altLang="ko-KR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제어판 항목 </a:t>
            </a:r>
            <a:r>
              <a:rPr lang="en-US" altLang="ko-KR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</a:t>
            </a:r>
            <a:r>
              <a:rPr lang="en-US" altLang="ko-KR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&gt; </a:t>
            </a:r>
            <a:r>
              <a:rPr lang="ko-KR" altLang="en-US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고급 시스템 설정</a:t>
            </a:r>
            <a:endParaRPr lang="en-US" altLang="ko-KR" u="sng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   </a:t>
            </a:r>
            <a:r>
              <a:rPr lang="en-US" altLang="ko-KR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&gt; </a:t>
            </a:r>
            <a:r>
              <a:rPr lang="ko-KR" altLang="en-US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고급</a:t>
            </a:r>
            <a:r>
              <a:rPr lang="en-US" altLang="ko-KR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-&gt; </a:t>
            </a:r>
            <a:r>
              <a:rPr lang="ko-KR" altLang="en-US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환경변수 </a:t>
            </a:r>
            <a:r>
              <a:rPr lang="en-US" altLang="ko-KR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u="sng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변수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 </a:t>
            </a: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</a:p>
          <a:p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2)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변수의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path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더블클릭 하여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%JAVA_HOME%\bin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32" y="2667799"/>
            <a:ext cx="4912967" cy="14610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62" y="2667799"/>
            <a:ext cx="4928138" cy="14610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899" y="3637835"/>
            <a:ext cx="3105328" cy="306404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914900" y="4703885"/>
            <a:ext cx="949569" cy="329348"/>
          </a:xfrm>
          <a:prstGeom prst="rightArrow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6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xmlns="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628185" y="218120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환경 구축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5609" y="2563917"/>
            <a:ext cx="91149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Java, JSP, HTML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다루는 환경인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Eclipse2019-03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버전 설치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2"/>
              </a:rPr>
              <a:t>https://www.eclipse.org/downloads/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Eclipse JSP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쉽게 사용하기 위해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Apache Tomcat8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버전 설치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en-US" altLang="ko-KR" sz="20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/>
              </a:rPr>
              <a:t>http://tomcat.apache.org/</a:t>
            </a:r>
            <a:endParaRPr lang="en-US" altLang="ko-KR" sz="2000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5881" y="2227861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가장 최신 버전을 설치하였음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46309" y="3819618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가장 최신 버전은 아직 불안정하여 </a:t>
            </a:r>
            <a:endParaRPr lang="en-US" altLang="ko-KR" dirty="0"/>
          </a:p>
          <a:p>
            <a:r>
              <a:rPr lang="ko-KR" altLang="en-US" dirty="0"/>
              <a:t>가장 안정하다고 하는 </a:t>
            </a:r>
            <a:r>
              <a:rPr lang="en-US" altLang="ko-KR" dirty="0"/>
              <a:t>8</a:t>
            </a:r>
            <a:r>
              <a:rPr lang="ko-KR" altLang="en-US" dirty="0"/>
              <a:t>버전을 설치하였음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96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xmlns="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628185" y="215214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환경 구축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114" y="1304551"/>
            <a:ext cx="108462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Eclipse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Apache Tomcat8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연동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2"/>
              </a:rPr>
              <a:t>https://blog.naver.com/success1834/221488581314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/>
              <a:t>   </a:t>
            </a:r>
          </a:p>
        </p:txBody>
      </p:sp>
      <p:pic>
        <p:nvPicPr>
          <p:cNvPr id="1026" name="Picture 2" descr="https://postfiles.pstatic.net/MjAxOTAzMTVfMjQ0/MDAxNTUyNTc5NzM4MTY0.uI4RGjIL-kZ79gvLCbXPgi9B4hwt4Dx2hQO5s91b-70g.QitvXDPakQni-oUBEjxReAVjZWrFFvRyEaBW850asMIg.PNG.success1834/SE-1d3e7b2d-173a-4415-87e8-98c001067de0.png?type=w9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267" y="1838124"/>
            <a:ext cx="7946328" cy="412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3900" y="6043358"/>
            <a:ext cx="10464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Eclipse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접속한 후 메뉴 상단 위에 있는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Window – Preferences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클릭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92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xmlns="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3F38711-C246-4C70-A320-0C44201C1C9C}"/>
              </a:ext>
            </a:extLst>
          </p:cNvPr>
          <p:cNvSpPr/>
          <p:nvPr/>
        </p:nvSpPr>
        <p:spPr>
          <a:xfrm>
            <a:off x="628185" y="209328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환경 구축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114" y="1304551"/>
            <a:ext cx="1084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Eclipse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Apache Tomcat8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연동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2"/>
              </a:rPr>
              <a:t>https://blog.naver.com/success1834/221488581314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122" name="Picture 2" descr="https://postfiles.pstatic.net/MjAxOTAzMTVfMTEx/MDAxNTUyNTc5NzUzODg5.zSnHhi_25D18iEwxKsj0TpjjitmfkIvmkbB2QQht5U4g.bwkmcJ8i7QFeP5pJCNHsU8bbAd9LQS7szm0FZCU3Ypog.PNG.success1834/SE-a6b10e2f-57aa-44e5-98f1-803ccdb47898.png?type=w9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60" y="1920359"/>
            <a:ext cx="5023950" cy="41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postfiles.pstatic.net/MjAxOTAzMTVfMTYy/MDAxNTUyNTc5OTQxNzU2.uIQMCl3EeC3B65wchWeU6btTNbjPVEmPMAsj8f2JPEIg.DBpVuDlQtikX7ueq2AR4J9mCy8bhOFzvX5Vl2vrWn-4g.PNG.success1834/SE-ac95f692-75c0-4188-89b5-801abd4238bf.png?type=w9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721" y="1920358"/>
            <a:ext cx="5461781" cy="41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5317588" y="3263705"/>
            <a:ext cx="1111347" cy="104100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1096" y="6173930"/>
            <a:ext cx="5748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좌측 메뉴에서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– Runtime Environment – ADD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8935" y="6173930"/>
            <a:ext cx="4918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다운 받은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Apache Tomcat 8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선택해주고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Finish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9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9124</TotalTime>
  <Words>1372</Words>
  <Application>Microsoft Office PowerPoint</Application>
  <PresentationFormat>사용자 지정</PresentationFormat>
  <Paragraphs>530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1195</cp:revision>
  <dcterms:created xsi:type="dcterms:W3CDTF">2018-08-02T07:05:36Z</dcterms:created>
  <dcterms:modified xsi:type="dcterms:W3CDTF">2019-04-10T16:56:40Z</dcterms:modified>
</cp:coreProperties>
</file>