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CE62BC-91A2-4DA2-260A-573E99AEF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2B3C0DE-1B77-25F5-DFF1-31CC27D8B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51F067-1A4E-E32F-7436-7048F76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1657-0B3B-4D90-980D-A15F50BAA4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86DEFF-0AED-760C-FD4B-0351C3D6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17E787-9A4C-E600-AF7F-D8D2B295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E96-5732-4D36-8340-5A2FFC5A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7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BA242-163D-F3D5-152F-4F85D901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76221EF-AE4B-6E72-13D9-D199FDA89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F5A824-A669-0C6D-FD3F-49D28EEC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1657-0B3B-4D90-980D-A15F50BAA4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94CCF7-CD5A-996B-3485-A80E6AB4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9A3F61-8FA9-6566-B34B-175C1A61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E96-5732-4D36-8340-5A2FFC5A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8F455CD-DEDA-3DCB-CF26-9656FDA81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6703CA5-BB22-8539-8641-8039183A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CDA6C9-2FB1-5EE9-45E5-AA9BB4AA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1657-0B3B-4D90-980D-A15F50BAA4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EC4A3D-5F9A-5217-09AB-963B46B0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0079D2-0536-EB3F-2446-34562A16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E96-5732-4D36-8340-5A2FFC5A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5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DF2074-7CCE-73DF-7933-AEDD9881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EDD34F-68D4-D763-3CEF-BD3B1188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6142AA-8C60-A0E8-80BE-0242B710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1657-0B3B-4D90-980D-A15F50BAA4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528557-AF93-04BC-D8A8-1D3FC8EF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47B118-89CE-1A80-F1B6-42E0BDB4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E96-5732-4D36-8340-5A2FFC5A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E1AA6A-C5A4-D694-EFF9-8DAEBA1C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AA9B39-EAFA-50E7-93C5-A78381B8F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29380C-4B29-8D3A-2FA7-50A1931B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1657-0B3B-4D90-980D-A15F50BAA4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6BBDC2F-0F26-6E1D-75A6-CA2E6EFD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FBECC9-7949-9BE5-51DB-5FE3D5A7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E96-5732-4D36-8340-5A2FFC5A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DAFEB4-DFA4-AF80-1B2F-AA713DC4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02712B-2CDF-55D0-1A89-DC72159C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68653D6-0DD0-0161-597D-C87527D8E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FDB1B2-681D-315D-AE0F-58C7C819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1657-0B3B-4D90-980D-A15F50BAA4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CF044F-CD65-DBA1-0826-8190D090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93600DC-B449-266C-C515-94AAA317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E96-5732-4D36-8340-5A2FFC5A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3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C409A1-29F9-68C3-E3C1-76647540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3D4A354-B42F-68DC-841A-FBC6BDDA1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4EE1056-310B-0DDB-2479-A4B3307EB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E2AB93B-DE96-2110-07BB-1D64010D3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73E7C31-4668-3458-78EF-DFEE4BC4E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E3FB588-BABD-8183-6B7F-3B84D002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1657-0B3B-4D90-980D-A15F50BAA4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1078B66-637D-E58E-D817-6A379250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A3DB640-EDE9-0D88-C44D-FE1C6FB5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E96-5732-4D36-8340-5A2FFC5A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FA88B0-E347-8168-7464-195C845C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F9B6C0D-C7D0-CB4C-004C-B41166A6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1657-0B3B-4D90-980D-A15F50BAA4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563ABAA-887D-8863-44D2-6E8139EF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C8B42E7-2F13-3051-1401-2952D673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E96-5732-4D36-8340-5A2FFC5A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61685DD-A713-E45D-BC83-77CF2363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1657-0B3B-4D90-980D-A15F50BAA4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212612D-AC65-AB1E-8A89-C571901A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BA01895-613E-E651-0CB4-B9029DF9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E96-5732-4D36-8340-5A2FFC5A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63BE94-9EE9-C1E9-DF48-0B4317CA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955615-D8FE-373B-23EA-E0640BE5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ED51D9-AB30-D56B-8B06-5CEC43337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D75F249-94D1-04DD-08C1-B8E72F6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1657-0B3B-4D90-980D-A15F50BAA4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1D3B10B-F4F4-60FC-A183-720F9A24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204DA28-1F81-44A8-F479-9EE53AF8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E96-5732-4D36-8340-5A2FFC5A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147D08-9A9A-BF2C-0C5A-D3DB0E23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7275ECF-7D59-CC1A-4CF6-B9F8440C3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116F78A-22E8-1700-9097-EFD449384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9C50CCF-A367-A50A-7ECB-41E5613D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1657-0B3B-4D90-980D-A15F50BAA4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DF708B-5602-BE62-2901-EC1B9C00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673430-D29F-D0CB-C35E-CCBEFCBC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DE96-5732-4D36-8340-5A2FFC5A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2CA8F23-8561-0FA6-CC34-01AD2BF4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C865E2-918F-14F1-B74F-1C11BC90E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18E0F3-780B-1131-E983-922BAA060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A1657-0B3B-4D90-980D-A15F50BAA4A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912D8D-31CF-6826-037E-5CC5E5709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CA24F1-4382-8815-7F46-6F448F75C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DE96-5732-4D36-8340-5A2FFC5A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FD0C4-0C0B-D398-0614-6802B2B0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78297"/>
          </a:xfrm>
        </p:spPr>
        <p:txBody>
          <a:bodyPr>
            <a:normAutofit fontScale="90000"/>
          </a:bodyPr>
          <a:lstStyle/>
          <a:p>
            <a:r>
              <a:rPr lang="pl-PL" sz="6600" dirty="0"/>
              <a:t>Podstawy pracy z relacyjnymi bazami danych</a:t>
            </a:r>
            <a:br>
              <a:rPr lang="pl-PL" sz="4000" dirty="0"/>
            </a:br>
            <a:r>
              <a:rPr lang="pl-PL" sz="4000" dirty="0"/>
              <a:t>Systemy Baz Danych 1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EB703E6-73DF-52EB-9806-836B939AA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292338" cy="1655762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Szymon Dziubak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7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CABEF3-4611-236D-6E09-9C7F8BBC3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864"/>
            <a:ext cx="10515600" cy="5451099"/>
          </a:xfrm>
        </p:spPr>
        <p:txBody>
          <a:bodyPr/>
          <a:lstStyle/>
          <a:p>
            <a:r>
              <a:rPr lang="pl-PL" dirty="0"/>
              <a:t>SQL to język służący do pracy z relacyjną bazą danych </a:t>
            </a:r>
          </a:p>
          <a:p>
            <a:r>
              <a:rPr lang="pl-PL" dirty="0"/>
              <a:t>Relacyjna baza danych to taka baza danych, która dane przechowuje w formie tabel</a:t>
            </a:r>
          </a:p>
          <a:p>
            <a:r>
              <a:rPr lang="pl-PL" dirty="0"/>
              <a:t>Tabele są ze sobą połączone relacjami (związkami)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151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0B5FCE-0D45-87E9-0F06-E85983AF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pl-PL" dirty="0"/>
              <a:t>Modelowanie danych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C8D3C4-823B-D49D-42FB-6D932B52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/>
          <a:lstStyle/>
          <a:p>
            <a:r>
              <a:rPr lang="pl-PL" dirty="0"/>
              <a:t>Diagram związków encji (ERD – </a:t>
            </a:r>
            <a:r>
              <a:rPr lang="pl-PL" dirty="0" err="1"/>
              <a:t>Entity</a:t>
            </a:r>
            <a:r>
              <a:rPr lang="pl-PL" dirty="0"/>
              <a:t> </a:t>
            </a:r>
            <a:r>
              <a:rPr lang="pl-PL" dirty="0" err="1"/>
              <a:t>Relationship</a:t>
            </a:r>
            <a:r>
              <a:rPr lang="pl-PL" dirty="0"/>
              <a:t> Diagram) jest techniką modelowania danych w systemach informacyjnych. Składa się z obiektów przechowujących informacje i związków zachodzących między nimi. Składa się z:</a:t>
            </a:r>
          </a:p>
          <a:p>
            <a:pPr lvl="1"/>
            <a:r>
              <a:rPr lang="pl-PL" dirty="0"/>
              <a:t>Encji – węzłów sieci</a:t>
            </a:r>
          </a:p>
          <a:p>
            <a:pPr lvl="1"/>
            <a:r>
              <a:rPr lang="pl-PL" dirty="0"/>
              <a:t>Związków – połączeń między węzłami.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337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387640-4F21-7651-AD2E-63B5E357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3"/>
            <a:ext cx="10515600" cy="362572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Encja reprezentuje zbiór obiektów opisany tymi samymi cechami (atrybutami)</a:t>
            </a:r>
          </a:p>
          <a:p>
            <a:r>
              <a:rPr lang="pl-PL" dirty="0"/>
              <a:t>Informacje o tych obiektach będą przechowywane w bazie danych</a:t>
            </a:r>
          </a:p>
          <a:p>
            <a:r>
              <a:rPr lang="pl-PL" dirty="0"/>
              <a:t>Konkretny obiekt świata rzeczywistego jest reprezentowany jako wystąpienie encji (instancję encji)</a:t>
            </a:r>
          </a:p>
          <a:p>
            <a:r>
              <a:rPr lang="pl-PL" dirty="0"/>
              <a:t>Encja składa się z:</a:t>
            </a:r>
          </a:p>
          <a:p>
            <a:pPr lvl="1"/>
            <a:r>
              <a:rPr lang="pl-PL" dirty="0"/>
              <a:t>Przynajmniej jednego atrybutu (cechy)</a:t>
            </a:r>
          </a:p>
          <a:p>
            <a:pPr lvl="1"/>
            <a:r>
              <a:rPr lang="pl-PL" dirty="0"/>
              <a:t>Identyfikatora (atrybutu identyfikującego encje). Identyfikator musi być niepsuty i unikalny. Warto aby istniał w rzeczywistości (jeżeli to możliwe)</a:t>
            </a:r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93E7490-6EF7-EA12-8268-6682FD14FAE7}"/>
              </a:ext>
            </a:extLst>
          </p:cNvPr>
          <p:cNvSpPr/>
          <p:nvPr/>
        </p:nvSpPr>
        <p:spPr>
          <a:xfrm>
            <a:off x="1544715" y="4154750"/>
            <a:ext cx="2752077" cy="2396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24650AFE-2F22-568F-0127-D8833E82A5C7}"/>
              </a:ext>
            </a:extLst>
          </p:cNvPr>
          <p:cNvCxnSpPr/>
          <p:nvPr/>
        </p:nvCxnSpPr>
        <p:spPr>
          <a:xfrm>
            <a:off x="1544715" y="4572000"/>
            <a:ext cx="275207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73B15BA-CEBA-B71A-289F-5B6BB6AA6626}"/>
              </a:ext>
            </a:extLst>
          </p:cNvPr>
          <p:cNvSpPr txBox="1"/>
          <p:nvPr/>
        </p:nvSpPr>
        <p:spPr>
          <a:xfrm>
            <a:off x="1544715" y="4163627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Klient</a:t>
            </a:r>
            <a:endParaRPr lang="en-US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FB94517-5DA9-ED23-0B20-A91D400A1DB8}"/>
              </a:ext>
            </a:extLst>
          </p:cNvPr>
          <p:cNvSpPr txBox="1"/>
          <p:nvPr/>
        </p:nvSpPr>
        <p:spPr>
          <a:xfrm>
            <a:off x="1544715" y="4572000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u="sng" dirty="0"/>
              <a:t>Identyfikator klienta</a:t>
            </a:r>
            <a:endParaRPr lang="en-US" u="sng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C9F07E4-1501-0DE4-AE5A-BD5AEAE6BBFD}"/>
              </a:ext>
            </a:extLst>
          </p:cNvPr>
          <p:cNvSpPr txBox="1"/>
          <p:nvPr/>
        </p:nvSpPr>
        <p:spPr>
          <a:xfrm>
            <a:off x="1544715" y="4941332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Imię</a:t>
            </a:r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C0CC861-16D5-1E4A-7DD7-4CE2120C3C57}"/>
              </a:ext>
            </a:extLst>
          </p:cNvPr>
          <p:cNvSpPr txBox="1"/>
          <p:nvPr/>
        </p:nvSpPr>
        <p:spPr>
          <a:xfrm>
            <a:off x="1544715" y="5310663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Nazwisko</a:t>
            </a:r>
            <a:endParaRPr lang="en-US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FE39E94-5856-4FF1-C67D-073BB45C754E}"/>
              </a:ext>
            </a:extLst>
          </p:cNvPr>
          <p:cNvSpPr txBox="1"/>
          <p:nvPr/>
        </p:nvSpPr>
        <p:spPr>
          <a:xfrm>
            <a:off x="1544715" y="5679995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Email</a:t>
            </a:r>
            <a:endParaRPr lang="en-US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01D23F2-7FE1-FB38-44A2-0588E167CCD8}"/>
              </a:ext>
            </a:extLst>
          </p:cNvPr>
          <p:cNvSpPr txBox="1"/>
          <p:nvPr/>
        </p:nvSpPr>
        <p:spPr>
          <a:xfrm>
            <a:off x="1544714" y="6054297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2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387640-4F21-7651-AD2E-63B5E357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3"/>
            <a:ext cx="10515600" cy="5885896"/>
          </a:xfrm>
        </p:spPr>
        <p:txBody>
          <a:bodyPr/>
          <a:lstStyle/>
          <a:p>
            <a:r>
              <a:rPr lang="pl-PL" sz="2400" dirty="0"/>
              <a:t>Związek jest połączeniem dwóch encji (dwóch obiektów świata rzeczywistego)</a:t>
            </a:r>
          </a:p>
          <a:p>
            <a:r>
              <a:rPr lang="pl-PL" sz="2400" dirty="0"/>
              <a:t>Muszą posiadać nazwy np. Klient (encja) złożył (nazwa związku) zamówienie (encja)</a:t>
            </a:r>
          </a:p>
          <a:p>
            <a:r>
              <a:rPr lang="pl-PL" sz="2400" dirty="0"/>
              <a:t>Klient może złożyć jedno zamówienie jak i wiele zamówień. Ten przypadek może być obsłużony przez określenie liczebności związku:</a:t>
            </a:r>
          </a:p>
          <a:p>
            <a:pPr lvl="1"/>
            <a:r>
              <a:rPr lang="pl-PL" sz="2000" dirty="0"/>
              <a:t>jeden-do-wielu (1:N)</a:t>
            </a:r>
          </a:p>
          <a:p>
            <a:pPr lvl="1"/>
            <a:r>
              <a:rPr lang="pl-PL" sz="2000" dirty="0"/>
              <a:t>wiele-do-wielu (N:N) – takie związki należy rozbić</a:t>
            </a:r>
          </a:p>
          <a:p>
            <a:pPr lvl="1"/>
            <a:r>
              <a:rPr lang="pl-PL" sz="2000" dirty="0"/>
              <a:t>Jeden-do-jednego (1:1)</a:t>
            </a:r>
          </a:p>
          <a:p>
            <a:r>
              <a:rPr lang="pl-PL" sz="2400" dirty="0"/>
              <a:t>Związki opcjonalne oznaczamy linią przerywaną (------). W poniższym przypadku zakładamy, że klient może (ale nie musi) złożyć zamówienie, ale zamówienie musi mieć klienta.</a:t>
            </a:r>
          </a:p>
          <a:p>
            <a:pPr marL="457200" lvl="1" indent="0">
              <a:buNone/>
            </a:pPr>
            <a:endParaRPr lang="pl-PL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6DC0365-F39A-4E5B-5EB1-B586B0FBFC7B}"/>
              </a:ext>
            </a:extLst>
          </p:cNvPr>
          <p:cNvSpPr/>
          <p:nvPr/>
        </p:nvSpPr>
        <p:spPr>
          <a:xfrm>
            <a:off x="1344227" y="4651277"/>
            <a:ext cx="2574524" cy="594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klient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24DA6D6-58AF-0E49-0931-830AF1793CAF}"/>
              </a:ext>
            </a:extLst>
          </p:cNvPr>
          <p:cNvSpPr/>
          <p:nvPr/>
        </p:nvSpPr>
        <p:spPr>
          <a:xfrm>
            <a:off x="5624743" y="4651277"/>
            <a:ext cx="2574524" cy="594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zamówienie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FEAC9874-7EA1-E098-EA79-1FF2BBB38598}"/>
              </a:ext>
            </a:extLst>
          </p:cNvPr>
          <p:cNvCxnSpPr>
            <a:cxnSpLocks/>
            <a:stCxn id="14" idx="2"/>
            <a:endCxn id="4" idx="1"/>
          </p:cNvCxnSpPr>
          <p:nvPr/>
        </p:nvCxnSpPr>
        <p:spPr>
          <a:xfrm flipV="1">
            <a:off x="4637658" y="4948679"/>
            <a:ext cx="987085" cy="183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D5D0CCC7-D3A6-BB1B-CA47-225F4DE709BD}"/>
              </a:ext>
            </a:extLst>
          </p:cNvPr>
          <p:cNvCxnSpPr>
            <a:cxnSpLocks/>
          </p:cNvCxnSpPr>
          <p:nvPr/>
        </p:nvCxnSpPr>
        <p:spPr>
          <a:xfrm flipV="1">
            <a:off x="5336958" y="4757381"/>
            <a:ext cx="287785" cy="1912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5616230B-E81A-0437-3AEB-859E747B16B1}"/>
              </a:ext>
            </a:extLst>
          </p:cNvPr>
          <p:cNvCxnSpPr>
            <a:cxnSpLocks/>
          </p:cNvCxnSpPr>
          <p:nvPr/>
        </p:nvCxnSpPr>
        <p:spPr>
          <a:xfrm>
            <a:off x="5356564" y="4948678"/>
            <a:ext cx="268179" cy="176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BC93C3-8067-1D08-A4FE-7CECE896603F}"/>
              </a:ext>
            </a:extLst>
          </p:cNvPr>
          <p:cNvSpPr txBox="1"/>
          <p:nvPr/>
        </p:nvSpPr>
        <p:spPr>
          <a:xfrm>
            <a:off x="3993102" y="4659273"/>
            <a:ext cx="1289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        składa</a:t>
            </a:r>
            <a:endParaRPr lang="en-US" sz="140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7DC77F2-9B84-C931-8E95-E73AA90538FC}"/>
              </a:ext>
            </a:extLst>
          </p:cNvPr>
          <p:cNvSpPr txBox="1"/>
          <p:nvPr/>
        </p:nvSpPr>
        <p:spPr>
          <a:xfrm>
            <a:off x="3909874" y="4975045"/>
            <a:ext cx="153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  jest złożone przez</a:t>
            </a:r>
            <a:endParaRPr lang="en-US" sz="1400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962FABC-EB71-23C8-27CB-7D6403F566DA}"/>
              </a:ext>
            </a:extLst>
          </p:cNvPr>
          <p:cNvSpPr/>
          <p:nvPr/>
        </p:nvSpPr>
        <p:spPr>
          <a:xfrm>
            <a:off x="1344227" y="5633144"/>
            <a:ext cx="2574524" cy="594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klient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7C97877-6E71-7334-AE5E-460F6984E6B8}"/>
              </a:ext>
            </a:extLst>
          </p:cNvPr>
          <p:cNvSpPr/>
          <p:nvPr/>
        </p:nvSpPr>
        <p:spPr>
          <a:xfrm>
            <a:off x="5624743" y="5633144"/>
            <a:ext cx="2574524" cy="594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zamówienie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F9432E7F-0104-9063-5BCC-26069B931C8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572000" y="5930545"/>
            <a:ext cx="1052743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15A7EB5D-C09B-EE6B-A559-8E70CFF2A15E}"/>
              </a:ext>
            </a:extLst>
          </p:cNvPr>
          <p:cNvSpPr txBox="1"/>
          <p:nvPr/>
        </p:nvSpPr>
        <p:spPr>
          <a:xfrm>
            <a:off x="4424778" y="5641140"/>
            <a:ext cx="857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 składa</a:t>
            </a:r>
            <a:endParaRPr lang="en-US" sz="1400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36AC0B9-4515-0A38-2623-F5B7BC2F7A6E}"/>
              </a:ext>
            </a:extLst>
          </p:cNvPr>
          <p:cNvSpPr txBox="1"/>
          <p:nvPr/>
        </p:nvSpPr>
        <p:spPr>
          <a:xfrm>
            <a:off x="4092606" y="5956912"/>
            <a:ext cx="153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jest złożone przez</a:t>
            </a:r>
            <a:endParaRPr lang="en-US" sz="1400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CAD9F47-45A3-0918-EFC8-F373E3FAD87A}"/>
              </a:ext>
            </a:extLst>
          </p:cNvPr>
          <p:cNvSpPr txBox="1"/>
          <p:nvPr/>
        </p:nvSpPr>
        <p:spPr>
          <a:xfrm>
            <a:off x="3924113" y="5569300"/>
            <a:ext cx="413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1</a:t>
            </a:r>
            <a:endParaRPr lang="en-US" sz="1600" b="1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D0ABF28-9564-1152-9322-D8A019E920E7}"/>
              </a:ext>
            </a:extLst>
          </p:cNvPr>
          <p:cNvSpPr txBox="1"/>
          <p:nvPr/>
        </p:nvSpPr>
        <p:spPr>
          <a:xfrm>
            <a:off x="5329094" y="5625751"/>
            <a:ext cx="42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N</a:t>
            </a:r>
            <a:endParaRPr lang="en-US" sz="1600" b="1" dirty="0"/>
          </a:p>
        </p:txBody>
      </p: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0925B304-F363-C1BF-BA4A-410D37D1CBD5}"/>
              </a:ext>
            </a:extLst>
          </p:cNvPr>
          <p:cNvCxnSpPr>
            <a:cxnSpLocks/>
          </p:cNvCxnSpPr>
          <p:nvPr/>
        </p:nvCxnSpPr>
        <p:spPr>
          <a:xfrm>
            <a:off x="4341919" y="5930545"/>
            <a:ext cx="1657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EB219D7B-528E-C06D-FEC0-29A52737288F}"/>
              </a:ext>
            </a:extLst>
          </p:cNvPr>
          <p:cNvCxnSpPr>
            <a:cxnSpLocks/>
          </p:cNvCxnSpPr>
          <p:nvPr/>
        </p:nvCxnSpPr>
        <p:spPr>
          <a:xfrm>
            <a:off x="4130797" y="5930545"/>
            <a:ext cx="1657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4C007565-0A35-3382-3F90-3804D1D8FA80}"/>
              </a:ext>
            </a:extLst>
          </p:cNvPr>
          <p:cNvCxnSpPr>
            <a:cxnSpLocks/>
          </p:cNvCxnSpPr>
          <p:nvPr/>
        </p:nvCxnSpPr>
        <p:spPr>
          <a:xfrm>
            <a:off x="3909874" y="5935664"/>
            <a:ext cx="1657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8A013AB7-62BB-C296-90E6-A1E620472BAB}"/>
              </a:ext>
            </a:extLst>
          </p:cNvPr>
          <p:cNvCxnSpPr>
            <a:cxnSpLocks/>
          </p:cNvCxnSpPr>
          <p:nvPr/>
        </p:nvCxnSpPr>
        <p:spPr>
          <a:xfrm>
            <a:off x="4406283" y="4967050"/>
            <a:ext cx="1657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Łącznik prosty 33">
            <a:extLst>
              <a:ext uri="{FF2B5EF4-FFF2-40B4-BE49-F238E27FC236}">
                <a16:creationId xmlns:a16="http://schemas.microsoft.com/office/drawing/2014/main" id="{AECE2B81-5D7E-E366-2583-251C16F6251A}"/>
              </a:ext>
            </a:extLst>
          </p:cNvPr>
          <p:cNvCxnSpPr>
            <a:cxnSpLocks/>
          </p:cNvCxnSpPr>
          <p:nvPr/>
        </p:nvCxnSpPr>
        <p:spPr>
          <a:xfrm>
            <a:off x="3918751" y="4975045"/>
            <a:ext cx="1657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43545406-2BC0-61B1-84F0-1810D812570C}"/>
              </a:ext>
            </a:extLst>
          </p:cNvPr>
          <p:cNvCxnSpPr>
            <a:cxnSpLocks/>
          </p:cNvCxnSpPr>
          <p:nvPr/>
        </p:nvCxnSpPr>
        <p:spPr>
          <a:xfrm>
            <a:off x="4171764" y="4975045"/>
            <a:ext cx="1657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89C71D-77A3-9DCC-0CC3-3FA23730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4768"/>
          </a:xfrm>
        </p:spPr>
        <p:txBody>
          <a:bodyPr/>
          <a:lstStyle/>
          <a:p>
            <a:r>
              <a:rPr lang="pl-PL" dirty="0"/>
              <a:t>Podsumowanie - związki</a:t>
            </a:r>
            <a:endParaRPr lang="en-US" dirty="0"/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F7189318-E8FD-A863-C8F6-75939666B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50994"/>
            <a:ext cx="3619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Obraz 2">
            <a:extLst>
              <a:ext uri="{FF2B5EF4-FFF2-40B4-BE49-F238E27FC236}">
                <a16:creationId xmlns:a16="http://schemas.microsoft.com/office/drawing/2014/main" id="{F31C732D-1BBA-8724-7280-3C0573DB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79694"/>
            <a:ext cx="3779838" cy="60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Obraz 4">
            <a:extLst>
              <a:ext uri="{FF2B5EF4-FFF2-40B4-BE49-F238E27FC236}">
                <a16:creationId xmlns:a16="http://schemas.microsoft.com/office/drawing/2014/main" id="{52D6AFAB-C0DC-9EB6-AC23-957A580B2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6"/>
          <a:stretch>
            <a:fillRect/>
          </a:stretch>
        </p:blipFill>
        <p:spPr bwMode="auto">
          <a:xfrm>
            <a:off x="236537" y="3938557"/>
            <a:ext cx="513556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Obraz 6">
            <a:extLst>
              <a:ext uri="{FF2B5EF4-FFF2-40B4-BE49-F238E27FC236}">
                <a16:creationId xmlns:a16="http://schemas.microsoft.com/office/drawing/2014/main" id="{BA40D6E5-895E-628E-0603-5696100B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6" r="9106"/>
          <a:stretch>
            <a:fillRect/>
          </a:stretch>
        </p:blipFill>
        <p:spPr bwMode="auto">
          <a:xfrm>
            <a:off x="838200" y="4808507"/>
            <a:ext cx="51435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Obraz 7">
            <a:extLst>
              <a:ext uri="{FF2B5EF4-FFF2-40B4-BE49-F238E27FC236}">
                <a16:creationId xmlns:a16="http://schemas.microsoft.com/office/drawing/2014/main" id="{3C891378-CF8D-F215-F9B3-7BDAC265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78467"/>
            <a:ext cx="224790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0B1DC768-97E9-5912-F6DC-D77F9A85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937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Jeden do jednego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B7901EEB-1825-885C-A619-453AE4AC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224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wielu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2890206D-A5DF-DDA5-D4DA-E20B3CDE6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813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Wiele do wielu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86DB54BC-B2D2-11DC-8423-67D46DA4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735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2AF47D0A-8F7D-1963-292F-32FB4D41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403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Związek łączący tą samą encję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1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A96058-96E7-419E-982A-97AAFD77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Zbudujmy model danych, które będziemy wykorzystywać na zajęciach</a:t>
            </a:r>
            <a:endParaRPr lang="en-US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B61647B9-E11F-A691-3850-ED7A95C432A7}"/>
              </a:ext>
            </a:extLst>
          </p:cNvPr>
          <p:cNvSpPr/>
          <p:nvPr/>
        </p:nvSpPr>
        <p:spPr>
          <a:xfrm>
            <a:off x="1403821" y="1690687"/>
            <a:ext cx="2752077" cy="48021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92911417-08AD-F02C-E1FB-33E6F7C480B0}"/>
              </a:ext>
            </a:extLst>
          </p:cNvPr>
          <p:cNvCxnSpPr/>
          <p:nvPr/>
        </p:nvCxnSpPr>
        <p:spPr>
          <a:xfrm>
            <a:off x="1403821" y="2107938"/>
            <a:ext cx="275207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1432589-B7DF-6FFD-FE51-1D8720BC4BF4}"/>
              </a:ext>
            </a:extLst>
          </p:cNvPr>
          <p:cNvSpPr txBox="1"/>
          <p:nvPr/>
        </p:nvSpPr>
        <p:spPr>
          <a:xfrm>
            <a:off x="1403821" y="1699565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employees</a:t>
            </a:r>
            <a:endParaRPr lang="en-US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5572DD0-5607-7679-845A-8150C24F54F1}"/>
              </a:ext>
            </a:extLst>
          </p:cNvPr>
          <p:cNvSpPr txBox="1"/>
          <p:nvPr/>
        </p:nvSpPr>
        <p:spPr>
          <a:xfrm>
            <a:off x="1403821" y="2107938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u="sng" dirty="0" err="1"/>
              <a:t>employee_id</a:t>
            </a:r>
            <a:endParaRPr lang="en-US" u="sng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FEA622D-7947-DE22-AE2D-0DBA3C99869C}"/>
              </a:ext>
            </a:extLst>
          </p:cNvPr>
          <p:cNvSpPr txBox="1"/>
          <p:nvPr/>
        </p:nvSpPr>
        <p:spPr>
          <a:xfrm>
            <a:off x="1403821" y="2477270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first_name</a:t>
            </a:r>
            <a:endParaRPr lang="en-US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E0B4EA2C-F3A7-2E0D-8641-9F658DCB0B35}"/>
              </a:ext>
            </a:extLst>
          </p:cNvPr>
          <p:cNvSpPr txBox="1"/>
          <p:nvPr/>
        </p:nvSpPr>
        <p:spPr>
          <a:xfrm>
            <a:off x="1403821" y="2846601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last_name</a:t>
            </a:r>
            <a:endParaRPr lang="en-US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BA3E586-451B-5969-A01F-503CCD415031}"/>
              </a:ext>
            </a:extLst>
          </p:cNvPr>
          <p:cNvSpPr txBox="1"/>
          <p:nvPr/>
        </p:nvSpPr>
        <p:spPr>
          <a:xfrm>
            <a:off x="1403821" y="3215933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email</a:t>
            </a:r>
            <a:endParaRPr lang="en-US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A4E9515-BBB7-7661-119A-314AF8BA673A}"/>
              </a:ext>
            </a:extLst>
          </p:cNvPr>
          <p:cNvSpPr txBox="1"/>
          <p:nvPr/>
        </p:nvSpPr>
        <p:spPr>
          <a:xfrm>
            <a:off x="1403820" y="3590235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phone_number</a:t>
            </a:r>
            <a:endParaRPr lang="en-US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5ED0E7B-63F0-47F2-A2AC-D9442C2B2151}"/>
              </a:ext>
            </a:extLst>
          </p:cNvPr>
          <p:cNvSpPr txBox="1"/>
          <p:nvPr/>
        </p:nvSpPr>
        <p:spPr>
          <a:xfrm>
            <a:off x="1403819" y="3959566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hire_date</a:t>
            </a:r>
            <a:endParaRPr lang="en-US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0B449AB-5030-7B05-5FCD-2CDB0A494B06}"/>
              </a:ext>
            </a:extLst>
          </p:cNvPr>
          <p:cNvSpPr txBox="1"/>
          <p:nvPr/>
        </p:nvSpPr>
        <p:spPr>
          <a:xfrm>
            <a:off x="1403818" y="4328897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job_id</a:t>
            </a:r>
            <a:endParaRPr lang="en-US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ACE9959-AAA1-EC2D-1B3C-A67FB8F69A49}"/>
              </a:ext>
            </a:extLst>
          </p:cNvPr>
          <p:cNvSpPr txBox="1"/>
          <p:nvPr/>
        </p:nvSpPr>
        <p:spPr>
          <a:xfrm>
            <a:off x="1403818" y="4698227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salary</a:t>
            </a:r>
            <a:endParaRPr lang="en-US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7958DD1B-60FB-470D-DBAD-6629CCADA1F6}"/>
              </a:ext>
            </a:extLst>
          </p:cNvPr>
          <p:cNvSpPr txBox="1"/>
          <p:nvPr/>
        </p:nvSpPr>
        <p:spPr>
          <a:xfrm>
            <a:off x="1403815" y="5067556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commission_pct</a:t>
            </a:r>
            <a:endParaRPr lang="en-US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F009550-5FE3-9F94-ED17-13E5B304AC05}"/>
              </a:ext>
            </a:extLst>
          </p:cNvPr>
          <p:cNvSpPr txBox="1"/>
          <p:nvPr/>
        </p:nvSpPr>
        <p:spPr>
          <a:xfrm>
            <a:off x="1403809" y="5370649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manager_id</a:t>
            </a:r>
            <a:endParaRPr lang="en-US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C29CB59E-E592-CF7E-69C8-405852D3945F}"/>
              </a:ext>
            </a:extLst>
          </p:cNvPr>
          <p:cNvSpPr txBox="1"/>
          <p:nvPr/>
        </p:nvSpPr>
        <p:spPr>
          <a:xfrm>
            <a:off x="1403797" y="5739976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department_id</a:t>
            </a:r>
            <a:endParaRPr lang="en-US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EB638EA-0103-8F2B-8569-0B5E43E51507}"/>
              </a:ext>
            </a:extLst>
          </p:cNvPr>
          <p:cNvSpPr txBox="1"/>
          <p:nvPr/>
        </p:nvSpPr>
        <p:spPr>
          <a:xfrm>
            <a:off x="1403797" y="6090420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bonus</a:t>
            </a:r>
            <a:endParaRPr lang="en-US" dirty="0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082B48F4-D18A-F41F-F7E3-D87255F750F9}"/>
              </a:ext>
            </a:extLst>
          </p:cNvPr>
          <p:cNvSpPr/>
          <p:nvPr/>
        </p:nvSpPr>
        <p:spPr>
          <a:xfrm>
            <a:off x="6213062" y="1690687"/>
            <a:ext cx="2752077" cy="48021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C20810F3-65AE-247E-829A-B55A694B5C61}"/>
              </a:ext>
            </a:extLst>
          </p:cNvPr>
          <p:cNvCxnSpPr/>
          <p:nvPr/>
        </p:nvCxnSpPr>
        <p:spPr>
          <a:xfrm>
            <a:off x="6213062" y="2107938"/>
            <a:ext cx="275207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F9082C48-9842-1F4E-835A-3CBA817DF046}"/>
              </a:ext>
            </a:extLst>
          </p:cNvPr>
          <p:cNvSpPr txBox="1"/>
          <p:nvPr/>
        </p:nvSpPr>
        <p:spPr>
          <a:xfrm>
            <a:off x="6213062" y="1699565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departments</a:t>
            </a:r>
            <a:endParaRPr lang="en-US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405FB5E-73C1-6D10-CA83-333E57715F72}"/>
              </a:ext>
            </a:extLst>
          </p:cNvPr>
          <p:cNvSpPr txBox="1"/>
          <p:nvPr/>
        </p:nvSpPr>
        <p:spPr>
          <a:xfrm>
            <a:off x="6213062" y="2107938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u="sng" dirty="0" err="1"/>
              <a:t>department_id</a:t>
            </a:r>
            <a:endParaRPr lang="en-US" u="sng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3098625C-EF76-9524-C3CA-A838215BA9F2}"/>
              </a:ext>
            </a:extLst>
          </p:cNvPr>
          <p:cNvSpPr txBox="1"/>
          <p:nvPr/>
        </p:nvSpPr>
        <p:spPr>
          <a:xfrm>
            <a:off x="6213062" y="2477270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department_name</a:t>
            </a:r>
            <a:endParaRPr lang="en-US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DD1952CA-462E-07B9-CB88-1D71C9952E03}"/>
              </a:ext>
            </a:extLst>
          </p:cNvPr>
          <p:cNvSpPr txBox="1"/>
          <p:nvPr/>
        </p:nvSpPr>
        <p:spPr>
          <a:xfrm>
            <a:off x="6213062" y="2851864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manager_id</a:t>
            </a:r>
            <a:endParaRPr lang="en-US" dirty="0"/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F1DDFD56-F163-F2A3-9AD1-11D0F18EAA54}"/>
              </a:ext>
            </a:extLst>
          </p:cNvPr>
          <p:cNvSpPr txBox="1"/>
          <p:nvPr/>
        </p:nvSpPr>
        <p:spPr>
          <a:xfrm>
            <a:off x="6213062" y="3226458"/>
            <a:ext cx="27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location_id</a:t>
            </a:r>
            <a:endParaRPr lang="en-US" dirty="0"/>
          </a:p>
        </p:txBody>
      </p:sp>
      <p:cxnSp>
        <p:nvCxnSpPr>
          <p:cNvPr id="45" name="Łącznik prosty 44">
            <a:extLst>
              <a:ext uri="{FF2B5EF4-FFF2-40B4-BE49-F238E27FC236}">
                <a16:creationId xmlns:a16="http://schemas.microsoft.com/office/drawing/2014/main" id="{F6D6186E-5426-5356-97B3-9C5AB7E1EE7C}"/>
              </a:ext>
            </a:extLst>
          </p:cNvPr>
          <p:cNvCxnSpPr>
            <a:cxnSpLocks/>
          </p:cNvCxnSpPr>
          <p:nvPr/>
        </p:nvCxnSpPr>
        <p:spPr>
          <a:xfrm>
            <a:off x="4155874" y="4056880"/>
            <a:ext cx="56564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Łącznik prosty 58">
            <a:extLst>
              <a:ext uri="{FF2B5EF4-FFF2-40B4-BE49-F238E27FC236}">
                <a16:creationId xmlns:a16="http://schemas.microsoft.com/office/drawing/2014/main" id="{A6308C58-AD56-B189-9299-D3C4DDA34FE6}"/>
              </a:ext>
            </a:extLst>
          </p:cNvPr>
          <p:cNvCxnSpPr>
            <a:cxnSpLocks/>
          </p:cNvCxnSpPr>
          <p:nvPr/>
        </p:nvCxnSpPr>
        <p:spPr>
          <a:xfrm>
            <a:off x="4949297" y="4042952"/>
            <a:ext cx="56564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Łącznik prosty 59">
            <a:extLst>
              <a:ext uri="{FF2B5EF4-FFF2-40B4-BE49-F238E27FC236}">
                <a16:creationId xmlns:a16="http://schemas.microsoft.com/office/drawing/2014/main" id="{B9274C1C-1476-873F-5538-B67C6E32E077}"/>
              </a:ext>
            </a:extLst>
          </p:cNvPr>
          <p:cNvCxnSpPr>
            <a:cxnSpLocks/>
          </p:cNvCxnSpPr>
          <p:nvPr/>
        </p:nvCxnSpPr>
        <p:spPr>
          <a:xfrm>
            <a:off x="5740924" y="4042952"/>
            <a:ext cx="47213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Łącznik prosty 60">
            <a:extLst>
              <a:ext uri="{FF2B5EF4-FFF2-40B4-BE49-F238E27FC236}">
                <a16:creationId xmlns:a16="http://schemas.microsoft.com/office/drawing/2014/main" id="{B6984D3A-5CE2-FB22-3EAE-843B60131244}"/>
              </a:ext>
            </a:extLst>
          </p:cNvPr>
          <p:cNvCxnSpPr>
            <a:cxnSpLocks/>
          </p:cNvCxnSpPr>
          <p:nvPr/>
        </p:nvCxnSpPr>
        <p:spPr>
          <a:xfrm flipV="1">
            <a:off x="4155874" y="4066382"/>
            <a:ext cx="287785" cy="1912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643B331B-F217-ADFA-8839-B4338C7857C8}"/>
              </a:ext>
            </a:extLst>
          </p:cNvPr>
          <p:cNvCxnSpPr>
            <a:cxnSpLocks/>
          </p:cNvCxnSpPr>
          <p:nvPr/>
        </p:nvCxnSpPr>
        <p:spPr>
          <a:xfrm>
            <a:off x="4165714" y="3809831"/>
            <a:ext cx="301247" cy="233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8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82F50-9548-EF78-A8CF-B9534604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Część implementacyjna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60A248-CB43-6CA6-D3D6-98B604967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Encja = tabela (uproszczenie)</a:t>
            </a:r>
          </a:p>
          <a:p>
            <a:r>
              <a:rPr lang="pl-PL" dirty="0"/>
              <a:t>Związek = relacja (uproszczenie)</a:t>
            </a:r>
          </a:p>
          <a:p>
            <a:r>
              <a:rPr lang="pl-PL" dirty="0"/>
              <a:t>Typy danych:</a:t>
            </a:r>
          </a:p>
          <a:p>
            <a:pPr lvl="1"/>
            <a:r>
              <a:rPr lang="pl-PL" dirty="0"/>
              <a:t>Varchar2(n)</a:t>
            </a:r>
          </a:p>
          <a:p>
            <a:pPr lvl="1"/>
            <a:r>
              <a:rPr lang="pl-PL" dirty="0" err="1"/>
              <a:t>Number</a:t>
            </a:r>
            <a:r>
              <a:rPr lang="pl-PL" dirty="0"/>
              <a:t>(n, s)</a:t>
            </a:r>
          </a:p>
          <a:p>
            <a:pPr lvl="1"/>
            <a:r>
              <a:rPr lang="pl-PL"/>
              <a:t>Date</a:t>
            </a:r>
            <a:endParaRPr lang="pl-PL" dirty="0"/>
          </a:p>
          <a:p>
            <a:r>
              <a:rPr lang="pl-PL" dirty="0"/>
              <a:t>Klucze</a:t>
            </a:r>
          </a:p>
          <a:p>
            <a:pPr lvl="1"/>
            <a:r>
              <a:rPr lang="pl-PL" dirty="0"/>
              <a:t>Klucz pierwotny (PK) – identyfikator</a:t>
            </a:r>
          </a:p>
          <a:p>
            <a:pPr lvl="1"/>
            <a:r>
              <a:rPr lang="pl-PL" dirty="0"/>
              <a:t>Klucz obcy (FK) – identyfikator tabeli pochodnej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335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396</Words>
  <Application>Microsoft Office PowerPoint</Application>
  <PresentationFormat>Panoramiczny</PresentationFormat>
  <Paragraphs>74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Podstawy pracy z relacyjnymi bazami danych Systemy Baz Danych 1</vt:lpstr>
      <vt:lpstr>Prezentacja programu PowerPoint</vt:lpstr>
      <vt:lpstr>Modelowanie danych</vt:lpstr>
      <vt:lpstr>Prezentacja programu PowerPoint</vt:lpstr>
      <vt:lpstr>Prezentacja programu PowerPoint</vt:lpstr>
      <vt:lpstr>Podsumowanie - związki</vt:lpstr>
      <vt:lpstr>Zbudujmy model danych, które będziemy wykorzystywać na zajęciach</vt:lpstr>
      <vt:lpstr>Część implementacyjna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pracy z relacyjnymi bazami danych Systemy Baz Danych 1</dc:title>
  <dc:creator>Szymon Dziubak</dc:creator>
  <cp:lastModifiedBy>Szymon Dziubak</cp:lastModifiedBy>
  <cp:revision>3</cp:revision>
  <dcterms:created xsi:type="dcterms:W3CDTF">2022-12-12T20:33:25Z</dcterms:created>
  <dcterms:modified xsi:type="dcterms:W3CDTF">2022-12-12T21:10:06Z</dcterms:modified>
</cp:coreProperties>
</file>