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5544800" cx="1005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319945" y="685800"/>
            <a:ext cx="221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319945" y="685800"/>
            <a:ext cx="221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2250271"/>
            <a:ext cx="9372600" cy="62034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8565356"/>
            <a:ext cx="9372600" cy="2395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3342956"/>
            <a:ext cx="9372600" cy="5934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9526724"/>
            <a:ext cx="9372600" cy="3931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6500347"/>
            <a:ext cx="9372600" cy="2544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1344964"/>
            <a:ext cx="9372600" cy="173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3483036"/>
            <a:ext cx="9372600" cy="10325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1344964"/>
            <a:ext cx="9372600" cy="173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3483036"/>
            <a:ext cx="4399800" cy="10325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3483036"/>
            <a:ext cx="4399800" cy="10325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1344964"/>
            <a:ext cx="9372600" cy="173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1679147"/>
            <a:ext cx="3088800" cy="22836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4199680"/>
            <a:ext cx="3088800" cy="9609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1360453"/>
            <a:ext cx="7004700" cy="1236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378"/>
            <a:ext cx="5029200" cy="155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3726929"/>
            <a:ext cx="4449600" cy="44796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8471516"/>
            <a:ext cx="4449600" cy="3732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2188316"/>
            <a:ext cx="4220700" cy="11167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12785738"/>
            <a:ext cx="6598800" cy="1828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1344964"/>
            <a:ext cx="93726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3483036"/>
            <a:ext cx="9372600" cy="10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14093277"/>
            <a:ext cx="6036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3"/>
            <a:endCxn id="56" idx="0"/>
          </p:cNvCxnSpPr>
          <p:nvPr/>
        </p:nvCxnSpPr>
        <p:spPr>
          <a:xfrm>
            <a:off x="4456000" y="7654112"/>
            <a:ext cx="3412500" cy="14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>
            <a:endCxn id="58" idx="1"/>
          </p:cNvCxnSpPr>
          <p:nvPr/>
        </p:nvCxnSpPr>
        <p:spPr>
          <a:xfrm>
            <a:off x="2714713" y="3847988"/>
            <a:ext cx="122370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2685300" y="388125"/>
            <a:ext cx="4039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Robot Finite State Machine</a:t>
            </a:r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1312800" y="1302900"/>
            <a:ext cx="1792800" cy="10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STOP</a:t>
            </a:r>
            <a:r>
              <a:rPr b="1" baseline="30000" lang="en" sz="900"/>
              <a:t>1</a:t>
            </a:r>
            <a:endParaRPr b="1" baseline="30000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ledRed = 0;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ledGreen = 0;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motorConnection = 0;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motorRight = 0;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motorLeft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1" name="Google Shape;61;p13"/>
          <p:cNvSpPr/>
          <p:nvPr/>
        </p:nvSpPr>
        <p:spPr>
          <a:xfrm>
            <a:off x="5224200" y="1422300"/>
            <a:ext cx="2118600" cy="86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SEARCH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ledGreen = 1;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ledRed = 0;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motorLeft = 35;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motorRight = -43;</a:t>
            </a:r>
            <a:endParaRPr sz="900"/>
          </a:p>
        </p:txBody>
      </p:sp>
      <p:sp>
        <p:nvSpPr>
          <p:cNvPr id="55" name="Google Shape;55;p13"/>
          <p:cNvSpPr/>
          <p:nvPr/>
        </p:nvSpPr>
        <p:spPr>
          <a:xfrm>
            <a:off x="2107600" y="6860312"/>
            <a:ext cx="2348400" cy="15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FIX_DIRECTION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ledRed = 1;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ledGreen = 0;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If there is more light in left phototransistor, turn left: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motorLeft = -40;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motorRight = 48;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If there is more light in right phototransistor, turn right: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motorLeft = 40;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motorRight = -48;</a:t>
            </a:r>
            <a:endParaRPr sz="900"/>
          </a:p>
        </p:txBody>
      </p:sp>
      <p:sp>
        <p:nvSpPr>
          <p:cNvPr id="62" name="Google Shape;62;p13"/>
          <p:cNvSpPr/>
          <p:nvPr/>
        </p:nvSpPr>
        <p:spPr>
          <a:xfrm>
            <a:off x="6520425" y="3117613"/>
            <a:ext cx="2634300" cy="22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AVOID_WAL</a:t>
            </a:r>
            <a:r>
              <a:rPr b="1" lang="en" sz="900"/>
              <a:t>L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When any of these if statements are entered, the appropriate sensor and the encoders are reset.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IF limitR_pushed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motorLeft = -127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motorRight = -30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IF limitL_pushed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motorLeft = -30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motorRight = -127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IF AluminumL_pushed OR AluminumR_pushed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motorLeft = 40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motorRight = 50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694225" y="9124127"/>
            <a:ext cx="2348400" cy="11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CONNECT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ledRed = 1;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ledGreen = 0;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Connection motor runs for 4.5 seconds, then stops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3" name="Google Shape;63;p13"/>
          <p:cNvSpPr/>
          <p:nvPr/>
        </p:nvSpPr>
        <p:spPr>
          <a:xfrm>
            <a:off x="2837513" y="8818875"/>
            <a:ext cx="2348400" cy="30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LEAVE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ledRed = 0;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ledGreen = 1;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Motor Left = -45;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Motor Right = -55;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Code waits 1.5 seconds (robot moving backwards)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Motor Left = 45;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Motor Right = -55;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Code waits 1 second (robot turning right) - roughly 90</a:t>
            </a:r>
            <a:r>
              <a:rPr baseline="30000" lang="en" sz="900"/>
              <a:t>o</a:t>
            </a:r>
            <a:endParaRPr baseline="30000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Motor Left = -45;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Motor Right = -45;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Robot moves backwards until AluminumL_pushed OR AluminumR_pushed</a:t>
            </a:r>
            <a:r>
              <a:rPr baseline="30000" lang="en" sz="900"/>
              <a:t>3</a:t>
            </a:r>
            <a:endParaRPr sz="900"/>
          </a:p>
        </p:txBody>
      </p:sp>
      <p:cxnSp>
        <p:nvCxnSpPr>
          <p:cNvPr id="64" name="Google Shape;64;p13"/>
          <p:cNvCxnSpPr>
            <a:stCxn id="60" idx="3"/>
            <a:endCxn id="61" idx="1"/>
          </p:cNvCxnSpPr>
          <p:nvPr/>
        </p:nvCxnSpPr>
        <p:spPr>
          <a:xfrm>
            <a:off x="3105600" y="1847700"/>
            <a:ext cx="2118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 rot="-4959">
            <a:off x="3564599" y="1694101"/>
            <a:ext cx="1247701" cy="3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IF button1 is pushed</a:t>
            </a:r>
            <a:endParaRPr sz="900"/>
          </a:p>
        </p:txBody>
      </p:sp>
      <p:sp>
        <p:nvSpPr>
          <p:cNvPr id="66" name="Google Shape;66;p13"/>
          <p:cNvSpPr txBox="1"/>
          <p:nvPr/>
        </p:nvSpPr>
        <p:spPr>
          <a:xfrm rot="-5426">
            <a:off x="1337424" y="5354641"/>
            <a:ext cx="2090703" cy="86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IF distance &lt;= 16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AND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lightLeft &gt; beacon_thresholdClose AND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lightRight &gt; beacon_thresholdClose</a:t>
            </a:r>
            <a:endParaRPr sz="900"/>
          </a:p>
        </p:txBody>
      </p:sp>
      <p:cxnSp>
        <p:nvCxnSpPr>
          <p:cNvPr id="67" name="Google Shape;67;p13"/>
          <p:cNvCxnSpPr>
            <a:stCxn id="56" idx="1"/>
            <a:endCxn id="63" idx="3"/>
          </p:cNvCxnSpPr>
          <p:nvPr/>
        </p:nvCxnSpPr>
        <p:spPr>
          <a:xfrm flipH="1">
            <a:off x="5185825" y="9678977"/>
            <a:ext cx="15084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5372975" y="8086478"/>
            <a:ext cx="1699200" cy="7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IF lightLeft&gt;=lightRight-50 AND 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lightLeft&lt;=lightRight+50</a:t>
            </a:r>
            <a:endParaRPr sz="900"/>
          </a:p>
        </p:txBody>
      </p:sp>
      <p:sp>
        <p:nvSpPr>
          <p:cNvPr id="69" name="Google Shape;69;p13"/>
          <p:cNvSpPr txBox="1"/>
          <p:nvPr/>
        </p:nvSpPr>
        <p:spPr>
          <a:xfrm>
            <a:off x="740575" y="11850238"/>
            <a:ext cx="8445000" cy="3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Notes on FSM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Robot equipped with 1 ultrasonic sensor (centered on robot front), 2 IR sensors (mounted on either side of the ultrasonic sensor), 2 limit switches on its front corners, and 2 student-designed aluminum limit switches on the back corners.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The connection mechanism uses two worm gears: one spun by a motor, and one on the connector. As the connection motor runs, the connector and attached cable unscrew and the connector falls into a bowl on the beacon where it is magnetically secured.</a:t>
            </a:r>
            <a:endParaRPr sz="13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[1] Initial state of the robot = STOP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[2] </a:t>
            </a:r>
            <a:r>
              <a:rPr lang="en" sz="1200"/>
              <a:t>The threshold used in the transition from SEARCH to APPROACH will be equal to beacon_thresholdFar if the distance is greater than 100 cm or beacon_thresholdClose if the distance is less than or equal to 100 cm.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[3] This statement was not written as a transitional IF statement because it it is written in a WHILE loop. This is possible because we no longer need to use the monitorLight function which typically disallows the use of WHILE loops.</a:t>
            </a:r>
            <a:endParaRPr sz="1200"/>
          </a:p>
        </p:txBody>
      </p:sp>
      <p:sp>
        <p:nvSpPr>
          <p:cNvPr id="70" name="Google Shape;70;p13"/>
          <p:cNvSpPr txBox="1"/>
          <p:nvPr/>
        </p:nvSpPr>
        <p:spPr>
          <a:xfrm>
            <a:off x="3410400" y="5353025"/>
            <a:ext cx="2090700" cy="86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ELSE IF distance &lt; 40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AND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</a:t>
            </a:r>
            <a:r>
              <a:rPr lang="en" sz="900">
                <a:solidFill>
                  <a:schemeClr val="dk1"/>
                </a:solidFill>
              </a:rPr>
              <a:t>lightLeft &lt; beacon_thresholdClose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lightRight &lt; beacon_thresholdClose)</a:t>
            </a:r>
            <a:endParaRPr sz="900"/>
          </a:p>
        </p:txBody>
      </p:sp>
      <p:sp>
        <p:nvSpPr>
          <p:cNvPr id="71" name="Google Shape;71;p13"/>
          <p:cNvSpPr/>
          <p:nvPr/>
        </p:nvSpPr>
        <p:spPr>
          <a:xfrm>
            <a:off x="1382550" y="3060675"/>
            <a:ext cx="1653300" cy="7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APPROACH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ledRed = 1;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ledGreen = 0;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leftMotor = 40;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rightMotor = 65;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2" name="Google Shape;72;p13"/>
          <p:cNvSpPr txBox="1"/>
          <p:nvPr/>
        </p:nvSpPr>
        <p:spPr>
          <a:xfrm>
            <a:off x="3908988" y="3154375"/>
            <a:ext cx="1592100" cy="57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IF lightLeft &gt;= threshold</a:t>
            </a:r>
            <a:r>
              <a:rPr baseline="30000" lang="en" sz="900"/>
              <a:t>2</a:t>
            </a:r>
            <a:endParaRPr baseline="30000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AND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lightRight &gt;= threshold</a:t>
            </a:r>
            <a:r>
              <a:rPr baseline="30000" lang="en" sz="900"/>
              <a:t>2</a:t>
            </a:r>
            <a:endParaRPr baseline="30000" sz="900"/>
          </a:p>
        </p:txBody>
      </p:sp>
      <p:cxnSp>
        <p:nvCxnSpPr>
          <p:cNvPr id="73" name="Google Shape;73;p13"/>
          <p:cNvCxnSpPr>
            <a:stCxn id="72" idx="1"/>
            <a:endCxn id="71" idx="3"/>
          </p:cNvCxnSpPr>
          <p:nvPr/>
        </p:nvCxnSpPr>
        <p:spPr>
          <a:xfrm flipH="1">
            <a:off x="3035988" y="3440575"/>
            <a:ext cx="8730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6" idx="2"/>
            <a:endCxn id="55" idx="0"/>
          </p:cNvCxnSpPr>
          <p:nvPr/>
        </p:nvCxnSpPr>
        <p:spPr>
          <a:xfrm>
            <a:off x="2382775" y="6217141"/>
            <a:ext cx="8991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70" idx="3"/>
          </p:cNvCxnSpPr>
          <p:nvPr/>
        </p:nvCxnSpPr>
        <p:spPr>
          <a:xfrm flipH="1" rot="10800000">
            <a:off x="5501100" y="4495925"/>
            <a:ext cx="1014000" cy="12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 rot="10800000">
            <a:off x="743100" y="2033375"/>
            <a:ext cx="57000" cy="82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endCxn id="60" idx="1"/>
          </p:cNvCxnSpPr>
          <p:nvPr/>
        </p:nvCxnSpPr>
        <p:spPr>
          <a:xfrm flipH="1" rot="10800000">
            <a:off x="740700" y="1847700"/>
            <a:ext cx="5721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/>
          <p:nvPr/>
        </p:nvCxnSpPr>
        <p:spPr>
          <a:xfrm flipH="1">
            <a:off x="3408100" y="4758325"/>
            <a:ext cx="8400" cy="5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2209875" y="3855300"/>
            <a:ext cx="1209600" cy="9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/>
        </p:nvSpPr>
        <p:spPr>
          <a:xfrm>
            <a:off x="6972025" y="5345425"/>
            <a:ext cx="1792800" cy="108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ELSE IF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(ticksLeft&lt;-500 OR ticksRight&gt;500)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OR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(ticksLeft&gt;500 OR ticksRight&lt;-500)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81" name="Google Shape;81;p13"/>
          <p:cNvCxnSpPr>
            <a:stCxn id="72" idx="3"/>
            <a:endCxn id="61" idx="2"/>
          </p:cNvCxnSpPr>
          <p:nvPr/>
        </p:nvCxnSpPr>
        <p:spPr>
          <a:xfrm flipH="1" rot="10800000">
            <a:off x="5501088" y="2287975"/>
            <a:ext cx="782400" cy="11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63" idx="1"/>
          </p:cNvCxnSpPr>
          <p:nvPr/>
        </p:nvCxnSpPr>
        <p:spPr>
          <a:xfrm rot="10800000">
            <a:off x="802013" y="10323375"/>
            <a:ext cx="20355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58" idx="3"/>
          </p:cNvCxnSpPr>
          <p:nvPr/>
        </p:nvCxnSpPr>
        <p:spPr>
          <a:xfrm flipH="1" rot="10800000">
            <a:off x="5530513" y="4019288"/>
            <a:ext cx="1003500" cy="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/>
          <p:nvPr/>
        </p:nvSpPr>
        <p:spPr>
          <a:xfrm>
            <a:off x="6551275" y="6435013"/>
            <a:ext cx="2634300" cy="13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IF distance &lt; 40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leftMotor = -40;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rightMotor = -50;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Waits 1 second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leftMotor = 40;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rightMotor = -48;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Waits 1 second</a:t>
            </a:r>
            <a:endParaRPr sz="900"/>
          </a:p>
        </p:txBody>
      </p:sp>
      <p:cxnSp>
        <p:nvCxnSpPr>
          <p:cNvPr id="85" name="Google Shape;85;p13"/>
          <p:cNvCxnSpPr>
            <a:stCxn id="84" idx="3"/>
          </p:cNvCxnSpPr>
          <p:nvPr/>
        </p:nvCxnSpPr>
        <p:spPr>
          <a:xfrm flipH="1" rot="10800000">
            <a:off x="9185575" y="7075813"/>
            <a:ext cx="3972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9544025" y="1924150"/>
            <a:ext cx="39000" cy="51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endCxn id="61" idx="3"/>
          </p:cNvCxnSpPr>
          <p:nvPr/>
        </p:nvCxnSpPr>
        <p:spPr>
          <a:xfrm rot="10800000">
            <a:off x="7342800" y="1855200"/>
            <a:ext cx="22002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 txBox="1"/>
          <p:nvPr/>
        </p:nvSpPr>
        <p:spPr>
          <a:xfrm>
            <a:off x="7342650" y="377625"/>
            <a:ext cx="2516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Eduardo Szeckir V00921126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Eliada Ewa V00921360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Tristen Schuh V00919992</a:t>
            </a:r>
            <a:endParaRPr sz="1100"/>
          </a:p>
        </p:txBody>
      </p:sp>
      <p:sp>
        <p:nvSpPr>
          <p:cNvPr id="89" name="Google Shape;89;p13"/>
          <p:cNvSpPr txBox="1"/>
          <p:nvPr/>
        </p:nvSpPr>
        <p:spPr>
          <a:xfrm>
            <a:off x="781050" y="377625"/>
            <a:ext cx="635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G146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938413" y="4271888"/>
            <a:ext cx="1592100" cy="57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IF frontLimitLeft is pushed OR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frontLimitRight is pushed</a:t>
            </a:r>
            <a:endParaRPr sz="900"/>
          </a:p>
        </p:txBody>
      </p:sp>
      <p:cxnSp>
        <p:nvCxnSpPr>
          <p:cNvPr id="90" name="Google Shape;90;p13"/>
          <p:cNvCxnSpPr>
            <a:stCxn id="80" idx="3"/>
          </p:cNvCxnSpPr>
          <p:nvPr/>
        </p:nvCxnSpPr>
        <p:spPr>
          <a:xfrm>
            <a:off x="8764825" y="5890225"/>
            <a:ext cx="8097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