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4" r:id="rId59"/>
    <p:sldId id="313" r:id="rId60"/>
    <p:sldId id="315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63" autoAdjust="0"/>
  </p:normalViewPr>
  <p:slideViewPr>
    <p:cSldViewPr>
      <p:cViewPr varScale="1">
        <p:scale>
          <a:sx n="72" d="100"/>
          <a:sy n="72" d="100"/>
        </p:scale>
        <p:origin x="176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12/4/2019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nvidia.com/object/physx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 smtClean="0"/>
              <a:t>l01</a:t>
            </a:r>
            <a:r>
              <a:rPr lang="hu-HU" dirty="0" smtClean="0"/>
              <a:t>3</a:t>
            </a:r>
            <a:r>
              <a:rPr lang="en-US" dirty="0" smtClean="0"/>
              <a:t>-</a:t>
            </a:r>
            <a:r>
              <a:rPr lang="hu-HU" dirty="0" smtClean="0"/>
              <a:t>Physics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>
            <a:normAutofit/>
          </a:bodyPr>
          <a:lstStyle/>
          <a:p>
            <a:r>
              <a:rPr lang="hu-HU" dirty="0" smtClean="0"/>
              <a:t>Fizikai szimuláció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test tárolt jellemzői eddig</a:t>
            </a:r>
            <a:endParaRPr 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x poz</a:t>
            </a:r>
            <a:r>
              <a:rPr lang="hu-HU"/>
              <a:t>íció</a:t>
            </a:r>
            <a:endParaRPr lang="en-US"/>
          </a:p>
          <a:p>
            <a:r>
              <a:rPr lang="hu-HU"/>
              <a:t>1</a:t>
            </a:r>
            <a:r>
              <a:rPr lang="en-US"/>
              <a:t>/m</a:t>
            </a:r>
            <a:r>
              <a:rPr lang="hu-HU"/>
              <a:t> inverz tömeg</a:t>
            </a:r>
          </a:p>
          <a:p>
            <a:r>
              <a:rPr lang="hu-HU"/>
              <a:t>L lendület</a:t>
            </a:r>
          </a:p>
          <a:p>
            <a:endParaRPr lang="hu-HU"/>
          </a:p>
          <a:p>
            <a:r>
              <a:rPr lang="hu-HU"/>
              <a:t>ebből a tömeg, sebesség bármikor számolható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3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Analógiák forgásra</a:t>
            </a:r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F erő  </a:t>
            </a:r>
            <a:r>
              <a:rPr lang="hu-HU">
                <a:cs typeface="Arial" charset="0"/>
              </a:rPr>
              <a:t>→  </a:t>
            </a:r>
            <a:r>
              <a:rPr lang="hu-HU">
                <a:latin typeface="Symbol" pitchFamily="18" charset="2"/>
                <a:cs typeface="Arial" charset="0"/>
              </a:rPr>
              <a:t>t </a:t>
            </a:r>
            <a:r>
              <a:rPr lang="hu-HU">
                <a:cs typeface="Arial" charset="0"/>
              </a:rPr>
              <a:t>forgatónyomaték</a:t>
            </a:r>
          </a:p>
          <a:p>
            <a:pPr lvl="2"/>
            <a:r>
              <a:rPr lang="hu-HU">
                <a:cs typeface="Arial" charset="0"/>
              </a:rPr>
              <a:t>3D vektor, Nm</a:t>
            </a:r>
          </a:p>
          <a:p>
            <a:r>
              <a:rPr lang="hu-HU">
                <a:cs typeface="Arial" charset="0"/>
              </a:rPr>
              <a:t>a gyorsulás	→  </a:t>
            </a:r>
            <a:r>
              <a:rPr lang="hu-HU">
                <a:latin typeface="Symbol" pitchFamily="18" charset="2"/>
                <a:cs typeface="Arial" charset="0"/>
              </a:rPr>
              <a:t>b </a:t>
            </a:r>
            <a:r>
              <a:rPr lang="hu-HU">
                <a:cs typeface="Arial" charset="0"/>
              </a:rPr>
              <a:t>szöggyorsulás</a:t>
            </a:r>
          </a:p>
          <a:p>
            <a:pPr lvl="2"/>
            <a:r>
              <a:rPr lang="hu-HU">
                <a:cs typeface="Arial" charset="0"/>
              </a:rPr>
              <a:t>3D vektor, 1</a:t>
            </a:r>
            <a:r>
              <a:rPr lang="en-US">
                <a:cs typeface="Arial" charset="0"/>
              </a:rPr>
              <a:t>/s</a:t>
            </a:r>
            <a:r>
              <a:rPr lang="en-US" baseline="30000">
                <a:cs typeface="Arial" charset="0"/>
              </a:rPr>
              <a:t>2</a:t>
            </a:r>
            <a:endParaRPr lang="hu-HU">
              <a:cs typeface="Arial" charset="0"/>
            </a:endParaRPr>
          </a:p>
          <a:p>
            <a:r>
              <a:rPr lang="en-US">
                <a:cs typeface="Arial" charset="0"/>
              </a:rPr>
              <a:t>v sebess</a:t>
            </a:r>
            <a:r>
              <a:rPr lang="hu-HU">
                <a:cs typeface="Arial" charset="0"/>
              </a:rPr>
              <a:t>ég	→  </a:t>
            </a:r>
            <a:r>
              <a:rPr lang="hu-HU">
                <a:latin typeface="Symbol" pitchFamily="18" charset="2"/>
                <a:cs typeface="Arial" charset="0"/>
              </a:rPr>
              <a:t>w </a:t>
            </a:r>
            <a:r>
              <a:rPr lang="hu-HU">
                <a:cs typeface="Arial" charset="0"/>
              </a:rPr>
              <a:t>szögsebesség</a:t>
            </a:r>
          </a:p>
          <a:p>
            <a:pPr lvl="2"/>
            <a:r>
              <a:rPr lang="hu-HU">
                <a:cs typeface="Arial" charset="0"/>
              </a:rPr>
              <a:t>3D vektor, 1</a:t>
            </a:r>
            <a:r>
              <a:rPr lang="en-US">
                <a:cs typeface="Arial" charset="0"/>
              </a:rPr>
              <a:t>/s, | </a:t>
            </a:r>
            <a:r>
              <a:rPr lang="hu-HU">
                <a:latin typeface="Symbol" pitchFamily="18" charset="2"/>
                <a:cs typeface="Arial" charset="0"/>
              </a:rPr>
              <a:t>w</a:t>
            </a:r>
            <a:r>
              <a:rPr lang="en-US">
                <a:cs typeface="Arial" charset="0"/>
              </a:rPr>
              <a:t> | = fordul</a:t>
            </a:r>
            <a:r>
              <a:rPr lang="hu-HU">
                <a:cs typeface="Arial" charset="0"/>
              </a:rPr>
              <a:t>at </a:t>
            </a:r>
            <a:r>
              <a:rPr lang="en-US">
                <a:cs typeface="Arial" charset="0"/>
              </a:rPr>
              <a:t>/ sec, </a:t>
            </a:r>
            <a:r>
              <a:rPr lang="hu-HU">
                <a:latin typeface="Symbol" pitchFamily="18" charset="2"/>
                <a:cs typeface="Arial" charset="0"/>
              </a:rPr>
              <a:t>w</a:t>
            </a:r>
            <a:r>
              <a:rPr lang="en-US">
                <a:latin typeface="Symbol" pitchFamily="18" charset="2"/>
                <a:cs typeface="Arial" charset="0"/>
              </a:rPr>
              <a:t> </a:t>
            </a:r>
            <a:r>
              <a:rPr lang="en-US">
                <a:cs typeface="Arial" charset="0"/>
              </a:rPr>
              <a:t>tengely k</a:t>
            </a:r>
            <a:r>
              <a:rPr lang="hu-HU">
                <a:cs typeface="Arial" charset="0"/>
              </a:rPr>
              <a:t>örül</a:t>
            </a:r>
          </a:p>
          <a:p>
            <a:r>
              <a:rPr lang="hu-HU">
                <a:cs typeface="Arial" charset="0"/>
              </a:rPr>
              <a:t>L lendület	→  P</a:t>
            </a:r>
            <a:r>
              <a:rPr lang="hu-HU">
                <a:latin typeface="Symbol" pitchFamily="18" charset="2"/>
                <a:cs typeface="Arial" charset="0"/>
              </a:rPr>
              <a:t> </a:t>
            </a:r>
            <a:r>
              <a:rPr lang="hu-HU">
                <a:cs typeface="Arial" charset="0"/>
              </a:rPr>
              <a:t>perdület</a:t>
            </a:r>
          </a:p>
          <a:p>
            <a:pPr lvl="2"/>
            <a:r>
              <a:rPr lang="hu-HU">
                <a:cs typeface="Arial" charset="0"/>
              </a:rPr>
              <a:t>3D vektor, </a:t>
            </a:r>
            <a:r>
              <a:rPr lang="en-US">
                <a:cs typeface="Arial" charset="0"/>
              </a:rPr>
              <a:t>Nms = kg m</a:t>
            </a:r>
            <a:r>
              <a:rPr lang="en-US" baseline="30000">
                <a:cs typeface="Arial" charset="0"/>
              </a:rPr>
              <a:t>2</a:t>
            </a:r>
            <a:r>
              <a:rPr lang="en-US">
                <a:cs typeface="Arial" charset="0"/>
              </a:rPr>
              <a:t> / s</a:t>
            </a:r>
            <a:r>
              <a:rPr lang="en-US" baseline="30000">
                <a:cs typeface="Arial" charset="0"/>
              </a:rPr>
              <a:t>2</a:t>
            </a:r>
            <a:endParaRPr lang="hu-HU" baseline="30000">
              <a:cs typeface="Arial" charset="0"/>
            </a:endParaRPr>
          </a:p>
          <a:p>
            <a:endParaRPr lang="hu-H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9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mass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adott forgat</a:t>
            </a:r>
            <a:r>
              <a:rPr lang="hu-HU"/>
              <a:t>ónyomaték milyen szögsebesség-változást indukál</a:t>
            </a:r>
          </a:p>
          <a:p>
            <a:pPr lvl="1"/>
            <a:r>
              <a:rPr lang="hu-HU"/>
              <a:t>vektor </a:t>
            </a:r>
            <a:r>
              <a:rPr lang="hu-HU">
                <a:cs typeface="Arial" charset="0"/>
              </a:rPr>
              <a:t>→ vektor</a:t>
            </a:r>
          </a:p>
          <a:p>
            <a:pPr lvl="1"/>
            <a:r>
              <a:rPr lang="hu-HU">
                <a:cs typeface="Arial" charset="0"/>
              </a:rPr>
              <a:t>3x3 mátrixxal megadható</a:t>
            </a:r>
          </a:p>
          <a:p>
            <a:r>
              <a:rPr lang="hu-HU">
                <a:cs typeface="Arial" charset="0"/>
              </a:rPr>
              <a:t>vannak kitüntetett tengelyek (principal axes)</a:t>
            </a:r>
          </a:p>
          <a:p>
            <a:pPr lvl="1"/>
            <a:r>
              <a:rPr lang="hu-HU">
                <a:cs typeface="Arial" charset="0"/>
              </a:rPr>
              <a:t>ezek körüli forgatásra vett 3 tehetetlenségi nyomaték (diagonálmátrix)</a:t>
            </a:r>
          </a:p>
          <a:p>
            <a:pPr lvl="1"/>
            <a:r>
              <a:rPr lang="hu-HU">
                <a:solidFill>
                  <a:schemeClr val="bg2"/>
                </a:solidFill>
                <a:latin typeface="Symbol" pitchFamily="18" charset="2"/>
                <a:cs typeface="Arial" charset="0"/>
              </a:rPr>
              <a:t>t</a:t>
            </a:r>
            <a:r>
              <a:rPr lang="hu-HU">
                <a:solidFill>
                  <a:schemeClr val="bg2"/>
                </a:solidFill>
                <a:cs typeface="Arial" charset="0"/>
              </a:rPr>
              <a:t> 3 tengelyre </a:t>
            </a:r>
            <a:r>
              <a:rPr lang="en-US">
                <a:solidFill>
                  <a:schemeClr val="bg2"/>
                </a:solidFill>
                <a:cs typeface="Arial" charset="0"/>
              </a:rPr>
              <a:t>+ 3 th. nyomat</a:t>
            </a:r>
            <a:r>
              <a:rPr lang="hu-HU">
                <a:solidFill>
                  <a:schemeClr val="bg2"/>
                </a:solidFill>
                <a:cs typeface="Arial" charset="0"/>
              </a:rPr>
              <a:t>ék</a:t>
            </a:r>
          </a:p>
          <a:p>
            <a:pPr lvl="1"/>
            <a:endParaRPr lang="hu-HU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5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Angular mass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endParaRPr lang="hu-HU">
              <a:cs typeface="Arial" charset="0"/>
            </a:endParaRPr>
          </a:p>
          <a:p>
            <a:r>
              <a:rPr lang="hu-HU">
                <a:cs typeface="Arial" charset="0"/>
              </a:rPr>
              <a:t>de ha a test el van forgatva máris teljes mátrix</a:t>
            </a:r>
          </a:p>
          <a:p>
            <a:r>
              <a:rPr lang="hu-HU"/>
              <a:t>I világkoordinátában kell a szimulációhoz</a:t>
            </a:r>
          </a:p>
          <a:p>
            <a:pPr lvl="1"/>
            <a:r>
              <a:rPr lang="hu-HU"/>
              <a:t>vagy: perdületet modellkoordinátába visszük, szorzunk, szögsebességet visszavisszük világba</a:t>
            </a:r>
          </a:p>
          <a:p>
            <a:r>
              <a:rPr lang="hu-HU"/>
              <a:t>függ az elforgatástól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Newton forgásra</a:t>
            </a: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>
                <a:latin typeface="Symbol" pitchFamily="18" charset="2"/>
              </a:rPr>
              <a:t>b</a:t>
            </a:r>
            <a:r>
              <a:rPr lang="en-US"/>
              <a:t> = </a:t>
            </a:r>
            <a:r>
              <a:rPr lang="hu-HU">
                <a:latin typeface="Symbol" pitchFamily="18" charset="2"/>
              </a:rPr>
              <a:t>t</a:t>
            </a:r>
            <a:r>
              <a:rPr lang="en-US"/>
              <a:t> I</a:t>
            </a:r>
            <a:r>
              <a:rPr lang="en-US" baseline="30000"/>
              <a:t>-1</a:t>
            </a:r>
          </a:p>
          <a:p>
            <a:pPr>
              <a:buFontTx/>
              <a:buNone/>
            </a:pPr>
            <a:r>
              <a:rPr lang="en-US">
                <a:latin typeface="Symbol" pitchFamily="18" charset="2"/>
              </a:rPr>
              <a:t>w</a:t>
            </a:r>
            <a:r>
              <a:rPr lang="en-US"/>
              <a:t> = ∫ </a:t>
            </a:r>
            <a:r>
              <a:rPr lang="en-US">
                <a:latin typeface="Symbol" pitchFamily="18" charset="2"/>
              </a:rPr>
              <a:t>b</a:t>
            </a:r>
            <a:r>
              <a:rPr lang="en-US"/>
              <a:t> dt</a:t>
            </a:r>
          </a:p>
          <a:p>
            <a:pPr>
              <a:buFontTx/>
              <a:buNone/>
            </a:pPr>
            <a:r>
              <a:rPr lang="en-US"/>
              <a:t>q = ∫ </a:t>
            </a:r>
            <a:r>
              <a:rPr lang="en-US">
                <a:latin typeface="Symbol" pitchFamily="18" charset="2"/>
              </a:rPr>
              <a:t>w</a:t>
            </a:r>
            <a:r>
              <a:rPr lang="en-US"/>
              <a:t> dt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P = </a:t>
            </a:r>
            <a:r>
              <a:rPr lang="en-US">
                <a:latin typeface="Symbol" pitchFamily="18" charset="2"/>
              </a:rPr>
              <a:t>w</a:t>
            </a:r>
            <a:r>
              <a:rPr lang="en-US"/>
              <a:t>·I</a:t>
            </a:r>
          </a:p>
          <a:p>
            <a:pPr>
              <a:buFontTx/>
              <a:buNone/>
            </a:pPr>
            <a:r>
              <a:rPr lang="en-US"/>
              <a:t>P = ∫ </a:t>
            </a:r>
            <a:r>
              <a:rPr lang="en-US">
                <a:latin typeface="Symbol" pitchFamily="18" charset="2"/>
              </a:rPr>
              <a:t>t</a:t>
            </a:r>
            <a:r>
              <a:rPr lang="en-US"/>
              <a:t> dt</a:t>
            </a:r>
          </a:p>
        </p:txBody>
      </p:sp>
    </p:spTree>
    <p:extLst>
      <p:ext uri="{BB962C8B-B14F-4D97-AF65-F5344CB8AC3E}">
        <p14:creationId xmlns:p14="http://schemas.microsoft.com/office/powerpoint/2010/main" val="4810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Euler integrálás forgásra</a:t>
            </a:r>
            <a:endParaRPr lang="en-U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51038"/>
            <a:ext cx="8229600" cy="4525962"/>
          </a:xfrm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hu-HU">
                <a:solidFill>
                  <a:schemeClr val="bg2"/>
                </a:solidFill>
                <a:latin typeface="Symbol" pitchFamily="18" charset="2"/>
              </a:rPr>
              <a:t>t</a:t>
            </a:r>
            <a:r>
              <a:rPr lang="hu-HU">
                <a:solidFill>
                  <a:schemeClr val="bg2"/>
                </a:solidFill>
              </a:rPr>
              <a:t> forgatónyomaték: </a:t>
            </a:r>
            <a:r>
              <a:rPr lang="hu-HU">
                <a:solidFill>
                  <a:schemeClr val="bg2"/>
                </a:solidFill>
                <a:latin typeface="Symbol" pitchFamily="18" charset="2"/>
              </a:rPr>
              <a:t>t</a:t>
            </a:r>
            <a:r>
              <a:rPr lang="hu-HU">
                <a:solidFill>
                  <a:schemeClr val="bg2"/>
                </a:solidFill>
              </a:rPr>
              <a:t> </a:t>
            </a:r>
            <a:r>
              <a:rPr lang="en-US">
                <a:solidFill>
                  <a:schemeClr val="bg2"/>
                </a:solidFill>
              </a:rPr>
              <a:t>= (p - x) </a:t>
            </a:r>
            <a:r>
              <a:rPr lang="en-US">
                <a:solidFill>
                  <a:schemeClr val="bg2"/>
                </a:solidFill>
                <a:cs typeface="Arial" charset="0"/>
              </a:rPr>
              <a:t>× F</a:t>
            </a:r>
          </a:p>
          <a:p>
            <a:pPr>
              <a:buFontTx/>
              <a:buNone/>
            </a:pPr>
            <a:r>
              <a:rPr lang="hu-HU"/>
              <a:t>P</a:t>
            </a:r>
            <a:r>
              <a:rPr lang="en-US"/>
              <a:t>(t + dt) = </a:t>
            </a:r>
            <a:r>
              <a:rPr lang="hu-HU"/>
              <a:t>P</a:t>
            </a:r>
            <a:r>
              <a:rPr lang="en-US"/>
              <a:t>(t) + </a:t>
            </a:r>
            <a:r>
              <a:rPr lang="hu-HU">
                <a:latin typeface="Symbol" pitchFamily="18" charset="2"/>
              </a:rPr>
              <a:t>t</a:t>
            </a:r>
            <a:r>
              <a:rPr lang="en-US"/>
              <a:t>·dt</a:t>
            </a:r>
          </a:p>
          <a:p>
            <a:pPr>
              <a:buFontTx/>
              <a:buNone/>
            </a:pPr>
            <a:r>
              <a:rPr lang="hu-HU">
                <a:solidFill>
                  <a:schemeClr val="bg2"/>
                </a:solidFill>
              </a:rPr>
              <a:t>szög</a:t>
            </a:r>
            <a:r>
              <a:rPr lang="en-US">
                <a:solidFill>
                  <a:schemeClr val="bg2"/>
                </a:solidFill>
              </a:rPr>
              <a:t>sebess</a:t>
            </a:r>
            <a:r>
              <a:rPr lang="hu-HU">
                <a:solidFill>
                  <a:schemeClr val="bg2"/>
                </a:solidFill>
              </a:rPr>
              <a:t>ég a perdületből:</a:t>
            </a:r>
            <a:endParaRPr lang="en-US">
              <a:solidFill>
                <a:schemeClr val="bg2"/>
              </a:solidFill>
            </a:endParaRPr>
          </a:p>
          <a:p>
            <a:pPr>
              <a:buFontTx/>
              <a:buNone/>
            </a:pPr>
            <a:r>
              <a:rPr lang="hu-HU">
                <a:latin typeface="Symbol" pitchFamily="18" charset="2"/>
              </a:rPr>
              <a:t>w</a:t>
            </a:r>
            <a:r>
              <a:rPr lang="en-US"/>
              <a:t>(t + dt) = </a:t>
            </a:r>
            <a:r>
              <a:rPr lang="hu-HU"/>
              <a:t>P</a:t>
            </a:r>
            <a:r>
              <a:rPr lang="en-US"/>
              <a:t>(t + dt) </a:t>
            </a:r>
            <a:r>
              <a:rPr lang="hu-HU"/>
              <a:t>R</a:t>
            </a:r>
            <a:r>
              <a:rPr lang="hu-HU" baseline="30000"/>
              <a:t>T</a:t>
            </a:r>
            <a:r>
              <a:rPr lang="hu-HU"/>
              <a:t> </a:t>
            </a:r>
            <a:r>
              <a:rPr lang="en-US"/>
              <a:t>I</a:t>
            </a:r>
            <a:r>
              <a:rPr lang="en-US" baseline="30000"/>
              <a:t>-1</a:t>
            </a:r>
            <a:r>
              <a:rPr lang="hu-HU" baseline="30000"/>
              <a:t> </a:t>
            </a:r>
            <a:r>
              <a:rPr lang="hu-HU"/>
              <a:t>R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hu-HU">
              <a:solidFill>
                <a:srgbClr val="FF8080"/>
              </a:solidFill>
            </a:endParaRPr>
          </a:p>
          <a:p>
            <a:pPr>
              <a:buFontTx/>
              <a:buNone/>
            </a:pPr>
            <a:endParaRPr lang="hu-HU">
              <a:solidFill>
                <a:srgbClr val="FF8080"/>
              </a:solidFill>
            </a:endParaRPr>
          </a:p>
          <a:p>
            <a:pPr>
              <a:buFontTx/>
              <a:buNone/>
            </a:pPr>
            <a:r>
              <a:rPr lang="hu-HU">
                <a:solidFill>
                  <a:srgbClr val="FF8080"/>
                </a:solidFill>
              </a:rPr>
              <a:t>q</a:t>
            </a:r>
            <a:r>
              <a:rPr lang="en-US">
                <a:solidFill>
                  <a:srgbClr val="FF8080"/>
                </a:solidFill>
              </a:rPr>
              <a:t>(t+dt) = </a:t>
            </a:r>
            <a:r>
              <a:rPr lang="hu-HU">
                <a:solidFill>
                  <a:srgbClr val="FF8080"/>
                </a:solidFill>
              </a:rPr>
              <a:t>q</a:t>
            </a:r>
            <a:r>
              <a:rPr lang="en-US">
                <a:solidFill>
                  <a:srgbClr val="FF8080"/>
                </a:solidFill>
              </a:rPr>
              <a:t>(t) + </a:t>
            </a:r>
            <a:r>
              <a:rPr lang="hu-HU">
                <a:solidFill>
                  <a:srgbClr val="FF8080"/>
                </a:solidFill>
                <a:latin typeface="Symbol" pitchFamily="18" charset="2"/>
              </a:rPr>
              <a:t>w</a:t>
            </a:r>
            <a:r>
              <a:rPr lang="en-US">
                <a:solidFill>
                  <a:srgbClr val="FF8080"/>
                </a:solidFill>
              </a:rPr>
              <a:t>(t + dt)·dt		???</a:t>
            </a:r>
          </a:p>
        </p:txBody>
      </p:sp>
      <p:sp>
        <p:nvSpPr>
          <p:cNvPr id="153604" name="AutoShape 4"/>
          <p:cNvSpPr>
            <a:spLocks/>
          </p:cNvSpPr>
          <p:nvPr/>
        </p:nvSpPr>
        <p:spPr bwMode="auto">
          <a:xfrm rot="16200000">
            <a:off x="3314700" y="3284538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2362200" y="4465638"/>
            <a:ext cx="212725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/>
              <a:t>perdület modellben</a:t>
            </a:r>
            <a:endParaRPr lang="en-US"/>
          </a:p>
        </p:txBody>
      </p:sp>
      <p:sp>
        <p:nvSpPr>
          <p:cNvPr id="153606" name="AutoShape 6"/>
          <p:cNvSpPr>
            <a:spLocks/>
          </p:cNvSpPr>
          <p:nvPr/>
        </p:nvSpPr>
        <p:spPr bwMode="auto">
          <a:xfrm rot="16200000">
            <a:off x="3505200" y="3779838"/>
            <a:ext cx="228600" cy="2362200"/>
          </a:xfrm>
          <a:prstGeom prst="leftBrace">
            <a:avLst>
              <a:gd name="adj1" fmla="val 8611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3048000" y="5075238"/>
            <a:ext cx="1458913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>
                <a:latin typeface="Symbol" pitchFamily="18" charset="2"/>
              </a:rPr>
              <a:t>w</a:t>
            </a:r>
            <a:r>
              <a:rPr lang="hu-HU"/>
              <a:t> modellben</a:t>
            </a:r>
            <a:endParaRPr lang="en-US"/>
          </a:p>
        </p:txBody>
      </p:sp>
      <p:sp>
        <p:nvSpPr>
          <p:cNvPr id="153608" name="AutoShape 8"/>
          <p:cNvSpPr>
            <a:spLocks/>
          </p:cNvSpPr>
          <p:nvPr/>
        </p:nvSpPr>
        <p:spPr bwMode="auto">
          <a:xfrm rot="16200000">
            <a:off x="3771900" y="4046538"/>
            <a:ext cx="228600" cy="2895600"/>
          </a:xfrm>
          <a:prstGeom prst="leftBrace">
            <a:avLst>
              <a:gd name="adj1" fmla="val 1055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3200400" y="5608638"/>
            <a:ext cx="1255713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>
                <a:latin typeface="Symbol" pitchFamily="18" charset="2"/>
              </a:rPr>
              <a:t>w</a:t>
            </a:r>
            <a:r>
              <a:rPr lang="hu-HU"/>
              <a:t> világban</a:t>
            </a:r>
            <a:endParaRPr lang="en-US"/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5943600" y="3246438"/>
            <a:ext cx="1911350" cy="915987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/>
              <a:t>modellezési trafó</a:t>
            </a:r>
          </a:p>
          <a:p>
            <a:pPr algn="ctr"/>
            <a:r>
              <a:rPr lang="hu-HU"/>
              <a:t>elforgatás része</a:t>
            </a:r>
          </a:p>
          <a:p>
            <a:pPr algn="ctr"/>
            <a:r>
              <a:rPr lang="en-US">
                <a:solidFill>
                  <a:srgbClr val="FF0000"/>
                </a:solidFill>
              </a:rPr>
              <a:t>= q</a:t>
            </a:r>
          </a:p>
        </p:txBody>
      </p:sp>
      <p:sp>
        <p:nvSpPr>
          <p:cNvPr id="153611" name="AutoShape 11"/>
          <p:cNvSpPr>
            <a:spLocks/>
          </p:cNvSpPr>
          <p:nvPr/>
        </p:nvSpPr>
        <p:spPr bwMode="auto">
          <a:xfrm rot="5400000">
            <a:off x="5143500" y="1455738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12" name="Text Box 12"/>
          <p:cNvSpPr txBox="1">
            <a:spLocks noChangeArrowheads="1"/>
          </p:cNvSpPr>
          <p:nvPr/>
        </p:nvSpPr>
        <p:spPr bwMode="auto">
          <a:xfrm>
            <a:off x="4800600" y="1493838"/>
            <a:ext cx="430530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er</a:t>
            </a:r>
            <a:r>
              <a:rPr lang="hu-HU"/>
              <a:t>őkar</a:t>
            </a:r>
            <a:r>
              <a:rPr lang="en-US"/>
              <a:t> = t</a:t>
            </a:r>
            <a:r>
              <a:rPr lang="hu-HU"/>
              <a:t>ámadáspont - tömegközéppont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Elforgat</a:t>
            </a:r>
            <a:r>
              <a:rPr lang="hu-HU"/>
              <a:t>ás tárolása</a:t>
            </a: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R mátrix nem rossz, de sok forgatási mátrix szorzata lassan nem forgatás lesz</a:t>
            </a:r>
          </a:p>
          <a:p>
            <a:r>
              <a:rPr lang="hu-HU"/>
              <a:t>helyette:</a:t>
            </a:r>
          </a:p>
          <a:p>
            <a:pPr lvl="1"/>
            <a:r>
              <a:rPr lang="hu-HU"/>
              <a:t>kvater</a:t>
            </a:r>
            <a:r>
              <a:rPr lang="en-US"/>
              <a:t>n</a:t>
            </a:r>
            <a:r>
              <a:rPr lang="hu-HU"/>
              <a:t>ió</a:t>
            </a:r>
          </a:p>
          <a:p>
            <a:pPr lvl="1"/>
            <a:r>
              <a:rPr lang="hu-HU"/>
              <a:t>x, y, z, w (3 képzetes</a:t>
            </a:r>
            <a:r>
              <a:rPr lang="en-US"/>
              <a:t>,</a:t>
            </a:r>
            <a:r>
              <a:rPr lang="hu-HU"/>
              <a:t> 1 valós)</a:t>
            </a:r>
          </a:p>
          <a:p>
            <a:pPr lvl="1"/>
            <a:r>
              <a:rPr lang="hu-HU"/>
              <a:t>x, y, z </a:t>
            </a:r>
            <a:r>
              <a:rPr lang="en-US"/>
              <a:t>= </a:t>
            </a:r>
            <a:r>
              <a:rPr lang="hu-HU"/>
              <a:t>a forgatás tengelye </a:t>
            </a:r>
            <a:r>
              <a:rPr lang="en-US"/>
              <a:t>* sin(</a:t>
            </a:r>
            <a:r>
              <a:rPr lang="en-US">
                <a:latin typeface="Symbol" pitchFamily="18" charset="2"/>
                <a:sym typeface="Symbol" pitchFamily="18" charset="2"/>
              </a:rPr>
              <a:t>/2</a:t>
            </a:r>
            <a:r>
              <a:rPr lang="en-US"/>
              <a:t>)</a:t>
            </a:r>
          </a:p>
          <a:p>
            <a:pPr lvl="1"/>
            <a:r>
              <a:rPr lang="en-US"/>
              <a:t>w = cos(</a:t>
            </a:r>
            <a:r>
              <a:rPr lang="en-US">
                <a:latin typeface="Symbol" pitchFamily="18" charset="2"/>
                <a:sym typeface="Symbol" pitchFamily="18" charset="2"/>
              </a:rPr>
              <a:t>/2</a:t>
            </a:r>
            <a:r>
              <a:rPr lang="en-US"/>
              <a:t>)</a:t>
            </a:r>
          </a:p>
          <a:p>
            <a:pPr lvl="1"/>
            <a:r>
              <a:rPr lang="en-US"/>
              <a:t>k</a:t>
            </a:r>
            <a:r>
              <a:rPr lang="hu-HU"/>
              <a:t>ét kvaternió szorzata a forgatások egymásutánja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Engine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" y="2590800"/>
            <a:ext cx="1295400" cy="2959100"/>
            <a:chOff x="504" y="2128"/>
            <a:chExt cx="1368" cy="1864"/>
          </a:xfrm>
        </p:grpSpPr>
        <p:sp>
          <p:nvSpPr>
            <p:cNvPr id="155654" name="Rectangle 6"/>
            <p:cNvSpPr>
              <a:spLocks noChangeArrowheads="1"/>
            </p:cNvSpPr>
            <p:nvPr/>
          </p:nvSpPr>
          <p:spPr bwMode="auto">
            <a:xfrm>
              <a:off x="504" y="2128"/>
              <a:ext cx="1368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hu-HU" sz="2400" b="1" dirty="0" smtClean="0"/>
                <a:t>App</a:t>
              </a:r>
              <a:endParaRPr lang="en-US" sz="2400" b="1" dirty="0"/>
            </a:p>
          </p:txBody>
        </p:sp>
        <p:sp>
          <p:nvSpPr>
            <p:cNvPr id="155655" name="Rectangle 7"/>
            <p:cNvSpPr>
              <a:spLocks noChangeArrowheads="1"/>
            </p:cNvSpPr>
            <p:nvPr/>
          </p:nvSpPr>
          <p:spPr bwMode="auto">
            <a:xfrm>
              <a:off x="504" y="2424"/>
              <a:ext cx="1368" cy="7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55656" name="Rectangle 8"/>
            <p:cNvSpPr>
              <a:spLocks noChangeArrowheads="1"/>
            </p:cNvSpPr>
            <p:nvPr/>
          </p:nvSpPr>
          <p:spPr bwMode="auto">
            <a:xfrm>
              <a:off x="504" y="3208"/>
              <a:ext cx="1368" cy="7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r>
                <a:rPr lang="hu-HU" sz="2000"/>
                <a:t>control()</a:t>
              </a:r>
            </a:p>
            <a:p>
              <a:r>
                <a:rPr lang="hu-HU" sz="2000"/>
                <a:t>animate()</a:t>
              </a:r>
            </a:p>
            <a:p>
              <a:r>
                <a:rPr lang="hu-HU" sz="2000"/>
                <a:t>render()</a:t>
              </a:r>
            </a:p>
            <a:p>
              <a:endParaRPr lang="en-US" sz="2000"/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5562600" y="3124200"/>
            <a:ext cx="2324100" cy="800100"/>
            <a:chOff x="3648" y="2448"/>
            <a:chExt cx="1464" cy="504"/>
          </a:xfrm>
        </p:grpSpPr>
        <p:sp>
          <p:nvSpPr>
            <p:cNvPr id="155665" name="Rectangle 17"/>
            <p:cNvSpPr>
              <a:spLocks noChangeArrowheads="1"/>
            </p:cNvSpPr>
            <p:nvPr/>
          </p:nvSpPr>
          <p:spPr bwMode="auto">
            <a:xfrm>
              <a:off x="3648" y="2448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hu-HU" sz="2400" b="1"/>
                <a:t>Entity</a:t>
              </a:r>
              <a:endParaRPr lang="en-US" sz="2400" b="1"/>
            </a:p>
          </p:txBody>
        </p:sp>
        <p:sp>
          <p:nvSpPr>
            <p:cNvPr id="155666" name="Rectangle 18"/>
            <p:cNvSpPr>
              <a:spLocks noChangeArrowheads="1"/>
            </p:cNvSpPr>
            <p:nvPr/>
          </p:nvSpPr>
          <p:spPr bwMode="auto">
            <a:xfrm>
              <a:off x="3648" y="2744"/>
              <a:ext cx="1464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155667" name="Rectangle 19"/>
            <p:cNvSpPr>
              <a:spLocks noChangeArrowheads="1"/>
            </p:cNvSpPr>
            <p:nvPr/>
          </p:nvSpPr>
          <p:spPr bwMode="auto">
            <a:xfrm>
              <a:off x="3648" y="2832"/>
              <a:ext cx="1464" cy="1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562600" y="4305300"/>
            <a:ext cx="2324100" cy="1104900"/>
            <a:chOff x="3456" y="2784"/>
            <a:chExt cx="1464" cy="696"/>
          </a:xfrm>
        </p:grpSpPr>
        <p:sp>
          <p:nvSpPr>
            <p:cNvPr id="155686" name="Rectangle 38"/>
            <p:cNvSpPr>
              <a:spLocks noChangeArrowheads="1"/>
            </p:cNvSpPr>
            <p:nvPr/>
          </p:nvSpPr>
          <p:spPr bwMode="auto">
            <a:xfrm>
              <a:off x="3456" y="2784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400" b="1"/>
                <a:t>RigidBody</a:t>
              </a:r>
            </a:p>
          </p:txBody>
        </p:sp>
        <p:sp>
          <p:nvSpPr>
            <p:cNvPr id="155687" name="Rectangle 39"/>
            <p:cNvSpPr>
              <a:spLocks noChangeArrowheads="1"/>
            </p:cNvSpPr>
            <p:nvPr/>
          </p:nvSpPr>
          <p:spPr bwMode="auto">
            <a:xfrm>
              <a:off x="3456" y="3080"/>
              <a:ext cx="1464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r>
                <a:rPr lang="en-US" sz="2000"/>
                <a:t>x, L, q, P</a:t>
              </a:r>
            </a:p>
          </p:txBody>
        </p:sp>
        <p:sp>
          <p:nvSpPr>
            <p:cNvPr id="155688" name="Rectangle 40"/>
            <p:cNvSpPr>
              <a:spLocks noChangeArrowheads="1"/>
            </p:cNvSpPr>
            <p:nvPr/>
          </p:nvSpPr>
          <p:spPr bwMode="auto">
            <a:xfrm>
              <a:off x="3456" y="3360"/>
              <a:ext cx="1464" cy="1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en-US" sz="2000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5562600" y="5676900"/>
            <a:ext cx="2324100" cy="1104900"/>
            <a:chOff x="3504" y="3456"/>
            <a:chExt cx="1464" cy="696"/>
          </a:xfrm>
        </p:grpSpPr>
        <p:sp>
          <p:nvSpPr>
            <p:cNvPr id="155689" name="Rectangle 41"/>
            <p:cNvSpPr>
              <a:spLocks noChangeArrowheads="1"/>
            </p:cNvSpPr>
            <p:nvPr/>
          </p:nvSpPr>
          <p:spPr bwMode="auto">
            <a:xfrm>
              <a:off x="3504" y="3456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400" b="1"/>
                <a:t>RigidModel</a:t>
              </a:r>
            </a:p>
          </p:txBody>
        </p:sp>
        <p:sp>
          <p:nvSpPr>
            <p:cNvPr id="155690" name="Rectangle 42"/>
            <p:cNvSpPr>
              <a:spLocks noChangeArrowheads="1"/>
            </p:cNvSpPr>
            <p:nvPr/>
          </p:nvSpPr>
          <p:spPr bwMode="auto">
            <a:xfrm>
              <a:off x="3504" y="3752"/>
              <a:ext cx="1464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r>
                <a:rPr lang="en-US" sz="2000"/>
                <a:t>1/m, I</a:t>
              </a:r>
              <a:r>
                <a:rPr lang="en-US" sz="2000" baseline="30000"/>
                <a:t>-1</a:t>
              </a:r>
            </a:p>
          </p:txBody>
        </p:sp>
        <p:sp>
          <p:nvSpPr>
            <p:cNvPr id="155691" name="Rectangle 43"/>
            <p:cNvSpPr>
              <a:spLocks noChangeArrowheads="1"/>
            </p:cNvSpPr>
            <p:nvPr/>
          </p:nvSpPr>
          <p:spPr bwMode="auto">
            <a:xfrm>
              <a:off x="3504" y="4032"/>
              <a:ext cx="1464" cy="1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en-US" sz="2000"/>
            </a:p>
          </p:txBody>
        </p:sp>
      </p:grpSp>
      <p:cxnSp>
        <p:nvCxnSpPr>
          <p:cNvPr id="155696" name="AutoShape 48"/>
          <p:cNvCxnSpPr>
            <a:cxnSpLocks noChangeShapeType="1"/>
            <a:stCxn id="155686" idx="0"/>
            <a:endCxn id="155697" idx="0"/>
          </p:cNvCxnSpPr>
          <p:nvPr/>
        </p:nvCxnSpPr>
        <p:spPr bwMode="auto">
          <a:xfrm flipH="1" flipV="1">
            <a:off x="6705600" y="3644900"/>
            <a:ext cx="19050" cy="660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ffectLst/>
        </p:spPr>
      </p:cxnSp>
      <p:sp>
        <p:nvSpPr>
          <p:cNvPr id="155697" name="AutoShape 49"/>
          <p:cNvSpPr>
            <a:spLocks noChangeArrowheads="1"/>
          </p:cNvSpPr>
          <p:nvPr/>
        </p:nvSpPr>
        <p:spPr bwMode="auto">
          <a:xfrm>
            <a:off x="6477000" y="3657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5698" name="AutoShape 50"/>
          <p:cNvCxnSpPr>
            <a:cxnSpLocks noChangeShapeType="1"/>
            <a:stCxn id="155687" idx="3"/>
            <a:endCxn id="155690" idx="3"/>
          </p:cNvCxnSpPr>
          <p:nvPr/>
        </p:nvCxnSpPr>
        <p:spPr bwMode="auto">
          <a:xfrm>
            <a:off x="7886700" y="4997450"/>
            <a:ext cx="1588" cy="1371600"/>
          </a:xfrm>
          <a:prstGeom prst="bentConnector3">
            <a:avLst>
              <a:gd name="adj1" fmla="val 1440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arrow" w="lg" len="lg"/>
          </a:ln>
          <a:effectLst/>
        </p:spPr>
      </p:cxnSp>
      <p:sp>
        <p:nvSpPr>
          <p:cNvPr id="155699" name="Text Box 51"/>
          <p:cNvSpPr txBox="1">
            <a:spLocks noChangeArrowheads="1"/>
          </p:cNvSpPr>
          <p:nvPr/>
        </p:nvSpPr>
        <p:spPr bwMode="auto">
          <a:xfrm>
            <a:off x="7848600" y="4648200"/>
            <a:ext cx="12382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rigidModel</a:t>
            </a:r>
          </a:p>
        </p:txBody>
      </p:sp>
      <p:grpSp>
        <p:nvGrpSpPr>
          <p:cNvPr id="48" name="Group 11"/>
          <p:cNvGrpSpPr>
            <a:grpSpLocks/>
          </p:cNvGrpSpPr>
          <p:nvPr/>
        </p:nvGrpSpPr>
        <p:grpSpPr bwMode="auto">
          <a:xfrm>
            <a:off x="2057400" y="1981200"/>
            <a:ext cx="3238500" cy="800100"/>
            <a:chOff x="1920" y="1392"/>
            <a:chExt cx="1464" cy="504"/>
          </a:xfrm>
        </p:grpSpPr>
        <p:sp>
          <p:nvSpPr>
            <p:cNvPr id="49" name="Rectangle 12"/>
            <p:cNvSpPr>
              <a:spLocks noChangeArrowheads="1"/>
            </p:cNvSpPr>
            <p:nvPr/>
          </p:nvSpPr>
          <p:spPr bwMode="auto">
            <a:xfrm>
              <a:off x="1920" y="1392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hu-HU" sz="2400" b="1" dirty="0" smtClean="0"/>
                <a:t>vector</a:t>
              </a:r>
              <a:r>
                <a:rPr lang="en-US" sz="2400" b="1" dirty="0" smtClean="0"/>
                <a:t>&lt;</a:t>
              </a:r>
              <a:r>
                <a:rPr lang="hu-HU" sz="2400" b="1" dirty="0" err="1" smtClean="0"/>
                <a:t>Entity</a:t>
              </a:r>
              <a:r>
                <a:rPr lang="en-US" sz="2400" b="1" dirty="0" smtClean="0"/>
                <a:t>&gt;</a:t>
              </a:r>
              <a:endParaRPr lang="en-US" sz="2400" b="1" dirty="0"/>
            </a:p>
          </p:txBody>
        </p:sp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1920" y="1688"/>
              <a:ext cx="1464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en-US" sz="2000"/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1920" y="1776"/>
              <a:ext cx="1464" cy="1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en-US" sz="2000"/>
            </a:p>
          </p:txBody>
        </p:sp>
      </p:grpSp>
      <p:cxnSp>
        <p:nvCxnSpPr>
          <p:cNvPr id="52" name="AutoShape 15"/>
          <p:cNvCxnSpPr>
            <a:cxnSpLocks noChangeShapeType="1"/>
            <a:stCxn id="155655" idx="3"/>
            <a:endCxn id="49" idx="1"/>
          </p:cNvCxnSpPr>
          <p:nvPr/>
        </p:nvCxnSpPr>
        <p:spPr bwMode="auto">
          <a:xfrm flipV="1">
            <a:off x="1447800" y="2216150"/>
            <a:ext cx="609600" cy="1466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</p:spPr>
      </p:cxn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5257800" y="1981200"/>
            <a:ext cx="711200" cy="482600"/>
          </a:xfrm>
          <a:prstGeom prst="diamond">
            <a:avLst/>
          </a:prstGeom>
          <a:solidFill>
            <a:srgbClr val="808080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10"/>
          <p:cNvCxnSpPr>
            <a:cxnSpLocks noChangeShapeType="1"/>
            <a:stCxn id="55" idx="3"/>
            <a:endCxn id="155665" idx="0"/>
          </p:cNvCxnSpPr>
          <p:nvPr/>
        </p:nvCxnSpPr>
        <p:spPr bwMode="auto">
          <a:xfrm>
            <a:off x="5969000" y="2222500"/>
            <a:ext cx="755650" cy="901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251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RigidBody oszt</a:t>
            </a:r>
            <a:r>
              <a:rPr lang="hu-HU"/>
              <a:t>ály</a:t>
            </a:r>
            <a:endParaRPr lang="en-US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914400" y="2209800"/>
            <a:ext cx="4554452" cy="3693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RigidBody</a:t>
            </a:r>
            <a:r>
              <a:rPr lang="en-US" b="1" dirty="0">
                <a:latin typeface="Courier New" pitchFamily="49" charset="0"/>
              </a:rPr>
              <a:t> :</a:t>
            </a:r>
          </a:p>
          <a:p>
            <a:r>
              <a:rPr lang="en-US" b="1" dirty="0">
                <a:latin typeface="Courier New" pitchFamily="49" charset="0"/>
              </a:rPr>
              <a:t>	virtual public Entity</a:t>
            </a:r>
          </a:p>
          <a:p>
            <a:r>
              <a:rPr lang="en-US" b="1" dirty="0">
                <a:latin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</a:rPr>
              <a:t>protected: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RigidModel</a:t>
            </a:r>
            <a:r>
              <a:rPr lang="en-US" b="1" dirty="0" smtClean="0">
                <a:latin typeface="Courier New" pitchFamily="49" charset="0"/>
              </a:rPr>
              <a:t>::P </a:t>
            </a:r>
            <a:r>
              <a:rPr lang="en-US" b="1" dirty="0" err="1">
                <a:latin typeface="Courier New" pitchFamily="49" charset="0"/>
              </a:rPr>
              <a:t>rigidModel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hu-HU" b="1" dirty="0" smtClean="0">
                <a:latin typeface="Courier New" pitchFamily="49" charset="0"/>
              </a:rPr>
              <a:t>Float</a:t>
            </a:r>
            <a:r>
              <a:rPr lang="en-US" b="1" dirty="0" smtClean="0">
                <a:latin typeface="Courier New" pitchFamily="49" charset="0"/>
              </a:rPr>
              <a:t>3 </a:t>
            </a:r>
            <a:r>
              <a:rPr lang="en-US" b="1" dirty="0">
                <a:latin typeface="Courier New" pitchFamily="49" charset="0"/>
              </a:rPr>
              <a:t>position;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hu-HU" b="1" dirty="0" smtClean="0">
                <a:latin typeface="Courier New" pitchFamily="49" charset="0"/>
              </a:rPr>
              <a:t>Float4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orientation;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hu-HU" b="1" dirty="0" smtClean="0">
                <a:latin typeface="Courier New" pitchFamily="49" charset="0"/>
              </a:rPr>
              <a:t>Float</a:t>
            </a:r>
            <a:r>
              <a:rPr lang="en-US" b="1" dirty="0" smtClean="0">
                <a:latin typeface="Courier New" pitchFamily="49" charset="0"/>
              </a:rPr>
              <a:t>3 </a:t>
            </a:r>
            <a:r>
              <a:rPr lang="en-US" b="1" dirty="0">
                <a:latin typeface="Courier New" pitchFamily="49" charset="0"/>
              </a:rPr>
              <a:t>momentum;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hu-HU" b="1" dirty="0" smtClean="0">
                <a:latin typeface="Courier New" pitchFamily="49" charset="0"/>
              </a:rPr>
              <a:t>Float</a:t>
            </a:r>
            <a:r>
              <a:rPr lang="en-US" b="1" dirty="0" smtClean="0">
                <a:latin typeface="Courier New" pitchFamily="49" charset="0"/>
              </a:rPr>
              <a:t>3 </a:t>
            </a:r>
            <a:r>
              <a:rPr lang="en-US" b="1" dirty="0" err="1">
                <a:latin typeface="Courier New" pitchFamily="49" charset="0"/>
              </a:rPr>
              <a:t>angularMomentum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hu-HU" b="1" dirty="0">
                <a:latin typeface="Courier New" pitchFamily="49" charset="0"/>
              </a:rPr>
              <a:t>...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6324600" y="3694113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/>
              <a:t>x</a:t>
            </a:r>
            <a:endParaRPr lang="en-US"/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6324600" y="405288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/>
              <a:t>q</a:t>
            </a:r>
            <a:endParaRPr lang="en-US"/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6096000" y="4648200"/>
            <a:ext cx="11747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/>
              <a:t>L lendület</a:t>
            </a:r>
            <a:endParaRPr lang="en-US"/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6096000" y="4953000"/>
            <a:ext cx="12255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/>
              <a:t>P perdület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RigidBody</a:t>
            </a:r>
            <a:r>
              <a:rPr lang="hu-HU"/>
              <a:t>::animate</a:t>
            </a:r>
            <a:endParaRPr lang="en-US"/>
          </a:p>
        </p:txBody>
      </p: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381000" y="2057400"/>
            <a:ext cx="7821372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</a:rPr>
              <a:t>RigidBody</a:t>
            </a:r>
            <a:r>
              <a:rPr lang="en-US" b="1" dirty="0">
                <a:latin typeface="Courier New" pitchFamily="49" charset="0"/>
              </a:rPr>
              <a:t>::animate(double </a:t>
            </a:r>
            <a:r>
              <a:rPr lang="en-US" b="1" dirty="0" err="1">
                <a:latin typeface="Courier New" pitchFamily="49" charset="0"/>
              </a:rPr>
              <a:t>dt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</a:rPr>
              <a:t>	momentum += force * </a:t>
            </a:r>
            <a:r>
              <a:rPr lang="en-US" b="1" dirty="0" err="1">
                <a:latin typeface="Courier New" pitchFamily="49" charset="0"/>
              </a:rPr>
              <a:t>dt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hu-HU" b="1" dirty="0" smtClean="0">
                <a:latin typeface="Courier New" pitchFamily="49" charset="0"/>
              </a:rPr>
              <a:t>Float3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velocity = momentum * </a:t>
            </a:r>
            <a:r>
              <a:rPr lang="en-US" b="1" dirty="0" err="1">
                <a:latin typeface="Courier New" pitchFamily="49" charset="0"/>
              </a:rPr>
              <a:t>rigidModel</a:t>
            </a:r>
            <a:r>
              <a:rPr lang="en-US" b="1" dirty="0">
                <a:latin typeface="Courier New" pitchFamily="49" charset="0"/>
              </a:rPr>
              <a:t>-&gt;</a:t>
            </a:r>
            <a:r>
              <a:rPr lang="en-US" b="1" dirty="0" err="1">
                <a:latin typeface="Courier New" pitchFamily="49" charset="0"/>
              </a:rPr>
              <a:t>invMass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</a:rPr>
              <a:t>	position += velocity * </a:t>
            </a:r>
            <a:r>
              <a:rPr lang="en-US" b="1" dirty="0" err="1">
                <a:latin typeface="Courier New" pitchFamily="49" charset="0"/>
              </a:rPr>
              <a:t>dt</a:t>
            </a:r>
            <a:r>
              <a:rPr lang="en-US" b="1" dirty="0">
                <a:latin typeface="Courier New" pitchFamily="49" charset="0"/>
              </a:rPr>
              <a:t>;</a:t>
            </a:r>
            <a:endParaRPr lang="hu-HU" b="1" dirty="0">
              <a:latin typeface="Courier New" pitchFamily="49" charset="0"/>
            </a:endParaRPr>
          </a:p>
          <a:p>
            <a:endParaRPr lang="hu-HU" b="1" dirty="0">
              <a:latin typeface="Courier New" pitchFamily="49" charset="0"/>
            </a:endParaRPr>
          </a:p>
          <a:p>
            <a:r>
              <a:rPr lang="hu-HU" b="1" dirty="0">
                <a:latin typeface="Courier New" pitchFamily="49" charset="0"/>
              </a:rPr>
              <a:t>	angularMomentum += torque * dt;</a:t>
            </a:r>
          </a:p>
          <a:p>
            <a:r>
              <a:rPr lang="en-US" b="1" dirty="0">
                <a:latin typeface="Courier New" pitchFamily="49" charset="0"/>
              </a:rPr>
              <a:t>	…</a:t>
            </a:r>
            <a:endParaRPr lang="hu-HU" b="1" dirty="0">
              <a:latin typeface="Courier New" pitchFamily="49" charset="0"/>
            </a:endParaRPr>
          </a:p>
          <a:p>
            <a:r>
              <a:rPr lang="hu-HU" b="1" dirty="0">
                <a:latin typeface="Courier New" pitchFamily="49" charset="0"/>
              </a:rPr>
              <a:t>	</a:t>
            </a:r>
            <a:r>
              <a:rPr lang="hu-HU" b="1" dirty="0" smtClean="0">
                <a:latin typeface="Courier New" pitchFamily="49" charset="0"/>
              </a:rPr>
              <a:t>Float4x4 </a:t>
            </a:r>
            <a:r>
              <a:rPr lang="hu-HU" b="1" dirty="0">
                <a:latin typeface="Courier New" pitchFamily="49" charset="0"/>
              </a:rPr>
              <a:t>worldSpaceInvMassMatrix = </a:t>
            </a:r>
          </a:p>
          <a:p>
            <a:r>
              <a:rPr lang="hu-HU" b="1" dirty="0">
                <a:latin typeface="Courier New" pitchFamily="49" charset="0"/>
              </a:rPr>
              <a:t>		transposedRotationMatrix</a:t>
            </a:r>
          </a:p>
          <a:p>
            <a:r>
              <a:rPr lang="hu-HU" b="1" dirty="0">
                <a:latin typeface="Courier New" pitchFamily="49" charset="0"/>
              </a:rPr>
              <a:t>		</a:t>
            </a:r>
            <a:r>
              <a:rPr lang="en-US" b="1" dirty="0">
                <a:latin typeface="Courier New" pitchFamily="49" charset="0"/>
              </a:rPr>
              <a:t>* </a:t>
            </a:r>
            <a:r>
              <a:rPr lang="hu-HU" b="1" dirty="0">
                <a:latin typeface="Courier New" pitchFamily="49" charset="0"/>
              </a:rPr>
              <a:t>rigidModel-&gt;invAngularMass</a:t>
            </a:r>
          </a:p>
          <a:p>
            <a:r>
              <a:rPr lang="hu-HU" b="1" dirty="0">
                <a:latin typeface="Courier New" pitchFamily="49" charset="0"/>
              </a:rPr>
              <a:t>		* rotationMatrix;</a:t>
            </a:r>
          </a:p>
          <a:p>
            <a:r>
              <a:rPr lang="en-US" b="1" dirty="0">
                <a:solidFill>
                  <a:srgbClr val="009900"/>
                </a:solidFill>
                <a:latin typeface="Courier New" pitchFamily="49" charset="0"/>
              </a:rPr>
              <a:t>	…// </a:t>
            </a:r>
            <a:r>
              <a:rPr lang="hu-HU" b="1" dirty="0">
                <a:solidFill>
                  <a:srgbClr val="009900"/>
                </a:solidFill>
                <a:latin typeface="Courier New" pitchFamily="49" charset="0"/>
              </a:rPr>
              <a:t>angularVelocity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</a:rPr>
              <a:t> =</a:t>
            </a:r>
          </a:p>
          <a:p>
            <a:r>
              <a:rPr lang="en-US" b="1" dirty="0">
                <a:solidFill>
                  <a:srgbClr val="009900"/>
                </a:solidFill>
                <a:latin typeface="Courier New" pitchFamily="49" charset="0"/>
              </a:rPr>
              <a:t>		</a:t>
            </a:r>
            <a:r>
              <a:rPr lang="hu-HU" b="1" dirty="0">
                <a:solidFill>
                  <a:srgbClr val="009900"/>
                </a:solidFill>
                <a:latin typeface="Courier New" pitchFamily="49" charset="0"/>
              </a:rPr>
              <a:t>angularMomentum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</a:rPr>
              <a:t> * </a:t>
            </a:r>
            <a:r>
              <a:rPr lang="hu-HU" b="1" dirty="0">
                <a:solidFill>
                  <a:srgbClr val="009900"/>
                </a:solidFill>
                <a:latin typeface="Courier New" pitchFamily="49" charset="0"/>
              </a:rPr>
              <a:t>worldSpaceInvMassMatrix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</a:rPr>
              <a:t>;</a:t>
            </a:r>
            <a:endParaRPr lang="hu-HU" b="1" dirty="0">
              <a:solidFill>
                <a:srgbClr val="009900"/>
              </a:solidFill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…	</a:t>
            </a:r>
          </a:p>
          <a:p>
            <a:r>
              <a:rPr lang="en-US" b="1" dirty="0">
                <a:latin typeface="Courier New" pitchFamily="49" charset="0"/>
              </a:rPr>
              <a:t>	orientation *= </a:t>
            </a:r>
            <a:r>
              <a:rPr lang="en-US" b="1" dirty="0" err="1">
                <a:latin typeface="Courier New" pitchFamily="49" charset="0"/>
              </a:rPr>
              <a:t>angularDifferenceQuaternion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9405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Animáció</a:t>
            </a:r>
            <a:endParaRPr lang="en-US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időfüggés</a:t>
            </a:r>
          </a:p>
          <a:p>
            <a:pPr lvl="1"/>
            <a:r>
              <a:rPr lang="hu-HU"/>
              <a:t>a virtuális világmodellünkben bármely érték lehet időben változó</a:t>
            </a:r>
          </a:p>
          <a:p>
            <a:pPr lvl="1"/>
            <a:r>
              <a:rPr lang="hu-HU"/>
              <a:t>legjellemzőbb:</a:t>
            </a:r>
          </a:p>
          <a:p>
            <a:pPr lvl="2"/>
            <a:r>
              <a:rPr lang="hu-HU"/>
              <a:t>a modell transzformáció időfüggése</a:t>
            </a:r>
          </a:p>
          <a:p>
            <a:pPr lvl="2"/>
            <a:r>
              <a:rPr lang="hu-HU"/>
              <a:t>mozgó tárgyak</a:t>
            </a:r>
          </a:p>
          <a:p>
            <a:r>
              <a:rPr lang="hu-HU"/>
              <a:t>módszerek az időfüggés megadására</a:t>
            </a:r>
          </a:p>
          <a:p>
            <a:pPr lvl="1"/>
            <a:r>
              <a:rPr lang="hu-HU"/>
              <a:t>képlet, görbe, pálya, motion capture...</a:t>
            </a:r>
          </a:p>
          <a:p>
            <a:pPr lvl="1"/>
            <a:r>
              <a:rPr lang="hu-HU">
                <a:solidFill>
                  <a:schemeClr val="hlink"/>
                </a:solidFill>
              </a:rPr>
              <a:t>fizikai szimuláció</a:t>
            </a:r>
            <a:endParaRPr lang="en-US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33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Vez</a:t>
            </a:r>
            <a:r>
              <a:rPr lang="hu-HU"/>
              <a:t>érlés feladata</a:t>
            </a:r>
            <a:endParaRPr lang="en-US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forgatónyomaték és erő kiszámítása</a:t>
            </a:r>
            <a:endParaRPr lang="en-US"/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914400" y="2209800"/>
            <a:ext cx="4278735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class </a:t>
            </a:r>
            <a:r>
              <a:rPr lang="en-US" b="1" dirty="0" err="1">
                <a:solidFill>
                  <a:schemeClr val="hlink"/>
                </a:solidFill>
                <a:latin typeface="Courier New" pitchFamily="49" charset="0"/>
              </a:rPr>
              <a:t>RigidBody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 :</a:t>
            </a:r>
          </a:p>
          <a:p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	virtual public Entity</a:t>
            </a:r>
          </a:p>
          <a:p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{</a:t>
            </a:r>
          </a:p>
          <a:p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protected:</a:t>
            </a:r>
          </a:p>
          <a:p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b="1" dirty="0" err="1">
                <a:solidFill>
                  <a:schemeClr val="hlink"/>
                </a:solidFill>
                <a:latin typeface="Courier New" pitchFamily="49" charset="0"/>
              </a:rPr>
              <a:t>RigidModel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* </a:t>
            </a:r>
            <a:r>
              <a:rPr lang="en-US" b="1" dirty="0" err="1">
                <a:solidFill>
                  <a:schemeClr val="hlink"/>
                </a:solidFill>
                <a:latin typeface="Courier New" pitchFamily="49" charset="0"/>
              </a:rPr>
              <a:t>rigidModel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endParaRPr lang="en-US" b="1" dirty="0">
              <a:solidFill>
                <a:schemeClr val="hlink"/>
              </a:solidFill>
              <a:latin typeface="Courier New" pitchFamily="49" charset="0"/>
            </a:endParaRPr>
          </a:p>
          <a:p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hu-HU" b="1" dirty="0" smtClean="0">
                <a:solidFill>
                  <a:schemeClr val="hlink"/>
                </a:solidFill>
                <a:latin typeface="Courier New" pitchFamily="49" charset="0"/>
              </a:rPr>
              <a:t>Float3</a:t>
            </a:r>
            <a:r>
              <a:rPr lang="en-US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position;</a:t>
            </a:r>
          </a:p>
          <a:p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hu-HU" b="1" dirty="0" smtClean="0">
                <a:solidFill>
                  <a:schemeClr val="hlink"/>
                </a:solidFill>
                <a:latin typeface="Courier New" pitchFamily="49" charset="0"/>
              </a:rPr>
              <a:t>Float4</a:t>
            </a:r>
            <a:r>
              <a:rPr lang="en-US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orientation;</a:t>
            </a:r>
          </a:p>
          <a:p>
            <a:endParaRPr lang="en-US" b="1" dirty="0">
              <a:solidFill>
                <a:schemeClr val="hlink"/>
              </a:solidFill>
              <a:latin typeface="Courier New" pitchFamily="49" charset="0"/>
            </a:endParaRPr>
          </a:p>
          <a:p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hu-HU" b="1" dirty="0" smtClean="0">
                <a:solidFill>
                  <a:schemeClr val="hlink"/>
                </a:solidFill>
                <a:latin typeface="Courier New" pitchFamily="49" charset="0"/>
              </a:rPr>
              <a:t>Float</a:t>
            </a:r>
            <a:r>
              <a:rPr lang="en-US" b="1" dirty="0" smtClean="0">
                <a:solidFill>
                  <a:schemeClr val="hlink"/>
                </a:solidFill>
                <a:latin typeface="Courier New" pitchFamily="49" charset="0"/>
              </a:rPr>
              <a:t>3 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momentum;</a:t>
            </a:r>
          </a:p>
          <a:p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hu-HU" b="1" dirty="0" smtClean="0">
                <a:solidFill>
                  <a:schemeClr val="hlink"/>
                </a:solidFill>
                <a:latin typeface="Courier New" pitchFamily="49" charset="0"/>
              </a:rPr>
              <a:t>Float</a:t>
            </a:r>
            <a:r>
              <a:rPr lang="en-US" b="1" dirty="0" smtClean="0">
                <a:solidFill>
                  <a:schemeClr val="hlink"/>
                </a:solidFill>
                <a:latin typeface="Courier New" pitchFamily="49" charset="0"/>
              </a:rPr>
              <a:t>3 </a:t>
            </a:r>
            <a:r>
              <a:rPr lang="en-US" b="1" dirty="0" err="1">
                <a:solidFill>
                  <a:schemeClr val="hlink"/>
                </a:solidFill>
                <a:latin typeface="Courier New" pitchFamily="49" charset="0"/>
              </a:rPr>
              <a:t>angularMomentum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hu-HU" b="1" dirty="0">
                <a:latin typeface="Courier New" pitchFamily="49" charset="0"/>
              </a:rPr>
              <a:t>	</a:t>
            </a:r>
            <a:r>
              <a:rPr lang="hu-HU" b="1" dirty="0" smtClean="0">
                <a:latin typeface="Courier New" pitchFamily="49" charset="0"/>
              </a:rPr>
              <a:t>Float</a:t>
            </a:r>
            <a:r>
              <a:rPr lang="en-US" b="1" dirty="0" smtClean="0">
                <a:latin typeface="Courier New" pitchFamily="49" charset="0"/>
              </a:rPr>
              <a:t>3 </a:t>
            </a:r>
            <a:r>
              <a:rPr lang="en-US" b="1" dirty="0">
                <a:latin typeface="Courier New" pitchFamily="49" charset="0"/>
              </a:rPr>
              <a:t>force;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hu-HU" b="1" dirty="0" smtClean="0">
                <a:latin typeface="Courier New" pitchFamily="49" charset="0"/>
              </a:rPr>
              <a:t>Float</a:t>
            </a:r>
            <a:r>
              <a:rPr lang="en-US" b="1" dirty="0" smtClean="0">
                <a:latin typeface="Courier New" pitchFamily="49" charset="0"/>
              </a:rPr>
              <a:t>3 </a:t>
            </a:r>
            <a:r>
              <a:rPr lang="en-US" b="1" dirty="0">
                <a:latin typeface="Courier New" pitchFamily="49" charset="0"/>
              </a:rPr>
              <a:t>torque;</a:t>
            </a:r>
          </a:p>
          <a:p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0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Merev testek egymásra hatása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két probléma</a:t>
            </a:r>
          </a:p>
          <a:p>
            <a:pPr eaLnBrk="1" hangingPunct="1"/>
            <a:r>
              <a:rPr lang="hu-HU" smtClean="0"/>
              <a:t>hatnak-e egymásra?</a:t>
            </a:r>
          </a:p>
          <a:p>
            <a:pPr lvl="1" eaLnBrk="1" hangingPunct="1"/>
            <a:r>
              <a:rPr lang="hu-HU" smtClean="0"/>
              <a:t>összeérnek, ütköznek</a:t>
            </a:r>
          </a:p>
          <a:p>
            <a:pPr lvl="1" eaLnBrk="1" hangingPunct="1"/>
            <a:r>
              <a:rPr lang="hu-HU" smtClean="0">
                <a:solidFill>
                  <a:schemeClr val="hlink"/>
                </a:solidFill>
              </a:rPr>
              <a:t>ütközés-vizsgálat</a:t>
            </a:r>
          </a:p>
          <a:p>
            <a:pPr eaLnBrk="1" hangingPunct="1"/>
            <a:r>
              <a:rPr lang="hu-HU" smtClean="0"/>
              <a:t>mi a hatás eredménye?</a:t>
            </a:r>
          </a:p>
          <a:p>
            <a:pPr lvl="1" eaLnBrk="1" hangingPunct="1"/>
            <a:r>
              <a:rPr lang="hu-HU" smtClean="0"/>
              <a:t>erőhatás vagy direkt állapotváltozás</a:t>
            </a:r>
          </a:p>
          <a:p>
            <a:pPr lvl="1" eaLnBrk="1" hangingPunct="1"/>
            <a:r>
              <a:rPr lang="hu-HU" smtClean="0">
                <a:solidFill>
                  <a:schemeClr val="hlink"/>
                </a:solidFill>
              </a:rPr>
              <a:t>ütközés-válasz</a:t>
            </a:r>
          </a:p>
          <a:p>
            <a:pPr eaLnBrk="1" hangingPunct="1"/>
            <a:r>
              <a:rPr lang="hu-HU" smtClean="0"/>
              <a:t>először foglalkozzunk az ütközés-válasz fizikájával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1363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A mechanikai szimuláció korlátai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Eddig: kötöttségek nélküli mozgás</a:t>
            </a:r>
          </a:p>
          <a:p>
            <a:pPr lvl="1" eaLnBrk="1" hangingPunct="1"/>
            <a:r>
              <a:rPr lang="hu-HU" smtClean="0"/>
              <a:t>csak az erők határozzák meg</a:t>
            </a:r>
          </a:p>
          <a:p>
            <a:pPr lvl="1" eaLnBrk="1" hangingPunct="1"/>
            <a:r>
              <a:rPr lang="hu-HU" smtClean="0"/>
              <a:t>Euler integrálás: az erők állandónak tekinthetők egy időlépcső alatt</a:t>
            </a:r>
          </a:p>
          <a:p>
            <a:pPr eaLnBrk="1" hangingPunct="1"/>
            <a:r>
              <a:rPr lang="hu-HU" smtClean="0"/>
              <a:t>ami ebbe nem fér bele: kényszerek</a:t>
            </a:r>
          </a:p>
          <a:p>
            <a:pPr lvl="1" eaLnBrk="1" hangingPunct="1"/>
            <a:r>
              <a:rPr lang="hu-HU" smtClean="0"/>
              <a:t>hirtelen változó erők: ütközések</a:t>
            </a:r>
          </a:p>
          <a:p>
            <a:pPr lvl="1" eaLnBrk="1" hangingPunct="1"/>
            <a:r>
              <a:rPr lang="hu-HU" smtClean="0"/>
              <a:t>merev mechanizmuson keresztül ható erők</a:t>
            </a:r>
          </a:p>
          <a:p>
            <a:pPr lvl="2" eaLnBrk="1" hangingPunct="1"/>
            <a:r>
              <a:rPr lang="hu-HU" smtClean="0"/>
              <a:t>tartóerő (talajon, asztalon)</a:t>
            </a:r>
          </a:p>
          <a:p>
            <a:pPr lvl="2" eaLnBrk="1" hangingPunct="1"/>
            <a:r>
              <a:rPr lang="hu-HU" smtClean="0"/>
              <a:t>összekapcsolt alkatrészek, csuklók, ízületek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398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1. megoldás: Rugalmas mechanizmussal közelítés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megengedünk valamilyen mértékű egymásba érést</a:t>
            </a:r>
          </a:p>
          <a:p>
            <a:pPr eaLnBrk="1" hangingPunct="1"/>
            <a:r>
              <a:rPr lang="hu-HU" smtClean="0"/>
              <a:t>minél jobban egymásba ér, annál nagyobb az erő, de folytonosan változik</a:t>
            </a:r>
          </a:p>
          <a:p>
            <a:pPr eaLnBrk="1" hangingPunct="1"/>
            <a:r>
              <a:rPr lang="hu-HU" smtClean="0"/>
              <a:t>addig működik, amíg az pár időlépcsőnél hosszabb időre széthúzható a változás</a:t>
            </a:r>
          </a:p>
          <a:p>
            <a:pPr eaLnBrk="1" hangingPunct="1"/>
            <a:r>
              <a:rPr lang="hu-HU" smtClean="0"/>
              <a:t>jó: rugalmas dolgok, autó kereke a talajon</a:t>
            </a:r>
          </a:p>
          <a:p>
            <a:pPr eaLnBrk="1" hangingPunct="1"/>
            <a:r>
              <a:rPr lang="hu-HU" smtClean="0"/>
              <a:t>nem jó: merev dolgok, biliárdgolyók egymáson, pingponglabda asztalon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879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2. megoldás: impulzusok</a:t>
            </a: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eddig</a:t>
            </a:r>
            <a:r>
              <a:rPr lang="en-US" smtClean="0"/>
              <a:t> a lend</a:t>
            </a:r>
            <a:r>
              <a:rPr lang="hu-HU" smtClean="0"/>
              <a:t>ület-változás:</a:t>
            </a:r>
          </a:p>
          <a:p>
            <a:pPr lvl="1" eaLnBrk="1" hangingPunct="1">
              <a:buFont typeface="Arial" charset="0"/>
              <a:buNone/>
            </a:pPr>
            <a:r>
              <a:rPr lang="hu-HU" smtClean="0"/>
              <a:t>L(t </a:t>
            </a:r>
            <a:r>
              <a:rPr lang="en-US" smtClean="0"/>
              <a:t>+ dt</a:t>
            </a:r>
            <a:r>
              <a:rPr lang="hu-HU" smtClean="0"/>
              <a:t>)</a:t>
            </a:r>
            <a:r>
              <a:rPr lang="en-US" smtClean="0"/>
              <a:t> = L(t) + F</a:t>
            </a:r>
            <a:r>
              <a:rPr lang="en-US" smtClean="0">
                <a:cs typeface="Arial" charset="0"/>
              </a:rPr>
              <a:t>·</a:t>
            </a:r>
            <a:r>
              <a:rPr lang="en-US" smtClean="0"/>
              <a:t>dt</a:t>
            </a:r>
            <a:endParaRPr lang="hu-HU" smtClean="0"/>
          </a:p>
          <a:p>
            <a:pPr eaLnBrk="1" hangingPunct="1"/>
            <a:r>
              <a:rPr lang="hu-HU" smtClean="0"/>
              <a:t>nagy erő hat rövid ideig</a:t>
            </a:r>
          </a:p>
          <a:p>
            <a:pPr lvl="1" eaLnBrk="1" hangingPunct="1"/>
            <a:r>
              <a:rPr lang="hu-HU" smtClean="0"/>
              <a:t>csak </a:t>
            </a:r>
            <a:r>
              <a:rPr lang="en-US" smtClean="0"/>
              <a:t>F</a:t>
            </a:r>
            <a:r>
              <a:rPr lang="en-US" smtClean="0">
                <a:cs typeface="Arial" charset="0"/>
              </a:rPr>
              <a:t>·</a:t>
            </a:r>
            <a:r>
              <a:rPr lang="en-US" smtClean="0"/>
              <a:t>dt</a:t>
            </a:r>
            <a:r>
              <a:rPr lang="hu-HU" smtClean="0"/>
              <a:t> érdekes</a:t>
            </a:r>
          </a:p>
          <a:p>
            <a:pPr lvl="1" eaLnBrk="1" hangingPunct="1"/>
            <a:r>
              <a:rPr lang="hu-HU" smtClean="0"/>
              <a:t>legyen J </a:t>
            </a:r>
            <a:r>
              <a:rPr lang="en-US" smtClean="0"/>
              <a:t>= F</a:t>
            </a:r>
            <a:r>
              <a:rPr lang="en-US" smtClean="0">
                <a:cs typeface="Arial" charset="0"/>
              </a:rPr>
              <a:t>·</a:t>
            </a:r>
            <a:r>
              <a:rPr lang="en-US" smtClean="0"/>
              <a:t>dt</a:t>
            </a:r>
            <a:r>
              <a:rPr lang="hu-HU" smtClean="0"/>
              <a:t> impulzus</a:t>
            </a:r>
            <a:endParaRPr lang="en-US" smtClean="0"/>
          </a:p>
          <a:p>
            <a:pPr eaLnBrk="1" hangingPunct="1"/>
            <a:r>
              <a:rPr lang="en-US" smtClean="0"/>
              <a:t>a testre er</a:t>
            </a:r>
            <a:r>
              <a:rPr lang="hu-HU" smtClean="0"/>
              <a:t>ők és impulzusok hatnak</a:t>
            </a:r>
          </a:p>
          <a:p>
            <a:pPr lvl="1" eaLnBrk="1" hangingPunct="1">
              <a:buFont typeface="Arial" charset="0"/>
              <a:buNone/>
            </a:pPr>
            <a:r>
              <a:rPr lang="hu-HU" smtClean="0"/>
              <a:t>L(t </a:t>
            </a:r>
            <a:r>
              <a:rPr lang="en-US" smtClean="0"/>
              <a:t>+ dt</a:t>
            </a:r>
            <a:r>
              <a:rPr lang="hu-HU" smtClean="0"/>
              <a:t>)</a:t>
            </a:r>
            <a:r>
              <a:rPr lang="en-US" smtClean="0"/>
              <a:t> = L(t) + F</a:t>
            </a:r>
            <a:r>
              <a:rPr lang="en-US" smtClean="0">
                <a:cs typeface="Arial" charset="0"/>
              </a:rPr>
              <a:t>·</a:t>
            </a:r>
            <a:r>
              <a:rPr lang="en-US" smtClean="0"/>
              <a:t>dt</a:t>
            </a:r>
            <a:r>
              <a:rPr lang="hu-HU" smtClean="0">
                <a:solidFill>
                  <a:schemeClr val="hlink"/>
                </a:solidFill>
              </a:rPr>
              <a:t> </a:t>
            </a:r>
            <a:r>
              <a:rPr lang="en-US" smtClean="0">
                <a:solidFill>
                  <a:schemeClr val="hlink"/>
                </a:solidFill>
              </a:rPr>
              <a:t>+ J</a:t>
            </a:r>
          </a:p>
          <a:p>
            <a:pPr eaLnBrk="1" hangingPunct="1"/>
            <a:r>
              <a:rPr lang="hu-HU" smtClean="0"/>
              <a:t>az </a:t>
            </a:r>
            <a:r>
              <a:rPr lang="en-US" smtClean="0"/>
              <a:t>impulzus </a:t>
            </a:r>
            <a:r>
              <a:rPr lang="hu-HU" smtClean="0"/>
              <a:t>egy 3D vektor, </a:t>
            </a:r>
            <a:r>
              <a:rPr lang="en-US" smtClean="0"/>
              <a:t>m</a:t>
            </a:r>
            <a:r>
              <a:rPr lang="hu-HU" smtClean="0"/>
              <a:t>értékegysége ugyanaz, mint a lendületé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9996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J impulzus hatása a forgásra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 err="1" smtClean="0"/>
              <a:t>perdület-változás</a:t>
            </a:r>
            <a:r>
              <a:rPr lang="hu-HU" dirty="0" smtClean="0"/>
              <a:t> eddig</a:t>
            </a:r>
          </a:p>
          <a:p>
            <a:pPr eaLnBrk="1" hangingPunct="1">
              <a:buFontTx/>
              <a:buNone/>
            </a:pPr>
            <a:r>
              <a:rPr lang="hu-HU" dirty="0" smtClean="0"/>
              <a:t>	P</a:t>
            </a:r>
            <a:r>
              <a:rPr lang="en-US" dirty="0" smtClean="0"/>
              <a:t>(t + </a:t>
            </a:r>
            <a:r>
              <a:rPr lang="en-US" dirty="0" err="1" smtClean="0"/>
              <a:t>dt</a:t>
            </a:r>
            <a:r>
              <a:rPr lang="en-US" dirty="0" smtClean="0"/>
              <a:t>) = </a:t>
            </a:r>
            <a:r>
              <a:rPr lang="hu-HU" dirty="0" smtClean="0"/>
              <a:t>P</a:t>
            </a:r>
            <a:r>
              <a:rPr lang="en-US" dirty="0" smtClean="0"/>
              <a:t>(t) + </a:t>
            </a:r>
            <a:r>
              <a:rPr lang="hu-HU" dirty="0" smtClean="0">
                <a:latin typeface="Symbol" pitchFamily="18" charset="2"/>
              </a:rPr>
              <a:t>t</a:t>
            </a:r>
            <a:r>
              <a:rPr lang="en-US" dirty="0" smtClean="0"/>
              <a:t>·</a:t>
            </a:r>
            <a:r>
              <a:rPr lang="en-US" dirty="0" err="1" smtClean="0"/>
              <a:t>dt</a:t>
            </a:r>
            <a:endParaRPr lang="hu-HU" dirty="0" smtClean="0"/>
          </a:p>
          <a:p>
            <a:pPr eaLnBrk="1" hangingPunct="1"/>
            <a:r>
              <a:rPr lang="hu-HU" dirty="0" smtClean="0"/>
              <a:t>ahol</a:t>
            </a:r>
          </a:p>
          <a:p>
            <a:pPr eaLnBrk="1" hangingPunct="1">
              <a:buFontTx/>
              <a:buNone/>
            </a:pPr>
            <a:r>
              <a:rPr lang="hu-HU" dirty="0" smtClean="0">
                <a:solidFill>
                  <a:schemeClr val="bg2"/>
                </a:solidFill>
                <a:latin typeface="Symbol" pitchFamily="18" charset="2"/>
              </a:rPr>
              <a:t>	</a:t>
            </a:r>
            <a:r>
              <a:rPr lang="hu-HU" dirty="0" smtClean="0">
                <a:latin typeface="Symbol" pitchFamily="18" charset="2"/>
              </a:rPr>
              <a:t>t</a:t>
            </a:r>
            <a:r>
              <a:rPr lang="hu-HU" dirty="0" smtClean="0"/>
              <a:t> </a:t>
            </a:r>
            <a:r>
              <a:rPr lang="en-US" dirty="0" smtClean="0"/>
              <a:t>= (p - x) </a:t>
            </a:r>
            <a:r>
              <a:rPr lang="en-US" dirty="0" smtClean="0">
                <a:cs typeface="Arial" charset="0"/>
              </a:rPr>
              <a:t>× F</a:t>
            </a:r>
            <a:endParaRPr lang="hu-HU" dirty="0" smtClean="0">
              <a:cs typeface="Arial" charset="0"/>
            </a:endParaRPr>
          </a:p>
          <a:p>
            <a:pPr eaLnBrk="1" hangingPunct="1"/>
            <a:endParaRPr lang="hu-HU" dirty="0" smtClean="0">
              <a:cs typeface="Arial" charset="0"/>
            </a:endParaRPr>
          </a:p>
          <a:p>
            <a:pPr eaLnBrk="1" hangingPunct="1"/>
            <a:r>
              <a:rPr lang="hu-HU" dirty="0" smtClean="0">
                <a:cs typeface="Arial" charset="0"/>
              </a:rPr>
              <a:t>tehát</a:t>
            </a:r>
          </a:p>
          <a:p>
            <a:pPr eaLnBrk="1" hangingPunct="1">
              <a:buFontTx/>
              <a:buNone/>
            </a:pPr>
            <a:r>
              <a:rPr lang="hu-HU" dirty="0" smtClean="0">
                <a:cs typeface="Arial" charset="0"/>
              </a:rPr>
              <a:t>	</a:t>
            </a:r>
            <a:r>
              <a:rPr lang="hu-HU" dirty="0" err="1" smtClean="0">
                <a:cs typeface="Arial" charset="0"/>
              </a:rPr>
              <a:t>dP</a:t>
            </a:r>
            <a:r>
              <a:rPr lang="hu-HU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= </a:t>
            </a:r>
            <a:r>
              <a:rPr lang="en-US" dirty="0" smtClean="0"/>
              <a:t>(p - x) </a:t>
            </a:r>
            <a:r>
              <a:rPr lang="en-US" dirty="0" smtClean="0">
                <a:cs typeface="Arial" charset="0"/>
              </a:rPr>
              <a:t>× F </a:t>
            </a:r>
            <a:r>
              <a:rPr lang="en-US" dirty="0" smtClean="0"/>
              <a:t>·</a:t>
            </a:r>
            <a:r>
              <a:rPr lang="en-US" dirty="0" err="1" smtClean="0"/>
              <a:t>dt</a:t>
            </a:r>
            <a:r>
              <a:rPr lang="en-US" dirty="0" smtClean="0"/>
              <a:t> = (p - x) </a:t>
            </a:r>
            <a:r>
              <a:rPr lang="en-US" dirty="0" smtClean="0">
                <a:cs typeface="Arial" charset="0"/>
              </a:rPr>
              <a:t>× J </a:t>
            </a:r>
          </a:p>
          <a:p>
            <a:pPr lvl="1" eaLnBrk="1" hangingPunct="1">
              <a:buFont typeface="Arial" charset="0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  <p:sp>
        <p:nvSpPr>
          <p:cNvPr id="8196" name="AutoShape 4"/>
          <p:cNvSpPr>
            <a:spLocks/>
          </p:cNvSpPr>
          <p:nvPr/>
        </p:nvSpPr>
        <p:spPr bwMode="auto">
          <a:xfrm rot="5400000">
            <a:off x="3390900" y="4305300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352800" y="43434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8198" name="AutoShape 6"/>
          <p:cNvSpPr>
            <a:spLocks/>
          </p:cNvSpPr>
          <p:nvPr/>
        </p:nvSpPr>
        <p:spPr bwMode="auto">
          <a:xfrm rot="-5400000">
            <a:off x="4876800" y="46482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048000" y="5715000"/>
            <a:ext cx="44259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J impulzus ekkora perd</a:t>
            </a:r>
            <a:r>
              <a:rPr lang="hu-HU"/>
              <a:t>ület-változást okoz</a:t>
            </a:r>
            <a:endParaRPr lang="en-US"/>
          </a:p>
        </p:txBody>
      </p:sp>
      <p:sp>
        <p:nvSpPr>
          <p:cNvPr id="8200" name="AutoShape 8"/>
          <p:cNvSpPr>
            <a:spLocks/>
          </p:cNvSpPr>
          <p:nvPr/>
        </p:nvSpPr>
        <p:spPr bwMode="auto">
          <a:xfrm rot="-5400000">
            <a:off x="1943100" y="3467100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1676400" y="4191000"/>
            <a:ext cx="8318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erőkar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5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RigidBody</a:t>
            </a: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914400" y="2209800"/>
            <a:ext cx="4830168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class </a:t>
            </a:r>
            <a:r>
              <a:rPr lang="en-US" b="1" dirty="0" err="1">
                <a:solidFill>
                  <a:schemeClr val="hlink"/>
                </a:solidFill>
                <a:latin typeface="Courier New" pitchFamily="49" charset="0"/>
              </a:rPr>
              <a:t>RigidBody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 :</a:t>
            </a:r>
          </a:p>
          <a:p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	virtual public Entity</a:t>
            </a:r>
          </a:p>
          <a:p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{</a:t>
            </a:r>
          </a:p>
          <a:p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hu-HU" b="1" dirty="0" smtClean="0">
                <a:solidFill>
                  <a:schemeClr val="hlink"/>
                </a:solidFill>
                <a:latin typeface="Courier New" pitchFamily="49" charset="0"/>
              </a:rPr>
              <a:t>Float</a:t>
            </a:r>
            <a:r>
              <a:rPr lang="en-US" b="1" dirty="0" smtClean="0">
                <a:solidFill>
                  <a:schemeClr val="hlink"/>
                </a:solidFill>
                <a:latin typeface="Courier New" pitchFamily="49" charset="0"/>
              </a:rPr>
              <a:t>3 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position;</a:t>
            </a:r>
          </a:p>
          <a:p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hu-HU" b="1" dirty="0" smtClean="0">
                <a:solidFill>
                  <a:schemeClr val="hlink"/>
                </a:solidFill>
                <a:latin typeface="Courier New" pitchFamily="49" charset="0"/>
              </a:rPr>
              <a:t>Float4</a:t>
            </a:r>
            <a:r>
              <a:rPr lang="en-US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orientation;</a:t>
            </a:r>
          </a:p>
          <a:p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hu-HU" b="1" dirty="0" smtClean="0">
                <a:solidFill>
                  <a:schemeClr val="hlink"/>
                </a:solidFill>
                <a:latin typeface="Courier New" pitchFamily="49" charset="0"/>
              </a:rPr>
              <a:t>Float</a:t>
            </a:r>
            <a:r>
              <a:rPr lang="en-US" b="1" dirty="0" smtClean="0">
                <a:solidFill>
                  <a:schemeClr val="hlink"/>
                </a:solidFill>
                <a:latin typeface="Courier New" pitchFamily="49" charset="0"/>
              </a:rPr>
              <a:t>3 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momentum;</a:t>
            </a:r>
          </a:p>
          <a:p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hu-HU" b="1" dirty="0" smtClean="0">
                <a:solidFill>
                  <a:schemeClr val="hlink"/>
                </a:solidFill>
                <a:latin typeface="Courier New" pitchFamily="49" charset="0"/>
              </a:rPr>
              <a:t>Float</a:t>
            </a:r>
            <a:r>
              <a:rPr lang="en-US" b="1" dirty="0" smtClean="0">
                <a:solidFill>
                  <a:schemeClr val="hlink"/>
                </a:solidFill>
                <a:latin typeface="Courier New" pitchFamily="49" charset="0"/>
              </a:rPr>
              <a:t>3 </a:t>
            </a:r>
            <a:r>
              <a:rPr lang="en-US" b="1" dirty="0" err="1">
                <a:solidFill>
                  <a:schemeClr val="hlink"/>
                </a:solidFill>
                <a:latin typeface="Courier New" pitchFamily="49" charset="0"/>
              </a:rPr>
              <a:t>angularMomentum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hu-HU" b="1" dirty="0">
                <a:latin typeface="Courier New" pitchFamily="49" charset="0"/>
              </a:rPr>
              <a:t>	</a:t>
            </a:r>
            <a:r>
              <a:rPr lang="hu-HU" b="1" dirty="0" smtClean="0">
                <a:solidFill>
                  <a:schemeClr val="hlink"/>
                </a:solidFill>
                <a:latin typeface="Courier New" pitchFamily="49" charset="0"/>
              </a:rPr>
              <a:t>Float</a:t>
            </a:r>
            <a:r>
              <a:rPr lang="en-US" b="1" dirty="0" smtClean="0">
                <a:latin typeface="Courier New" pitchFamily="49" charset="0"/>
              </a:rPr>
              <a:t>3 </a:t>
            </a:r>
            <a:r>
              <a:rPr lang="en-US" b="1" dirty="0">
                <a:latin typeface="Courier New" pitchFamily="49" charset="0"/>
              </a:rPr>
              <a:t>force;</a:t>
            </a: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hu-HU" b="1" dirty="0" smtClean="0">
                <a:latin typeface="Courier New" pitchFamily="49" charset="0"/>
              </a:rPr>
              <a:t>Float</a:t>
            </a:r>
            <a:r>
              <a:rPr lang="en-US" b="1" dirty="0" smtClean="0">
                <a:latin typeface="Courier New" pitchFamily="49" charset="0"/>
              </a:rPr>
              <a:t>3 </a:t>
            </a:r>
            <a:r>
              <a:rPr lang="en-US" b="1" dirty="0">
                <a:latin typeface="Courier New" pitchFamily="49" charset="0"/>
              </a:rPr>
              <a:t>torque;</a:t>
            </a:r>
          </a:p>
          <a:p>
            <a:r>
              <a:rPr lang="es-ES" b="1" dirty="0">
                <a:latin typeface="Courier New" pitchFamily="49" charset="0"/>
              </a:rPr>
              <a:t>	</a:t>
            </a:r>
          </a:p>
          <a:p>
            <a:r>
              <a:rPr lang="es-ES" b="1" dirty="0">
                <a:latin typeface="Courier New" pitchFamily="49" charset="0"/>
              </a:rPr>
              <a:t>	</a:t>
            </a:r>
            <a:r>
              <a:rPr lang="hu-HU" b="1" dirty="0" smtClean="0">
                <a:latin typeface="Courier New" pitchFamily="49" charset="0"/>
              </a:rPr>
              <a:t>Float</a:t>
            </a:r>
            <a:r>
              <a:rPr lang="es-ES" b="1" dirty="0" smtClean="0">
                <a:latin typeface="Courier New" pitchFamily="49" charset="0"/>
              </a:rPr>
              <a:t>3 </a:t>
            </a:r>
            <a:r>
              <a:rPr lang="es-ES" b="1" dirty="0" err="1">
                <a:latin typeface="Courier New" pitchFamily="49" charset="0"/>
              </a:rPr>
              <a:t>positionCorrection</a:t>
            </a:r>
            <a:r>
              <a:rPr lang="es-ES" b="1" dirty="0">
                <a:latin typeface="Courier New" pitchFamily="49" charset="0"/>
              </a:rPr>
              <a:t>;</a:t>
            </a:r>
          </a:p>
          <a:p>
            <a:r>
              <a:rPr lang="es-ES" b="1" dirty="0">
                <a:latin typeface="Courier New" pitchFamily="49" charset="0"/>
              </a:rPr>
              <a:t>	</a:t>
            </a:r>
            <a:r>
              <a:rPr lang="hu-HU" b="1" dirty="0" smtClean="0">
                <a:latin typeface="Courier New" pitchFamily="49" charset="0"/>
              </a:rPr>
              <a:t>Float</a:t>
            </a:r>
            <a:r>
              <a:rPr lang="es-ES" b="1" dirty="0" smtClean="0">
                <a:latin typeface="Courier New" pitchFamily="49" charset="0"/>
              </a:rPr>
              <a:t>3 </a:t>
            </a:r>
            <a:r>
              <a:rPr lang="es-ES" b="1" dirty="0">
                <a:latin typeface="Courier New" pitchFamily="49" charset="0"/>
              </a:rPr>
              <a:t>impulse;</a:t>
            </a:r>
          </a:p>
          <a:p>
            <a:r>
              <a:rPr lang="es-ES" b="1" dirty="0">
                <a:latin typeface="Courier New" pitchFamily="49" charset="0"/>
              </a:rPr>
              <a:t>	</a:t>
            </a:r>
            <a:r>
              <a:rPr lang="hu-HU" b="1" dirty="0" smtClean="0">
                <a:latin typeface="Courier New" pitchFamily="49" charset="0"/>
              </a:rPr>
              <a:t>Float</a:t>
            </a:r>
            <a:r>
              <a:rPr lang="es-ES" b="1" dirty="0" smtClean="0">
                <a:latin typeface="Courier New" pitchFamily="49" charset="0"/>
              </a:rPr>
              <a:t>3 </a:t>
            </a:r>
            <a:r>
              <a:rPr lang="es-ES" b="1" dirty="0" err="1">
                <a:latin typeface="Courier New" pitchFamily="49" charset="0"/>
              </a:rPr>
              <a:t>angularImpulse</a:t>
            </a:r>
            <a:r>
              <a:rPr lang="es-ES" b="1" dirty="0">
                <a:latin typeface="Courier New" pitchFamily="49" charset="0"/>
              </a:rPr>
              <a:t>;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RigidBody::animate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304800" y="1905000"/>
            <a:ext cx="7821372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void </a:t>
            </a:r>
            <a:r>
              <a:rPr lang="en-US" b="1" dirty="0" err="1">
                <a:solidFill>
                  <a:schemeClr val="hlink"/>
                </a:solidFill>
                <a:latin typeface="Courier New" pitchFamily="49" charset="0"/>
              </a:rPr>
              <a:t>RigidBody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::animate(double </a:t>
            </a:r>
            <a:r>
              <a:rPr lang="en-US" b="1" dirty="0" err="1">
                <a:solidFill>
                  <a:schemeClr val="hlink"/>
                </a:solidFill>
                <a:latin typeface="Courier New" pitchFamily="49" charset="0"/>
              </a:rPr>
              <a:t>dt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)</a:t>
            </a:r>
          </a:p>
          <a:p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{</a:t>
            </a:r>
          </a:p>
          <a:p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	momentum += force * </a:t>
            </a:r>
            <a:r>
              <a:rPr lang="en-US" b="1" dirty="0" err="1">
                <a:solidFill>
                  <a:schemeClr val="hlink"/>
                </a:solidFill>
                <a:latin typeface="Courier New" pitchFamily="49" charset="0"/>
              </a:rPr>
              <a:t>dt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+ impulse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hu-HU" b="1" dirty="0" smtClean="0">
                <a:solidFill>
                  <a:schemeClr val="hlink"/>
                </a:solidFill>
                <a:latin typeface="Courier New" pitchFamily="49" charset="0"/>
              </a:rPr>
              <a:t>Float3</a:t>
            </a:r>
            <a:r>
              <a:rPr lang="en-US" b="1" dirty="0" smtClean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velocity = momentum * </a:t>
            </a:r>
            <a:r>
              <a:rPr lang="en-US" b="1" dirty="0" err="1">
                <a:solidFill>
                  <a:schemeClr val="hlink"/>
                </a:solidFill>
                <a:latin typeface="Courier New" pitchFamily="49" charset="0"/>
              </a:rPr>
              <a:t>rigidModel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-&gt;</a:t>
            </a:r>
            <a:r>
              <a:rPr lang="en-US" b="1" dirty="0" err="1">
                <a:solidFill>
                  <a:schemeClr val="hlink"/>
                </a:solidFill>
                <a:latin typeface="Courier New" pitchFamily="49" charset="0"/>
              </a:rPr>
              <a:t>invMass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	position += velocity * </a:t>
            </a:r>
            <a:r>
              <a:rPr lang="en-US" b="1" dirty="0" err="1">
                <a:solidFill>
                  <a:schemeClr val="hlink"/>
                </a:solidFill>
                <a:latin typeface="Courier New" pitchFamily="49" charset="0"/>
              </a:rPr>
              <a:t>dt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+ </a:t>
            </a:r>
            <a:r>
              <a:rPr lang="en-US" b="1" dirty="0" err="1">
                <a:latin typeface="Courier New" pitchFamily="49" charset="0"/>
              </a:rPr>
              <a:t>positionCorrection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;</a:t>
            </a:r>
            <a:endParaRPr lang="hu-HU" b="1" dirty="0">
              <a:solidFill>
                <a:schemeClr val="hlink"/>
              </a:solidFill>
              <a:latin typeface="Courier New" pitchFamily="49" charset="0"/>
            </a:endParaRPr>
          </a:p>
          <a:p>
            <a:endParaRPr lang="hu-HU" b="1" dirty="0">
              <a:solidFill>
                <a:schemeClr val="hlink"/>
              </a:solidFill>
              <a:latin typeface="Courier New" pitchFamily="49" charset="0"/>
            </a:endParaRPr>
          </a:p>
          <a:p>
            <a:r>
              <a:rPr lang="hu-HU" b="1" dirty="0">
                <a:solidFill>
                  <a:schemeClr val="hlink"/>
                </a:solidFill>
                <a:latin typeface="Courier New" pitchFamily="49" charset="0"/>
              </a:rPr>
              <a:t>	angularMomentum += torque * dt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hu-HU" b="1" dirty="0">
                <a:latin typeface="Courier New" pitchFamily="49" charset="0"/>
              </a:rPr>
              <a:t>+ angularImpulse</a:t>
            </a:r>
            <a:r>
              <a:rPr lang="hu-HU" b="1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	…</a:t>
            </a:r>
            <a:endParaRPr lang="hu-HU" b="1" dirty="0">
              <a:solidFill>
                <a:schemeClr val="hlink"/>
              </a:solidFill>
              <a:latin typeface="Courier New" pitchFamily="49" charset="0"/>
            </a:endParaRPr>
          </a:p>
          <a:p>
            <a:r>
              <a:rPr lang="hu-HU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hu-HU" b="1" dirty="0" smtClean="0">
                <a:solidFill>
                  <a:schemeClr val="hlink"/>
                </a:solidFill>
                <a:latin typeface="Courier New" pitchFamily="49" charset="0"/>
              </a:rPr>
              <a:t>Float4x4 </a:t>
            </a:r>
            <a:r>
              <a:rPr lang="hu-HU" b="1" dirty="0">
                <a:solidFill>
                  <a:schemeClr val="hlink"/>
                </a:solidFill>
                <a:latin typeface="Courier New" pitchFamily="49" charset="0"/>
              </a:rPr>
              <a:t>worldSpaceInvMassMatrix = </a:t>
            </a:r>
          </a:p>
          <a:p>
            <a:r>
              <a:rPr lang="hu-HU" b="1" dirty="0">
                <a:solidFill>
                  <a:schemeClr val="hlink"/>
                </a:solidFill>
                <a:latin typeface="Courier New" pitchFamily="49" charset="0"/>
              </a:rPr>
              <a:t>		transposedRotationMatrix</a:t>
            </a:r>
          </a:p>
          <a:p>
            <a:r>
              <a:rPr lang="hu-HU" b="1" dirty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* </a:t>
            </a:r>
            <a:r>
              <a:rPr lang="hu-HU" b="1" dirty="0">
                <a:solidFill>
                  <a:schemeClr val="hlink"/>
                </a:solidFill>
                <a:latin typeface="Courier New" pitchFamily="49" charset="0"/>
              </a:rPr>
              <a:t>rigidModel-&gt;invAngularMass</a:t>
            </a:r>
          </a:p>
          <a:p>
            <a:r>
              <a:rPr lang="hu-HU" b="1" dirty="0">
                <a:solidFill>
                  <a:schemeClr val="hlink"/>
                </a:solidFill>
                <a:latin typeface="Courier New" pitchFamily="49" charset="0"/>
              </a:rPr>
              <a:t>		* rotationMatrix;</a:t>
            </a:r>
          </a:p>
          <a:p>
            <a:r>
              <a:rPr lang="en-US" b="1" dirty="0">
                <a:solidFill>
                  <a:srgbClr val="009900"/>
                </a:solidFill>
                <a:latin typeface="Courier New" pitchFamily="49" charset="0"/>
              </a:rPr>
              <a:t>	…// </a:t>
            </a:r>
            <a:r>
              <a:rPr lang="hu-HU" b="1" dirty="0">
                <a:solidFill>
                  <a:srgbClr val="009900"/>
                </a:solidFill>
                <a:latin typeface="Courier New" pitchFamily="49" charset="0"/>
              </a:rPr>
              <a:t>angularVelocity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</a:rPr>
              <a:t> =</a:t>
            </a:r>
          </a:p>
          <a:p>
            <a:r>
              <a:rPr lang="en-US" b="1" dirty="0">
                <a:solidFill>
                  <a:srgbClr val="009900"/>
                </a:solidFill>
                <a:latin typeface="Courier New" pitchFamily="49" charset="0"/>
              </a:rPr>
              <a:t>		</a:t>
            </a:r>
            <a:r>
              <a:rPr lang="hu-HU" b="1" dirty="0">
                <a:solidFill>
                  <a:srgbClr val="009900"/>
                </a:solidFill>
                <a:latin typeface="Courier New" pitchFamily="49" charset="0"/>
              </a:rPr>
              <a:t>angularMomentum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</a:rPr>
              <a:t> * </a:t>
            </a:r>
            <a:r>
              <a:rPr lang="hu-HU" b="1" dirty="0">
                <a:solidFill>
                  <a:srgbClr val="009900"/>
                </a:solidFill>
                <a:latin typeface="Courier New" pitchFamily="49" charset="0"/>
              </a:rPr>
              <a:t>worldSpaceInvMassMatrix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</a:rPr>
              <a:t>;</a:t>
            </a:r>
            <a:endParaRPr lang="hu-HU" b="1" dirty="0">
              <a:solidFill>
                <a:srgbClr val="009900"/>
              </a:solidFill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…	</a:t>
            </a:r>
          </a:p>
          <a:p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	orientation *= </a:t>
            </a:r>
            <a:r>
              <a:rPr lang="en-US" b="1" dirty="0" err="1">
                <a:solidFill>
                  <a:schemeClr val="hlink"/>
                </a:solidFill>
                <a:latin typeface="Courier New" pitchFamily="49" charset="0"/>
              </a:rPr>
              <a:t>angularDifferenceQuaternion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54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Impulzus kiszámítása</a:t>
            </a:r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mit kell tudni</a:t>
            </a:r>
          </a:p>
          <a:p>
            <a:pPr lvl="1" eaLnBrk="1" hangingPunct="1"/>
            <a:r>
              <a:rPr lang="hu-HU" smtClean="0"/>
              <a:t>impulzus támadáspontja</a:t>
            </a:r>
          </a:p>
          <a:p>
            <a:pPr lvl="2" eaLnBrk="1" hangingPunct="1"/>
            <a:r>
              <a:rPr lang="hu-HU" smtClean="0"/>
              <a:t>hol érnek össze?</a:t>
            </a:r>
          </a:p>
          <a:p>
            <a:pPr lvl="1" eaLnBrk="1" hangingPunct="1"/>
            <a:r>
              <a:rPr lang="hu-HU" smtClean="0"/>
              <a:t>impulzus iránya</a:t>
            </a:r>
          </a:p>
          <a:p>
            <a:pPr lvl="2" eaLnBrk="1" hangingPunct="1"/>
            <a:r>
              <a:rPr lang="hu-HU" smtClean="0"/>
              <a:t>érintkezési pont normálvektora</a:t>
            </a:r>
            <a:r>
              <a:rPr lang="hu-HU" smtClean="0">
                <a:solidFill>
                  <a:schemeClr val="hlink"/>
                </a:solidFill>
              </a:rPr>
              <a:t>, súrlódás</a:t>
            </a:r>
          </a:p>
          <a:p>
            <a:pPr lvl="1" eaLnBrk="1" hangingPunct="1"/>
            <a:r>
              <a:rPr lang="hu-HU" smtClean="0"/>
              <a:t>impulzus nagysága</a:t>
            </a:r>
          </a:p>
          <a:p>
            <a:pPr lvl="2" eaLnBrk="1" hangingPunct="1"/>
            <a:r>
              <a:rPr lang="hu-HU" smtClean="0"/>
              <a:t>függ a tárgyak rugalmas-rugalmatlan alakváltozásaitól – pont ezt akarjuk kihagyni</a:t>
            </a:r>
            <a:endParaRPr lang="hu-HU" smtClean="0">
              <a:solidFill>
                <a:schemeClr val="hlink"/>
              </a:solidFill>
            </a:endParaRPr>
          </a:p>
          <a:p>
            <a:pPr lvl="2" eaLnBrk="1" hangingPunct="1"/>
            <a:r>
              <a:rPr lang="hu-HU" smtClean="0"/>
              <a:t>nincs rá általános formula</a:t>
            </a:r>
          </a:p>
          <a:p>
            <a:pPr lvl="2" eaLnBrk="1" hangingPunct="1"/>
            <a:r>
              <a:rPr lang="hu-HU" smtClean="0"/>
              <a:t>egyszerűsítő modell: </a:t>
            </a:r>
            <a:r>
              <a:rPr lang="ru-RU" smtClean="0">
                <a:cs typeface="Arial" charset="0"/>
                <a:sym typeface="Symbol" pitchFamily="18" charset="2"/>
              </a:rPr>
              <a:t>є</a:t>
            </a:r>
            <a:r>
              <a:rPr lang="hu-HU" smtClean="0"/>
              <a:t> restitúciós tényező</a:t>
            </a:r>
          </a:p>
          <a:p>
            <a:pPr lvl="3" eaLnBrk="1" hangingPunct="1"/>
            <a:r>
              <a:rPr lang="en-US" smtClean="0"/>
              <a:t>0 </a:t>
            </a:r>
            <a:r>
              <a:rPr lang="hu-HU" smtClean="0"/>
              <a:t>– rugalmatlan, 1 – tökéletesen rugalmas</a:t>
            </a:r>
            <a:endParaRPr lang="en-US" smtClean="0"/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>
            <a:off x="5791200" y="2133600"/>
            <a:ext cx="304800" cy="1981200"/>
          </a:xfrm>
          <a:prstGeom prst="rightBrace">
            <a:avLst>
              <a:gd name="adj1" fmla="val 54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6172200" y="2895600"/>
            <a:ext cx="19367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ütközés-vizsgálat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3657600" y="3810000"/>
            <a:ext cx="304800" cy="304800"/>
          </a:xfrm>
          <a:prstGeom prst="ellipse">
            <a:avLst/>
          </a:prstGeom>
          <a:solidFill>
            <a:schemeClr val="accent1">
              <a:alpha val="25098"/>
            </a:schemeClr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7772400" y="5029200"/>
            <a:ext cx="304800" cy="304800"/>
          </a:xfrm>
          <a:prstGeom prst="ellipse">
            <a:avLst/>
          </a:prstGeom>
          <a:solidFill>
            <a:schemeClr val="accent1">
              <a:alpha val="25098"/>
            </a:schemeClr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7924800" y="49530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3733800" y="3886200"/>
            <a:ext cx="304800" cy="304800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8077200" y="48768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Egyszerű példa: pontszerű test és fal</a:t>
            </a:r>
            <a:endParaRPr lang="en-US" smtClean="0"/>
          </a:p>
        </p:txBody>
      </p:sp>
      <p:sp>
        <p:nvSpPr>
          <p:cNvPr id="12296" name="Rectangle 8" descr="Horizontal brick"/>
          <p:cNvSpPr>
            <a:spLocks noChangeArrowheads="1"/>
          </p:cNvSpPr>
          <p:nvPr/>
        </p:nvSpPr>
        <p:spPr bwMode="auto">
          <a:xfrm>
            <a:off x="762000" y="5791200"/>
            <a:ext cx="7772400" cy="533400"/>
          </a:xfrm>
          <a:prstGeom prst="rect">
            <a:avLst/>
          </a:prstGeom>
          <a:pattFill prst="horzBrick">
            <a:fgClr>
              <a:srgbClr val="800000"/>
            </a:fgClr>
            <a:bgClr>
              <a:schemeClr val="accent2"/>
            </a:bgClr>
          </a:pattFill>
          <a:ln w="38100">
            <a:solidFill>
              <a:schemeClr val="accent2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3810000" y="39624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3962400" y="4114800"/>
            <a:ext cx="21336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800600" y="44196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v</a:t>
            </a:r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6096000" y="3124200"/>
            <a:ext cx="0" cy="26670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6096000" y="3962400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n</a:t>
            </a:r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V="1">
            <a:off x="6096000" y="5029200"/>
            <a:ext cx="2133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55" name="Text Box 15"/>
          <p:cNvSpPr txBox="1">
            <a:spLocks noChangeArrowheads="1"/>
          </p:cNvSpPr>
          <p:nvPr/>
        </p:nvSpPr>
        <p:spPr bwMode="auto">
          <a:xfrm>
            <a:off x="6688138" y="3429000"/>
            <a:ext cx="1336675" cy="11874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hu-HU" sz="2400"/>
              <a:t>L</a:t>
            </a:r>
            <a:r>
              <a:rPr lang="en-US" sz="2400"/>
              <a:t>’</a:t>
            </a:r>
            <a:r>
              <a:rPr lang="hu-HU" sz="2400"/>
              <a:t> </a:t>
            </a:r>
            <a:r>
              <a:rPr lang="en-US" sz="2400"/>
              <a:t>=</a:t>
            </a:r>
            <a:endParaRPr lang="hu-HU" sz="2400"/>
          </a:p>
          <a:p>
            <a:pPr algn="ctr"/>
            <a:r>
              <a:rPr lang="hu-HU" sz="2400">
                <a:solidFill>
                  <a:srgbClr val="FF0000"/>
                </a:solidFill>
              </a:rPr>
              <a:t>L</a:t>
            </a:r>
            <a:r>
              <a:rPr lang="en-US" sz="2400">
                <a:solidFill>
                  <a:srgbClr val="FF0000"/>
                </a:solidFill>
              </a:rPr>
              <a:t> -(</a:t>
            </a:r>
            <a:r>
              <a:rPr lang="hu-HU" sz="2400">
                <a:solidFill>
                  <a:srgbClr val="FF0000"/>
                </a:solidFill>
              </a:rPr>
              <a:t>L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·</a:t>
            </a:r>
            <a:r>
              <a:rPr lang="hu-HU" sz="2400">
                <a:solidFill>
                  <a:srgbClr val="FF0000"/>
                </a:solidFill>
                <a:cs typeface="Arial" charset="0"/>
              </a:rPr>
              <a:t>n</a:t>
            </a:r>
            <a:r>
              <a:rPr lang="en-US" sz="2400">
                <a:solidFill>
                  <a:srgbClr val="FF0000"/>
                </a:solidFill>
              </a:rPr>
              <a:t>)</a:t>
            </a:r>
            <a:r>
              <a:rPr lang="hu-HU" sz="2400">
                <a:solidFill>
                  <a:srgbClr val="FF0000"/>
                </a:solidFill>
              </a:rPr>
              <a:t>n</a:t>
            </a:r>
            <a:endParaRPr lang="en-US" sz="2400">
              <a:solidFill>
                <a:srgbClr val="FF0000"/>
              </a:solidFill>
            </a:endParaRPr>
          </a:p>
          <a:p>
            <a:pPr algn="ctr"/>
            <a:r>
              <a:rPr lang="en-US" sz="2400">
                <a:cs typeface="Arial" charset="0"/>
              </a:rPr>
              <a:t>-</a:t>
            </a:r>
            <a:r>
              <a:rPr lang="ru-RU" sz="2400">
                <a:cs typeface="Arial" charset="0"/>
              </a:rPr>
              <a:t>є</a:t>
            </a:r>
            <a:r>
              <a:rPr lang="en-US" sz="2400">
                <a:solidFill>
                  <a:srgbClr val="009900"/>
                </a:solidFill>
              </a:rPr>
              <a:t>(</a:t>
            </a:r>
            <a:r>
              <a:rPr lang="hu-HU" sz="2400">
                <a:solidFill>
                  <a:srgbClr val="009900"/>
                </a:solidFill>
              </a:rPr>
              <a:t>L</a:t>
            </a:r>
            <a:r>
              <a:rPr lang="en-US" sz="2400">
                <a:solidFill>
                  <a:srgbClr val="009900"/>
                </a:solidFill>
              </a:rPr>
              <a:t>·</a:t>
            </a:r>
            <a:r>
              <a:rPr lang="hu-HU" sz="2400">
                <a:solidFill>
                  <a:srgbClr val="009900"/>
                </a:solidFill>
              </a:rPr>
              <a:t>n</a:t>
            </a:r>
            <a:r>
              <a:rPr lang="en-US" sz="2400">
                <a:solidFill>
                  <a:srgbClr val="009900"/>
                </a:solidFill>
              </a:rPr>
              <a:t>)</a:t>
            </a:r>
            <a:r>
              <a:rPr lang="hu-HU" sz="2400">
                <a:solidFill>
                  <a:srgbClr val="009900"/>
                </a:solidFill>
              </a:rPr>
              <a:t>n</a:t>
            </a:r>
            <a:endParaRPr lang="ru-RU" sz="2400">
              <a:solidFill>
                <a:srgbClr val="009900"/>
              </a:solidFill>
            </a:endParaRPr>
          </a:p>
        </p:txBody>
      </p:sp>
      <p:sp>
        <p:nvSpPr>
          <p:cNvPr id="163856" name="AutoShape 16"/>
          <p:cNvSpPr>
            <a:spLocks/>
          </p:cNvSpPr>
          <p:nvPr/>
        </p:nvSpPr>
        <p:spPr bwMode="auto">
          <a:xfrm rot="5400000">
            <a:off x="4876800" y="2590800"/>
            <a:ext cx="304800" cy="2133600"/>
          </a:xfrm>
          <a:prstGeom prst="leftBrace">
            <a:avLst>
              <a:gd name="adj1" fmla="val 5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57" name="AutoShape 17"/>
          <p:cNvSpPr>
            <a:spLocks/>
          </p:cNvSpPr>
          <p:nvPr/>
        </p:nvSpPr>
        <p:spPr bwMode="auto">
          <a:xfrm>
            <a:off x="3581400" y="4114800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58" name="Text Box 18"/>
          <p:cNvSpPr txBox="1">
            <a:spLocks noChangeArrowheads="1"/>
          </p:cNvSpPr>
          <p:nvPr/>
        </p:nvSpPr>
        <p:spPr bwMode="auto">
          <a:xfrm>
            <a:off x="787400" y="4572000"/>
            <a:ext cx="2571750" cy="73183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hu-HU"/>
              <a:t>L fal</a:t>
            </a:r>
            <a:r>
              <a:rPr lang="en-US"/>
              <a:t>ra mer</a:t>
            </a:r>
            <a:r>
              <a:rPr lang="hu-HU"/>
              <a:t>őleges része</a:t>
            </a:r>
          </a:p>
          <a:p>
            <a:pPr algn="ctr"/>
            <a:r>
              <a:rPr lang="en-US" sz="2400">
                <a:solidFill>
                  <a:srgbClr val="009900"/>
                </a:solidFill>
              </a:rPr>
              <a:t>-</a:t>
            </a:r>
            <a:r>
              <a:rPr lang="hu-HU" sz="2400">
                <a:solidFill>
                  <a:srgbClr val="009900"/>
                </a:solidFill>
              </a:rPr>
              <a:t>(L</a:t>
            </a:r>
            <a:r>
              <a:rPr lang="en-US" sz="2400">
                <a:solidFill>
                  <a:srgbClr val="009900"/>
                </a:solidFill>
                <a:cs typeface="Arial" charset="0"/>
              </a:rPr>
              <a:t>·</a:t>
            </a:r>
            <a:r>
              <a:rPr lang="hu-HU" sz="2400">
                <a:solidFill>
                  <a:srgbClr val="009900"/>
                </a:solidFill>
                <a:cs typeface="Arial" charset="0"/>
              </a:rPr>
              <a:t>n)n</a:t>
            </a:r>
            <a:endParaRPr lang="en-US" sz="2400">
              <a:solidFill>
                <a:srgbClr val="009900"/>
              </a:solidFill>
              <a:cs typeface="Arial" charset="0"/>
            </a:endParaRP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3657600" y="2743200"/>
            <a:ext cx="2774950" cy="73183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pPr algn="ctr"/>
            <a:r>
              <a:rPr lang="hu-HU"/>
              <a:t>v fallal </a:t>
            </a:r>
            <a:r>
              <a:rPr lang="en-US"/>
              <a:t>p</a:t>
            </a:r>
            <a:r>
              <a:rPr lang="hu-HU"/>
              <a:t>árhuzamos része</a:t>
            </a:r>
          </a:p>
          <a:p>
            <a:pPr algn="ctr"/>
            <a:r>
              <a:rPr lang="hu-HU" sz="2400">
                <a:solidFill>
                  <a:srgbClr val="FF0000"/>
                </a:solidFill>
              </a:rPr>
              <a:t>L</a:t>
            </a:r>
            <a:r>
              <a:rPr lang="en-US" sz="2400">
                <a:solidFill>
                  <a:srgbClr val="FF0000"/>
                </a:solidFill>
              </a:rPr>
              <a:t>-</a:t>
            </a:r>
            <a:r>
              <a:rPr lang="hu-HU" sz="2400">
                <a:solidFill>
                  <a:srgbClr val="FF0000"/>
                </a:solidFill>
              </a:rPr>
              <a:t>(L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·</a:t>
            </a:r>
            <a:r>
              <a:rPr lang="hu-HU" sz="2400">
                <a:solidFill>
                  <a:srgbClr val="FF0000"/>
                </a:solidFill>
                <a:cs typeface="Arial" charset="0"/>
              </a:rPr>
              <a:t>n)n</a:t>
            </a:r>
            <a:endParaRPr lang="en-US" sz="240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2308" name="Rectangle 2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/>
            <a:r>
              <a:rPr lang="hu-HU" smtClean="0"/>
              <a:t>a fallal párhuzos része marad (nincs súrlódás)</a:t>
            </a:r>
          </a:p>
          <a:p>
            <a:pPr lvl="2" eaLnBrk="1" hangingPunct="1"/>
            <a:r>
              <a:rPr lang="hu-HU" smtClean="0"/>
              <a:t>a merőleges rész megfordul </a:t>
            </a:r>
            <a:r>
              <a:rPr lang="en-US" smtClean="0">
                <a:cs typeface="Arial" charset="0"/>
              </a:rPr>
              <a:t>×</a:t>
            </a:r>
            <a:r>
              <a:rPr lang="hu-HU" smtClean="0">
                <a:cs typeface="Arial" charset="0"/>
              </a:rPr>
              <a:t> energiaveszteség</a:t>
            </a:r>
            <a:endParaRPr lang="en-US" smtClean="0">
              <a:cs typeface="Arial" charset="0"/>
            </a:endParaRPr>
          </a:p>
        </p:txBody>
      </p:sp>
      <p:sp>
        <p:nvSpPr>
          <p:cNvPr id="163861" name="Line 21"/>
          <p:cNvSpPr>
            <a:spLocks noChangeShapeType="1"/>
          </p:cNvSpPr>
          <p:nvPr/>
        </p:nvSpPr>
        <p:spPr bwMode="auto">
          <a:xfrm>
            <a:off x="3962400" y="4114800"/>
            <a:ext cx="2133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62" name="Line 22"/>
          <p:cNvSpPr>
            <a:spLocks noChangeShapeType="1"/>
          </p:cNvSpPr>
          <p:nvPr/>
        </p:nvSpPr>
        <p:spPr bwMode="auto">
          <a:xfrm>
            <a:off x="3962400" y="4114800"/>
            <a:ext cx="0" cy="1676400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63" name="Text Box 23"/>
          <p:cNvSpPr txBox="1">
            <a:spLocks noChangeArrowheads="1"/>
          </p:cNvSpPr>
          <p:nvPr/>
        </p:nvSpPr>
        <p:spPr bwMode="auto">
          <a:xfrm>
            <a:off x="7391400" y="2743200"/>
            <a:ext cx="14922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rugalmass</a:t>
            </a:r>
            <a:r>
              <a:rPr lang="hu-HU"/>
              <a:t>ág</a:t>
            </a:r>
            <a:endParaRPr lang="en-US"/>
          </a:p>
        </p:txBody>
      </p:sp>
      <p:sp>
        <p:nvSpPr>
          <p:cNvPr id="163864" name="Freeform 24"/>
          <p:cNvSpPr>
            <a:spLocks/>
          </p:cNvSpPr>
          <p:nvPr/>
        </p:nvSpPr>
        <p:spPr bwMode="auto">
          <a:xfrm>
            <a:off x="6718300" y="3276600"/>
            <a:ext cx="1976438" cy="1574800"/>
          </a:xfrm>
          <a:custGeom>
            <a:avLst/>
            <a:gdLst>
              <a:gd name="T0" fmla="*/ 1048 w 1245"/>
              <a:gd name="T1" fmla="*/ 0 h 992"/>
              <a:gd name="T2" fmla="*/ 1224 w 1245"/>
              <a:gd name="T3" fmla="*/ 464 h 992"/>
              <a:gd name="T4" fmla="*/ 1136 w 1245"/>
              <a:gd name="T5" fmla="*/ 856 h 992"/>
              <a:gd name="T6" fmla="*/ 568 w 1245"/>
              <a:gd name="T7" fmla="*/ 960 h 992"/>
              <a:gd name="T8" fmla="*/ 72 w 1245"/>
              <a:gd name="T9" fmla="*/ 968 h 992"/>
              <a:gd name="T10" fmla="*/ 136 w 1245"/>
              <a:gd name="T11" fmla="*/ 816 h 9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45"/>
              <a:gd name="T19" fmla="*/ 0 h 992"/>
              <a:gd name="T20" fmla="*/ 1245 w 1245"/>
              <a:gd name="T21" fmla="*/ 992 h 9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45" h="992">
                <a:moveTo>
                  <a:pt x="1048" y="0"/>
                </a:moveTo>
                <a:cubicBezTo>
                  <a:pt x="1077" y="77"/>
                  <a:pt x="1209" y="321"/>
                  <a:pt x="1224" y="464"/>
                </a:cubicBezTo>
                <a:cubicBezTo>
                  <a:pt x="1239" y="607"/>
                  <a:pt x="1245" y="773"/>
                  <a:pt x="1136" y="856"/>
                </a:cubicBezTo>
                <a:cubicBezTo>
                  <a:pt x="1027" y="939"/>
                  <a:pt x="745" y="941"/>
                  <a:pt x="568" y="960"/>
                </a:cubicBezTo>
                <a:cubicBezTo>
                  <a:pt x="391" y="979"/>
                  <a:pt x="144" y="992"/>
                  <a:pt x="72" y="968"/>
                </a:cubicBezTo>
                <a:cubicBezTo>
                  <a:pt x="0" y="944"/>
                  <a:pt x="123" y="848"/>
                  <a:pt x="136" y="81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65" name="Freeform 25"/>
          <p:cNvSpPr>
            <a:spLocks/>
          </p:cNvSpPr>
          <p:nvPr/>
        </p:nvSpPr>
        <p:spPr bwMode="auto">
          <a:xfrm>
            <a:off x="6553200" y="3657600"/>
            <a:ext cx="1676400" cy="1143000"/>
          </a:xfrm>
          <a:custGeom>
            <a:avLst/>
            <a:gdLst>
              <a:gd name="T0" fmla="*/ 0 w 1056"/>
              <a:gd name="T1" fmla="*/ 528 h 720"/>
              <a:gd name="T2" fmla="*/ 240 w 1056"/>
              <a:gd name="T3" fmla="*/ 336 h 720"/>
              <a:gd name="T4" fmla="*/ 288 w 1056"/>
              <a:gd name="T5" fmla="*/ 192 h 720"/>
              <a:gd name="T6" fmla="*/ 384 w 1056"/>
              <a:gd name="T7" fmla="*/ 96 h 720"/>
              <a:gd name="T8" fmla="*/ 864 w 1056"/>
              <a:gd name="T9" fmla="*/ 0 h 720"/>
              <a:gd name="T10" fmla="*/ 1056 w 1056"/>
              <a:gd name="T11" fmla="*/ 96 h 720"/>
              <a:gd name="T12" fmla="*/ 1056 w 1056"/>
              <a:gd name="T13" fmla="*/ 432 h 720"/>
              <a:gd name="T14" fmla="*/ 1008 w 1056"/>
              <a:gd name="T15" fmla="*/ 624 h 720"/>
              <a:gd name="T16" fmla="*/ 576 w 1056"/>
              <a:gd name="T17" fmla="*/ 720 h 720"/>
              <a:gd name="T18" fmla="*/ 96 w 1056"/>
              <a:gd name="T19" fmla="*/ 672 h 720"/>
              <a:gd name="T20" fmla="*/ 0 w 1056"/>
              <a:gd name="T21" fmla="*/ 528 h 7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56"/>
              <a:gd name="T34" fmla="*/ 0 h 720"/>
              <a:gd name="T35" fmla="*/ 1056 w 1056"/>
              <a:gd name="T36" fmla="*/ 720 h 7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56" h="720">
                <a:moveTo>
                  <a:pt x="0" y="528"/>
                </a:moveTo>
                <a:lnTo>
                  <a:pt x="240" y="336"/>
                </a:lnTo>
                <a:lnTo>
                  <a:pt x="288" y="192"/>
                </a:lnTo>
                <a:lnTo>
                  <a:pt x="384" y="96"/>
                </a:lnTo>
                <a:lnTo>
                  <a:pt x="864" y="0"/>
                </a:lnTo>
                <a:lnTo>
                  <a:pt x="1056" y="96"/>
                </a:lnTo>
                <a:lnTo>
                  <a:pt x="1056" y="432"/>
                </a:lnTo>
                <a:lnTo>
                  <a:pt x="1008" y="624"/>
                </a:lnTo>
                <a:lnTo>
                  <a:pt x="576" y="720"/>
                </a:lnTo>
                <a:lnTo>
                  <a:pt x="96" y="672"/>
                </a:lnTo>
                <a:lnTo>
                  <a:pt x="0" y="528"/>
                </a:lnTo>
                <a:close/>
              </a:path>
            </a:pathLst>
          </a:custGeom>
          <a:noFill/>
          <a:ln w="63500">
            <a:solidFill>
              <a:srgbClr val="0099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866" name="Text Box 26"/>
          <p:cNvSpPr txBox="1">
            <a:spLocks noChangeArrowheads="1"/>
          </p:cNvSpPr>
          <p:nvPr/>
        </p:nvSpPr>
        <p:spPr bwMode="auto">
          <a:xfrm>
            <a:off x="7848600" y="3124200"/>
            <a:ext cx="3873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>
                <a:solidFill>
                  <a:srgbClr val="009900"/>
                </a:solidFill>
              </a:rPr>
              <a:t>J</a:t>
            </a:r>
            <a:endParaRPr lang="en-US" sz="320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6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0.23333 0.13333 " pathEditMode="relative" ptsTypes="AA">
                                      <p:cBhvr>
                                        <p:cTn id="22" dur="500" fill="hold"/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6" dur="500" fill="hold"/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46667 0.0666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00" y="33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6386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5" grpId="0"/>
      <p:bldP spid="163856" grpId="0" animBg="1"/>
      <p:bldP spid="163857" grpId="0" animBg="1"/>
      <p:bldP spid="163858" grpId="0"/>
      <p:bldP spid="163859" grpId="0"/>
      <p:bldP spid="163861" grpId="0" animBg="1"/>
      <p:bldP spid="163861" grpId="1" animBg="1"/>
      <p:bldP spid="163862" grpId="0" animBg="1"/>
      <p:bldP spid="163862" grpId="1" animBg="1"/>
      <p:bldP spid="163862" grpId="2" animBg="1"/>
      <p:bldP spid="163862" grpId="3" animBg="1"/>
      <p:bldP spid="163863" grpId="0"/>
      <p:bldP spid="163864" grpId="0" animBg="1"/>
      <p:bldP spid="163865" grpId="0" animBg="1"/>
      <p:bldP spid="1638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Valósidejű fizikai animáció</a:t>
            </a:r>
            <a:endParaRPr lang="en-US"/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066800" y="2133600"/>
            <a:ext cx="7242175" cy="28384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hu-HU" b="1"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(;;)</a:t>
            </a:r>
          </a:p>
          <a:p>
            <a:r>
              <a:rPr lang="en-US" b="1">
                <a:latin typeface="Courier New" pitchFamily="49" charset="0"/>
              </a:rPr>
              <a:t>{</a:t>
            </a:r>
          </a:p>
          <a:p>
            <a:r>
              <a:rPr lang="en-US" b="1">
                <a:latin typeface="Courier New" pitchFamily="49" charset="0"/>
              </a:rPr>
              <a:t>	dt = t(</a:t>
            </a:r>
            <a:r>
              <a:rPr lang="hu-HU" b="1">
                <a:latin typeface="Courier New" pitchFamily="49" charset="0"/>
              </a:rPr>
              <a:t>most</a:t>
            </a:r>
            <a:r>
              <a:rPr lang="en-US" b="1">
                <a:latin typeface="Courier New" pitchFamily="49" charset="0"/>
              </a:rPr>
              <a:t>) – t(jelen</a:t>
            </a:r>
            <a:r>
              <a:rPr lang="hu-HU" b="1">
                <a:latin typeface="Courier New" pitchFamily="49" charset="0"/>
              </a:rPr>
              <a:t> érvényes</a:t>
            </a:r>
            <a:r>
              <a:rPr lang="en-US" b="1">
                <a:latin typeface="Courier New" pitchFamily="49" charset="0"/>
              </a:rPr>
              <a:t> vil</a:t>
            </a:r>
            <a:r>
              <a:rPr lang="hu-HU" b="1">
                <a:latin typeface="Courier New" pitchFamily="49" charset="0"/>
              </a:rPr>
              <a:t>ágállapot</a:t>
            </a:r>
            <a:r>
              <a:rPr lang="en-US" b="1">
                <a:latin typeface="Courier New" pitchFamily="49" charset="0"/>
              </a:rPr>
              <a:t>)</a:t>
            </a:r>
            <a:endParaRPr lang="hu-HU" b="1">
              <a:latin typeface="Courier New" pitchFamily="49" charset="0"/>
            </a:endParaRPr>
          </a:p>
          <a:p>
            <a:r>
              <a:rPr lang="hu-HU" b="1">
                <a:latin typeface="Courier New" pitchFamily="49" charset="0"/>
              </a:rPr>
              <a:t>	</a:t>
            </a:r>
          </a:p>
          <a:p>
            <a:r>
              <a:rPr lang="hu-HU" b="1">
                <a:latin typeface="Courier New" pitchFamily="49" charset="0"/>
              </a:rPr>
              <a:t>	fizikai kölcsönhatások számítása</a:t>
            </a:r>
          </a:p>
          <a:p>
            <a:endParaRPr lang="hu-HU" b="1">
              <a:latin typeface="Courier New" pitchFamily="49" charset="0"/>
            </a:endParaRPr>
          </a:p>
          <a:p>
            <a:r>
              <a:rPr lang="hu-HU" b="1">
                <a:latin typeface="Courier New" pitchFamily="49" charset="0"/>
              </a:rPr>
              <a:t>	fizikai folyamatok szimulálása dt időtávon</a:t>
            </a:r>
          </a:p>
          <a:p>
            <a:endParaRPr lang="hu-HU" b="1">
              <a:latin typeface="Courier New" pitchFamily="49" charset="0"/>
            </a:endParaRPr>
          </a:p>
          <a:p>
            <a:r>
              <a:rPr lang="hu-HU" b="1">
                <a:latin typeface="Courier New" pitchFamily="49" charset="0"/>
              </a:rPr>
              <a:t>	rajzolás</a:t>
            </a:r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28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Impulzus kiszámítása általában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a két ütköző pont sebességének kiszámítása: v</a:t>
            </a:r>
            <a:r>
              <a:rPr lang="hu-HU" baseline="-25000" smtClean="0"/>
              <a:t>a</a:t>
            </a:r>
            <a:r>
              <a:rPr lang="hu-HU" smtClean="0"/>
              <a:t> és v</a:t>
            </a:r>
            <a:r>
              <a:rPr lang="hu-HU" baseline="-25000" smtClean="0"/>
              <a:t>b</a:t>
            </a:r>
          </a:p>
          <a:p>
            <a:pPr eaLnBrk="1" hangingPunct="1"/>
            <a:r>
              <a:rPr lang="hu-HU" smtClean="0"/>
              <a:t>relatív sebesség: v</a:t>
            </a:r>
            <a:r>
              <a:rPr lang="hu-HU" baseline="-25000" smtClean="0"/>
              <a:t>rel</a:t>
            </a:r>
            <a:r>
              <a:rPr lang="hu-HU" smtClean="0"/>
              <a:t> </a:t>
            </a:r>
            <a:r>
              <a:rPr lang="en-US" smtClean="0"/>
              <a:t>=</a:t>
            </a:r>
            <a:r>
              <a:rPr lang="hu-HU" smtClean="0"/>
              <a:t> </a:t>
            </a:r>
            <a:r>
              <a:rPr lang="en-US" smtClean="0"/>
              <a:t>(</a:t>
            </a:r>
            <a:r>
              <a:rPr lang="hu-HU" smtClean="0"/>
              <a:t>v</a:t>
            </a:r>
            <a:r>
              <a:rPr lang="hu-HU" baseline="-25000" smtClean="0"/>
              <a:t>a</a:t>
            </a:r>
            <a:r>
              <a:rPr lang="hu-HU" smtClean="0"/>
              <a:t> </a:t>
            </a:r>
            <a:r>
              <a:rPr lang="en-US" smtClean="0"/>
              <a:t>-</a:t>
            </a:r>
            <a:r>
              <a:rPr lang="hu-HU" smtClean="0"/>
              <a:t> v</a:t>
            </a:r>
            <a:r>
              <a:rPr lang="hu-HU" baseline="-25000" smtClean="0"/>
              <a:t>b</a:t>
            </a:r>
            <a:r>
              <a:rPr lang="en-US" smtClean="0"/>
              <a:t>)</a:t>
            </a:r>
            <a:r>
              <a:rPr lang="en-US" smtClean="0">
                <a:cs typeface="Arial" charset="0"/>
              </a:rPr>
              <a:t>·n</a:t>
            </a:r>
            <a:endParaRPr lang="hu-HU" smtClean="0">
              <a:cs typeface="Arial" charset="0"/>
            </a:endParaRPr>
          </a:p>
          <a:p>
            <a:pPr eaLnBrk="1" hangingPunct="1"/>
            <a:endParaRPr lang="hu-HU" smtClean="0"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hu-HU" sz="2400" smtClean="0">
                <a:cs typeface="Arial" charset="0"/>
              </a:rPr>
              <a:t>J </a:t>
            </a:r>
            <a:r>
              <a:rPr lang="en-US" sz="2400" smtClean="0">
                <a:cs typeface="Arial" charset="0"/>
              </a:rPr>
              <a:t>= -(1+</a:t>
            </a:r>
            <a:r>
              <a:rPr lang="ru-RU" sz="2400" smtClean="0">
                <a:cs typeface="Arial" charset="0"/>
              </a:rPr>
              <a:t>є</a:t>
            </a:r>
            <a:r>
              <a:rPr lang="en-US" sz="2400" smtClean="0">
                <a:cs typeface="Arial" charset="0"/>
              </a:rPr>
              <a:t>)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391400" y="2209800"/>
            <a:ext cx="1504950" cy="6413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ütközési</a:t>
            </a:r>
          </a:p>
          <a:p>
            <a:r>
              <a:rPr lang="en-US"/>
              <a:t>norm</a:t>
            </a:r>
            <a:r>
              <a:rPr lang="hu-HU"/>
              <a:t>álvektor</a:t>
            </a:r>
            <a:endParaRPr lang="en-US"/>
          </a:p>
        </p:txBody>
      </p:sp>
      <p:sp>
        <p:nvSpPr>
          <p:cNvPr id="13317" name="Freeform 5"/>
          <p:cNvSpPr>
            <a:spLocks/>
          </p:cNvSpPr>
          <p:nvPr/>
        </p:nvSpPr>
        <p:spPr bwMode="auto">
          <a:xfrm>
            <a:off x="6477000" y="2387600"/>
            <a:ext cx="990600" cy="431800"/>
          </a:xfrm>
          <a:custGeom>
            <a:avLst/>
            <a:gdLst>
              <a:gd name="T0" fmla="*/ 624 w 624"/>
              <a:gd name="T1" fmla="*/ 80 h 272"/>
              <a:gd name="T2" fmla="*/ 96 w 624"/>
              <a:gd name="T3" fmla="*/ 32 h 272"/>
              <a:gd name="T4" fmla="*/ 48 w 624"/>
              <a:gd name="T5" fmla="*/ 272 h 272"/>
              <a:gd name="T6" fmla="*/ 0 60000 65536"/>
              <a:gd name="T7" fmla="*/ 0 60000 65536"/>
              <a:gd name="T8" fmla="*/ 0 60000 65536"/>
              <a:gd name="T9" fmla="*/ 0 w 624"/>
              <a:gd name="T10" fmla="*/ 0 h 272"/>
              <a:gd name="T11" fmla="*/ 624 w 624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272">
                <a:moveTo>
                  <a:pt x="624" y="80"/>
                </a:moveTo>
                <a:cubicBezTo>
                  <a:pt x="408" y="40"/>
                  <a:pt x="192" y="0"/>
                  <a:pt x="96" y="32"/>
                </a:cubicBezTo>
                <a:cubicBezTo>
                  <a:pt x="0" y="64"/>
                  <a:pt x="24" y="168"/>
                  <a:pt x="48" y="27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1968500" y="40640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5105400" y="3581400"/>
            <a:ext cx="561975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400"/>
              <a:t>v</a:t>
            </a:r>
            <a:r>
              <a:rPr lang="en-US" sz="2400" baseline="-25000"/>
              <a:t>rel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057400" y="4191000"/>
            <a:ext cx="5799138" cy="4572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2400"/>
              <a:t>1/m</a:t>
            </a:r>
            <a:r>
              <a:rPr lang="en-US" sz="2400" baseline="-25000"/>
              <a:t>a</a:t>
            </a:r>
            <a:r>
              <a:rPr lang="en-US" sz="2400"/>
              <a:t> + 1/m</a:t>
            </a:r>
            <a:r>
              <a:rPr lang="en-US" sz="2400" baseline="-25000"/>
              <a:t>b</a:t>
            </a:r>
            <a:r>
              <a:rPr lang="en-US" sz="2400"/>
              <a:t> + n</a:t>
            </a:r>
            <a:r>
              <a:rPr lang="en-US" sz="2400">
                <a:cs typeface="Arial" charset="0"/>
              </a:rPr>
              <a:t>·I</a:t>
            </a:r>
            <a:r>
              <a:rPr lang="en-US" sz="2400" baseline="-25000">
                <a:cs typeface="Arial" charset="0"/>
              </a:rPr>
              <a:t>a</a:t>
            </a:r>
            <a:r>
              <a:rPr lang="en-US" sz="2400">
                <a:cs typeface="Arial" charset="0"/>
              </a:rPr>
              <a:t>(k</a:t>
            </a:r>
            <a:r>
              <a:rPr lang="en-US" sz="2400" baseline="-25000">
                <a:cs typeface="Arial" charset="0"/>
              </a:rPr>
              <a:t>a</a:t>
            </a:r>
            <a:r>
              <a:rPr lang="en-US" sz="2400">
                <a:cs typeface="Arial" charset="0"/>
              </a:rPr>
              <a:t>×n)×k</a:t>
            </a:r>
            <a:r>
              <a:rPr lang="en-US" sz="2400" baseline="-25000">
                <a:cs typeface="Arial" charset="0"/>
              </a:rPr>
              <a:t>a</a:t>
            </a:r>
            <a:r>
              <a:rPr lang="en-US" sz="2400">
                <a:cs typeface="Arial" charset="0"/>
              </a:rPr>
              <a:t>+ </a:t>
            </a:r>
            <a:r>
              <a:rPr lang="en-US" sz="2400"/>
              <a:t>n</a:t>
            </a:r>
            <a:r>
              <a:rPr lang="en-US" sz="2400">
                <a:cs typeface="Arial" charset="0"/>
              </a:rPr>
              <a:t>·I</a:t>
            </a:r>
            <a:r>
              <a:rPr lang="en-US" sz="2400" baseline="-25000">
                <a:cs typeface="Arial" charset="0"/>
              </a:rPr>
              <a:t>b</a:t>
            </a:r>
            <a:r>
              <a:rPr lang="en-US" sz="2400">
                <a:cs typeface="Arial" charset="0"/>
              </a:rPr>
              <a:t>(k</a:t>
            </a:r>
            <a:r>
              <a:rPr lang="en-US" sz="2400" baseline="-25000">
                <a:cs typeface="Arial" charset="0"/>
              </a:rPr>
              <a:t>b</a:t>
            </a:r>
            <a:r>
              <a:rPr lang="en-US" sz="2400">
                <a:cs typeface="Arial" charset="0"/>
              </a:rPr>
              <a:t>×n)×k</a:t>
            </a:r>
            <a:r>
              <a:rPr lang="en-US" sz="2400" baseline="-25000">
                <a:cs typeface="Arial" charset="0"/>
              </a:rPr>
              <a:t>b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343400" y="4114800"/>
            <a:ext cx="341313" cy="3048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1400"/>
              <a:t>-1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6324600" y="4114800"/>
            <a:ext cx="341313" cy="3048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1400"/>
              <a:t>-1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6096000" y="5562600"/>
            <a:ext cx="10731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er</a:t>
            </a:r>
            <a:r>
              <a:rPr lang="hu-HU"/>
              <a:t>őkarok</a:t>
            </a:r>
            <a:endParaRPr lang="en-US"/>
          </a:p>
        </p:txBody>
      </p:sp>
      <p:sp>
        <p:nvSpPr>
          <p:cNvPr id="13324" name="Freeform 12"/>
          <p:cNvSpPr>
            <a:spLocks/>
          </p:cNvSpPr>
          <p:nvPr/>
        </p:nvSpPr>
        <p:spPr bwMode="auto">
          <a:xfrm>
            <a:off x="5473700" y="4648200"/>
            <a:ext cx="698500" cy="914400"/>
          </a:xfrm>
          <a:custGeom>
            <a:avLst/>
            <a:gdLst>
              <a:gd name="T0" fmla="*/ 440 w 440"/>
              <a:gd name="T1" fmla="*/ 576 h 576"/>
              <a:gd name="T2" fmla="*/ 56 w 440"/>
              <a:gd name="T3" fmla="*/ 384 h 576"/>
              <a:gd name="T4" fmla="*/ 104 w 440"/>
              <a:gd name="T5" fmla="*/ 144 h 576"/>
              <a:gd name="T6" fmla="*/ 104 w 440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440"/>
              <a:gd name="T13" fmla="*/ 0 h 576"/>
              <a:gd name="T14" fmla="*/ 440 w 440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" h="576">
                <a:moveTo>
                  <a:pt x="440" y="576"/>
                </a:moveTo>
                <a:cubicBezTo>
                  <a:pt x="276" y="516"/>
                  <a:pt x="112" y="456"/>
                  <a:pt x="56" y="384"/>
                </a:cubicBezTo>
                <a:cubicBezTo>
                  <a:pt x="0" y="312"/>
                  <a:pt x="96" y="208"/>
                  <a:pt x="104" y="144"/>
                </a:cubicBezTo>
                <a:cubicBezTo>
                  <a:pt x="112" y="80"/>
                  <a:pt x="108" y="40"/>
                  <a:pt x="104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5" name="Freeform 13"/>
          <p:cNvSpPr>
            <a:spLocks/>
          </p:cNvSpPr>
          <p:nvPr/>
        </p:nvSpPr>
        <p:spPr bwMode="auto">
          <a:xfrm>
            <a:off x="7086600" y="4648200"/>
            <a:ext cx="457200" cy="914400"/>
          </a:xfrm>
          <a:custGeom>
            <a:avLst/>
            <a:gdLst>
              <a:gd name="T0" fmla="*/ 0 w 288"/>
              <a:gd name="T1" fmla="*/ 576 h 576"/>
              <a:gd name="T2" fmla="*/ 240 w 288"/>
              <a:gd name="T3" fmla="*/ 240 h 576"/>
              <a:gd name="T4" fmla="*/ 192 w 288"/>
              <a:gd name="T5" fmla="*/ 96 h 576"/>
              <a:gd name="T6" fmla="*/ 288 w 288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576"/>
              <a:gd name="T14" fmla="*/ 288 w 288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576">
                <a:moveTo>
                  <a:pt x="0" y="576"/>
                </a:moveTo>
                <a:cubicBezTo>
                  <a:pt x="104" y="448"/>
                  <a:pt x="208" y="320"/>
                  <a:pt x="240" y="240"/>
                </a:cubicBezTo>
                <a:cubicBezTo>
                  <a:pt x="272" y="160"/>
                  <a:pt x="184" y="136"/>
                  <a:pt x="192" y="96"/>
                </a:cubicBezTo>
                <a:cubicBezTo>
                  <a:pt x="200" y="56"/>
                  <a:pt x="244" y="28"/>
                  <a:pt x="28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905000" y="5638800"/>
            <a:ext cx="1733550" cy="3667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inverz tömegek</a:t>
            </a:r>
            <a:endParaRPr lang="en-US"/>
          </a:p>
        </p:txBody>
      </p:sp>
      <p:sp>
        <p:nvSpPr>
          <p:cNvPr id="13327" name="Freeform 15"/>
          <p:cNvSpPr>
            <a:spLocks/>
          </p:cNvSpPr>
          <p:nvPr/>
        </p:nvSpPr>
        <p:spPr bwMode="auto">
          <a:xfrm>
            <a:off x="2357438" y="4643438"/>
            <a:ext cx="238125" cy="914400"/>
          </a:xfrm>
          <a:custGeom>
            <a:avLst/>
            <a:gdLst>
              <a:gd name="T0" fmla="*/ 0 w 152"/>
              <a:gd name="T1" fmla="*/ 576 h 576"/>
              <a:gd name="T2" fmla="*/ 144 w 152"/>
              <a:gd name="T3" fmla="*/ 288 h 576"/>
              <a:gd name="T4" fmla="*/ 48 w 152"/>
              <a:gd name="T5" fmla="*/ 96 h 576"/>
              <a:gd name="T6" fmla="*/ 0 w 152"/>
              <a:gd name="T7" fmla="*/ 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576"/>
              <a:gd name="T14" fmla="*/ 152 w 152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576">
                <a:moveTo>
                  <a:pt x="0" y="576"/>
                </a:moveTo>
                <a:cubicBezTo>
                  <a:pt x="68" y="472"/>
                  <a:pt x="136" y="368"/>
                  <a:pt x="144" y="288"/>
                </a:cubicBezTo>
                <a:cubicBezTo>
                  <a:pt x="152" y="208"/>
                  <a:pt x="72" y="144"/>
                  <a:pt x="48" y="96"/>
                </a:cubicBezTo>
                <a:cubicBezTo>
                  <a:pt x="24" y="48"/>
                  <a:pt x="12" y="24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Freeform 16"/>
          <p:cNvSpPr>
            <a:spLocks/>
          </p:cNvSpPr>
          <p:nvPr/>
        </p:nvSpPr>
        <p:spPr bwMode="auto">
          <a:xfrm>
            <a:off x="2667000" y="4572000"/>
            <a:ext cx="723900" cy="1066800"/>
          </a:xfrm>
          <a:custGeom>
            <a:avLst/>
            <a:gdLst>
              <a:gd name="T0" fmla="*/ 0 w 456"/>
              <a:gd name="T1" fmla="*/ 672 h 672"/>
              <a:gd name="T2" fmla="*/ 384 w 456"/>
              <a:gd name="T3" fmla="*/ 432 h 672"/>
              <a:gd name="T4" fmla="*/ 432 w 456"/>
              <a:gd name="T5" fmla="*/ 0 h 672"/>
              <a:gd name="T6" fmla="*/ 0 60000 65536"/>
              <a:gd name="T7" fmla="*/ 0 60000 65536"/>
              <a:gd name="T8" fmla="*/ 0 60000 65536"/>
              <a:gd name="T9" fmla="*/ 0 w 456"/>
              <a:gd name="T10" fmla="*/ 0 h 672"/>
              <a:gd name="T11" fmla="*/ 456 w 4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672">
                <a:moveTo>
                  <a:pt x="0" y="672"/>
                </a:moveTo>
                <a:cubicBezTo>
                  <a:pt x="156" y="608"/>
                  <a:pt x="312" y="544"/>
                  <a:pt x="384" y="432"/>
                </a:cubicBezTo>
                <a:cubicBezTo>
                  <a:pt x="456" y="320"/>
                  <a:pt x="444" y="160"/>
                  <a:pt x="432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Freeform 17"/>
          <p:cNvSpPr>
            <a:spLocks/>
          </p:cNvSpPr>
          <p:nvPr/>
        </p:nvSpPr>
        <p:spPr bwMode="auto">
          <a:xfrm>
            <a:off x="3505200" y="4648200"/>
            <a:ext cx="1028700" cy="1066800"/>
          </a:xfrm>
          <a:custGeom>
            <a:avLst/>
            <a:gdLst>
              <a:gd name="T0" fmla="*/ 0 w 648"/>
              <a:gd name="T1" fmla="*/ 672 h 672"/>
              <a:gd name="T2" fmla="*/ 432 w 648"/>
              <a:gd name="T3" fmla="*/ 480 h 672"/>
              <a:gd name="T4" fmla="*/ 624 w 648"/>
              <a:gd name="T5" fmla="*/ 336 h 672"/>
              <a:gd name="T6" fmla="*/ 576 w 648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648"/>
              <a:gd name="T13" fmla="*/ 0 h 672"/>
              <a:gd name="T14" fmla="*/ 648 w 648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8" h="672">
                <a:moveTo>
                  <a:pt x="0" y="672"/>
                </a:moveTo>
                <a:cubicBezTo>
                  <a:pt x="164" y="604"/>
                  <a:pt x="328" y="536"/>
                  <a:pt x="432" y="480"/>
                </a:cubicBezTo>
                <a:cubicBezTo>
                  <a:pt x="536" y="424"/>
                  <a:pt x="600" y="416"/>
                  <a:pt x="624" y="336"/>
                </a:cubicBezTo>
                <a:cubicBezTo>
                  <a:pt x="648" y="256"/>
                  <a:pt x="612" y="128"/>
                  <a:pt x="576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Freeform 18"/>
          <p:cNvSpPr>
            <a:spLocks/>
          </p:cNvSpPr>
          <p:nvPr/>
        </p:nvSpPr>
        <p:spPr bwMode="auto">
          <a:xfrm>
            <a:off x="3657600" y="4648200"/>
            <a:ext cx="2743200" cy="1143000"/>
          </a:xfrm>
          <a:custGeom>
            <a:avLst/>
            <a:gdLst>
              <a:gd name="T0" fmla="*/ 0 w 1728"/>
              <a:gd name="T1" fmla="*/ 720 h 720"/>
              <a:gd name="T2" fmla="*/ 1248 w 1728"/>
              <a:gd name="T3" fmla="*/ 528 h 720"/>
              <a:gd name="T4" fmla="*/ 1104 w 1728"/>
              <a:gd name="T5" fmla="*/ 480 h 720"/>
              <a:gd name="T6" fmla="*/ 1056 w 1728"/>
              <a:gd name="T7" fmla="*/ 384 h 720"/>
              <a:gd name="T8" fmla="*/ 1440 w 1728"/>
              <a:gd name="T9" fmla="*/ 288 h 720"/>
              <a:gd name="T10" fmla="*/ 1392 w 1728"/>
              <a:gd name="T11" fmla="*/ 432 h 720"/>
              <a:gd name="T12" fmla="*/ 1584 w 1728"/>
              <a:gd name="T13" fmla="*/ 336 h 720"/>
              <a:gd name="T14" fmla="*/ 1728 w 1728"/>
              <a:gd name="T15" fmla="*/ 0 h 7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28"/>
              <a:gd name="T25" fmla="*/ 0 h 720"/>
              <a:gd name="T26" fmla="*/ 1728 w 1728"/>
              <a:gd name="T27" fmla="*/ 720 h 72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28" h="720">
                <a:moveTo>
                  <a:pt x="0" y="720"/>
                </a:moveTo>
                <a:cubicBezTo>
                  <a:pt x="532" y="644"/>
                  <a:pt x="1064" y="568"/>
                  <a:pt x="1248" y="528"/>
                </a:cubicBezTo>
                <a:cubicBezTo>
                  <a:pt x="1432" y="488"/>
                  <a:pt x="1136" y="504"/>
                  <a:pt x="1104" y="480"/>
                </a:cubicBezTo>
                <a:cubicBezTo>
                  <a:pt x="1072" y="456"/>
                  <a:pt x="1000" y="416"/>
                  <a:pt x="1056" y="384"/>
                </a:cubicBezTo>
                <a:cubicBezTo>
                  <a:pt x="1112" y="352"/>
                  <a:pt x="1384" y="280"/>
                  <a:pt x="1440" y="288"/>
                </a:cubicBezTo>
                <a:cubicBezTo>
                  <a:pt x="1496" y="296"/>
                  <a:pt x="1368" y="424"/>
                  <a:pt x="1392" y="432"/>
                </a:cubicBezTo>
                <a:cubicBezTo>
                  <a:pt x="1416" y="440"/>
                  <a:pt x="1528" y="408"/>
                  <a:pt x="1584" y="336"/>
                </a:cubicBezTo>
                <a:cubicBezTo>
                  <a:pt x="1640" y="264"/>
                  <a:pt x="1684" y="132"/>
                  <a:pt x="172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517525" y="6132513"/>
            <a:ext cx="6038850" cy="641350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a levezetés hosszú és nem fontos, de nagyjából a lényeg:</a:t>
            </a:r>
          </a:p>
          <a:p>
            <a:r>
              <a:rPr lang="en-US"/>
              <a:t>visszaverend</a:t>
            </a:r>
            <a:r>
              <a:rPr lang="hu-HU"/>
              <a:t>ő lendület </a:t>
            </a:r>
            <a:r>
              <a:rPr lang="en-US"/>
              <a:t>= mer</a:t>
            </a:r>
            <a:r>
              <a:rPr lang="hu-HU"/>
              <a:t>őleges sebesség </a:t>
            </a:r>
            <a:r>
              <a:rPr lang="en-US">
                <a:cs typeface="Arial" charset="0"/>
              </a:rPr>
              <a:t>×</a:t>
            </a:r>
            <a:r>
              <a:rPr lang="hu-HU">
                <a:cs typeface="Arial" charset="0"/>
              </a:rPr>
              <a:t> tömeg</a:t>
            </a:r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33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Ütközés-detektálás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feladat</a:t>
            </a:r>
          </a:p>
          <a:p>
            <a:pPr lvl="1" eaLnBrk="1" hangingPunct="1"/>
            <a:r>
              <a:rPr lang="hu-HU" smtClean="0"/>
              <a:t>érintkezési pontok és normálisok megtalálása</a:t>
            </a:r>
          </a:p>
          <a:p>
            <a:pPr lvl="1" eaLnBrk="1" hangingPunct="1">
              <a:buFont typeface="Arial" charset="0"/>
              <a:buNone/>
            </a:pPr>
            <a:r>
              <a:rPr lang="en-US" smtClean="0">
                <a:solidFill>
                  <a:schemeClr val="hlink"/>
                </a:solidFill>
              </a:rPr>
              <a:t>+</a:t>
            </a:r>
            <a:r>
              <a:rPr lang="en-US" smtClean="0"/>
              <a:t> </a:t>
            </a:r>
            <a:r>
              <a:rPr lang="hu-HU" smtClean="0"/>
              <a:t>ütközés időpontja</a:t>
            </a:r>
          </a:p>
          <a:p>
            <a:pPr lvl="2" eaLnBrk="1" hangingPunct="1"/>
            <a:r>
              <a:rPr lang="hu-HU" smtClean="0"/>
              <a:t>érdekel minket: </a:t>
            </a:r>
            <a:r>
              <a:rPr lang="hu-HU" smtClean="0">
                <a:solidFill>
                  <a:schemeClr val="hlink"/>
                </a:solidFill>
              </a:rPr>
              <a:t>folytonos ütközésvizsgálat</a:t>
            </a:r>
          </a:p>
          <a:p>
            <a:pPr lvl="2" eaLnBrk="1" hangingPunct="1"/>
            <a:r>
              <a:rPr lang="hu-HU" smtClean="0"/>
              <a:t>feltételezzük, hogy csak az időlépcsők végén lehet: </a:t>
            </a:r>
            <a:r>
              <a:rPr lang="hu-HU" smtClean="0">
                <a:solidFill>
                  <a:schemeClr val="hlink"/>
                </a:solidFill>
              </a:rPr>
              <a:t>diszkrét ütközésvizsgálat</a:t>
            </a:r>
          </a:p>
          <a:p>
            <a:pPr lvl="1" eaLnBrk="1" hangingPunct="1">
              <a:buFont typeface="Arial" charset="0"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104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smtClean="0"/>
              <a:t>Folytonos/</a:t>
            </a:r>
            <a:r>
              <a:rPr lang="hu-HU" smtClean="0"/>
              <a:t>Diszkrét ütközés</a:t>
            </a:r>
            <a:r>
              <a:rPr lang="en-US" smtClean="0"/>
              <a:t>-</a:t>
            </a:r>
            <a:r>
              <a:rPr lang="hu-HU" smtClean="0"/>
              <a:t>detektálás pontra és </a:t>
            </a:r>
            <a:r>
              <a:rPr lang="en-US" smtClean="0"/>
              <a:t>f</a:t>
            </a:r>
            <a:r>
              <a:rPr lang="hu-HU" smtClean="0"/>
              <a:t>éltérre</a:t>
            </a:r>
            <a:endParaRPr lang="en-US" smtClean="0"/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5024438" y="3138488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5329238" y="3443288"/>
            <a:ext cx="12954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4643438" y="4357688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710238" y="2833688"/>
            <a:ext cx="822325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3200" b="1">
                <a:latin typeface="Times New Roman" pitchFamily="18" charset="0"/>
              </a:rPr>
              <a:t>r</a:t>
            </a:r>
            <a:r>
              <a:rPr lang="hu-HU" sz="3200">
                <a:latin typeface="Times New Roman" pitchFamily="18" charset="0"/>
              </a:rPr>
              <a:t>(t</a:t>
            </a:r>
            <a:r>
              <a:rPr lang="hu-HU" sz="3200" i="1" baseline="-25000">
                <a:latin typeface="Times New Roman" pitchFamily="18" charset="0"/>
              </a:rPr>
              <a:t>i</a:t>
            </a:r>
            <a:r>
              <a:rPr lang="hu-HU" sz="3200">
                <a:latin typeface="Times New Roman" pitchFamily="18" charset="0"/>
              </a:rPr>
              <a:t>)</a:t>
            </a:r>
            <a:endParaRPr lang="hu-HU" sz="3200" b="1">
              <a:latin typeface="Times New Roman" pitchFamily="18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624638" y="4510088"/>
            <a:ext cx="1135062" cy="579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3200" b="1">
                <a:latin typeface="Times New Roman" pitchFamily="18" charset="0"/>
              </a:rPr>
              <a:t>r</a:t>
            </a:r>
            <a:r>
              <a:rPr lang="hu-HU" sz="3200">
                <a:latin typeface="Times New Roman" pitchFamily="18" charset="0"/>
              </a:rPr>
              <a:t>(t</a:t>
            </a:r>
            <a:r>
              <a:rPr lang="hu-HU" sz="3200" i="1" baseline="-25000">
                <a:latin typeface="Times New Roman" pitchFamily="18" charset="0"/>
              </a:rPr>
              <a:t>i+</a:t>
            </a:r>
            <a:r>
              <a:rPr lang="hu-HU" sz="3200" baseline="-25000">
                <a:latin typeface="Times New Roman" pitchFamily="18" charset="0"/>
              </a:rPr>
              <a:t>1</a:t>
            </a:r>
            <a:r>
              <a:rPr lang="hu-HU" sz="3200">
                <a:latin typeface="Times New Roman" pitchFamily="18" charset="0"/>
              </a:rPr>
              <a:t>)</a:t>
            </a:r>
            <a:endParaRPr lang="hu-HU" sz="3200" b="1">
              <a:latin typeface="Times New Roman" pitchFamily="18" charset="0"/>
            </a:endParaRP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6091238" y="4662488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929438" y="3824288"/>
            <a:ext cx="187483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 b="1">
                <a:latin typeface="Times New Roman" pitchFamily="18" charset="0"/>
              </a:rPr>
              <a:t>n </a:t>
            </a:r>
            <a:r>
              <a:rPr lang="hu-HU" sz="2800" i="1">
                <a:latin typeface="Times New Roman" pitchFamily="18" charset="0"/>
              </a:rPr>
              <a:t>·</a:t>
            </a:r>
            <a:r>
              <a:rPr lang="hu-HU" sz="2400">
                <a:latin typeface="Times New Roman" pitchFamily="18" charset="0"/>
              </a:rPr>
              <a:t>(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hu-HU" sz="2400">
                <a:latin typeface="Times New Roman" pitchFamily="18" charset="0"/>
              </a:rPr>
              <a:t> - 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en-US" sz="2400">
                <a:latin typeface="Times New Roman" pitchFamily="18" charset="0"/>
              </a:rPr>
              <a:t>0) = 0</a:t>
            </a:r>
            <a:endParaRPr lang="hu-HU" sz="2400">
              <a:latin typeface="Times New Roman" pitchFamily="18" charset="0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624638" y="2605088"/>
            <a:ext cx="187483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 b="1">
                <a:latin typeface="Times New Roman" pitchFamily="18" charset="0"/>
              </a:rPr>
              <a:t>n </a:t>
            </a:r>
            <a:r>
              <a:rPr lang="hu-HU" sz="2800" i="1">
                <a:latin typeface="Times New Roman" pitchFamily="18" charset="0"/>
              </a:rPr>
              <a:t>·</a:t>
            </a:r>
            <a:r>
              <a:rPr lang="hu-HU" sz="2400">
                <a:latin typeface="Times New Roman" pitchFamily="18" charset="0"/>
              </a:rPr>
              <a:t>(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hu-HU" sz="2400">
                <a:latin typeface="Times New Roman" pitchFamily="18" charset="0"/>
              </a:rPr>
              <a:t> - 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en-US" sz="2400">
                <a:latin typeface="Times New Roman" pitchFamily="18" charset="0"/>
              </a:rPr>
              <a:t>0) &gt; 0</a:t>
            </a:r>
            <a:endParaRPr lang="hu-HU" sz="2400">
              <a:latin typeface="Times New Roman" pitchFamily="18" charset="0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6396038" y="5424488"/>
            <a:ext cx="187483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 b="1">
                <a:latin typeface="Times New Roman" pitchFamily="18" charset="0"/>
              </a:rPr>
              <a:t>n </a:t>
            </a:r>
            <a:r>
              <a:rPr lang="hu-HU" sz="2800" i="1">
                <a:latin typeface="Times New Roman" pitchFamily="18" charset="0"/>
              </a:rPr>
              <a:t>·</a:t>
            </a:r>
            <a:r>
              <a:rPr lang="hu-HU" sz="2400">
                <a:latin typeface="Times New Roman" pitchFamily="18" charset="0"/>
              </a:rPr>
              <a:t>(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hu-HU" sz="2400">
                <a:latin typeface="Times New Roman" pitchFamily="18" charset="0"/>
              </a:rPr>
              <a:t> - 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en-US" sz="2400">
                <a:latin typeface="Times New Roman" pitchFamily="18" charset="0"/>
              </a:rPr>
              <a:t>0) &lt; 0</a:t>
            </a:r>
            <a:endParaRPr lang="hu-HU" sz="2400">
              <a:latin typeface="Times New Roman" pitchFamily="18" charset="0"/>
            </a:endParaRP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1225550" y="3133725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1530350" y="3438525"/>
            <a:ext cx="381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844550" y="4352925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1225550" y="36671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 b="1">
                <a:latin typeface="Times New Roman" pitchFamily="18" charset="0"/>
              </a:rPr>
              <a:t>v</a:t>
            </a: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1530350" y="3438525"/>
            <a:ext cx="8382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216150" y="3286125"/>
            <a:ext cx="16510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sugár: </a:t>
            </a:r>
            <a:r>
              <a:rPr lang="hu-HU" sz="2400" b="1">
                <a:latin typeface="Times New Roman" pitchFamily="18" charset="0"/>
              </a:rPr>
              <a:t>r</a:t>
            </a:r>
            <a:r>
              <a:rPr lang="hu-HU" sz="2400">
                <a:latin typeface="Times New Roman" pitchFamily="18" charset="0"/>
              </a:rPr>
              <a:t>+</a:t>
            </a:r>
            <a:r>
              <a:rPr lang="hu-HU" sz="2400" b="1">
                <a:latin typeface="Times New Roman" pitchFamily="18" charset="0"/>
              </a:rPr>
              <a:t>v</a:t>
            </a:r>
            <a:r>
              <a:rPr lang="hu-HU" sz="2800" i="1">
                <a:latin typeface="Times New Roman" pitchFamily="18" charset="0"/>
              </a:rPr>
              <a:t>·</a:t>
            </a:r>
            <a:r>
              <a:rPr lang="hu-HU" sz="2800">
                <a:latin typeface="Times New Roman" pitchFamily="18" charset="0"/>
              </a:rPr>
              <a:t>t</a:t>
            </a:r>
            <a:endParaRPr lang="hu-HU" sz="2800" i="1">
              <a:latin typeface="Times New Roman" pitchFamily="18" charset="0"/>
            </a:endParaRPr>
          </a:p>
        </p:txBody>
      </p:sp>
      <p:sp>
        <p:nvSpPr>
          <p:cNvPr id="15378" name="Oval 18"/>
          <p:cNvSpPr>
            <a:spLocks noChangeArrowheads="1"/>
          </p:cNvSpPr>
          <p:nvPr/>
        </p:nvSpPr>
        <p:spPr bwMode="auto">
          <a:xfrm>
            <a:off x="2089150" y="4276725"/>
            <a:ext cx="203200" cy="22225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39750" y="4429125"/>
            <a:ext cx="2605088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hu-HU" sz="2400">
                <a:latin typeface="Times New Roman" pitchFamily="18" charset="0"/>
              </a:rPr>
              <a:t>metszés: t</a:t>
            </a:r>
            <a:r>
              <a:rPr lang="en-US" sz="2400">
                <a:latin typeface="Times New Roman" pitchFamily="18" charset="0"/>
              </a:rPr>
              <a:t>*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Ha t* &lt; dt Collision</a:t>
            </a:r>
            <a:endParaRPr lang="hu-HU" sz="2800" i="1">
              <a:latin typeface="Times New Roman" pitchFamily="18" charset="0"/>
            </a:endParaRP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7467600" y="1503363"/>
            <a:ext cx="1416050" cy="3667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  <a:r>
              <a:rPr lang="hu-HU"/>
              <a:t>ík normálja</a:t>
            </a:r>
            <a:endParaRPr lang="en-US"/>
          </a:p>
        </p:txBody>
      </p:sp>
      <p:sp>
        <p:nvSpPr>
          <p:cNvPr id="15381" name="Freeform 21"/>
          <p:cNvSpPr>
            <a:spLocks/>
          </p:cNvSpPr>
          <p:nvPr/>
        </p:nvSpPr>
        <p:spPr bwMode="auto">
          <a:xfrm>
            <a:off x="6489700" y="1884363"/>
            <a:ext cx="1054100" cy="914400"/>
          </a:xfrm>
          <a:custGeom>
            <a:avLst/>
            <a:gdLst>
              <a:gd name="T0" fmla="*/ 664 w 664"/>
              <a:gd name="T1" fmla="*/ 0 h 576"/>
              <a:gd name="T2" fmla="*/ 88 w 664"/>
              <a:gd name="T3" fmla="*/ 336 h 576"/>
              <a:gd name="T4" fmla="*/ 136 w 664"/>
              <a:gd name="T5" fmla="*/ 576 h 576"/>
              <a:gd name="T6" fmla="*/ 0 60000 65536"/>
              <a:gd name="T7" fmla="*/ 0 60000 65536"/>
              <a:gd name="T8" fmla="*/ 0 60000 65536"/>
              <a:gd name="T9" fmla="*/ 0 w 664"/>
              <a:gd name="T10" fmla="*/ 0 h 576"/>
              <a:gd name="T11" fmla="*/ 664 w 664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4" h="576">
                <a:moveTo>
                  <a:pt x="664" y="0"/>
                </a:moveTo>
                <a:cubicBezTo>
                  <a:pt x="420" y="120"/>
                  <a:pt x="176" y="240"/>
                  <a:pt x="88" y="336"/>
                </a:cubicBezTo>
                <a:cubicBezTo>
                  <a:pt x="0" y="432"/>
                  <a:pt x="68" y="504"/>
                  <a:pt x="136" y="57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7550150" y="2036763"/>
            <a:ext cx="1593850" cy="3667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  <a:r>
              <a:rPr lang="hu-HU"/>
              <a:t>ík egy pontja</a:t>
            </a:r>
            <a:endParaRPr lang="en-US"/>
          </a:p>
        </p:txBody>
      </p:sp>
      <p:sp>
        <p:nvSpPr>
          <p:cNvPr id="15383" name="Freeform 23"/>
          <p:cNvSpPr>
            <a:spLocks/>
          </p:cNvSpPr>
          <p:nvPr/>
        </p:nvSpPr>
        <p:spPr bwMode="auto">
          <a:xfrm>
            <a:off x="7289800" y="2265363"/>
            <a:ext cx="469900" cy="457200"/>
          </a:xfrm>
          <a:custGeom>
            <a:avLst/>
            <a:gdLst>
              <a:gd name="T0" fmla="*/ 160 w 296"/>
              <a:gd name="T1" fmla="*/ 0 h 288"/>
              <a:gd name="T2" fmla="*/ 16 w 296"/>
              <a:gd name="T3" fmla="*/ 96 h 288"/>
              <a:gd name="T4" fmla="*/ 256 w 296"/>
              <a:gd name="T5" fmla="*/ 144 h 288"/>
              <a:gd name="T6" fmla="*/ 256 w 296"/>
              <a:gd name="T7" fmla="*/ 288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296"/>
              <a:gd name="T13" fmla="*/ 0 h 288"/>
              <a:gd name="T14" fmla="*/ 296 w 29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6" h="288">
                <a:moveTo>
                  <a:pt x="160" y="0"/>
                </a:moveTo>
                <a:cubicBezTo>
                  <a:pt x="80" y="36"/>
                  <a:pt x="0" y="72"/>
                  <a:pt x="16" y="96"/>
                </a:cubicBezTo>
                <a:cubicBezTo>
                  <a:pt x="32" y="120"/>
                  <a:pt x="216" y="112"/>
                  <a:pt x="256" y="144"/>
                </a:cubicBezTo>
                <a:cubicBezTo>
                  <a:pt x="296" y="176"/>
                  <a:pt x="276" y="232"/>
                  <a:pt x="256" y="28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Előnyök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Folytonos</a:t>
            </a:r>
          </a:p>
          <a:p>
            <a:pPr lvl="1" eaLnBrk="1" hangingPunct="1">
              <a:buFont typeface="Arial" charset="0"/>
              <a:buChar char="+"/>
            </a:pPr>
            <a:r>
              <a:rPr lang="hu-HU" smtClean="0"/>
              <a:t>valóban érintkező testekre számolunk ütközés-választ</a:t>
            </a:r>
          </a:p>
          <a:p>
            <a:pPr lvl="1" eaLnBrk="1" hangingPunct="1">
              <a:buFont typeface="Arial" charset="0"/>
              <a:buChar char="+"/>
            </a:pPr>
            <a:r>
              <a:rPr lang="hu-HU" smtClean="0"/>
              <a:t>nincsenek „ideiglenesen” egymásba lógó objektumok</a:t>
            </a:r>
          </a:p>
          <a:p>
            <a:pPr eaLnBrk="1" hangingPunct="1"/>
            <a:r>
              <a:rPr lang="hu-HU" smtClean="0"/>
              <a:t>Diszkrét</a:t>
            </a:r>
          </a:p>
          <a:p>
            <a:pPr lvl="1" eaLnBrk="1" hangingPunct="1">
              <a:buFont typeface="Arial" charset="0"/>
              <a:buChar char="+"/>
            </a:pPr>
            <a:r>
              <a:rPr lang="hu-HU" smtClean="0"/>
              <a:t>van rá esély valós időben</a:t>
            </a:r>
          </a:p>
          <a:p>
            <a:pPr lvl="1" eaLnBrk="1" hangingPunct="1">
              <a:buFont typeface="Arial" charset="0"/>
              <a:buChar char="+"/>
            </a:pPr>
            <a:r>
              <a:rPr lang="hu-HU" smtClean="0"/>
              <a:t>játékban: egyszerűen illeszkedik a diszkrét idejű mechanikai szimulációhoz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44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Ütközésvizsgálat</a:t>
            </a:r>
            <a:endParaRPr 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mindenki mindenkivel </a:t>
            </a:r>
            <a:r>
              <a:rPr lang="hu-HU" smtClean="0">
                <a:sym typeface="Symbol" pitchFamily="18" charset="2"/>
              </a:rPr>
              <a:t></a:t>
            </a:r>
            <a:r>
              <a:rPr lang="hu-HU" smtClean="0"/>
              <a:t>(n</a:t>
            </a:r>
            <a:r>
              <a:rPr lang="hu-HU" baseline="30000" smtClean="0"/>
              <a:t>2</a:t>
            </a:r>
            <a:r>
              <a:rPr lang="hu-HU" smtClean="0"/>
              <a:t>)</a:t>
            </a:r>
          </a:p>
          <a:p>
            <a:pPr eaLnBrk="1" hangingPunct="1"/>
            <a:r>
              <a:rPr lang="hu-HU" smtClean="0"/>
              <a:t>háromszöghálók</a:t>
            </a:r>
          </a:p>
          <a:p>
            <a:pPr lvl="1" eaLnBrk="1" hangingPunct="1"/>
            <a:r>
              <a:rPr lang="hu-HU" smtClean="0"/>
              <a:t>csúcs lappal</a:t>
            </a:r>
          </a:p>
          <a:p>
            <a:pPr lvl="1" eaLnBrk="1" hangingPunct="1"/>
            <a:r>
              <a:rPr lang="hu-HU" smtClean="0"/>
              <a:t>él éllel</a:t>
            </a:r>
          </a:p>
          <a:p>
            <a:pPr eaLnBrk="1" hangingPunct="1"/>
            <a:r>
              <a:rPr lang="hu-HU" smtClean="0"/>
              <a:t>minden test minden csúcsa</a:t>
            </a:r>
            <a:r>
              <a:rPr lang="en-US" smtClean="0"/>
              <a:t>/</a:t>
            </a:r>
            <a:r>
              <a:rPr lang="hu-HU" smtClean="0"/>
              <a:t>éle az összes többi test csúcsával</a:t>
            </a:r>
            <a:r>
              <a:rPr lang="en-US" smtClean="0"/>
              <a:t>/</a:t>
            </a:r>
            <a:r>
              <a:rPr lang="hu-HU" smtClean="0"/>
              <a:t>élével </a:t>
            </a:r>
            <a:r>
              <a:rPr lang="hu-HU" smtClean="0">
                <a:solidFill>
                  <a:schemeClr val="hlink"/>
                </a:solidFill>
              </a:rPr>
              <a:t>nem megy</a:t>
            </a:r>
          </a:p>
          <a:p>
            <a:pPr lvl="1" eaLnBrk="1" hangingPunct="1"/>
            <a:r>
              <a:rPr lang="hu-HU" smtClean="0"/>
              <a:t>térfelosztás</a:t>
            </a:r>
          </a:p>
          <a:p>
            <a:pPr lvl="1" eaLnBrk="1" hangingPunct="1"/>
            <a:r>
              <a:rPr lang="hu-HU" smtClean="0"/>
              <a:t>egyszerűsített ütköző-geometria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6638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Térfelosztás fentről le</a:t>
            </a: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cellákra osztott tér</a:t>
            </a:r>
          </a:p>
          <a:p>
            <a:pPr lvl="1" eaLnBrk="1" hangingPunct="1"/>
            <a:r>
              <a:rPr lang="hu-HU" smtClean="0"/>
              <a:t>szabályos rács</a:t>
            </a:r>
          </a:p>
          <a:p>
            <a:pPr lvl="1" eaLnBrk="1" hangingPunct="1"/>
            <a:r>
              <a:rPr lang="hu-HU" smtClean="0"/>
              <a:t>oktális fa</a:t>
            </a:r>
          </a:p>
          <a:p>
            <a:pPr lvl="1" eaLnBrk="1" hangingPunct="1"/>
            <a:r>
              <a:rPr lang="hu-HU" smtClean="0"/>
              <a:t>BSP fa</a:t>
            </a:r>
          </a:p>
          <a:p>
            <a:pPr eaLnBrk="1" hangingPunct="1"/>
            <a:r>
              <a:rPr lang="hu-HU" smtClean="0"/>
              <a:t>minden cellában lista a belógó testekről</a:t>
            </a:r>
            <a:r>
              <a:rPr lang="en-US" smtClean="0"/>
              <a:t>/primit</a:t>
            </a:r>
            <a:r>
              <a:rPr lang="hu-HU" smtClean="0"/>
              <a:t>ívekről</a:t>
            </a:r>
          </a:p>
          <a:p>
            <a:pPr lvl="1" eaLnBrk="1" hangingPunct="1"/>
            <a:r>
              <a:rPr lang="hu-HU" smtClean="0"/>
              <a:t>mozgó tárgyaknál drága lehet karbantartani</a:t>
            </a:r>
          </a:p>
          <a:p>
            <a:pPr lvl="2" eaLnBrk="1" hangingPunct="1"/>
            <a:r>
              <a:rPr lang="hu-HU" smtClean="0"/>
              <a:t>pl. BSP fa a statikus színtérre jó</a:t>
            </a:r>
          </a:p>
          <a:p>
            <a:pPr eaLnBrk="1" hangingPunct="1"/>
            <a:r>
              <a:rPr lang="hu-HU" smtClean="0"/>
              <a:t>csak a közös cellában levőkre kell vizsgálódni</a:t>
            </a:r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371600"/>
            <a:ext cx="1981200" cy="1066800"/>
            <a:chOff x="3024" y="1056"/>
            <a:chExt cx="1248" cy="672"/>
          </a:xfrm>
        </p:grpSpPr>
        <p:sp>
          <p:nvSpPr>
            <p:cNvPr id="18460" name="Rectangle 5"/>
            <p:cNvSpPr>
              <a:spLocks noChangeArrowheads="1"/>
            </p:cNvSpPr>
            <p:nvPr/>
          </p:nvSpPr>
          <p:spPr bwMode="auto">
            <a:xfrm>
              <a:off x="3024" y="1056"/>
              <a:ext cx="1248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Rectangle 6"/>
            <p:cNvSpPr>
              <a:spLocks noChangeArrowheads="1"/>
            </p:cNvSpPr>
            <p:nvPr/>
          </p:nvSpPr>
          <p:spPr bwMode="auto">
            <a:xfrm>
              <a:off x="3120" y="1056"/>
              <a:ext cx="105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Rectangle 7"/>
            <p:cNvSpPr>
              <a:spLocks noChangeArrowheads="1"/>
            </p:cNvSpPr>
            <p:nvPr/>
          </p:nvSpPr>
          <p:spPr bwMode="auto">
            <a:xfrm>
              <a:off x="3216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Rectangle 8"/>
            <p:cNvSpPr>
              <a:spLocks noChangeArrowheads="1"/>
            </p:cNvSpPr>
            <p:nvPr/>
          </p:nvSpPr>
          <p:spPr bwMode="auto">
            <a:xfrm>
              <a:off x="3408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Rectangle 9"/>
            <p:cNvSpPr>
              <a:spLocks noChangeArrowheads="1"/>
            </p:cNvSpPr>
            <p:nvPr/>
          </p:nvSpPr>
          <p:spPr bwMode="auto">
            <a:xfrm>
              <a:off x="3600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Rectangle 10"/>
            <p:cNvSpPr>
              <a:spLocks noChangeArrowheads="1"/>
            </p:cNvSpPr>
            <p:nvPr/>
          </p:nvSpPr>
          <p:spPr bwMode="auto">
            <a:xfrm>
              <a:off x="3792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Rectangle 11"/>
            <p:cNvSpPr>
              <a:spLocks noChangeArrowheads="1"/>
            </p:cNvSpPr>
            <p:nvPr/>
          </p:nvSpPr>
          <p:spPr bwMode="auto">
            <a:xfrm>
              <a:off x="3984" y="1056"/>
              <a:ext cx="96" cy="6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7" name="Rectangle 12"/>
            <p:cNvSpPr>
              <a:spLocks noChangeArrowheads="1"/>
            </p:cNvSpPr>
            <p:nvPr/>
          </p:nvSpPr>
          <p:spPr bwMode="auto">
            <a:xfrm>
              <a:off x="3024" y="1152"/>
              <a:ext cx="1248" cy="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Rectangle 13"/>
            <p:cNvSpPr>
              <a:spLocks noChangeArrowheads="1"/>
            </p:cNvSpPr>
            <p:nvPr/>
          </p:nvSpPr>
          <p:spPr bwMode="auto">
            <a:xfrm>
              <a:off x="3024" y="1344"/>
              <a:ext cx="1248" cy="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Rectangle 14"/>
            <p:cNvSpPr>
              <a:spLocks noChangeArrowheads="1"/>
            </p:cNvSpPr>
            <p:nvPr/>
          </p:nvSpPr>
          <p:spPr bwMode="auto">
            <a:xfrm>
              <a:off x="3024" y="1536"/>
              <a:ext cx="1248" cy="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7" name="Line 15"/>
          <p:cNvSpPr>
            <a:spLocks noChangeShapeType="1"/>
          </p:cNvSpPr>
          <p:nvPr/>
        </p:nvSpPr>
        <p:spPr bwMode="auto">
          <a:xfrm>
            <a:off x="7924800" y="1981200"/>
            <a:ext cx="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8" name="Line 16"/>
          <p:cNvSpPr>
            <a:spLocks noChangeShapeType="1"/>
          </p:cNvSpPr>
          <p:nvPr/>
        </p:nvSpPr>
        <p:spPr bwMode="auto">
          <a:xfrm flipH="1">
            <a:off x="7239000" y="2590800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Line 17"/>
          <p:cNvSpPr>
            <a:spLocks noChangeShapeType="1"/>
          </p:cNvSpPr>
          <p:nvPr/>
        </p:nvSpPr>
        <p:spPr bwMode="auto">
          <a:xfrm flipH="1">
            <a:off x="7239000" y="2286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0" name="Line 18"/>
          <p:cNvSpPr>
            <a:spLocks noChangeShapeType="1"/>
          </p:cNvSpPr>
          <p:nvPr/>
        </p:nvSpPr>
        <p:spPr bwMode="auto">
          <a:xfrm flipH="1">
            <a:off x="7543800" y="19812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1" name="Line 19"/>
          <p:cNvSpPr>
            <a:spLocks noChangeShapeType="1"/>
          </p:cNvSpPr>
          <p:nvPr/>
        </p:nvSpPr>
        <p:spPr bwMode="auto">
          <a:xfrm flipH="1">
            <a:off x="7924800" y="2286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20"/>
          <p:cNvSpPr>
            <a:spLocks noChangeShapeType="1"/>
          </p:cNvSpPr>
          <p:nvPr/>
        </p:nvSpPr>
        <p:spPr bwMode="auto">
          <a:xfrm flipH="1">
            <a:off x="8229600" y="19812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21"/>
          <p:cNvSpPr>
            <a:spLocks noChangeShapeType="1"/>
          </p:cNvSpPr>
          <p:nvPr/>
        </p:nvSpPr>
        <p:spPr bwMode="auto">
          <a:xfrm flipH="1">
            <a:off x="79248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22"/>
          <p:cNvSpPr>
            <a:spLocks noChangeShapeType="1"/>
          </p:cNvSpPr>
          <p:nvPr/>
        </p:nvSpPr>
        <p:spPr bwMode="auto">
          <a:xfrm flipH="1">
            <a:off x="8229600" y="25908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23"/>
          <p:cNvSpPr>
            <a:spLocks noChangeShapeType="1"/>
          </p:cNvSpPr>
          <p:nvPr/>
        </p:nvSpPr>
        <p:spPr bwMode="auto">
          <a:xfrm flipH="1">
            <a:off x="7924800" y="2133600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24"/>
          <p:cNvSpPr>
            <a:spLocks noChangeShapeType="1"/>
          </p:cNvSpPr>
          <p:nvPr/>
        </p:nvSpPr>
        <p:spPr bwMode="auto">
          <a:xfrm flipH="1">
            <a:off x="8077200" y="1981200"/>
            <a:ext cx="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25"/>
          <p:cNvSpPr>
            <a:spLocks noChangeShapeType="1"/>
          </p:cNvSpPr>
          <p:nvPr/>
        </p:nvSpPr>
        <p:spPr bwMode="auto">
          <a:xfrm flipH="1">
            <a:off x="8229600" y="2438400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26"/>
          <p:cNvSpPr>
            <a:spLocks noChangeShapeType="1"/>
          </p:cNvSpPr>
          <p:nvPr/>
        </p:nvSpPr>
        <p:spPr bwMode="auto">
          <a:xfrm flipH="1">
            <a:off x="8382000" y="2286000"/>
            <a:ext cx="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27"/>
          <p:cNvSpPr>
            <a:spLocks noChangeShapeType="1"/>
          </p:cNvSpPr>
          <p:nvPr/>
        </p:nvSpPr>
        <p:spPr bwMode="auto">
          <a:xfrm flipH="1">
            <a:off x="7924800" y="3048000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Line 28"/>
          <p:cNvSpPr>
            <a:spLocks noChangeShapeType="1"/>
          </p:cNvSpPr>
          <p:nvPr/>
        </p:nvSpPr>
        <p:spPr bwMode="auto">
          <a:xfrm flipH="1">
            <a:off x="8077200" y="2895600"/>
            <a:ext cx="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29"/>
          <p:cNvSpPr>
            <a:spLocks noChangeShapeType="1"/>
          </p:cNvSpPr>
          <p:nvPr/>
        </p:nvSpPr>
        <p:spPr bwMode="auto">
          <a:xfrm flipH="1">
            <a:off x="7239000" y="2438400"/>
            <a:ext cx="3048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2" name="Line 30"/>
          <p:cNvSpPr>
            <a:spLocks noChangeShapeType="1"/>
          </p:cNvSpPr>
          <p:nvPr/>
        </p:nvSpPr>
        <p:spPr bwMode="auto">
          <a:xfrm flipH="1">
            <a:off x="7391400" y="2286000"/>
            <a:ext cx="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Line 31"/>
          <p:cNvSpPr>
            <a:spLocks noChangeShapeType="1"/>
          </p:cNvSpPr>
          <p:nvPr/>
        </p:nvSpPr>
        <p:spPr bwMode="auto">
          <a:xfrm>
            <a:off x="5181600" y="2743200"/>
            <a:ext cx="762000" cy="990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4" name="Line 32"/>
          <p:cNvSpPr>
            <a:spLocks noChangeShapeType="1"/>
          </p:cNvSpPr>
          <p:nvPr/>
        </p:nvSpPr>
        <p:spPr bwMode="auto">
          <a:xfrm flipH="1">
            <a:off x="5181600" y="3124200"/>
            <a:ext cx="3048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5" name="Line 33"/>
          <p:cNvSpPr>
            <a:spLocks noChangeShapeType="1"/>
          </p:cNvSpPr>
          <p:nvPr/>
        </p:nvSpPr>
        <p:spPr bwMode="auto">
          <a:xfrm flipV="1">
            <a:off x="5638800" y="2819400"/>
            <a:ext cx="8382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Line 34"/>
          <p:cNvSpPr>
            <a:spLocks noChangeShapeType="1"/>
          </p:cNvSpPr>
          <p:nvPr/>
        </p:nvSpPr>
        <p:spPr bwMode="auto">
          <a:xfrm flipH="1" flipV="1">
            <a:off x="4495800" y="3276600"/>
            <a:ext cx="8382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7" name="Line 35"/>
          <p:cNvSpPr>
            <a:spLocks noChangeShapeType="1"/>
          </p:cNvSpPr>
          <p:nvPr/>
        </p:nvSpPr>
        <p:spPr bwMode="auto">
          <a:xfrm>
            <a:off x="5257800" y="3505200"/>
            <a:ext cx="381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8" name="Line 36"/>
          <p:cNvSpPr>
            <a:spLocks noChangeShapeType="1"/>
          </p:cNvSpPr>
          <p:nvPr/>
        </p:nvSpPr>
        <p:spPr bwMode="auto">
          <a:xfrm>
            <a:off x="5257800" y="2819400"/>
            <a:ext cx="1066800" cy="76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9" name="Line 37"/>
          <p:cNvSpPr>
            <a:spLocks noChangeShapeType="1"/>
          </p:cNvSpPr>
          <p:nvPr/>
        </p:nvSpPr>
        <p:spPr bwMode="auto">
          <a:xfrm>
            <a:off x="6019800" y="3124200"/>
            <a:ext cx="9906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level_0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62663" y="138113"/>
            <a:ext cx="3081337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Térfelosztás lentről fel</a:t>
            </a:r>
            <a:endParaRPr lang="en-US" smtClean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Befoglaló objektumok</a:t>
            </a:r>
          </a:p>
          <a:p>
            <a:pPr lvl="1" eaLnBrk="1" hangingPunct="1"/>
            <a:r>
              <a:rPr lang="hu-HU" smtClean="0"/>
              <a:t>gömb</a:t>
            </a:r>
          </a:p>
          <a:p>
            <a:pPr lvl="1" eaLnBrk="1" hangingPunct="1"/>
            <a:r>
              <a:rPr lang="en-US" smtClean="0"/>
              <a:t>k-</a:t>
            </a:r>
            <a:r>
              <a:rPr lang="hu-HU" smtClean="0"/>
              <a:t>DOP </a:t>
            </a:r>
            <a:r>
              <a:rPr lang="en-US" smtClean="0"/>
              <a:t>[discrete oriented polytope]</a:t>
            </a:r>
          </a:p>
          <a:p>
            <a:pPr lvl="1" eaLnBrk="1" hangingPunct="1"/>
            <a:r>
              <a:rPr lang="en-US" smtClean="0"/>
              <a:t>6-DOP = AABB [axis-aligned bounding box]</a:t>
            </a:r>
          </a:p>
          <a:p>
            <a:pPr eaLnBrk="1" hangingPunct="1"/>
            <a:r>
              <a:rPr lang="hu-HU" smtClean="0"/>
              <a:t>ha a befoglalók nem metszik egymást, a bennük levők sem</a:t>
            </a:r>
          </a:p>
          <a:p>
            <a:pPr eaLnBrk="1" hangingPunct="1"/>
            <a:r>
              <a:rPr lang="hu-HU" smtClean="0"/>
              <a:t>BVH </a:t>
            </a:r>
            <a:r>
              <a:rPr lang="en-US" smtClean="0"/>
              <a:t>[bounding volume hierarchy]</a:t>
            </a:r>
            <a:endParaRPr lang="hu-HU" smtClean="0"/>
          </a:p>
          <a:p>
            <a:pPr lvl="1" eaLnBrk="1" hangingPunct="1"/>
            <a:r>
              <a:rPr lang="en-US" smtClean="0"/>
              <a:t>befoglal</a:t>
            </a:r>
            <a:r>
              <a:rPr lang="hu-HU" smtClean="0"/>
              <a:t>ó </a:t>
            </a:r>
            <a:r>
              <a:rPr lang="en-US" smtClean="0"/>
              <a:t>objektumok csoport</a:t>
            </a:r>
            <a:r>
              <a:rPr lang="hu-HU" smtClean="0"/>
              <a:t>j</a:t>
            </a:r>
            <a:r>
              <a:rPr lang="en-US" smtClean="0"/>
              <a:t>ait is befoglal</a:t>
            </a:r>
            <a:r>
              <a:rPr lang="hu-HU" smtClean="0"/>
              <a:t>ó objektumokba foglaljuk, stb.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036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Teszt befoglaló gömbökre</a:t>
            </a:r>
            <a:endParaRPr lang="en-US" smtClean="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0" y="1905000"/>
            <a:ext cx="3041650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|</a:t>
            </a:r>
            <a:r>
              <a:rPr lang="hu-HU" sz="3200"/>
              <a:t>c</a:t>
            </a:r>
            <a:r>
              <a:rPr lang="en-US" sz="3200" baseline="-25000"/>
              <a:t>0</a:t>
            </a:r>
            <a:r>
              <a:rPr lang="en-US" sz="3200"/>
              <a:t> – c</a:t>
            </a:r>
            <a:r>
              <a:rPr lang="en-US" sz="3200" baseline="-25000"/>
              <a:t>1</a:t>
            </a:r>
            <a:r>
              <a:rPr lang="en-US" sz="3200"/>
              <a:t>| &lt; r</a:t>
            </a:r>
            <a:r>
              <a:rPr lang="en-US" sz="3200" baseline="-25000"/>
              <a:t>0</a:t>
            </a:r>
            <a:r>
              <a:rPr lang="en-US" sz="3200"/>
              <a:t> + r</a:t>
            </a:r>
            <a:r>
              <a:rPr lang="en-US" sz="3200" baseline="-25000"/>
              <a:t>1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1371600" y="3505200"/>
            <a:ext cx="2590800" cy="2438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3810000" y="3962400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587625" y="4648200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2587625" y="4652963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645025" y="4797425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V="1">
            <a:off x="4645025" y="4802188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2057400" y="43434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0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4800600" y="45720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1</a:t>
            </a: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flipV="1">
            <a:off x="2667000" y="3581400"/>
            <a:ext cx="381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V="1">
            <a:off x="4724400" y="4038600"/>
            <a:ext cx="304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3200400" y="3886200"/>
            <a:ext cx="466725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r</a:t>
            </a:r>
            <a:r>
              <a:rPr lang="en-US" sz="3200" baseline="-25000"/>
              <a:t>0</a:t>
            </a:r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191000" y="4038600"/>
            <a:ext cx="466725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r</a:t>
            </a:r>
            <a:r>
              <a:rPr lang="en-US" sz="3200" baseline="-25000"/>
              <a:t>1</a:t>
            </a:r>
          </a:p>
        </p:txBody>
      </p:sp>
      <p:sp>
        <p:nvSpPr>
          <p:cNvPr id="20496" name="AutoShape 16"/>
          <p:cNvSpPr>
            <a:spLocks/>
          </p:cNvSpPr>
          <p:nvPr/>
        </p:nvSpPr>
        <p:spPr bwMode="auto">
          <a:xfrm rot="5660481">
            <a:off x="3160713" y="4002088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AutoShape 17"/>
          <p:cNvSpPr>
            <a:spLocks/>
          </p:cNvSpPr>
          <p:nvPr/>
        </p:nvSpPr>
        <p:spPr bwMode="auto">
          <a:xfrm rot="5660481">
            <a:off x="4113213" y="42672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Helyettesítő geometria</a:t>
            </a:r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bonyolult modell </a:t>
            </a:r>
            <a:r>
              <a:rPr lang="hu-HU" smtClean="0">
                <a:cs typeface="Arial" charset="0"/>
              </a:rPr>
              <a:t>→ egyszerű modell</a:t>
            </a:r>
          </a:p>
          <a:p>
            <a:pPr eaLnBrk="1" hangingPunct="1"/>
            <a:r>
              <a:rPr lang="hu-HU" smtClean="0">
                <a:cs typeface="Arial" charset="0"/>
              </a:rPr>
              <a:t>sok háromszög → néhány test, amire könnyű megtalálni az ütközési pontot</a:t>
            </a:r>
          </a:p>
          <a:p>
            <a:pPr eaLnBrk="1" hangingPunct="1"/>
            <a:endParaRPr lang="hu-HU" smtClean="0">
              <a:cs typeface="Arial" charset="0"/>
            </a:endParaRPr>
          </a:p>
          <a:p>
            <a:pPr eaLnBrk="1" hangingPunct="1">
              <a:buClr>
                <a:srgbClr val="009900"/>
              </a:buClr>
              <a:buFont typeface="Arial" charset="0"/>
              <a:buChar char="+"/>
            </a:pPr>
            <a:r>
              <a:rPr lang="hu-HU" smtClean="0">
                <a:cs typeface="Arial" charset="0"/>
              </a:rPr>
              <a:t>gyors számítás</a:t>
            </a:r>
          </a:p>
          <a:p>
            <a:pPr eaLnBrk="1" hangingPunct="1">
              <a:buClr>
                <a:srgbClr val="009900"/>
              </a:buClr>
              <a:buFont typeface="Arial" charset="0"/>
              <a:buChar char="+"/>
            </a:pPr>
            <a:r>
              <a:rPr lang="hu-HU" smtClean="0">
                <a:cs typeface="Arial" charset="0"/>
              </a:rPr>
              <a:t>egyszerű implementálni</a:t>
            </a:r>
          </a:p>
          <a:p>
            <a:pPr eaLnBrk="1" hangingPunct="1">
              <a:buClr>
                <a:srgbClr val="FF0000"/>
              </a:buClr>
              <a:buFont typeface="Arial" charset="0"/>
              <a:buChar char="–"/>
            </a:pPr>
            <a:r>
              <a:rPr lang="hu-HU" smtClean="0">
                <a:cs typeface="Arial" charset="0"/>
              </a:rPr>
              <a:t>modellezés közben az ütköző-testeket is meg kell tervezni </a:t>
            </a:r>
            <a:r>
              <a:rPr lang="en-US" smtClean="0">
                <a:cs typeface="Arial" charset="0"/>
              </a:rPr>
              <a:t>/ gen</a:t>
            </a:r>
            <a:r>
              <a:rPr lang="hu-HU" smtClean="0">
                <a:cs typeface="Arial" charset="0"/>
              </a:rPr>
              <a:t>e</a:t>
            </a:r>
            <a:r>
              <a:rPr lang="en-US" smtClean="0">
                <a:cs typeface="Arial" charset="0"/>
              </a:rPr>
              <a:t>r</a:t>
            </a:r>
            <a:r>
              <a:rPr lang="hu-HU" smtClean="0">
                <a:cs typeface="Arial" charset="0"/>
              </a:rPr>
              <a:t>álni</a:t>
            </a:r>
          </a:p>
          <a:p>
            <a:pPr eaLnBrk="1" hangingPunct="1">
              <a:buClr>
                <a:srgbClr val="FF0000"/>
              </a:buClr>
              <a:buFont typeface="Arial" charset="0"/>
              <a:buChar char="–"/>
            </a:pPr>
            <a:r>
              <a:rPr lang="hu-HU" smtClean="0">
                <a:cs typeface="Arial" charset="0"/>
              </a:rPr>
              <a:t>pontatlan</a:t>
            </a:r>
          </a:p>
        </p:txBody>
      </p:sp>
    </p:spTree>
    <p:extLst>
      <p:ext uri="{BB962C8B-B14F-4D97-AF65-F5344CB8AC3E}">
        <p14:creationId xmlns:p14="http://schemas.microsoft.com/office/powerpoint/2010/main" val="11478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Gömbök ütközése</a:t>
            </a:r>
            <a:endParaRPr lang="en-US" smtClean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5022850" cy="284956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ha </a:t>
            </a:r>
            <a:r>
              <a:rPr lang="en-US" sz="3200"/>
              <a:t>|</a:t>
            </a:r>
            <a:r>
              <a:rPr lang="hu-HU" sz="3200"/>
              <a:t>c</a:t>
            </a:r>
            <a:r>
              <a:rPr lang="en-US" sz="3200" baseline="-25000"/>
              <a:t>0</a:t>
            </a:r>
            <a:r>
              <a:rPr lang="en-US" sz="3200"/>
              <a:t> – c</a:t>
            </a:r>
            <a:r>
              <a:rPr lang="en-US" sz="3200" baseline="-25000"/>
              <a:t>1</a:t>
            </a:r>
            <a:r>
              <a:rPr lang="en-US" sz="3200"/>
              <a:t>| &lt; r</a:t>
            </a:r>
            <a:r>
              <a:rPr lang="en-US" sz="3200" baseline="-25000"/>
              <a:t>0</a:t>
            </a:r>
            <a:r>
              <a:rPr lang="en-US" sz="3200"/>
              <a:t> + r</a:t>
            </a:r>
            <a:r>
              <a:rPr lang="en-US" sz="3200" baseline="-25000"/>
              <a:t>1</a:t>
            </a:r>
            <a:endParaRPr lang="hu-HU" sz="3200" baseline="-25000"/>
          </a:p>
          <a:p>
            <a:endParaRPr lang="hu-HU" sz="3200" baseline="-25000"/>
          </a:p>
          <a:p>
            <a:r>
              <a:rPr lang="hu-HU" sz="3200"/>
              <a:t>n </a:t>
            </a:r>
            <a:r>
              <a:rPr lang="en-US" sz="3200"/>
              <a:t>= (</a:t>
            </a:r>
            <a:r>
              <a:rPr lang="hu-HU" sz="3200"/>
              <a:t>c</a:t>
            </a:r>
            <a:r>
              <a:rPr lang="en-US" sz="3200" baseline="-25000"/>
              <a:t>0</a:t>
            </a:r>
            <a:r>
              <a:rPr lang="en-US" sz="3200"/>
              <a:t> – c</a:t>
            </a:r>
            <a:r>
              <a:rPr lang="en-US" sz="3200" baseline="-25000"/>
              <a:t>1</a:t>
            </a:r>
            <a:r>
              <a:rPr lang="en-US" sz="3200"/>
              <a:t>)/ |</a:t>
            </a:r>
            <a:r>
              <a:rPr lang="hu-HU" sz="3200"/>
              <a:t>c</a:t>
            </a:r>
            <a:r>
              <a:rPr lang="en-US" sz="3200" baseline="-25000"/>
              <a:t>0</a:t>
            </a:r>
            <a:r>
              <a:rPr lang="en-US" sz="3200"/>
              <a:t> – c</a:t>
            </a:r>
            <a:r>
              <a:rPr lang="en-US" sz="3200" baseline="-25000"/>
              <a:t>1</a:t>
            </a:r>
            <a:r>
              <a:rPr lang="en-US" sz="3200"/>
              <a:t>|</a:t>
            </a:r>
          </a:p>
          <a:p>
            <a:endParaRPr lang="en-US" sz="3200"/>
          </a:p>
          <a:p>
            <a:endParaRPr lang="en-US" sz="3200"/>
          </a:p>
          <a:p>
            <a:r>
              <a:rPr lang="en-US" sz="3200"/>
              <a:t>p = (c1 + n r1 + c0 - n r0)/2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4419600" y="4343400"/>
            <a:ext cx="2590800" cy="2438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6858000" y="4800600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5635625" y="5486400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V="1">
            <a:off x="5635625" y="5491163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7693025" y="5635625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7693025" y="5640388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105400" y="51816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7848600" y="54102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1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6248400" y="4724400"/>
            <a:ext cx="466725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r</a:t>
            </a:r>
            <a:r>
              <a:rPr lang="en-US" sz="3200" baseline="-25000"/>
              <a:t>0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7239000" y="4876800"/>
            <a:ext cx="466725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en-US" sz="3200"/>
              <a:t>r</a:t>
            </a:r>
            <a:r>
              <a:rPr lang="en-US" sz="3200" baseline="-25000"/>
              <a:t>1</a:t>
            </a:r>
          </a:p>
        </p:txBody>
      </p:sp>
      <p:sp>
        <p:nvSpPr>
          <p:cNvPr id="22542" name="AutoShape 14"/>
          <p:cNvSpPr>
            <a:spLocks/>
          </p:cNvSpPr>
          <p:nvPr/>
        </p:nvSpPr>
        <p:spPr bwMode="auto">
          <a:xfrm rot="5660481">
            <a:off x="6208713" y="4840288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AutoShape 15"/>
          <p:cNvSpPr>
            <a:spLocks/>
          </p:cNvSpPr>
          <p:nvPr/>
        </p:nvSpPr>
        <p:spPr bwMode="auto">
          <a:xfrm rot="5660481">
            <a:off x="7161213" y="51054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4419600" y="1524000"/>
            <a:ext cx="2590800" cy="2438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6858000" y="1981200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5635625" y="2667000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 flipV="1">
            <a:off x="5635625" y="2671763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693025" y="2816225"/>
            <a:ext cx="155575" cy="155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7693025" y="2820988"/>
            <a:ext cx="153988" cy="147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5105400" y="23622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0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7848600" y="2590800"/>
            <a:ext cx="534988" cy="579438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 sz="3200"/>
              <a:t>c</a:t>
            </a:r>
            <a:r>
              <a:rPr lang="en-US" sz="3200" baseline="-25000"/>
              <a:t>1</a:t>
            </a:r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H="1" flipV="1">
            <a:off x="6121400" y="2768600"/>
            <a:ext cx="812800" cy="5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H="1">
            <a:off x="6781800" y="1295400"/>
            <a:ext cx="304800" cy="312420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106" name="AutoShape 26"/>
          <p:cNvSpPr>
            <a:spLocks noChangeArrowheads="1"/>
          </p:cNvSpPr>
          <p:nvPr/>
        </p:nvSpPr>
        <p:spPr bwMode="auto">
          <a:xfrm>
            <a:off x="6591300" y="5283200"/>
            <a:ext cx="685800" cy="685800"/>
          </a:xfrm>
          <a:prstGeom prst="plus">
            <a:avLst>
              <a:gd name="adj" fmla="val 39815"/>
            </a:avLst>
          </a:prstGeom>
          <a:solidFill>
            <a:srgbClr val="009900"/>
          </a:solidFill>
          <a:ln w="12700">
            <a:noFill/>
            <a:miter lim="800000"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4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7410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Egy merev test fizikai jellemzői</a:t>
            </a:r>
            <a:endParaRPr 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pozíció		</a:t>
            </a:r>
            <a:r>
              <a:rPr lang="en-US"/>
              <a:t>	</a:t>
            </a:r>
            <a:r>
              <a:rPr lang="hu-HU"/>
              <a:t>3D vektor </a:t>
            </a:r>
            <a:r>
              <a:rPr lang="en-US"/>
              <a:t>[m]</a:t>
            </a:r>
          </a:p>
          <a:p>
            <a:pPr lvl="1">
              <a:buFont typeface="Arial" charset="0"/>
              <a:buNone/>
            </a:pPr>
            <a:r>
              <a:rPr lang="en-US"/>
              <a:t>x</a:t>
            </a:r>
            <a:endParaRPr lang="hu-HU"/>
          </a:p>
          <a:p>
            <a:r>
              <a:rPr lang="en-US"/>
              <a:t>sebess</a:t>
            </a:r>
            <a:r>
              <a:rPr lang="hu-HU"/>
              <a:t>ég	</a:t>
            </a:r>
            <a:r>
              <a:rPr lang="en-US"/>
              <a:t>	</a:t>
            </a:r>
            <a:r>
              <a:rPr lang="hu-HU"/>
              <a:t>3D vektor </a:t>
            </a:r>
            <a:r>
              <a:rPr lang="en-US"/>
              <a:t>[m/s]</a:t>
            </a:r>
            <a:endParaRPr lang="hu-HU"/>
          </a:p>
          <a:p>
            <a:pPr lvl="1">
              <a:buFont typeface="Arial" charset="0"/>
              <a:buNone/>
            </a:pPr>
            <a:r>
              <a:rPr lang="en-US"/>
              <a:t>v</a:t>
            </a:r>
            <a:endParaRPr lang="hu-HU"/>
          </a:p>
          <a:p>
            <a:r>
              <a:rPr lang="en-US"/>
              <a:t>t</a:t>
            </a:r>
            <a:r>
              <a:rPr lang="hu-HU"/>
              <a:t>ömeg			</a:t>
            </a:r>
            <a:r>
              <a:rPr lang="en-US"/>
              <a:t>skal</a:t>
            </a:r>
            <a:r>
              <a:rPr lang="hu-HU"/>
              <a:t>ár </a:t>
            </a:r>
            <a:r>
              <a:rPr lang="en-US"/>
              <a:t>[</a:t>
            </a:r>
            <a:r>
              <a:rPr lang="hu-HU"/>
              <a:t>kg</a:t>
            </a:r>
            <a:r>
              <a:rPr lang="en-US"/>
              <a:t>]</a:t>
            </a:r>
            <a:endParaRPr lang="hu-HU"/>
          </a:p>
          <a:p>
            <a:pPr>
              <a:buFontTx/>
              <a:buNone/>
            </a:pPr>
            <a:r>
              <a:rPr lang="en-US"/>
              <a:t>	m</a:t>
            </a:r>
          </a:p>
          <a:p>
            <a:r>
              <a:rPr lang="en-US">
                <a:solidFill>
                  <a:schemeClr val="hlink"/>
                </a:solidFill>
              </a:rPr>
              <a:t>lend</a:t>
            </a:r>
            <a:r>
              <a:rPr lang="hu-HU">
                <a:solidFill>
                  <a:schemeClr val="hlink"/>
                </a:solidFill>
              </a:rPr>
              <a:t>ület			3D vektor </a:t>
            </a:r>
            <a:r>
              <a:rPr lang="en-US">
                <a:solidFill>
                  <a:schemeClr val="hlink"/>
                </a:solidFill>
              </a:rPr>
              <a:t>[kg m/s = Ns]</a:t>
            </a:r>
          </a:p>
          <a:p>
            <a:pPr>
              <a:buFontTx/>
              <a:buNone/>
            </a:pPr>
            <a:r>
              <a:rPr lang="en-US">
                <a:solidFill>
                  <a:schemeClr val="hlink"/>
                </a:solidFill>
              </a:rPr>
              <a:t>	L</a:t>
            </a:r>
            <a:endParaRPr lang="hu-HU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val 2"/>
          <p:cNvSpPr>
            <a:spLocks noChangeArrowheads="1"/>
          </p:cNvSpPr>
          <p:nvPr/>
        </p:nvSpPr>
        <p:spPr bwMode="auto">
          <a:xfrm>
            <a:off x="5791200" y="28956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7467600" y="2590800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6019800" y="2590800"/>
            <a:ext cx="1752600" cy="914400"/>
          </a:xfrm>
          <a:custGeom>
            <a:avLst/>
            <a:gdLst>
              <a:gd name="T0" fmla="*/ 0 w 1104"/>
              <a:gd name="T1" fmla="*/ 192 h 576"/>
              <a:gd name="T2" fmla="*/ 48 w 1104"/>
              <a:gd name="T3" fmla="*/ 576 h 576"/>
              <a:gd name="T4" fmla="*/ 1104 w 1104"/>
              <a:gd name="T5" fmla="*/ 384 h 576"/>
              <a:gd name="T6" fmla="*/ 1056 w 1104"/>
              <a:gd name="T7" fmla="*/ 0 h 576"/>
              <a:gd name="T8" fmla="*/ 0 w 1104"/>
              <a:gd name="T9" fmla="*/ 192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4"/>
              <a:gd name="T16" fmla="*/ 0 h 576"/>
              <a:gd name="T17" fmla="*/ 1104 w 1104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4" h="576">
                <a:moveTo>
                  <a:pt x="0" y="192"/>
                </a:moveTo>
                <a:lnTo>
                  <a:pt x="48" y="576"/>
                </a:lnTo>
                <a:lnTo>
                  <a:pt x="1104" y="384"/>
                </a:lnTo>
                <a:lnTo>
                  <a:pt x="1056" y="0"/>
                </a:lnTo>
                <a:lnTo>
                  <a:pt x="0" y="192"/>
                </a:lnTo>
                <a:close/>
              </a:path>
            </a:pathLst>
          </a:custGeom>
          <a:solidFill>
            <a:schemeClr val="bg1">
              <a:alpha val="70195"/>
            </a:schemeClr>
          </a:solidFill>
          <a:ln w="38100">
            <a:noFill/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</a:t>
            </a:r>
            <a:r>
              <a:rPr lang="hu-HU" smtClean="0"/>
              <a:t>övér testek</a:t>
            </a:r>
            <a:endParaRPr lang="en-US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eaLnBrk="1" hangingPunct="1"/>
            <a:r>
              <a:rPr lang="hu-HU" smtClean="0"/>
              <a:t>egyszerű konvex alakzat </a:t>
            </a:r>
            <a:r>
              <a:rPr lang="en-US" smtClean="0"/>
              <a:t>+ r sugar</a:t>
            </a:r>
            <a:r>
              <a:rPr lang="hu-HU" smtClean="0"/>
              <a:t>ú környezete</a:t>
            </a:r>
          </a:p>
          <a:p>
            <a:pPr lvl="1" eaLnBrk="1" hangingPunct="1"/>
            <a:r>
              <a:rPr lang="hu-HU" smtClean="0"/>
              <a:t>gömb</a:t>
            </a:r>
            <a:r>
              <a:rPr lang="en-US" smtClean="0"/>
              <a:t> (pont + r)</a:t>
            </a:r>
            <a:endParaRPr lang="hu-HU" smtClean="0"/>
          </a:p>
          <a:p>
            <a:pPr lvl="1" eaLnBrk="1" hangingPunct="1"/>
            <a:r>
              <a:rPr lang="hu-HU" smtClean="0"/>
              <a:t>kapszula</a:t>
            </a:r>
            <a:r>
              <a:rPr lang="en-US" smtClean="0"/>
              <a:t> (szakasz + r)</a:t>
            </a:r>
            <a:endParaRPr lang="hu-HU" smtClean="0"/>
          </a:p>
          <a:p>
            <a:pPr lvl="1" eaLnBrk="1" hangingPunct="1"/>
            <a:r>
              <a:rPr lang="hu-HU" smtClean="0"/>
              <a:t>korong</a:t>
            </a:r>
            <a:r>
              <a:rPr lang="en-US" smtClean="0"/>
              <a:t> (k</a:t>
            </a:r>
            <a:r>
              <a:rPr lang="hu-HU" smtClean="0"/>
              <a:t>örlap </a:t>
            </a:r>
            <a:r>
              <a:rPr lang="en-US" smtClean="0"/>
              <a:t>+ r)</a:t>
            </a:r>
            <a:endParaRPr lang="hu-HU" smtClean="0"/>
          </a:p>
          <a:p>
            <a:pPr eaLnBrk="1" hangingPunct="1"/>
            <a:r>
              <a:rPr lang="hu-HU" smtClean="0"/>
              <a:t>találjuk meg a két alapalakzat minimális távolságú pontpárját</a:t>
            </a:r>
          </a:p>
          <a:p>
            <a:pPr lvl="1" eaLnBrk="1" hangingPunct="1"/>
            <a:r>
              <a:rPr lang="hu-HU" smtClean="0"/>
              <a:t>innentől ugyanaz mint a két gömb esete</a:t>
            </a:r>
            <a:endParaRPr lang="en-US" smtClean="0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6019800" y="2590800"/>
            <a:ext cx="1676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6096000" y="3200400"/>
            <a:ext cx="1676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V="1">
            <a:off x="6096000" y="2895600"/>
            <a:ext cx="1676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Legk</a:t>
            </a:r>
            <a:r>
              <a:rPr lang="hu-HU" smtClean="0"/>
              <a:t>özelebbi pontok megtalálása</a:t>
            </a:r>
            <a:endParaRPr 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smtClean="0"/>
              <a:t>iteratív módon</a:t>
            </a:r>
          </a:p>
          <a:p>
            <a:pPr lvl="1" eaLnBrk="1" hangingPunct="1"/>
            <a:r>
              <a:rPr lang="hu-HU" smtClean="0"/>
              <a:t>kiindulunk a két középpontból</a:t>
            </a:r>
          </a:p>
          <a:p>
            <a:pPr lvl="2" eaLnBrk="1" hangingPunct="1"/>
            <a:r>
              <a:rPr lang="hu-HU" smtClean="0"/>
              <a:t>a </a:t>
            </a:r>
            <a:r>
              <a:rPr lang="en-US" smtClean="0"/>
              <a:t>:= c</a:t>
            </a:r>
            <a:r>
              <a:rPr lang="en-US" baseline="-25000" smtClean="0"/>
              <a:t>a</a:t>
            </a:r>
          </a:p>
          <a:p>
            <a:pPr lvl="2" eaLnBrk="1" hangingPunct="1"/>
            <a:r>
              <a:rPr lang="en-US" smtClean="0"/>
              <a:t>b</a:t>
            </a:r>
            <a:r>
              <a:rPr lang="hu-HU" smtClean="0"/>
              <a:t> </a:t>
            </a:r>
            <a:r>
              <a:rPr lang="en-US" smtClean="0"/>
              <a:t>:= c</a:t>
            </a:r>
            <a:r>
              <a:rPr lang="en-US" baseline="-25000" smtClean="0"/>
              <a:t>b</a:t>
            </a:r>
            <a:endParaRPr lang="hu-HU" baseline="-25000" smtClean="0"/>
          </a:p>
          <a:p>
            <a:pPr lvl="1" eaLnBrk="1" hangingPunct="1"/>
            <a:r>
              <a:rPr lang="hu-HU" smtClean="0"/>
              <a:t>amíg a két pont távolsága csökken</a:t>
            </a:r>
          </a:p>
          <a:p>
            <a:pPr lvl="2" eaLnBrk="1" hangingPunct="1"/>
            <a:r>
              <a:rPr lang="en-US" smtClean="0"/>
              <a:t>a := </a:t>
            </a:r>
            <a:r>
              <a:rPr lang="hu-HU" smtClean="0"/>
              <a:t>„A” alakzat</a:t>
            </a:r>
            <a:r>
              <a:rPr lang="en-US" smtClean="0"/>
              <a:t> legk</a:t>
            </a:r>
            <a:r>
              <a:rPr lang="hu-HU" smtClean="0"/>
              <a:t>özelebbi pontja b-hez</a:t>
            </a:r>
          </a:p>
          <a:p>
            <a:pPr lvl="2" eaLnBrk="1" hangingPunct="1"/>
            <a:r>
              <a:rPr lang="hu-HU" smtClean="0"/>
              <a:t>b :</a:t>
            </a:r>
            <a:r>
              <a:rPr lang="en-US" smtClean="0"/>
              <a:t>= </a:t>
            </a:r>
            <a:r>
              <a:rPr lang="hu-HU" smtClean="0"/>
              <a:t>„B” alakzat</a:t>
            </a:r>
            <a:r>
              <a:rPr lang="en-US" smtClean="0"/>
              <a:t> legk</a:t>
            </a:r>
            <a:r>
              <a:rPr lang="hu-HU" smtClean="0"/>
              <a:t>özelebbi pontja a-hoz</a:t>
            </a:r>
            <a:endParaRPr lang="en-US" smtClean="0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1143000" y="5257800"/>
            <a:ext cx="32004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3505200" y="6019800"/>
            <a:ext cx="3429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4" name="Oval 6"/>
          <p:cNvSpPr>
            <a:spLocks noChangeArrowheads="1"/>
          </p:cNvSpPr>
          <p:nvPr/>
        </p:nvSpPr>
        <p:spPr bwMode="auto">
          <a:xfrm>
            <a:off x="2438400" y="5715000"/>
            <a:ext cx="304800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35" name="Oval 7"/>
          <p:cNvSpPr>
            <a:spLocks noChangeArrowheads="1"/>
          </p:cNvSpPr>
          <p:nvPr/>
        </p:nvSpPr>
        <p:spPr bwMode="auto">
          <a:xfrm>
            <a:off x="5105400" y="6096000"/>
            <a:ext cx="304800" cy="3048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 type="non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 flipH="1" flipV="1">
            <a:off x="4352925" y="5300663"/>
            <a:ext cx="904875" cy="9477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7" name="Line 9"/>
          <p:cNvSpPr>
            <a:spLocks noChangeShapeType="1"/>
          </p:cNvSpPr>
          <p:nvPr/>
        </p:nvSpPr>
        <p:spPr bwMode="auto">
          <a:xfrm>
            <a:off x="4311650" y="5276850"/>
            <a:ext cx="200025" cy="10477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8" name="Line 10"/>
          <p:cNvSpPr>
            <a:spLocks noChangeShapeType="1"/>
          </p:cNvSpPr>
          <p:nvPr/>
        </p:nvSpPr>
        <p:spPr bwMode="auto">
          <a:xfrm flipH="1" flipV="1">
            <a:off x="4027488" y="5376863"/>
            <a:ext cx="420687" cy="947737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39" name="Line 11"/>
          <p:cNvSpPr>
            <a:spLocks noChangeShapeType="1"/>
          </p:cNvSpPr>
          <p:nvPr/>
        </p:nvSpPr>
        <p:spPr bwMode="auto">
          <a:xfrm>
            <a:off x="3990975" y="5410200"/>
            <a:ext cx="158750" cy="97948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0" name="Line 12"/>
          <p:cNvSpPr>
            <a:spLocks noChangeShapeType="1"/>
          </p:cNvSpPr>
          <p:nvPr/>
        </p:nvSpPr>
        <p:spPr bwMode="auto">
          <a:xfrm flipH="1" flipV="1">
            <a:off x="3778250" y="5480050"/>
            <a:ext cx="336550" cy="8588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1" name="Line 13"/>
          <p:cNvSpPr>
            <a:spLocks noChangeShapeType="1"/>
          </p:cNvSpPr>
          <p:nvPr/>
        </p:nvSpPr>
        <p:spPr bwMode="auto">
          <a:xfrm>
            <a:off x="3727450" y="5562600"/>
            <a:ext cx="120650" cy="838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2" name="Line 14"/>
          <p:cNvSpPr>
            <a:spLocks noChangeShapeType="1"/>
          </p:cNvSpPr>
          <p:nvPr/>
        </p:nvSpPr>
        <p:spPr bwMode="auto">
          <a:xfrm flipH="1" flipV="1">
            <a:off x="3479800" y="5581650"/>
            <a:ext cx="330200" cy="8191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>
            <a:off x="3397250" y="5670550"/>
            <a:ext cx="120650" cy="80645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6144" name="Line 16"/>
          <p:cNvSpPr>
            <a:spLocks noChangeShapeType="1"/>
          </p:cNvSpPr>
          <p:nvPr/>
        </p:nvSpPr>
        <p:spPr bwMode="auto">
          <a:xfrm flipH="1" flipV="1">
            <a:off x="3124200" y="5715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898525" y="5980113"/>
            <a:ext cx="336550" cy="366712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A</a:t>
            </a:r>
            <a:endParaRPr lang="en-US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6477000" y="5715000"/>
            <a:ext cx="336550" cy="3667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B</a:t>
            </a:r>
            <a:endParaRPr 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2362200" y="5334000"/>
            <a:ext cx="311150" cy="3667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a</a:t>
            </a:r>
            <a:endParaRPr lang="en-US"/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5257800" y="5791200"/>
            <a:ext cx="311150" cy="366713"/>
          </a:xfrm>
          <a:prstGeom prst="rect">
            <a:avLst/>
          </a:prstGeom>
          <a:noFill/>
          <a:ln w="38100">
            <a:noFill/>
            <a:miter lim="800000"/>
            <a:headEnd/>
            <a:tailEnd type="none" w="lg" len="med"/>
          </a:ln>
        </p:spPr>
        <p:txBody>
          <a:bodyPr wrap="none">
            <a:spAutoFit/>
          </a:bodyPr>
          <a:lstStyle/>
          <a:p>
            <a:r>
              <a:rPr lang="hu-HU"/>
              <a:t>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0.19167 -0.08889 " pathEditMode="relative" ptsTypes="AA">
                                      <p:cBhvr>
                                        <p:cTn id="10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8333 0.01111 " pathEditMode="fixed" ptsTypes="AA">
                                      <p:cBhvr>
                                        <p:cTn id="21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67 -0.08889 L 0.15469 -0.0722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0" y="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3 0.01111 L -0.12552 0.02014 " pathEditMode="fixed" rAng="0" ptsTypes="AA">
                                      <p:cBhvr>
                                        <p:cTn id="43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" y="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69 -0.07223 L 0.12136 -0.05695 " pathEditMode="relative" ptsTypes="AA">
                                      <p:cBhvr>
                                        <p:cTn id="54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52 0.02014 L -0.15885 0.02708 " pathEditMode="fixed" rAng="0" ptsTypes="AA">
                                      <p:cBhvr>
                                        <p:cTn id="65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85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500"/>
                            </p:stCondLst>
                            <p:childTnLst>
                              <p:par>
                                <p:cTn id="7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36 -0.05694 L 0.09167 -0.04444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" y="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0"/>
                            </p:stCondLst>
                            <p:childTnLst>
                              <p:par>
                                <p:cTn id="7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86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85 0.02708 L -0.19167 0.03333 " pathEditMode="fixed" rAng="0" ptsTypes="AA">
                                      <p:cBhvr>
                                        <p:cTn id="87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50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0"/>
                            </p:stCondLst>
                            <p:childTnLst>
                              <p:par>
                                <p:cTn id="97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7 -0.04444 L 0.05469 -0.02361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0" y="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4" grpId="0" animBg="1"/>
      <p:bldP spid="176134" grpId="1" animBg="1"/>
      <p:bldP spid="176134" grpId="2" animBg="1"/>
      <p:bldP spid="176134" grpId="3" animBg="1"/>
      <p:bldP spid="176134" grpId="4" animBg="1"/>
      <p:bldP spid="176135" grpId="0" animBg="1"/>
      <p:bldP spid="176135" grpId="1" animBg="1"/>
      <p:bldP spid="176135" grpId="2" animBg="1"/>
      <p:bldP spid="176135" grpId="3" animBg="1"/>
      <p:bldP spid="176136" grpId="0" animBg="1"/>
      <p:bldP spid="176136" grpId="1" animBg="1"/>
      <p:bldP spid="176137" grpId="0" animBg="1"/>
      <p:bldP spid="176137" grpId="1" animBg="1"/>
      <p:bldP spid="176138" grpId="0" animBg="1"/>
      <p:bldP spid="176138" grpId="1" animBg="1"/>
      <p:bldP spid="176139" grpId="0" animBg="1"/>
      <p:bldP spid="176139" grpId="1" animBg="1"/>
      <p:bldP spid="176140" grpId="0" animBg="1"/>
      <p:bldP spid="176140" grpId="1" animBg="1"/>
      <p:bldP spid="176141" grpId="0" animBg="1"/>
      <p:bldP spid="176141" grpId="1" animBg="1"/>
      <p:bldP spid="176142" grpId="0" animBg="1"/>
      <p:bldP spid="176142" grpId="1" animBg="1"/>
      <p:bldP spid="176143" grpId="0" animBg="1"/>
      <p:bldP spid="176143" grpId="1" animBg="1"/>
      <p:bldP spid="176144" grpId="0" animBg="1"/>
      <p:bldP spid="176144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NVIDIA PhysX</a:t>
            </a:r>
            <a:endParaRPr lang="hu-HU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45500" cy="4525963"/>
          </a:xfrm>
        </p:spPr>
        <p:txBody>
          <a:bodyPr/>
          <a:lstStyle/>
          <a:p>
            <a:pPr>
              <a:buFontTx/>
              <a:buNone/>
            </a:pPr>
            <a:r>
              <a:rPr lang="hu-HU">
                <a:hlinkClick r:id="rId2"/>
              </a:rPr>
              <a:t>http://developer.nvidia.com/object/physx.html</a:t>
            </a: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Er</a:t>
            </a:r>
            <a:r>
              <a:rPr lang="hu-HU"/>
              <a:t>e</a:t>
            </a:r>
            <a:r>
              <a:rPr lang="en-US"/>
              <a:t>detileg: AEGIA PhysX</a:t>
            </a:r>
          </a:p>
          <a:p>
            <a:pPr>
              <a:buFontTx/>
              <a:buNone/>
            </a:pPr>
            <a:r>
              <a:rPr lang="en-US"/>
              <a:t>	PPU – physics processing unit</a:t>
            </a:r>
          </a:p>
          <a:p>
            <a:pPr>
              <a:buFontTx/>
              <a:buNone/>
            </a:pPr>
            <a:r>
              <a:rPr lang="en-US"/>
              <a:t>	fizikai gyors</a:t>
            </a:r>
            <a:r>
              <a:rPr lang="hu-HU"/>
              <a:t>ítókártyákhoz</a:t>
            </a:r>
          </a:p>
        </p:txBody>
      </p:sp>
    </p:spTree>
    <p:extLst>
      <p:ext uri="{BB962C8B-B14F-4D97-AF65-F5344CB8AC3E}">
        <p14:creationId xmlns:p14="http://schemas.microsoft.com/office/powerpoint/2010/main" val="23984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Hardware támogatás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Modern grafikus kártyák használhatók általános célú számításokra</a:t>
            </a:r>
            <a:endParaRPr lang="en-US"/>
          </a:p>
          <a:p>
            <a:pPr lvl="1"/>
            <a:r>
              <a:rPr lang="hu-HU"/>
              <a:t>Általános feldolgozó egységek</a:t>
            </a:r>
          </a:p>
          <a:p>
            <a:pPr lvl="1"/>
            <a:r>
              <a:rPr lang="hu-HU"/>
              <a:t>CUDA</a:t>
            </a:r>
          </a:p>
          <a:p>
            <a:r>
              <a:rPr lang="hu-HU"/>
              <a:t>PhysX is futhat a grafikus kártyán</a:t>
            </a:r>
          </a:p>
        </p:txBody>
      </p:sp>
    </p:spTree>
    <p:extLst>
      <p:ext uri="{BB962C8B-B14F-4D97-AF65-F5344CB8AC3E}">
        <p14:creationId xmlns:p14="http://schemas.microsoft.com/office/powerpoint/2010/main" val="192021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Mit tud?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Merev testek</a:t>
            </a:r>
          </a:p>
          <a:p>
            <a:pPr lvl="1"/>
            <a:r>
              <a:rPr lang="hu-HU"/>
              <a:t>Mechanika</a:t>
            </a:r>
          </a:p>
          <a:p>
            <a:pPr lvl="1"/>
            <a:r>
              <a:rPr lang="hu-HU"/>
              <a:t>Ütközés detektálás és válasz</a:t>
            </a:r>
          </a:p>
          <a:p>
            <a:pPr lvl="1"/>
            <a:r>
              <a:rPr lang="hu-HU"/>
              <a:t>Egyszerűsített/teljes ütköző geometria</a:t>
            </a:r>
          </a:p>
          <a:p>
            <a:r>
              <a:rPr lang="hu-HU"/>
              <a:t>Folyadék</a:t>
            </a:r>
          </a:p>
          <a:p>
            <a:r>
              <a:rPr lang="hu-HU"/>
              <a:t>Ruha</a:t>
            </a:r>
          </a:p>
          <a:p>
            <a:r>
              <a:rPr lang="hu-HU"/>
              <a:t>Karakter-controller</a:t>
            </a:r>
          </a:p>
          <a:p>
            <a:pPr lvl="1"/>
            <a:r>
              <a:rPr lang="hu-HU"/>
              <a:t>NEM karakter-animáció</a:t>
            </a:r>
          </a:p>
        </p:txBody>
      </p:sp>
    </p:spTree>
    <p:extLst>
      <p:ext uri="{BB962C8B-B14F-4D97-AF65-F5344CB8AC3E}">
        <p14:creationId xmlns:p14="http://schemas.microsoft.com/office/powerpoint/2010/main" val="31401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Miért jobb, mint a miénk?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Nem előre-Euler integrálás</a:t>
            </a:r>
          </a:p>
          <a:p>
            <a:r>
              <a:rPr lang="hu-HU"/>
              <a:t>Vannak kényszerek</a:t>
            </a:r>
          </a:p>
          <a:p>
            <a:pPr lvl="1"/>
            <a:r>
              <a:rPr lang="hu-HU"/>
              <a:t>Van nyugvó kapcsolat</a:t>
            </a:r>
          </a:p>
          <a:p>
            <a:pPr lvl="1"/>
            <a:r>
              <a:rPr lang="hu-HU"/>
              <a:t>Kapcsolódások, csuklók </a:t>
            </a:r>
            <a:r>
              <a:rPr lang="en-US"/>
              <a:t>[joint]</a:t>
            </a:r>
          </a:p>
          <a:p>
            <a:r>
              <a:rPr lang="en-US"/>
              <a:t>Van rug</a:t>
            </a:r>
            <a:r>
              <a:rPr lang="hu-HU"/>
              <a:t>ó</a:t>
            </a:r>
          </a:p>
          <a:p>
            <a:r>
              <a:rPr lang="hu-HU"/>
              <a:t>Automata térfelosztás</a:t>
            </a:r>
          </a:p>
          <a:p>
            <a:endParaRPr lang="hu-HU"/>
          </a:p>
          <a:p>
            <a:pPr lvl="1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308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Telepítés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System software</a:t>
            </a:r>
          </a:p>
          <a:p>
            <a:r>
              <a:rPr lang="hu-HU"/>
              <a:t>PhysX SDK</a:t>
            </a:r>
          </a:p>
        </p:txBody>
      </p:sp>
    </p:spTree>
    <p:extLst>
      <p:ext uri="{BB962C8B-B14F-4D97-AF65-F5344CB8AC3E}">
        <p14:creationId xmlns:p14="http://schemas.microsoft.com/office/powerpoint/2010/main" val="40241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3603625" y="5835650"/>
            <a:ext cx="3333750" cy="800100"/>
            <a:chOff x="112" y="1736"/>
            <a:chExt cx="1580" cy="528"/>
          </a:xfrm>
        </p:grpSpPr>
        <p:sp>
          <p:nvSpPr>
            <p:cNvPr id="166982" name="Rectangle 70"/>
            <p:cNvSpPr>
              <a:spLocks noChangeArrowheads="1"/>
            </p:cNvSpPr>
            <p:nvPr/>
          </p:nvSpPr>
          <p:spPr bwMode="auto">
            <a:xfrm>
              <a:off x="112" y="1736"/>
              <a:ext cx="1580" cy="2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400" b="1" dirty="0" smtClean="0"/>
                <a:t>P</a:t>
              </a:r>
              <a:r>
                <a:rPr lang="hu-HU" sz="2400" b="1" dirty="0" err="1" smtClean="0"/>
                <a:t>xHeightFieldShape</a:t>
              </a:r>
              <a:endParaRPr lang="en-US" sz="2400" b="1" dirty="0"/>
            </a:p>
          </p:txBody>
        </p:sp>
        <p:sp>
          <p:nvSpPr>
            <p:cNvPr id="166983" name="Rectangle 71"/>
            <p:cNvSpPr>
              <a:spLocks noChangeArrowheads="1"/>
            </p:cNvSpPr>
            <p:nvPr/>
          </p:nvSpPr>
          <p:spPr bwMode="auto">
            <a:xfrm>
              <a:off x="112" y="2032"/>
              <a:ext cx="1580" cy="12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166984" name="Rectangle 72"/>
            <p:cNvSpPr>
              <a:spLocks noChangeArrowheads="1"/>
            </p:cNvSpPr>
            <p:nvPr/>
          </p:nvSpPr>
          <p:spPr bwMode="auto">
            <a:xfrm>
              <a:off x="112" y="2160"/>
              <a:ext cx="1580" cy="10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</p:grpSp>
      <p:grpSp>
        <p:nvGrpSpPr>
          <p:cNvPr id="3" name="Group 65"/>
          <p:cNvGrpSpPr>
            <a:grpSpLocks/>
          </p:cNvGrpSpPr>
          <p:nvPr/>
        </p:nvGrpSpPr>
        <p:grpSpPr bwMode="auto">
          <a:xfrm>
            <a:off x="4003675" y="5626100"/>
            <a:ext cx="3333750" cy="800100"/>
            <a:chOff x="112" y="1736"/>
            <a:chExt cx="1580" cy="528"/>
          </a:xfrm>
        </p:grpSpPr>
        <p:sp>
          <p:nvSpPr>
            <p:cNvPr id="166978" name="Rectangle 66"/>
            <p:cNvSpPr>
              <a:spLocks noChangeArrowheads="1"/>
            </p:cNvSpPr>
            <p:nvPr/>
          </p:nvSpPr>
          <p:spPr bwMode="auto">
            <a:xfrm>
              <a:off x="112" y="1736"/>
              <a:ext cx="1580" cy="2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400" b="1" dirty="0" smtClean="0"/>
                <a:t>P</a:t>
              </a:r>
              <a:r>
                <a:rPr lang="hu-HU" sz="2400" b="1" dirty="0" err="1" smtClean="0"/>
                <a:t>xHeightFieldShape</a:t>
              </a:r>
              <a:endParaRPr lang="en-US" sz="2400" b="1" dirty="0"/>
            </a:p>
          </p:txBody>
        </p:sp>
        <p:sp>
          <p:nvSpPr>
            <p:cNvPr id="166979" name="Rectangle 67"/>
            <p:cNvSpPr>
              <a:spLocks noChangeArrowheads="1"/>
            </p:cNvSpPr>
            <p:nvPr/>
          </p:nvSpPr>
          <p:spPr bwMode="auto">
            <a:xfrm>
              <a:off x="112" y="2032"/>
              <a:ext cx="1580" cy="12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166980" name="Rectangle 68"/>
            <p:cNvSpPr>
              <a:spLocks noChangeArrowheads="1"/>
            </p:cNvSpPr>
            <p:nvPr/>
          </p:nvSpPr>
          <p:spPr bwMode="auto">
            <a:xfrm>
              <a:off x="112" y="2160"/>
              <a:ext cx="1580" cy="10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</p:grp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Alaposztályok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52400" y="1651000"/>
            <a:ext cx="2508250" cy="838200"/>
            <a:chOff x="112" y="1736"/>
            <a:chExt cx="1580" cy="528"/>
          </a:xfrm>
        </p:grpSpPr>
        <p:sp>
          <p:nvSpPr>
            <p:cNvPr id="166917" name="Rectangle 5"/>
            <p:cNvSpPr>
              <a:spLocks noChangeArrowheads="1"/>
            </p:cNvSpPr>
            <p:nvPr/>
          </p:nvSpPr>
          <p:spPr bwMode="auto">
            <a:xfrm>
              <a:off x="112" y="1736"/>
              <a:ext cx="1580" cy="2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400" b="1" dirty="0" smtClean="0"/>
                <a:t>P</a:t>
              </a:r>
              <a:r>
                <a:rPr lang="hu-HU" sz="2400" b="1" dirty="0" err="1" smtClean="0"/>
                <a:t>xPhysics</a:t>
              </a:r>
              <a:endParaRPr lang="en-US" sz="2400" b="1" dirty="0"/>
            </a:p>
          </p:txBody>
        </p:sp>
        <p:sp>
          <p:nvSpPr>
            <p:cNvPr id="166918" name="Rectangle 6"/>
            <p:cNvSpPr>
              <a:spLocks noChangeArrowheads="1"/>
            </p:cNvSpPr>
            <p:nvPr/>
          </p:nvSpPr>
          <p:spPr bwMode="auto">
            <a:xfrm>
              <a:off x="112" y="2032"/>
              <a:ext cx="1580" cy="12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166919" name="Rectangle 7"/>
            <p:cNvSpPr>
              <a:spLocks noChangeArrowheads="1"/>
            </p:cNvSpPr>
            <p:nvPr/>
          </p:nvSpPr>
          <p:spPr bwMode="auto">
            <a:xfrm>
              <a:off x="112" y="2160"/>
              <a:ext cx="1580" cy="10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</p:grpSp>
      <p:sp>
        <p:nvSpPr>
          <p:cNvPr id="166920" name="AutoShape 8"/>
          <p:cNvSpPr>
            <a:spLocks noChangeArrowheads="1"/>
          </p:cNvSpPr>
          <p:nvPr/>
        </p:nvSpPr>
        <p:spPr bwMode="auto">
          <a:xfrm rot="5400000">
            <a:off x="990600" y="2603500"/>
            <a:ext cx="711200" cy="482600"/>
          </a:xfrm>
          <a:prstGeom prst="diamond">
            <a:avLst/>
          </a:prstGeom>
          <a:solidFill>
            <a:srgbClr val="808080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6921" name="AutoShape 9"/>
          <p:cNvCxnSpPr>
            <a:cxnSpLocks noChangeShapeType="1"/>
            <a:stCxn id="166920" idx="3"/>
            <a:endCxn id="166923" idx="0"/>
          </p:cNvCxnSpPr>
          <p:nvPr/>
        </p:nvCxnSpPr>
        <p:spPr bwMode="auto">
          <a:xfrm flipH="1">
            <a:off x="1339850" y="3200400"/>
            <a:ext cx="6350" cy="304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</p:spPr>
      </p:cxn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77800" y="3505200"/>
            <a:ext cx="2324100" cy="1206500"/>
            <a:chOff x="112" y="2052"/>
            <a:chExt cx="1464" cy="760"/>
          </a:xfrm>
        </p:grpSpPr>
        <p:sp>
          <p:nvSpPr>
            <p:cNvPr id="166923" name="Rectangle 11"/>
            <p:cNvSpPr>
              <a:spLocks noChangeArrowheads="1"/>
            </p:cNvSpPr>
            <p:nvPr/>
          </p:nvSpPr>
          <p:spPr bwMode="auto">
            <a:xfrm>
              <a:off x="112" y="2052"/>
              <a:ext cx="1464" cy="2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400" b="1" dirty="0" smtClean="0"/>
                <a:t>P</a:t>
              </a:r>
              <a:r>
                <a:rPr lang="hu-HU" sz="2400" b="1" dirty="0" err="1" smtClean="0"/>
                <a:t>xScene</a:t>
              </a:r>
              <a:endParaRPr lang="en-US" sz="2400" b="1" dirty="0"/>
            </a:p>
          </p:txBody>
        </p:sp>
        <p:sp>
          <p:nvSpPr>
            <p:cNvPr id="166924" name="Rectangle 12"/>
            <p:cNvSpPr>
              <a:spLocks noChangeArrowheads="1"/>
            </p:cNvSpPr>
            <p:nvPr/>
          </p:nvSpPr>
          <p:spPr bwMode="auto">
            <a:xfrm>
              <a:off x="112" y="2348"/>
              <a:ext cx="1464" cy="16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166925" name="Rectangle 13"/>
            <p:cNvSpPr>
              <a:spLocks noChangeArrowheads="1"/>
            </p:cNvSpPr>
            <p:nvPr/>
          </p:nvSpPr>
          <p:spPr bwMode="auto">
            <a:xfrm>
              <a:off x="112" y="2512"/>
              <a:ext cx="1464" cy="30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r>
                <a:rPr lang="hu-HU" sz="2000"/>
                <a:t>simulate(dt)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722776" y="1877961"/>
            <a:ext cx="2324100" cy="800100"/>
            <a:chOff x="1920" y="1392"/>
            <a:chExt cx="1464" cy="504"/>
          </a:xfrm>
        </p:grpSpPr>
        <p:sp>
          <p:nvSpPr>
            <p:cNvPr id="166932" name="Rectangle 20"/>
            <p:cNvSpPr>
              <a:spLocks noChangeArrowheads="1"/>
            </p:cNvSpPr>
            <p:nvPr/>
          </p:nvSpPr>
          <p:spPr bwMode="auto">
            <a:xfrm>
              <a:off x="1920" y="1392"/>
              <a:ext cx="1464" cy="2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400" b="1" dirty="0" smtClean="0"/>
                <a:t>P</a:t>
              </a:r>
              <a:r>
                <a:rPr lang="hu-HU" sz="2400" b="1" dirty="0" err="1" smtClean="0"/>
                <a:t>xShape</a:t>
              </a:r>
              <a:endParaRPr lang="en-US" sz="2400" b="1" dirty="0"/>
            </a:p>
          </p:txBody>
        </p:sp>
        <p:sp>
          <p:nvSpPr>
            <p:cNvPr id="166933" name="Rectangle 21"/>
            <p:cNvSpPr>
              <a:spLocks noChangeArrowheads="1"/>
            </p:cNvSpPr>
            <p:nvPr/>
          </p:nvSpPr>
          <p:spPr bwMode="auto">
            <a:xfrm>
              <a:off x="1920" y="1688"/>
              <a:ext cx="1464" cy="8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166934" name="Rectangle 22"/>
            <p:cNvSpPr>
              <a:spLocks noChangeArrowheads="1"/>
            </p:cNvSpPr>
            <p:nvPr/>
          </p:nvSpPr>
          <p:spPr bwMode="auto">
            <a:xfrm>
              <a:off x="1920" y="1776"/>
              <a:ext cx="1464" cy="1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</p:grpSp>
      <p:sp>
        <p:nvSpPr>
          <p:cNvPr id="166942" name="AutoShape 30"/>
          <p:cNvSpPr>
            <a:spLocks noChangeArrowheads="1"/>
          </p:cNvSpPr>
          <p:nvPr/>
        </p:nvSpPr>
        <p:spPr bwMode="auto">
          <a:xfrm rot="-132982119">
            <a:off x="5496922" y="3689904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2400" y="5759450"/>
            <a:ext cx="2324100" cy="876300"/>
            <a:chOff x="116" y="1868"/>
            <a:chExt cx="1464" cy="552"/>
          </a:xfrm>
        </p:grpSpPr>
        <p:sp>
          <p:nvSpPr>
            <p:cNvPr id="166952" name="Rectangle 40"/>
            <p:cNvSpPr>
              <a:spLocks noChangeArrowheads="1"/>
            </p:cNvSpPr>
            <p:nvPr/>
          </p:nvSpPr>
          <p:spPr bwMode="auto">
            <a:xfrm>
              <a:off x="116" y="1868"/>
              <a:ext cx="1464" cy="2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400" b="1" dirty="0" smtClean="0"/>
                <a:t>P</a:t>
              </a:r>
              <a:r>
                <a:rPr lang="hu-HU" sz="2400" b="1" dirty="0" err="1" smtClean="0"/>
                <a:t>xActor</a:t>
              </a:r>
              <a:endParaRPr lang="en-US" sz="2400" b="1" dirty="0"/>
            </a:p>
          </p:txBody>
        </p:sp>
        <p:sp>
          <p:nvSpPr>
            <p:cNvPr id="166953" name="Rectangle 41"/>
            <p:cNvSpPr>
              <a:spLocks noChangeArrowheads="1"/>
            </p:cNvSpPr>
            <p:nvPr/>
          </p:nvSpPr>
          <p:spPr bwMode="auto">
            <a:xfrm>
              <a:off x="116" y="2164"/>
              <a:ext cx="1464" cy="16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166954" name="Rectangle 42"/>
            <p:cNvSpPr>
              <a:spLocks noChangeArrowheads="1"/>
            </p:cNvSpPr>
            <p:nvPr/>
          </p:nvSpPr>
          <p:spPr bwMode="auto">
            <a:xfrm>
              <a:off x="116" y="2300"/>
              <a:ext cx="1464" cy="1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</p:grpSp>
      <p:sp>
        <p:nvSpPr>
          <p:cNvPr id="166955" name="AutoShape 43"/>
          <p:cNvSpPr>
            <a:spLocks noChangeArrowheads="1"/>
          </p:cNvSpPr>
          <p:nvPr/>
        </p:nvSpPr>
        <p:spPr bwMode="auto">
          <a:xfrm rot="5400000">
            <a:off x="958850" y="4813300"/>
            <a:ext cx="711200" cy="482600"/>
          </a:xfrm>
          <a:prstGeom prst="diamond">
            <a:avLst/>
          </a:prstGeom>
          <a:solidFill>
            <a:srgbClr val="808080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6956" name="AutoShape 44"/>
          <p:cNvCxnSpPr>
            <a:cxnSpLocks noChangeShapeType="1"/>
            <a:stCxn id="166955" idx="3"/>
            <a:endCxn id="166952" idx="0"/>
          </p:cNvCxnSpPr>
          <p:nvPr/>
        </p:nvCxnSpPr>
        <p:spPr bwMode="auto">
          <a:xfrm>
            <a:off x="1314450" y="5410200"/>
            <a:ext cx="0" cy="349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</p:spPr>
      </p:cxnSp>
      <p:sp>
        <p:nvSpPr>
          <p:cNvPr id="166957" name="AutoShape 45"/>
          <p:cNvSpPr>
            <a:spLocks noChangeArrowheads="1"/>
          </p:cNvSpPr>
          <p:nvPr/>
        </p:nvSpPr>
        <p:spPr bwMode="auto">
          <a:xfrm rot="3257872">
            <a:off x="4788880" y="900814"/>
            <a:ext cx="711200" cy="482600"/>
          </a:xfrm>
          <a:prstGeom prst="diamond">
            <a:avLst/>
          </a:prstGeom>
          <a:solidFill>
            <a:srgbClr val="808080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6958" name="AutoShape 46"/>
          <p:cNvCxnSpPr>
            <a:cxnSpLocks noChangeShapeType="1"/>
            <a:stCxn id="166957" idx="3"/>
            <a:endCxn id="166932" idx="0"/>
          </p:cNvCxnSpPr>
          <p:nvPr/>
        </p:nvCxnSpPr>
        <p:spPr bwMode="auto">
          <a:xfrm>
            <a:off x="5351998" y="1430883"/>
            <a:ext cx="532828" cy="44707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</p:spPr>
      </p:cxn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6315075" y="3717707"/>
            <a:ext cx="2711450" cy="838200"/>
            <a:chOff x="112" y="1736"/>
            <a:chExt cx="1580" cy="528"/>
          </a:xfrm>
        </p:grpSpPr>
        <p:sp>
          <p:nvSpPr>
            <p:cNvPr id="166960" name="Rectangle 48"/>
            <p:cNvSpPr>
              <a:spLocks noChangeArrowheads="1"/>
            </p:cNvSpPr>
            <p:nvPr/>
          </p:nvSpPr>
          <p:spPr bwMode="auto">
            <a:xfrm>
              <a:off x="112" y="1736"/>
              <a:ext cx="1580" cy="2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400" b="1" dirty="0" smtClean="0"/>
                <a:t>P</a:t>
              </a:r>
              <a:r>
                <a:rPr lang="hu-HU" sz="2400" b="1" dirty="0" err="1" smtClean="0"/>
                <a:t>xCapsule</a:t>
              </a:r>
              <a:r>
                <a:rPr lang="en-US" sz="2400" b="1" dirty="0" smtClean="0"/>
                <a:t>Geometry</a:t>
              </a:r>
              <a:endParaRPr lang="en-US" sz="2400" b="1" dirty="0"/>
            </a:p>
          </p:txBody>
        </p:sp>
        <p:sp>
          <p:nvSpPr>
            <p:cNvPr id="166961" name="Rectangle 49"/>
            <p:cNvSpPr>
              <a:spLocks noChangeArrowheads="1"/>
            </p:cNvSpPr>
            <p:nvPr/>
          </p:nvSpPr>
          <p:spPr bwMode="auto">
            <a:xfrm>
              <a:off x="112" y="2032"/>
              <a:ext cx="1580" cy="12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166962" name="Rectangle 50"/>
            <p:cNvSpPr>
              <a:spLocks noChangeArrowheads="1"/>
            </p:cNvSpPr>
            <p:nvPr/>
          </p:nvSpPr>
          <p:spPr bwMode="auto">
            <a:xfrm>
              <a:off x="112" y="2160"/>
              <a:ext cx="1580" cy="10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4495800" y="5322888"/>
            <a:ext cx="3333750" cy="800100"/>
            <a:chOff x="112" y="1736"/>
            <a:chExt cx="1580" cy="528"/>
          </a:xfrm>
        </p:grpSpPr>
        <p:sp>
          <p:nvSpPr>
            <p:cNvPr id="166968" name="Rectangle 56"/>
            <p:cNvSpPr>
              <a:spLocks noChangeArrowheads="1"/>
            </p:cNvSpPr>
            <p:nvPr/>
          </p:nvSpPr>
          <p:spPr bwMode="auto">
            <a:xfrm>
              <a:off x="112" y="1736"/>
              <a:ext cx="1580" cy="2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400" b="1" dirty="0" smtClean="0"/>
                <a:t>P</a:t>
              </a:r>
              <a:r>
                <a:rPr lang="hu-HU" sz="2400" b="1" dirty="0" err="1" smtClean="0"/>
                <a:t>xHeightField</a:t>
              </a:r>
              <a:r>
                <a:rPr lang="en-US" sz="2400" b="1" dirty="0" smtClean="0"/>
                <a:t> Geometry</a:t>
              </a:r>
              <a:endParaRPr lang="en-US" sz="2400" b="1" dirty="0"/>
            </a:p>
          </p:txBody>
        </p:sp>
        <p:sp>
          <p:nvSpPr>
            <p:cNvPr id="166969" name="Rectangle 57"/>
            <p:cNvSpPr>
              <a:spLocks noChangeArrowheads="1"/>
            </p:cNvSpPr>
            <p:nvPr/>
          </p:nvSpPr>
          <p:spPr bwMode="auto">
            <a:xfrm>
              <a:off x="112" y="2032"/>
              <a:ext cx="1580" cy="12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166970" name="Rectangle 58"/>
            <p:cNvSpPr>
              <a:spLocks noChangeArrowheads="1"/>
            </p:cNvSpPr>
            <p:nvPr/>
          </p:nvSpPr>
          <p:spPr bwMode="auto">
            <a:xfrm>
              <a:off x="112" y="2160"/>
              <a:ext cx="1580" cy="10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</p:grpSp>
      <p:cxnSp>
        <p:nvCxnSpPr>
          <p:cNvPr id="166971" name="AutoShape 59"/>
          <p:cNvCxnSpPr>
            <a:cxnSpLocks noChangeShapeType="1"/>
            <a:stCxn id="166960" idx="1"/>
            <a:endCxn id="166942" idx="3"/>
          </p:cNvCxnSpPr>
          <p:nvPr/>
        </p:nvCxnSpPr>
        <p:spPr bwMode="auto">
          <a:xfrm flipH="1">
            <a:off x="5915859" y="3952657"/>
            <a:ext cx="399216" cy="9245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</p:cxnSp>
      <p:sp>
        <p:nvSpPr>
          <p:cNvPr id="166972" name="AutoShape 60"/>
          <p:cNvSpPr>
            <a:spLocks noChangeArrowheads="1"/>
          </p:cNvSpPr>
          <p:nvPr/>
        </p:nvSpPr>
        <p:spPr bwMode="auto">
          <a:xfrm rot="-151713735">
            <a:off x="5059063" y="3861646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6973" name="AutoShape 61"/>
          <p:cNvCxnSpPr>
            <a:cxnSpLocks noChangeShapeType="1"/>
            <a:stCxn id="166964" idx="1"/>
            <a:endCxn id="166972" idx="3"/>
          </p:cNvCxnSpPr>
          <p:nvPr/>
        </p:nvCxnSpPr>
        <p:spPr bwMode="auto">
          <a:xfrm flipH="1" flipV="1">
            <a:off x="5321698" y="4316298"/>
            <a:ext cx="140853" cy="68226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</p:cxnSp>
      <p:sp>
        <p:nvSpPr>
          <p:cNvPr id="166974" name="AutoShape 62"/>
          <p:cNvSpPr>
            <a:spLocks noChangeArrowheads="1"/>
          </p:cNvSpPr>
          <p:nvPr/>
        </p:nvSpPr>
        <p:spPr bwMode="auto">
          <a:xfrm>
            <a:off x="4494176" y="3830159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6975" name="AutoShape 63"/>
          <p:cNvCxnSpPr>
            <a:cxnSpLocks noChangeShapeType="1"/>
            <a:stCxn id="166968" idx="1"/>
            <a:endCxn id="166974" idx="3"/>
          </p:cNvCxnSpPr>
          <p:nvPr/>
        </p:nvCxnSpPr>
        <p:spPr bwMode="auto">
          <a:xfrm flipV="1">
            <a:off x="4495800" y="4287359"/>
            <a:ext cx="226976" cy="1259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</p:cxnSp>
      <p:sp>
        <p:nvSpPr>
          <p:cNvPr id="166985" name="Line 73"/>
          <p:cNvSpPr>
            <a:spLocks noChangeShapeType="1"/>
          </p:cNvSpPr>
          <p:nvPr/>
        </p:nvSpPr>
        <p:spPr bwMode="auto">
          <a:xfrm flipV="1">
            <a:off x="4003675" y="3886200"/>
            <a:ext cx="492125" cy="173355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6986" name="Line 74"/>
          <p:cNvSpPr>
            <a:spLocks noChangeShapeType="1"/>
          </p:cNvSpPr>
          <p:nvPr/>
        </p:nvSpPr>
        <p:spPr bwMode="auto">
          <a:xfrm flipV="1">
            <a:off x="3603625" y="3962400"/>
            <a:ext cx="663575" cy="18669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none" w="lg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6894476" y="1073099"/>
            <a:ext cx="2324100" cy="800100"/>
            <a:chOff x="1920" y="1392"/>
            <a:chExt cx="1464" cy="504"/>
          </a:xfrm>
        </p:grpSpPr>
        <p:sp>
          <p:nvSpPr>
            <p:cNvPr id="166988" name="Rectangle 76"/>
            <p:cNvSpPr>
              <a:spLocks noChangeArrowheads="1"/>
            </p:cNvSpPr>
            <p:nvPr/>
          </p:nvSpPr>
          <p:spPr bwMode="auto">
            <a:xfrm>
              <a:off x="1920" y="1392"/>
              <a:ext cx="1464" cy="2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400" b="1" dirty="0" smtClean="0"/>
                <a:t>P</a:t>
              </a:r>
              <a:r>
                <a:rPr lang="hu-HU" sz="2400" b="1" dirty="0" err="1" smtClean="0"/>
                <a:t>xMaterial</a:t>
              </a:r>
              <a:endParaRPr lang="en-US" sz="2400" b="1" dirty="0"/>
            </a:p>
          </p:txBody>
        </p:sp>
        <p:sp>
          <p:nvSpPr>
            <p:cNvPr id="166989" name="Rectangle 77"/>
            <p:cNvSpPr>
              <a:spLocks noChangeArrowheads="1"/>
            </p:cNvSpPr>
            <p:nvPr/>
          </p:nvSpPr>
          <p:spPr bwMode="auto">
            <a:xfrm>
              <a:off x="1920" y="1688"/>
              <a:ext cx="1464" cy="8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166990" name="Rectangle 78"/>
            <p:cNvSpPr>
              <a:spLocks noChangeArrowheads="1"/>
            </p:cNvSpPr>
            <p:nvPr/>
          </p:nvSpPr>
          <p:spPr bwMode="auto">
            <a:xfrm>
              <a:off x="1920" y="1776"/>
              <a:ext cx="1464" cy="1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</p:grpSp>
      <p:grpSp>
        <p:nvGrpSpPr>
          <p:cNvPr id="58" name="Group 37"/>
          <p:cNvGrpSpPr>
            <a:grpSpLocks/>
          </p:cNvGrpSpPr>
          <p:nvPr/>
        </p:nvGrpSpPr>
        <p:grpSpPr bwMode="auto">
          <a:xfrm>
            <a:off x="1666875" y="2038350"/>
            <a:ext cx="2508250" cy="838200"/>
            <a:chOff x="112" y="1736"/>
            <a:chExt cx="1580" cy="528"/>
          </a:xfrm>
        </p:grpSpPr>
        <p:sp>
          <p:nvSpPr>
            <p:cNvPr id="59" name="Rectangle 5"/>
            <p:cNvSpPr>
              <a:spLocks noChangeArrowheads="1"/>
            </p:cNvSpPr>
            <p:nvPr/>
          </p:nvSpPr>
          <p:spPr bwMode="auto">
            <a:xfrm>
              <a:off x="112" y="1736"/>
              <a:ext cx="1580" cy="2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400" b="1" dirty="0" smtClean="0"/>
                <a:t>P</a:t>
              </a:r>
              <a:r>
                <a:rPr lang="hu-HU" sz="2400" b="1" dirty="0" smtClean="0"/>
                <a:t>x</a:t>
              </a:r>
              <a:r>
                <a:rPr lang="en-US" sz="2400" b="1" dirty="0" smtClean="0"/>
                <a:t>Foundation</a:t>
              </a:r>
              <a:endParaRPr lang="en-US" sz="2400" b="1" dirty="0"/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112" y="2032"/>
              <a:ext cx="1580" cy="12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112" y="2160"/>
              <a:ext cx="1580" cy="10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</p:grpSp>
      <p:cxnSp>
        <p:nvCxnSpPr>
          <p:cNvPr id="63" name="AutoShape 44"/>
          <p:cNvCxnSpPr>
            <a:cxnSpLocks noChangeShapeType="1"/>
            <a:stCxn id="166932" idx="3"/>
            <a:endCxn id="166990" idx="2"/>
          </p:cNvCxnSpPr>
          <p:nvPr/>
        </p:nvCxnSpPr>
        <p:spPr bwMode="auto">
          <a:xfrm flipV="1">
            <a:off x="7046876" y="1873199"/>
            <a:ext cx="1009650" cy="2397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</p:spPr>
      </p:cxnSp>
      <p:grpSp>
        <p:nvGrpSpPr>
          <p:cNvPr id="68" name="Group 19"/>
          <p:cNvGrpSpPr>
            <a:grpSpLocks/>
          </p:cNvGrpSpPr>
          <p:nvPr/>
        </p:nvGrpSpPr>
        <p:grpSpPr bwMode="auto">
          <a:xfrm>
            <a:off x="4341776" y="2953859"/>
            <a:ext cx="2324100" cy="800100"/>
            <a:chOff x="1920" y="1392"/>
            <a:chExt cx="1464" cy="504"/>
          </a:xfrm>
        </p:grpSpPr>
        <p:sp>
          <p:nvSpPr>
            <p:cNvPr id="69" name="Rectangle 20"/>
            <p:cNvSpPr>
              <a:spLocks noChangeArrowheads="1"/>
            </p:cNvSpPr>
            <p:nvPr/>
          </p:nvSpPr>
          <p:spPr bwMode="auto">
            <a:xfrm>
              <a:off x="1920" y="1392"/>
              <a:ext cx="1464" cy="2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400" b="1" dirty="0" smtClean="0"/>
                <a:t>P</a:t>
              </a:r>
              <a:r>
                <a:rPr lang="hu-HU" sz="2400" b="1" dirty="0" smtClean="0"/>
                <a:t>x</a:t>
              </a:r>
              <a:r>
                <a:rPr lang="en-US" sz="2400" b="1" dirty="0" smtClean="0"/>
                <a:t>Geometry</a:t>
              </a:r>
              <a:endParaRPr lang="en-US" sz="2400" b="1" dirty="0"/>
            </a:p>
          </p:txBody>
        </p:sp>
        <p:sp>
          <p:nvSpPr>
            <p:cNvPr id="70" name="Rectangle 21"/>
            <p:cNvSpPr>
              <a:spLocks noChangeArrowheads="1"/>
            </p:cNvSpPr>
            <p:nvPr/>
          </p:nvSpPr>
          <p:spPr bwMode="auto">
            <a:xfrm>
              <a:off x="1920" y="1688"/>
              <a:ext cx="1464" cy="8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71" name="Rectangle 22"/>
            <p:cNvSpPr>
              <a:spLocks noChangeArrowheads="1"/>
            </p:cNvSpPr>
            <p:nvPr/>
          </p:nvSpPr>
          <p:spPr bwMode="auto">
            <a:xfrm>
              <a:off x="1920" y="1776"/>
              <a:ext cx="1464" cy="1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</p:grpSp>
      <p:cxnSp>
        <p:nvCxnSpPr>
          <p:cNvPr id="75" name="AutoShape 46"/>
          <p:cNvCxnSpPr>
            <a:cxnSpLocks noChangeShapeType="1"/>
            <a:stCxn id="166934" idx="2"/>
            <a:endCxn id="69" idx="0"/>
          </p:cNvCxnSpPr>
          <p:nvPr/>
        </p:nvCxnSpPr>
        <p:spPr bwMode="auto">
          <a:xfrm flipH="1">
            <a:off x="5503826" y="2678061"/>
            <a:ext cx="381000" cy="27579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</p:spPr>
      </p:cxnSp>
      <p:grpSp>
        <p:nvGrpSpPr>
          <p:cNvPr id="72" name="Group 39"/>
          <p:cNvGrpSpPr>
            <a:grpSpLocks/>
          </p:cNvGrpSpPr>
          <p:nvPr/>
        </p:nvGrpSpPr>
        <p:grpSpPr bwMode="auto">
          <a:xfrm>
            <a:off x="4185757" y="-31750"/>
            <a:ext cx="2324100" cy="876300"/>
            <a:chOff x="116" y="1868"/>
            <a:chExt cx="1464" cy="552"/>
          </a:xfrm>
        </p:grpSpPr>
        <p:sp>
          <p:nvSpPr>
            <p:cNvPr id="73" name="Rectangle 40"/>
            <p:cNvSpPr>
              <a:spLocks noChangeArrowheads="1"/>
            </p:cNvSpPr>
            <p:nvPr/>
          </p:nvSpPr>
          <p:spPr bwMode="auto">
            <a:xfrm>
              <a:off x="116" y="1868"/>
              <a:ext cx="1464" cy="2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400" b="1" dirty="0" smtClean="0"/>
                <a:t>P</a:t>
              </a:r>
              <a:r>
                <a:rPr lang="hu-HU" sz="2400" b="1" dirty="0" smtClean="0"/>
                <a:t>xRigidDynamic</a:t>
              </a:r>
              <a:endParaRPr lang="en-US" sz="2400" b="1" dirty="0"/>
            </a:p>
          </p:txBody>
        </p:sp>
        <p:sp>
          <p:nvSpPr>
            <p:cNvPr id="74" name="Rectangle 41"/>
            <p:cNvSpPr>
              <a:spLocks noChangeArrowheads="1"/>
            </p:cNvSpPr>
            <p:nvPr/>
          </p:nvSpPr>
          <p:spPr bwMode="auto">
            <a:xfrm>
              <a:off x="116" y="2164"/>
              <a:ext cx="1464" cy="16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76" name="Rectangle 42"/>
            <p:cNvSpPr>
              <a:spLocks noChangeArrowheads="1"/>
            </p:cNvSpPr>
            <p:nvPr/>
          </p:nvSpPr>
          <p:spPr bwMode="auto">
            <a:xfrm>
              <a:off x="116" y="2300"/>
              <a:ext cx="1464" cy="1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5462551" y="4763609"/>
            <a:ext cx="2711450" cy="838200"/>
            <a:chOff x="112" y="1736"/>
            <a:chExt cx="1580" cy="528"/>
          </a:xfrm>
        </p:grpSpPr>
        <p:sp>
          <p:nvSpPr>
            <p:cNvPr id="166964" name="Rectangle 52"/>
            <p:cNvSpPr>
              <a:spLocks noChangeArrowheads="1"/>
            </p:cNvSpPr>
            <p:nvPr/>
          </p:nvSpPr>
          <p:spPr bwMode="auto">
            <a:xfrm>
              <a:off x="112" y="1736"/>
              <a:ext cx="1580" cy="2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400" b="1" dirty="0" smtClean="0"/>
                <a:t>P</a:t>
              </a:r>
              <a:r>
                <a:rPr lang="hu-HU" sz="2400" b="1" dirty="0" err="1" smtClean="0"/>
                <a:t>xBox</a:t>
              </a:r>
              <a:r>
                <a:rPr lang="en-US" sz="2400" b="1" dirty="0" smtClean="0"/>
                <a:t>Geometry</a:t>
              </a:r>
              <a:endParaRPr lang="en-US" sz="2400" b="1" dirty="0"/>
            </a:p>
          </p:txBody>
        </p:sp>
        <p:sp>
          <p:nvSpPr>
            <p:cNvPr id="166965" name="Rectangle 53"/>
            <p:cNvSpPr>
              <a:spLocks noChangeArrowheads="1"/>
            </p:cNvSpPr>
            <p:nvPr/>
          </p:nvSpPr>
          <p:spPr bwMode="auto">
            <a:xfrm>
              <a:off x="112" y="2032"/>
              <a:ext cx="1580" cy="12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166966" name="Rectangle 54"/>
            <p:cNvSpPr>
              <a:spLocks noChangeArrowheads="1"/>
            </p:cNvSpPr>
            <p:nvPr/>
          </p:nvSpPr>
          <p:spPr bwMode="auto">
            <a:xfrm>
              <a:off x="112" y="2160"/>
              <a:ext cx="1580" cy="10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</p:grpSp>
      <p:sp>
        <p:nvSpPr>
          <p:cNvPr id="80" name="AutoShape 62"/>
          <p:cNvSpPr>
            <a:spLocks noChangeArrowheads="1"/>
          </p:cNvSpPr>
          <p:nvPr/>
        </p:nvSpPr>
        <p:spPr bwMode="auto">
          <a:xfrm rot="11955143">
            <a:off x="2179674" y="5343226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1" name="AutoShape 63"/>
          <p:cNvCxnSpPr>
            <a:cxnSpLocks noChangeShapeType="1"/>
            <a:stCxn id="80" idx="3"/>
          </p:cNvCxnSpPr>
          <p:nvPr/>
        </p:nvCxnSpPr>
        <p:spPr bwMode="auto">
          <a:xfrm flipV="1">
            <a:off x="2483650" y="860136"/>
            <a:ext cx="1955364" cy="449587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9702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/>
              <a:t>Kapcsolat a játékmotor-osztályokkal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3048000"/>
            <a:ext cx="2508250" cy="838200"/>
            <a:chOff x="112" y="1736"/>
            <a:chExt cx="1580" cy="528"/>
          </a:xfrm>
        </p:grpSpPr>
        <p:sp>
          <p:nvSpPr>
            <p:cNvPr id="167941" name="Rectangle 5"/>
            <p:cNvSpPr>
              <a:spLocks noChangeArrowheads="1"/>
            </p:cNvSpPr>
            <p:nvPr/>
          </p:nvSpPr>
          <p:spPr bwMode="auto">
            <a:xfrm>
              <a:off x="112" y="1736"/>
              <a:ext cx="1580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400" b="1" dirty="0" err="1" smtClean="0"/>
                <a:t>PhysicsApp</a:t>
              </a:r>
              <a:endParaRPr lang="en-US" sz="2400" b="1" dirty="0"/>
            </a:p>
          </p:txBody>
        </p:sp>
        <p:sp>
          <p:nvSpPr>
            <p:cNvPr id="167942" name="Rectangle 6"/>
            <p:cNvSpPr>
              <a:spLocks noChangeArrowheads="1"/>
            </p:cNvSpPr>
            <p:nvPr/>
          </p:nvSpPr>
          <p:spPr bwMode="auto">
            <a:xfrm>
              <a:off x="112" y="2032"/>
              <a:ext cx="1580" cy="1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167943" name="Rectangle 7"/>
            <p:cNvSpPr>
              <a:spLocks noChangeArrowheads="1"/>
            </p:cNvSpPr>
            <p:nvPr/>
          </p:nvSpPr>
          <p:spPr bwMode="auto">
            <a:xfrm>
              <a:off x="112" y="2160"/>
              <a:ext cx="1580" cy="10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65987" y="5765134"/>
            <a:ext cx="2324100" cy="876300"/>
            <a:chOff x="116" y="1868"/>
            <a:chExt cx="1464" cy="552"/>
          </a:xfrm>
        </p:grpSpPr>
        <p:sp>
          <p:nvSpPr>
            <p:cNvPr id="167947" name="Rectangle 11"/>
            <p:cNvSpPr>
              <a:spLocks noChangeArrowheads="1"/>
            </p:cNvSpPr>
            <p:nvPr/>
          </p:nvSpPr>
          <p:spPr bwMode="auto">
            <a:xfrm>
              <a:off x="116" y="1868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hu-HU" sz="2400" b="1" dirty="0" smtClean="0"/>
                <a:t>RigidBody</a:t>
              </a:r>
              <a:endParaRPr lang="en-US" sz="2400" b="1" dirty="0"/>
            </a:p>
          </p:txBody>
        </p:sp>
        <p:sp>
          <p:nvSpPr>
            <p:cNvPr id="167948" name="Rectangle 12"/>
            <p:cNvSpPr>
              <a:spLocks noChangeArrowheads="1"/>
            </p:cNvSpPr>
            <p:nvPr/>
          </p:nvSpPr>
          <p:spPr bwMode="auto">
            <a:xfrm>
              <a:off x="116" y="2164"/>
              <a:ext cx="1464" cy="16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167949" name="Rectangle 13"/>
            <p:cNvSpPr>
              <a:spLocks noChangeArrowheads="1"/>
            </p:cNvSpPr>
            <p:nvPr/>
          </p:nvSpPr>
          <p:spPr bwMode="auto">
            <a:xfrm>
              <a:off x="116" y="2300"/>
              <a:ext cx="1464" cy="1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178550" y="2440615"/>
            <a:ext cx="2508250" cy="838200"/>
            <a:chOff x="112" y="1736"/>
            <a:chExt cx="1580" cy="528"/>
          </a:xfrm>
        </p:grpSpPr>
        <p:sp>
          <p:nvSpPr>
            <p:cNvPr id="167958" name="Rectangle 22"/>
            <p:cNvSpPr>
              <a:spLocks noChangeArrowheads="1"/>
            </p:cNvSpPr>
            <p:nvPr/>
          </p:nvSpPr>
          <p:spPr bwMode="auto">
            <a:xfrm>
              <a:off x="112" y="1736"/>
              <a:ext cx="1580" cy="2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400" b="1" dirty="0" smtClean="0"/>
                <a:t>P</a:t>
              </a:r>
              <a:r>
                <a:rPr lang="hu-HU" sz="2400" b="1" dirty="0" err="1" smtClean="0"/>
                <a:t>xPhysics</a:t>
              </a:r>
              <a:endParaRPr lang="en-US" sz="2400" b="1" dirty="0"/>
            </a:p>
          </p:txBody>
        </p:sp>
        <p:sp>
          <p:nvSpPr>
            <p:cNvPr id="167959" name="Rectangle 23"/>
            <p:cNvSpPr>
              <a:spLocks noChangeArrowheads="1"/>
            </p:cNvSpPr>
            <p:nvPr/>
          </p:nvSpPr>
          <p:spPr bwMode="auto">
            <a:xfrm>
              <a:off x="112" y="2032"/>
              <a:ext cx="1580" cy="12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167960" name="Rectangle 24"/>
            <p:cNvSpPr>
              <a:spLocks noChangeArrowheads="1"/>
            </p:cNvSpPr>
            <p:nvPr/>
          </p:nvSpPr>
          <p:spPr bwMode="auto">
            <a:xfrm>
              <a:off x="112" y="2160"/>
              <a:ext cx="1580" cy="10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178550" y="3355015"/>
            <a:ext cx="2514600" cy="876300"/>
            <a:chOff x="116" y="1868"/>
            <a:chExt cx="1464" cy="552"/>
          </a:xfrm>
        </p:grpSpPr>
        <p:sp>
          <p:nvSpPr>
            <p:cNvPr id="167964" name="Rectangle 28"/>
            <p:cNvSpPr>
              <a:spLocks noChangeArrowheads="1"/>
            </p:cNvSpPr>
            <p:nvPr/>
          </p:nvSpPr>
          <p:spPr bwMode="auto">
            <a:xfrm>
              <a:off x="116" y="1868"/>
              <a:ext cx="1464" cy="2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400" b="1" dirty="0" smtClean="0"/>
                <a:t>P</a:t>
              </a:r>
              <a:r>
                <a:rPr lang="hu-HU" sz="2400" b="1" dirty="0" err="1" smtClean="0"/>
                <a:t>xScene</a:t>
              </a:r>
              <a:endParaRPr lang="en-US" sz="2400" b="1" dirty="0"/>
            </a:p>
          </p:txBody>
        </p:sp>
        <p:sp>
          <p:nvSpPr>
            <p:cNvPr id="167965" name="Rectangle 29"/>
            <p:cNvSpPr>
              <a:spLocks noChangeArrowheads="1"/>
            </p:cNvSpPr>
            <p:nvPr/>
          </p:nvSpPr>
          <p:spPr bwMode="auto">
            <a:xfrm>
              <a:off x="116" y="2164"/>
              <a:ext cx="1464" cy="16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167966" name="Rectangle 30"/>
            <p:cNvSpPr>
              <a:spLocks noChangeArrowheads="1"/>
            </p:cNvSpPr>
            <p:nvPr/>
          </p:nvSpPr>
          <p:spPr bwMode="auto">
            <a:xfrm>
              <a:off x="116" y="2300"/>
              <a:ext cx="1464" cy="1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167917" y="4400658"/>
            <a:ext cx="2324100" cy="876300"/>
            <a:chOff x="116" y="1868"/>
            <a:chExt cx="1464" cy="552"/>
          </a:xfrm>
        </p:grpSpPr>
        <p:sp>
          <p:nvSpPr>
            <p:cNvPr id="167968" name="Rectangle 32"/>
            <p:cNvSpPr>
              <a:spLocks noChangeArrowheads="1"/>
            </p:cNvSpPr>
            <p:nvPr/>
          </p:nvSpPr>
          <p:spPr bwMode="auto">
            <a:xfrm>
              <a:off x="116" y="1868"/>
              <a:ext cx="1464" cy="2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400" b="1" dirty="0" smtClean="0"/>
                <a:t>P</a:t>
              </a:r>
              <a:r>
                <a:rPr lang="hu-HU" sz="2400" b="1" dirty="0" err="1" smtClean="0"/>
                <a:t>xActor</a:t>
              </a:r>
              <a:endParaRPr lang="en-US" sz="2400" b="1" dirty="0"/>
            </a:p>
          </p:txBody>
        </p:sp>
        <p:sp>
          <p:nvSpPr>
            <p:cNvPr id="167969" name="Rectangle 33"/>
            <p:cNvSpPr>
              <a:spLocks noChangeArrowheads="1"/>
            </p:cNvSpPr>
            <p:nvPr/>
          </p:nvSpPr>
          <p:spPr bwMode="auto">
            <a:xfrm>
              <a:off x="116" y="2164"/>
              <a:ext cx="1464" cy="16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167970" name="Rectangle 34"/>
            <p:cNvSpPr>
              <a:spLocks noChangeArrowheads="1"/>
            </p:cNvSpPr>
            <p:nvPr/>
          </p:nvSpPr>
          <p:spPr bwMode="auto">
            <a:xfrm>
              <a:off x="116" y="2300"/>
              <a:ext cx="1464" cy="1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</p:grpSp>
      <p:cxnSp>
        <p:nvCxnSpPr>
          <p:cNvPr id="167973" name="AutoShape 37"/>
          <p:cNvCxnSpPr>
            <a:cxnSpLocks noChangeShapeType="1"/>
            <a:stCxn id="167942" idx="3"/>
            <a:endCxn id="167958" idx="1"/>
          </p:cNvCxnSpPr>
          <p:nvPr/>
        </p:nvCxnSpPr>
        <p:spPr bwMode="auto">
          <a:xfrm flipV="1">
            <a:off x="2813050" y="2675565"/>
            <a:ext cx="3365500" cy="94393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lg" len="med"/>
          </a:ln>
          <a:effectLst/>
        </p:spPr>
      </p:cxnSp>
      <p:cxnSp>
        <p:nvCxnSpPr>
          <p:cNvPr id="167974" name="AutoShape 38"/>
          <p:cNvCxnSpPr>
            <a:cxnSpLocks noChangeShapeType="1"/>
            <a:stCxn id="167942" idx="3"/>
            <a:endCxn id="167964" idx="1"/>
          </p:cNvCxnSpPr>
          <p:nvPr/>
        </p:nvCxnSpPr>
        <p:spPr bwMode="auto">
          <a:xfrm flipV="1">
            <a:off x="2813050" y="3589965"/>
            <a:ext cx="3365500" cy="2953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lg" len="med"/>
          </a:ln>
          <a:effectLst/>
        </p:spPr>
      </p:cxnSp>
      <p:cxnSp>
        <p:nvCxnSpPr>
          <p:cNvPr id="167975" name="AutoShape 39"/>
          <p:cNvCxnSpPr>
            <a:cxnSpLocks noChangeShapeType="1"/>
            <a:stCxn id="44" idx="3"/>
            <a:endCxn id="167968" idx="1"/>
          </p:cNvCxnSpPr>
          <p:nvPr/>
        </p:nvCxnSpPr>
        <p:spPr bwMode="auto">
          <a:xfrm flipV="1">
            <a:off x="6114754" y="4635608"/>
            <a:ext cx="53163" cy="129787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lg" len="med"/>
          </a:ln>
          <a:effectLst/>
        </p:spPr>
      </p:cxn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6178550" y="1526215"/>
            <a:ext cx="2508250" cy="838200"/>
            <a:chOff x="112" y="1736"/>
            <a:chExt cx="1580" cy="528"/>
          </a:xfrm>
        </p:grpSpPr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12" y="1736"/>
              <a:ext cx="1580" cy="2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400" b="1" dirty="0" smtClean="0"/>
                <a:t>P</a:t>
              </a:r>
              <a:r>
                <a:rPr lang="hu-HU" sz="2400" b="1" dirty="0" smtClean="0"/>
                <a:t>x</a:t>
              </a:r>
              <a:r>
                <a:rPr lang="en-US" sz="2400" b="1" dirty="0" smtClean="0"/>
                <a:t>Foundation</a:t>
              </a:r>
              <a:endParaRPr lang="en-US" sz="2400" b="1" dirty="0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112" y="2032"/>
              <a:ext cx="1580" cy="12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112" y="2160"/>
              <a:ext cx="1580" cy="10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</p:grpSp>
      <p:cxnSp>
        <p:nvCxnSpPr>
          <p:cNvPr id="30" name="AutoShape 37"/>
          <p:cNvCxnSpPr>
            <a:cxnSpLocks noChangeShapeType="1"/>
            <a:stCxn id="167942" idx="3"/>
            <a:endCxn id="27" idx="1"/>
          </p:cNvCxnSpPr>
          <p:nvPr/>
        </p:nvCxnSpPr>
        <p:spPr bwMode="auto">
          <a:xfrm flipV="1">
            <a:off x="2813050" y="1761165"/>
            <a:ext cx="3365500" cy="185833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lg" len="med"/>
          </a:ln>
          <a:effectLst/>
        </p:spPr>
      </p:cxnSp>
      <p:grpSp>
        <p:nvGrpSpPr>
          <p:cNvPr id="33" name="Group 4"/>
          <p:cNvGrpSpPr>
            <a:grpSpLocks/>
          </p:cNvGrpSpPr>
          <p:nvPr/>
        </p:nvGrpSpPr>
        <p:grpSpPr bwMode="auto">
          <a:xfrm>
            <a:off x="304800" y="1524000"/>
            <a:ext cx="2508250" cy="838200"/>
            <a:chOff x="112" y="1736"/>
            <a:chExt cx="1580" cy="528"/>
          </a:xfrm>
        </p:grpSpPr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112" y="1736"/>
              <a:ext cx="1580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400" b="1" dirty="0" err="1" smtClean="0"/>
                <a:t>ScriptedApp</a:t>
              </a:r>
              <a:endParaRPr lang="en-US" sz="2400" b="1" dirty="0"/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112" y="2032"/>
              <a:ext cx="1580" cy="1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112" y="2160"/>
              <a:ext cx="1580" cy="10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</p:grpSp>
      <p:sp>
        <p:nvSpPr>
          <p:cNvPr id="37" name="AutoShape 62"/>
          <p:cNvSpPr>
            <a:spLocks noChangeArrowheads="1"/>
          </p:cNvSpPr>
          <p:nvPr/>
        </p:nvSpPr>
        <p:spPr bwMode="auto">
          <a:xfrm rot="16200000">
            <a:off x="2400300" y="577469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63"/>
          <p:cNvCxnSpPr>
            <a:cxnSpLocks noChangeShapeType="1"/>
            <a:stCxn id="44" idx="1"/>
            <a:endCxn id="37" idx="3"/>
          </p:cNvCxnSpPr>
          <p:nvPr/>
        </p:nvCxnSpPr>
        <p:spPr bwMode="auto">
          <a:xfrm flipH="1">
            <a:off x="2857500" y="5933479"/>
            <a:ext cx="933154" cy="6981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</p:cxnSp>
      <p:grpSp>
        <p:nvGrpSpPr>
          <p:cNvPr id="39" name="Group 10"/>
          <p:cNvGrpSpPr>
            <a:grpSpLocks/>
          </p:cNvGrpSpPr>
          <p:nvPr/>
        </p:nvGrpSpPr>
        <p:grpSpPr bwMode="auto">
          <a:xfrm>
            <a:off x="304800" y="4016375"/>
            <a:ext cx="2324100" cy="876300"/>
            <a:chOff x="116" y="1868"/>
            <a:chExt cx="1464" cy="552"/>
          </a:xfrm>
        </p:grpSpPr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116" y="1868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hu-HU" sz="2400" b="1" dirty="0" smtClean="0"/>
                <a:t>Entity</a:t>
              </a:r>
              <a:endParaRPr lang="en-US" sz="2400" b="1" dirty="0"/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116" y="2164"/>
              <a:ext cx="1464" cy="16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116" y="2300"/>
              <a:ext cx="1464" cy="1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</p:grpSp>
      <p:grpSp>
        <p:nvGrpSpPr>
          <p:cNvPr id="43" name="Group 10"/>
          <p:cNvGrpSpPr>
            <a:grpSpLocks/>
          </p:cNvGrpSpPr>
          <p:nvPr/>
        </p:nvGrpSpPr>
        <p:grpSpPr bwMode="auto">
          <a:xfrm>
            <a:off x="3790654" y="5698529"/>
            <a:ext cx="2324100" cy="876300"/>
            <a:chOff x="116" y="1868"/>
            <a:chExt cx="1464" cy="552"/>
          </a:xfrm>
        </p:grpSpPr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116" y="1868"/>
              <a:ext cx="1464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hu-HU" sz="2400" b="1" dirty="0" smtClean="0"/>
                <a:t>PhysicsRigidBody</a:t>
              </a:r>
              <a:endParaRPr lang="en-US" sz="2400" b="1" dirty="0"/>
            </a:p>
          </p:txBody>
        </p:sp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116" y="2164"/>
              <a:ext cx="1464" cy="16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116" y="2300"/>
              <a:ext cx="1464" cy="1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</p:grpSp>
      <p:sp>
        <p:nvSpPr>
          <p:cNvPr id="49" name="AutoShape 62"/>
          <p:cNvSpPr>
            <a:spLocks noChangeArrowheads="1"/>
          </p:cNvSpPr>
          <p:nvPr/>
        </p:nvSpPr>
        <p:spPr bwMode="auto">
          <a:xfrm rot="21391576">
            <a:off x="1150774" y="2216151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0" name="AutoShape 63"/>
          <p:cNvCxnSpPr>
            <a:cxnSpLocks noChangeShapeType="1"/>
            <a:endCxn id="49" idx="3"/>
          </p:cNvCxnSpPr>
          <p:nvPr/>
        </p:nvCxnSpPr>
        <p:spPr bwMode="auto">
          <a:xfrm flipH="1" flipV="1">
            <a:off x="1393225" y="2672931"/>
            <a:ext cx="29405" cy="38546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</p:cxnSp>
      <p:cxnSp>
        <p:nvCxnSpPr>
          <p:cNvPr id="57" name="AutoShape 38"/>
          <p:cNvCxnSpPr>
            <a:cxnSpLocks noChangeShapeType="1"/>
            <a:stCxn id="42" idx="2"/>
            <a:endCxn id="167947" idx="0"/>
          </p:cNvCxnSpPr>
          <p:nvPr/>
        </p:nvCxnSpPr>
        <p:spPr bwMode="auto">
          <a:xfrm flipH="1">
            <a:off x="1328037" y="4892675"/>
            <a:ext cx="138813" cy="872459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 type="triangl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6207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Funkciók kapcsolódása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Draw</a:t>
            </a:r>
            <a:endParaRPr lang="hu-HU" dirty="0"/>
          </a:p>
          <a:p>
            <a:pPr lvl="1"/>
            <a:r>
              <a:rPr lang="hu-HU" dirty="0"/>
              <a:t>Az entitás modellezési transzformációját a hozzá kapcsolt </a:t>
            </a:r>
            <a:r>
              <a:rPr lang="en-US" dirty="0" smtClean="0"/>
              <a:t>P</a:t>
            </a:r>
            <a:r>
              <a:rPr lang="hu-HU" dirty="0" err="1" smtClean="0"/>
              <a:t>xActor-tól</a:t>
            </a:r>
            <a:r>
              <a:rPr lang="hu-HU" dirty="0" smtClean="0"/>
              <a:t> </a:t>
            </a:r>
            <a:r>
              <a:rPr lang="hu-HU" dirty="0"/>
              <a:t>kérjük le</a:t>
            </a:r>
          </a:p>
          <a:p>
            <a:r>
              <a:rPr lang="hu-HU" dirty="0" smtClean="0"/>
              <a:t>Update</a:t>
            </a:r>
            <a:endParaRPr lang="hu-HU" dirty="0"/>
          </a:p>
          <a:p>
            <a:pPr lvl="1"/>
            <a:r>
              <a:rPr lang="hu-HU" dirty="0"/>
              <a:t>Elméletileg üres</a:t>
            </a:r>
          </a:p>
          <a:p>
            <a:pPr lvl="1"/>
            <a:r>
              <a:rPr lang="hu-HU" dirty="0"/>
              <a:t>Csak amit a </a:t>
            </a:r>
            <a:r>
              <a:rPr lang="hu-HU" dirty="0" err="1"/>
              <a:t>PhysX</a:t>
            </a:r>
            <a:r>
              <a:rPr lang="hu-HU" dirty="0"/>
              <a:t> nem csinál meg</a:t>
            </a:r>
          </a:p>
          <a:p>
            <a:r>
              <a:rPr lang="hu-HU" dirty="0" err="1"/>
              <a:t>Control</a:t>
            </a:r>
            <a:endParaRPr lang="hu-HU" dirty="0"/>
          </a:p>
          <a:p>
            <a:pPr lvl="1"/>
            <a:r>
              <a:rPr lang="en-US" dirty="0" err="1" smtClean="0"/>
              <a:t>P</a:t>
            </a:r>
            <a:r>
              <a:rPr lang="hu-HU" dirty="0" err="1" smtClean="0"/>
              <a:t>xActor</a:t>
            </a:r>
            <a:r>
              <a:rPr lang="hu-HU" dirty="0"/>
              <a:t>::</a:t>
            </a:r>
            <a:r>
              <a:rPr lang="hu-HU" dirty="0" err="1"/>
              <a:t>addForce</a:t>
            </a:r>
            <a:r>
              <a:rPr lang="hu-HU" dirty="0"/>
              <a:t>, </a:t>
            </a:r>
            <a:r>
              <a:rPr lang="en-US" dirty="0" err="1" smtClean="0"/>
              <a:t>P</a:t>
            </a:r>
            <a:r>
              <a:rPr lang="hu-HU" dirty="0" err="1" smtClean="0"/>
              <a:t>xActor</a:t>
            </a:r>
            <a:r>
              <a:rPr lang="hu-HU" dirty="0"/>
              <a:t>::</a:t>
            </a:r>
            <a:r>
              <a:rPr lang="hu-HU" dirty="0" err="1"/>
              <a:t>addTorque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00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Egy merev test fizikai jellemzői</a:t>
            </a:r>
            <a:endParaRPr lang="en-US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orient</a:t>
            </a:r>
            <a:r>
              <a:rPr lang="hu-HU"/>
              <a:t>áció	</a:t>
            </a:r>
            <a:r>
              <a:rPr lang="en-US"/>
              <a:t>	</a:t>
            </a:r>
            <a:r>
              <a:rPr lang="hu-HU">
                <a:solidFill>
                  <a:schemeClr val="hlink"/>
                </a:solidFill>
              </a:rPr>
              <a:t>forgatás</a:t>
            </a:r>
            <a:r>
              <a:rPr lang="hu-HU"/>
              <a:t> </a:t>
            </a:r>
            <a:r>
              <a:rPr lang="en-US"/>
              <a:t>[fordulat]</a:t>
            </a:r>
          </a:p>
          <a:p>
            <a:pPr lvl="1">
              <a:buFont typeface="Arial" charset="0"/>
              <a:buNone/>
            </a:pPr>
            <a:r>
              <a:rPr lang="en-US"/>
              <a:t>q</a:t>
            </a:r>
            <a:endParaRPr lang="hu-HU"/>
          </a:p>
          <a:p>
            <a:r>
              <a:rPr lang="en-US"/>
              <a:t>sz</a:t>
            </a:r>
            <a:r>
              <a:rPr lang="hu-HU"/>
              <a:t>ögsebesség	3D vektor </a:t>
            </a:r>
            <a:r>
              <a:rPr lang="en-US"/>
              <a:t>[fordulat / s]</a:t>
            </a:r>
            <a:endParaRPr lang="hu-HU"/>
          </a:p>
          <a:p>
            <a:pPr lvl="1">
              <a:buFont typeface="Arial" charset="0"/>
              <a:buNone/>
            </a:pPr>
            <a:r>
              <a:rPr lang="en-US">
                <a:latin typeface="Symbol" pitchFamily="18" charset="2"/>
              </a:rPr>
              <a:t>w</a:t>
            </a:r>
            <a:endParaRPr lang="hu-HU">
              <a:latin typeface="Symbol" pitchFamily="18" charset="2"/>
            </a:endParaRPr>
          </a:p>
          <a:p>
            <a:r>
              <a:rPr lang="en-US"/>
              <a:t>t</a:t>
            </a:r>
            <a:r>
              <a:rPr lang="hu-HU"/>
              <a:t>ehetetlenségi nyomaték	</a:t>
            </a:r>
            <a:r>
              <a:rPr lang="en-US"/>
              <a:t>skal</a:t>
            </a:r>
            <a:r>
              <a:rPr lang="hu-HU"/>
              <a:t>ár </a:t>
            </a:r>
            <a:r>
              <a:rPr lang="en-US"/>
              <a:t>[</a:t>
            </a:r>
            <a:r>
              <a:rPr lang="hu-HU"/>
              <a:t>kg</a:t>
            </a:r>
            <a:r>
              <a:rPr lang="en-US"/>
              <a:t> m</a:t>
            </a:r>
            <a:r>
              <a:rPr lang="en-US" baseline="30000"/>
              <a:t>2</a:t>
            </a:r>
            <a:r>
              <a:rPr lang="en-US"/>
              <a:t>]</a:t>
            </a:r>
            <a:endParaRPr lang="hu-HU"/>
          </a:p>
          <a:p>
            <a:pPr lvl="1">
              <a:buFont typeface="Arial" charset="0"/>
              <a:buNone/>
            </a:pPr>
            <a:r>
              <a:rPr lang="en-US"/>
              <a:t>I (mass moment of inertia, angular mass)</a:t>
            </a:r>
          </a:p>
          <a:p>
            <a:r>
              <a:rPr lang="en-US">
                <a:solidFill>
                  <a:schemeClr val="hlink"/>
                </a:solidFill>
              </a:rPr>
              <a:t>perd</a:t>
            </a:r>
            <a:r>
              <a:rPr lang="hu-HU">
                <a:solidFill>
                  <a:schemeClr val="hlink"/>
                </a:solidFill>
              </a:rPr>
              <a:t>ület			</a:t>
            </a:r>
            <a:r>
              <a:rPr lang="en-US">
                <a:solidFill>
                  <a:schemeClr val="hlink"/>
                </a:solidFill>
              </a:rPr>
              <a:t>3D vektor [Nms]</a:t>
            </a:r>
            <a:endParaRPr lang="hu-HU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hu-HU">
                <a:solidFill>
                  <a:schemeClr val="hlink"/>
                </a:solidFill>
              </a:rPr>
              <a:t>	P</a:t>
            </a:r>
            <a:endParaRPr lang="en-US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5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SDK, Scene létrehozása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457200" y="1878013"/>
            <a:ext cx="8229600" cy="4247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static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PxDefaultErrorCallback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gDefaultErrorCallback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;</a:t>
            </a:r>
          </a:p>
          <a:p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static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PxDefaultAllocator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</a:t>
            </a: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gDefaultAllocatorCallback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;</a:t>
            </a:r>
          </a:p>
          <a:p>
            <a:endParaRPr lang="en-US" b="1" dirty="0" smtClean="0">
              <a:latin typeface="Courier New" pitchFamily="49" charset="0"/>
            </a:endParaRPr>
          </a:p>
          <a:p>
            <a:r>
              <a:rPr lang="hu-HU" b="1" dirty="0" err="1" smtClean="0">
                <a:latin typeface="Courier New" pitchFamily="49" charset="0"/>
              </a:rPr>
              <a:t>PxFoundation</a:t>
            </a:r>
            <a:r>
              <a:rPr lang="hu-HU" b="1" dirty="0" smtClean="0">
                <a:latin typeface="Courier New" pitchFamily="49" charset="0"/>
              </a:rPr>
              <a:t>*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foundation</a:t>
            </a:r>
            <a:r>
              <a:rPr lang="hu-HU" b="1" dirty="0" smtClean="0">
                <a:latin typeface="Courier New" pitchFamily="49" charset="0"/>
              </a:rPr>
              <a:t> =</a:t>
            </a:r>
            <a:endParaRPr lang="en-US" b="1" dirty="0" smtClean="0"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    </a:t>
            </a: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PxCreateFoundation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(PX_PHYSICS_VERSION, 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</a:endParaRPr>
          </a:p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       </a:t>
            </a: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gDefaultAllocatorCallback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, </a:t>
            </a: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gDefaultErrorCallback</a:t>
            </a:r>
            <a:r>
              <a:rPr lang="hu-HU" b="1" dirty="0" smtClean="0">
                <a:latin typeface="Courier New" pitchFamily="49" charset="0"/>
              </a:rPr>
              <a:t>);</a:t>
            </a:r>
          </a:p>
          <a:p>
            <a:endParaRPr lang="hu-HU" b="1" dirty="0" smtClean="0">
              <a:latin typeface="Courier New" pitchFamily="49" charset="0"/>
            </a:endParaRPr>
          </a:p>
          <a:p>
            <a:r>
              <a:rPr lang="hu-HU" b="1" dirty="0" err="1" smtClean="0">
                <a:latin typeface="Courier New" pitchFamily="49" charset="0"/>
              </a:rPr>
              <a:t>PxPhysics</a:t>
            </a:r>
            <a:r>
              <a:rPr lang="hu-HU" b="1" dirty="0" smtClean="0">
                <a:latin typeface="Courier New" pitchFamily="49" charset="0"/>
              </a:rPr>
              <a:t>*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physics</a:t>
            </a:r>
            <a:r>
              <a:rPr lang="hu-HU" b="1" dirty="0" smtClean="0">
                <a:latin typeface="Courier New" pitchFamily="49" charset="0"/>
              </a:rPr>
              <a:t> = </a:t>
            </a:r>
            <a:endParaRPr lang="en-US" b="1" dirty="0" smtClean="0"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   </a:t>
            </a:r>
            <a:r>
              <a:rPr lang="hu-HU" b="1" dirty="0" err="1" smtClean="0">
                <a:latin typeface="Courier New" pitchFamily="49" charset="0"/>
              </a:rPr>
              <a:t>PxCreatePhysics</a:t>
            </a:r>
            <a:r>
              <a:rPr lang="hu-HU" b="1" dirty="0" smtClean="0">
                <a:latin typeface="Courier New" pitchFamily="49" charset="0"/>
              </a:rPr>
              <a:t>(PX_PHYSICS_VERSION, *</a:t>
            </a:r>
            <a:r>
              <a:rPr lang="hu-HU" b="1" dirty="0" err="1" smtClean="0">
                <a:latin typeface="Courier New" pitchFamily="49" charset="0"/>
              </a:rPr>
              <a:t>foundation</a:t>
            </a:r>
            <a:r>
              <a:rPr lang="hu-HU" b="1" dirty="0" smtClean="0">
                <a:latin typeface="Courier New" pitchFamily="49" charset="0"/>
              </a:rPr>
              <a:t>, </a:t>
            </a:r>
            <a:endParaRPr lang="en-US" b="1" dirty="0" smtClean="0"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                     </a:t>
            </a: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PxTolerancesScale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(), </a:t>
            </a: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false</a:t>
            </a:r>
            <a:r>
              <a:rPr lang="hu-HU" b="1" dirty="0" smtClean="0">
                <a:latin typeface="Courier New" pitchFamily="49" charset="0"/>
              </a:rPr>
              <a:t>);</a:t>
            </a:r>
          </a:p>
          <a:p>
            <a:endParaRPr lang="hu-HU" b="1" dirty="0" smtClean="0">
              <a:latin typeface="Courier New" pitchFamily="49" charset="0"/>
            </a:endParaRPr>
          </a:p>
          <a:p>
            <a:r>
              <a:rPr lang="hu-HU" b="1" dirty="0" err="1" smtClean="0">
                <a:latin typeface="Courier New" pitchFamily="49" charset="0"/>
              </a:rPr>
              <a:t>PxSceneDesc</a:t>
            </a:r>
            <a:r>
              <a:rPr lang="hu-HU" b="1" dirty="0" smtClean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sceneDesc</a:t>
            </a:r>
            <a:r>
              <a:rPr lang="hu-HU" b="1" dirty="0" smtClean="0">
                <a:latin typeface="Courier New" pitchFamily="49" charset="0"/>
              </a:rPr>
              <a:t>(</a:t>
            </a: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physics-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&gt;</a:t>
            </a:r>
            <a:r>
              <a:rPr lang="hu-HU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getTolerancesScale</a:t>
            </a:r>
            <a:r>
              <a:rPr lang="hu-HU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</a:rPr>
              <a:t>()</a:t>
            </a:r>
            <a:r>
              <a:rPr lang="hu-HU" b="1" dirty="0" smtClean="0">
                <a:latin typeface="Courier New" pitchFamily="49" charset="0"/>
              </a:rPr>
              <a:t>);</a:t>
            </a:r>
          </a:p>
          <a:p>
            <a:r>
              <a:rPr lang="hu-HU" b="1" dirty="0" err="1" smtClean="0">
                <a:latin typeface="Courier New" pitchFamily="49" charset="0"/>
              </a:rPr>
              <a:t>sceneDesc.gravity</a:t>
            </a:r>
            <a:r>
              <a:rPr lang="hu-HU" b="1" dirty="0" smtClean="0">
                <a:latin typeface="Courier New" pitchFamily="49" charset="0"/>
              </a:rPr>
              <a:t> = PxVec3(0.0f, -9.81f, 0.0f);</a:t>
            </a:r>
          </a:p>
          <a:p>
            <a:endParaRPr lang="en-US" b="1" dirty="0" smtClean="0">
              <a:latin typeface="Courier New" pitchFamily="49" charset="0"/>
            </a:endParaRPr>
          </a:p>
          <a:p>
            <a:r>
              <a:rPr lang="hu-HU" b="1" dirty="0" err="1" smtClean="0">
                <a:latin typeface="Courier New" pitchFamily="49" charset="0"/>
              </a:rPr>
              <a:t>PxScene</a:t>
            </a:r>
            <a:r>
              <a:rPr lang="hu-HU" b="1" dirty="0" smtClean="0">
                <a:latin typeface="Courier New" pitchFamily="49" charset="0"/>
              </a:rPr>
              <a:t>*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hu-HU" b="1" dirty="0" err="1" smtClean="0">
                <a:latin typeface="Courier New" pitchFamily="49" charset="0"/>
              </a:rPr>
              <a:t>scene</a:t>
            </a:r>
            <a:r>
              <a:rPr lang="hu-HU" b="1" dirty="0" smtClean="0">
                <a:latin typeface="Courier New" pitchFamily="49" charset="0"/>
              </a:rPr>
              <a:t> = </a:t>
            </a:r>
            <a:r>
              <a:rPr lang="hu-HU" b="1" dirty="0" err="1" smtClean="0">
                <a:latin typeface="Courier New" pitchFamily="49" charset="0"/>
              </a:rPr>
              <a:t>physics-</a:t>
            </a:r>
            <a:r>
              <a:rPr lang="hu-HU" b="1" dirty="0" smtClean="0">
                <a:latin typeface="Courier New" pitchFamily="49" charset="0"/>
              </a:rPr>
              <a:t>&gt;</a:t>
            </a:r>
            <a:r>
              <a:rPr lang="hu-HU" b="1" dirty="0" err="1" smtClean="0">
                <a:latin typeface="Courier New" pitchFamily="49" charset="0"/>
              </a:rPr>
              <a:t>createScene</a:t>
            </a:r>
            <a:r>
              <a:rPr lang="hu-HU" b="1" dirty="0" smtClean="0">
                <a:latin typeface="Courier New" pitchFamily="49" charset="0"/>
              </a:rPr>
              <a:t>(</a:t>
            </a:r>
            <a:r>
              <a:rPr lang="hu-HU" b="1" dirty="0" err="1" smtClean="0">
                <a:latin typeface="Courier New" pitchFamily="49" charset="0"/>
              </a:rPr>
              <a:t>sceneDesc</a:t>
            </a:r>
            <a:r>
              <a:rPr lang="hu-HU" b="1" dirty="0" smtClean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324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/>
              <a:t>Actor létrehozása egy gömb shapepel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457200" y="1878013"/>
            <a:ext cx="8229600" cy="2308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hu-HU" b="1" dirty="0" err="1" smtClean="0">
                <a:latin typeface="Courier New" pitchFamily="49" charset="0"/>
              </a:rPr>
              <a:t>PxRigidDynamic</a:t>
            </a:r>
            <a:r>
              <a:rPr lang="hu-HU" b="1" dirty="0" smtClean="0">
                <a:latin typeface="Courier New" pitchFamily="49" charset="0"/>
              </a:rPr>
              <a:t>* </a:t>
            </a:r>
            <a:r>
              <a:rPr lang="en-US" b="1" dirty="0" smtClean="0">
                <a:latin typeface="Courier New" pitchFamily="49" charset="0"/>
              </a:rPr>
              <a:t>a</a:t>
            </a:r>
            <a:r>
              <a:rPr lang="hu-HU" b="1" dirty="0" err="1" smtClean="0">
                <a:latin typeface="Courier New" pitchFamily="49" charset="0"/>
              </a:rPr>
              <a:t>ctor</a:t>
            </a:r>
            <a:r>
              <a:rPr lang="hu-HU" b="1" dirty="0" smtClean="0">
                <a:latin typeface="Courier New" pitchFamily="49" charset="0"/>
              </a:rPr>
              <a:t> = </a:t>
            </a:r>
            <a:endParaRPr lang="en-US" b="1" dirty="0" smtClean="0"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  </a:t>
            </a:r>
            <a:r>
              <a:rPr lang="hu-HU" b="1" dirty="0" err="1" smtClean="0">
                <a:latin typeface="Courier New" pitchFamily="49" charset="0"/>
              </a:rPr>
              <a:t>physics-</a:t>
            </a:r>
            <a:r>
              <a:rPr lang="hu-HU" b="1" dirty="0" smtClean="0">
                <a:latin typeface="Courier New" pitchFamily="49" charset="0"/>
              </a:rPr>
              <a:t>&gt;</a:t>
            </a:r>
            <a:r>
              <a:rPr lang="hu-HU" b="1" dirty="0" err="1" smtClean="0">
                <a:latin typeface="Courier New" pitchFamily="49" charset="0"/>
              </a:rPr>
              <a:t>createRigidDynamic</a:t>
            </a:r>
            <a:r>
              <a:rPr lang="hu-HU" b="1" dirty="0" smtClean="0">
                <a:latin typeface="Courier New" pitchFamily="49" charset="0"/>
              </a:rPr>
              <a:t>(</a:t>
            </a:r>
            <a:r>
              <a:rPr lang="hu-HU" b="1" dirty="0" err="1" smtClean="0">
                <a:latin typeface="Courier New" pitchFamily="49" charset="0"/>
              </a:rPr>
              <a:t>PxTransform</a:t>
            </a:r>
            <a:r>
              <a:rPr lang="hu-HU" b="1" dirty="0" smtClean="0">
                <a:latin typeface="Courier New" pitchFamily="49" charset="0"/>
              </a:rPr>
              <a:t>(</a:t>
            </a:r>
            <a:r>
              <a:rPr lang="hu-HU" b="1" dirty="0" err="1" smtClean="0">
                <a:latin typeface="Courier New" pitchFamily="49" charset="0"/>
              </a:rPr>
              <a:t>position</a:t>
            </a:r>
            <a:r>
              <a:rPr lang="hu-HU" b="1" dirty="0" smtClean="0">
                <a:latin typeface="Courier New" pitchFamily="49" charset="0"/>
              </a:rPr>
              <a:t>)); </a:t>
            </a:r>
            <a:endParaRPr lang="en-US" b="1" dirty="0" smtClean="0">
              <a:latin typeface="Courier New" pitchFamily="49" charset="0"/>
            </a:endParaRPr>
          </a:p>
          <a:p>
            <a:endParaRPr lang="en-US" b="1" dirty="0" smtClean="0">
              <a:latin typeface="Courier New" pitchFamily="49" charset="0"/>
            </a:endParaRPr>
          </a:p>
          <a:p>
            <a:r>
              <a:rPr lang="hu-HU" b="1" dirty="0" err="1" smtClean="0">
                <a:latin typeface="Courier New" pitchFamily="49" charset="0"/>
              </a:rPr>
              <a:t>PxShape</a:t>
            </a:r>
            <a:r>
              <a:rPr lang="hu-HU" b="1" dirty="0" smtClean="0">
                <a:latin typeface="Courier New" pitchFamily="49" charset="0"/>
              </a:rPr>
              <a:t>* </a:t>
            </a:r>
            <a:r>
              <a:rPr lang="en-US" b="1" dirty="0" smtClean="0">
                <a:latin typeface="Courier New" pitchFamily="49" charset="0"/>
              </a:rPr>
              <a:t>s</a:t>
            </a:r>
            <a:r>
              <a:rPr lang="hu-HU" b="1" dirty="0" err="1" smtClean="0">
                <a:latin typeface="Courier New" pitchFamily="49" charset="0"/>
              </a:rPr>
              <a:t>hape</a:t>
            </a:r>
            <a:r>
              <a:rPr lang="hu-HU" b="1" dirty="0" smtClean="0">
                <a:latin typeface="Courier New" pitchFamily="49" charset="0"/>
              </a:rPr>
              <a:t> = </a:t>
            </a:r>
            <a:endParaRPr lang="en-US" b="1" dirty="0" smtClean="0"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   a</a:t>
            </a:r>
            <a:r>
              <a:rPr lang="hu-HU" b="1" dirty="0" err="1" smtClean="0">
                <a:latin typeface="Courier New" pitchFamily="49" charset="0"/>
              </a:rPr>
              <a:t>ctor-</a:t>
            </a:r>
            <a:r>
              <a:rPr lang="hu-HU" b="1" dirty="0" smtClean="0">
                <a:latin typeface="Courier New" pitchFamily="49" charset="0"/>
              </a:rPr>
              <a:t>&gt;</a:t>
            </a:r>
            <a:r>
              <a:rPr lang="hu-HU" b="1" dirty="0" err="1" smtClean="0">
                <a:latin typeface="Courier New" pitchFamily="49" charset="0"/>
              </a:rPr>
              <a:t>createShape</a:t>
            </a:r>
            <a:r>
              <a:rPr lang="hu-HU" b="1" dirty="0" smtClean="0">
                <a:latin typeface="Courier New" pitchFamily="49" charset="0"/>
              </a:rPr>
              <a:t>(</a:t>
            </a:r>
            <a:r>
              <a:rPr lang="hu-HU" b="1" dirty="0" err="1" smtClean="0">
                <a:latin typeface="Courier New" pitchFamily="49" charset="0"/>
              </a:rPr>
              <a:t>PxSphereGeometry</a:t>
            </a:r>
            <a:r>
              <a:rPr lang="hu-HU" b="1" dirty="0" smtClean="0">
                <a:latin typeface="Courier New" pitchFamily="49" charset="0"/>
              </a:rPr>
              <a:t>(</a:t>
            </a:r>
            <a:r>
              <a:rPr lang="hu-HU" b="1" dirty="0" err="1" smtClean="0">
                <a:latin typeface="Courier New" pitchFamily="49" charset="0"/>
              </a:rPr>
              <a:t>radius</a:t>
            </a:r>
            <a:r>
              <a:rPr lang="hu-HU" b="1" dirty="0" smtClean="0">
                <a:latin typeface="Courier New" pitchFamily="49" charset="0"/>
              </a:rPr>
              <a:t>), </a:t>
            </a:r>
            <a:r>
              <a:rPr lang="en-US" b="1" dirty="0" smtClean="0">
                <a:latin typeface="Courier New" pitchFamily="49" charset="0"/>
              </a:rPr>
              <a:t>m</a:t>
            </a:r>
            <a:r>
              <a:rPr lang="hu-HU" b="1" dirty="0" err="1" smtClean="0">
                <a:latin typeface="Courier New" pitchFamily="49" charset="0"/>
              </a:rPr>
              <a:t>aterial</a:t>
            </a:r>
            <a:r>
              <a:rPr lang="hu-HU" b="1" dirty="0" smtClean="0">
                <a:latin typeface="Courier New" pitchFamily="49" charset="0"/>
              </a:rPr>
              <a:t>); </a:t>
            </a:r>
            <a:endParaRPr lang="en-US" b="1" dirty="0" smtClean="0">
              <a:latin typeface="Courier New" pitchFamily="49" charset="0"/>
            </a:endParaRPr>
          </a:p>
          <a:p>
            <a:endParaRPr lang="en-US" b="1" dirty="0" smtClean="0">
              <a:latin typeface="Courier New" pitchFamily="49" charset="0"/>
            </a:endParaRPr>
          </a:p>
          <a:p>
            <a:r>
              <a:rPr lang="hu-HU" b="1" dirty="0" err="1" smtClean="0">
                <a:latin typeface="Courier New" pitchFamily="49" charset="0"/>
              </a:rPr>
              <a:t>PxRigidBodyExt</a:t>
            </a:r>
            <a:r>
              <a:rPr lang="hu-HU" b="1" dirty="0" smtClean="0">
                <a:latin typeface="Courier New" pitchFamily="49" charset="0"/>
              </a:rPr>
              <a:t>::</a:t>
            </a:r>
            <a:r>
              <a:rPr lang="hu-HU" b="1" dirty="0" err="1" smtClean="0">
                <a:latin typeface="Courier New" pitchFamily="49" charset="0"/>
              </a:rPr>
              <a:t>updateMassAndInertia</a:t>
            </a:r>
            <a:r>
              <a:rPr lang="hu-HU" b="1" dirty="0" smtClean="0">
                <a:latin typeface="Courier New" pitchFamily="49" charset="0"/>
              </a:rPr>
              <a:t>(</a:t>
            </a:r>
            <a:endParaRPr lang="en-US" b="1" dirty="0" smtClean="0">
              <a:latin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</a:rPr>
              <a:t>                            </a:t>
            </a:r>
            <a:r>
              <a:rPr lang="hu-HU" b="1" dirty="0" smtClean="0">
                <a:latin typeface="Courier New" pitchFamily="49" charset="0"/>
              </a:rPr>
              <a:t>*</a:t>
            </a:r>
            <a:r>
              <a:rPr lang="en-US" b="1" dirty="0" smtClean="0">
                <a:latin typeface="Courier New" pitchFamily="49" charset="0"/>
              </a:rPr>
              <a:t>a</a:t>
            </a:r>
            <a:r>
              <a:rPr lang="hu-HU" b="1" dirty="0" err="1" smtClean="0">
                <a:latin typeface="Courier New" pitchFamily="49" charset="0"/>
              </a:rPr>
              <a:t>ctor</a:t>
            </a:r>
            <a:r>
              <a:rPr lang="hu-HU" b="1" dirty="0" smtClean="0">
                <a:latin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</a:rPr>
              <a:t>d</a:t>
            </a:r>
            <a:r>
              <a:rPr lang="hu-HU" b="1" dirty="0" err="1" smtClean="0">
                <a:latin typeface="Courier New" pitchFamily="49" charset="0"/>
              </a:rPr>
              <a:t>ensity</a:t>
            </a:r>
            <a:r>
              <a:rPr lang="hu-HU" b="1" dirty="0" smtClean="0">
                <a:latin typeface="Courier New" pitchFamily="49" charset="0"/>
              </a:rPr>
              <a:t>); 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11" name="Group 39"/>
          <p:cNvGrpSpPr>
            <a:grpSpLocks/>
          </p:cNvGrpSpPr>
          <p:nvPr/>
        </p:nvGrpSpPr>
        <p:grpSpPr bwMode="auto">
          <a:xfrm>
            <a:off x="1676400" y="4419600"/>
            <a:ext cx="2324100" cy="876300"/>
            <a:chOff x="116" y="1868"/>
            <a:chExt cx="1464" cy="552"/>
          </a:xfrm>
        </p:grpSpPr>
        <p:sp>
          <p:nvSpPr>
            <p:cNvPr id="12" name="Rectangle 40"/>
            <p:cNvSpPr>
              <a:spLocks noChangeArrowheads="1"/>
            </p:cNvSpPr>
            <p:nvPr/>
          </p:nvSpPr>
          <p:spPr bwMode="auto">
            <a:xfrm>
              <a:off x="116" y="1868"/>
              <a:ext cx="1464" cy="2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400" b="1" dirty="0" smtClean="0"/>
                <a:t>P</a:t>
              </a:r>
              <a:r>
                <a:rPr lang="hu-HU" sz="2400" b="1" dirty="0" err="1" smtClean="0"/>
                <a:t>xActor</a:t>
              </a:r>
              <a:endParaRPr lang="en-US" sz="2400" b="1" dirty="0"/>
            </a:p>
          </p:txBody>
        </p:sp>
        <p:sp>
          <p:nvSpPr>
            <p:cNvPr id="13" name="Rectangle 41"/>
            <p:cNvSpPr>
              <a:spLocks noChangeArrowheads="1"/>
            </p:cNvSpPr>
            <p:nvPr/>
          </p:nvSpPr>
          <p:spPr bwMode="auto">
            <a:xfrm>
              <a:off x="116" y="2164"/>
              <a:ext cx="1464" cy="16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116" y="2300"/>
              <a:ext cx="1464" cy="1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</p:grpSp>
      <p:grpSp>
        <p:nvGrpSpPr>
          <p:cNvPr id="15" name="Group 39"/>
          <p:cNvGrpSpPr>
            <a:grpSpLocks/>
          </p:cNvGrpSpPr>
          <p:nvPr/>
        </p:nvGrpSpPr>
        <p:grpSpPr bwMode="auto">
          <a:xfrm>
            <a:off x="2819400" y="5715000"/>
            <a:ext cx="2324100" cy="876300"/>
            <a:chOff x="116" y="1868"/>
            <a:chExt cx="1464" cy="552"/>
          </a:xfrm>
        </p:grpSpPr>
        <p:sp>
          <p:nvSpPr>
            <p:cNvPr id="16" name="Rectangle 40"/>
            <p:cNvSpPr>
              <a:spLocks noChangeArrowheads="1"/>
            </p:cNvSpPr>
            <p:nvPr/>
          </p:nvSpPr>
          <p:spPr bwMode="auto">
            <a:xfrm>
              <a:off x="116" y="1868"/>
              <a:ext cx="1464" cy="29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400" b="1" dirty="0" smtClean="0"/>
                <a:t>P</a:t>
              </a:r>
              <a:r>
                <a:rPr lang="hu-HU" sz="2400" b="1" dirty="0" smtClean="0"/>
                <a:t>x</a:t>
              </a:r>
              <a:r>
                <a:rPr lang="en-US" sz="2400" b="1" dirty="0" err="1" smtClean="0"/>
                <a:t>RigidDynamic</a:t>
              </a:r>
              <a:endParaRPr lang="en-US" sz="2400" b="1" dirty="0"/>
            </a:p>
          </p:txBody>
        </p:sp>
        <p:sp>
          <p:nvSpPr>
            <p:cNvPr id="17" name="Rectangle 41"/>
            <p:cNvSpPr>
              <a:spLocks noChangeArrowheads="1"/>
            </p:cNvSpPr>
            <p:nvPr/>
          </p:nvSpPr>
          <p:spPr bwMode="auto">
            <a:xfrm>
              <a:off x="116" y="2164"/>
              <a:ext cx="1464" cy="16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18" name="Rectangle 42"/>
            <p:cNvSpPr>
              <a:spLocks noChangeArrowheads="1"/>
            </p:cNvSpPr>
            <p:nvPr/>
          </p:nvSpPr>
          <p:spPr bwMode="auto">
            <a:xfrm>
              <a:off x="116" y="2300"/>
              <a:ext cx="1464" cy="1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</p:grpSp>
      <p:sp>
        <p:nvSpPr>
          <p:cNvPr id="19" name="AutoShape 62"/>
          <p:cNvSpPr>
            <a:spLocks noChangeArrowheads="1"/>
          </p:cNvSpPr>
          <p:nvPr/>
        </p:nvSpPr>
        <p:spPr bwMode="auto">
          <a:xfrm>
            <a:off x="2286000" y="5181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" name="AutoShape 63"/>
          <p:cNvCxnSpPr>
            <a:cxnSpLocks noChangeShapeType="1"/>
            <a:stCxn id="16" idx="1"/>
            <a:endCxn id="19" idx="3"/>
          </p:cNvCxnSpPr>
          <p:nvPr/>
        </p:nvCxnSpPr>
        <p:spPr bwMode="auto">
          <a:xfrm flipH="1" flipV="1">
            <a:off x="2514600" y="5638800"/>
            <a:ext cx="304800" cy="311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3356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Material l</a:t>
            </a:r>
            <a:r>
              <a:rPr lang="hu-HU" sz="4000" dirty="0" err="1" smtClean="0"/>
              <a:t>étrehozása</a:t>
            </a:r>
            <a:endParaRPr lang="hu-HU" sz="4000" dirty="0"/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457200" y="2132013"/>
            <a:ext cx="8229600" cy="12003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b="1" noProof="1" smtClean="0">
                <a:latin typeface="Courier New" pitchFamily="49" charset="0"/>
              </a:rPr>
              <a:t>PxMaterial* </a:t>
            </a:r>
            <a:r>
              <a:rPr lang="hu-HU" b="1" noProof="1" smtClean="0">
                <a:latin typeface="Courier New" pitchFamily="49" charset="0"/>
              </a:rPr>
              <a:t>m</a:t>
            </a:r>
            <a:r>
              <a:rPr lang="en-US" b="1" noProof="1" smtClean="0">
                <a:latin typeface="Courier New" pitchFamily="49" charset="0"/>
              </a:rPr>
              <a:t>aterial; </a:t>
            </a:r>
            <a:endParaRPr lang="hu-HU" b="1" noProof="1" smtClean="0">
              <a:latin typeface="Courier New" pitchFamily="49" charset="0"/>
            </a:endParaRPr>
          </a:p>
          <a:p>
            <a:endParaRPr lang="hu-HU" b="1" noProof="1" smtClean="0">
              <a:latin typeface="Courier New" pitchFamily="49" charset="0"/>
            </a:endParaRPr>
          </a:p>
          <a:p>
            <a:r>
              <a:rPr lang="hu-HU" b="1" noProof="1" smtClean="0">
                <a:latin typeface="Courier New" pitchFamily="49" charset="0"/>
              </a:rPr>
              <a:t>m</a:t>
            </a:r>
            <a:r>
              <a:rPr lang="en-US" b="1" noProof="1" smtClean="0">
                <a:latin typeface="Courier New" pitchFamily="49" charset="0"/>
              </a:rPr>
              <a:t>aterial = </a:t>
            </a:r>
            <a:r>
              <a:rPr lang="hu-HU" b="1" noProof="1" smtClean="0">
                <a:latin typeface="Courier New" pitchFamily="49" charset="0"/>
              </a:rPr>
              <a:t>p</a:t>
            </a:r>
            <a:r>
              <a:rPr lang="en-US" b="1" noProof="1" smtClean="0">
                <a:latin typeface="Courier New" pitchFamily="49" charset="0"/>
              </a:rPr>
              <a:t>hysics-&gt;createMaterial(0.5f, 0.5f, 0.1f);</a:t>
            </a:r>
            <a:endParaRPr lang="hu-HU" b="1" noProof="1" smtClean="0">
              <a:latin typeface="Courier New" pitchFamily="49" charset="0"/>
            </a:endParaRPr>
          </a:p>
          <a:p>
            <a:r>
              <a:rPr lang="hu-HU" b="1" noProof="1" smtClean="0">
                <a:latin typeface="Courier New" pitchFamily="49" charset="0"/>
              </a:rPr>
              <a:t>      </a:t>
            </a:r>
            <a:r>
              <a:rPr lang="en-US" b="1" noProof="1" smtClean="0">
                <a:latin typeface="Courier New" pitchFamily="49" charset="0"/>
              </a:rPr>
              <a:t> //static friction, dynamic friction, restitution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58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Aszinkron s</a:t>
            </a:r>
            <a:r>
              <a:rPr lang="en-US"/>
              <a:t>zimul</a:t>
            </a:r>
            <a:r>
              <a:rPr lang="hu-HU"/>
              <a:t>áció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152400" y="1600200"/>
            <a:ext cx="8534400" cy="5016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hu-HU" sz="2000" b="1" noProof="1" smtClean="0">
                <a:latin typeface="Courier New" pitchFamily="49" charset="0"/>
              </a:rPr>
              <a:t>double timeRemainingOfTimestep </a:t>
            </a:r>
            <a:r>
              <a:rPr lang="en-US" sz="2000" b="1" noProof="1" smtClean="0">
                <a:latin typeface="Courier New" pitchFamily="49" charset="0"/>
              </a:rPr>
              <a:t>= 0</a:t>
            </a:r>
            <a:r>
              <a:rPr lang="hu-HU" sz="2000" b="1" noProof="1" smtClean="0">
                <a:latin typeface="Courier New" pitchFamily="49" charset="0"/>
              </a:rPr>
              <a:t>;</a:t>
            </a:r>
          </a:p>
          <a:p>
            <a:r>
              <a:rPr lang="hu-HU" sz="2000" b="1" noProof="1" smtClean="0">
                <a:latin typeface="Courier New" pitchFamily="49" charset="0"/>
              </a:rPr>
              <a:t>double timestep</a:t>
            </a:r>
            <a:r>
              <a:rPr lang="en-US" sz="2000" b="1" noProof="1" smtClean="0">
                <a:latin typeface="Courier New" pitchFamily="49" charset="0"/>
              </a:rPr>
              <a:t> = 0.05</a:t>
            </a:r>
            <a:r>
              <a:rPr lang="hu-HU" sz="2000" b="1" noProof="1" smtClean="0">
                <a:latin typeface="Courier New" pitchFamily="49" charset="0"/>
              </a:rPr>
              <a:t>;</a:t>
            </a:r>
          </a:p>
          <a:p>
            <a:endParaRPr lang="hu-HU" sz="2000" b="1" noProof="1" smtClean="0">
              <a:latin typeface="Courier New" pitchFamily="49" charset="0"/>
            </a:endParaRPr>
          </a:p>
          <a:p>
            <a:endParaRPr lang="hu-HU" sz="2000" b="1" noProof="1" smtClean="0">
              <a:latin typeface="Courier New" pitchFamily="49" charset="0"/>
            </a:endParaRPr>
          </a:p>
          <a:p>
            <a:r>
              <a:rPr lang="en-US" sz="2000" b="1" noProof="1" smtClean="0">
                <a:latin typeface="Courier New" pitchFamily="49" charset="0"/>
              </a:rPr>
              <a:t>void Physics::PhysicsApp</a:t>
            </a:r>
            <a:r>
              <a:rPr lang="en-US" sz="2000" b="1" noProof="1" smtClean="0">
                <a:latin typeface="Courier New" pitchFamily="49" charset="0"/>
              </a:rPr>
              <a:t>::</a:t>
            </a:r>
            <a:r>
              <a:rPr lang="hu-HU" sz="2000" b="1" noProof="1" smtClean="0">
                <a:latin typeface="Courier New" pitchFamily="49" charset="0"/>
              </a:rPr>
              <a:t>Update</a:t>
            </a:r>
            <a:r>
              <a:rPr lang="en-US" sz="2000" b="1" noProof="1" smtClean="0">
                <a:latin typeface="Courier New" pitchFamily="49" charset="0"/>
              </a:rPr>
              <a:t>(double </a:t>
            </a:r>
            <a:r>
              <a:rPr lang="en-US" sz="2000" b="1" noProof="1" smtClean="0">
                <a:latin typeface="Courier New" pitchFamily="49" charset="0"/>
              </a:rPr>
              <a:t>dt, double t)</a:t>
            </a:r>
          </a:p>
          <a:p>
            <a:r>
              <a:rPr lang="en-US" sz="2000" b="1" noProof="1" smtClean="0">
                <a:latin typeface="Courier New" pitchFamily="49" charset="0"/>
              </a:rPr>
              <a:t>{</a:t>
            </a:r>
          </a:p>
          <a:p>
            <a:r>
              <a:rPr lang="hu-HU" sz="2000" b="1" noProof="1" smtClean="0">
                <a:latin typeface="Courier New" pitchFamily="49" charset="0"/>
              </a:rPr>
              <a:t>  </a:t>
            </a:r>
            <a:r>
              <a:rPr lang="en-US" sz="2000" b="1" noProof="1" smtClean="0">
                <a:latin typeface="Courier New" pitchFamily="49" charset="0"/>
              </a:rPr>
              <a:t>timeRemainingOfTimestep -= dt;</a:t>
            </a:r>
          </a:p>
          <a:p>
            <a:r>
              <a:rPr lang="hu-HU" sz="2000" b="1" noProof="1" smtClean="0">
                <a:latin typeface="Courier New" pitchFamily="49" charset="0"/>
              </a:rPr>
              <a:t>  </a:t>
            </a:r>
            <a:r>
              <a:rPr lang="en-US" sz="2000" b="1" noProof="1" smtClean="0">
                <a:latin typeface="Courier New" pitchFamily="49" charset="0"/>
              </a:rPr>
              <a:t>if(timeRemainingOfTimestep &lt; 0)</a:t>
            </a:r>
          </a:p>
          <a:p>
            <a:r>
              <a:rPr lang="hu-HU" sz="2000" b="1" noProof="1" smtClean="0">
                <a:latin typeface="Courier New" pitchFamily="49" charset="0"/>
              </a:rPr>
              <a:t>  </a:t>
            </a:r>
            <a:r>
              <a:rPr lang="en-US" sz="2000" b="1" noProof="1" smtClean="0">
                <a:latin typeface="Courier New" pitchFamily="49" charset="0"/>
              </a:rPr>
              <a:t>{</a:t>
            </a:r>
          </a:p>
          <a:p>
            <a:r>
              <a:rPr lang="hu-HU" sz="2000" b="1" noProof="1" smtClean="0">
                <a:latin typeface="Courier New" pitchFamily="49" charset="0"/>
              </a:rPr>
              <a:t>    </a:t>
            </a:r>
            <a:r>
              <a:rPr lang="en-US" sz="2000" b="1" noProof="1" smtClean="0">
                <a:latin typeface="Courier New" pitchFamily="49" charset="0"/>
              </a:rPr>
              <a:t>timeRemainingOfTimestep += timestep;</a:t>
            </a:r>
          </a:p>
          <a:p>
            <a:r>
              <a:rPr lang="hu-HU" sz="2000" b="1" noProof="1" smtClean="0">
                <a:latin typeface="Courier New" pitchFamily="49" charset="0"/>
              </a:rPr>
              <a:t>    </a:t>
            </a:r>
            <a:r>
              <a:rPr lang="en-US" sz="2000" b="1" noProof="1" smtClean="0">
                <a:latin typeface="Courier New" pitchFamily="49" charset="0"/>
              </a:rPr>
              <a:t>scene-&gt;fetchResults(true);</a:t>
            </a:r>
            <a:endParaRPr lang="hu-HU" sz="2000" b="1" noProof="1" smtClean="0">
              <a:latin typeface="Courier New" pitchFamily="49" charset="0"/>
            </a:endParaRPr>
          </a:p>
          <a:p>
            <a:r>
              <a:rPr lang="hu-HU" sz="2000" b="1" noProof="1" smtClean="0">
                <a:latin typeface="Courier New" pitchFamily="49" charset="0"/>
              </a:rPr>
              <a:t>      </a:t>
            </a:r>
            <a:r>
              <a:rPr lang="en-US" sz="2000" b="1" noProof="1" smtClean="0">
                <a:solidFill>
                  <a:srgbClr val="002060"/>
                </a:solidFill>
                <a:latin typeface="Courier New" pitchFamily="49" charset="0"/>
              </a:rPr>
              <a:t>// itt lehet hozz</a:t>
            </a:r>
            <a:r>
              <a:rPr lang="hu-HU" sz="2000" b="1" noProof="1" smtClean="0">
                <a:solidFill>
                  <a:srgbClr val="002060"/>
                </a:solidFill>
                <a:latin typeface="Courier New" pitchFamily="49" charset="0"/>
              </a:rPr>
              <a:t>ányúlni</a:t>
            </a:r>
            <a:endParaRPr lang="en-US" sz="2000" b="1" noProof="1" smtClean="0">
              <a:solidFill>
                <a:srgbClr val="002060"/>
              </a:solidFill>
              <a:latin typeface="Courier New" pitchFamily="49" charset="0"/>
            </a:endParaRPr>
          </a:p>
          <a:p>
            <a:r>
              <a:rPr lang="hu-HU" sz="2000" b="1" noProof="1" smtClean="0">
                <a:solidFill>
                  <a:srgbClr val="002060"/>
                </a:solidFill>
                <a:latin typeface="Courier New" pitchFamily="49" charset="0"/>
              </a:rPr>
              <a:t>      </a:t>
            </a:r>
            <a:r>
              <a:rPr lang="en-US" sz="2000" b="1" noProof="1" smtClean="0">
                <a:solidFill>
                  <a:srgbClr val="002060"/>
                </a:solidFill>
                <a:latin typeface="Courier New" pitchFamily="49" charset="0"/>
              </a:rPr>
              <a:t>__super::animate(timestep, t); </a:t>
            </a:r>
          </a:p>
          <a:p>
            <a:r>
              <a:rPr lang="hu-HU" sz="2000" b="1" noProof="1" smtClean="0">
                <a:latin typeface="Courier New" pitchFamily="49" charset="0"/>
              </a:rPr>
              <a:t>    </a:t>
            </a:r>
            <a:r>
              <a:rPr lang="en-US" sz="2000" b="1" noProof="1" smtClean="0">
                <a:latin typeface="Courier New" pitchFamily="49" charset="0"/>
              </a:rPr>
              <a:t>scene-&gt;simulate(timestep);</a:t>
            </a:r>
          </a:p>
          <a:p>
            <a:r>
              <a:rPr lang="hu-HU" sz="2000" b="1" noProof="1" smtClean="0">
                <a:latin typeface="Courier New" pitchFamily="49" charset="0"/>
              </a:rPr>
              <a:t>  </a:t>
            </a:r>
            <a:r>
              <a:rPr lang="en-US" sz="2000" b="1" noProof="1" smtClean="0">
                <a:latin typeface="Courier New" pitchFamily="49" charset="0"/>
              </a:rPr>
              <a:t>}</a:t>
            </a:r>
          </a:p>
          <a:p>
            <a:r>
              <a:rPr lang="en-US" sz="2000" b="1" noProof="1" smtClean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48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 id</a:t>
            </a:r>
            <a:r>
              <a:rPr lang="hu-HU"/>
              <a:t>őlépcső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65700"/>
          </a:xfrm>
        </p:spPr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hu-HU" dirty="0" err="1"/>
              <a:t>PhysX</a:t>
            </a:r>
            <a:r>
              <a:rPr lang="hu-HU" dirty="0"/>
              <a:t> SDK azt javasolja, hogy a fix </a:t>
            </a:r>
            <a:r>
              <a:rPr lang="hu-HU" dirty="0" err="1"/>
              <a:t>dt-vel</a:t>
            </a:r>
            <a:r>
              <a:rPr lang="hu-HU" dirty="0"/>
              <a:t> dolgozzunk</a:t>
            </a:r>
          </a:p>
          <a:p>
            <a:pPr>
              <a:buClr>
                <a:srgbClr val="009900"/>
              </a:buClr>
              <a:buFont typeface="Arial" charset="0"/>
              <a:buChar char="+"/>
            </a:pPr>
            <a:r>
              <a:rPr lang="hu-HU" dirty="0">
                <a:cs typeface="Arial" charset="0"/>
              </a:rPr>
              <a:t>determinisztikus működés</a:t>
            </a:r>
          </a:p>
          <a:p>
            <a:r>
              <a:rPr lang="hu-HU" dirty="0" smtClean="0"/>
              <a:t>Akkor lépünk, ha eltelt az időlépcső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74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Geometria-</a:t>
            </a:r>
            <a:r>
              <a:rPr lang="en-US" dirty="0" smtClean="0"/>
              <a:t>t</a:t>
            </a:r>
            <a:r>
              <a:rPr lang="hu-HU" dirty="0" err="1"/>
              <a:t>ípusok</a:t>
            </a:r>
            <a:endParaRPr lang="hu-HU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PxSphereGeometry</a:t>
            </a:r>
            <a:endParaRPr lang="hu-HU" dirty="0" smtClean="0"/>
          </a:p>
          <a:p>
            <a:r>
              <a:rPr lang="en-US" dirty="0" err="1" smtClean="0"/>
              <a:t>PxBoxGeometry</a:t>
            </a:r>
            <a:endParaRPr lang="hu-HU" dirty="0" smtClean="0"/>
          </a:p>
          <a:p>
            <a:r>
              <a:rPr lang="en-US" dirty="0" err="1" smtClean="0"/>
              <a:t>PxCapsuleGeometry</a:t>
            </a:r>
            <a:endParaRPr lang="hu-HU" dirty="0" smtClean="0"/>
          </a:p>
          <a:p>
            <a:r>
              <a:rPr lang="en-US" dirty="0" err="1" smtClean="0"/>
              <a:t>PxPlaneGeometry</a:t>
            </a:r>
            <a:r>
              <a:rPr lang="hu-HU" dirty="0" smtClean="0"/>
              <a:t> – csak statikus</a:t>
            </a:r>
          </a:p>
          <a:p>
            <a:r>
              <a:rPr lang="en-US" dirty="0" err="1" smtClean="0"/>
              <a:t>PxConvexMeshGeometry</a:t>
            </a:r>
            <a:r>
              <a:rPr lang="hu-HU" dirty="0" smtClean="0"/>
              <a:t> - gyorsabb</a:t>
            </a:r>
          </a:p>
          <a:p>
            <a:r>
              <a:rPr lang="en-US" dirty="0" err="1" smtClean="0"/>
              <a:t>PxTriangleMeshGeometry</a:t>
            </a:r>
            <a:r>
              <a:rPr lang="en-US" dirty="0" smtClean="0"/>
              <a:t> </a:t>
            </a:r>
            <a:r>
              <a:rPr lang="hu-HU" dirty="0" smtClean="0"/>
              <a:t>- mint ez</a:t>
            </a:r>
          </a:p>
          <a:p>
            <a:r>
              <a:rPr lang="en-US" dirty="0" err="1" smtClean="0"/>
              <a:t>PxHeightFieldGeometry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589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Hibaüzenetek kezelése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98700" y="5137150"/>
            <a:ext cx="4419600" cy="838200"/>
            <a:chOff x="112" y="1736"/>
            <a:chExt cx="1580" cy="528"/>
          </a:xfrm>
        </p:grpSpPr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112" y="1736"/>
              <a:ext cx="1580" cy="29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r>
                <a:rPr lang="en-US" sz="2400" b="1" noProof="1" smtClean="0"/>
                <a:t>Physics</a:t>
              </a:r>
              <a:r>
                <a:rPr lang="hu-HU" sz="2400" b="1" noProof="1" smtClean="0"/>
                <a:t>ErrorHandler</a:t>
              </a:r>
              <a:endParaRPr lang="en-US" sz="2400" b="1" dirty="0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112" y="2032"/>
              <a:ext cx="1580" cy="12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112" y="2160"/>
              <a:ext cx="1580" cy="10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ffectLst/>
          </p:spPr>
          <p:txBody>
            <a:bodyPr wrap="none"/>
            <a:lstStyle/>
            <a:p>
              <a:endParaRPr lang="hu-HU" sz="2000"/>
            </a:p>
          </p:txBody>
        </p:sp>
      </p:grp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2298700" y="2127250"/>
            <a:ext cx="4419600" cy="4699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r>
              <a:rPr lang="hu-HU" sz="2400" b="1" dirty="0" err="1" smtClean="0"/>
              <a:t>PxErrorCallback</a:t>
            </a:r>
            <a:endParaRPr lang="en-US" sz="2400" b="1" dirty="0"/>
          </a:p>
        </p:txBody>
      </p:sp>
      <p:sp>
        <p:nvSpPr>
          <p:cNvPr id="178185" name="Rectangle 9"/>
          <p:cNvSpPr>
            <a:spLocks noChangeArrowheads="1"/>
          </p:cNvSpPr>
          <p:nvPr/>
        </p:nvSpPr>
        <p:spPr bwMode="auto">
          <a:xfrm>
            <a:off x="2298700" y="2597150"/>
            <a:ext cx="4419600" cy="203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/>
          <a:lstStyle/>
          <a:p>
            <a:endParaRPr lang="hu-HU" sz="2000"/>
          </a:p>
        </p:txBody>
      </p:sp>
      <p:sp>
        <p:nvSpPr>
          <p:cNvPr id="178186" name="Rectangle 10"/>
          <p:cNvSpPr>
            <a:spLocks noChangeArrowheads="1"/>
          </p:cNvSpPr>
          <p:nvPr/>
        </p:nvSpPr>
        <p:spPr bwMode="auto">
          <a:xfrm>
            <a:off x="2298700" y="2800350"/>
            <a:ext cx="4419600" cy="11620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/>
          <a:lstStyle/>
          <a:p>
            <a:r>
              <a:rPr lang="en-US" noProof="1"/>
              <a:t>reportError</a:t>
            </a:r>
            <a:r>
              <a:rPr lang="hu-HU" dirty="0" smtClean="0"/>
              <a:t>()</a:t>
            </a:r>
            <a:endParaRPr lang="hu-HU" dirty="0"/>
          </a:p>
        </p:txBody>
      </p:sp>
      <p:sp>
        <p:nvSpPr>
          <p:cNvPr id="178187" name="AutoShape 11"/>
          <p:cNvSpPr>
            <a:spLocks noChangeArrowheads="1"/>
          </p:cNvSpPr>
          <p:nvPr/>
        </p:nvSpPr>
        <p:spPr bwMode="auto">
          <a:xfrm>
            <a:off x="4279900" y="3981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8188" name="AutoShape 12"/>
          <p:cNvCxnSpPr>
            <a:cxnSpLocks noChangeShapeType="1"/>
            <a:stCxn id="178181" idx="0"/>
            <a:endCxn id="178187" idx="3"/>
          </p:cNvCxnSpPr>
          <p:nvPr/>
        </p:nvCxnSpPr>
        <p:spPr bwMode="auto">
          <a:xfrm flipV="1">
            <a:off x="4508500" y="4451350"/>
            <a:ext cx="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222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Hibaüzenetek kezelése</a:t>
            </a:r>
          </a:p>
        </p:txBody>
      </p:sp>
      <p:sp>
        <p:nvSpPr>
          <p:cNvPr id="180236" name="Text Box 12"/>
          <p:cNvSpPr txBox="1">
            <a:spLocks noChangeArrowheads="1"/>
          </p:cNvSpPr>
          <p:nvPr/>
        </p:nvSpPr>
        <p:spPr bwMode="auto">
          <a:xfrm>
            <a:off x="457200" y="2362200"/>
            <a:ext cx="8458200" cy="9233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>
            <a:spAutoFit/>
          </a:bodyPr>
          <a:lstStyle/>
          <a:p>
            <a:r>
              <a:rPr lang="hu-HU" b="1" noProof="1" smtClean="0">
                <a:latin typeface="Courier New" pitchFamily="49" charset="0"/>
              </a:rPr>
              <a:t>p</a:t>
            </a:r>
            <a:r>
              <a:rPr lang="en-US" b="1" noProof="1" smtClean="0">
                <a:latin typeface="Courier New" pitchFamily="49" charset="0"/>
              </a:rPr>
              <a:t>hysicsErrorHandler</a:t>
            </a:r>
            <a:r>
              <a:rPr lang="hu-HU" b="1" noProof="1" smtClean="0">
                <a:latin typeface="Courier New" pitchFamily="49" charset="0"/>
              </a:rPr>
              <a:t> </a:t>
            </a:r>
            <a:r>
              <a:rPr lang="en-US" b="1" noProof="1" smtClean="0">
                <a:latin typeface="Courier New" pitchFamily="49" charset="0"/>
              </a:rPr>
              <a:t>= new PhysicsErrorHandler();</a:t>
            </a:r>
          </a:p>
          <a:p>
            <a:r>
              <a:rPr lang="en-US" b="1" noProof="1" smtClean="0">
                <a:latin typeface="Courier New" pitchFamily="49" charset="0"/>
              </a:rPr>
              <a:t>PxCreateFoundation(PX_PHYSICS_VERSION, gDefaultAllocatorCallback, </a:t>
            </a:r>
            <a:r>
              <a:rPr lang="hu-HU" b="1" noProof="1" smtClean="0">
                <a:latin typeface="Courier New" pitchFamily="49" charset="0"/>
              </a:rPr>
              <a:t>p</a:t>
            </a:r>
            <a:r>
              <a:rPr lang="en-US" b="1" noProof="1" smtClean="0">
                <a:latin typeface="Courier New" pitchFamily="49" charset="0"/>
              </a:rPr>
              <a:t>hysicsErrorHandler);</a:t>
            </a:r>
            <a:endParaRPr lang="hu-HU" b="1" noProof="1">
              <a:latin typeface="Courier New" pitchFamily="49" charset="0"/>
            </a:endParaRPr>
          </a:p>
        </p:txBody>
      </p:sp>
      <p:sp>
        <p:nvSpPr>
          <p:cNvPr id="180237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SDK létrehozásakor</a:t>
            </a:r>
            <a:r>
              <a:rPr lang="hu-HU" dirty="0" smtClean="0"/>
              <a:t>:</a:t>
            </a:r>
          </a:p>
          <a:p>
            <a:endParaRPr lang="hu-HU" dirty="0"/>
          </a:p>
          <a:p>
            <a:endParaRPr lang="en-US" dirty="0" smtClean="0"/>
          </a:p>
          <a:p>
            <a:endParaRPr lang="hu-HU" dirty="0"/>
          </a:p>
          <a:p>
            <a:r>
              <a:rPr lang="hu-HU" dirty="0"/>
              <a:t>A mi </a:t>
            </a:r>
            <a:r>
              <a:rPr lang="hu-HU" dirty="0" err="1" smtClean="0"/>
              <a:t>PhysicsErrorHandler-ünk</a:t>
            </a:r>
            <a:r>
              <a:rPr lang="hu-HU" dirty="0" smtClean="0"/>
              <a:t> </a:t>
            </a:r>
            <a:r>
              <a:rPr lang="hu-HU" dirty="0"/>
              <a:t>metódusai hívódnak</a:t>
            </a:r>
          </a:p>
          <a:p>
            <a:pPr lvl="1"/>
            <a:r>
              <a:rPr lang="hu-HU" dirty="0"/>
              <a:t>Feldobunk bennük egy ablakot a hibaüzenettel</a:t>
            </a:r>
          </a:p>
        </p:txBody>
      </p:sp>
    </p:spTree>
    <p:extLst>
      <p:ext uri="{BB962C8B-B14F-4D97-AF65-F5344CB8AC3E}">
        <p14:creationId xmlns:p14="http://schemas.microsoft.com/office/powerpoint/2010/main" val="159323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Feladatok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878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Kinematikus</a:t>
            </a:r>
            <a:r>
              <a:rPr lang="en-US" dirty="0" smtClean="0"/>
              <a:t>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pxModels.geopod</a:t>
            </a:r>
            <a:r>
              <a:rPr lang="en-US" dirty="0">
                <a:latin typeface="Consolas" panose="020B0609020204030204" pitchFamily="49" charset="0"/>
              </a:rPr>
              <a:t> = O:PhysicsModel(_, { </a:t>
            </a:r>
            <a:r>
              <a:rPr lang="en-US" dirty="0" err="1">
                <a:latin typeface="Consolas" panose="020B0609020204030204" pitchFamily="49" charset="0"/>
              </a:rPr>
              <a:t>rigidBodyFlags</a:t>
            </a:r>
            <a:r>
              <a:rPr lang="en-US" dirty="0">
                <a:latin typeface="Consolas" panose="020B0609020204030204" pitchFamily="49" charset="0"/>
              </a:rPr>
              <a:t>={"</a:t>
            </a:r>
            <a:r>
              <a:rPr lang="en-US" dirty="0" err="1">
                <a:latin typeface="Consolas" panose="020B0609020204030204" pitchFamily="49" charset="0"/>
              </a:rPr>
              <a:t>eKINEMATIC</a:t>
            </a:r>
            <a:r>
              <a:rPr lang="en-US" dirty="0">
                <a:latin typeface="Consolas" panose="020B0609020204030204" pitchFamily="49" charset="0"/>
              </a:rPr>
              <a:t>"}}, </a:t>
            </a:r>
            <a:r>
              <a:rPr lang="en-US" dirty="0" err="1">
                <a:latin typeface="Consolas" panose="020B0609020204030204" pitchFamily="49" charset="0"/>
              </a:rPr>
              <a:t>geopodShapes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/>
              <a:t>PxEnumReflections.cpp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ENUM(</a:t>
            </a:r>
            <a:r>
              <a:rPr lang="en-US" dirty="0" err="1" smtClean="0">
                <a:latin typeface="Consolas" panose="020B0609020204030204" pitchFamily="49" charset="0"/>
              </a:rPr>
              <a:t>PxRigidBodyFlag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FIELD(</a:t>
            </a:r>
            <a:r>
              <a:rPr lang="en-US" dirty="0" err="1">
                <a:latin typeface="Consolas" panose="020B0609020204030204" pitchFamily="49" charset="0"/>
              </a:rPr>
              <a:t>eKINEMATIC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FIELD(</a:t>
            </a:r>
            <a:r>
              <a:rPr lang="en-US" dirty="0" err="1">
                <a:latin typeface="Consolas" panose="020B0609020204030204" pitchFamily="49" charset="0"/>
              </a:rPr>
              <a:t>eUSE_KINEMATIC_TARGET_FOR_SCENE_QUERIES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FIELD(</a:t>
            </a:r>
            <a:r>
              <a:rPr lang="en-US" dirty="0" err="1">
                <a:latin typeface="Consolas" panose="020B0609020204030204" pitchFamily="49" charset="0"/>
              </a:rPr>
              <a:t>eENABLE_CCD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FIELD(</a:t>
            </a:r>
            <a:r>
              <a:rPr lang="en-US" dirty="0" err="1">
                <a:latin typeface="Consolas" panose="020B0609020204030204" pitchFamily="49" charset="0"/>
              </a:rPr>
              <a:t>eENABLE_CCD_FRICTION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FIELD(</a:t>
            </a:r>
            <a:r>
              <a:rPr lang="en-US" dirty="0" err="1">
                <a:latin typeface="Consolas" panose="020B0609020204030204" pitchFamily="49" charset="0"/>
              </a:rPr>
              <a:t>eENABLE_POSE_INTEGRATION_PREVIEW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FIELD(</a:t>
            </a:r>
            <a:r>
              <a:rPr lang="en-US" dirty="0" err="1">
                <a:latin typeface="Consolas" panose="020B0609020204030204" pitchFamily="49" charset="0"/>
              </a:rPr>
              <a:t>eENABLE_SPECULATIVE_CCD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FIELD(</a:t>
            </a:r>
            <a:r>
              <a:rPr lang="en-US" dirty="0" err="1">
                <a:latin typeface="Consolas" panose="020B0609020204030204" pitchFamily="49" charset="0"/>
              </a:rPr>
              <a:t>eENABLE_CCD_MAX_CONTACT_IMPULSE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FIELD(</a:t>
            </a:r>
            <a:r>
              <a:rPr lang="en-US" dirty="0" err="1">
                <a:latin typeface="Consolas" panose="020B0609020204030204" pitchFamily="49" charset="0"/>
              </a:rPr>
              <a:t>eRETAIN_ACCELERATIONS</a:t>
            </a:r>
            <a:r>
              <a:rPr lang="en-US" dirty="0">
                <a:latin typeface="Consolas" panose="020B0609020204030204" pitchFamily="49" charset="0"/>
              </a:rPr>
              <a:t>); 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56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Newton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a = F / m</a:t>
            </a:r>
          </a:p>
          <a:p>
            <a:pPr>
              <a:buFontTx/>
              <a:buNone/>
            </a:pPr>
            <a:r>
              <a:rPr lang="en-US"/>
              <a:t>v = </a:t>
            </a:r>
            <a:r>
              <a:rPr lang="en-US">
                <a:cs typeface="Arial" charset="0"/>
              </a:rPr>
              <a:t>∫ </a:t>
            </a:r>
            <a:r>
              <a:rPr lang="en-US"/>
              <a:t>a dt</a:t>
            </a:r>
          </a:p>
          <a:p>
            <a:pPr>
              <a:buFontTx/>
              <a:buNone/>
            </a:pPr>
            <a:r>
              <a:rPr lang="en-US"/>
              <a:t>x = </a:t>
            </a:r>
            <a:r>
              <a:rPr lang="en-US">
                <a:cs typeface="Arial" charset="0"/>
              </a:rPr>
              <a:t>∫</a:t>
            </a:r>
            <a:r>
              <a:rPr lang="en-US"/>
              <a:t> v dt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L = v</a:t>
            </a:r>
            <a:r>
              <a:rPr lang="en-US">
                <a:cs typeface="Arial" charset="0"/>
              </a:rPr>
              <a:t>·</a:t>
            </a:r>
            <a:r>
              <a:rPr lang="en-US"/>
              <a:t>m</a:t>
            </a:r>
          </a:p>
          <a:p>
            <a:pPr>
              <a:buFontTx/>
              <a:buNone/>
            </a:pPr>
            <a:r>
              <a:rPr lang="en-US"/>
              <a:t>L = </a:t>
            </a:r>
            <a:r>
              <a:rPr lang="en-US">
                <a:cs typeface="Arial" charset="0"/>
              </a:rPr>
              <a:t>∫ F dt</a:t>
            </a:r>
          </a:p>
        </p:txBody>
      </p:sp>
    </p:spTree>
    <p:extLst>
      <p:ext uri="{BB962C8B-B14F-4D97-AF65-F5344CB8AC3E}">
        <p14:creationId xmlns:p14="http://schemas.microsoft.com/office/powerpoint/2010/main" val="151593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Ütközés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ejtsünk rá </a:t>
            </a:r>
            <a:r>
              <a:rPr lang="hu-HU" smtClean="0"/>
              <a:t>egy dinamikusat </a:t>
            </a:r>
            <a:r>
              <a:rPr lang="hu-HU" dirty="0" smtClean="0"/>
              <a:t>egy kinematikusra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5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Euler integr</a:t>
            </a:r>
            <a:r>
              <a:rPr lang="hu-HU"/>
              <a:t>álás</a:t>
            </a:r>
            <a:endParaRPr lang="en-US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 következő állapotot úgy határozzuk meg, hogy a deriváltakat dt ideig állandónak tekintjük</a:t>
            </a:r>
          </a:p>
          <a:p>
            <a:pPr lvl="1">
              <a:buFont typeface="Arial" charset="0"/>
              <a:buNone/>
            </a:pPr>
            <a:r>
              <a:rPr lang="hu-HU"/>
              <a:t>f(t </a:t>
            </a:r>
            <a:r>
              <a:rPr lang="en-US"/>
              <a:t>+ dt</a:t>
            </a:r>
            <a:r>
              <a:rPr lang="hu-HU"/>
              <a:t>)</a:t>
            </a:r>
            <a:r>
              <a:rPr lang="en-US"/>
              <a:t> = f(t) + f</a:t>
            </a:r>
            <a:r>
              <a:rPr lang="en-US">
                <a:latin typeface="Symbol" pitchFamily="18" charset="2"/>
                <a:sym typeface="Symbol" pitchFamily="18" charset="2"/>
              </a:rPr>
              <a:t></a:t>
            </a:r>
            <a:r>
              <a:rPr lang="en-US"/>
              <a:t>(t) </a:t>
            </a:r>
            <a:r>
              <a:rPr lang="en-US">
                <a:cs typeface="Arial" charset="0"/>
              </a:rPr>
              <a:t>·</a:t>
            </a:r>
            <a:r>
              <a:rPr lang="en-US"/>
              <a:t> dt</a:t>
            </a:r>
          </a:p>
          <a:p>
            <a:r>
              <a:rPr lang="en-US"/>
              <a:t>nem pontos, nem hat</a:t>
            </a:r>
            <a:r>
              <a:rPr lang="hu-HU"/>
              <a:t>é</a:t>
            </a:r>
            <a:r>
              <a:rPr lang="en-US"/>
              <a:t>kon</a:t>
            </a:r>
            <a:r>
              <a:rPr lang="hu-HU"/>
              <a:t>y, de egyszerű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Euler integrálás sebességgel</a:t>
            </a:r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hu-HU">
                <a:solidFill>
                  <a:schemeClr val="bg2"/>
                </a:solidFill>
              </a:rPr>
              <a:t>F erő adott</a:t>
            </a:r>
          </a:p>
          <a:p>
            <a:pPr>
              <a:buFontTx/>
              <a:buNone/>
            </a:pPr>
            <a:r>
              <a:rPr lang="hu-HU">
                <a:solidFill>
                  <a:schemeClr val="bg2"/>
                </a:solidFill>
              </a:rPr>
              <a:t>a gyorsulás</a:t>
            </a:r>
            <a:r>
              <a:rPr lang="en-US">
                <a:solidFill>
                  <a:schemeClr val="bg2"/>
                </a:solidFill>
              </a:rPr>
              <a:t>:</a:t>
            </a:r>
            <a:endParaRPr lang="hu-HU">
              <a:solidFill>
                <a:schemeClr val="bg2"/>
              </a:solidFill>
            </a:endParaRPr>
          </a:p>
          <a:p>
            <a:pPr>
              <a:buFontTx/>
              <a:buNone/>
            </a:pPr>
            <a:r>
              <a:rPr lang="en-US"/>
              <a:t>a = F / m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v(t + dt) = v(t) + a·dt</a:t>
            </a:r>
          </a:p>
          <a:p>
            <a:pPr>
              <a:buFontTx/>
              <a:buNone/>
            </a:pPr>
            <a:r>
              <a:rPr lang="en-US"/>
              <a:t>x(t + dt) = x(t) + v(t + dt)·dt</a:t>
            </a:r>
          </a:p>
        </p:txBody>
      </p:sp>
    </p:spTree>
    <p:extLst>
      <p:ext uri="{BB962C8B-B14F-4D97-AF65-F5344CB8AC3E}">
        <p14:creationId xmlns:p14="http://schemas.microsoft.com/office/powerpoint/2010/main" val="29502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Euler integrálás </a:t>
            </a:r>
            <a:r>
              <a:rPr lang="en-US"/>
              <a:t>lend</a:t>
            </a:r>
            <a:r>
              <a:rPr lang="hu-HU"/>
              <a:t>ülettel</a:t>
            </a:r>
            <a:endParaRPr lang="en-US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hu-HU">
                <a:solidFill>
                  <a:schemeClr val="bg2"/>
                </a:solidFill>
              </a:rPr>
              <a:t>F erő adott</a:t>
            </a:r>
          </a:p>
          <a:p>
            <a:pPr>
              <a:buFontTx/>
              <a:buNone/>
            </a:pPr>
            <a:r>
              <a:rPr lang="en-US"/>
              <a:t>L(t + dt) = L(t) + F·dt</a:t>
            </a:r>
          </a:p>
          <a:p>
            <a:pPr>
              <a:buFontTx/>
              <a:buNone/>
            </a:pPr>
            <a:r>
              <a:rPr lang="en-US">
                <a:solidFill>
                  <a:schemeClr val="bg2"/>
                </a:solidFill>
              </a:rPr>
              <a:t>sebess</a:t>
            </a:r>
            <a:r>
              <a:rPr lang="hu-HU">
                <a:solidFill>
                  <a:schemeClr val="bg2"/>
                </a:solidFill>
              </a:rPr>
              <a:t>ég a lendületből:</a:t>
            </a:r>
            <a:endParaRPr lang="en-US">
              <a:solidFill>
                <a:schemeClr val="bg2"/>
              </a:solidFill>
            </a:endParaRPr>
          </a:p>
          <a:p>
            <a:pPr>
              <a:buFontTx/>
              <a:buNone/>
            </a:pPr>
            <a:r>
              <a:rPr lang="en-US"/>
              <a:t>v(t + dt) = </a:t>
            </a:r>
            <a:r>
              <a:rPr lang="hu-HU"/>
              <a:t>L</a:t>
            </a:r>
            <a:r>
              <a:rPr lang="en-US"/>
              <a:t>(t + dt) / m</a:t>
            </a:r>
          </a:p>
          <a:p>
            <a:pPr>
              <a:buFontTx/>
              <a:buNone/>
            </a:pPr>
            <a:r>
              <a:rPr lang="en-US"/>
              <a:t>x(t+dt) = x(t) + v(t + dt)·dt</a:t>
            </a:r>
            <a:endParaRPr lang="hu-HU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hu-HU"/>
              <a:t>Miért jobb?</a:t>
            </a:r>
            <a:endParaRPr lang="en-US"/>
          </a:p>
          <a:p>
            <a:pPr>
              <a:buFontTx/>
              <a:buNone/>
            </a:pPr>
            <a:r>
              <a:rPr lang="en-US"/>
              <a:t>	mozd</a:t>
            </a:r>
            <a:r>
              <a:rPr lang="hu-HU"/>
              <a:t>íthatatlan test: 1</a:t>
            </a:r>
            <a:r>
              <a:rPr lang="en-US"/>
              <a:t>/m = 0</a:t>
            </a:r>
          </a:p>
          <a:p>
            <a:pPr>
              <a:buFontTx/>
              <a:buNone/>
            </a:pPr>
            <a:r>
              <a:rPr lang="en-US"/>
              <a:t>	forgat</a:t>
            </a:r>
            <a:r>
              <a:rPr lang="hu-HU"/>
              <a:t>ásánál is így lesz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8513</TotalTime>
  <Words>1888</Words>
  <Application>Microsoft Office PowerPoint</Application>
  <PresentationFormat>On-screen Show (4:3)</PresentationFormat>
  <Paragraphs>558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Consolas</vt:lpstr>
      <vt:lpstr>Courier New</vt:lpstr>
      <vt:lpstr>Symbol</vt:lpstr>
      <vt:lpstr>Times New Roman</vt:lpstr>
      <vt:lpstr>Office-téma</vt:lpstr>
      <vt:lpstr>GraphGame ggl013-Physics</vt:lpstr>
      <vt:lpstr>Animáció</vt:lpstr>
      <vt:lpstr>Valósidejű fizikai animáció</vt:lpstr>
      <vt:lpstr>Egy merev test fizikai jellemzői</vt:lpstr>
      <vt:lpstr>Egy merev test fizikai jellemzői</vt:lpstr>
      <vt:lpstr>Newton</vt:lpstr>
      <vt:lpstr>Euler integrálás</vt:lpstr>
      <vt:lpstr>Euler integrálás sebességgel</vt:lpstr>
      <vt:lpstr>Euler integrálás lendülettel</vt:lpstr>
      <vt:lpstr>A test tárolt jellemzői eddig</vt:lpstr>
      <vt:lpstr>Analógiák forgásra</vt:lpstr>
      <vt:lpstr>Angular mass</vt:lpstr>
      <vt:lpstr>Angular mass</vt:lpstr>
      <vt:lpstr>Newton forgásra</vt:lpstr>
      <vt:lpstr>Euler integrálás forgásra</vt:lpstr>
      <vt:lpstr>Elforgatás tárolása</vt:lpstr>
      <vt:lpstr>Engine</vt:lpstr>
      <vt:lpstr>RigidBody osztály</vt:lpstr>
      <vt:lpstr>RigidBody::animate</vt:lpstr>
      <vt:lpstr>Vezérlés feladata</vt:lpstr>
      <vt:lpstr>Merev testek egymásra hatása</vt:lpstr>
      <vt:lpstr>A mechanikai szimuláció korlátai</vt:lpstr>
      <vt:lpstr>1. megoldás: Rugalmas mechanizmussal közelítés</vt:lpstr>
      <vt:lpstr>2. megoldás: impulzusok</vt:lpstr>
      <vt:lpstr>J impulzus hatása a forgásra</vt:lpstr>
      <vt:lpstr>RigidBody</vt:lpstr>
      <vt:lpstr>RigidBody::animate</vt:lpstr>
      <vt:lpstr>Impulzus kiszámítása</vt:lpstr>
      <vt:lpstr>Egyszerű példa: pontszerű test és fal</vt:lpstr>
      <vt:lpstr>Impulzus kiszámítása általában</vt:lpstr>
      <vt:lpstr>Ütközés-detektálás</vt:lpstr>
      <vt:lpstr>Folytonos/Diszkrét ütközés-detektálás pontra és féltérre</vt:lpstr>
      <vt:lpstr>Előnyök</vt:lpstr>
      <vt:lpstr>Ütközésvizsgálat</vt:lpstr>
      <vt:lpstr>Térfelosztás fentről le</vt:lpstr>
      <vt:lpstr>Térfelosztás lentről fel</vt:lpstr>
      <vt:lpstr>Teszt befoglaló gömbökre</vt:lpstr>
      <vt:lpstr>Helyettesítő geometria</vt:lpstr>
      <vt:lpstr>Gömbök ütközése</vt:lpstr>
      <vt:lpstr>Kövér testek</vt:lpstr>
      <vt:lpstr>Legközelebbi pontok megtalálása</vt:lpstr>
      <vt:lpstr>NVIDIA PhysX</vt:lpstr>
      <vt:lpstr>Hardware támogatás</vt:lpstr>
      <vt:lpstr>Mit tud?</vt:lpstr>
      <vt:lpstr>Miért jobb, mint a miénk?</vt:lpstr>
      <vt:lpstr>Telepítés</vt:lpstr>
      <vt:lpstr>Alaposztályok</vt:lpstr>
      <vt:lpstr>Kapcsolat a játékmotor-osztályokkal</vt:lpstr>
      <vt:lpstr>Funkciók kapcsolódása</vt:lpstr>
      <vt:lpstr>SDK, Scene létrehozása</vt:lpstr>
      <vt:lpstr>Actor létrehozása egy gömb shapepel</vt:lpstr>
      <vt:lpstr>Material létrehozása</vt:lpstr>
      <vt:lpstr>Aszinkron szimuláció</vt:lpstr>
      <vt:lpstr>Fix időlépcső</vt:lpstr>
      <vt:lpstr>Geometria-típusok</vt:lpstr>
      <vt:lpstr>Hibaüzenetek kezelése</vt:lpstr>
      <vt:lpstr>Hibaüzenetek kezelése</vt:lpstr>
      <vt:lpstr>Feladatok</vt:lpstr>
      <vt:lpstr>Kinematikus actor</vt:lpstr>
      <vt:lpstr>Ütközés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László Szécsi</cp:lastModifiedBy>
  <cp:revision>863</cp:revision>
  <dcterms:created xsi:type="dcterms:W3CDTF">2011-02-09T17:24:52Z</dcterms:created>
  <dcterms:modified xsi:type="dcterms:W3CDTF">2019-12-04T11:14:58Z</dcterms:modified>
</cp:coreProperties>
</file>