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29" r:id="rId3"/>
    <p:sldId id="400" r:id="rId4"/>
    <p:sldId id="430" r:id="rId5"/>
    <p:sldId id="431" r:id="rId6"/>
    <p:sldId id="432" r:id="rId7"/>
    <p:sldId id="434" r:id="rId8"/>
    <p:sldId id="433" r:id="rId9"/>
    <p:sldId id="435" r:id="rId10"/>
    <p:sldId id="463" r:id="rId11"/>
    <p:sldId id="341" r:id="rId12"/>
    <p:sldId id="465" r:id="rId13"/>
    <p:sldId id="469" r:id="rId14"/>
    <p:sldId id="466" r:id="rId15"/>
    <p:sldId id="464" r:id="rId16"/>
    <p:sldId id="467" r:id="rId17"/>
    <p:sldId id="442" r:id="rId18"/>
    <p:sldId id="468" r:id="rId19"/>
    <p:sldId id="448" r:id="rId20"/>
    <p:sldId id="449" r:id="rId21"/>
    <p:sldId id="450" r:id="rId22"/>
    <p:sldId id="452" r:id="rId23"/>
    <p:sldId id="453" r:id="rId24"/>
    <p:sldId id="481" r:id="rId25"/>
    <p:sldId id="456" r:id="rId26"/>
    <p:sldId id="458" r:id="rId27"/>
    <p:sldId id="459" r:id="rId28"/>
    <p:sldId id="470" r:id="rId29"/>
    <p:sldId id="482" r:id="rId30"/>
    <p:sldId id="471" r:id="rId31"/>
    <p:sldId id="472" r:id="rId32"/>
    <p:sldId id="473" r:id="rId33"/>
    <p:sldId id="474" r:id="rId34"/>
    <p:sldId id="476" r:id="rId35"/>
    <p:sldId id="475" r:id="rId36"/>
    <p:sldId id="477" r:id="rId37"/>
    <p:sldId id="478" r:id="rId38"/>
    <p:sldId id="479" r:id="rId39"/>
    <p:sldId id="480" r:id="rId40"/>
    <p:sldId id="439" r:id="rId41"/>
    <p:sldId id="4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90" autoAdjust="0"/>
  </p:normalViewPr>
  <p:slideViewPr>
    <p:cSldViewPr>
      <p:cViewPr varScale="1">
        <p:scale>
          <a:sx n="58" d="100"/>
          <a:sy n="58" d="100"/>
        </p:scale>
        <p:origin x="21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pipelines-and-shaders-with-directx-12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template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intruzív</a:t>
            </a:r>
            <a:r>
              <a:rPr lang="en-US" dirty="0"/>
              <a:t> ha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számlálót</a:t>
            </a:r>
            <a:r>
              <a:rPr lang="en-US" dirty="0"/>
              <a:t> </a:t>
            </a:r>
            <a:r>
              <a:rPr lang="en-US" dirty="0" err="1"/>
              <a:t>maga</a:t>
            </a:r>
            <a:r>
              <a:rPr lang="en-US" dirty="0"/>
              <a:t> a T </a:t>
            </a:r>
            <a:r>
              <a:rPr lang="en-US" dirty="0" err="1"/>
              <a:t>típus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. A </a:t>
            </a:r>
            <a:r>
              <a:rPr lang="en-US" dirty="0" err="1"/>
              <a:t>ComPtr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IUnknown</a:t>
            </a:r>
            <a:r>
              <a:rPr lang="en-US" dirty="0"/>
              <a:t> </a:t>
            </a:r>
            <a:r>
              <a:rPr lang="en-US" dirty="0" err="1"/>
              <a:t>osztályból</a:t>
            </a:r>
            <a:r>
              <a:rPr lang="en-US" dirty="0"/>
              <a:t> </a:t>
            </a:r>
            <a:r>
              <a:rPr lang="en-US" dirty="0" err="1"/>
              <a:t>származik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van </a:t>
            </a:r>
            <a:r>
              <a:rPr lang="en-US" dirty="0" err="1"/>
              <a:t>AddRef</a:t>
            </a:r>
            <a:r>
              <a:rPr lang="en-US" dirty="0"/>
              <a:t>() </a:t>
            </a:r>
            <a:r>
              <a:rPr lang="en-US" dirty="0" err="1"/>
              <a:t>és</a:t>
            </a:r>
            <a:r>
              <a:rPr lang="en-US" dirty="0"/>
              <a:t> Release() </a:t>
            </a:r>
            <a:r>
              <a:rPr lang="en-US" dirty="0" err="1"/>
              <a:t>függvénye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ID3D12-vel </a:t>
            </a:r>
            <a:r>
              <a:rPr lang="en-US" dirty="0" err="1"/>
              <a:t>kezdődő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szempontjából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 </a:t>
            </a:r>
            <a:r>
              <a:rPr lang="en-US" dirty="0" err="1"/>
              <a:t>megoldás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descriptor </a:t>
            </a:r>
            <a:r>
              <a:rPr lang="en-US" dirty="0" err="1"/>
              <a:t>structot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. A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0-t,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ablakhoz</a:t>
            </a:r>
            <a:r>
              <a:rPr lang="en-US" dirty="0"/>
              <a:t> </a:t>
            </a:r>
            <a:r>
              <a:rPr lang="en-US" dirty="0" err="1"/>
              <a:t>kötjük</a:t>
            </a:r>
            <a:r>
              <a:rPr lang="en-US" dirty="0"/>
              <a:t> a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képernyős</a:t>
            </a:r>
            <a:r>
              <a:rPr lang="en-US" dirty="0"/>
              <a:t> </a:t>
            </a:r>
            <a:r>
              <a:rPr lang="en-US" dirty="0" err="1"/>
              <a:t>módért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swap chain-t. De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IDXGISwapChain1** 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példányosítja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megpróbáljuk</a:t>
            </a:r>
            <a:r>
              <a:rPr lang="en-US" dirty="0"/>
              <a:t> </a:t>
            </a:r>
            <a:r>
              <a:rPr lang="en-US" dirty="0" err="1"/>
              <a:t>lecastolni</a:t>
            </a:r>
            <a:r>
              <a:rPr lang="en-US" dirty="0"/>
              <a:t> IDXGISwapChain3 </a:t>
            </a:r>
            <a:r>
              <a:rPr lang="en-US" dirty="0" err="1"/>
              <a:t>típussá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SwapChain3-at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Windows SDK-d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legfrissebb</a:t>
            </a:r>
            <a:r>
              <a:rPr lang="en-US" dirty="0"/>
              <a:t> </a:t>
            </a:r>
            <a:r>
              <a:rPr lang="en-US" dirty="0" err="1"/>
              <a:t>osztályokat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legtöbb</a:t>
            </a:r>
            <a:r>
              <a:rPr lang="en-US" dirty="0"/>
              <a:t> feature-t.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full screen </a:t>
            </a:r>
            <a:r>
              <a:rPr lang="en-US" dirty="0" err="1"/>
              <a:t>windowhoz</a:t>
            </a:r>
            <a:r>
              <a:rPr lang="en-US" dirty="0"/>
              <a:t> a swap chain-t is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kikapcsoljuk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ALT+Enter</a:t>
            </a:r>
            <a:r>
              <a:rPr lang="en-US" dirty="0"/>
              <a:t> </a:t>
            </a:r>
            <a:r>
              <a:rPr lang="en-US" dirty="0" err="1"/>
              <a:t>shortcutot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alkalmazásban</a:t>
            </a:r>
            <a:r>
              <a:rPr lang="en-US" dirty="0"/>
              <a:t> a </a:t>
            </a:r>
            <a:r>
              <a:rPr lang="en-US" dirty="0" err="1"/>
              <a:t>fullscreen</a:t>
            </a:r>
            <a:r>
              <a:rPr lang="en-US" dirty="0"/>
              <a:t>-widowed </a:t>
            </a:r>
            <a:r>
              <a:rPr lang="en-US" dirty="0" err="1"/>
              <a:t>mód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váltásért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swap </a:t>
            </a:r>
            <a:r>
              <a:rPr lang="en-US" dirty="0" err="1"/>
              <a:t>chainünk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szétválasztani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a DirectX-be </a:t>
            </a:r>
            <a:r>
              <a:rPr lang="en-US" dirty="0" err="1"/>
              <a:t>WinAPI</a:t>
            </a:r>
            <a:r>
              <a:rPr lang="en-US" dirty="0"/>
              <a:t>-t </a:t>
            </a:r>
            <a:r>
              <a:rPr lang="en-US" dirty="0" err="1"/>
              <a:t>túlságosan</a:t>
            </a:r>
            <a:r>
              <a:rPr lang="en-US" dirty="0"/>
              <a:t> </a:t>
            </a:r>
            <a:r>
              <a:rPr lang="en-US" dirty="0" err="1"/>
              <a:t>belekeverni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a main.cpp-be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bővítgetünk</a:t>
            </a:r>
            <a:r>
              <a:rPr lang="en-US" dirty="0"/>
              <a:t>. A </a:t>
            </a:r>
            <a:r>
              <a:rPr lang="en-US" dirty="0" err="1"/>
              <a:t>HelloTriangle-höz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Render() </a:t>
            </a:r>
            <a:r>
              <a:rPr lang="en-US" dirty="0" err="1"/>
              <a:t>hívás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kezelésre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szabadítunk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</a:p>
          <a:p>
            <a:r>
              <a:rPr lang="en-US" dirty="0" err="1"/>
              <a:t>Míg</a:t>
            </a:r>
            <a:r>
              <a:rPr lang="en-US" dirty="0"/>
              <a:t> a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*Assets()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lesarkítva</a:t>
            </a:r>
            <a:r>
              <a:rPr lang="en-US" dirty="0"/>
              <a:t>:</a:t>
            </a:r>
          </a:p>
          <a:p>
            <a:r>
              <a:rPr lang="en-US" dirty="0" err="1"/>
              <a:t>LoadAssets</a:t>
            </a:r>
            <a:r>
              <a:rPr lang="en-US" dirty="0"/>
              <a:t>() : </a:t>
            </a:r>
            <a:r>
              <a:rPr lang="en-US" dirty="0" err="1"/>
              <a:t>miket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() 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  <a:p>
            <a:r>
              <a:rPr lang="en-US" dirty="0" err="1"/>
              <a:t>CreateSwapChainResources</a:t>
            </a:r>
            <a:r>
              <a:rPr lang="en-US" dirty="0"/>
              <a:t>() 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, a </a:t>
            </a:r>
            <a:r>
              <a:rPr lang="en-US" dirty="0" err="1"/>
              <a:t>CreateSwapChainResources</a:t>
            </a:r>
            <a:r>
              <a:rPr lang="en-US" dirty="0"/>
              <a:t>() </a:t>
            </a:r>
            <a:r>
              <a:rPr lang="en-US" dirty="0" err="1"/>
              <a:t>függvénynek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adattagra</a:t>
            </a:r>
            <a:r>
              <a:rPr lang="en-US" dirty="0"/>
              <a:t> van </a:t>
            </a:r>
            <a:r>
              <a:rPr lang="en-US" dirty="0" err="1"/>
              <a:t>szüksége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BACKBUFFER_DEPTH</a:t>
            </a:r>
            <a:r>
              <a:rPr lang="en-US" dirty="0"/>
              <a:t>: </a:t>
            </a:r>
            <a:r>
              <a:rPr lang="en-US" dirty="0" err="1"/>
              <a:t>hány</a:t>
            </a:r>
            <a:r>
              <a:rPr lang="en-US" dirty="0"/>
              <a:t> render </a:t>
            </a:r>
            <a:r>
              <a:rPr lang="en-US" dirty="0" err="1"/>
              <a:t>targete</a:t>
            </a:r>
            <a:r>
              <a:rPr lang="en-US" dirty="0"/>
              <a:t> van a swap </a:t>
            </a:r>
            <a:r>
              <a:rPr lang="en-US" dirty="0" err="1"/>
              <a:t>chainnek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2-re van </a:t>
            </a:r>
            <a:r>
              <a:rPr lang="en-US" dirty="0" err="1"/>
              <a:t>állítva</a:t>
            </a:r>
            <a:r>
              <a:rPr lang="en-US" dirty="0"/>
              <a:t> (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double </a:t>
            </a:r>
            <a:r>
              <a:rPr lang="en-US" dirty="0" err="1"/>
              <a:t>illetve</a:t>
            </a:r>
            <a:r>
              <a:rPr lang="en-US" dirty="0"/>
              <a:t> triple buffering </a:t>
            </a:r>
            <a:r>
              <a:rPr lang="en-US" dirty="0" err="1"/>
              <a:t>között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b="1" dirty="0" err="1"/>
              <a:t>viewPort</a:t>
            </a:r>
            <a:r>
              <a:rPr lang="en-US" dirty="0"/>
              <a:t>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a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mekkorába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kifeszíteni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scissorRect</a:t>
            </a:r>
            <a:r>
              <a:rPr lang="en-US" dirty="0"/>
              <a:t>: </a:t>
            </a:r>
            <a:r>
              <a:rPr lang="en-US" dirty="0" err="1"/>
              <a:t>vágónégyzet</a:t>
            </a:r>
            <a:r>
              <a:rPr lang="en-US" dirty="0"/>
              <a:t>,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képernyőt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viewPortra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rtvDescriptorHeap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tömb</a:t>
            </a:r>
            <a:r>
              <a:rPr lang="en-US" dirty="0"/>
              <a:t> a GPU-n,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a render </a:t>
            </a:r>
            <a:r>
              <a:rPr lang="en-US" dirty="0" err="1"/>
              <a:t>targeteknek</a:t>
            </a:r>
            <a:r>
              <a:rPr lang="en-US" dirty="0"/>
              <a:t> a </a:t>
            </a:r>
            <a:r>
              <a:rPr lang="en-US" dirty="0" err="1"/>
              <a:t>mutatóit</a:t>
            </a:r>
            <a:r>
              <a:rPr lang="en-US" dirty="0"/>
              <a:t> a </a:t>
            </a:r>
            <a:r>
              <a:rPr lang="en-US" dirty="0" err="1"/>
              <a:t>motorháztető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rtvDescriptorHandleIncrementSize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</a:t>
            </a:r>
            <a:r>
              <a:rPr lang="en-US" dirty="0" err="1"/>
              <a:t>felvesz</a:t>
            </a:r>
            <a:r>
              <a:rPr lang="en-US" dirty="0"/>
              <a:t> a </a:t>
            </a:r>
            <a:r>
              <a:rPr lang="en-US" dirty="0" err="1"/>
              <a:t>DescriptorHeapben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pointer </a:t>
            </a:r>
            <a:r>
              <a:rPr lang="en-US" dirty="0" err="1"/>
              <a:t>aritmetikához</a:t>
            </a:r>
            <a:r>
              <a:rPr lang="en-US" dirty="0"/>
              <a:t> fog </a:t>
            </a:r>
            <a:r>
              <a:rPr lang="en-US" dirty="0" err="1"/>
              <a:t>kelleni</a:t>
            </a:r>
            <a:r>
              <a:rPr lang="en-US" dirty="0"/>
              <a:t> a </a:t>
            </a:r>
            <a:r>
              <a:rPr lang="en-US" dirty="0" err="1"/>
              <a:t>rajzoláskor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renderTargets</a:t>
            </a:r>
            <a:r>
              <a:rPr lang="en-US" b="1" dirty="0"/>
              <a:t>[]</a:t>
            </a:r>
            <a:r>
              <a:rPr lang="en-US" dirty="0"/>
              <a:t>: a render </a:t>
            </a:r>
            <a:r>
              <a:rPr lang="en-US" dirty="0" err="1"/>
              <a:t>targetek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frameIndex</a:t>
            </a:r>
            <a:r>
              <a:rPr lang="en-US" b="0" dirty="0"/>
              <a:t>: a </a:t>
            </a:r>
            <a:r>
              <a:rPr lang="en-US" b="0" dirty="0" err="1"/>
              <a:t>swapChainben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</a:t>
            </a:r>
            <a:r>
              <a:rPr lang="en-US" b="0" dirty="0" err="1"/>
              <a:t>textúra</a:t>
            </a:r>
            <a:r>
              <a:rPr lang="en-US" b="0" dirty="0"/>
              <a:t> </a:t>
            </a:r>
            <a:r>
              <a:rPr lang="en-US" b="0" dirty="0" err="1"/>
              <a:t>következik</a:t>
            </a:r>
            <a:r>
              <a:rPr lang="en-US" b="0" dirty="0"/>
              <a:t>. </a:t>
            </a:r>
            <a:r>
              <a:rPr lang="en-US" b="0" dirty="0" err="1"/>
              <a:t>Dupla</a:t>
            </a:r>
            <a:r>
              <a:rPr lang="en-US" b="0" dirty="0"/>
              <a:t> </a:t>
            </a:r>
            <a:r>
              <a:rPr lang="en-US" b="0" dirty="0" err="1"/>
              <a:t>bufferelésnél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0 </a:t>
            </a:r>
            <a:r>
              <a:rPr lang="en-US" b="0" dirty="0" err="1"/>
              <a:t>vagy</a:t>
            </a:r>
            <a:r>
              <a:rPr lang="en-US" b="0" dirty="0"/>
              <a:t> 1.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azért</a:t>
            </a:r>
            <a:r>
              <a:rPr lang="en-US" b="0" dirty="0"/>
              <a:t> </a:t>
            </a:r>
            <a:r>
              <a:rPr lang="en-US" b="0" dirty="0" err="1"/>
              <a:t>SwapChainResource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ha </a:t>
            </a:r>
            <a:r>
              <a:rPr lang="en-US" b="0" dirty="0" err="1"/>
              <a:t>újracsináljuk</a:t>
            </a:r>
            <a:r>
              <a:rPr lang="en-US" b="0" dirty="0"/>
              <a:t> a render </a:t>
            </a:r>
            <a:r>
              <a:rPr lang="en-US" b="0" dirty="0" err="1"/>
              <a:t>targeteket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újra</a:t>
            </a:r>
            <a:r>
              <a:rPr lang="en-US" b="0" dirty="0"/>
              <a:t> a 0-ról </a:t>
            </a:r>
            <a:r>
              <a:rPr lang="en-US" b="0" dirty="0" err="1"/>
              <a:t>indul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SwapChain</a:t>
            </a:r>
            <a:r>
              <a:rPr lang="en-US" b="0" dirty="0"/>
              <a:t> </a:t>
            </a:r>
            <a:r>
              <a:rPr lang="en-US" b="0" dirty="0" err="1"/>
              <a:t>indexelés</a:t>
            </a:r>
            <a:r>
              <a:rPr lang="en-US" b="0" dirty="0"/>
              <a:t>. </a:t>
            </a:r>
            <a:r>
              <a:rPr lang="en-US" b="0" dirty="0" err="1"/>
              <a:t>Így</a:t>
            </a:r>
            <a:r>
              <a:rPr lang="en-US" b="0" dirty="0"/>
              <a:t> ha 1-en </a:t>
            </a:r>
            <a:r>
              <a:rPr lang="en-US" b="0" dirty="0" err="1"/>
              <a:t>hagynánk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hibát</a:t>
            </a:r>
            <a:r>
              <a:rPr lang="en-US" b="0" dirty="0"/>
              <a:t> </a:t>
            </a:r>
            <a:r>
              <a:rPr lang="en-US" b="0" dirty="0" err="1"/>
              <a:t>dobna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dirty="0"/>
              <a:t>A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méretben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a </a:t>
            </a:r>
            <a:r>
              <a:rPr lang="en-US" dirty="0" err="1"/>
              <a:t>renderelt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6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descriptor </a:t>
            </a:r>
            <a:r>
              <a:rPr lang="en-US" dirty="0" err="1"/>
              <a:t>heapet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azokban</a:t>
            </a:r>
            <a:r>
              <a:rPr lang="en-US" dirty="0"/>
              <a:t> </a:t>
            </a:r>
            <a:r>
              <a:rPr lang="en-US" dirty="0" err="1"/>
              <a:t>tárolt</a:t>
            </a:r>
            <a:r>
              <a:rPr lang="en-US" dirty="0"/>
              <a:t> </a:t>
            </a:r>
            <a:r>
              <a:rPr lang="en-US" dirty="0" err="1"/>
              <a:t>RenderTargetView-okat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módosítani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.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is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Ez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egyébként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nagyon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jellemző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DirectX-ben,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CPU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oldali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írás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olvasás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kárára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sebesség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ha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valamit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módosítani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sokszor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találjuk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magunkat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ott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törölni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majd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értékekkel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létrehozni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előzőekben</a:t>
            </a:r>
            <a:r>
              <a:rPr lang="en-US" dirty="0"/>
              <a:t> </a:t>
            </a:r>
            <a:r>
              <a:rPr lang="en-US" dirty="0" err="1"/>
              <a:t>tárgyalt</a:t>
            </a:r>
            <a:r>
              <a:rPr lang="en-US" dirty="0"/>
              <a:t> </a:t>
            </a:r>
            <a:r>
              <a:rPr lang="en-US" dirty="0" err="1"/>
              <a:t>indok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C++ </a:t>
            </a:r>
            <a:r>
              <a:rPr lang="en-US" dirty="0" err="1"/>
              <a:t>infó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shared_ptr</a:t>
            </a:r>
            <a:r>
              <a:rPr lang="en-US" dirty="0"/>
              <a:t>&lt;T&gt; </a:t>
            </a:r>
            <a:r>
              <a:rPr lang="en-US" dirty="0" err="1"/>
              <a:t>vagy</a:t>
            </a:r>
            <a:r>
              <a:rPr lang="en-US" dirty="0"/>
              <a:t> std::</a:t>
            </a:r>
            <a:r>
              <a:rPr lang="en-US" dirty="0" err="1"/>
              <a:t>unique_ptr</a:t>
            </a:r>
            <a:r>
              <a:rPr lang="en-US" dirty="0"/>
              <a:t>&lt;T&gt; smart </a:t>
            </a:r>
            <a:r>
              <a:rPr lang="en-US" dirty="0" err="1"/>
              <a:t>pointereket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dirty="0" err="1"/>
              <a:t>com_ptr</a:t>
            </a:r>
            <a:r>
              <a:rPr lang="en-US" dirty="0"/>
              <a:t>&lt;T&gt;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 * operator-&gt;() 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imitál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a </a:t>
            </a:r>
            <a:r>
              <a:rPr lang="en-US" dirty="0" err="1"/>
              <a:t>com_ptr</a:t>
            </a:r>
            <a:r>
              <a:rPr lang="en-US" dirty="0"/>
              <a:t>&lt;T&gt;::Reset() </a:t>
            </a:r>
            <a:r>
              <a:rPr lang="en-US" dirty="0" err="1"/>
              <a:t>függvényét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pointernek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számlálóját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T::Release()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T* </a:t>
            </a:r>
            <a:r>
              <a:rPr lang="en-US" dirty="0" err="1"/>
              <a:t>pointerét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r>
              <a:rPr lang="en-US" dirty="0"/>
              <a:t> </a:t>
            </a:r>
            <a:r>
              <a:rPr lang="en-US" dirty="0" err="1"/>
              <a:t>tárolunk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osztályokból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destruktor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fog </a:t>
            </a:r>
            <a:r>
              <a:rPr lang="en-US" dirty="0" err="1"/>
              <a:t>történni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0-ra </a:t>
            </a:r>
            <a:r>
              <a:rPr lang="en-US" dirty="0" err="1"/>
              <a:t>csökken</a:t>
            </a:r>
            <a:r>
              <a:rPr lang="en-US" dirty="0"/>
              <a:t>). 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kiszervezve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. A </a:t>
            </a:r>
            <a:r>
              <a:rPr lang="en-US" dirty="0" err="1"/>
              <a:t>legfontosabb</a:t>
            </a:r>
            <a:r>
              <a:rPr lang="en-US" dirty="0"/>
              <a:t> </a:t>
            </a:r>
            <a:r>
              <a:rPr lang="en-US" dirty="0" err="1"/>
              <a:t>sora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WNDCLASSW </a:t>
            </a:r>
            <a:r>
              <a:rPr lang="en-US" dirty="0" err="1"/>
              <a:t>leírónak</a:t>
            </a:r>
            <a:r>
              <a:rPr lang="en-US" dirty="0"/>
              <a:t> mi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pointere</a:t>
            </a:r>
            <a:r>
              <a:rPr lang="en-US" dirty="0"/>
              <a:t> (most </a:t>
            </a:r>
            <a:r>
              <a:rPr lang="en-US" dirty="0" err="1"/>
              <a:t>WindowProcess</a:t>
            </a:r>
            <a:r>
              <a:rPr lang="en-US" dirty="0"/>
              <a:t>). Amit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átadunk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hívogatni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message queue-</a:t>
            </a:r>
            <a:r>
              <a:rPr lang="en-US" dirty="0" err="1"/>
              <a:t>ját</a:t>
            </a:r>
            <a:r>
              <a:rPr lang="en-US" dirty="0"/>
              <a:t> </a:t>
            </a:r>
            <a:r>
              <a:rPr lang="en-US" dirty="0" err="1"/>
              <a:t>dolgozzuk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commandAllocator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sejteti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allokátor</a:t>
            </a:r>
            <a:r>
              <a:rPr lang="en-US" dirty="0"/>
              <a:t>,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allokál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parancsoknak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fog </a:t>
            </a:r>
            <a:r>
              <a:rPr lang="en-US" dirty="0" err="1"/>
              <a:t>felvenni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dirty="0"/>
              <a:t>: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recordolni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parancsokat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-n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lefuttatni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vsByteCode</a:t>
            </a:r>
            <a:r>
              <a:rPr lang="en-US" dirty="0"/>
              <a:t>: vertex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psByteCode</a:t>
            </a:r>
            <a:r>
              <a:rPr lang="en-US" dirty="0"/>
              <a:t>: pixel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rootSignature</a:t>
            </a:r>
            <a:r>
              <a:rPr lang="en-US" b="0" dirty="0"/>
              <a:t>: a PSO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része</a:t>
            </a:r>
            <a:r>
              <a:rPr lang="en-US" b="0" dirty="0"/>
              <a:t>, </a:t>
            </a:r>
            <a:r>
              <a:rPr lang="en-US" b="0" dirty="0" err="1"/>
              <a:t>erről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következő</a:t>
            </a:r>
            <a:r>
              <a:rPr lang="en-US" b="0" dirty="0"/>
              <a:t> </a:t>
            </a:r>
            <a:r>
              <a:rPr lang="en-US" b="0" dirty="0" err="1"/>
              <a:t>dián</a:t>
            </a:r>
            <a:endParaRPr lang="en-US" b="0" dirty="0"/>
          </a:p>
          <a:p>
            <a:r>
              <a:rPr lang="en-US" b="1" dirty="0" err="1"/>
              <a:t>gpso</a:t>
            </a:r>
            <a:r>
              <a:rPr lang="en-US" dirty="0"/>
              <a:t>: a </a:t>
            </a:r>
            <a:r>
              <a:rPr lang="en-US" dirty="0" err="1"/>
              <a:t>legelső</a:t>
            </a:r>
            <a:r>
              <a:rPr lang="en-US" dirty="0"/>
              <a:t> PSO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(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en-US" b="1" dirty="0"/>
              <a:t>fence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felturbózott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fenceEvent</a:t>
            </a:r>
            <a:r>
              <a:rPr lang="en-US" dirty="0"/>
              <a:t>: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fog </a:t>
            </a:r>
            <a:r>
              <a:rPr lang="en-US" dirty="0" err="1"/>
              <a:t>szivárogni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ba</a:t>
            </a:r>
            <a:r>
              <a:rPr lang="en-US" dirty="0"/>
              <a:t> de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input </a:t>
            </a:r>
            <a:r>
              <a:rPr lang="en-US" dirty="0" err="1"/>
              <a:t>kezelés</a:t>
            </a:r>
            <a:r>
              <a:rPr lang="en-US" dirty="0"/>
              <a:t>.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a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itt</a:t>
            </a:r>
            <a:endParaRPr lang="en-US" dirty="0"/>
          </a:p>
          <a:p>
            <a:pPr>
              <a:buNone/>
            </a:pPr>
            <a:r>
              <a:rPr lang="en-US" b="1" dirty="0" err="1"/>
              <a:t>frameIndex</a:t>
            </a:r>
            <a:r>
              <a:rPr lang="en-US" dirty="0"/>
              <a:t>: </a:t>
            </a:r>
            <a:r>
              <a:rPr lang="en-US" dirty="0" err="1"/>
              <a:t>hanyadik</a:t>
            </a:r>
            <a:r>
              <a:rPr lang="en-US" dirty="0"/>
              <a:t> </a:t>
            </a:r>
            <a:r>
              <a:rPr lang="en-US" dirty="0" err="1"/>
              <a:t>framenél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 err="1"/>
              <a:t>fenceValue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snapshot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fence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tart, </a:t>
            </a:r>
            <a:r>
              <a:rPr lang="en-US" dirty="0" err="1"/>
              <a:t>komparálásra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szinkronizációt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ússzuk</a:t>
            </a:r>
            <a:r>
              <a:rPr lang="en-US" dirty="0"/>
              <a:t> meg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legegyser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rajzoláskor</a:t>
            </a:r>
            <a:r>
              <a:rPr lang="en-US" dirty="0"/>
              <a:t> se, de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elkészítésre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PSO-</a:t>
            </a:r>
            <a:r>
              <a:rPr lang="en-US" dirty="0" err="1"/>
              <a:t>nk</a:t>
            </a:r>
            <a:r>
              <a:rPr lang="en-US" dirty="0"/>
              <a:t>. Pipeline State Object. </a:t>
            </a:r>
            <a:r>
              <a:rPr lang="en-US" dirty="0" err="1"/>
              <a:t>Ez</a:t>
            </a:r>
            <a:r>
              <a:rPr lang="en-US" dirty="0"/>
              <a:t> a GPU pipeline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</a:t>
            </a:r>
            <a:r>
              <a:rPr lang="en-US" dirty="0" err="1"/>
              <a:t>egybe</a:t>
            </a:r>
            <a:r>
              <a:rPr lang="en-US" dirty="0"/>
              <a:t>. </a:t>
            </a:r>
            <a:r>
              <a:rPr lang="en-US" dirty="0" err="1"/>
              <a:t>Létezik</a:t>
            </a:r>
            <a:r>
              <a:rPr lang="en-US" dirty="0"/>
              <a:t> Graphics </a:t>
            </a:r>
            <a:r>
              <a:rPr lang="en-US" dirty="0" err="1"/>
              <a:t>és</a:t>
            </a:r>
            <a:r>
              <a:rPr lang="en-US" dirty="0"/>
              <a:t> Compute </a:t>
            </a:r>
            <a:r>
              <a:rPr lang="en-US" dirty="0" err="1"/>
              <a:t>típusú</a:t>
            </a:r>
            <a:r>
              <a:rPr lang="en-US" dirty="0"/>
              <a:t> PSO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prefixelve</a:t>
            </a:r>
            <a:r>
              <a:rPr lang="en-US" dirty="0"/>
              <a:t> van a DirectX </a:t>
            </a:r>
            <a:r>
              <a:rPr lang="en-US" dirty="0" err="1"/>
              <a:t>oszályokban</a:t>
            </a:r>
            <a:r>
              <a:rPr lang="en-US" dirty="0"/>
              <a:t>.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Graphics </a:t>
            </a:r>
            <a:r>
              <a:rPr lang="en-US" dirty="0" err="1"/>
              <a:t>típusú</a:t>
            </a:r>
            <a:r>
              <a:rPr lang="en-US" dirty="0"/>
              <a:t> PSO-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GPSO, </a:t>
            </a:r>
            <a:r>
              <a:rPr lang="en-US" dirty="0" err="1"/>
              <a:t>vagy</a:t>
            </a:r>
            <a:r>
              <a:rPr lang="en-US" dirty="0"/>
              <a:t> Graphics–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alapértelmezetten</a:t>
            </a:r>
            <a:r>
              <a:rPr lang="en-US" dirty="0"/>
              <a:t> Graphics-ra </a:t>
            </a:r>
            <a:r>
              <a:rPr lang="en-US" dirty="0" err="1"/>
              <a:t>gondolunk</a:t>
            </a:r>
            <a:r>
              <a:rPr lang="en-US" dirty="0"/>
              <a:t>. (A compute </a:t>
            </a:r>
            <a:r>
              <a:rPr lang="en-US" dirty="0" err="1"/>
              <a:t>egyébként</a:t>
            </a:r>
            <a:r>
              <a:rPr lang="en-US" dirty="0"/>
              <a:t> a GPGPU </a:t>
            </a:r>
            <a:r>
              <a:rPr lang="en-US" dirty="0" err="1"/>
              <a:t>megoldásokhoz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a </a:t>
            </a:r>
            <a:r>
              <a:rPr lang="en-US" dirty="0" err="1"/>
              <a:t>színtér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van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többszálas</a:t>
            </a:r>
            <a:r>
              <a:rPr lang="en-US" dirty="0"/>
              <a:t> </a:t>
            </a:r>
            <a:r>
              <a:rPr lang="en-US" dirty="0" err="1"/>
              <a:t>rendező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DirectX-</a:t>
            </a:r>
            <a:r>
              <a:rPr lang="en-US" dirty="0" err="1"/>
              <a:t>ekhez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12-ben </a:t>
            </a:r>
            <a:r>
              <a:rPr lang="en-US" dirty="0" err="1"/>
              <a:t>bejött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állatfaj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RootSignature</a:t>
            </a:r>
            <a:r>
              <a:rPr lang="en-US" dirty="0"/>
              <a:t>.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pipeline-t </a:t>
            </a:r>
            <a:r>
              <a:rPr lang="en-US" dirty="0" err="1"/>
              <a:t>átfogó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.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képzelni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fejléce</a:t>
            </a:r>
            <a:r>
              <a:rPr lang="en-US" dirty="0"/>
              <a:t>. Most </a:t>
            </a:r>
            <a:r>
              <a:rPr lang="en-US" dirty="0" err="1"/>
              <a:t>minden</a:t>
            </a:r>
            <a:r>
              <a:rPr lang="en-US" dirty="0"/>
              <a:t> 0-ra van </a:t>
            </a:r>
            <a:r>
              <a:rPr lang="en-US" dirty="0" err="1"/>
              <a:t>állítva</a:t>
            </a:r>
            <a:r>
              <a:rPr lang="en-US" dirty="0"/>
              <a:t>.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szerializálni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megcsinálni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belőle</a:t>
            </a:r>
            <a:r>
              <a:rPr lang="en-US" dirty="0"/>
              <a:t>.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emlékezne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IA: Input Assembler,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el a vertex shader </a:t>
            </a:r>
            <a:r>
              <a:rPr lang="en-US" dirty="0" err="1"/>
              <a:t>inputját</a:t>
            </a:r>
            <a:endParaRPr lang="en-US" dirty="0"/>
          </a:p>
          <a:p>
            <a:r>
              <a:rPr lang="en-US" dirty="0"/>
              <a:t>VS: Vertex Shader, </a:t>
            </a:r>
            <a:r>
              <a:rPr lang="en-US" dirty="0" err="1"/>
              <a:t>jellemzően</a:t>
            </a:r>
            <a:r>
              <a:rPr lang="en-US" dirty="0"/>
              <a:t> per-vertex </a:t>
            </a:r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végez</a:t>
            </a:r>
            <a:r>
              <a:rPr lang="en-US" dirty="0"/>
              <a:t> </a:t>
            </a:r>
            <a:r>
              <a:rPr lang="en-US" dirty="0" err="1"/>
              <a:t>transzformációkat</a:t>
            </a:r>
            <a:r>
              <a:rPr lang="en-US" dirty="0"/>
              <a:t>, NDC (normalized device coordinates) –be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ϵ [-1, 1], z </a:t>
            </a:r>
            <a:r>
              <a:rPr lang="el-GR" dirty="0"/>
              <a:t>ϵ</a:t>
            </a:r>
            <a:r>
              <a:rPr lang="en-US" dirty="0"/>
              <a:t> [0, 1], z a </a:t>
            </a:r>
            <a:r>
              <a:rPr lang="en-US" dirty="0" err="1"/>
              <a:t>mélységadat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)</a:t>
            </a:r>
          </a:p>
          <a:p>
            <a:r>
              <a:rPr lang="en-US" dirty="0"/>
              <a:t>GS: Geometry Shader: </a:t>
            </a:r>
            <a:r>
              <a:rPr lang="en-US" dirty="0" err="1"/>
              <a:t>primitívekből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fog </a:t>
            </a:r>
            <a:r>
              <a:rPr lang="en-US" dirty="0" err="1"/>
              <a:t>négyzetekké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kamerába</a:t>
            </a:r>
            <a:r>
              <a:rPr lang="en-US" dirty="0"/>
              <a:t> </a:t>
            </a:r>
            <a:r>
              <a:rPr lang="en-US" dirty="0" err="1"/>
              <a:t>forgatni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r>
              <a:rPr lang="en-US" dirty="0"/>
              <a:t>Rasterizer: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a </a:t>
            </a:r>
            <a:r>
              <a:rPr lang="en-US" dirty="0" err="1"/>
              <a:t>levágása</a:t>
            </a:r>
            <a:r>
              <a:rPr lang="en-US" dirty="0"/>
              <a:t> a </a:t>
            </a:r>
            <a:r>
              <a:rPr lang="en-US" dirty="0" err="1"/>
              <a:t>primitíveknek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kilógnak</a:t>
            </a:r>
            <a:endParaRPr lang="en-US" dirty="0"/>
          </a:p>
          <a:p>
            <a:r>
              <a:rPr lang="en-US" dirty="0"/>
              <a:t>PS: pixel shader,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per-vertex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interpolálva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ide.</a:t>
            </a:r>
          </a:p>
          <a:p>
            <a:r>
              <a:rPr lang="en-US" dirty="0"/>
              <a:t>OM: Output Merger,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de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neve </a:t>
            </a:r>
            <a:r>
              <a:rPr lang="en-US" dirty="0" err="1"/>
              <a:t>mondja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összeállításáért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endParaRPr lang="en-US" dirty="0"/>
          </a:p>
          <a:p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szeretne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rálátást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https://docs.microsoft.com/en-us/windows/win32/direct3d12/pipelines-and-shaders-with-directx-12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1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input </a:t>
            </a:r>
            <a:r>
              <a:rPr lang="en-US" dirty="0" err="1"/>
              <a:t>layoutra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pipeline </a:t>
            </a:r>
            <a:r>
              <a:rPr lang="en-US" dirty="0" err="1"/>
              <a:t>InputAssembler</a:t>
            </a:r>
            <a:r>
              <a:rPr lang="en-US" dirty="0"/>
              <a:t> </a:t>
            </a:r>
            <a:r>
              <a:rPr lang="en-US" dirty="0" err="1"/>
              <a:t>részének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 _</a:t>
            </a:r>
            <a:r>
              <a:rPr lang="en-US" dirty="0" err="1"/>
              <a:t>countof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Windows.h-ból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tömbök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inputDesc</a:t>
            </a:r>
            <a:r>
              <a:rPr lang="en-US" dirty="0"/>
              <a:t>) –re 1-et ad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.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tömböket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copy paste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Csúnya</a:t>
            </a:r>
            <a:r>
              <a:rPr lang="en-US" dirty="0"/>
              <a:t>, de most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másold</a:t>
            </a:r>
            <a:r>
              <a:rPr lang="en-US" dirty="0"/>
              <a:t> be,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vertex shader. Az Input </a:t>
            </a:r>
            <a:r>
              <a:rPr lang="en-US" dirty="0" err="1"/>
              <a:t>Assemblertől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3 float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outputnak</a:t>
            </a:r>
            <a:r>
              <a:rPr lang="en-US" dirty="0"/>
              <a:t> ad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ez</a:t>
            </a:r>
            <a:r>
              <a:rPr lang="en-US" dirty="0"/>
              <a:t> a float4 NDC-ben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van </a:t>
            </a:r>
            <a:r>
              <a:rPr lang="en-US" dirty="0" err="1"/>
              <a:t>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indexre</a:t>
            </a:r>
            <a:r>
              <a:rPr lang="en-US" dirty="0"/>
              <a:t>. Az </a:t>
            </a:r>
            <a:r>
              <a:rPr lang="en-US" dirty="0" err="1"/>
              <a:t>összes</a:t>
            </a:r>
            <a:r>
              <a:rPr lang="en-US" dirty="0"/>
              <a:t> SV_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System Value-t </a:t>
            </a:r>
            <a:r>
              <a:rPr lang="en-US" dirty="0" err="1"/>
              <a:t>rövidít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a vertex shader </a:t>
            </a:r>
            <a:r>
              <a:rPr lang="en-US" dirty="0" err="1"/>
              <a:t>mellé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használja</a:t>
            </a:r>
            <a:r>
              <a:rPr lang="en-US" dirty="0"/>
              <a:t> a vertex shader </a:t>
            </a:r>
            <a:r>
              <a:rPr lang="en-US" dirty="0" err="1"/>
              <a:t>kimenetét</a:t>
            </a:r>
            <a:r>
              <a:rPr lang="en-US" dirty="0"/>
              <a:t> most. (Maga a pipeline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el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vertexeket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9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VS/PS </a:t>
            </a:r>
            <a:r>
              <a:rPr lang="en-US" dirty="0" err="1"/>
              <a:t>párost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DX_API(msg) </a:t>
            </a:r>
            <a:r>
              <a:rPr lang="en-US" dirty="0" err="1"/>
              <a:t>makrót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van </a:t>
            </a:r>
            <a:r>
              <a:rPr lang="en-US" dirty="0" err="1"/>
              <a:t>hibaüzenet</a:t>
            </a:r>
            <a:r>
              <a:rPr lang="en-US" dirty="0"/>
              <a:t> is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szedni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segítve</a:t>
            </a:r>
            <a:r>
              <a:rPr lang="en-US" dirty="0"/>
              <a:t> a </a:t>
            </a:r>
            <a:r>
              <a:rPr lang="en-US" dirty="0" err="1"/>
              <a:t>debugolást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0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PSO </a:t>
            </a:r>
            <a:r>
              <a:rPr lang="en-US" dirty="0" err="1"/>
              <a:t>készítéshez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kombinációját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shadereknek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állapotoknak</a:t>
            </a:r>
            <a:r>
              <a:rPr lang="en-US" dirty="0"/>
              <a:t>.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kinullázunk</a:t>
            </a:r>
            <a:r>
              <a:rPr lang="en-US" dirty="0"/>
              <a:t> a </a:t>
            </a:r>
            <a:r>
              <a:rPr lang="en-US" dirty="0" err="1"/>
              <a:t>ZeroMemory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nehogy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szemétre</a:t>
            </a:r>
            <a:r>
              <a:rPr lang="en-US" dirty="0"/>
              <a:t> </a:t>
            </a:r>
            <a:r>
              <a:rPr lang="en-US" dirty="0" err="1"/>
              <a:t>próbáljon</a:t>
            </a:r>
            <a:r>
              <a:rPr lang="en-US" dirty="0"/>
              <a:t> </a:t>
            </a:r>
            <a:r>
              <a:rPr lang="en-US" dirty="0" err="1"/>
              <a:t>inicializálni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4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készített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RootSignature</a:t>
            </a:r>
            <a:r>
              <a:rPr lang="en-US" dirty="0"/>
              <a:t>, </a:t>
            </a:r>
            <a:r>
              <a:rPr lang="en-US" dirty="0" err="1"/>
              <a:t>InputLayout</a:t>
            </a:r>
            <a:r>
              <a:rPr lang="en-US" dirty="0"/>
              <a:t>, VS,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0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GPSO-t,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CommandAllocator</a:t>
            </a:r>
            <a:r>
              <a:rPr lang="en-US" dirty="0"/>
              <a:t>-t,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sorrenddel</a:t>
            </a:r>
            <a:r>
              <a:rPr lang="en-US" dirty="0"/>
              <a:t> </a:t>
            </a:r>
            <a:r>
              <a:rPr lang="en-US" dirty="0" err="1"/>
              <a:t>megúszunk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command </a:t>
            </a:r>
            <a:r>
              <a:rPr lang="en-US" dirty="0" err="1"/>
              <a:t>listet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pipeline state </a:t>
            </a:r>
            <a:r>
              <a:rPr lang="en-US" dirty="0" err="1"/>
              <a:t>objecttel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is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felvételére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állapotú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várni</a:t>
            </a:r>
            <a:r>
              <a:rPr lang="en-US" dirty="0"/>
              <a:t> a </a:t>
            </a:r>
            <a:r>
              <a:rPr lang="en-US" dirty="0" err="1"/>
              <a:t>renderelés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most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Close() </a:t>
            </a:r>
            <a:r>
              <a:rPr lang="en-US" dirty="0" err="1"/>
              <a:t>hívással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szinkronizációs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Fence </a:t>
            </a:r>
            <a:r>
              <a:rPr lang="en-US" dirty="0" err="1"/>
              <a:t>példányt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Event-et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mindezekhez</a:t>
            </a:r>
            <a:r>
              <a:rPr lang="en-US" dirty="0"/>
              <a:t> </a:t>
            </a:r>
            <a:r>
              <a:rPr lang="en-US" dirty="0" err="1"/>
              <a:t>ellenőrzünk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WaitForPreviousFrame</a:t>
            </a:r>
            <a:r>
              <a:rPr lang="en-US" dirty="0"/>
              <a:t>(); most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-n </a:t>
            </a:r>
            <a:r>
              <a:rPr lang="en-US" dirty="0" err="1"/>
              <a:t>belül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daikon </a:t>
            </a:r>
            <a:r>
              <a:rPr lang="en-US" dirty="0" err="1"/>
              <a:t>részletezzük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blokkolja</a:t>
            </a:r>
            <a:r>
              <a:rPr lang="en-US" dirty="0"/>
              <a:t> a </a:t>
            </a:r>
            <a:r>
              <a:rPr lang="en-US" dirty="0" err="1"/>
              <a:t>szálat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a GPU </a:t>
            </a:r>
            <a:r>
              <a:rPr lang="en-US" dirty="0" err="1"/>
              <a:t>dolgozik</a:t>
            </a:r>
            <a:r>
              <a:rPr lang="en-US" dirty="0"/>
              <a:t> </a:t>
            </a:r>
            <a:r>
              <a:rPr lang="en-US" dirty="0" err="1"/>
              <a:t>azokon</a:t>
            </a:r>
            <a:r>
              <a:rPr lang="en-US" dirty="0"/>
              <a:t> a </a:t>
            </a:r>
            <a:r>
              <a:rPr lang="en-US" dirty="0" err="1"/>
              <a:t>parancsokon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adtunk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="1" dirty="0" err="1"/>
              <a:t>commandQueue</a:t>
            </a:r>
            <a:r>
              <a:rPr lang="en-US" b="1" dirty="0"/>
              <a:t>-&gt;Signal(</a:t>
            </a:r>
            <a:r>
              <a:rPr lang="en-US" b="1" dirty="0" err="1"/>
              <a:t>fence.Get</a:t>
            </a:r>
            <a:r>
              <a:rPr lang="en-US" b="1" dirty="0"/>
              <a:t>(),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a fence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-re.</a:t>
            </a:r>
          </a:p>
          <a:p>
            <a:pPr marL="228600" indent="-228600">
              <a:buAutoNum type="arabicPeriod"/>
            </a:pPr>
            <a:r>
              <a:rPr lang="en-US" b="1" dirty="0"/>
              <a:t>if(fence-&gt;</a:t>
            </a:r>
            <a:r>
              <a:rPr lang="en-US" b="1" dirty="0" err="1"/>
              <a:t>GetCompletedValue</a:t>
            </a:r>
            <a:r>
              <a:rPr lang="en-US" b="1" dirty="0"/>
              <a:t>() &lt;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a (3)-ra,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belépünk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elágazásba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2.1.   fence-&gt;</a:t>
            </a:r>
            <a:r>
              <a:rPr lang="en-US" b="1" dirty="0" err="1"/>
              <a:t>SetEventOnCompletion</a:t>
            </a:r>
            <a:r>
              <a:rPr lang="en-US" b="1" dirty="0"/>
              <a:t>(</a:t>
            </a:r>
            <a:r>
              <a:rPr lang="en-US" b="1" dirty="0" err="1"/>
              <a:t>fv</a:t>
            </a:r>
            <a:r>
              <a:rPr lang="en-US" b="1" dirty="0"/>
              <a:t>, </a:t>
            </a:r>
            <a:r>
              <a:rPr lang="en-US" b="1" dirty="0" err="1"/>
              <a:t>fenceEvent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utasítjuk</a:t>
            </a:r>
            <a:r>
              <a:rPr lang="en-US" dirty="0"/>
              <a:t> a fence-t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elérte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a </a:t>
            </a:r>
            <a:r>
              <a:rPr lang="en-US" dirty="0" err="1"/>
              <a:t>fenceEvent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event-et.</a:t>
            </a:r>
          </a:p>
          <a:p>
            <a:pPr marL="0" indent="0">
              <a:buNone/>
            </a:pPr>
            <a:r>
              <a:rPr lang="en-US" dirty="0"/>
              <a:t>	A windows-</a:t>
            </a:r>
            <a:r>
              <a:rPr lang="en-US" dirty="0" err="1"/>
              <a:t>os</a:t>
            </a:r>
            <a:r>
              <a:rPr lang="en-US" dirty="0"/>
              <a:t> Event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van </a:t>
            </a:r>
            <a:r>
              <a:rPr lang="en-US" dirty="0" err="1"/>
              <a:t>használva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“be van </a:t>
            </a:r>
            <a:r>
              <a:rPr lang="en-US" dirty="0" err="1"/>
              <a:t>állítva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2.2.   </a:t>
            </a:r>
            <a:r>
              <a:rPr lang="en-US" b="1" dirty="0" err="1"/>
              <a:t>WaitForSingleObject</a:t>
            </a:r>
            <a:r>
              <a:rPr lang="en-US" b="1" dirty="0"/>
              <a:t>(</a:t>
            </a:r>
            <a:r>
              <a:rPr lang="en-US" b="1" dirty="0" err="1"/>
              <a:t>fenceEvent</a:t>
            </a:r>
            <a:r>
              <a:rPr lang="en-US" b="1" dirty="0"/>
              <a:t>, INFINITE) </a:t>
            </a:r>
            <a:r>
              <a:rPr lang="en-US" dirty="0"/>
              <a:t>: a </a:t>
            </a:r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event-et.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GPU-t.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b="0" dirty="0"/>
              <a:t> Ha</a:t>
            </a:r>
            <a:r>
              <a:rPr lang="en-US" dirty="0"/>
              <a:t> </a:t>
            </a:r>
            <a:r>
              <a:rPr lang="en-US" dirty="0" err="1"/>
              <a:t>lefutott</a:t>
            </a:r>
            <a:r>
              <a:rPr lang="en-US" dirty="0"/>
              <a:t> a GPU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back-front buffer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 (front buffer: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kijelzésre</a:t>
            </a:r>
            <a:r>
              <a:rPr lang="en-US" dirty="0"/>
              <a:t> van, back buffer: </a:t>
            </a:r>
            <a:r>
              <a:rPr lang="en-US" dirty="0" err="1"/>
              <a:t>amelyikre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szinkronizációk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felveszi</a:t>
            </a:r>
            <a:r>
              <a:rPr lang="en-US" dirty="0"/>
              <a:t> a </a:t>
            </a:r>
            <a:r>
              <a:rPr lang="en-US" dirty="0" err="1"/>
              <a:t>parancsokat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futtatja</a:t>
            </a:r>
            <a:r>
              <a:rPr lang="en-US" dirty="0"/>
              <a:t> le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rögtön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-&gt;Execute </a:t>
            </a:r>
            <a:r>
              <a:rPr lang="en-US" dirty="0" err="1"/>
              <a:t>hívása</a:t>
            </a:r>
            <a:r>
              <a:rPr lang="en-US" dirty="0"/>
              <a:t> is,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CommandList-eket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,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visszatér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(X)-re </a:t>
            </a:r>
            <a:r>
              <a:rPr lang="en-US" dirty="0" err="1"/>
              <a:t>nyom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message queue-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tegyünk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üzenetet</a:t>
            </a:r>
            <a:r>
              <a:rPr lang="en-US" dirty="0"/>
              <a:t>,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while(msg != WM_QUIT) loop-</a:t>
            </a:r>
            <a:r>
              <a:rPr lang="en-US" dirty="0" err="1"/>
              <a:t>ot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Windows-</a:t>
            </a:r>
            <a:r>
              <a:rPr lang="en-US" dirty="0" err="1"/>
              <a:t>os</a:t>
            </a:r>
            <a:r>
              <a:rPr lang="en-US" dirty="0"/>
              <a:t> main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eltér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C++ </a:t>
            </a:r>
            <a:r>
              <a:rPr lang="en-US" dirty="0" err="1"/>
              <a:t>standardtől</a:t>
            </a:r>
            <a:r>
              <a:rPr lang="en-US" dirty="0"/>
              <a:t>, mi most </a:t>
            </a:r>
            <a:r>
              <a:rPr lang="en-US" dirty="0" err="1"/>
              <a:t>egy</a:t>
            </a:r>
            <a:r>
              <a:rPr lang="en-US" dirty="0"/>
              <a:t> wide </a:t>
            </a:r>
            <a:r>
              <a:rPr lang="en-US" dirty="0" err="1"/>
              <a:t>WinMain</a:t>
            </a:r>
            <a:r>
              <a:rPr lang="en-US" dirty="0"/>
              <a:t>-t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elfogad</a:t>
            </a:r>
            <a:r>
              <a:rPr lang="en-US" dirty="0"/>
              <a:t> Unicode </a:t>
            </a:r>
            <a:r>
              <a:rPr lang="en-US" dirty="0" err="1"/>
              <a:t>stringet</a:t>
            </a:r>
            <a:r>
              <a:rPr lang="en-US" dirty="0"/>
              <a:t>. Ha </a:t>
            </a:r>
            <a:r>
              <a:rPr lang="en-US" dirty="0" err="1"/>
              <a:t>gyakorlás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hoztál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fordulni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projektre</a:t>
            </a:r>
            <a:r>
              <a:rPr lang="en-US" dirty="0"/>
              <a:t>, properties, Linker, System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SubSystem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állítsd</a:t>
            </a:r>
            <a:r>
              <a:rPr lang="en-US" dirty="0"/>
              <a:t> Windows-ra.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ShowWindow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virtualizál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be a </a:t>
            </a:r>
            <a:r>
              <a:rPr lang="en-US" dirty="0" err="1"/>
              <a:t>képbe</a:t>
            </a:r>
            <a:r>
              <a:rPr lang="en-US" dirty="0"/>
              <a:t> a </a:t>
            </a:r>
            <a:r>
              <a:rPr lang="en-US" dirty="0" err="1"/>
              <a:t>DXGIFactory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példányosításon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listázására</a:t>
            </a:r>
            <a:r>
              <a:rPr lang="en-US" dirty="0"/>
              <a:t> is </a:t>
            </a:r>
            <a:r>
              <a:rPr lang="en-US" dirty="0" err="1"/>
              <a:t>használható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D3D12CreateDevice </a:t>
            </a:r>
            <a:r>
              <a:rPr lang="en-US" dirty="0" err="1"/>
              <a:t>függvény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várja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1. </a:t>
            </a:r>
            <a:r>
              <a:rPr lang="en-US" dirty="0" err="1"/>
              <a:t>paramétereként</a:t>
            </a:r>
            <a:r>
              <a:rPr lang="en-US" dirty="0"/>
              <a:t>, ha </a:t>
            </a:r>
            <a:r>
              <a:rPr lang="en-US" dirty="0" err="1"/>
              <a:t>ez</a:t>
            </a:r>
            <a:r>
              <a:rPr lang="en-US" dirty="0"/>
              <a:t> NULL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alapértelmezettet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meg </a:t>
            </a:r>
            <a:r>
              <a:rPr lang="en-US" dirty="0" err="1"/>
              <a:t>használni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adaptere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D3D_FEATURE_LEVEL-t,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adapters[0].Get() </a:t>
            </a:r>
            <a:r>
              <a:rPr lang="en-US" dirty="0" err="1"/>
              <a:t>résznél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. </a:t>
            </a:r>
            <a:r>
              <a:rPr lang="en-US" dirty="0" err="1"/>
              <a:t>Futtatáskor</a:t>
            </a:r>
            <a:r>
              <a:rPr lang="en-US" dirty="0"/>
              <a:t> a </a:t>
            </a:r>
            <a:r>
              <a:rPr lang="en-US" dirty="0" err="1"/>
              <a:t>GetAdapters</a:t>
            </a:r>
            <a:r>
              <a:rPr lang="en-US" dirty="0"/>
              <a:t> </a:t>
            </a:r>
            <a:r>
              <a:rPr lang="en-US" dirty="0" err="1"/>
              <a:t>kilistázza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adaptereket</a:t>
            </a:r>
            <a:r>
              <a:rPr lang="en-US" dirty="0"/>
              <a:t> a Visual Studio Output </a:t>
            </a:r>
            <a:r>
              <a:rPr lang="en-US" dirty="0" err="1"/>
              <a:t>ablakába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problémákat</a:t>
            </a:r>
            <a:r>
              <a:rPr lang="en-US" dirty="0"/>
              <a:t> </a:t>
            </a:r>
            <a:r>
              <a:rPr lang="en-US" dirty="0" err="1"/>
              <a:t>körbejárni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egyébként</a:t>
            </a:r>
            <a:r>
              <a:rPr lang="en-US" dirty="0"/>
              <a:t> a D3D_FEATURE_LEVEL_11_0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számozás</a:t>
            </a:r>
            <a:r>
              <a:rPr lang="en-US" dirty="0"/>
              <a:t> mint a DirectX </a:t>
            </a:r>
            <a:r>
              <a:rPr lang="en-US" dirty="0" err="1"/>
              <a:t>verziószáma</a:t>
            </a:r>
            <a:r>
              <a:rPr lang="en-US" dirty="0"/>
              <a:t>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infó</a:t>
            </a:r>
            <a:r>
              <a:rPr lang="en-US" dirty="0"/>
              <a:t> a </a:t>
            </a:r>
            <a:r>
              <a:rPr lang="en-US" dirty="0" err="1"/>
              <a:t>dokumentációban</a:t>
            </a:r>
            <a:r>
              <a:rPr lang="en-US" dirty="0"/>
              <a:t> van)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Interface**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hu-HU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C-like struct-ok,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adathalmazok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endParaRPr lang="en-US" dirty="0"/>
          </a:p>
          <a:p>
            <a:endParaRPr lang="en-US" dirty="0"/>
          </a:p>
          <a:p>
            <a:r>
              <a:rPr lang="en-US" dirty="0"/>
              <a:t>DXGI_, D3D12_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használták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.</a:t>
            </a:r>
          </a:p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Opcionális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osztályról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örökli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előzőt</a:t>
            </a:r>
            <a:r>
              <a:rPr lang="en-US" dirty="0"/>
              <a:t>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IDXGIFactory6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DXGICreateFactory1(…)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így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verziózva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IID_PPV_ARGS(…)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interface ID-</a:t>
            </a:r>
            <a:r>
              <a:rPr lang="en-US" dirty="0" err="1"/>
              <a:t>jának</a:t>
            </a:r>
            <a:r>
              <a:rPr lang="en-US" dirty="0"/>
              <a:t> a </a:t>
            </a:r>
            <a:r>
              <a:rPr lang="en-US" dirty="0" err="1"/>
              <a:t>lekérdezésében</a:t>
            </a:r>
            <a:r>
              <a:rPr lang="en-US" dirty="0"/>
              <a:t> (IID), a PPV </a:t>
            </a:r>
            <a:r>
              <a:rPr lang="en-US" dirty="0" err="1"/>
              <a:t>pedig</a:t>
            </a:r>
            <a:r>
              <a:rPr lang="en-US" dirty="0"/>
              <a:t> a Pointer-to-a-Pointer Value-t </a:t>
            </a:r>
            <a:r>
              <a:rPr lang="en-US" dirty="0" err="1"/>
              <a:t>akarja</a:t>
            </a:r>
            <a:r>
              <a:rPr lang="en-US" dirty="0"/>
              <a:t> </a:t>
            </a:r>
            <a:r>
              <a:rPr lang="en-US" dirty="0" err="1"/>
              <a:t>rövidíteni</a:t>
            </a:r>
            <a:r>
              <a:rPr lang="en-US" dirty="0"/>
              <a:t>.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 a DXGICreateFactory1,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.iit.bme.hu/portal/oktatott-targyak/grafikus-jatekok-fejleszte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l000-HelloTriangle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Ablak</a:t>
            </a:r>
            <a:r>
              <a:rPr lang="en-US" b="1" dirty="0"/>
              <a:t> </a:t>
            </a:r>
            <a:r>
              <a:rPr lang="en-US" b="1" dirty="0" err="1"/>
              <a:t>létrehozás</a:t>
            </a:r>
            <a:r>
              <a:rPr lang="en-US" b="1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Device, 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2699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HWND </a:t>
            </a:r>
            <a:r>
              <a:rPr lang="en-US" sz="1700" dirty="0" err="1"/>
              <a:t>InitWindow</a:t>
            </a:r>
            <a:r>
              <a:rPr lang="en-US" sz="1700" dirty="0"/>
              <a:t>(HINSTANCE </a:t>
            </a:r>
            <a:r>
              <a:rPr lang="en-US" sz="1700" dirty="0" err="1"/>
              <a:t>hInstance</a:t>
            </a:r>
            <a:r>
              <a:rPr lang="en-US" sz="1700" dirty="0"/>
              <a:t>) {</a:t>
            </a:r>
          </a:p>
          <a:p>
            <a:r>
              <a:rPr lang="en-US" sz="1700" dirty="0"/>
              <a:t>	const </a:t>
            </a:r>
            <a:r>
              <a:rPr lang="en-US" sz="1700" dirty="0" err="1"/>
              <a:t>wchar_t</a:t>
            </a:r>
            <a:r>
              <a:rPr lang="en-US" sz="1700" dirty="0"/>
              <a:t> * </a:t>
            </a:r>
            <a:r>
              <a:rPr lang="en-US" sz="1700" dirty="0" err="1"/>
              <a:t>windowClassName</a:t>
            </a:r>
            <a:r>
              <a:rPr lang="en-US" sz="1700" dirty="0"/>
              <a:t> = </a:t>
            </a:r>
            <a:r>
              <a:rPr lang="en-US" sz="1700" dirty="0" err="1"/>
              <a:t>L"ClassName</a:t>
            </a:r>
            <a:r>
              <a:rPr lang="en-US" sz="1700" dirty="0"/>
              <a:t>";</a:t>
            </a:r>
          </a:p>
          <a:p>
            <a:endParaRPr lang="en-US" sz="1700" dirty="0"/>
          </a:p>
          <a:p>
            <a:r>
              <a:rPr lang="en-US" sz="1700" dirty="0"/>
              <a:t>	WNDCLASSW </a:t>
            </a:r>
            <a:r>
              <a:rPr lang="en-US" sz="1700" dirty="0" err="1"/>
              <a:t>windowClass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ZeroMemory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, </a:t>
            </a:r>
            <a:r>
              <a:rPr lang="en-US" sz="1700" dirty="0" err="1"/>
              <a:t>sizeof</a:t>
            </a:r>
            <a:r>
              <a:rPr lang="en-US" sz="1700" dirty="0"/>
              <a:t>(WNDCLASSW));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windowClass.lpfnWndProc</a:t>
            </a:r>
            <a:r>
              <a:rPr lang="en-US" sz="1700" dirty="0"/>
              <a:t> = </a:t>
            </a:r>
            <a:r>
              <a:rPr lang="en-US" sz="1700" dirty="0" err="1"/>
              <a:t>WindowProcess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windowClass.lpszClassName</a:t>
            </a:r>
            <a:r>
              <a:rPr lang="en-US" sz="1700" dirty="0"/>
              <a:t> = </a:t>
            </a:r>
            <a:r>
              <a:rPr lang="en-US" sz="1700" dirty="0" err="1"/>
              <a:t>windowClassName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windowClass.hInstance</a:t>
            </a:r>
            <a:r>
              <a:rPr lang="en-US" sz="1700" dirty="0"/>
              <a:t> = </a:t>
            </a:r>
            <a:r>
              <a:rPr lang="en-US" sz="1700" dirty="0" err="1"/>
              <a:t>hInstance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RegisterClassW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	HWND </a:t>
            </a:r>
            <a:r>
              <a:rPr lang="en-US" sz="1700" dirty="0" err="1"/>
              <a:t>wnd</a:t>
            </a:r>
            <a:r>
              <a:rPr lang="en-US" sz="1700" dirty="0"/>
              <a:t> = </a:t>
            </a:r>
            <a:r>
              <a:rPr lang="en-US" sz="1700" dirty="0" err="1"/>
              <a:t>CreateWindowExW</a:t>
            </a:r>
            <a:r>
              <a:rPr lang="en-US" sz="1700" dirty="0"/>
              <a:t>(0, </a:t>
            </a:r>
            <a:r>
              <a:rPr lang="en-US" sz="1700" dirty="0" err="1"/>
              <a:t>windowClassName</a:t>
            </a:r>
            <a:r>
              <a:rPr lang="en-US" sz="1700" dirty="0"/>
              <a:t>,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L"Hello</a:t>
            </a:r>
            <a:r>
              <a:rPr lang="en-US" sz="1700" dirty="0"/>
              <a:t> </a:t>
            </a:r>
            <a:r>
              <a:rPr lang="en-US" sz="1700" dirty="0" err="1"/>
              <a:t>Triangle",WS_OVERLAPPEDWINDOW</a:t>
            </a:r>
            <a:r>
              <a:rPr lang="en-US" sz="1700" dirty="0"/>
              <a:t>, CW_USEDEFAULT,  	CW_USEDEFAULT, CW_USEDEFAULT, CW_USEDEFAULT,</a:t>
            </a:r>
          </a:p>
          <a:p>
            <a:r>
              <a:rPr lang="en-US" sz="1700" dirty="0"/>
              <a:t>  		NULL, NULL, </a:t>
            </a:r>
            <a:r>
              <a:rPr lang="en-US" sz="1700" dirty="0" err="1"/>
              <a:t>hInstance</a:t>
            </a:r>
            <a:r>
              <a:rPr lang="en-US" sz="1700" dirty="0"/>
              <a:t>, NULL);</a:t>
            </a:r>
          </a:p>
          <a:p>
            <a:endParaRPr lang="en-US" sz="1700" dirty="0"/>
          </a:p>
          <a:p>
            <a:r>
              <a:rPr lang="en-US" sz="1700" dirty="0"/>
              <a:t>	ASSERT(</a:t>
            </a:r>
            <a:r>
              <a:rPr lang="en-US" sz="1700" dirty="0" err="1"/>
              <a:t>wnd</a:t>
            </a:r>
            <a:r>
              <a:rPr lang="en-US" sz="1700" dirty="0"/>
              <a:t> != NULL, "Failed to create window");</a:t>
            </a:r>
          </a:p>
          <a:p>
            <a:r>
              <a:rPr lang="en-US" sz="1700" dirty="0"/>
              <a:t>	return </a:t>
            </a:r>
            <a:r>
              <a:rPr lang="en-US" sz="1700" dirty="0" err="1"/>
              <a:t>wnd</a:t>
            </a:r>
            <a:r>
              <a:rPr lang="en-US" sz="1700" dirty="0"/>
              <a:t>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WindowProcess</a:t>
            </a:r>
            <a:r>
              <a:rPr lang="en-US" sz="2000" dirty="0"/>
              <a:t>(HWND 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switch(message) {</a:t>
            </a:r>
          </a:p>
          <a:p>
            <a:r>
              <a:rPr lang="en-US" sz="2000" dirty="0"/>
              <a:t>	case WM_DESTROY: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PostQuitMessage</a:t>
            </a:r>
            <a:r>
              <a:rPr lang="en-US" sz="2000" dirty="0"/>
              <a:t>(0);</a:t>
            </a:r>
          </a:p>
          <a:p>
            <a:r>
              <a:rPr lang="en-US" sz="2000" dirty="0"/>
              <a:t>		break;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DefWindowProc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APIENTRY </a:t>
            </a:r>
            <a:r>
              <a:rPr lang="en-US" sz="2400" dirty="0" err="1"/>
              <a:t>wWinMain</a:t>
            </a:r>
            <a:r>
              <a:rPr lang="en-US" sz="2400" dirty="0"/>
              <a:t>(_In_ HINSTANCE </a:t>
            </a:r>
            <a:r>
              <a:rPr lang="en-US" sz="2400" dirty="0" err="1"/>
              <a:t>hInstance</a:t>
            </a:r>
            <a:r>
              <a:rPr lang="en-US" sz="2400" dirty="0"/>
              <a:t>, _</a:t>
            </a:r>
            <a:r>
              <a:rPr lang="en-US" sz="2400" dirty="0" err="1"/>
              <a:t>In_opt</a:t>
            </a:r>
            <a:r>
              <a:rPr lang="en-US" sz="2400" dirty="0"/>
              <a:t>_ HINSTANCE </a:t>
            </a:r>
            <a:r>
              <a:rPr lang="en-US" sz="2400" dirty="0" err="1"/>
              <a:t>hPrevInstance</a:t>
            </a:r>
            <a:r>
              <a:rPr lang="en-US" sz="2400" dirty="0"/>
              <a:t>, LPWSTR command, INT </a:t>
            </a:r>
            <a:r>
              <a:rPr lang="en-US" sz="2400" dirty="0" err="1"/>
              <a:t>nShowCmd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HWND </a:t>
            </a:r>
            <a:r>
              <a:rPr lang="en-US" sz="2400" dirty="0" err="1"/>
              <a:t>windowHandle</a:t>
            </a:r>
            <a:r>
              <a:rPr lang="en-US" sz="2400" dirty="0"/>
              <a:t> = </a:t>
            </a:r>
            <a:r>
              <a:rPr lang="en-US" sz="2400" dirty="0" err="1"/>
              <a:t>InitWindow</a:t>
            </a:r>
            <a:r>
              <a:rPr lang="en-US" sz="2400" dirty="0"/>
              <a:t>(</a:t>
            </a:r>
            <a:r>
              <a:rPr lang="en-US" sz="2400" dirty="0" err="1"/>
              <a:t>hInstance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2543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&lt;IDXGIFactory6&gt;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50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60361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</a:t>
            </a:r>
            <a:r>
              <a:rPr lang="en-US" dirty="0" err="1"/>
              <a:t>olvass</a:t>
            </a:r>
            <a:r>
              <a:rPr lang="en-US" dirty="0"/>
              <a:t> Note-</a:t>
            </a:r>
            <a:r>
              <a:rPr lang="en-US" dirty="0" err="1"/>
              <a:t>ot</a:t>
            </a:r>
            <a:r>
              <a:rPr lang="en-US" dirty="0"/>
              <a:t>!)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24692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http://cg.iit.bme.hu/portal/oktatott-targyak/grafikus-jatekok-fejlesztese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DXGI_SWAP_CHAIN_FULLSCREEN_DESC </a:t>
            </a:r>
            <a:r>
              <a:rPr lang="en-US" sz="2000" dirty="0" err="1"/>
              <a:t>swapChainFullscreenDesc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swapChainFullscreenDesc.RefreshRate</a:t>
            </a:r>
            <a:r>
              <a:rPr lang="en-US" sz="2000" dirty="0"/>
              <a:t> = </a:t>
            </a:r>
          </a:p>
          <a:p>
            <a:r>
              <a:rPr lang="en-US" sz="2000" dirty="0"/>
              <a:t>		DXGI_RATIONAL{ 60, 1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swapChainFullscreenDesc.Windowed</a:t>
            </a:r>
            <a:r>
              <a:rPr lang="en-US" sz="2000" dirty="0"/>
              <a:t> = true;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swapChainFullscreenDesc.Scaling</a:t>
            </a:r>
            <a:r>
              <a:rPr lang="en-US" sz="2000" dirty="0"/>
              <a:t> = 	DXGI_MODE_SCALING_CENTERED;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swapChainFullscreenDesc.ScanlineOrdering</a:t>
            </a:r>
            <a:r>
              <a:rPr lang="en-US" sz="2000" dirty="0"/>
              <a:t> = 	DXGI_MODE_SCANLINE_ORDER_UPPER_FIELD_FIRST;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56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swapChainFullscreenDesc</a:t>
            </a:r>
            <a:r>
              <a:rPr lang="en-US" sz="2000" dirty="0"/>
              <a:t>,</a:t>
            </a:r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LoadAssets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ReleaseAssets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4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D3D12_DESCRIPTOR_HEAP_DESC </a:t>
            </a:r>
            <a:r>
              <a:rPr lang="en-US" sz="2000" dirty="0" err="1"/>
              <a:t>rtvHeapDesc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rtvHeapDesc.Flags</a:t>
            </a:r>
            <a:r>
              <a:rPr lang="en-US" sz="2000" dirty="0"/>
              <a:t> = D3D12_DESCRIPTOR_HEAP_FLAG_NONE;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rtvHeapDesc.Type</a:t>
            </a:r>
            <a:r>
              <a:rPr lang="en-US" sz="2000" dirty="0"/>
              <a:t> = D3D12_DESCRIPTOR_HEAP_TYPE_RTV;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rtvHeapDesc.NumDescriptors</a:t>
            </a:r>
            <a:r>
              <a:rPr lang="en-US" sz="2000" dirty="0"/>
              <a:t> = BACKBUFFER_DEPTH;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RTV descriptor heap")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rtvHeapDesc</a:t>
            </a:r>
            <a:r>
              <a:rPr lang="en-US" sz="2000" dirty="0"/>
              <a:t>, IID_PPV_ARGS(</a:t>
            </a:r>
            <a:r>
              <a:rPr lang="en-US" sz="2000" dirty="0" err="1"/>
              <a:t>rtvDescriptorHeap.GetAddressOf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	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BACKBUFFER_DEPTH; ++</a:t>
            </a:r>
            <a:r>
              <a:rPr lang="en-US" sz="2000" dirty="0" err="1"/>
              <a:t>i</a:t>
            </a:r>
            <a:r>
              <a:rPr lang="en-US" sz="2000" dirty="0"/>
              <a:t>) 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renderTargets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].Reset();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rtvDescriptorHeap.Reset</a:t>
            </a:r>
            <a:r>
              <a:rPr lang="en-US" sz="2000" dirty="0"/>
              <a:t>();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83732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490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2017/2019-et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“Note” a </a:t>
            </a:r>
            <a:r>
              <a:rPr lang="en-US" dirty="0" err="1"/>
              <a:t>diák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olvasni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&lt;ID3D12CommandAllocator&gt; </a:t>
            </a:r>
            <a:r>
              <a:rPr lang="en-US" sz="2000" dirty="0" err="1"/>
              <a:t>commandAllocator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&lt;ID3D12GraphicsCommandList&gt; </a:t>
            </a:r>
            <a:r>
              <a:rPr lang="en-US" sz="2000" dirty="0" err="1"/>
              <a:t>commandList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Graphics Pipeline State Object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&lt;ID3D12RootSignature&gt; </a:t>
            </a:r>
            <a:r>
              <a:rPr lang="en-US" sz="2000" dirty="0" err="1"/>
              <a:t>rootSignature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&lt;ID3D12PipelineState&gt; </a:t>
            </a:r>
            <a:r>
              <a:rPr lang="en-US" sz="2000" dirty="0" err="1"/>
              <a:t>gpso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Sync objects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&lt;ID3D12Fence&gt; fence;</a:t>
            </a:r>
          </a:p>
          <a:p>
            <a:r>
              <a:rPr lang="en-US" sz="2000" dirty="0"/>
              <a:t>	HANDLE </a:t>
            </a:r>
            <a:r>
              <a:rPr lang="en-US" sz="2000" dirty="0" err="1"/>
              <a:t>fenceEvent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long </a:t>
            </a:r>
            <a:r>
              <a:rPr lang="en-US" sz="2000" dirty="0" err="1"/>
              <a:t>long</a:t>
            </a:r>
            <a:r>
              <a:rPr lang="en-US" sz="2000" dirty="0"/>
              <a:t> </a:t>
            </a:r>
            <a:r>
              <a:rPr lang="en-US" sz="2000" dirty="0" err="1"/>
              <a:t>fenceValue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()-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61763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D3D12_ROOT_SIGNATURE_DESC </a:t>
            </a:r>
            <a:r>
              <a:rPr lang="en-US" sz="2000" dirty="0" err="1"/>
              <a:t>rootDesc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rootDesc.NumParameters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rootDesc.NumStaticSamplers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rootDesc.pStaticSamplers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rootDesc.pParameters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rootDesc.Flags</a:t>
            </a:r>
            <a:r>
              <a:rPr lang="en-US" sz="2000" dirty="0"/>
              <a:t> = D3D12_ROOT_SIGNATURE_FLAG_ALLOW_INPUT_ASSEMBLER_INPUT_LAYOUT;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signature;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error;</a:t>
            </a:r>
          </a:p>
          <a:p>
            <a:r>
              <a:rPr lang="en-US" sz="2000" dirty="0"/>
              <a:t>	DX_API("Failed to serialize root signature")</a:t>
            </a:r>
          </a:p>
          <a:p>
            <a:r>
              <a:rPr lang="en-US" sz="2000" dirty="0"/>
              <a:t>		D3D12SerializeRootSignature(&amp;</a:t>
            </a:r>
            <a:r>
              <a:rPr lang="en-US" sz="2000" dirty="0" err="1"/>
              <a:t>rootDesc</a:t>
            </a:r>
            <a:r>
              <a:rPr lang="en-US" sz="2000" dirty="0"/>
              <a:t>, 	D3D_ROOT_SIGNATURE_VERSION_1_0, 	</a:t>
            </a:r>
            <a:r>
              <a:rPr lang="en-US" sz="2000" dirty="0" err="1"/>
              <a:t>signature.GetAddressOf</a:t>
            </a:r>
            <a:r>
              <a:rPr lang="en-US" sz="2000" dirty="0"/>
              <a:t>(), </a:t>
            </a:r>
            <a:r>
              <a:rPr lang="en-US" sz="2000" dirty="0" err="1"/>
              <a:t>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	DX_API("Failed to create root signature")</a:t>
            </a:r>
            <a:br>
              <a:rPr lang="en-US" sz="2000" dirty="0"/>
            </a:br>
            <a:r>
              <a:rPr lang="en-US" sz="2000" dirty="0"/>
              <a:t>	device-&gt;</a:t>
            </a:r>
            <a:r>
              <a:rPr lang="en-US" sz="2000" dirty="0" err="1"/>
              <a:t>CreateRootSignature</a:t>
            </a:r>
            <a:r>
              <a:rPr lang="en-US" sz="2000" dirty="0"/>
              <a:t>(0,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GetBufferPointer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GetBufferSize</a:t>
            </a:r>
            <a:r>
              <a:rPr lang="en-US" sz="2000" dirty="0"/>
              <a:t>(), 	IID_PPV_ARGS(</a:t>
            </a:r>
            <a:r>
              <a:rPr lang="en-US" sz="2000" dirty="0" err="1"/>
              <a:t>rootSignature.GetAddressOf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9963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D3D12_INPUT_ELEMENT_DESC </a:t>
            </a:r>
            <a:r>
              <a:rPr lang="en-US" sz="2000" dirty="0" err="1"/>
              <a:t>inputDesc</a:t>
            </a:r>
            <a:r>
              <a:rPr lang="en-US" sz="2000" dirty="0"/>
              <a:t>[] = {</a:t>
            </a:r>
          </a:p>
          <a:p>
            <a:r>
              <a:rPr lang="en-US" sz="2000" dirty="0"/>
              <a:t>	{ "POSITION", 0, DXGI_FORMAT_R32G32B32_FLOAT, 0, 0, D3D12_INPUT_CLASSIFICATION_PER_VERTEX_DATA, 0 }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D3D12_INPUT_LAYOUT_DESC </a:t>
            </a:r>
            <a:r>
              <a:rPr lang="en-US" sz="2000" dirty="0" err="1"/>
              <a:t>inputLayout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inputLayout.NumElements</a:t>
            </a:r>
            <a:r>
              <a:rPr lang="en-US" sz="2000" dirty="0"/>
              <a:t> = _</a:t>
            </a:r>
            <a:r>
              <a:rPr lang="en-US" sz="2000" dirty="0" err="1"/>
              <a:t>countof</a:t>
            </a:r>
            <a:r>
              <a:rPr lang="en-US" sz="2000" dirty="0"/>
              <a:t>(</a:t>
            </a:r>
            <a:r>
              <a:rPr lang="en-US" sz="2000" dirty="0" err="1"/>
              <a:t>inputDesc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inputLayout.pInputElementDescs</a:t>
            </a:r>
            <a:r>
              <a:rPr lang="en-US" sz="2000" dirty="0"/>
              <a:t> = </a:t>
            </a:r>
            <a:r>
              <a:rPr lang="en-US" sz="2000" dirty="0" err="1"/>
              <a:t>inputDesc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7885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const char * </a:t>
            </a:r>
            <a:r>
              <a:rPr lang="en-US" dirty="0" err="1"/>
              <a:t>vertexShaderCode</a:t>
            </a:r>
            <a:r>
              <a:rPr lang="en-US" dirty="0"/>
              <a:t> = R"(</a:t>
            </a:r>
          </a:p>
          <a:p>
            <a:r>
              <a:rPr lang="en-US" dirty="0"/>
              <a:t>//Input Assembler Output Structure</a:t>
            </a:r>
          </a:p>
          <a:p>
            <a:r>
              <a:rPr lang="en-US" dirty="0"/>
              <a:t>struct IAOS {</a:t>
            </a:r>
          </a:p>
          <a:p>
            <a:r>
              <a:rPr lang="en-US" dirty="0"/>
              <a:t>	float3 position : POSITION;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//Vertex Shader Output Structure</a:t>
            </a:r>
          </a:p>
          <a:p>
            <a:r>
              <a:rPr lang="en-US" dirty="0"/>
              <a:t>struct VSOS {</a:t>
            </a:r>
          </a:p>
          <a:p>
            <a:r>
              <a:rPr lang="en-US" dirty="0"/>
              <a:t>	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pt-BR" dirty="0"/>
              <a:t>VSOS vs_main(IAOS iaos) {</a:t>
            </a:r>
          </a:p>
          <a:p>
            <a:r>
              <a:rPr lang="en-US" dirty="0"/>
              <a:t>	VSOS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vsos.position</a:t>
            </a:r>
            <a:r>
              <a:rPr lang="en-US" dirty="0"/>
              <a:t> = float4(</a:t>
            </a:r>
            <a:r>
              <a:rPr lang="en-US" dirty="0" err="1"/>
              <a:t>iaos.position.xy</a:t>
            </a:r>
            <a:r>
              <a:rPr lang="en-US" dirty="0"/>
              <a:t>, 0.1f, 1.0f);</a:t>
            </a:r>
          </a:p>
          <a:p>
            <a:r>
              <a:rPr lang="en-US" dirty="0"/>
              <a:t>	return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)";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VertexShader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14115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const char * </a:t>
            </a:r>
            <a:r>
              <a:rPr lang="en-US" sz="2400" dirty="0" err="1"/>
              <a:t>pixelShaderCode</a:t>
            </a:r>
            <a:r>
              <a:rPr lang="en-US" sz="2400" dirty="0"/>
              <a:t> = R"(</a:t>
            </a:r>
          </a:p>
          <a:p>
            <a:r>
              <a:rPr lang="en-US" sz="2400" dirty="0"/>
              <a:t>//Vertex Shader Output Structure</a:t>
            </a:r>
          </a:p>
          <a:p>
            <a:r>
              <a:rPr lang="en-US" sz="2400" dirty="0"/>
              <a:t>struct VSOS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float4 </a:t>
            </a:r>
            <a:r>
              <a:rPr lang="en-US" sz="2400" dirty="0" err="1"/>
              <a:t>ps_main</a:t>
            </a:r>
            <a:r>
              <a:rPr lang="en-US" sz="2400" dirty="0"/>
              <a:t>(VSOS </a:t>
            </a:r>
            <a:r>
              <a:rPr lang="en-US" sz="2400" dirty="0" err="1"/>
              <a:t>vsos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	return float4(0.1f, 0.2f, 0.8f, 1.0f);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)";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PixelShader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9891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vsError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psError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HRESULT </a:t>
            </a:r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vertexShaderCode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vertexShaderCode</a:t>
            </a:r>
            <a:r>
              <a:rPr lang="en-US" sz="2000" dirty="0"/>
              <a:t>), "basic vertex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vs_main</a:t>
            </a:r>
            <a:r>
              <a:rPr lang="en-US" sz="2000" dirty="0"/>
              <a:t>", "vs_5_0", D3DCOMPILE_DEBUG | D3DCOMPILE_SKIP_OPTIMIZATION, 0, </a:t>
            </a:r>
            <a:r>
              <a:rPr lang="en-US" sz="2000" dirty="0" err="1"/>
              <a:t>vsByteCode.GetAddressOf</a:t>
            </a:r>
            <a:r>
              <a:rPr lang="en-US" sz="2000" dirty="0"/>
              <a:t>(), </a:t>
            </a:r>
            <a:r>
              <a:rPr lang="en-US" sz="2000" dirty="0" err="1"/>
              <a:t>vsError.GetAddressOf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vsError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pixelShaderCode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pixelShaderCode</a:t>
            </a:r>
            <a:r>
              <a:rPr lang="en-US" sz="2000" dirty="0"/>
              <a:t>), "basic pixel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ps_main</a:t>
            </a:r>
            <a:r>
              <a:rPr lang="en-US" sz="2000" dirty="0"/>
              <a:t>", "ps_5_0", D3DCOMPILE_DEBUG | D3DCOMPILE_SKIP_OPTIMIZATION, 0, </a:t>
            </a:r>
            <a:r>
              <a:rPr lang="en-US" sz="2000" dirty="0" err="1"/>
              <a:t>psByteCode.GetAddressOf</a:t>
            </a:r>
            <a:r>
              <a:rPr lang="en-US" sz="2000" dirty="0"/>
              <a:t>(), </a:t>
            </a:r>
            <a:r>
              <a:rPr lang="en-US" sz="2000" dirty="0" err="1"/>
              <a:t>psError.GetAddressOf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psError</a:t>
            </a:r>
            <a:r>
              <a:rPr lang="en-US" sz="2000" dirty="0"/>
              <a:t>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078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D3D12_GRAPHICS_PIPELINE_STATE_DESC </a:t>
            </a:r>
            <a:r>
              <a:rPr lang="en-US" dirty="0" err="1"/>
              <a:t>gpsoDesc</a:t>
            </a:r>
            <a:r>
              <a:rPr lang="en-US" dirty="0"/>
              <a:t>;</a:t>
            </a:r>
          </a:p>
          <a:p>
            <a:r>
              <a:rPr lang="en-US" dirty="0" err="1"/>
              <a:t>ZeroMemory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gpsoDesc</a:t>
            </a:r>
            <a:r>
              <a:rPr lang="en-US" dirty="0"/>
              <a:t>));</a:t>
            </a:r>
          </a:p>
          <a:p>
            <a:r>
              <a:rPr lang="en-US" dirty="0" err="1"/>
              <a:t>gpsoDesc.PrimitiveTopologyType</a:t>
            </a:r>
            <a:r>
              <a:rPr lang="en-US" dirty="0"/>
              <a:t> = D3D12_PRIMITIVE_TOPOLOGY_TYPE_TRIANGLE;</a:t>
            </a:r>
          </a:p>
          <a:p>
            <a:r>
              <a:rPr lang="en-US" dirty="0" err="1"/>
              <a:t>gpsoDesc.NumRenderTargets</a:t>
            </a:r>
            <a:r>
              <a:rPr lang="en-US" dirty="0"/>
              <a:t> = 1;</a:t>
            </a:r>
          </a:p>
          <a:p>
            <a:r>
              <a:rPr lang="en-US" dirty="0" err="1"/>
              <a:t>gpsoDesc.DepthStencilState.StencilEnable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gpsoDesc.DepthStencilState.DepthEnable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gpsoDesc.SampleMask</a:t>
            </a:r>
            <a:r>
              <a:rPr lang="en-US" dirty="0"/>
              <a:t> = UINT_MAX;</a:t>
            </a:r>
          </a:p>
          <a:p>
            <a:r>
              <a:rPr lang="en-US" dirty="0" err="1"/>
              <a:t>gpsoDesc.SampleDesc.Count</a:t>
            </a:r>
            <a:r>
              <a:rPr lang="en-US" dirty="0"/>
              <a:t> = 1;</a:t>
            </a:r>
          </a:p>
          <a:p>
            <a:r>
              <a:rPr lang="en-US" dirty="0" err="1"/>
              <a:t>gpsoDesc.SampleDesc.Quality</a:t>
            </a:r>
            <a:r>
              <a:rPr lang="en-US" dirty="0"/>
              <a:t> = 0;</a:t>
            </a:r>
          </a:p>
          <a:p>
            <a:r>
              <a:rPr lang="en-US" dirty="0" err="1"/>
              <a:t>gpsoDesc.RTVFormats</a:t>
            </a:r>
            <a:r>
              <a:rPr lang="en-US" dirty="0"/>
              <a:t>[0] = DXGI_FORMAT_R8G8B8A8_UNORM;</a:t>
            </a:r>
          </a:p>
          <a:p>
            <a:r>
              <a:rPr lang="en-US" dirty="0" err="1"/>
              <a:t>gpsoDesc.BlendState</a:t>
            </a:r>
            <a:r>
              <a:rPr lang="en-US" dirty="0"/>
              <a:t> = CD3DX12_BLEND_DESC(D3D12_DEFAULT);</a:t>
            </a:r>
          </a:p>
          <a:p>
            <a:r>
              <a:rPr lang="en-US" dirty="0" err="1"/>
              <a:t>gpsoDesc.RasterizerState</a:t>
            </a:r>
            <a:r>
              <a:rPr lang="en-US" dirty="0"/>
              <a:t> = CD3DX12_RASTERIZER_DESC(D3D12_DEFAULT);</a:t>
            </a:r>
          </a:p>
          <a:p>
            <a:r>
              <a:rPr lang="en-US" dirty="0" err="1"/>
              <a:t>gpsoDesc.pRootSignature</a:t>
            </a:r>
            <a:r>
              <a:rPr lang="en-US" dirty="0"/>
              <a:t> = </a:t>
            </a:r>
            <a:r>
              <a:rPr lang="en-US" dirty="0" err="1"/>
              <a:t>rootSignature.Get</a:t>
            </a:r>
            <a:r>
              <a:rPr lang="en-US" dirty="0"/>
              <a:t>();</a:t>
            </a:r>
          </a:p>
          <a:p>
            <a:r>
              <a:rPr lang="en-US" dirty="0" err="1"/>
              <a:t>gpsoDesc.InputLayout</a:t>
            </a:r>
            <a:r>
              <a:rPr lang="en-US" dirty="0"/>
              <a:t> = </a:t>
            </a:r>
            <a:r>
              <a:rPr lang="en-US" dirty="0" err="1"/>
              <a:t>inputLayout</a:t>
            </a:r>
            <a:r>
              <a:rPr lang="en-US" dirty="0"/>
              <a:t>;</a:t>
            </a:r>
          </a:p>
          <a:p>
            <a:r>
              <a:rPr lang="en-US" dirty="0" err="1"/>
              <a:t>gpsoDesc.VS</a:t>
            </a:r>
            <a:r>
              <a:rPr lang="en-US" dirty="0"/>
              <a:t> = CD3DX12_SHADER_BYTECODE(</a:t>
            </a:r>
            <a:r>
              <a:rPr lang="en-US" dirty="0" err="1"/>
              <a:t>vsByteCode.Get</a:t>
            </a:r>
            <a:r>
              <a:rPr lang="en-US" dirty="0"/>
              <a:t>());</a:t>
            </a:r>
          </a:p>
          <a:p>
            <a:r>
              <a:rPr lang="en-US" dirty="0"/>
              <a:t>gpsoDesc.PS = CD3DX12_SHADER_BYTECODE(</a:t>
            </a:r>
            <a:r>
              <a:rPr lang="en-US" dirty="0" err="1"/>
              <a:t>psByteCode.Get</a:t>
            </a:r>
            <a:r>
              <a:rPr lang="en-US" dirty="0"/>
              <a:t>());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65696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DX_API("Failed to initialize GPSO")</a:t>
            </a:r>
          </a:p>
          <a:p>
            <a:r>
              <a:rPr lang="en-US" dirty="0"/>
              <a:t>	device-&gt;</a:t>
            </a:r>
            <a:r>
              <a:rPr lang="en-US" dirty="0" err="1"/>
              <a:t>CreateGraphicsPipelineState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	IID_PPV_ARGS(</a:t>
            </a:r>
            <a:r>
              <a:rPr lang="en-US" dirty="0" err="1"/>
              <a:t>gpso.GetAddressOf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create command allocator")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CreateCommandAllocator</a:t>
            </a:r>
            <a:r>
              <a:rPr lang="en-US" dirty="0"/>
              <a:t>(</a:t>
            </a:r>
          </a:p>
          <a:p>
            <a:r>
              <a:rPr lang="en-US" dirty="0"/>
              <a:t>		D3D12_COMMAND_LIST_TYPE_DIRECT, 	IID_PPV_ARGS(</a:t>
            </a:r>
            <a:r>
              <a:rPr lang="en-US" dirty="0" err="1"/>
              <a:t>commandAllocator.GetAddressOf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DX_API("Failed to </a:t>
            </a:r>
            <a:r>
              <a:rPr lang="en-US" dirty="0" err="1"/>
              <a:t>greate</a:t>
            </a:r>
            <a:r>
              <a:rPr lang="en-US" dirty="0"/>
              <a:t> graphics command list")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CreateCommandList</a:t>
            </a:r>
            <a:r>
              <a:rPr lang="en-US" dirty="0"/>
              <a:t>(0, 	D3D12_COMMAND_LIST_TYPE_DIRECT, 	</a:t>
            </a:r>
            <a:r>
              <a:rPr lang="en-US" dirty="0" err="1"/>
              <a:t>commandAllocator.Get</a:t>
            </a:r>
            <a:r>
              <a:rPr lang="en-US" dirty="0"/>
              <a:t>(), </a:t>
            </a:r>
            <a:r>
              <a:rPr lang="en-US" dirty="0" err="1"/>
              <a:t>gpso.Get</a:t>
            </a:r>
            <a:r>
              <a:rPr lang="en-US" dirty="0"/>
              <a:t>(), 	IID_PPV_ARGS(</a:t>
            </a:r>
            <a:r>
              <a:rPr lang="en-US" dirty="0" err="1"/>
              <a:t>commandList.GetAddressOf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close command list")</a:t>
            </a:r>
          </a:p>
          <a:p>
            <a:r>
              <a:rPr lang="en-US" dirty="0"/>
              <a:t>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04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fence")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CreateFence</a:t>
            </a:r>
            <a:r>
              <a:rPr lang="en-US" sz="2000" dirty="0"/>
              <a:t>(0, D3D12_FENCE_FLAG_NONE, 	IID_PPV_ARGS(</a:t>
            </a:r>
            <a:r>
              <a:rPr lang="en-US" sz="2000" dirty="0" err="1"/>
              <a:t>fence.GetAddressOf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 err="1"/>
              <a:t>fenceValue</a:t>
            </a:r>
            <a:r>
              <a:rPr lang="en-US" sz="2000" dirty="0"/>
              <a:t> = 1;</a:t>
            </a:r>
          </a:p>
          <a:p>
            <a:endParaRPr lang="en-US" sz="2000" dirty="0"/>
          </a:p>
          <a:p>
            <a:r>
              <a:rPr lang="en-US" sz="2000" dirty="0" err="1"/>
              <a:t>fenceEvent</a:t>
            </a:r>
            <a:r>
              <a:rPr lang="en-US" sz="2000" dirty="0"/>
              <a:t> = </a:t>
            </a:r>
            <a:r>
              <a:rPr lang="en-US" sz="2000" dirty="0" err="1"/>
              <a:t>CreateEvent</a:t>
            </a:r>
            <a:r>
              <a:rPr lang="en-US" sz="2000" dirty="0"/>
              <a:t>(NULL, FALSE, FALSE, NULL);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fenceEvent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	DX_API("Failed to create windows event")</a:t>
            </a:r>
          </a:p>
          <a:p>
            <a:r>
              <a:rPr lang="en-US" sz="2000" dirty="0"/>
              <a:t>		HRESULT_FROM_WIN32(</a:t>
            </a:r>
            <a:r>
              <a:rPr lang="en-US" sz="2000" dirty="0" err="1"/>
              <a:t>GetLastError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WaitForPreviousFrame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 // Create Resources </a:t>
            </a:r>
            <a:r>
              <a:rPr lang="en-US" sz="2000" dirty="0" err="1"/>
              <a:t>vége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- 6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439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WaitForPreviousFrame</a:t>
            </a:r>
            <a:r>
              <a:rPr lang="en-US" dirty="0"/>
              <a:t>() {</a:t>
            </a:r>
          </a:p>
          <a:p>
            <a:r>
              <a:rPr lang="en-US" dirty="0"/>
              <a:t>	const UINT64 </a:t>
            </a:r>
            <a:r>
              <a:rPr lang="en-US" dirty="0" err="1"/>
              <a:t>fv</a:t>
            </a:r>
            <a:r>
              <a:rPr lang="en-US" dirty="0"/>
              <a:t> = </a:t>
            </a:r>
            <a:r>
              <a:rPr lang="en-US" dirty="0" err="1"/>
              <a:t>fenceValue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DX_API("Failed to signal from command queue")</a:t>
            </a:r>
          </a:p>
          <a:p>
            <a:r>
              <a:rPr lang="en-US" dirty="0"/>
              <a:t>		</a:t>
            </a:r>
            <a:r>
              <a:rPr lang="en-US" dirty="0" err="1"/>
              <a:t>commandQueue</a:t>
            </a:r>
            <a:r>
              <a:rPr lang="en-US" dirty="0"/>
              <a:t>-&gt;Signal(</a:t>
            </a:r>
            <a:r>
              <a:rPr lang="en-US" dirty="0" err="1"/>
              <a:t>fence.Get</a:t>
            </a:r>
            <a:r>
              <a:rPr lang="en-US" dirty="0"/>
              <a:t>(), </a:t>
            </a:r>
            <a:r>
              <a:rPr lang="en-US" dirty="0" err="1"/>
              <a:t>fv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fenceValue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	if(fence-&gt;</a:t>
            </a:r>
            <a:r>
              <a:rPr lang="en-US" dirty="0" err="1"/>
              <a:t>GetCompletedValue</a:t>
            </a:r>
            <a:r>
              <a:rPr lang="en-US" dirty="0"/>
              <a:t>() &lt; </a:t>
            </a:r>
            <a:r>
              <a:rPr lang="en-US" dirty="0" err="1"/>
              <a:t>fv</a:t>
            </a:r>
            <a:r>
              <a:rPr lang="en-US" dirty="0"/>
              <a:t>) {</a:t>
            </a:r>
          </a:p>
          <a:p>
            <a:r>
              <a:rPr lang="en-US" dirty="0"/>
              <a:t>		DX_API("Failed to sign up for event completion")</a:t>
            </a:r>
          </a:p>
          <a:p>
            <a:r>
              <a:rPr lang="en-US" dirty="0"/>
              <a:t>			fence-&gt;</a:t>
            </a:r>
            <a:r>
              <a:rPr lang="en-US" dirty="0" err="1"/>
              <a:t>SetEventOnCompletion</a:t>
            </a:r>
            <a:r>
              <a:rPr lang="en-US" dirty="0"/>
              <a:t>(</a:t>
            </a:r>
            <a:r>
              <a:rPr lang="en-US" dirty="0" err="1"/>
              <a:t>fv</a:t>
            </a:r>
            <a:r>
              <a:rPr lang="en-US" dirty="0"/>
              <a:t>, </a:t>
            </a:r>
            <a:r>
              <a:rPr lang="en-US" dirty="0" err="1"/>
              <a:t>fenceEvent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WaitForSingleObject</a:t>
            </a:r>
            <a:r>
              <a:rPr lang="en-US" dirty="0"/>
              <a:t>(</a:t>
            </a:r>
            <a:r>
              <a:rPr lang="en-US" dirty="0" err="1"/>
              <a:t>fenceEvent</a:t>
            </a:r>
            <a:r>
              <a:rPr lang="en-US" dirty="0"/>
              <a:t>, INFINITE);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frameIndex</a:t>
            </a:r>
            <a:r>
              <a:rPr lang="en-US" dirty="0"/>
              <a:t> = </a:t>
            </a:r>
            <a:r>
              <a:rPr lang="en-US" dirty="0" err="1"/>
              <a:t>swapChain</a:t>
            </a:r>
            <a:r>
              <a:rPr lang="en-US" dirty="0"/>
              <a:t>-&gt;</a:t>
            </a:r>
            <a:r>
              <a:rPr lang="en-US" dirty="0" err="1"/>
              <a:t>GetCurrentBackBufferIndex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WaitForPreviousFrame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918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zip a “</a:t>
            </a:r>
            <a:r>
              <a:rPr lang="en-US" dirty="0" err="1"/>
              <a:t>Laborok</a:t>
            </a:r>
            <a:r>
              <a:rPr lang="en-US" dirty="0"/>
              <a:t>” al-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a </a:t>
            </a:r>
            <a:r>
              <a:rPr lang="en-US" dirty="0" err="1"/>
              <a:t>tárgy</a:t>
            </a:r>
            <a:r>
              <a:rPr lang="en-US" dirty="0"/>
              <a:t> </a:t>
            </a:r>
            <a:r>
              <a:rPr lang="en-US" dirty="0" err="1"/>
              <a:t>oldalán</a:t>
            </a:r>
            <a:endParaRPr lang="en-US" dirty="0"/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Build: VS ide </a:t>
            </a:r>
            <a:r>
              <a:rPr lang="en-US" dirty="0" err="1"/>
              <a:t>szemetel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en-US" dirty="0"/>
          </a:p>
          <a:p>
            <a:pPr lvl="1"/>
            <a:r>
              <a:rPr lang="en-US" dirty="0"/>
              <a:t>Bin: </a:t>
            </a:r>
            <a:r>
              <a:rPr lang="en-US" dirty="0" err="1"/>
              <a:t>lefordított</a:t>
            </a:r>
            <a:r>
              <a:rPr lang="en-US" dirty="0"/>
              <a:t> .exe / .lib ide </a:t>
            </a:r>
            <a:r>
              <a:rPr lang="en-US" dirty="0" err="1"/>
              <a:t>kerül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working directory</a:t>
            </a:r>
          </a:p>
          <a:p>
            <a:pPr lvl="1"/>
            <a:r>
              <a:rPr lang="en-US" dirty="0"/>
              <a:t>Bin/Shaders: ide </a:t>
            </a:r>
            <a:r>
              <a:rPr lang="en-US" dirty="0" err="1"/>
              <a:t>kerülnek</a:t>
            </a:r>
            <a:r>
              <a:rPr lang="en-US" dirty="0"/>
              <a:t> a </a:t>
            </a:r>
            <a:r>
              <a:rPr lang="en-US" dirty="0" err="1"/>
              <a:t>lefordított</a:t>
            </a:r>
            <a:r>
              <a:rPr lang="en-US" dirty="0"/>
              <a:t>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Minta.cpp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ComPtr</a:t>
            </a:r>
            <a:r>
              <a:rPr lang="en-US" sz="2800" dirty="0"/>
              <a:t>&lt;ID3DBlob&gt; </a:t>
            </a:r>
            <a:r>
              <a:rPr lang="en-US" sz="2800" dirty="0" err="1"/>
              <a:t>vertexShaderByteCode</a:t>
            </a:r>
            <a:r>
              <a:rPr lang="en-US" sz="2800" dirty="0"/>
              <a:t> = </a:t>
            </a:r>
            <a:r>
              <a:rPr lang="en-US" sz="2800" dirty="0" err="1"/>
              <a:t>loadShaderCode</a:t>
            </a:r>
            <a:r>
              <a:rPr lang="en-US" sz="2800" dirty="0"/>
              <a:t>("</a:t>
            </a:r>
            <a:r>
              <a:rPr lang="en-US" sz="2800" dirty="0" err="1"/>
              <a:t>vs</a:t>
            </a:r>
            <a:r>
              <a:rPr lang="en-US" sz="2800" strike="sngStrike" dirty="0" err="1">
                <a:solidFill>
                  <a:srgbClr val="FF0000"/>
                </a:solidFill>
              </a:rPr>
              <a:t>Idle</a:t>
            </a:r>
            <a:r>
              <a:rPr lang="en-US" sz="2800" dirty="0" err="1">
                <a:solidFill>
                  <a:srgbClr val="0070C0"/>
                </a:solidFill>
              </a:rPr>
              <a:t>Trafo</a:t>
            </a:r>
            <a:r>
              <a:rPr lang="en-US" sz="2800" dirty="0" err="1"/>
              <a:t>.cso</a:t>
            </a:r>
            <a:r>
              <a:rPr lang="en-US" sz="2800" dirty="0"/>
              <a:t>");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87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Minta.hlsl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en-US" sz="2800" noProof="1"/>
              <a:t>cbuffer perObject{</a:t>
            </a:r>
          </a:p>
          <a:p>
            <a:r>
              <a:rPr lang="en-US" sz="2800" noProof="1"/>
              <a:t>  float4x4 modelMatrix;</a:t>
            </a:r>
          </a:p>
          <a:p>
            <a:r>
              <a:rPr lang="en-US" sz="2800" noProof="1"/>
              <a:t>  float4x4 modelMatrixInverse;</a:t>
            </a:r>
          </a:p>
          <a:p>
            <a:r>
              <a:rPr lang="en-US" sz="2800" noProof="1"/>
              <a:t>  float4x4 modelViewProjMatrix;</a:t>
            </a:r>
          </a:p>
          <a:p>
            <a:r>
              <a:rPr lang="en-US" sz="2800" noProof="1"/>
              <a:t>};</a:t>
            </a:r>
          </a:p>
          <a:p>
            <a:endParaRPr lang="en-US" sz="2800" noProof="1"/>
          </a:p>
        </p:txBody>
      </p:sp>
      <p:sp>
        <p:nvSpPr>
          <p:cNvPr id="4" name="Téglalap 3"/>
          <p:cNvSpPr/>
          <p:nvPr/>
        </p:nvSpPr>
        <p:spPr>
          <a:xfrm>
            <a:off x="7924800" y="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#</a:t>
            </a:r>
            <a:r>
              <a:rPr lang="hu-HU" sz="3200" dirty="0"/>
              <a:t>5</a:t>
            </a:r>
            <a:r>
              <a:rPr lang="en-US" sz="3200" dirty="0"/>
              <a:t>.</a:t>
            </a:r>
            <a:r>
              <a:rPr lang="hu-HU" sz="3200" dirty="0"/>
              <a:t>0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Minden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solution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bővítésre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 </a:t>
            </a:r>
            <a:r>
              <a:rPr lang="en-US" dirty="0" err="1"/>
              <a:t>megtenni</a:t>
            </a:r>
            <a:r>
              <a:rPr lang="en-US" dirty="0"/>
              <a:t>.</a:t>
            </a:r>
          </a:p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en-US" dirty="0"/>
          </a:p>
          <a:p>
            <a:r>
              <a:rPr lang="en-US" dirty="0"/>
              <a:t>View /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definiálhatunk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lapokat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ha a Microsoft.Cpp.x64.user </a:t>
            </a:r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szerkesztjük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vonatkozni</a:t>
            </a:r>
            <a:r>
              <a:rPr lang="en-US" dirty="0"/>
              <a:t> fog.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 / Output Directory: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General / Intermediate Directory: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Ezekkel</a:t>
            </a:r>
            <a:r>
              <a:rPr lang="en-US" sz="2800" dirty="0"/>
              <a:t> </a:t>
            </a:r>
            <a:r>
              <a:rPr lang="en-US" sz="2800" dirty="0" err="1"/>
              <a:t>beállítottuk</a:t>
            </a:r>
            <a:r>
              <a:rPr lang="en-US" sz="2800" dirty="0"/>
              <a:t>, </a:t>
            </a:r>
            <a:r>
              <a:rPr lang="en-US" sz="2800" dirty="0" err="1"/>
              <a:t>hogy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összes</a:t>
            </a:r>
            <a:r>
              <a:rPr lang="en-US" sz="2800" dirty="0"/>
              <a:t> </a:t>
            </a:r>
            <a:r>
              <a:rPr lang="en-US" sz="2800" dirty="0" err="1"/>
              <a:t>projekt</a:t>
            </a:r>
            <a:r>
              <a:rPr lang="en-US" sz="2800" dirty="0"/>
              <a:t> </a:t>
            </a:r>
            <a:r>
              <a:rPr lang="en-US" sz="2800" dirty="0" err="1"/>
              <a:t>jó</a:t>
            </a:r>
            <a:r>
              <a:rPr lang="en-US" sz="2800" dirty="0"/>
              <a:t> </a:t>
            </a:r>
            <a:r>
              <a:rPr lang="en-US" sz="2800" dirty="0" err="1"/>
              <a:t>helyre</a:t>
            </a:r>
            <a:r>
              <a:rPr lang="en-US" sz="2800" dirty="0"/>
              <a:t> </a:t>
            </a:r>
            <a:r>
              <a:rPr lang="en-US" sz="2800" dirty="0" err="1"/>
              <a:t>buildeljen</a:t>
            </a:r>
            <a:r>
              <a:rPr lang="en-US" sz="2800" dirty="0"/>
              <a:t>. A Solution Explorer </a:t>
            </a:r>
            <a:r>
              <a:rPr lang="en-US" sz="2800" dirty="0" err="1"/>
              <a:t>tabra</a:t>
            </a:r>
            <a:r>
              <a:rPr lang="en-US" sz="2800" dirty="0"/>
              <a:t> </a:t>
            </a:r>
            <a:r>
              <a:rPr lang="en-US" sz="2800" dirty="0" err="1"/>
              <a:t>váltva</a:t>
            </a:r>
            <a:r>
              <a:rPr lang="en-US" sz="2800" dirty="0"/>
              <a:t> (</a:t>
            </a:r>
            <a:r>
              <a:rPr lang="en-US" sz="2800" dirty="0" err="1"/>
              <a:t>vagy</a:t>
            </a:r>
            <a:r>
              <a:rPr lang="en-US" sz="2800" dirty="0"/>
              <a:t> View / Solution Explorer –</a:t>
            </a:r>
            <a:r>
              <a:rPr lang="en-US" sz="2800" dirty="0" err="1"/>
              <a:t>első</a:t>
            </a:r>
            <a:r>
              <a:rPr lang="en-US" sz="2800" dirty="0"/>
              <a:t> </a:t>
            </a:r>
            <a:r>
              <a:rPr lang="en-US" sz="2800" dirty="0" err="1"/>
              <a:t>opció</a:t>
            </a:r>
            <a:r>
              <a:rPr lang="en-US" sz="2800" dirty="0"/>
              <a:t>) </a:t>
            </a:r>
            <a:r>
              <a:rPr lang="en-US" sz="2800" dirty="0" err="1"/>
              <a:t>visszatérhetünk</a:t>
            </a:r>
            <a:r>
              <a:rPr lang="en-US" sz="2800" dirty="0"/>
              <a:t> a </a:t>
            </a:r>
            <a:r>
              <a:rPr lang="en-US" sz="2800" dirty="0" err="1"/>
              <a:t>fájlokhoz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2124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)Build\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888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)Bin\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arugmentumok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intruzív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smart </a:t>
            </a:r>
            <a:r>
              <a:rPr lang="en-US" dirty="0" err="1"/>
              <a:t>pointerre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,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Kernel </a:t>
            </a:r>
            <a:r>
              <a:rPr lang="en-US" dirty="0" err="1"/>
              <a:t>módú</a:t>
            </a:r>
            <a:r>
              <a:rPr lang="en-US" dirty="0"/>
              <a:t> </a:t>
            </a:r>
            <a:r>
              <a:rPr lang="en-US" dirty="0" err="1"/>
              <a:t>driverrel</a:t>
            </a:r>
            <a:r>
              <a:rPr lang="en-US" dirty="0"/>
              <a:t> </a:t>
            </a:r>
            <a:r>
              <a:rPr lang="en-US" dirty="0" err="1"/>
              <a:t>kommunikáljon</a:t>
            </a:r>
            <a:endParaRPr lang="en-US" dirty="0"/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3754</Words>
  <Application>Microsoft Office PowerPoint</Application>
  <PresentationFormat>On-screen Show (4:3)</PresentationFormat>
  <Paragraphs>581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 New</vt:lpstr>
      <vt:lpstr>Office-téma</vt:lpstr>
      <vt:lpstr>GraphGame ggl000-HelloTriangle</vt:lpstr>
      <vt:lpstr>Adminisztráció</vt:lpstr>
      <vt:lpstr>Eszközök </vt:lpstr>
      <vt:lpstr>Solution</vt:lpstr>
      <vt:lpstr>Solution 2</vt:lpstr>
      <vt:lpstr>Solution 3</vt:lpstr>
      <vt:lpstr>Kódolási konvenciók (A projektben)</vt:lpstr>
      <vt:lpstr>main.cpp</vt:lpstr>
      <vt:lpstr>Mi kell a rajzoláshoz?</vt:lpstr>
      <vt:lpstr>Roadmap</vt:lpstr>
      <vt:lpstr>1. Ablak létrehozás</vt:lpstr>
      <vt:lpstr>1. Ablak létrehozás</vt:lpstr>
      <vt:lpstr>1. Main</vt:lpstr>
      <vt:lpstr>Roadmap</vt:lpstr>
      <vt:lpstr>Swap Chain Létrehozás - 1</vt:lpstr>
      <vt:lpstr>Roadmap</vt:lpstr>
      <vt:lpstr>Swap Chain Létrehozás - 2</vt:lpstr>
      <vt:lpstr>Roadmap (olvass Note-ot!)</vt:lpstr>
      <vt:lpstr>Swap Chain Létrehozás - 3</vt:lpstr>
      <vt:lpstr>Swap Chain Létrehozás - 4</vt:lpstr>
      <vt:lpstr>Swap Chain Létrehozás - 5</vt:lpstr>
      <vt:lpstr>Swap Chain Resources</vt:lpstr>
      <vt:lpstr>Egyszerű App.h</vt:lpstr>
      <vt:lpstr>Roadmap</vt:lpstr>
      <vt:lpstr>CreateSwapChainResources()</vt:lpstr>
      <vt:lpstr>CreateSwapChainResources()-2</vt:lpstr>
      <vt:lpstr>CreateSwapChainResources()-3</vt:lpstr>
      <vt:lpstr>ReleaseSwapChainResources()</vt:lpstr>
      <vt:lpstr>Roadmap</vt:lpstr>
      <vt:lpstr>CreateResources()-adattagok</vt:lpstr>
      <vt:lpstr>CreateResources()</vt:lpstr>
      <vt:lpstr>CreateResources() - 2</vt:lpstr>
      <vt:lpstr>VertexShader kód</vt:lpstr>
      <vt:lpstr>PixelShader kód</vt:lpstr>
      <vt:lpstr>CreateResources() - 3</vt:lpstr>
      <vt:lpstr>CreateResources() - 4</vt:lpstr>
      <vt:lpstr>CreateResources() - 5</vt:lpstr>
      <vt:lpstr>CreateResources() - 6</vt:lpstr>
      <vt:lpstr>WaitForPreviousFrame()</vt:lpstr>
      <vt:lpstr>Minta.cpp</vt:lpstr>
      <vt:lpstr>Minta.hlsl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324</cp:revision>
  <dcterms:created xsi:type="dcterms:W3CDTF">2011-02-09T17:24:52Z</dcterms:created>
  <dcterms:modified xsi:type="dcterms:W3CDTF">2019-07-30T13:05:49Z</dcterms:modified>
</cp:coreProperties>
</file>