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429" r:id="rId3"/>
    <p:sldId id="400" r:id="rId4"/>
    <p:sldId id="430" r:id="rId5"/>
    <p:sldId id="431" r:id="rId6"/>
    <p:sldId id="432" r:id="rId7"/>
    <p:sldId id="434" r:id="rId8"/>
    <p:sldId id="433" r:id="rId9"/>
    <p:sldId id="435" r:id="rId10"/>
    <p:sldId id="463" r:id="rId11"/>
    <p:sldId id="341" r:id="rId12"/>
    <p:sldId id="465" r:id="rId13"/>
    <p:sldId id="469" r:id="rId14"/>
    <p:sldId id="466" r:id="rId15"/>
    <p:sldId id="464" r:id="rId16"/>
    <p:sldId id="467" r:id="rId17"/>
    <p:sldId id="442" r:id="rId18"/>
    <p:sldId id="468" r:id="rId19"/>
    <p:sldId id="448" r:id="rId20"/>
    <p:sldId id="449" r:id="rId21"/>
    <p:sldId id="450" r:id="rId22"/>
    <p:sldId id="452" r:id="rId23"/>
    <p:sldId id="453" r:id="rId24"/>
    <p:sldId id="481" r:id="rId25"/>
    <p:sldId id="456" r:id="rId26"/>
    <p:sldId id="458" r:id="rId27"/>
    <p:sldId id="459" r:id="rId28"/>
    <p:sldId id="470" r:id="rId29"/>
    <p:sldId id="482" r:id="rId30"/>
    <p:sldId id="471" r:id="rId31"/>
    <p:sldId id="472" r:id="rId32"/>
    <p:sldId id="473" r:id="rId33"/>
    <p:sldId id="474" r:id="rId34"/>
    <p:sldId id="476" r:id="rId35"/>
    <p:sldId id="475" r:id="rId36"/>
    <p:sldId id="477" r:id="rId37"/>
    <p:sldId id="478" r:id="rId38"/>
    <p:sldId id="479" r:id="rId39"/>
    <p:sldId id="480" r:id="rId40"/>
    <p:sldId id="483" r:id="rId41"/>
    <p:sldId id="485" r:id="rId42"/>
    <p:sldId id="484" r:id="rId43"/>
    <p:sldId id="486" r:id="rId44"/>
    <p:sldId id="487" r:id="rId45"/>
    <p:sldId id="494" r:id="rId46"/>
    <p:sldId id="488" r:id="rId47"/>
    <p:sldId id="489" r:id="rId48"/>
    <p:sldId id="490" r:id="rId49"/>
    <p:sldId id="491" r:id="rId50"/>
    <p:sldId id="492" r:id="rId51"/>
    <p:sldId id="493" r:id="rId52"/>
    <p:sldId id="496" r:id="rId53"/>
    <p:sldId id="497" r:id="rId54"/>
    <p:sldId id="498" r:id="rId55"/>
    <p:sldId id="495" r:id="rId56"/>
    <p:sldId id="499" r:id="rId57"/>
    <p:sldId id="500" r:id="rId58"/>
    <p:sldId id="501" r:id="rId59"/>
    <p:sldId id="503" r:id="rId60"/>
    <p:sldId id="502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90" autoAdjust="0"/>
  </p:normalViewPr>
  <p:slideViewPr>
    <p:cSldViewPr>
      <p:cViewPr varScale="1">
        <p:scale>
          <a:sx n="58" d="100"/>
          <a:sy n="58" d="100"/>
        </p:scale>
        <p:origin x="217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pipelines-and-shaders-with-directx-12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Ezekkel</a:t>
            </a:r>
            <a:r>
              <a:rPr lang="en-US" sz="1200" dirty="0"/>
              <a:t> </a:t>
            </a:r>
            <a:r>
              <a:rPr lang="en-US" sz="1200" dirty="0" err="1"/>
              <a:t>beállítottuk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összes</a:t>
            </a:r>
            <a:r>
              <a:rPr lang="en-US" sz="1200" dirty="0"/>
              <a:t> </a:t>
            </a:r>
            <a:r>
              <a:rPr lang="en-US" sz="1200" dirty="0" err="1"/>
              <a:t>projekt</a:t>
            </a:r>
            <a:r>
              <a:rPr lang="en-US" sz="1200" dirty="0"/>
              <a:t> </a:t>
            </a:r>
            <a:r>
              <a:rPr lang="en-US" sz="1200" dirty="0" err="1"/>
              <a:t>jó</a:t>
            </a:r>
            <a:r>
              <a:rPr lang="en-US" sz="1200" dirty="0"/>
              <a:t> </a:t>
            </a:r>
            <a:r>
              <a:rPr lang="en-US" sz="1200" dirty="0" err="1"/>
              <a:t>helyre</a:t>
            </a:r>
            <a:r>
              <a:rPr lang="en-US" sz="1200" dirty="0"/>
              <a:t> </a:t>
            </a:r>
            <a:r>
              <a:rPr lang="en-US" sz="1200" dirty="0" err="1"/>
              <a:t>buildeljen</a:t>
            </a:r>
            <a:r>
              <a:rPr lang="en-US" sz="1200" dirty="0"/>
              <a:t>. A Solution Explorer </a:t>
            </a:r>
            <a:r>
              <a:rPr lang="en-US" sz="1200" dirty="0" err="1"/>
              <a:t>tabra</a:t>
            </a:r>
            <a:r>
              <a:rPr lang="en-US" sz="1200" dirty="0"/>
              <a:t> </a:t>
            </a:r>
            <a:r>
              <a:rPr lang="en-US" sz="1200" dirty="0" err="1"/>
              <a:t>váltva</a:t>
            </a:r>
            <a:r>
              <a:rPr lang="en-US" sz="1200" dirty="0"/>
              <a:t> (</a:t>
            </a:r>
            <a:r>
              <a:rPr lang="en-US" sz="1200" dirty="0" err="1"/>
              <a:t>vagy</a:t>
            </a:r>
            <a:r>
              <a:rPr lang="en-US" sz="1200" dirty="0"/>
              <a:t> View / Solution Explorer –</a:t>
            </a:r>
            <a:r>
              <a:rPr lang="en-US" sz="1200" dirty="0" err="1"/>
              <a:t>első</a:t>
            </a:r>
            <a:r>
              <a:rPr lang="en-US" sz="1200" dirty="0"/>
              <a:t> </a:t>
            </a:r>
            <a:r>
              <a:rPr lang="en-US" sz="1200" dirty="0" err="1"/>
              <a:t>opció</a:t>
            </a:r>
            <a:r>
              <a:rPr lang="en-US" sz="1200" dirty="0"/>
              <a:t>) </a:t>
            </a:r>
            <a:r>
              <a:rPr lang="en-US" sz="1200" dirty="0" err="1"/>
              <a:t>visszatérhetünk</a:t>
            </a:r>
            <a:r>
              <a:rPr lang="en-US" sz="1200" dirty="0"/>
              <a:t> a </a:t>
            </a:r>
            <a:r>
              <a:rPr lang="en-US" sz="1200" dirty="0" err="1"/>
              <a:t>fájlokhoz</a:t>
            </a:r>
            <a:endParaRPr lang="en-US" sz="1200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libraryk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property sheet-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lib </a:t>
            </a:r>
            <a:r>
              <a:rPr lang="en-US" dirty="0" err="1"/>
              <a:t>fájlok</a:t>
            </a:r>
            <a:r>
              <a:rPr lang="en-US" dirty="0"/>
              <a:t>,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hagyd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egészítsd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láthatóval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Normális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library </a:t>
            </a:r>
            <a:r>
              <a:rPr lang="en-US" dirty="0" err="1"/>
              <a:t>hozzáadásához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elérhetőségeket</a:t>
            </a:r>
            <a:r>
              <a:rPr lang="en-US" dirty="0"/>
              <a:t> is </a:t>
            </a:r>
            <a:r>
              <a:rPr lang="en-US" dirty="0" err="1"/>
              <a:t>megadni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fenti</a:t>
            </a:r>
            <a:r>
              <a:rPr lang="en-US" dirty="0"/>
              <a:t> lib-</a:t>
            </a:r>
            <a:r>
              <a:rPr lang="en-US" dirty="0" err="1"/>
              <a:t>ek</a:t>
            </a:r>
            <a:r>
              <a:rPr lang="en-US" dirty="0"/>
              <a:t> a windows SDK </a:t>
            </a:r>
            <a:r>
              <a:rPr lang="en-US" dirty="0" err="1"/>
              <a:t>részei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a Visual Studio </a:t>
            </a:r>
            <a:r>
              <a:rPr lang="en-US" dirty="0" err="1"/>
              <a:t>alapból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útvonalakat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3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Device-on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példányosítani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Interface**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ilyenkor</a:t>
            </a:r>
            <a:r>
              <a:rPr lang="en-US" dirty="0"/>
              <a:t>. DirectX-ben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interfészek</a:t>
            </a:r>
            <a:r>
              <a:rPr lang="en-US" dirty="0"/>
              <a:t> I-vel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prefixelve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láttunk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</a:t>
            </a:r>
            <a:r>
              <a:rPr lang="en-US" dirty="0" err="1"/>
              <a:t>kódot</a:t>
            </a:r>
            <a:r>
              <a:rPr lang="en-US" dirty="0"/>
              <a:t> mind a 3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következőkben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hu-HU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csupa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bet</a:t>
            </a:r>
            <a:r>
              <a:rPr lang="hu-HU" dirty="0"/>
              <a:t>ű</a:t>
            </a:r>
            <a:r>
              <a:rPr lang="en-US" dirty="0"/>
              <a:t>s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C-like struct-ok,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tárolnak</a:t>
            </a:r>
            <a:r>
              <a:rPr lang="en-US" dirty="0"/>
              <a:t>.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adathalmazok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legtöbbször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fog </a:t>
            </a:r>
            <a:r>
              <a:rPr lang="en-US" dirty="0" err="1"/>
              <a:t>állni</a:t>
            </a:r>
            <a:r>
              <a:rPr lang="en-US" dirty="0"/>
              <a:t> a </a:t>
            </a:r>
            <a:r>
              <a:rPr lang="en-US" dirty="0" err="1"/>
              <a:t>programozás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</a:t>
            </a:r>
            <a:r>
              <a:rPr lang="en-US" dirty="0" err="1"/>
              <a:t>struktokat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</a:t>
            </a:r>
            <a:r>
              <a:rPr lang="en-US" dirty="0" err="1"/>
              <a:t>függvényeknek</a:t>
            </a:r>
            <a:endParaRPr lang="en-US" dirty="0"/>
          </a:p>
          <a:p>
            <a:endParaRPr lang="en-US" dirty="0"/>
          </a:p>
          <a:p>
            <a:r>
              <a:rPr lang="en-US" dirty="0"/>
              <a:t>DXGI_, D3D12_ </a:t>
            </a:r>
            <a:r>
              <a:rPr lang="en-US" dirty="0" err="1"/>
              <a:t>prefixeket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konzisztensen</a:t>
            </a:r>
            <a:r>
              <a:rPr lang="en-US" dirty="0"/>
              <a:t> </a:t>
            </a:r>
            <a:r>
              <a:rPr lang="en-US" dirty="0" err="1"/>
              <a:t>használták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CD3DX12_ prefix </a:t>
            </a:r>
            <a:r>
              <a:rPr lang="en-US" dirty="0" err="1"/>
              <a:t>az</a:t>
            </a:r>
            <a:r>
              <a:rPr lang="en-US" dirty="0"/>
              <a:t> a DirectX </a:t>
            </a:r>
            <a:r>
              <a:rPr lang="en-US" dirty="0" err="1"/>
              <a:t>segéd</a:t>
            </a:r>
            <a:r>
              <a:rPr lang="en-US" dirty="0"/>
              <a:t> .h </a:t>
            </a:r>
            <a:r>
              <a:rPr lang="en-US" dirty="0" err="1"/>
              <a:t>fájljából</a:t>
            </a:r>
            <a:r>
              <a:rPr lang="en-US" dirty="0"/>
              <a:t> </a:t>
            </a:r>
            <a:r>
              <a:rPr lang="en-US" dirty="0" err="1"/>
              <a:t>jönnek</a:t>
            </a:r>
            <a:r>
              <a:rPr lang="en-US" dirty="0"/>
              <a:t>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segítsenek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 a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passzoló</a:t>
            </a:r>
            <a:r>
              <a:rPr lang="en-US" dirty="0"/>
              <a:t> D3D12_ </a:t>
            </a:r>
            <a:r>
              <a:rPr lang="en-US" dirty="0" err="1"/>
              <a:t>struktúrát</a:t>
            </a:r>
            <a:r>
              <a:rPr lang="en-US" dirty="0"/>
              <a:t>. (d3dx12.h a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 </a:t>
            </a:r>
            <a:r>
              <a:rPr lang="en-US" dirty="0" err="1"/>
              <a:t>Windowsban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régóta</a:t>
            </a:r>
            <a:r>
              <a:rPr lang="en-US" dirty="0"/>
              <a:t> </a:t>
            </a:r>
            <a:r>
              <a:rPr lang="en-US" dirty="0" err="1"/>
              <a:t>alkalamzott</a:t>
            </a:r>
            <a:r>
              <a:rPr lang="en-US" dirty="0"/>
              <a:t> HRESULT </a:t>
            </a:r>
            <a:r>
              <a:rPr lang="en-US" dirty="0" err="1"/>
              <a:t>típust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32 bites integer,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hibakezelésre</a:t>
            </a:r>
            <a:r>
              <a:rPr lang="en-US" dirty="0"/>
              <a:t> </a:t>
            </a:r>
            <a:r>
              <a:rPr lang="en-US" dirty="0" err="1"/>
              <a:t>használnak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projektbe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DX_API(msg)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került</a:t>
            </a:r>
            <a:r>
              <a:rPr lang="en-US" dirty="0"/>
              <a:t> </a:t>
            </a:r>
            <a:r>
              <a:rPr lang="en-US" dirty="0" err="1"/>
              <a:t>definiálásra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),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letszteli</a:t>
            </a:r>
            <a:r>
              <a:rPr lang="en-US" dirty="0"/>
              <a:t> a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következő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.</a:t>
            </a:r>
          </a:p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beszédesebbek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 a </a:t>
            </a:r>
            <a:r>
              <a:rPr lang="en-US" dirty="0" err="1"/>
              <a:t>hibaüzenetek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if-</a:t>
            </a:r>
            <a:r>
              <a:rPr lang="en-US" dirty="0" err="1"/>
              <a:t>elni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Opcionális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név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pl.: IDXGISwapChain3</a:t>
            </a:r>
          </a:p>
          <a:p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szükség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támogatni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feature </a:t>
            </a:r>
            <a:r>
              <a:rPr lang="en-US" dirty="0" err="1"/>
              <a:t>jön</a:t>
            </a:r>
            <a:r>
              <a:rPr lang="en-US" dirty="0"/>
              <a:t> be,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régit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változtathatják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oldották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inkrementálisan</a:t>
            </a:r>
            <a:r>
              <a:rPr lang="en-US" dirty="0"/>
              <a:t> </a:t>
            </a:r>
            <a:r>
              <a:rPr lang="en-US" dirty="0" err="1"/>
              <a:t>növekvő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odatesznek</a:t>
            </a:r>
            <a:r>
              <a:rPr lang="en-US" dirty="0"/>
              <a:t> a </a:t>
            </a:r>
            <a:r>
              <a:rPr lang="en-US" dirty="0" err="1"/>
              <a:t>végére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osztályról</a:t>
            </a:r>
            <a:r>
              <a:rPr lang="en-US" dirty="0"/>
              <a:t> van </a:t>
            </a:r>
            <a:r>
              <a:rPr lang="en-US" dirty="0" err="1"/>
              <a:t>szó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örökli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előzőt</a:t>
            </a:r>
            <a:r>
              <a:rPr lang="en-US" dirty="0"/>
              <a:t>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IDXGIFactory6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hoztunk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DXGICreateFactory1(…)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így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verziózva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IID_PPV_ARGS(…)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interface ID-</a:t>
            </a:r>
            <a:r>
              <a:rPr lang="en-US" dirty="0" err="1"/>
              <a:t>jának</a:t>
            </a:r>
            <a:r>
              <a:rPr lang="en-US" dirty="0"/>
              <a:t> a </a:t>
            </a:r>
            <a:r>
              <a:rPr lang="en-US" dirty="0" err="1"/>
              <a:t>lekérdezésében</a:t>
            </a:r>
            <a:r>
              <a:rPr lang="en-US" dirty="0"/>
              <a:t> (IID), a PPV </a:t>
            </a:r>
            <a:r>
              <a:rPr lang="en-US" dirty="0" err="1"/>
              <a:t>pedig</a:t>
            </a:r>
            <a:r>
              <a:rPr lang="en-US" dirty="0"/>
              <a:t> a Pointer-to-a-Pointer Value-t </a:t>
            </a:r>
            <a:r>
              <a:rPr lang="en-US" dirty="0" err="1"/>
              <a:t>akarja</a:t>
            </a:r>
            <a:r>
              <a:rPr lang="en-US" dirty="0"/>
              <a:t> </a:t>
            </a:r>
            <a:r>
              <a:rPr lang="en-US" dirty="0" err="1"/>
              <a:t>rövidíteni</a:t>
            </a:r>
            <a:r>
              <a:rPr lang="en-US" dirty="0"/>
              <a:t>. </a:t>
            </a:r>
            <a:r>
              <a:rPr lang="en-US" dirty="0" err="1"/>
              <a:t>Innen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 a DXGICreateFactory1,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példányosítani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függvényeit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részleteit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dokumentálják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</a:t>
            </a:r>
            <a:r>
              <a:rPr lang="en-US" dirty="0" err="1"/>
              <a:t>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9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descriptor </a:t>
            </a:r>
            <a:r>
              <a:rPr lang="en-US" dirty="0" err="1"/>
              <a:t>structot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. A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 0-t,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ablakhoz</a:t>
            </a:r>
            <a:r>
              <a:rPr lang="en-US" dirty="0"/>
              <a:t> </a:t>
            </a:r>
            <a:r>
              <a:rPr lang="en-US" dirty="0" err="1"/>
              <a:t>kötjük</a:t>
            </a:r>
            <a:r>
              <a:rPr lang="en-US" dirty="0"/>
              <a:t> a </a:t>
            </a:r>
            <a:r>
              <a:rPr lang="en-US" dirty="0" err="1"/>
              <a:t>dolgokat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Második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kitöltése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képernyős</a:t>
            </a:r>
            <a:r>
              <a:rPr lang="en-US" dirty="0"/>
              <a:t> </a:t>
            </a:r>
            <a:r>
              <a:rPr lang="en-US" dirty="0" err="1"/>
              <a:t>módért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7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swap chain-t. De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IDXGISwapChain1** 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</a:t>
            </a:r>
            <a:r>
              <a:rPr lang="en-US" dirty="0" err="1"/>
              <a:t>támogatott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példányosítja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megpróbáljuk</a:t>
            </a:r>
            <a:r>
              <a:rPr lang="en-US" dirty="0"/>
              <a:t> </a:t>
            </a:r>
            <a:r>
              <a:rPr lang="en-US" dirty="0" err="1"/>
              <a:t>lecastolni</a:t>
            </a:r>
            <a:r>
              <a:rPr lang="en-US" dirty="0"/>
              <a:t> IDXGISwapChain3 </a:t>
            </a:r>
            <a:r>
              <a:rPr lang="en-US" dirty="0" err="1"/>
              <a:t>típussá</a:t>
            </a:r>
            <a:r>
              <a:rPr lang="en-US" dirty="0"/>
              <a:t>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sikerül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SwapChain3-at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Windows SDK-d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telepítve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legfrissebb</a:t>
            </a:r>
            <a:r>
              <a:rPr lang="en-US" dirty="0"/>
              <a:t> </a:t>
            </a:r>
            <a:r>
              <a:rPr lang="en-US" dirty="0" err="1"/>
              <a:t>osztályokat</a:t>
            </a:r>
            <a:r>
              <a:rPr lang="en-US" dirty="0"/>
              <a:t> </a:t>
            </a:r>
            <a:r>
              <a:rPr lang="en-US" dirty="0" err="1"/>
              <a:t>példányosítjuk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legtöbb</a:t>
            </a:r>
            <a:r>
              <a:rPr lang="en-US" dirty="0"/>
              <a:t> feature-t.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full screen </a:t>
            </a:r>
            <a:r>
              <a:rPr lang="en-US" dirty="0" err="1"/>
              <a:t>windowhoz</a:t>
            </a:r>
            <a:r>
              <a:rPr lang="en-US" dirty="0"/>
              <a:t> a swap chain-t is </a:t>
            </a:r>
            <a:r>
              <a:rPr lang="en-US" dirty="0" err="1"/>
              <a:t>újra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kikapcsoljuk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ALT+Enter</a:t>
            </a:r>
            <a:r>
              <a:rPr lang="en-US" dirty="0"/>
              <a:t> </a:t>
            </a:r>
            <a:r>
              <a:rPr lang="en-US" dirty="0" err="1"/>
              <a:t>shortcutot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alkalmazásban</a:t>
            </a:r>
            <a:r>
              <a:rPr lang="en-US" dirty="0"/>
              <a:t> a </a:t>
            </a:r>
            <a:r>
              <a:rPr lang="en-US" dirty="0" err="1"/>
              <a:t>fullscreen</a:t>
            </a:r>
            <a:r>
              <a:rPr lang="en-US" dirty="0"/>
              <a:t>-widowed </a:t>
            </a:r>
            <a:r>
              <a:rPr lang="en-US" dirty="0" err="1"/>
              <a:t>mód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váltásért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1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swap </a:t>
            </a:r>
            <a:r>
              <a:rPr lang="en-US" dirty="0" err="1"/>
              <a:t>chainünk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szétválasztani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a DirectX-be </a:t>
            </a:r>
            <a:r>
              <a:rPr lang="en-US" dirty="0" err="1"/>
              <a:t>WinAPI</a:t>
            </a:r>
            <a:r>
              <a:rPr lang="en-US" dirty="0"/>
              <a:t>-t </a:t>
            </a:r>
            <a:r>
              <a:rPr lang="en-US" dirty="0" err="1"/>
              <a:t>túlságosan</a:t>
            </a:r>
            <a:r>
              <a:rPr lang="en-US" dirty="0"/>
              <a:t> </a:t>
            </a:r>
            <a:r>
              <a:rPr lang="en-US" dirty="0" err="1"/>
              <a:t>belekeverni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a main.cpp-be </a:t>
            </a:r>
            <a:r>
              <a:rPr lang="en-US" dirty="0" err="1"/>
              <a:t>kezeljük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bővítgetünk</a:t>
            </a:r>
            <a:r>
              <a:rPr lang="en-US" dirty="0"/>
              <a:t>. A </a:t>
            </a:r>
            <a:r>
              <a:rPr lang="en-US" dirty="0" err="1"/>
              <a:t>HelloTriangle-höz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Render() </a:t>
            </a:r>
            <a:r>
              <a:rPr lang="en-US" dirty="0" err="1"/>
              <a:t>hívás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kezelésre</a:t>
            </a:r>
            <a:r>
              <a:rPr lang="en-US" dirty="0"/>
              <a:t> </a:t>
            </a:r>
            <a:r>
              <a:rPr lang="en-US" dirty="0" err="1"/>
              <a:t>használatos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a *</a:t>
            </a:r>
            <a:r>
              <a:rPr lang="en-US" dirty="0" err="1"/>
              <a:t>SwapChainResources</a:t>
            </a:r>
            <a:r>
              <a:rPr lang="en-US" dirty="0"/>
              <a:t>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függ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szabadítunk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</a:p>
          <a:p>
            <a:r>
              <a:rPr lang="en-US" dirty="0" err="1"/>
              <a:t>Míg</a:t>
            </a:r>
            <a:r>
              <a:rPr lang="en-US" dirty="0"/>
              <a:t> a *Resources()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</a:t>
            </a:r>
          </a:p>
          <a:p>
            <a:r>
              <a:rPr lang="en-US" dirty="0"/>
              <a:t>A *Assets()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lesarkítva</a:t>
            </a:r>
            <a:r>
              <a:rPr lang="en-US" dirty="0"/>
              <a:t>:</a:t>
            </a:r>
          </a:p>
          <a:p>
            <a:r>
              <a:rPr lang="en-US" dirty="0" err="1"/>
              <a:t>LoadAssets</a:t>
            </a:r>
            <a:r>
              <a:rPr lang="en-US" dirty="0"/>
              <a:t>() : </a:t>
            </a:r>
            <a:r>
              <a:rPr lang="en-US" dirty="0" err="1"/>
              <a:t>miket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() :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  <a:p>
            <a:r>
              <a:rPr lang="en-US" dirty="0" err="1"/>
              <a:t>CreateSwapChainResources</a:t>
            </a:r>
            <a:r>
              <a:rPr lang="en-US" dirty="0"/>
              <a:t>() 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8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osztályon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dolgozunk</a:t>
            </a:r>
            <a:r>
              <a:rPr lang="en-US" dirty="0"/>
              <a:t>, a </a:t>
            </a:r>
            <a:r>
              <a:rPr lang="en-US" dirty="0" err="1"/>
              <a:t>CreateSwapChainResources</a:t>
            </a:r>
            <a:r>
              <a:rPr lang="en-US" dirty="0"/>
              <a:t>() </a:t>
            </a:r>
            <a:r>
              <a:rPr lang="en-US" dirty="0" err="1"/>
              <a:t>függvénynek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adattagra</a:t>
            </a:r>
            <a:r>
              <a:rPr lang="en-US" dirty="0"/>
              <a:t> van </a:t>
            </a:r>
            <a:r>
              <a:rPr lang="en-US" dirty="0" err="1"/>
              <a:t>szüksége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/>
              <a:t>BACKBUFFER_DEPTH</a:t>
            </a:r>
            <a:r>
              <a:rPr lang="en-US" dirty="0"/>
              <a:t>: </a:t>
            </a:r>
            <a:r>
              <a:rPr lang="en-US" dirty="0" err="1"/>
              <a:t>hány</a:t>
            </a:r>
            <a:r>
              <a:rPr lang="en-US" dirty="0"/>
              <a:t> render </a:t>
            </a:r>
            <a:r>
              <a:rPr lang="en-US" dirty="0" err="1"/>
              <a:t>targete</a:t>
            </a:r>
            <a:r>
              <a:rPr lang="en-US" dirty="0"/>
              <a:t> van a swap </a:t>
            </a:r>
            <a:r>
              <a:rPr lang="en-US" dirty="0" err="1"/>
              <a:t>chainnek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2-re van </a:t>
            </a:r>
            <a:r>
              <a:rPr lang="en-US" dirty="0" err="1"/>
              <a:t>állítva</a:t>
            </a:r>
            <a:r>
              <a:rPr lang="en-US" dirty="0"/>
              <a:t> (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váltani</a:t>
            </a:r>
            <a:r>
              <a:rPr lang="en-US" dirty="0"/>
              <a:t> double </a:t>
            </a:r>
            <a:r>
              <a:rPr lang="en-US" dirty="0" err="1"/>
              <a:t>illetve</a:t>
            </a:r>
            <a:r>
              <a:rPr lang="en-US" dirty="0"/>
              <a:t> triple buffering </a:t>
            </a:r>
            <a:r>
              <a:rPr lang="en-US" dirty="0" err="1"/>
              <a:t>között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b="1" dirty="0" err="1"/>
              <a:t>viewPort</a:t>
            </a:r>
            <a:r>
              <a:rPr lang="en-US" dirty="0"/>
              <a:t>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szeretnék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a </a:t>
            </a:r>
            <a:r>
              <a:rPr lang="en-US" dirty="0" err="1"/>
              <a:t>kész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mekkorába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kifeszíteni</a:t>
            </a:r>
            <a:r>
              <a:rPr lang="en-US" dirty="0"/>
              <a:t>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scissorRect</a:t>
            </a:r>
            <a:r>
              <a:rPr lang="en-US" dirty="0"/>
              <a:t>: </a:t>
            </a:r>
            <a:r>
              <a:rPr lang="en-US" dirty="0" err="1"/>
              <a:t>vágónégyzet</a:t>
            </a:r>
            <a:r>
              <a:rPr lang="en-US" dirty="0"/>
              <a:t>,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.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képernyőt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viewPortra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rtvDescriptorHeap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tömb</a:t>
            </a:r>
            <a:r>
              <a:rPr lang="en-US" dirty="0"/>
              <a:t> a GPU-n,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 a render </a:t>
            </a:r>
            <a:r>
              <a:rPr lang="en-US" dirty="0" err="1"/>
              <a:t>targeteknek</a:t>
            </a:r>
            <a:r>
              <a:rPr lang="en-US" dirty="0"/>
              <a:t> a </a:t>
            </a:r>
            <a:r>
              <a:rPr lang="en-US" dirty="0" err="1"/>
              <a:t>mutatóit</a:t>
            </a:r>
            <a:r>
              <a:rPr lang="en-US" dirty="0"/>
              <a:t> a </a:t>
            </a:r>
            <a:r>
              <a:rPr lang="en-US" dirty="0" err="1"/>
              <a:t>motorháztető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rtvDescriptorHandleIncrementSize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méret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</a:t>
            </a:r>
            <a:r>
              <a:rPr lang="en-US" dirty="0" err="1"/>
              <a:t>felvesz</a:t>
            </a:r>
            <a:r>
              <a:rPr lang="en-US" dirty="0"/>
              <a:t> a </a:t>
            </a:r>
            <a:r>
              <a:rPr lang="en-US" dirty="0" err="1"/>
              <a:t>DescriptorHeapben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pointer </a:t>
            </a:r>
            <a:r>
              <a:rPr lang="en-US" dirty="0" err="1"/>
              <a:t>aritmetikához</a:t>
            </a:r>
            <a:r>
              <a:rPr lang="en-US" dirty="0"/>
              <a:t> fog </a:t>
            </a:r>
            <a:r>
              <a:rPr lang="en-US" dirty="0" err="1"/>
              <a:t>kelleni</a:t>
            </a:r>
            <a:r>
              <a:rPr lang="en-US" dirty="0"/>
              <a:t> a </a:t>
            </a:r>
            <a:r>
              <a:rPr lang="en-US" dirty="0" err="1"/>
              <a:t>rajzoláskor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renderTargets</a:t>
            </a:r>
            <a:r>
              <a:rPr lang="en-US" b="1" dirty="0"/>
              <a:t>[]</a:t>
            </a:r>
            <a:r>
              <a:rPr lang="en-US" dirty="0"/>
              <a:t>: a render </a:t>
            </a:r>
            <a:r>
              <a:rPr lang="en-US" dirty="0" err="1"/>
              <a:t>targetek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frameIndex</a:t>
            </a:r>
            <a:r>
              <a:rPr lang="en-US" b="0" dirty="0"/>
              <a:t>: a </a:t>
            </a:r>
            <a:r>
              <a:rPr lang="en-US" b="0" dirty="0" err="1"/>
              <a:t>swapChainben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</a:t>
            </a:r>
            <a:r>
              <a:rPr lang="en-US" b="0" dirty="0" err="1"/>
              <a:t>textúra</a:t>
            </a:r>
            <a:r>
              <a:rPr lang="en-US" b="0" dirty="0"/>
              <a:t> </a:t>
            </a:r>
            <a:r>
              <a:rPr lang="en-US" b="0" dirty="0" err="1"/>
              <a:t>következik</a:t>
            </a:r>
            <a:r>
              <a:rPr lang="en-US" b="0" dirty="0"/>
              <a:t>. </a:t>
            </a:r>
            <a:r>
              <a:rPr lang="en-US" b="0" dirty="0" err="1"/>
              <a:t>Dupla</a:t>
            </a:r>
            <a:r>
              <a:rPr lang="en-US" b="0" dirty="0"/>
              <a:t> </a:t>
            </a:r>
            <a:r>
              <a:rPr lang="en-US" b="0" dirty="0" err="1"/>
              <a:t>bufferelésnél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0 </a:t>
            </a:r>
            <a:r>
              <a:rPr lang="en-US" b="0" dirty="0" err="1"/>
              <a:t>vagy</a:t>
            </a:r>
            <a:r>
              <a:rPr lang="en-US" b="0" dirty="0"/>
              <a:t> 1. </a:t>
            </a: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azért</a:t>
            </a:r>
            <a:r>
              <a:rPr lang="en-US" b="0" dirty="0"/>
              <a:t> </a:t>
            </a:r>
            <a:r>
              <a:rPr lang="en-US" b="0" dirty="0" err="1"/>
              <a:t>SwapChainResource</a:t>
            </a:r>
            <a:r>
              <a:rPr lang="en-US" b="0" dirty="0"/>
              <a:t>, </a:t>
            </a:r>
            <a:r>
              <a:rPr lang="en-US" b="0" dirty="0" err="1"/>
              <a:t>mert</a:t>
            </a:r>
            <a:r>
              <a:rPr lang="en-US" b="0" dirty="0"/>
              <a:t> ha </a:t>
            </a:r>
            <a:r>
              <a:rPr lang="en-US" b="0" dirty="0" err="1"/>
              <a:t>újracsináljuk</a:t>
            </a:r>
            <a:r>
              <a:rPr lang="en-US" b="0" dirty="0"/>
              <a:t> a render </a:t>
            </a:r>
            <a:r>
              <a:rPr lang="en-US" b="0" dirty="0" err="1"/>
              <a:t>targeteket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újra</a:t>
            </a:r>
            <a:r>
              <a:rPr lang="en-US" b="0" dirty="0"/>
              <a:t> a 0-ról </a:t>
            </a:r>
            <a:r>
              <a:rPr lang="en-US" b="0" dirty="0" err="1"/>
              <a:t>indul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SwapChain</a:t>
            </a:r>
            <a:r>
              <a:rPr lang="en-US" b="0" dirty="0"/>
              <a:t> </a:t>
            </a:r>
            <a:r>
              <a:rPr lang="en-US" b="0" dirty="0" err="1"/>
              <a:t>indexelés</a:t>
            </a:r>
            <a:r>
              <a:rPr lang="en-US" b="0" dirty="0"/>
              <a:t>. </a:t>
            </a:r>
            <a:r>
              <a:rPr lang="en-US" b="0" dirty="0" err="1"/>
              <a:t>Így</a:t>
            </a:r>
            <a:r>
              <a:rPr lang="en-US" b="0" dirty="0"/>
              <a:t> ha 1-en </a:t>
            </a:r>
            <a:r>
              <a:rPr lang="en-US" b="0" dirty="0" err="1"/>
              <a:t>hagynánk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hibát</a:t>
            </a:r>
            <a:r>
              <a:rPr lang="en-US" b="0" dirty="0"/>
              <a:t> </a:t>
            </a:r>
            <a:r>
              <a:rPr lang="en-US" b="0" dirty="0" err="1"/>
              <a:t>dobna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dirty="0"/>
              <a:t>A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ötlet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a Swap Chain </a:t>
            </a:r>
            <a:r>
              <a:rPr lang="en-US" dirty="0" err="1"/>
              <a:t>leíróban</a:t>
            </a:r>
            <a:r>
              <a:rPr lang="en-US" dirty="0"/>
              <a:t>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értéknek</a:t>
            </a:r>
            <a:r>
              <a:rPr lang="en-US" dirty="0"/>
              <a:t> 0,0-t </a:t>
            </a:r>
            <a:r>
              <a:rPr lang="en-US" dirty="0" err="1"/>
              <a:t>adtunk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függvényhívás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méretezi</a:t>
            </a:r>
            <a:r>
              <a:rPr lang="en-US" dirty="0"/>
              <a:t> a swap chain-t.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swap chain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viewport-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vágónégyzet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ablakátméretezésnél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ha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méretben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a </a:t>
            </a:r>
            <a:r>
              <a:rPr lang="en-US" dirty="0" err="1"/>
              <a:t>renderelt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descriptor </a:t>
            </a:r>
            <a:r>
              <a:rPr lang="en-US" dirty="0" err="1"/>
              <a:t>heapet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azokban</a:t>
            </a:r>
            <a:r>
              <a:rPr lang="en-US" dirty="0"/>
              <a:t> </a:t>
            </a:r>
            <a:r>
              <a:rPr lang="en-US" dirty="0" err="1"/>
              <a:t>tárolt</a:t>
            </a:r>
            <a:r>
              <a:rPr lang="en-US" dirty="0"/>
              <a:t> </a:t>
            </a:r>
            <a:r>
              <a:rPr lang="en-US" dirty="0" err="1"/>
              <a:t>RenderTargetView-okat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újracsinálni</a:t>
            </a:r>
            <a:r>
              <a:rPr lang="en-US" dirty="0"/>
              <a:t> </a:t>
            </a:r>
            <a:r>
              <a:rPr lang="en-US" dirty="0" err="1"/>
              <a:t>átméretezéskor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módosítani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újracsinálni</a:t>
            </a:r>
            <a:r>
              <a:rPr lang="en-US" dirty="0"/>
              <a:t>.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pointerek</a:t>
            </a:r>
            <a:r>
              <a:rPr lang="en-US" dirty="0"/>
              <a:t> </a:t>
            </a:r>
            <a:r>
              <a:rPr lang="en-US" dirty="0" err="1"/>
              <a:t>értékeit</a:t>
            </a:r>
            <a:r>
              <a:rPr lang="en-US" dirty="0"/>
              <a:t> is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Ez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egyébként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nagyon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jellemző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DirectX-ben,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CPU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oldali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írás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olvasás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kárára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sebesség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így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ha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valamit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módosítani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sokszor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találjuk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magunkat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ott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törölni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majd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értékekkel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létrehozni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2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Miután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a descriptor heap,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ciklusban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a </a:t>
            </a:r>
            <a:r>
              <a:rPr lang="en-US" dirty="0" err="1"/>
              <a:t>swapChain-től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i-edik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render target view-t.</a:t>
            </a:r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körülbelül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megkérjük</a:t>
            </a:r>
            <a:r>
              <a:rPr lang="en-US" dirty="0"/>
              <a:t> a </a:t>
            </a:r>
            <a:r>
              <a:rPr lang="en-US" dirty="0" err="1"/>
              <a:t>drivert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írjon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Descriptor Heap-be</a:t>
            </a:r>
          </a:p>
          <a:p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a </a:t>
            </a:r>
            <a:r>
              <a:rPr lang="en-US" dirty="0" err="1"/>
              <a:t>frameIndex</a:t>
            </a:r>
            <a:r>
              <a:rPr lang="en-US" dirty="0"/>
              <a:t>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előzőekben</a:t>
            </a:r>
            <a:r>
              <a:rPr lang="en-US" dirty="0"/>
              <a:t> </a:t>
            </a:r>
            <a:r>
              <a:rPr lang="en-US" dirty="0" err="1"/>
              <a:t>tárgyalt</a:t>
            </a:r>
            <a:r>
              <a:rPr lang="en-US" dirty="0"/>
              <a:t> </a:t>
            </a:r>
            <a:r>
              <a:rPr lang="en-US" dirty="0" err="1"/>
              <a:t>indok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9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C++ </a:t>
            </a:r>
            <a:r>
              <a:rPr lang="en-US" dirty="0" err="1"/>
              <a:t>infó</a:t>
            </a:r>
            <a:r>
              <a:rPr lang="en-US" dirty="0"/>
              <a:t> </a:t>
            </a:r>
            <a:r>
              <a:rPr lang="en-US" dirty="0" err="1"/>
              <a:t>aki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ismeri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shared_ptr</a:t>
            </a:r>
            <a:r>
              <a:rPr lang="en-US" dirty="0"/>
              <a:t>&lt;T&gt; </a:t>
            </a:r>
            <a:r>
              <a:rPr lang="en-US" dirty="0" err="1"/>
              <a:t>vagy</a:t>
            </a:r>
            <a:r>
              <a:rPr lang="en-US" dirty="0"/>
              <a:t> std::</a:t>
            </a:r>
            <a:r>
              <a:rPr lang="en-US" dirty="0" err="1"/>
              <a:t>unique_ptr</a:t>
            </a:r>
            <a:r>
              <a:rPr lang="en-US" dirty="0"/>
              <a:t>&lt;T&gt; smart </a:t>
            </a:r>
            <a:r>
              <a:rPr lang="en-US" dirty="0" err="1"/>
              <a:t>pointereket</a:t>
            </a:r>
            <a:r>
              <a:rPr lang="en-US" dirty="0"/>
              <a:t>:</a:t>
            </a:r>
          </a:p>
          <a:p>
            <a:r>
              <a:rPr lang="en-US" dirty="0"/>
              <a:t>A </a:t>
            </a:r>
            <a:r>
              <a:rPr lang="en-US" dirty="0" err="1"/>
              <a:t>com_ptr</a:t>
            </a:r>
            <a:r>
              <a:rPr lang="en-US" dirty="0"/>
              <a:t>&lt;T&gt;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definiál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 * operator-&gt;()  </a:t>
            </a:r>
            <a:r>
              <a:rPr lang="en-US" dirty="0" err="1"/>
              <a:t>operátort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imitál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a </a:t>
            </a:r>
            <a:r>
              <a:rPr lang="en-US" dirty="0" err="1"/>
              <a:t>com_ptr</a:t>
            </a:r>
            <a:r>
              <a:rPr lang="en-US" dirty="0"/>
              <a:t>&lt;T&gt;::Reset() </a:t>
            </a:r>
            <a:r>
              <a:rPr lang="en-US" dirty="0" err="1"/>
              <a:t>függvényét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alatta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pointernek</a:t>
            </a:r>
            <a:r>
              <a:rPr lang="en-US" dirty="0"/>
              <a:t> </a:t>
            </a:r>
            <a:r>
              <a:rPr lang="en-US" dirty="0" err="1"/>
              <a:t>csökkenti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számlálóját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T::Release()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visszaállítja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T* </a:t>
            </a:r>
            <a:r>
              <a:rPr lang="en-US" dirty="0" err="1"/>
              <a:t>pointerét</a:t>
            </a:r>
            <a:r>
              <a:rPr lang="en-US" dirty="0"/>
              <a:t> </a:t>
            </a:r>
            <a:r>
              <a:rPr lang="en-US" dirty="0" err="1"/>
              <a:t>nullptr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referenciát</a:t>
            </a:r>
            <a:r>
              <a:rPr lang="en-US" dirty="0"/>
              <a:t> </a:t>
            </a:r>
            <a:r>
              <a:rPr lang="en-US" dirty="0" err="1"/>
              <a:t>tárolunk</a:t>
            </a:r>
            <a:r>
              <a:rPr lang="en-US" dirty="0"/>
              <a:t> </a:t>
            </a:r>
            <a:r>
              <a:rPr lang="en-US" dirty="0" err="1"/>
              <a:t>ezekből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osztályokból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destruktor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is fog </a:t>
            </a:r>
            <a:r>
              <a:rPr lang="en-US" dirty="0" err="1"/>
              <a:t>történni</a:t>
            </a:r>
            <a:r>
              <a:rPr lang="en-US" dirty="0"/>
              <a:t> (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0-ra </a:t>
            </a:r>
            <a:r>
              <a:rPr lang="en-US" dirty="0" err="1"/>
              <a:t>csökken</a:t>
            </a:r>
            <a:r>
              <a:rPr lang="en-US" dirty="0"/>
              <a:t>). 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Egy</a:t>
            </a:r>
            <a:r>
              <a:rPr lang="en-US" dirty="0"/>
              <a:t> smart pointer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intruzív</a:t>
            </a:r>
            <a:r>
              <a:rPr lang="en-US" dirty="0"/>
              <a:t> ha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számlálót</a:t>
            </a:r>
            <a:r>
              <a:rPr lang="en-US" dirty="0"/>
              <a:t> </a:t>
            </a:r>
            <a:r>
              <a:rPr lang="en-US" dirty="0" err="1"/>
              <a:t>maga</a:t>
            </a:r>
            <a:r>
              <a:rPr lang="en-US" dirty="0"/>
              <a:t> a T </a:t>
            </a:r>
            <a:r>
              <a:rPr lang="en-US" dirty="0" err="1"/>
              <a:t>típus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. A </a:t>
            </a:r>
            <a:r>
              <a:rPr lang="en-US" dirty="0" err="1"/>
              <a:t>ComPtr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IUnknown</a:t>
            </a:r>
            <a:r>
              <a:rPr lang="en-US" dirty="0"/>
              <a:t> </a:t>
            </a:r>
            <a:r>
              <a:rPr lang="en-US" dirty="0" err="1"/>
              <a:t>interfészből</a:t>
            </a:r>
            <a:r>
              <a:rPr lang="en-US" dirty="0"/>
              <a:t> </a:t>
            </a:r>
            <a:r>
              <a:rPr lang="en-US" dirty="0" err="1"/>
              <a:t>származik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interfész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van </a:t>
            </a:r>
            <a:r>
              <a:rPr lang="en-US" dirty="0" err="1"/>
              <a:t>AddRef</a:t>
            </a:r>
            <a:r>
              <a:rPr lang="en-US" dirty="0"/>
              <a:t>() </a:t>
            </a:r>
            <a:r>
              <a:rPr lang="en-US" dirty="0" err="1"/>
              <a:t>és</a:t>
            </a:r>
            <a:r>
              <a:rPr lang="en-US" dirty="0"/>
              <a:t> Release() </a:t>
            </a:r>
            <a:r>
              <a:rPr lang="en-US" dirty="0" err="1"/>
              <a:t>függvénye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ID3D12-vel </a:t>
            </a:r>
            <a:r>
              <a:rPr lang="en-US" dirty="0" err="1"/>
              <a:t>kezdődő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szempontjából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 </a:t>
            </a:r>
            <a:r>
              <a:rPr lang="en-US" dirty="0" err="1"/>
              <a:t>megoldás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6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commandAllocator</a:t>
            </a:r>
            <a:r>
              <a:rPr lang="en-US" dirty="0"/>
              <a:t>: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sejteti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allokátor</a:t>
            </a:r>
            <a:r>
              <a:rPr lang="en-US" dirty="0"/>
              <a:t>,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allokál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parancsoknak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fog </a:t>
            </a:r>
            <a:r>
              <a:rPr lang="en-US" dirty="0" err="1"/>
              <a:t>felvenni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dirty="0"/>
              <a:t>: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recordolni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parancsokat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-n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lefuttatni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vsByteCode</a:t>
            </a:r>
            <a:r>
              <a:rPr lang="en-US" dirty="0"/>
              <a:t>: vertex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psByteCode</a:t>
            </a:r>
            <a:r>
              <a:rPr lang="en-US" dirty="0"/>
              <a:t>: pixel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rootSignature</a:t>
            </a:r>
            <a:r>
              <a:rPr lang="en-US" b="0" dirty="0"/>
              <a:t>: a PSO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része</a:t>
            </a:r>
            <a:r>
              <a:rPr lang="en-US" b="0" dirty="0"/>
              <a:t>, </a:t>
            </a:r>
            <a:r>
              <a:rPr lang="en-US" b="0" dirty="0" err="1"/>
              <a:t>erről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következő</a:t>
            </a:r>
            <a:r>
              <a:rPr lang="en-US" b="0" dirty="0"/>
              <a:t> </a:t>
            </a:r>
            <a:r>
              <a:rPr lang="en-US" b="0" dirty="0" err="1"/>
              <a:t>dián</a:t>
            </a:r>
            <a:endParaRPr lang="en-US" b="0" dirty="0"/>
          </a:p>
          <a:p>
            <a:r>
              <a:rPr lang="en-US" b="1" dirty="0" err="1"/>
              <a:t>gpso</a:t>
            </a:r>
            <a:r>
              <a:rPr lang="en-US" dirty="0"/>
              <a:t>: a </a:t>
            </a:r>
            <a:r>
              <a:rPr lang="en-US" dirty="0" err="1"/>
              <a:t>legelső</a:t>
            </a:r>
            <a:r>
              <a:rPr lang="en-US" dirty="0"/>
              <a:t> PSO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összerakni</a:t>
            </a:r>
            <a:r>
              <a:rPr lang="en-US" dirty="0"/>
              <a:t> (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)</a:t>
            </a:r>
          </a:p>
          <a:p>
            <a:endParaRPr lang="hu-HU" dirty="0"/>
          </a:p>
          <a:p>
            <a:pPr>
              <a:buNone/>
            </a:pPr>
            <a:r>
              <a:rPr lang="en-US" b="1" dirty="0"/>
              <a:t>fence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felturbózott</a:t>
            </a:r>
            <a:r>
              <a:rPr lang="en-US" dirty="0"/>
              <a:t> unsigned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fenceEvent</a:t>
            </a:r>
            <a:r>
              <a:rPr lang="en-US" dirty="0"/>
              <a:t>: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mégis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fog </a:t>
            </a:r>
            <a:r>
              <a:rPr lang="en-US" dirty="0" err="1"/>
              <a:t>szivárogni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ba</a:t>
            </a:r>
            <a:r>
              <a:rPr lang="en-US" dirty="0"/>
              <a:t> de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input </a:t>
            </a:r>
            <a:r>
              <a:rPr lang="en-US" dirty="0" err="1"/>
              <a:t>kezelés</a:t>
            </a:r>
            <a:r>
              <a:rPr lang="en-US" dirty="0"/>
              <a:t>.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a Windows-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eseményeket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itt</a:t>
            </a:r>
            <a:endParaRPr lang="en-US" dirty="0"/>
          </a:p>
          <a:p>
            <a:pPr>
              <a:buNone/>
            </a:pPr>
            <a:r>
              <a:rPr lang="en-US" b="1" dirty="0" err="1"/>
              <a:t>frameIndex</a:t>
            </a:r>
            <a:r>
              <a:rPr lang="en-US" dirty="0"/>
              <a:t>: </a:t>
            </a:r>
            <a:r>
              <a:rPr lang="en-US" dirty="0" err="1"/>
              <a:t>hanyadik</a:t>
            </a:r>
            <a:r>
              <a:rPr lang="en-US" dirty="0"/>
              <a:t> </a:t>
            </a:r>
            <a:r>
              <a:rPr lang="en-US" dirty="0" err="1"/>
              <a:t>framenél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 err="1"/>
              <a:t>fenceValue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snapshot </a:t>
            </a:r>
            <a:r>
              <a:rPr lang="en-US" dirty="0" err="1"/>
              <a:t>arról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fence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tart, </a:t>
            </a:r>
            <a:r>
              <a:rPr lang="en-US" dirty="0" err="1"/>
              <a:t>komparálásra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Sajnos</a:t>
            </a:r>
            <a:r>
              <a:rPr lang="en-US" dirty="0"/>
              <a:t> a </a:t>
            </a:r>
            <a:r>
              <a:rPr lang="en-US" dirty="0" err="1"/>
              <a:t>szinkronizációt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ússzuk</a:t>
            </a:r>
            <a:r>
              <a:rPr lang="en-US" dirty="0"/>
              <a:t> meg </a:t>
            </a:r>
            <a:r>
              <a:rPr lang="en-US" dirty="0" err="1"/>
              <a:t>még</a:t>
            </a:r>
            <a:r>
              <a:rPr lang="en-US" dirty="0"/>
              <a:t> a </a:t>
            </a:r>
            <a:r>
              <a:rPr lang="en-US" dirty="0" err="1"/>
              <a:t>legegyser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rajzoláskor</a:t>
            </a:r>
            <a:r>
              <a:rPr lang="en-US" dirty="0"/>
              <a:t> se, de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7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elkészítésre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PSO-</a:t>
            </a:r>
            <a:r>
              <a:rPr lang="en-US" dirty="0" err="1"/>
              <a:t>nk</a:t>
            </a:r>
            <a:r>
              <a:rPr lang="en-US" dirty="0"/>
              <a:t>. Pipeline State Object. </a:t>
            </a:r>
            <a:r>
              <a:rPr lang="en-US" dirty="0" err="1"/>
              <a:t>Ez</a:t>
            </a:r>
            <a:r>
              <a:rPr lang="en-US" dirty="0"/>
              <a:t> a GPU pipeline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</a:t>
            </a:r>
            <a:r>
              <a:rPr lang="en-US" dirty="0" err="1"/>
              <a:t>egybe</a:t>
            </a:r>
            <a:r>
              <a:rPr lang="en-US" dirty="0"/>
              <a:t>. </a:t>
            </a:r>
            <a:r>
              <a:rPr lang="en-US" dirty="0" err="1"/>
              <a:t>Létezik</a:t>
            </a:r>
            <a:r>
              <a:rPr lang="en-US" dirty="0"/>
              <a:t> Graphics </a:t>
            </a:r>
            <a:r>
              <a:rPr lang="en-US" dirty="0" err="1"/>
              <a:t>és</a:t>
            </a:r>
            <a:r>
              <a:rPr lang="en-US" dirty="0"/>
              <a:t> Compute </a:t>
            </a:r>
            <a:r>
              <a:rPr lang="en-US" dirty="0" err="1"/>
              <a:t>típusú</a:t>
            </a:r>
            <a:r>
              <a:rPr lang="en-US" dirty="0"/>
              <a:t> PSO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prefixelve</a:t>
            </a:r>
            <a:r>
              <a:rPr lang="en-US" dirty="0"/>
              <a:t> van a DirectX </a:t>
            </a:r>
            <a:r>
              <a:rPr lang="en-US" dirty="0" err="1"/>
              <a:t>oszályokban</a:t>
            </a:r>
            <a:r>
              <a:rPr lang="en-US" dirty="0"/>
              <a:t>.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Graphics </a:t>
            </a:r>
            <a:r>
              <a:rPr lang="en-US" dirty="0" err="1"/>
              <a:t>típusú</a:t>
            </a:r>
            <a:r>
              <a:rPr lang="en-US" dirty="0"/>
              <a:t> PSO-</a:t>
            </a:r>
            <a:r>
              <a:rPr lang="en-US" dirty="0" err="1"/>
              <a:t>kat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írjuk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GPSO, </a:t>
            </a:r>
            <a:r>
              <a:rPr lang="en-US" dirty="0" err="1"/>
              <a:t>vagy</a:t>
            </a:r>
            <a:r>
              <a:rPr lang="en-US" dirty="0"/>
              <a:t> Graphics–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alapértelmezetten</a:t>
            </a:r>
            <a:r>
              <a:rPr lang="en-US" dirty="0"/>
              <a:t> Graphics-ra </a:t>
            </a:r>
            <a:r>
              <a:rPr lang="en-US" dirty="0" err="1"/>
              <a:t>gondolunk</a:t>
            </a:r>
            <a:r>
              <a:rPr lang="en-US" dirty="0"/>
              <a:t>. (A compute </a:t>
            </a:r>
            <a:r>
              <a:rPr lang="en-US" dirty="0" err="1"/>
              <a:t>egyébként</a:t>
            </a:r>
            <a:r>
              <a:rPr lang="en-US" dirty="0"/>
              <a:t> a GPGPU </a:t>
            </a:r>
            <a:r>
              <a:rPr lang="en-US" dirty="0" err="1"/>
              <a:t>megoldásokhoz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</a:t>
            </a:r>
            <a:r>
              <a:rPr lang="en-US" dirty="0" err="1"/>
              <a:t>alkalmazása</a:t>
            </a:r>
            <a:r>
              <a:rPr lang="en-US" dirty="0"/>
              <a:t> </a:t>
            </a:r>
            <a:r>
              <a:rPr lang="en-US" dirty="0" err="1"/>
              <a:t>lehetne</a:t>
            </a:r>
            <a:r>
              <a:rPr lang="en-US" dirty="0"/>
              <a:t> a </a:t>
            </a:r>
            <a:r>
              <a:rPr lang="en-US" dirty="0" err="1"/>
              <a:t>színtér</a:t>
            </a:r>
            <a:r>
              <a:rPr lang="en-US" dirty="0"/>
              <a:t> </a:t>
            </a:r>
            <a:r>
              <a:rPr lang="en-US" dirty="0" err="1"/>
              <a:t>rendezés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van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többszálas</a:t>
            </a:r>
            <a:r>
              <a:rPr lang="en-US" dirty="0"/>
              <a:t> </a:t>
            </a:r>
            <a:r>
              <a:rPr lang="en-US" dirty="0" err="1"/>
              <a:t>rendező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DirectX-</a:t>
            </a:r>
            <a:r>
              <a:rPr lang="en-US" dirty="0" err="1"/>
              <a:t>ekhez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a 12-ben </a:t>
            </a:r>
            <a:r>
              <a:rPr lang="en-US" dirty="0" err="1"/>
              <a:t>bejött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állatfaj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RootSignature</a:t>
            </a:r>
            <a:r>
              <a:rPr lang="en-US" dirty="0"/>
              <a:t>.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beszélni</a:t>
            </a:r>
            <a:r>
              <a:rPr lang="en-US" dirty="0"/>
              <a:t>,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pipeline-t </a:t>
            </a:r>
            <a:r>
              <a:rPr lang="en-US" dirty="0" err="1"/>
              <a:t>átfogó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.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képzelni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fejléce</a:t>
            </a:r>
            <a:r>
              <a:rPr lang="en-US" dirty="0"/>
              <a:t>. Most </a:t>
            </a:r>
            <a:r>
              <a:rPr lang="en-US" dirty="0" err="1"/>
              <a:t>minden</a:t>
            </a:r>
            <a:r>
              <a:rPr lang="en-US" dirty="0"/>
              <a:t> 0-ra van </a:t>
            </a:r>
            <a:r>
              <a:rPr lang="en-US" dirty="0" err="1"/>
              <a:t>állítva</a:t>
            </a:r>
            <a:r>
              <a:rPr lang="en-US" dirty="0"/>
              <a:t>.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szerializálni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megcsinálni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belőle</a:t>
            </a:r>
            <a:r>
              <a:rPr lang="en-US" dirty="0"/>
              <a:t>.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emlékezne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IA: Input Assembler,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készíti</a:t>
            </a:r>
            <a:r>
              <a:rPr lang="en-US" dirty="0"/>
              <a:t> el a vertex shader </a:t>
            </a:r>
            <a:r>
              <a:rPr lang="en-US" dirty="0" err="1"/>
              <a:t>inputját</a:t>
            </a:r>
            <a:endParaRPr lang="en-US" dirty="0"/>
          </a:p>
          <a:p>
            <a:r>
              <a:rPr lang="en-US" dirty="0"/>
              <a:t>VS: Vertex Shader, </a:t>
            </a:r>
            <a:r>
              <a:rPr lang="en-US" dirty="0" err="1"/>
              <a:t>jellemzően</a:t>
            </a:r>
            <a:r>
              <a:rPr lang="en-US" dirty="0"/>
              <a:t> per-vertex </a:t>
            </a:r>
            <a:r>
              <a:rPr lang="en-US" dirty="0" err="1"/>
              <a:t>adatokon</a:t>
            </a:r>
            <a:r>
              <a:rPr lang="en-US" dirty="0"/>
              <a:t> </a:t>
            </a:r>
            <a:r>
              <a:rPr lang="en-US" dirty="0" err="1"/>
              <a:t>végez</a:t>
            </a:r>
            <a:r>
              <a:rPr lang="en-US" dirty="0"/>
              <a:t> </a:t>
            </a:r>
            <a:r>
              <a:rPr lang="en-US" dirty="0" err="1"/>
              <a:t>transzformációkat</a:t>
            </a:r>
            <a:r>
              <a:rPr lang="en-US" dirty="0"/>
              <a:t>, NDC (normalized device coordinates) –be </a:t>
            </a:r>
            <a:r>
              <a:rPr lang="en-US" dirty="0" err="1"/>
              <a:t>teszi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pozíciót</a:t>
            </a:r>
            <a:r>
              <a:rPr lang="en-US" dirty="0"/>
              <a:t>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ϵ [-1, 1], z </a:t>
            </a:r>
            <a:r>
              <a:rPr lang="el-GR" dirty="0"/>
              <a:t>ϵ</a:t>
            </a:r>
            <a:r>
              <a:rPr lang="en-US" dirty="0"/>
              <a:t> [0, 1], z a </a:t>
            </a:r>
            <a:r>
              <a:rPr lang="en-US" dirty="0" err="1"/>
              <a:t>mélységadat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)</a:t>
            </a:r>
          </a:p>
          <a:p>
            <a:r>
              <a:rPr lang="en-US" dirty="0"/>
              <a:t>GS: Geometry Shader: </a:t>
            </a:r>
            <a:r>
              <a:rPr lang="en-US" dirty="0" err="1"/>
              <a:t>primitívekből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,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pontokat</a:t>
            </a:r>
            <a:r>
              <a:rPr lang="en-US" dirty="0"/>
              <a:t> fog </a:t>
            </a:r>
            <a:r>
              <a:rPr lang="en-US" dirty="0" err="1"/>
              <a:t>négyzetekké</a:t>
            </a:r>
            <a:r>
              <a:rPr lang="en-US" dirty="0"/>
              <a:t> </a:t>
            </a:r>
            <a:r>
              <a:rPr lang="en-US" dirty="0" err="1"/>
              <a:t>transzformálni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kamerába</a:t>
            </a:r>
            <a:r>
              <a:rPr lang="en-US" dirty="0"/>
              <a:t> </a:t>
            </a:r>
            <a:r>
              <a:rPr lang="en-US" dirty="0" err="1"/>
              <a:t>forgatni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r>
              <a:rPr lang="en-US" dirty="0"/>
              <a:t>Rasterizer: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a </a:t>
            </a:r>
            <a:r>
              <a:rPr lang="en-US" dirty="0" err="1"/>
              <a:t>levágása</a:t>
            </a:r>
            <a:r>
              <a:rPr lang="en-US" dirty="0"/>
              <a:t> a </a:t>
            </a:r>
            <a:r>
              <a:rPr lang="en-US" dirty="0" err="1"/>
              <a:t>primitíveknek</a:t>
            </a:r>
            <a:r>
              <a:rPr lang="en-US" dirty="0"/>
              <a:t>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kilógnak</a:t>
            </a:r>
            <a:endParaRPr lang="en-US" dirty="0"/>
          </a:p>
          <a:p>
            <a:r>
              <a:rPr lang="en-US" dirty="0"/>
              <a:t>PS: pixel shader,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 </a:t>
            </a:r>
            <a:r>
              <a:rPr lang="en-US" dirty="0" err="1"/>
              <a:t>lefut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per-vertex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interpolálva</a:t>
            </a:r>
            <a:r>
              <a:rPr lang="en-US" dirty="0"/>
              <a:t> </a:t>
            </a:r>
            <a:r>
              <a:rPr lang="en-US" dirty="0" err="1"/>
              <a:t>érkezik</a:t>
            </a:r>
            <a:r>
              <a:rPr lang="en-US" dirty="0"/>
              <a:t> ide.</a:t>
            </a:r>
          </a:p>
          <a:p>
            <a:r>
              <a:rPr lang="en-US" dirty="0"/>
              <a:t>OM: Output Merger,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de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neve </a:t>
            </a:r>
            <a:r>
              <a:rPr lang="en-US" dirty="0" err="1"/>
              <a:t>mondja</a:t>
            </a:r>
            <a:r>
              <a:rPr lang="en-US" dirty="0"/>
              <a:t> a </a:t>
            </a:r>
            <a:r>
              <a:rPr lang="en-US" dirty="0" err="1"/>
              <a:t>kimenet</a:t>
            </a:r>
            <a:r>
              <a:rPr lang="en-US" dirty="0"/>
              <a:t> </a:t>
            </a:r>
            <a:r>
              <a:rPr lang="en-US" dirty="0" err="1"/>
              <a:t>összeállításáért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endParaRPr lang="en-US" dirty="0"/>
          </a:p>
          <a:p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szeretne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rálátást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https://docs.microsoft.com/en-us/windows/win32/direct3d12/pipelines-and-shaders-with-directx-12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1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input </a:t>
            </a:r>
            <a:r>
              <a:rPr lang="en-US" dirty="0" err="1"/>
              <a:t>layoutra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pipeline </a:t>
            </a:r>
            <a:r>
              <a:rPr lang="en-US" dirty="0" err="1"/>
              <a:t>InputAssembler</a:t>
            </a:r>
            <a:r>
              <a:rPr lang="en-US" dirty="0"/>
              <a:t> </a:t>
            </a:r>
            <a:r>
              <a:rPr lang="en-US" dirty="0" err="1"/>
              <a:t>részének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 _</a:t>
            </a:r>
            <a:r>
              <a:rPr lang="en-US" dirty="0" err="1"/>
              <a:t>countof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Windows.h-ból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szolgál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tömbök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a 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inputDesc</a:t>
            </a:r>
            <a:r>
              <a:rPr lang="en-US" dirty="0"/>
              <a:t>) –re 1-et ad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.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tömböket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, </a:t>
            </a:r>
            <a:r>
              <a:rPr lang="en-US" dirty="0" err="1"/>
              <a:t>csökkenti</a:t>
            </a:r>
            <a:r>
              <a:rPr lang="en-US" dirty="0"/>
              <a:t> a copy paste </a:t>
            </a:r>
            <a:r>
              <a:rPr lang="en-US" dirty="0" err="1"/>
              <a:t>hibák</a:t>
            </a:r>
            <a:r>
              <a:rPr lang="en-US" dirty="0"/>
              <a:t> </a:t>
            </a:r>
            <a:r>
              <a:rPr lang="en-US" dirty="0" err="1"/>
              <a:t>számát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tömb</a:t>
            </a:r>
            <a:r>
              <a:rPr lang="en-US" dirty="0"/>
              <a:t> </a:t>
            </a:r>
            <a:r>
              <a:rPr lang="en-US" dirty="0" err="1"/>
              <a:t>elemeit</a:t>
            </a:r>
            <a:r>
              <a:rPr lang="en-US" dirty="0"/>
              <a:t> </a:t>
            </a:r>
            <a:r>
              <a:rPr lang="en-US" dirty="0" err="1"/>
              <a:t>bővíteni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5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Csúnya</a:t>
            </a:r>
            <a:r>
              <a:rPr lang="en-US" dirty="0"/>
              <a:t>, de most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rész</a:t>
            </a:r>
            <a:r>
              <a:rPr lang="en-US" dirty="0"/>
              <a:t> </a:t>
            </a:r>
            <a:r>
              <a:rPr lang="en-US" dirty="0" err="1"/>
              <a:t>másold</a:t>
            </a:r>
            <a:r>
              <a:rPr lang="en-US" dirty="0"/>
              <a:t> be,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vertex shader. Az Input </a:t>
            </a:r>
            <a:r>
              <a:rPr lang="en-US" dirty="0" err="1"/>
              <a:t>Assemblertől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float3-at,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3 float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outputnak</a:t>
            </a:r>
            <a:r>
              <a:rPr lang="en-US" dirty="0"/>
              <a:t> ad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ez</a:t>
            </a:r>
            <a:r>
              <a:rPr lang="en-US" dirty="0"/>
              <a:t> a float4 NDC-ben van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van </a:t>
            </a:r>
            <a:r>
              <a:rPr lang="en-US" dirty="0" err="1"/>
              <a:t>kötve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szemantikus</a:t>
            </a:r>
            <a:r>
              <a:rPr lang="en-US" dirty="0"/>
              <a:t> </a:t>
            </a:r>
            <a:r>
              <a:rPr lang="en-US" dirty="0" err="1"/>
              <a:t>indexre</a:t>
            </a:r>
            <a:r>
              <a:rPr lang="en-US" dirty="0"/>
              <a:t>. Az </a:t>
            </a:r>
            <a:r>
              <a:rPr lang="en-US" dirty="0" err="1"/>
              <a:t>összes</a:t>
            </a:r>
            <a:r>
              <a:rPr lang="en-US" dirty="0"/>
              <a:t> SV_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System Value-t </a:t>
            </a:r>
            <a:r>
              <a:rPr lang="en-US" dirty="0" err="1"/>
              <a:t>rövidít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szerepet</a:t>
            </a:r>
            <a:r>
              <a:rPr lang="en-US" dirty="0"/>
              <a:t> </a:t>
            </a:r>
            <a:r>
              <a:rPr lang="en-US" dirty="0" err="1"/>
              <a:t>játszanak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4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a vertex shader </a:t>
            </a:r>
            <a:r>
              <a:rPr lang="en-US" dirty="0" err="1"/>
              <a:t>mellé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is </a:t>
            </a:r>
            <a:r>
              <a:rPr lang="en-US" dirty="0" err="1"/>
              <a:t>használja</a:t>
            </a:r>
            <a:r>
              <a:rPr lang="en-US" dirty="0"/>
              <a:t> a vertex shader </a:t>
            </a:r>
            <a:r>
              <a:rPr lang="en-US" dirty="0" err="1"/>
              <a:t>kimenetét</a:t>
            </a:r>
            <a:r>
              <a:rPr lang="en-US" dirty="0"/>
              <a:t> most. (Maga a pipeline </a:t>
            </a:r>
            <a:r>
              <a:rPr lang="en-US" dirty="0" err="1"/>
              <a:t>igen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helyezi</a:t>
            </a:r>
            <a:r>
              <a:rPr lang="en-US" dirty="0"/>
              <a:t> el </a:t>
            </a:r>
            <a:r>
              <a:rPr lang="en-US" dirty="0" err="1"/>
              <a:t>nekünk</a:t>
            </a:r>
            <a:r>
              <a:rPr lang="en-US" dirty="0"/>
              <a:t> a </a:t>
            </a:r>
            <a:r>
              <a:rPr lang="en-US" dirty="0" err="1"/>
              <a:t>vertexeket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9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VS/PS </a:t>
            </a:r>
            <a:r>
              <a:rPr lang="en-US" dirty="0" err="1"/>
              <a:t>párost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DX_API(msg) </a:t>
            </a:r>
            <a:r>
              <a:rPr lang="en-US" dirty="0" err="1"/>
              <a:t>makrót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van </a:t>
            </a:r>
            <a:r>
              <a:rPr lang="en-US" dirty="0" err="1"/>
              <a:t>hibaüzenet</a:t>
            </a:r>
            <a:r>
              <a:rPr lang="en-US" dirty="0"/>
              <a:t> is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szedni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segítve</a:t>
            </a:r>
            <a:r>
              <a:rPr lang="en-US" dirty="0"/>
              <a:t> a </a:t>
            </a:r>
            <a:r>
              <a:rPr lang="en-US" dirty="0" err="1"/>
              <a:t>debugolást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0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PSO </a:t>
            </a:r>
            <a:r>
              <a:rPr lang="en-US" dirty="0" err="1"/>
              <a:t>készítéshez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tölteni</a:t>
            </a:r>
            <a:r>
              <a:rPr lang="en-US" dirty="0"/>
              <a:t> a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kombinációját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shadereknek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állapotoknak</a:t>
            </a:r>
            <a:r>
              <a:rPr lang="en-US" dirty="0"/>
              <a:t>.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lépésként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kinullázunk</a:t>
            </a:r>
            <a:r>
              <a:rPr lang="en-US" dirty="0"/>
              <a:t> a </a:t>
            </a:r>
            <a:r>
              <a:rPr lang="en-US" dirty="0" err="1"/>
              <a:t>ZeroMemory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nehogy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szemétre</a:t>
            </a:r>
            <a:r>
              <a:rPr lang="en-US" dirty="0"/>
              <a:t> </a:t>
            </a:r>
            <a:r>
              <a:rPr lang="en-US" dirty="0" err="1"/>
              <a:t>próbáljon</a:t>
            </a:r>
            <a:r>
              <a:rPr lang="en-US" dirty="0"/>
              <a:t> </a:t>
            </a:r>
            <a:r>
              <a:rPr lang="en-US" dirty="0" err="1"/>
              <a:t>inicializálni</a:t>
            </a:r>
            <a:r>
              <a:rPr lang="en-US" dirty="0"/>
              <a:t> </a:t>
            </a:r>
            <a:r>
              <a:rPr lang="en-US" dirty="0" err="1"/>
              <a:t>valamit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4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általunk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készített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, </a:t>
            </a:r>
            <a:r>
              <a:rPr lang="en-US" dirty="0" err="1"/>
              <a:t>RootSignature</a:t>
            </a:r>
            <a:r>
              <a:rPr lang="en-US" dirty="0"/>
              <a:t>, </a:t>
            </a:r>
            <a:r>
              <a:rPr lang="en-US" dirty="0" err="1"/>
              <a:t>InputLayout</a:t>
            </a:r>
            <a:r>
              <a:rPr lang="en-US" dirty="0"/>
              <a:t>, VS, 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0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a GPSO-t,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CommandAllocator</a:t>
            </a:r>
            <a:r>
              <a:rPr lang="en-US" dirty="0"/>
              <a:t>-t,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hozni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sorrenddel</a:t>
            </a:r>
            <a:r>
              <a:rPr lang="en-US" dirty="0"/>
              <a:t> </a:t>
            </a:r>
            <a:r>
              <a:rPr lang="en-US" dirty="0" err="1"/>
              <a:t>megúszunk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nyitott</a:t>
            </a:r>
            <a:r>
              <a:rPr lang="en-US" dirty="0"/>
              <a:t> command </a:t>
            </a:r>
            <a:r>
              <a:rPr lang="en-US" dirty="0" err="1"/>
              <a:t>listet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pipeline state </a:t>
            </a:r>
            <a:r>
              <a:rPr lang="en-US" dirty="0" err="1"/>
              <a:t>objecttel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is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hívások</a:t>
            </a:r>
            <a:r>
              <a:rPr lang="en-US" dirty="0"/>
              <a:t> </a:t>
            </a:r>
            <a:r>
              <a:rPr lang="en-US" dirty="0" err="1"/>
              <a:t>felvételére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állapotú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várni</a:t>
            </a:r>
            <a:r>
              <a:rPr lang="en-US" dirty="0"/>
              <a:t> a </a:t>
            </a:r>
            <a:r>
              <a:rPr lang="en-US" dirty="0" err="1"/>
              <a:t>renderelés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most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Close() </a:t>
            </a:r>
            <a:r>
              <a:rPr lang="en-US" dirty="0" err="1"/>
              <a:t>hívással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4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szinkronizációs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Fence </a:t>
            </a:r>
            <a:r>
              <a:rPr lang="en-US" dirty="0" err="1"/>
              <a:t>példányt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Event-et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mindezekhez</a:t>
            </a:r>
            <a:r>
              <a:rPr lang="en-US" dirty="0"/>
              <a:t> </a:t>
            </a:r>
            <a:r>
              <a:rPr lang="en-US" dirty="0" err="1"/>
              <a:t>ellenőrzünk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WaitForPreviousFrame</a:t>
            </a:r>
            <a:r>
              <a:rPr lang="en-US" dirty="0"/>
              <a:t>(); most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szinkronizáció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-n </a:t>
            </a:r>
            <a:r>
              <a:rPr lang="en-US" dirty="0" err="1"/>
              <a:t>belül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daikon </a:t>
            </a:r>
            <a:r>
              <a:rPr lang="en-US" dirty="0" err="1"/>
              <a:t>részletezzük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segédfüggvénybe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kiszervezve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. A </a:t>
            </a:r>
            <a:r>
              <a:rPr lang="en-US" dirty="0" err="1"/>
              <a:t>legfontosabb</a:t>
            </a:r>
            <a:r>
              <a:rPr lang="en-US" dirty="0"/>
              <a:t> </a:t>
            </a:r>
            <a:r>
              <a:rPr lang="en-US" dirty="0" err="1"/>
              <a:t>sora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WNDCLASSW </a:t>
            </a:r>
            <a:r>
              <a:rPr lang="en-US" dirty="0" err="1"/>
              <a:t>leírónak</a:t>
            </a:r>
            <a:r>
              <a:rPr lang="en-US" dirty="0"/>
              <a:t> mi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lpfnWndProc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pointere</a:t>
            </a:r>
            <a:r>
              <a:rPr lang="en-US" dirty="0"/>
              <a:t> (most </a:t>
            </a:r>
            <a:r>
              <a:rPr lang="en-US" dirty="0" err="1"/>
              <a:t>WindowProcess</a:t>
            </a:r>
            <a:r>
              <a:rPr lang="en-US" dirty="0"/>
              <a:t>). Amit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átadunk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hívogatni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ablakunk</a:t>
            </a:r>
            <a:r>
              <a:rPr lang="en-US" dirty="0"/>
              <a:t> message queue-</a:t>
            </a:r>
            <a:r>
              <a:rPr lang="en-US" dirty="0" err="1"/>
              <a:t>ját</a:t>
            </a:r>
            <a:r>
              <a:rPr lang="en-US" dirty="0"/>
              <a:t> </a:t>
            </a:r>
            <a:r>
              <a:rPr lang="en-US" dirty="0" err="1"/>
              <a:t>dolgozzuk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4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blokkolja</a:t>
            </a:r>
            <a:r>
              <a:rPr lang="en-US" dirty="0"/>
              <a:t> a </a:t>
            </a:r>
            <a:r>
              <a:rPr lang="en-US" dirty="0" err="1"/>
              <a:t>szálat</a:t>
            </a:r>
            <a:r>
              <a:rPr lang="en-US" dirty="0"/>
              <a:t> </a:t>
            </a:r>
            <a:r>
              <a:rPr lang="en-US" dirty="0" err="1"/>
              <a:t>amíg</a:t>
            </a:r>
            <a:r>
              <a:rPr lang="en-US" dirty="0"/>
              <a:t> a GPU </a:t>
            </a:r>
            <a:r>
              <a:rPr lang="en-US" dirty="0" err="1"/>
              <a:t>dolgozik</a:t>
            </a:r>
            <a:r>
              <a:rPr lang="en-US" dirty="0"/>
              <a:t> </a:t>
            </a:r>
            <a:r>
              <a:rPr lang="en-US" dirty="0" err="1"/>
              <a:t>azokon</a:t>
            </a:r>
            <a:r>
              <a:rPr lang="en-US" dirty="0"/>
              <a:t> a </a:t>
            </a:r>
            <a:r>
              <a:rPr lang="en-US" dirty="0" err="1"/>
              <a:t>parancsokon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adtunk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b="1" dirty="0" err="1"/>
              <a:t>commandQueue</a:t>
            </a:r>
            <a:r>
              <a:rPr lang="en-US" b="1" dirty="0"/>
              <a:t>-&gt;Signal(</a:t>
            </a:r>
            <a:r>
              <a:rPr lang="en-US" b="1" dirty="0" err="1"/>
              <a:t>fence.Get</a:t>
            </a:r>
            <a:r>
              <a:rPr lang="en-US" b="1" dirty="0"/>
              <a:t>(),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végzett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a fence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-re.</a:t>
            </a:r>
          </a:p>
          <a:p>
            <a:pPr marL="228600" indent="-228600">
              <a:buAutoNum type="arabicPeriod"/>
            </a:pPr>
            <a:r>
              <a:rPr lang="en-US" b="1" dirty="0"/>
              <a:t>if(fence-&gt;</a:t>
            </a:r>
            <a:r>
              <a:rPr lang="en-US" b="1" dirty="0" err="1"/>
              <a:t>GetCompletedValue</a:t>
            </a:r>
            <a:r>
              <a:rPr lang="en-US" b="1" dirty="0"/>
              <a:t>() &lt;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ha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megyünk</a:t>
            </a:r>
            <a:r>
              <a:rPr lang="en-US" dirty="0"/>
              <a:t> a (3)-ra,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belépünk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elágazásba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2.1.   fence-&gt;</a:t>
            </a:r>
            <a:r>
              <a:rPr lang="en-US" b="1" dirty="0" err="1"/>
              <a:t>SetEventOnCompletion</a:t>
            </a:r>
            <a:r>
              <a:rPr lang="en-US" b="1" dirty="0"/>
              <a:t>(</a:t>
            </a:r>
            <a:r>
              <a:rPr lang="en-US" b="1" dirty="0" err="1"/>
              <a:t>fv</a:t>
            </a:r>
            <a:r>
              <a:rPr lang="en-US" b="1" dirty="0"/>
              <a:t>, </a:t>
            </a:r>
            <a:r>
              <a:rPr lang="en-US" b="1" dirty="0" err="1"/>
              <a:t>fenceEvent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utasítjuk</a:t>
            </a:r>
            <a:r>
              <a:rPr lang="en-US" dirty="0"/>
              <a:t> a fence-t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elérte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a </a:t>
            </a:r>
            <a:r>
              <a:rPr lang="en-US" dirty="0" err="1"/>
              <a:t>fenceEvent</a:t>
            </a:r>
            <a:r>
              <a:rPr lang="en-US" dirty="0"/>
              <a:t> windows-</a:t>
            </a:r>
            <a:r>
              <a:rPr lang="en-US" dirty="0" err="1"/>
              <a:t>os</a:t>
            </a:r>
            <a:r>
              <a:rPr lang="en-US" dirty="0"/>
              <a:t> event-et.</a:t>
            </a:r>
          </a:p>
          <a:p>
            <a:pPr marL="0" indent="0">
              <a:buNone/>
            </a:pPr>
            <a:r>
              <a:rPr lang="en-US" dirty="0"/>
              <a:t>	A windows-</a:t>
            </a:r>
            <a:r>
              <a:rPr lang="en-US" dirty="0" err="1"/>
              <a:t>os</a:t>
            </a:r>
            <a:r>
              <a:rPr lang="en-US" dirty="0"/>
              <a:t> Event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van </a:t>
            </a:r>
            <a:r>
              <a:rPr lang="en-US" dirty="0" err="1"/>
              <a:t>használva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“be van </a:t>
            </a:r>
            <a:r>
              <a:rPr lang="en-US" dirty="0" err="1"/>
              <a:t>állítva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megtörtént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2.2.   </a:t>
            </a:r>
            <a:r>
              <a:rPr lang="en-US" b="1" dirty="0" err="1"/>
              <a:t>WaitForSingleObject</a:t>
            </a:r>
            <a:r>
              <a:rPr lang="en-US" b="1" dirty="0"/>
              <a:t>(</a:t>
            </a:r>
            <a:r>
              <a:rPr lang="en-US" b="1" dirty="0" err="1"/>
              <a:t>fenceEvent</a:t>
            </a:r>
            <a:r>
              <a:rPr lang="en-US" b="1" dirty="0"/>
              <a:t>, INFINITE) </a:t>
            </a:r>
            <a:r>
              <a:rPr lang="en-US" dirty="0"/>
              <a:t>: a </a:t>
            </a:r>
            <a:r>
              <a:rPr lang="en-US" dirty="0" err="1"/>
              <a:t>végtelenségig</a:t>
            </a:r>
            <a:r>
              <a:rPr lang="en-US" dirty="0"/>
              <a:t> </a:t>
            </a:r>
            <a:r>
              <a:rPr lang="en-US" dirty="0" err="1"/>
              <a:t>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</a:t>
            </a:r>
            <a:r>
              <a:rPr lang="en-US" dirty="0" err="1"/>
              <a:t>az</a:t>
            </a:r>
            <a:r>
              <a:rPr lang="en-US" dirty="0"/>
              <a:t> event-et.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GPU-t.</a:t>
            </a:r>
          </a:p>
          <a:p>
            <a:pPr marL="0" indent="0">
              <a:buNone/>
            </a:pPr>
            <a:r>
              <a:rPr lang="en-US" b="1" dirty="0"/>
              <a:t>3.</a:t>
            </a:r>
            <a:r>
              <a:rPr lang="en-US" b="0" dirty="0"/>
              <a:t> Ha</a:t>
            </a:r>
            <a:r>
              <a:rPr lang="en-US" dirty="0"/>
              <a:t> </a:t>
            </a:r>
            <a:r>
              <a:rPr lang="en-US" dirty="0" err="1"/>
              <a:t>lefutott</a:t>
            </a:r>
            <a:r>
              <a:rPr lang="en-US" dirty="0"/>
              <a:t> a GPU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is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back-front buffer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cserélve</a:t>
            </a:r>
            <a:r>
              <a:rPr lang="en-US" dirty="0"/>
              <a:t> (front buffer: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kijelzésre</a:t>
            </a:r>
            <a:r>
              <a:rPr lang="en-US" dirty="0"/>
              <a:t> van, back buffer: </a:t>
            </a:r>
            <a:r>
              <a:rPr lang="en-US" dirty="0" err="1"/>
              <a:t>amelyikre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szinkronizációk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felveszi</a:t>
            </a:r>
            <a:r>
              <a:rPr lang="en-US" dirty="0"/>
              <a:t> a </a:t>
            </a:r>
            <a:r>
              <a:rPr lang="en-US" dirty="0" err="1"/>
              <a:t>parancsokat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futtatja</a:t>
            </a:r>
            <a:r>
              <a:rPr lang="en-US" dirty="0"/>
              <a:t> le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rögtön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-&gt;Execute </a:t>
            </a:r>
            <a:r>
              <a:rPr lang="en-US" dirty="0" err="1"/>
              <a:t>hívása</a:t>
            </a:r>
            <a:r>
              <a:rPr lang="en-US" dirty="0"/>
              <a:t> is,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CommandList-eket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,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visszatér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ReleaseResources</a:t>
            </a:r>
            <a:r>
              <a:rPr lang="en-US" dirty="0"/>
              <a:t>-ben </a:t>
            </a:r>
            <a:r>
              <a:rPr lang="en-US" dirty="0" err="1"/>
              <a:t>elengedünk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semmilyen</a:t>
            </a:r>
            <a:r>
              <a:rPr lang="en-US" dirty="0"/>
              <a:t> </a:t>
            </a:r>
            <a:r>
              <a:rPr lang="en-US" dirty="0" err="1"/>
              <a:t>munka</a:t>
            </a:r>
            <a:r>
              <a:rPr lang="en-US" dirty="0"/>
              <a:t> </a:t>
            </a:r>
            <a:r>
              <a:rPr lang="en-US" dirty="0" err="1"/>
              <a:t>elküldve</a:t>
            </a:r>
            <a:r>
              <a:rPr lang="en-US" dirty="0"/>
              <a:t> a GPU-</a:t>
            </a:r>
            <a:r>
              <a:rPr lang="en-US" dirty="0" err="1"/>
              <a:t>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futott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le.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megtörténik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GPU stack trace-t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4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inline struct-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 cask a </a:t>
            </a:r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átlátható</a:t>
            </a:r>
            <a:r>
              <a:rPr lang="en-US" dirty="0"/>
              <a:t> </a:t>
            </a:r>
            <a:r>
              <a:rPr lang="en-US" dirty="0" err="1"/>
              <a:t>inicializálásért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háromszög</a:t>
            </a:r>
            <a:r>
              <a:rPr lang="en-US" dirty="0"/>
              <a:t> 3 </a:t>
            </a:r>
            <a:r>
              <a:rPr lang="en-US" dirty="0" err="1"/>
              <a:t>vertexének</a:t>
            </a:r>
            <a:r>
              <a:rPr lang="en-US" dirty="0"/>
              <a:t> a </a:t>
            </a:r>
            <a:r>
              <a:rPr lang="en-US" dirty="0" err="1"/>
              <a:t>pozícióját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 NDC-ben. </a:t>
            </a:r>
            <a:r>
              <a:rPr lang="en-US" dirty="0" err="1"/>
              <a:t>Rendre</a:t>
            </a:r>
            <a:r>
              <a:rPr lang="en-US" dirty="0"/>
              <a:t> X,Y,Z.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3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resource </a:t>
            </a:r>
            <a:r>
              <a:rPr lang="en-US" dirty="0" err="1"/>
              <a:t>foglalásunk</a:t>
            </a:r>
            <a:r>
              <a:rPr lang="en-US" dirty="0"/>
              <a:t>, de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resourceok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lehetősége</a:t>
            </a:r>
            <a:r>
              <a:rPr lang="en-US" dirty="0"/>
              <a:t> van a </a:t>
            </a:r>
            <a:r>
              <a:rPr lang="en-US" dirty="0" err="1"/>
              <a:t>fejlesztőnek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ség</a:t>
            </a:r>
            <a:r>
              <a:rPr lang="en-US" dirty="0"/>
              <a:t> </a:t>
            </a:r>
            <a:r>
              <a:rPr lang="en-US" dirty="0" err="1"/>
              <a:t>kedvéért</a:t>
            </a:r>
            <a:r>
              <a:rPr lang="en-US" dirty="0"/>
              <a:t> a </a:t>
            </a:r>
            <a:r>
              <a:rPr lang="en-US" dirty="0" err="1"/>
              <a:t>legkönnyebb</a:t>
            </a:r>
            <a:r>
              <a:rPr lang="en-US" dirty="0"/>
              <a:t> </a:t>
            </a:r>
            <a:r>
              <a:rPr lang="en-US" dirty="0" err="1"/>
              <a:t>utat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létrehozáskor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heap-et. A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dinamikus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“malloc”-</a:t>
            </a:r>
            <a:r>
              <a:rPr lang="en-US" dirty="0" err="1"/>
              <a:t>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, </a:t>
            </a:r>
            <a:r>
              <a:rPr lang="en-US" dirty="0" err="1"/>
              <a:t>akkorát</a:t>
            </a:r>
            <a:r>
              <a:rPr lang="en-US" dirty="0"/>
              <a:t> </a:t>
            </a:r>
            <a:r>
              <a:rPr lang="en-US" dirty="0" err="1"/>
              <a:t>amekkorát</a:t>
            </a:r>
            <a:r>
              <a:rPr lang="en-US" dirty="0"/>
              <a:t> a D3D12_RESOURCE_DESC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megad</a:t>
            </a:r>
            <a:r>
              <a:rPr lang="en-US" dirty="0"/>
              <a:t> (3. parameter, a CD3DX12_ </a:t>
            </a:r>
            <a:r>
              <a:rPr lang="en-US" dirty="0" err="1"/>
              <a:t>segédosztállyal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). Minden resource-</a:t>
            </a:r>
            <a:r>
              <a:rPr lang="en-US" dirty="0" err="1"/>
              <a:t>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 is </a:t>
            </a:r>
            <a:r>
              <a:rPr lang="en-US" dirty="0" err="1"/>
              <a:t>továbbá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a </a:t>
            </a:r>
            <a:r>
              <a:rPr lang="en-US" dirty="0" err="1"/>
              <a:t>fejlesztőnek</a:t>
            </a:r>
            <a:r>
              <a:rPr lang="en-US" dirty="0"/>
              <a:t> </a:t>
            </a:r>
            <a:r>
              <a:rPr lang="en-US" dirty="0" err="1"/>
              <a:t>kezelnie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szeretné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a Generic Read-et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változtatni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8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UINT8*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byte pointer (unsigned char *).</a:t>
            </a:r>
          </a:p>
          <a:p>
            <a:endParaRPr lang="en-US" dirty="0"/>
          </a:p>
          <a:p>
            <a:r>
              <a:rPr lang="en-US" dirty="0" err="1"/>
              <a:t>readRange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begin: 0, end: 0.</a:t>
            </a:r>
          </a:p>
          <a:p>
            <a:r>
              <a:rPr lang="en-US" dirty="0"/>
              <a:t>A </a:t>
            </a:r>
            <a:r>
              <a:rPr lang="en-US" dirty="0" err="1"/>
              <a:t>vertexBuffer</a:t>
            </a:r>
            <a:r>
              <a:rPr lang="en-US" dirty="0"/>
              <a:t>-&gt;Map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rámapeljük</a:t>
            </a:r>
            <a:r>
              <a:rPr lang="en-US" dirty="0"/>
              <a:t> a </a:t>
            </a:r>
            <a:r>
              <a:rPr lang="en-US" dirty="0" err="1"/>
              <a:t>memórát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területre</a:t>
            </a:r>
            <a:r>
              <a:rPr lang="en-US" dirty="0"/>
              <a:t>.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GPU-ra,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megváltoztatni</a:t>
            </a:r>
            <a:r>
              <a:rPr lang="en-US" dirty="0"/>
              <a:t> a </a:t>
            </a:r>
            <a:r>
              <a:rPr lang="en-US" dirty="0" err="1"/>
              <a:t>vertexbuffert</a:t>
            </a:r>
            <a:r>
              <a:rPr lang="en-US" dirty="0"/>
              <a:t> </a:t>
            </a:r>
            <a:r>
              <a:rPr lang="en-US" dirty="0" err="1"/>
              <a:t>futás</a:t>
            </a:r>
            <a:r>
              <a:rPr lang="en-US" dirty="0"/>
              <a:t> </a:t>
            </a:r>
            <a:r>
              <a:rPr lang="en-US" dirty="0" err="1"/>
              <a:t>ídőben</a:t>
            </a:r>
            <a:r>
              <a:rPr lang="en-US" dirty="0"/>
              <a:t>, </a:t>
            </a:r>
            <a:r>
              <a:rPr lang="en-US" dirty="0" err="1"/>
              <a:t>unmappeljük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el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készíteni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descriptort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a </a:t>
            </a:r>
            <a:r>
              <a:rPr lang="en-US" dirty="0" err="1"/>
              <a:t>vertexbuffer</a:t>
            </a:r>
            <a:r>
              <a:rPr lang="en-US" dirty="0"/>
              <a:t> </a:t>
            </a:r>
            <a:r>
              <a:rPr lang="en-US" dirty="0" err="1"/>
              <a:t>kirajzolásához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sokmindent</a:t>
            </a:r>
            <a:r>
              <a:rPr lang="en-US" dirty="0"/>
              <a:t> </a:t>
            </a:r>
            <a:r>
              <a:rPr lang="en-US" dirty="0" err="1"/>
              <a:t>mondani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elengedjük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vertex </a:t>
            </a:r>
            <a:r>
              <a:rPr lang="en-US" dirty="0" err="1"/>
              <a:t>bufferünket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erőforrással</a:t>
            </a:r>
            <a:r>
              <a:rPr lang="en-US" dirty="0"/>
              <a:t>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célegyenesben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a Render() </a:t>
            </a:r>
            <a:r>
              <a:rPr lang="en-US" dirty="0" err="1"/>
              <a:t>függvény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4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Render </a:t>
            </a:r>
            <a:r>
              <a:rPr lang="en-US" dirty="0" err="1"/>
              <a:t>függvény</a:t>
            </a:r>
            <a:r>
              <a:rPr lang="en-US" dirty="0"/>
              <a:t> 4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futtatása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SwapChain</a:t>
            </a:r>
            <a:r>
              <a:rPr lang="en-US" dirty="0"/>
              <a:t> front/back buffer </a:t>
            </a:r>
            <a:r>
              <a:rPr lang="en-US" dirty="0" err="1"/>
              <a:t>cseréje</a:t>
            </a:r>
            <a:r>
              <a:rPr lang="en-US" dirty="0"/>
              <a:t> (present </a:t>
            </a:r>
            <a:r>
              <a:rPr lang="en-US" dirty="0" err="1"/>
              <a:t>hívás</a:t>
            </a:r>
            <a:r>
              <a:rPr lang="en-US" dirty="0"/>
              <a:t>)</a:t>
            </a:r>
          </a:p>
          <a:p>
            <a:r>
              <a:rPr lang="en-US" dirty="0"/>
              <a:t>4. </a:t>
            </a:r>
            <a:r>
              <a:rPr lang="en-US" dirty="0" err="1"/>
              <a:t>Szinkronizáció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vár</a:t>
            </a:r>
            <a:r>
              <a:rPr lang="en-US" dirty="0"/>
              <a:t> (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hívva</a:t>
            </a:r>
            <a:r>
              <a:rPr lang="en-US" dirty="0"/>
              <a:t> a Close() </a:t>
            </a:r>
            <a:r>
              <a:rPr lang="en-US" dirty="0" err="1"/>
              <a:t>függvény</a:t>
            </a:r>
            <a:r>
              <a:rPr lang="en-US" dirty="0"/>
              <a:t>).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</a:t>
            </a:r>
            <a:r>
              <a:rPr lang="en-US" dirty="0" err="1"/>
              <a:t>kezd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commandAllocator</a:t>
            </a:r>
            <a:r>
              <a:rPr lang="en-US" dirty="0"/>
              <a:t>-&gt;Reset()-el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felszabadítja</a:t>
            </a:r>
            <a:r>
              <a:rPr lang="en-US" dirty="0"/>
              <a:t>. A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“Record”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a Reset </a:t>
            </a:r>
            <a:r>
              <a:rPr lang="en-US" dirty="0" err="1"/>
              <a:t>függvénnyel</a:t>
            </a:r>
            <a:r>
              <a:rPr lang="en-US" dirty="0"/>
              <a:t> </a:t>
            </a:r>
            <a:r>
              <a:rPr lang="en-US" dirty="0" err="1"/>
              <a:t>tehetjük</a:t>
            </a:r>
            <a:r>
              <a:rPr lang="en-US" dirty="0"/>
              <a:t> meg, </a:t>
            </a:r>
            <a:r>
              <a:rPr lang="en-US" dirty="0" err="1"/>
              <a:t>opcionálisan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GPSO-t.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Pipeline State-ben </a:t>
            </a:r>
            <a:r>
              <a:rPr lang="en-US" dirty="0" err="1"/>
              <a:t>legyen</a:t>
            </a:r>
            <a:r>
              <a:rPr lang="en-US" dirty="0"/>
              <a:t> a reset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használjon</a:t>
            </a:r>
            <a:r>
              <a:rPr lang="en-US" dirty="0"/>
              <a:t> etc.,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láttatok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újra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pipeline-al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RSSetViewports</a:t>
            </a:r>
            <a:r>
              <a:rPr lang="en-US" b="1" dirty="0"/>
              <a:t>(1, &amp;</a:t>
            </a:r>
            <a:r>
              <a:rPr lang="en-US" b="1" dirty="0" err="1"/>
              <a:t>viewPort</a:t>
            </a:r>
            <a:r>
              <a:rPr lang="en-US" b="1" dirty="0"/>
              <a:t>);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, </a:t>
            </a:r>
            <a:r>
              <a:rPr lang="en-US" dirty="0" err="1"/>
              <a:t>mekkorába</a:t>
            </a:r>
            <a:r>
              <a:rPr lang="en-US" dirty="0"/>
              <a:t>. Az RS prefix </a:t>
            </a:r>
            <a:r>
              <a:rPr lang="en-US" dirty="0" err="1"/>
              <a:t>az</a:t>
            </a:r>
            <a:r>
              <a:rPr lang="en-US" dirty="0"/>
              <a:t> a Rasterizer State-et </a:t>
            </a:r>
            <a:r>
              <a:rPr lang="en-US" dirty="0" err="1"/>
              <a:t>jelöli</a:t>
            </a:r>
            <a:r>
              <a:rPr lang="en-US" dirty="0"/>
              <a:t>, a Rasterizer </a:t>
            </a:r>
            <a:r>
              <a:rPr lang="en-US" dirty="0" err="1"/>
              <a:t>része</a:t>
            </a:r>
            <a:r>
              <a:rPr lang="en-US" dirty="0"/>
              <a:t> a pipeline-</a:t>
            </a:r>
            <a:r>
              <a:rPr lang="en-US" dirty="0" err="1"/>
              <a:t>nak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állítható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RSSetScissorRects</a:t>
            </a:r>
            <a:r>
              <a:rPr lang="en-US" b="1" dirty="0"/>
              <a:t>(…)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vágótéglalapot</a:t>
            </a:r>
            <a:r>
              <a:rPr lang="en-US" dirty="0"/>
              <a:t> </a:t>
            </a:r>
            <a:r>
              <a:rPr lang="en-US" dirty="0" err="1"/>
              <a:t>állítunk</a:t>
            </a:r>
            <a:r>
              <a:rPr lang="en-US" dirty="0"/>
              <a:t> be,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akkora</a:t>
            </a:r>
            <a:r>
              <a:rPr lang="en-US" dirty="0"/>
              <a:t> mint a viewport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vágunk</a:t>
            </a:r>
            <a:r>
              <a:rPr lang="en-US" dirty="0"/>
              <a:t> le </a:t>
            </a:r>
            <a:r>
              <a:rPr lang="en-US" dirty="0" err="1"/>
              <a:t>semmit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71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megérteni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hosszabban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kifejtésre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Minden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recordolás</a:t>
            </a:r>
            <a:r>
              <a:rPr lang="en-US" dirty="0"/>
              <a:t>,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módon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lefutni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lefuttatja</a:t>
            </a:r>
            <a:r>
              <a:rPr lang="en-US" dirty="0"/>
              <a:t> </a:t>
            </a:r>
            <a:r>
              <a:rPr lang="en-US" dirty="0" err="1"/>
              <a:t>valamikor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futtatni</a:t>
            </a:r>
            <a:r>
              <a:rPr lang="en-US" dirty="0"/>
              <a:t>,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osztozhatnak</a:t>
            </a:r>
            <a:r>
              <a:rPr lang="en-US" dirty="0"/>
              <a:t> </a:t>
            </a:r>
            <a:r>
              <a:rPr lang="en-US" dirty="0" err="1"/>
              <a:t>erőforrásokon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.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olvassa</a:t>
            </a:r>
            <a:r>
              <a:rPr lang="en-US" dirty="0"/>
              <a:t>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írja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olvashatná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semmi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bevezették</a:t>
            </a:r>
            <a:r>
              <a:rPr lang="en-US" dirty="0"/>
              <a:t> a </a:t>
            </a:r>
            <a:r>
              <a:rPr lang="en-US" dirty="0" err="1"/>
              <a:t>ResourceBarrier-eket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váltás</a:t>
            </a:r>
            <a:r>
              <a:rPr lang="en-US" dirty="0"/>
              <a:t>. A </a:t>
            </a:r>
            <a:r>
              <a:rPr lang="en-US" dirty="0" err="1"/>
              <a:t>fenti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at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</a:t>
            </a:r>
            <a:r>
              <a:rPr lang="en-US" dirty="0" err="1"/>
              <a:t>edik</a:t>
            </a:r>
            <a:r>
              <a:rPr lang="en-US" dirty="0"/>
              <a:t> </a:t>
            </a:r>
            <a:r>
              <a:rPr lang="en-US" dirty="0" err="1"/>
              <a:t>elemét</a:t>
            </a:r>
            <a:r>
              <a:rPr lang="en-US" dirty="0"/>
              <a:t> </a:t>
            </a:r>
            <a:r>
              <a:rPr lang="en-US" dirty="0" err="1"/>
              <a:t>átváltjuk</a:t>
            </a:r>
            <a:r>
              <a:rPr lang="en-US" dirty="0"/>
              <a:t> PRESENT </a:t>
            </a:r>
            <a:r>
              <a:rPr lang="en-US" dirty="0" err="1"/>
              <a:t>állapotból</a:t>
            </a:r>
            <a:r>
              <a:rPr lang="en-US" dirty="0"/>
              <a:t> RENDER_TARGET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kijeleztünk</a:t>
            </a:r>
            <a:r>
              <a:rPr lang="en-US" dirty="0"/>
              <a:t> render targeted, </a:t>
            </a:r>
            <a:r>
              <a:rPr lang="en-US" dirty="0" err="1"/>
              <a:t>abba</a:t>
            </a:r>
            <a:r>
              <a:rPr lang="en-US" dirty="0"/>
              <a:t> most </a:t>
            </a:r>
            <a:r>
              <a:rPr lang="en-US" dirty="0" err="1"/>
              <a:t>írni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(front </a:t>
            </a:r>
            <a:r>
              <a:rPr lang="en-US" dirty="0" err="1"/>
              <a:t>bufferből</a:t>
            </a:r>
            <a:r>
              <a:rPr lang="en-US" dirty="0"/>
              <a:t> back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).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()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debugLayer</a:t>
            </a:r>
            <a:r>
              <a:rPr lang="en-US" dirty="0"/>
              <a:t> </a:t>
            </a:r>
            <a:r>
              <a:rPr lang="en-US" dirty="0" err="1"/>
              <a:t>valamicsoda</a:t>
            </a:r>
            <a:r>
              <a:rPr lang="en-US" dirty="0"/>
              <a:t> </a:t>
            </a:r>
            <a:r>
              <a:rPr lang="en-US" dirty="0" err="1"/>
              <a:t>példányosítva</a:t>
            </a:r>
            <a:r>
              <a:rPr lang="en-US" dirty="0"/>
              <a:t>, </a:t>
            </a:r>
            <a:r>
              <a:rPr lang="en-US" dirty="0" err="1"/>
              <a:t>amiről</a:t>
            </a:r>
            <a:r>
              <a:rPr lang="en-US" dirty="0"/>
              <a:t> </a:t>
            </a:r>
            <a:r>
              <a:rPr lang="en-US" dirty="0" err="1"/>
              <a:t>mindeddig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esett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, a debug layer </a:t>
            </a:r>
            <a:r>
              <a:rPr lang="en-US" dirty="0" err="1"/>
              <a:t>többek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abban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állapotváltást</a:t>
            </a:r>
            <a:r>
              <a:rPr lang="en-US" dirty="0"/>
              <a:t> </a:t>
            </a:r>
            <a:r>
              <a:rPr lang="en-US" dirty="0" err="1"/>
              <a:t>ellenőrizze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ha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erőforrásunk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debug layer </a:t>
            </a:r>
            <a:r>
              <a:rPr lang="en-US" dirty="0" err="1"/>
              <a:t>szólna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“hello,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állapotban</a:t>
            </a:r>
            <a:r>
              <a:rPr lang="en-US" dirty="0"/>
              <a:t> volt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programozói</a:t>
            </a:r>
            <a:r>
              <a:rPr lang="en-US" dirty="0"/>
              <a:t> </a:t>
            </a:r>
            <a:r>
              <a:rPr lang="en-US" dirty="0" err="1"/>
              <a:t>hiba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meghatározzuk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render target view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render </a:t>
            </a:r>
            <a:r>
              <a:rPr lang="en-US" dirty="0" err="1"/>
              <a:t>targetnek</a:t>
            </a:r>
            <a:r>
              <a:rPr lang="en-US" dirty="0"/>
              <a:t>. (OM: Output Merger,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RS-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callback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inputot</a:t>
            </a:r>
            <a:r>
              <a:rPr lang="en-US" dirty="0"/>
              <a:t>,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(X)-re </a:t>
            </a:r>
            <a:r>
              <a:rPr lang="en-US" dirty="0" err="1"/>
              <a:t>nyom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message queue-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tegyünk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üzenetet</a:t>
            </a:r>
            <a:r>
              <a:rPr lang="en-US" dirty="0"/>
              <a:t>,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while(msg != WM_QUIT) loop-</a:t>
            </a:r>
            <a:r>
              <a:rPr lang="en-US" dirty="0" err="1"/>
              <a:t>ot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42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Megérkeztünk</a:t>
            </a:r>
            <a:r>
              <a:rPr lang="en-US" dirty="0"/>
              <a:t>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van, a PSO be van </a:t>
            </a:r>
            <a:r>
              <a:rPr lang="en-US" dirty="0" err="1"/>
              <a:t>állítva</a:t>
            </a:r>
            <a:r>
              <a:rPr lang="en-US" dirty="0"/>
              <a:t>, a render target </a:t>
            </a:r>
            <a:r>
              <a:rPr lang="en-US" dirty="0" err="1"/>
              <a:t>elő</a:t>
            </a:r>
            <a:r>
              <a:rPr lang="en-US" dirty="0"/>
              <a:t> van </a:t>
            </a:r>
            <a:r>
              <a:rPr lang="en-US" dirty="0" err="1"/>
              <a:t>készítve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tisztítani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Sötét</a:t>
            </a:r>
            <a:r>
              <a:rPr lang="en-US" dirty="0"/>
              <a:t> </a:t>
            </a:r>
            <a:r>
              <a:rPr lang="en-US" dirty="0" err="1"/>
              <a:t>kékes</a:t>
            </a:r>
            <a:r>
              <a:rPr lang="en-US" dirty="0"/>
              <a:t> </a:t>
            </a:r>
            <a:r>
              <a:rPr lang="en-US" dirty="0" err="1"/>
              <a:t>színre</a:t>
            </a:r>
            <a:r>
              <a:rPr lang="en-US" dirty="0"/>
              <a:t> </a:t>
            </a:r>
            <a:r>
              <a:rPr lang="en-US" dirty="0" err="1"/>
              <a:t>letisztítjuk</a:t>
            </a:r>
            <a:r>
              <a:rPr lang="en-US" dirty="0"/>
              <a:t> a render </a:t>
            </a:r>
            <a:r>
              <a:rPr lang="en-US" dirty="0" err="1"/>
              <a:t>targetet</a:t>
            </a:r>
            <a:r>
              <a:rPr lang="en-US" dirty="0"/>
              <a:t>,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Input </a:t>
            </a:r>
            <a:r>
              <a:rPr lang="en-US" dirty="0" err="1"/>
              <a:t>Assemblernek</a:t>
            </a:r>
            <a:r>
              <a:rPr lang="en-US" dirty="0"/>
              <a:t> (IA) a </a:t>
            </a:r>
            <a:r>
              <a:rPr lang="en-US" dirty="0" err="1"/>
              <a:t>primitív</a:t>
            </a:r>
            <a:r>
              <a:rPr lang="en-US" dirty="0"/>
              <a:t> </a:t>
            </a:r>
            <a:r>
              <a:rPr lang="en-US" dirty="0" err="1"/>
              <a:t>topologyját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(point, line, </a:t>
            </a:r>
            <a:r>
              <a:rPr lang="en-US" dirty="0" err="1"/>
              <a:t>tringlelist</a:t>
            </a:r>
            <a:r>
              <a:rPr lang="en-US" dirty="0"/>
              <a:t>, </a:t>
            </a:r>
            <a:r>
              <a:rPr lang="en-US" dirty="0" err="1"/>
              <a:t>tringlestrip</a:t>
            </a:r>
            <a:r>
              <a:rPr lang="en-US" dirty="0"/>
              <a:t>,…)</a:t>
            </a:r>
          </a:p>
          <a:p>
            <a:endParaRPr lang="en-US" dirty="0"/>
          </a:p>
          <a:p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vertex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,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meghívjuk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 3 vertex, 1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2 </a:t>
            </a:r>
            <a:r>
              <a:rPr lang="en-US" dirty="0" err="1"/>
              <a:t>paramétert</a:t>
            </a:r>
            <a:r>
              <a:rPr lang="en-US" dirty="0"/>
              <a:t> meg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A </a:t>
            </a:r>
            <a:r>
              <a:rPr lang="en-US" dirty="0" err="1"/>
              <a:t>példányosítást</a:t>
            </a:r>
            <a:r>
              <a:rPr lang="en-US" dirty="0"/>
              <a:t> (instancing)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de </a:t>
            </a:r>
            <a:r>
              <a:rPr lang="en-US" dirty="0" err="1"/>
              <a:t>röviden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kirajzoltatni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van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DrawInstanced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DrawIndexedInstanced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index </a:t>
            </a:r>
            <a:r>
              <a:rPr lang="en-US" dirty="0" err="1"/>
              <a:t>bufferrel</a:t>
            </a:r>
            <a:r>
              <a:rPr lang="en-US" dirty="0"/>
              <a:t> is </a:t>
            </a:r>
            <a:r>
              <a:rPr lang="en-US" dirty="0" err="1"/>
              <a:t>dolgozik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20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Végső</a:t>
            </a:r>
            <a:r>
              <a:rPr lang="en-US" dirty="0"/>
              <a:t> </a:t>
            </a:r>
            <a:r>
              <a:rPr lang="en-US" dirty="0" err="1"/>
              <a:t>soron</a:t>
            </a:r>
            <a:r>
              <a:rPr lang="en-US" dirty="0"/>
              <a:t> </a:t>
            </a:r>
            <a:r>
              <a:rPr lang="en-US" dirty="0" err="1"/>
              <a:t>visszatesszük</a:t>
            </a:r>
            <a:r>
              <a:rPr lang="en-US" dirty="0"/>
              <a:t> a </a:t>
            </a:r>
            <a:r>
              <a:rPr lang="en-US" dirty="0" err="1"/>
              <a:t>rendertargetet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végrehajtásra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Render()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bemutattunk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19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* app;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elérünk</a:t>
            </a:r>
            <a:r>
              <a:rPr lang="en-US" dirty="0"/>
              <a:t> a </a:t>
            </a:r>
            <a:r>
              <a:rPr lang="en-US" dirty="0" err="1"/>
              <a:t>WindowProcess-ből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callback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LRESULT (*) (HWND, UINT, WPARAM, LPARAM) </a:t>
            </a:r>
            <a:r>
              <a:rPr lang="en-US" dirty="0" err="1"/>
              <a:t>szignatúrával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rendelkeznie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std::function-t,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lambdát</a:t>
            </a:r>
            <a:r>
              <a:rPr lang="en-US" dirty="0"/>
              <a:t>, </a:t>
            </a:r>
            <a:r>
              <a:rPr lang="en-US" dirty="0" err="1"/>
              <a:t>marad</a:t>
            </a:r>
            <a:r>
              <a:rPr lang="en-US" dirty="0"/>
              <a:t> a C-like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kontextus</a:t>
            </a:r>
            <a:r>
              <a:rPr lang="en-US" dirty="0"/>
              <a:t>. A c-like +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most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megoldás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63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a main.cpp-ben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példányosítjuk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ot</a:t>
            </a:r>
            <a:r>
              <a:rPr lang="en-US" dirty="0"/>
              <a:t>, </a:t>
            </a:r>
            <a:r>
              <a:rPr lang="en-US" dirty="0" err="1"/>
              <a:t>állítjuk</a:t>
            </a:r>
            <a:r>
              <a:rPr lang="en-US" dirty="0"/>
              <a:t> be a Device,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példányokat</a:t>
            </a:r>
            <a:r>
              <a:rPr lang="en-US" dirty="0"/>
              <a:t>, </a:t>
            </a:r>
            <a:r>
              <a:rPr lang="en-US" dirty="0" err="1"/>
              <a:t>meghívjuk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inicializáló</a:t>
            </a:r>
            <a:r>
              <a:rPr lang="en-US" dirty="0"/>
              <a:t> </a:t>
            </a:r>
            <a:r>
              <a:rPr lang="en-US" dirty="0" err="1"/>
              <a:t>függvényeket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megjelenítjük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. </a:t>
            </a:r>
            <a:r>
              <a:rPr lang="en-US" dirty="0" err="1"/>
              <a:t>Klasszikus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loop, </a:t>
            </a:r>
            <a:r>
              <a:rPr lang="en-US" dirty="0" err="1"/>
              <a:t>ameddig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addig</a:t>
            </a:r>
            <a:r>
              <a:rPr lang="en-US" dirty="0"/>
              <a:t>, ha van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feldolgozzuk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app-&gt;Render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7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Destory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életének</a:t>
            </a:r>
            <a:r>
              <a:rPr lang="en-US" dirty="0"/>
              <a:t> a </a:t>
            </a:r>
            <a:r>
              <a:rPr lang="en-US" dirty="0" err="1"/>
              <a:t>végét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frame-t,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ökölszabály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foglaláshoz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illik</a:t>
            </a:r>
            <a:r>
              <a:rPr lang="en-US" dirty="0"/>
              <a:t> </a:t>
            </a:r>
            <a:r>
              <a:rPr lang="en-US" dirty="0" err="1"/>
              <a:t>elengedni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1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Ahhoz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a WM_SIZE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üzenetet</a:t>
            </a:r>
            <a:r>
              <a:rPr lang="en-US" dirty="0"/>
              <a:t> (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a main.cpp-n </a:t>
            </a:r>
            <a:r>
              <a:rPr lang="en-US" dirty="0" err="1"/>
              <a:t>belül</a:t>
            </a:r>
            <a:r>
              <a:rPr lang="en-US" dirty="0"/>
              <a:t>), </a:t>
            </a:r>
            <a:r>
              <a:rPr lang="en-US" dirty="0" err="1"/>
              <a:t>egy</a:t>
            </a:r>
            <a:r>
              <a:rPr lang="en-US" dirty="0"/>
              <a:t> Resize(</a:t>
            </a:r>
            <a:r>
              <a:rPr lang="en-US" dirty="0" err="1"/>
              <a:t>w,h</a:t>
            </a:r>
            <a:r>
              <a:rPr lang="en-US" dirty="0"/>
              <a:t>)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továbbítunk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erőforráskezelő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megírtunk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ResizeBuffers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hívni</a:t>
            </a:r>
            <a:r>
              <a:rPr lang="en-US" dirty="0"/>
              <a:t> a </a:t>
            </a:r>
            <a:r>
              <a:rPr lang="en-US" dirty="0" err="1"/>
              <a:t>swapChain</a:t>
            </a:r>
            <a:r>
              <a:rPr lang="en-US" dirty="0"/>
              <a:t>-re.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mostani</a:t>
            </a:r>
            <a:r>
              <a:rPr lang="en-US" dirty="0"/>
              <a:t> Frame-et</a:t>
            </a:r>
          </a:p>
          <a:p>
            <a:pPr marL="228600" indent="-228600">
              <a:buAutoNum type="arabicPeriod"/>
            </a:pPr>
            <a:r>
              <a:rPr lang="en-US" dirty="0" err="1"/>
              <a:t>Elengedjük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Átméretezzük</a:t>
            </a:r>
            <a:r>
              <a:rPr lang="en-US" dirty="0"/>
              <a:t> a swap chain </a:t>
            </a:r>
            <a:r>
              <a:rPr lang="en-US" dirty="0" err="1"/>
              <a:t>buffereit</a:t>
            </a:r>
            <a:r>
              <a:rPr lang="en-US" dirty="0"/>
              <a:t>.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Width / Height-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meg </a:t>
            </a:r>
            <a:r>
              <a:rPr lang="en-US" dirty="0" err="1"/>
              <a:t>megint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fog </a:t>
            </a:r>
            <a:r>
              <a:rPr lang="en-US" dirty="0" err="1"/>
              <a:t>méreteződni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DXGI_FORMAT_UNKNOWN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eddigi</a:t>
            </a:r>
            <a:r>
              <a:rPr lang="en-US" dirty="0"/>
              <a:t> </a:t>
            </a:r>
            <a:r>
              <a:rPr lang="en-US" dirty="0" err="1"/>
              <a:t>formátumot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DXGI_FORMAT_R8G8B8A8_UNORM volt a render </a:t>
            </a:r>
            <a:r>
              <a:rPr lang="en-US" dirty="0" err="1"/>
              <a:t>targeteink</a:t>
            </a:r>
            <a:r>
              <a:rPr lang="en-US" dirty="0"/>
              <a:t> </a:t>
            </a:r>
            <a:r>
              <a:rPr lang="en-US" dirty="0" err="1"/>
              <a:t>formátuma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 err="1"/>
              <a:t>Újracsináljuk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kikapcsoltuk</a:t>
            </a:r>
            <a:r>
              <a:rPr lang="en-US" dirty="0"/>
              <a:t> a </a:t>
            </a:r>
            <a:r>
              <a:rPr lang="en-US" dirty="0" err="1"/>
              <a:t>fullscreenbe</a:t>
            </a:r>
            <a:r>
              <a:rPr lang="en-US" dirty="0"/>
              <a:t> </a:t>
            </a:r>
            <a:r>
              <a:rPr lang="en-US" dirty="0" err="1"/>
              <a:t>állíthatóságot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aránylag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t</a:t>
            </a:r>
            <a:r>
              <a:rPr lang="hu-HU" dirty="0"/>
              <a:t>ű</a:t>
            </a:r>
            <a:r>
              <a:rPr lang="en-US" dirty="0" err="1"/>
              <a:t>ri</a:t>
            </a:r>
            <a:r>
              <a:rPr lang="en-US" dirty="0"/>
              <a:t> 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inputokat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tetszőlegesen</a:t>
            </a:r>
            <a:r>
              <a:rPr lang="en-US" dirty="0"/>
              <a:t> </a:t>
            </a:r>
            <a:r>
              <a:rPr lang="en-US" dirty="0" err="1"/>
              <a:t>nyújtani</a:t>
            </a:r>
            <a:r>
              <a:rPr lang="en-US" dirty="0"/>
              <a:t> </a:t>
            </a:r>
            <a:r>
              <a:rPr lang="en-US" dirty="0" err="1"/>
              <a:t>átméterezni</a:t>
            </a:r>
            <a:r>
              <a:rPr lang="en-US" dirty="0"/>
              <a:t> </a:t>
            </a:r>
            <a:r>
              <a:rPr lang="en-US" dirty="0" err="1"/>
              <a:t>bezárni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DirectX </a:t>
            </a:r>
            <a:r>
              <a:rPr lang="en-US" dirty="0" err="1"/>
              <a:t>hibaüzenetet</a:t>
            </a:r>
            <a:r>
              <a:rPr lang="en-US" dirty="0"/>
              <a:t> sem.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23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megoldást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 be,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előfordulhatnak</a:t>
            </a:r>
            <a:r>
              <a:rPr lang="en-US" dirty="0"/>
              <a:t> a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átrágni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MSDN-es </a:t>
            </a:r>
            <a:r>
              <a:rPr lang="en-US" dirty="0" err="1"/>
              <a:t>dokumentációt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dirty="0" err="1"/>
              <a:t>nyitva</a:t>
            </a:r>
            <a:r>
              <a:rPr lang="en-US" dirty="0"/>
              <a:t> </a:t>
            </a:r>
            <a:r>
              <a:rPr lang="en-US" dirty="0" err="1"/>
              <a:t>tartani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45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bevezető</a:t>
            </a:r>
            <a:r>
              <a:rPr lang="en-US" dirty="0"/>
              <a:t> </a:t>
            </a:r>
            <a:r>
              <a:rPr lang="en-US" dirty="0" err="1"/>
              <a:t>feladatoknál</a:t>
            </a:r>
            <a:r>
              <a:rPr lang="en-US" dirty="0"/>
              <a:t> ne </a:t>
            </a:r>
            <a:r>
              <a:rPr lang="en-US" dirty="0" err="1"/>
              <a:t>gondold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a </a:t>
            </a:r>
            <a:r>
              <a:rPr lang="en-US" dirty="0" err="1"/>
              <a:t>dolgot</a:t>
            </a:r>
            <a:r>
              <a:rPr lang="en-US" dirty="0"/>
              <a:t>,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amennyit</a:t>
            </a:r>
            <a:r>
              <a:rPr lang="en-US" dirty="0"/>
              <a:t> </a:t>
            </a:r>
            <a:r>
              <a:rPr lang="en-US" dirty="0" err="1"/>
              <a:t>kér</a:t>
            </a:r>
            <a:r>
              <a:rPr lang="en-US" dirty="0"/>
              <a:t> a </a:t>
            </a:r>
            <a:r>
              <a:rPr lang="en-US" dirty="0" err="1"/>
              <a:t>feladat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színt</a:t>
            </a:r>
            <a:r>
              <a:rPr lang="en-US" dirty="0"/>
              <a:t> 0 </a:t>
            </a:r>
            <a:r>
              <a:rPr lang="en-US" dirty="0" err="1"/>
              <a:t>és</a:t>
            </a:r>
            <a:r>
              <a:rPr lang="en-US" dirty="0"/>
              <a:t> 1 </a:t>
            </a:r>
            <a:r>
              <a:rPr lang="en-US" dirty="0" err="1"/>
              <a:t>közötti</a:t>
            </a:r>
            <a:r>
              <a:rPr lang="en-US" dirty="0"/>
              <a:t> float </a:t>
            </a:r>
            <a:r>
              <a:rPr lang="en-US" dirty="0" err="1"/>
              <a:t>értékekkel</a:t>
            </a:r>
            <a:r>
              <a:rPr lang="en-US" dirty="0"/>
              <a:t> add meg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RGB a </a:t>
            </a:r>
            <a:r>
              <a:rPr lang="en-US" dirty="0" err="1"/>
              <a:t>sorrend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sehol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“</a:t>
            </a:r>
            <a:r>
              <a:rPr lang="en-US" dirty="0" err="1"/>
              <a:t>jelezni</a:t>
            </a:r>
            <a:r>
              <a:rPr lang="en-US" dirty="0"/>
              <a:t>” a </a:t>
            </a:r>
            <a:r>
              <a:rPr lang="en-US" dirty="0" err="1"/>
              <a:t>programnak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módosítások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ha </a:t>
            </a:r>
            <a:r>
              <a:rPr lang="en-US" dirty="0" err="1"/>
              <a:t>elindítod</a:t>
            </a:r>
            <a:r>
              <a:rPr lang="en-US" dirty="0"/>
              <a:t> a </a:t>
            </a:r>
            <a:r>
              <a:rPr lang="en-US" dirty="0" err="1"/>
              <a:t>programot</a:t>
            </a:r>
            <a:r>
              <a:rPr lang="en-US" dirty="0"/>
              <a:t> </a:t>
            </a:r>
            <a:r>
              <a:rPr lang="en-US" dirty="0" err="1"/>
              <a:t>semminek</a:t>
            </a:r>
            <a:r>
              <a:rPr lang="en-US" dirty="0"/>
              <a:t> se </a:t>
            </a:r>
            <a:r>
              <a:rPr lang="en-US" dirty="0" err="1"/>
              <a:t>szabad</a:t>
            </a:r>
            <a:r>
              <a:rPr lang="en-US" dirty="0"/>
              <a:t> </a:t>
            </a:r>
            <a:r>
              <a:rPr lang="en-US" dirty="0" err="1"/>
              <a:t>változnia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leíróban</a:t>
            </a:r>
            <a:r>
              <a:rPr lang="en-US" dirty="0"/>
              <a:t> </a:t>
            </a:r>
            <a:r>
              <a:rPr lang="en-US" dirty="0" err="1"/>
              <a:t>megadtuk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vertex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(Vertex)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input assembler,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szeletekre</a:t>
            </a:r>
            <a:r>
              <a:rPr lang="en-US" dirty="0"/>
              <a:t> van </a:t>
            </a:r>
            <a:r>
              <a:rPr lang="en-US" dirty="0" err="1"/>
              <a:t>osztva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zavarja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mint </a:t>
            </a:r>
            <a:r>
              <a:rPr lang="en-US" dirty="0" err="1"/>
              <a:t>amennyi</a:t>
            </a:r>
            <a:r>
              <a:rPr lang="en-US" dirty="0"/>
              <a:t> </a:t>
            </a:r>
            <a:r>
              <a:rPr lang="en-US" dirty="0" err="1"/>
              <a:t>feltétlenül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2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(3.)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megnézni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MSDN </a:t>
            </a:r>
            <a:r>
              <a:rPr lang="en-US" dirty="0" err="1"/>
              <a:t>dokumentációt</a:t>
            </a:r>
            <a:r>
              <a:rPr lang="en-US" dirty="0"/>
              <a:t> a D3D12_INPUT_ELEMENT_DESC </a:t>
            </a:r>
            <a:r>
              <a:rPr lang="en-US" dirty="0" err="1"/>
              <a:t>leírót</a:t>
            </a:r>
            <a:r>
              <a:rPr lang="en-US" dirty="0"/>
              <a:t> </a:t>
            </a:r>
            <a:r>
              <a:rPr lang="en-US" dirty="0" err="1"/>
              <a:t>illetően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a </a:t>
            </a:r>
            <a:r>
              <a:rPr lang="en-US" dirty="0" err="1"/>
              <a:t>SemanticIndex</a:t>
            </a:r>
            <a:r>
              <a:rPr lang="en-US" dirty="0"/>
              <a:t>, </a:t>
            </a:r>
            <a:r>
              <a:rPr lang="en-US" dirty="0" err="1"/>
              <a:t>InputSlot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InstanceDataStepRate</a:t>
            </a:r>
            <a:r>
              <a:rPr lang="en-US" dirty="0"/>
              <a:t> </a:t>
            </a:r>
            <a:r>
              <a:rPr lang="en-US" dirty="0" err="1"/>
              <a:t>értékek</a:t>
            </a:r>
            <a:r>
              <a:rPr lang="en-US" dirty="0"/>
              <a:t> </a:t>
            </a:r>
            <a:r>
              <a:rPr lang="en-US" dirty="0" err="1"/>
              <a:t>maradjanak</a:t>
            </a:r>
            <a:r>
              <a:rPr lang="en-US" dirty="0"/>
              <a:t> 0 </a:t>
            </a:r>
            <a:r>
              <a:rPr lang="en-US" dirty="0" err="1"/>
              <a:t>értéken</a:t>
            </a:r>
            <a:r>
              <a:rPr lang="en-US" dirty="0"/>
              <a:t>. </a:t>
            </a:r>
            <a:r>
              <a:rPr lang="en-US" dirty="0" err="1"/>
              <a:t>SemanticName-nek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 a “COLOR”-t.</a:t>
            </a:r>
          </a:p>
          <a:p>
            <a:endParaRPr lang="en-US" dirty="0"/>
          </a:p>
          <a:p>
            <a:r>
              <a:rPr lang="en-US" dirty="0"/>
              <a:t>A (4.)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a </a:t>
            </a:r>
            <a:r>
              <a:rPr lang="en-US" dirty="0" err="1"/>
              <a:t>meglévőket</a:t>
            </a:r>
            <a:r>
              <a:rPr lang="en-US" dirty="0"/>
              <a:t> </a:t>
            </a:r>
            <a:r>
              <a:rPr lang="en-US" dirty="0" err="1"/>
              <a:t>lemásolni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azokból</a:t>
            </a:r>
            <a:r>
              <a:rPr lang="en-US" dirty="0"/>
              <a:t> </a:t>
            </a:r>
            <a:r>
              <a:rPr lang="en-US" dirty="0" err="1"/>
              <a:t>kiindulni</a:t>
            </a:r>
            <a:r>
              <a:rPr lang="en-US" dirty="0"/>
              <a:t>. Ne </a:t>
            </a:r>
            <a:r>
              <a:rPr lang="en-US" dirty="0" err="1"/>
              <a:t>felejts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főleg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(5.)-re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megtalálsz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() </a:t>
            </a:r>
            <a:r>
              <a:rPr lang="en-US" dirty="0" err="1"/>
              <a:t>függényben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App-on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: Copy paste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30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 (6.) </a:t>
            </a:r>
            <a:r>
              <a:rPr lang="en-US" dirty="0" err="1"/>
              <a:t>részfeladat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soros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használd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</a:t>
            </a:r>
            <a:r>
              <a:rPr lang="en-US" dirty="0" err="1"/>
              <a:t>SetPipelineState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(7.)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-t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</a:t>
            </a:r>
            <a:r>
              <a:rPr lang="en-US" dirty="0" err="1"/>
              <a:t>rajzolásnál</a:t>
            </a:r>
            <a:r>
              <a:rPr lang="en-US" dirty="0"/>
              <a:t>, </a:t>
            </a:r>
            <a:r>
              <a:rPr lang="en-US" dirty="0" err="1"/>
              <a:t>két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szervezed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-&gt;Reset(…) –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SetPipelineState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(8.)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írd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vertexshadert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[-1, 0] </a:t>
            </a:r>
            <a:r>
              <a:rPr lang="en-US" dirty="0" err="1"/>
              <a:t>részre</a:t>
            </a:r>
            <a:r>
              <a:rPr lang="en-US" dirty="0"/>
              <a:t>,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[0, 1] </a:t>
            </a:r>
            <a:r>
              <a:rPr lang="en-US" dirty="0" err="1"/>
              <a:t>részre</a:t>
            </a:r>
            <a:r>
              <a:rPr lang="en-US" dirty="0"/>
              <a:t>, Y </a:t>
            </a:r>
            <a:r>
              <a:rPr lang="en-US" dirty="0" err="1"/>
              <a:t>maradhat</a:t>
            </a:r>
            <a:r>
              <a:rPr lang="en-US" dirty="0"/>
              <a:t> de ha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csúnyának</a:t>
            </a:r>
            <a:r>
              <a:rPr lang="en-US" dirty="0"/>
              <a:t> </a:t>
            </a:r>
            <a:r>
              <a:rPr lang="en-US" dirty="0" err="1"/>
              <a:t>érzed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nyugodtan</a:t>
            </a:r>
            <a:r>
              <a:rPr lang="en-US" dirty="0"/>
              <a:t> </a:t>
            </a:r>
            <a:r>
              <a:rPr lang="en-US" dirty="0" err="1"/>
              <a:t>változtasd</a:t>
            </a:r>
            <a:r>
              <a:rPr lang="en-US" dirty="0"/>
              <a:t> meg </a:t>
            </a:r>
            <a:r>
              <a:rPr lang="en-US" dirty="0" err="1"/>
              <a:t>kedvedre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: </a:t>
            </a:r>
            <a:r>
              <a:rPr lang="en-US" dirty="0" err="1"/>
              <a:t>rossz</a:t>
            </a:r>
            <a:r>
              <a:rPr lang="en-US" dirty="0"/>
              <a:t> vertex /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fordítasz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 </a:t>
            </a:r>
            <a:r>
              <a:rPr lang="en-US" dirty="0" err="1"/>
              <a:t>strlen-elsz</a:t>
            </a:r>
            <a:r>
              <a:rPr lang="en-US" dirty="0"/>
              <a:t> a D3DCompile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rossz</a:t>
            </a:r>
            <a:r>
              <a:rPr lang="en-US" dirty="0"/>
              <a:t> ID3DBlob-ba </a:t>
            </a:r>
            <a:r>
              <a:rPr lang="en-US" dirty="0" err="1"/>
              <a:t>teszed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shadereket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2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Windows-</a:t>
            </a:r>
            <a:r>
              <a:rPr lang="en-US" dirty="0" err="1"/>
              <a:t>os</a:t>
            </a:r>
            <a:r>
              <a:rPr lang="en-US" dirty="0"/>
              <a:t> main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eltér</a:t>
            </a:r>
            <a:r>
              <a:rPr lang="en-US" dirty="0"/>
              <a:t> a </a:t>
            </a:r>
            <a:r>
              <a:rPr lang="en-US" dirty="0" err="1"/>
              <a:t>szokásos</a:t>
            </a:r>
            <a:r>
              <a:rPr lang="en-US" dirty="0"/>
              <a:t> C++ </a:t>
            </a:r>
            <a:r>
              <a:rPr lang="en-US" dirty="0" err="1"/>
              <a:t>standardtől</a:t>
            </a:r>
            <a:r>
              <a:rPr lang="en-US" dirty="0"/>
              <a:t>, mi most </a:t>
            </a:r>
            <a:r>
              <a:rPr lang="en-US" dirty="0" err="1"/>
              <a:t>egy</a:t>
            </a:r>
            <a:r>
              <a:rPr lang="en-US" dirty="0"/>
              <a:t> wide </a:t>
            </a:r>
            <a:r>
              <a:rPr lang="en-US" dirty="0" err="1"/>
              <a:t>WinMain</a:t>
            </a:r>
            <a:r>
              <a:rPr lang="en-US" dirty="0"/>
              <a:t>-t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elfogad</a:t>
            </a:r>
            <a:r>
              <a:rPr lang="en-US" dirty="0"/>
              <a:t> Unicode </a:t>
            </a:r>
            <a:r>
              <a:rPr lang="en-US" dirty="0" err="1"/>
              <a:t>stringet</a:t>
            </a:r>
            <a:r>
              <a:rPr lang="en-US" dirty="0"/>
              <a:t>. Ha </a:t>
            </a:r>
            <a:r>
              <a:rPr lang="en-US" dirty="0" err="1"/>
              <a:t>gyakorlás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hoztál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fordulni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projektre</a:t>
            </a:r>
            <a:r>
              <a:rPr lang="en-US" dirty="0"/>
              <a:t>, properties, Linker, System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SubSystem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állítsd</a:t>
            </a:r>
            <a:r>
              <a:rPr lang="en-US" dirty="0"/>
              <a:t> Windows-ra.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létrehoz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de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megjelenítésre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ahhoz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ShowWindow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végrehajtani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10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warningokat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meg a Destroy </a:t>
            </a:r>
            <a:r>
              <a:rPr lang="en-US" dirty="0" err="1"/>
              <a:t>függvényt</a:t>
            </a:r>
            <a:r>
              <a:rPr lang="en-US" dirty="0"/>
              <a:t>, ha </a:t>
            </a:r>
            <a:r>
              <a:rPr lang="en-US" dirty="0" err="1"/>
              <a:t>hagynánk</a:t>
            </a:r>
            <a:r>
              <a:rPr lang="en-US" dirty="0"/>
              <a:t> a default </a:t>
            </a:r>
            <a:r>
              <a:rPr lang="en-US" dirty="0" err="1"/>
              <a:t>destruktorra</a:t>
            </a:r>
            <a:r>
              <a:rPr lang="en-US" dirty="0"/>
              <a:t> a </a:t>
            </a:r>
            <a:r>
              <a:rPr lang="en-US" dirty="0" err="1"/>
              <a:t>feladatot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szabadulna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a smart </a:t>
            </a:r>
            <a:r>
              <a:rPr lang="en-US" dirty="0" err="1"/>
              <a:t>pointereknek</a:t>
            </a:r>
            <a:r>
              <a:rPr lang="en-US" dirty="0"/>
              <a:t> </a:t>
            </a:r>
            <a:r>
              <a:rPr lang="en-US" dirty="0" err="1"/>
              <a:t>hála</a:t>
            </a:r>
            <a:r>
              <a:rPr lang="en-US" dirty="0"/>
              <a:t>. De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demonstrálni</a:t>
            </a:r>
            <a:r>
              <a:rPr lang="en-US" dirty="0"/>
              <a:t> a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elhárítását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feladattal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762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színátmenetet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felső</a:t>
            </a:r>
            <a:r>
              <a:rPr lang="en-US" dirty="0"/>
              <a:t> </a:t>
            </a:r>
            <a:r>
              <a:rPr lang="en-US" dirty="0" err="1"/>
              <a:t>csúcsból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</a:t>
            </a:r>
            <a:r>
              <a:rPr lang="en-US" dirty="0"/>
              <a:t> a pixel shader (</a:t>
            </a:r>
            <a:r>
              <a:rPr lang="en-US" dirty="0" err="1"/>
              <a:t>vagyis</a:t>
            </a:r>
            <a:r>
              <a:rPr lang="en-US" dirty="0"/>
              <a:t> a pixel shader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interpolált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a </a:t>
            </a:r>
            <a:r>
              <a:rPr lang="en-US" dirty="0" err="1"/>
              <a:t>rasterizertől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csúcsba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pirosból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zöldet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7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virtualizál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meg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</a:t>
            </a:r>
            <a:r>
              <a:rPr lang="en-US" dirty="0" err="1"/>
              <a:t>melyiket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be a </a:t>
            </a:r>
            <a:r>
              <a:rPr lang="en-US" dirty="0" err="1"/>
              <a:t>képbe</a:t>
            </a:r>
            <a:r>
              <a:rPr lang="en-US" dirty="0"/>
              <a:t> a </a:t>
            </a:r>
            <a:r>
              <a:rPr lang="en-US" dirty="0" err="1"/>
              <a:t>DXGIFactory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a </a:t>
            </a:r>
            <a:r>
              <a:rPr lang="en-US" dirty="0" err="1"/>
              <a:t>példányosításon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listázására</a:t>
            </a:r>
            <a:r>
              <a:rPr lang="en-US" dirty="0"/>
              <a:t> is </a:t>
            </a:r>
            <a:r>
              <a:rPr lang="en-US" dirty="0" err="1"/>
              <a:t>használható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D3D12CreateDevice </a:t>
            </a:r>
            <a:r>
              <a:rPr lang="en-US" dirty="0" err="1"/>
              <a:t>függvény</a:t>
            </a:r>
            <a:r>
              <a:rPr lang="en-US" dirty="0"/>
              <a:t> a </a:t>
            </a:r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várja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1. </a:t>
            </a:r>
            <a:r>
              <a:rPr lang="en-US" dirty="0" err="1"/>
              <a:t>paramétereként</a:t>
            </a:r>
            <a:r>
              <a:rPr lang="en-US" dirty="0"/>
              <a:t>, ha </a:t>
            </a:r>
            <a:r>
              <a:rPr lang="en-US" dirty="0" err="1"/>
              <a:t>ez</a:t>
            </a:r>
            <a:r>
              <a:rPr lang="en-US" dirty="0"/>
              <a:t> NULL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alapértelmezettet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meg </a:t>
            </a:r>
            <a:r>
              <a:rPr lang="en-US" dirty="0" err="1"/>
              <a:t>használni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Elképzelhető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adaptere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magas</a:t>
            </a:r>
            <a:r>
              <a:rPr lang="en-US" dirty="0"/>
              <a:t> D3D_FEATURE_LEVEL-t,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adapters[0].Get() </a:t>
            </a:r>
            <a:r>
              <a:rPr lang="en-US" dirty="0" err="1"/>
              <a:t>résznél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r>
              <a:rPr lang="en-US" dirty="0"/>
              <a:t>. </a:t>
            </a:r>
            <a:r>
              <a:rPr lang="en-US" dirty="0" err="1"/>
              <a:t>Futtatáskor</a:t>
            </a:r>
            <a:r>
              <a:rPr lang="en-US" dirty="0"/>
              <a:t> a </a:t>
            </a:r>
            <a:r>
              <a:rPr lang="en-US" dirty="0" err="1"/>
              <a:t>GetAdapters</a:t>
            </a:r>
            <a:r>
              <a:rPr lang="en-US" dirty="0"/>
              <a:t> </a:t>
            </a:r>
            <a:r>
              <a:rPr lang="en-US" dirty="0" err="1"/>
              <a:t>kilistázza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adaptereket</a:t>
            </a:r>
            <a:r>
              <a:rPr lang="en-US" dirty="0"/>
              <a:t> a Visual Studio Output </a:t>
            </a:r>
            <a:r>
              <a:rPr lang="en-US" dirty="0" err="1"/>
              <a:t>ablakába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segíthet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problémákat</a:t>
            </a:r>
            <a:r>
              <a:rPr lang="en-US" dirty="0"/>
              <a:t> </a:t>
            </a:r>
            <a:r>
              <a:rPr lang="en-US" dirty="0" err="1"/>
              <a:t>körbejárni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egyébként</a:t>
            </a:r>
            <a:r>
              <a:rPr lang="en-US" dirty="0"/>
              <a:t> a D3D_FEATURE_LEVEL_11_0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számozás</a:t>
            </a:r>
            <a:r>
              <a:rPr lang="en-US" dirty="0"/>
              <a:t> mint a DirectX </a:t>
            </a:r>
            <a:r>
              <a:rPr lang="en-US" dirty="0" err="1"/>
              <a:t>verziószáma</a:t>
            </a:r>
            <a:r>
              <a:rPr lang="en-US" dirty="0"/>
              <a:t>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infó</a:t>
            </a:r>
            <a:r>
              <a:rPr lang="en-US" dirty="0"/>
              <a:t> a </a:t>
            </a:r>
            <a:r>
              <a:rPr lang="en-US" dirty="0" err="1"/>
              <a:t>dokumentációban</a:t>
            </a:r>
            <a:r>
              <a:rPr lang="en-US" dirty="0"/>
              <a:t> van)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ID3D12Device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DXGIFactory</a:t>
            </a:r>
            <a:r>
              <a:rPr lang="en-US" dirty="0"/>
              <a:t> </a:t>
            </a:r>
            <a:r>
              <a:rPr lang="en-US" dirty="0" err="1"/>
              <a:t>példányunk</a:t>
            </a:r>
            <a:r>
              <a:rPr lang="en-US" dirty="0"/>
              <a:t>,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a Command Queue-t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létrehozhassuk</a:t>
            </a:r>
            <a:r>
              <a:rPr lang="en-US" dirty="0"/>
              <a:t> a Swap Chain-t.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g.iit.bme.hu/portal/oktatott-targyak/grafikus-jatekok-fejleszte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 err="1"/>
              <a:t>gg</a:t>
            </a:r>
            <a:r>
              <a:rPr lang="en-US" dirty="0"/>
              <a:t>l000-HelloTriangle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DirectX12 </a:t>
            </a:r>
            <a:r>
              <a:rPr lang="en-US" dirty="0" err="1"/>
              <a:t>alapok</a:t>
            </a:r>
            <a:r>
              <a:rPr lang="en-US" dirty="0"/>
              <a:t>,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rajzolás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Ablak</a:t>
            </a:r>
            <a:r>
              <a:rPr lang="en-US" b="1" dirty="0"/>
              <a:t> </a:t>
            </a:r>
            <a:r>
              <a:rPr lang="en-US" b="1" dirty="0" err="1"/>
              <a:t>létrehozás</a:t>
            </a:r>
            <a:r>
              <a:rPr lang="en-US" b="1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Device, 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2699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HWND </a:t>
            </a:r>
            <a:r>
              <a:rPr lang="en-US" sz="1700" dirty="0" err="1"/>
              <a:t>InitWindow</a:t>
            </a:r>
            <a:r>
              <a:rPr lang="en-US" sz="1700" dirty="0"/>
              <a:t>(HINSTANCE </a:t>
            </a:r>
            <a:r>
              <a:rPr lang="en-US" sz="1700" dirty="0" err="1"/>
              <a:t>hInstance</a:t>
            </a:r>
            <a:r>
              <a:rPr lang="en-US" sz="1700" dirty="0"/>
              <a:t>) {</a:t>
            </a:r>
          </a:p>
          <a:p>
            <a:r>
              <a:rPr lang="en-US" sz="1700" dirty="0"/>
              <a:t>	const </a:t>
            </a:r>
            <a:r>
              <a:rPr lang="en-US" sz="1700" dirty="0" err="1"/>
              <a:t>wchar_t</a:t>
            </a:r>
            <a:r>
              <a:rPr lang="en-US" sz="1700" dirty="0"/>
              <a:t> * </a:t>
            </a:r>
            <a:r>
              <a:rPr lang="en-US" sz="1700" dirty="0" err="1"/>
              <a:t>windowClassName</a:t>
            </a:r>
            <a:r>
              <a:rPr lang="en-US" sz="1700" dirty="0"/>
              <a:t> = </a:t>
            </a:r>
            <a:r>
              <a:rPr lang="en-US" sz="1700" dirty="0" err="1"/>
              <a:t>L"ClassName</a:t>
            </a:r>
            <a:r>
              <a:rPr lang="en-US" sz="1700" dirty="0"/>
              <a:t>";</a:t>
            </a:r>
          </a:p>
          <a:p>
            <a:endParaRPr lang="en-US" sz="1700" dirty="0"/>
          </a:p>
          <a:p>
            <a:r>
              <a:rPr lang="en-US" sz="1700" dirty="0"/>
              <a:t>	WNDCLASSW </a:t>
            </a:r>
            <a:r>
              <a:rPr lang="en-US" sz="1700" dirty="0" err="1"/>
              <a:t>windowClass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ZeroMemory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, </a:t>
            </a:r>
            <a:r>
              <a:rPr lang="en-US" sz="1700" dirty="0" err="1"/>
              <a:t>sizeof</a:t>
            </a:r>
            <a:r>
              <a:rPr lang="en-US" sz="1700" dirty="0"/>
              <a:t>(WNDCLASSW));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windowClass.lpfnWndProc</a:t>
            </a:r>
            <a:r>
              <a:rPr lang="en-US" sz="1700" dirty="0"/>
              <a:t> = </a:t>
            </a:r>
            <a:r>
              <a:rPr lang="en-US" sz="1700" dirty="0" err="1"/>
              <a:t>WindowProcess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windowClass.lpszClassName</a:t>
            </a:r>
            <a:r>
              <a:rPr lang="en-US" sz="1700" dirty="0"/>
              <a:t> = </a:t>
            </a:r>
            <a:r>
              <a:rPr lang="en-US" sz="1700" dirty="0" err="1"/>
              <a:t>windowClassName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windowClass.hInstance</a:t>
            </a:r>
            <a:r>
              <a:rPr lang="en-US" sz="1700" dirty="0"/>
              <a:t> = </a:t>
            </a:r>
            <a:r>
              <a:rPr lang="en-US" sz="1700" dirty="0" err="1"/>
              <a:t>hInstance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RegisterClassW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);</a:t>
            </a:r>
          </a:p>
          <a:p>
            <a:endParaRPr lang="en-US" sz="1700" dirty="0"/>
          </a:p>
          <a:p>
            <a:r>
              <a:rPr lang="en-US" sz="1700" dirty="0"/>
              <a:t>	HWND </a:t>
            </a:r>
            <a:r>
              <a:rPr lang="en-US" sz="1700" dirty="0" err="1"/>
              <a:t>wnd</a:t>
            </a:r>
            <a:r>
              <a:rPr lang="en-US" sz="1700" dirty="0"/>
              <a:t> = </a:t>
            </a:r>
            <a:r>
              <a:rPr lang="en-US" sz="1700" dirty="0" err="1"/>
              <a:t>CreateWindowExW</a:t>
            </a:r>
            <a:r>
              <a:rPr lang="en-US" sz="1700" dirty="0"/>
              <a:t>(0, </a:t>
            </a:r>
            <a:r>
              <a:rPr lang="en-US" sz="1700" dirty="0" err="1"/>
              <a:t>windowClassName</a:t>
            </a:r>
            <a:r>
              <a:rPr lang="en-US" sz="1700" dirty="0"/>
              <a:t>,</a:t>
            </a:r>
          </a:p>
          <a:p>
            <a:r>
              <a:rPr lang="en-US" sz="1700" dirty="0"/>
              <a:t>		</a:t>
            </a:r>
            <a:r>
              <a:rPr lang="en-US" sz="1700" dirty="0" err="1"/>
              <a:t>L"Hello</a:t>
            </a:r>
            <a:r>
              <a:rPr lang="en-US" sz="1700" dirty="0"/>
              <a:t> </a:t>
            </a:r>
            <a:r>
              <a:rPr lang="en-US" sz="1700" dirty="0" err="1"/>
              <a:t>Triangle",WS_OVERLAPPEDWINDOW</a:t>
            </a:r>
            <a:r>
              <a:rPr lang="en-US" sz="1700" dirty="0"/>
              <a:t>, CW_USEDEFAULT,  	CW_USEDEFAULT, CW_USEDEFAULT, CW_USEDEFAULT,</a:t>
            </a:r>
          </a:p>
          <a:p>
            <a:r>
              <a:rPr lang="en-US" sz="1700" dirty="0"/>
              <a:t>  		NULL, NULL, </a:t>
            </a:r>
            <a:r>
              <a:rPr lang="en-US" sz="1700" dirty="0" err="1"/>
              <a:t>hInstance</a:t>
            </a:r>
            <a:r>
              <a:rPr lang="en-US" sz="1700" dirty="0"/>
              <a:t>, NULL);</a:t>
            </a:r>
          </a:p>
          <a:p>
            <a:endParaRPr lang="en-US" sz="1700" dirty="0"/>
          </a:p>
          <a:p>
            <a:r>
              <a:rPr lang="en-US" sz="1700" dirty="0"/>
              <a:t>	ASSERT(</a:t>
            </a:r>
            <a:r>
              <a:rPr lang="en-US" sz="1700" dirty="0" err="1"/>
              <a:t>wnd</a:t>
            </a:r>
            <a:r>
              <a:rPr lang="en-US" sz="1700" dirty="0"/>
              <a:t> != NULL, "Failed to create window");</a:t>
            </a:r>
          </a:p>
          <a:p>
            <a:r>
              <a:rPr lang="en-US" sz="1700" dirty="0"/>
              <a:t>	return </a:t>
            </a:r>
            <a:r>
              <a:rPr lang="en-US" sz="1700" dirty="0" err="1"/>
              <a:t>wnd</a:t>
            </a:r>
            <a:r>
              <a:rPr lang="en-US" sz="1700" dirty="0"/>
              <a:t>;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LRESULT CALLBACK </a:t>
            </a:r>
            <a:r>
              <a:rPr lang="en-US" sz="2000" dirty="0" err="1"/>
              <a:t>WindowProcess</a:t>
            </a:r>
            <a:r>
              <a:rPr lang="en-US" sz="2000" dirty="0"/>
              <a:t>(HWND 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UINT message, WPARAM </a:t>
            </a:r>
            <a:r>
              <a:rPr lang="en-US" sz="2000" dirty="0" err="1"/>
              <a:t>wParam</a:t>
            </a:r>
            <a:r>
              <a:rPr lang="en-US" sz="2000" dirty="0"/>
              <a:t>, LPARAM </a:t>
            </a:r>
            <a:r>
              <a:rPr lang="en-US" sz="2000" dirty="0" err="1"/>
              <a:t>lParam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	switch(message) {</a:t>
            </a:r>
          </a:p>
          <a:p>
            <a:r>
              <a:rPr lang="en-US" sz="2000" dirty="0"/>
              <a:t>	case WM_DESTROY: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PostQuitMessage</a:t>
            </a:r>
            <a:r>
              <a:rPr lang="en-US" sz="2000" dirty="0"/>
              <a:t>(0);</a:t>
            </a:r>
          </a:p>
          <a:p>
            <a:r>
              <a:rPr lang="en-US" sz="2000" dirty="0"/>
              <a:t>		break;</a:t>
            </a:r>
          </a:p>
          <a:p>
            <a:r>
              <a:rPr lang="en-US" sz="2000" dirty="0"/>
              <a:t>	}</a:t>
            </a:r>
          </a:p>
          <a:p>
            <a:endParaRPr lang="en-US" sz="2000" dirty="0"/>
          </a:p>
          <a:p>
            <a:r>
              <a:rPr lang="en-US" sz="2000" dirty="0"/>
              <a:t>	return </a:t>
            </a:r>
            <a:r>
              <a:rPr lang="en-US" sz="2000" dirty="0" err="1"/>
              <a:t>DefWindowProcW</a:t>
            </a:r>
            <a:r>
              <a:rPr lang="en-US" sz="2000" dirty="0"/>
              <a:t>(</a:t>
            </a:r>
            <a:r>
              <a:rPr lang="en-US" sz="2000" dirty="0" err="1"/>
              <a:t>windowHandle</a:t>
            </a:r>
            <a:r>
              <a:rPr lang="en-US" sz="2000" dirty="0"/>
              <a:t>, message, </a:t>
            </a:r>
            <a:r>
              <a:rPr lang="en-US" sz="2000" dirty="0" err="1"/>
              <a:t>wParam</a:t>
            </a:r>
            <a:r>
              <a:rPr lang="en-US" sz="2000" dirty="0"/>
              <a:t>, </a:t>
            </a:r>
            <a:r>
              <a:rPr lang="en-US" sz="2000" dirty="0" err="1"/>
              <a:t>lParam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90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 APIENTRY </a:t>
            </a:r>
            <a:r>
              <a:rPr lang="en-US" sz="2400" dirty="0" err="1"/>
              <a:t>wWinMain</a:t>
            </a:r>
            <a:r>
              <a:rPr lang="en-US" sz="2400" dirty="0"/>
              <a:t>(_In_ HINSTANCE </a:t>
            </a:r>
            <a:r>
              <a:rPr lang="en-US" sz="2400" dirty="0" err="1"/>
              <a:t>hInstance</a:t>
            </a:r>
            <a:r>
              <a:rPr lang="en-US" sz="2400" dirty="0"/>
              <a:t>, _</a:t>
            </a:r>
            <a:r>
              <a:rPr lang="en-US" sz="2400" dirty="0" err="1"/>
              <a:t>In_opt</a:t>
            </a:r>
            <a:r>
              <a:rPr lang="en-US" sz="2400" dirty="0"/>
              <a:t>_ HINSTANCE </a:t>
            </a:r>
            <a:r>
              <a:rPr lang="en-US" sz="2400" dirty="0" err="1"/>
              <a:t>hPrevInstance</a:t>
            </a:r>
            <a:r>
              <a:rPr lang="en-US" sz="2400" dirty="0"/>
              <a:t>, LPWSTR command, INT </a:t>
            </a:r>
            <a:r>
              <a:rPr lang="en-US" sz="2400" dirty="0" err="1"/>
              <a:t>nShowCmd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HWND </a:t>
            </a:r>
            <a:r>
              <a:rPr lang="en-US" sz="2400" dirty="0" err="1"/>
              <a:t>windowHandle</a:t>
            </a:r>
            <a:r>
              <a:rPr lang="en-US" sz="2400" dirty="0"/>
              <a:t> = </a:t>
            </a:r>
            <a:r>
              <a:rPr lang="en-US" sz="2400" dirty="0" err="1"/>
              <a:t>InitWindow</a:t>
            </a:r>
            <a:r>
              <a:rPr lang="en-US" sz="2400" dirty="0"/>
              <a:t>(</a:t>
            </a:r>
            <a:r>
              <a:rPr lang="en-US" sz="2400" dirty="0" err="1"/>
              <a:t>hInstance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Main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3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2543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&lt;IDXGIFactory6&gt; </a:t>
            </a:r>
            <a:r>
              <a:rPr lang="en-US" sz="2400" dirty="0" err="1"/>
              <a:t>dxgiFactory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com_ptr</a:t>
            </a:r>
            <a:r>
              <a:rPr lang="en-US" sz="2400" dirty="0"/>
              <a:t>&lt;ID3D12&gt; device;</a:t>
            </a:r>
          </a:p>
          <a:p>
            <a:endParaRPr lang="en-US" sz="2400" dirty="0"/>
          </a:p>
          <a:p>
            <a:r>
              <a:rPr lang="en-US" sz="2400" dirty="0"/>
              <a:t>DX_API("Failed to create DXGI factory")</a:t>
            </a:r>
          </a:p>
          <a:p>
            <a:r>
              <a:rPr lang="hu-HU" sz="2400" dirty="0"/>
              <a:t>CreateDXGIFactory1(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hu-HU" sz="2400" dirty="0"/>
              <a:t>IID_PPV_ARGS(</a:t>
            </a:r>
            <a:r>
              <a:rPr lang="hu-HU" sz="2400" dirty="0" err="1"/>
              <a:t>dxgiFactory</a:t>
            </a:r>
            <a:r>
              <a:rPr lang="en-US" sz="2400" dirty="0"/>
              <a:t>.</a:t>
            </a:r>
            <a:r>
              <a:rPr lang="en-US" sz="2400" dirty="0" err="1"/>
              <a:t>GetAddressOf</a:t>
            </a:r>
            <a:r>
              <a:rPr lang="en-US" sz="2400" dirty="0"/>
              <a:t>()</a:t>
            </a:r>
            <a:r>
              <a:rPr lang="hu-HU" sz="2400" dirty="0"/>
              <a:t>));</a:t>
            </a:r>
            <a:endParaRPr lang="en-US" sz="2400" dirty="0"/>
          </a:p>
          <a:p>
            <a:endParaRPr lang="en-US" sz="2400" dirty="0"/>
          </a:p>
          <a:p>
            <a:r>
              <a:rPr lang="fr-FR" sz="2400" dirty="0"/>
              <a:t>std::</a:t>
            </a:r>
            <a:r>
              <a:rPr lang="fr-FR" sz="2400" dirty="0" err="1"/>
              <a:t>vector</a:t>
            </a:r>
            <a:r>
              <a:rPr lang="fr-FR" sz="2400" dirty="0"/>
              <a:t>&lt;</a:t>
            </a:r>
            <a:r>
              <a:rPr lang="fr-FR" sz="2400" dirty="0" err="1"/>
              <a:t>com_ptr</a:t>
            </a:r>
            <a:r>
              <a:rPr lang="fr-FR" sz="2400" dirty="0"/>
              <a:t>&lt;IDXGIAdapter1&gt;&gt; </a:t>
            </a:r>
            <a:r>
              <a:rPr lang="fr-FR" sz="2400" dirty="0" err="1"/>
              <a:t>adapters</a:t>
            </a:r>
            <a:r>
              <a:rPr lang="fr-FR" sz="2400" dirty="0"/>
              <a:t>;</a:t>
            </a:r>
          </a:p>
          <a:p>
            <a:r>
              <a:rPr lang="fr-FR" sz="2400" dirty="0" err="1"/>
              <a:t>GetAdapters</a:t>
            </a:r>
            <a:r>
              <a:rPr lang="fr-FR" sz="2400" dirty="0"/>
              <a:t>(</a:t>
            </a:r>
            <a:r>
              <a:rPr lang="fr-FR" sz="2400" dirty="0" err="1"/>
              <a:t>dxgiFactory.Get</a:t>
            </a:r>
            <a:r>
              <a:rPr lang="fr-FR" sz="2400" dirty="0"/>
              <a:t>(), </a:t>
            </a:r>
            <a:r>
              <a:rPr lang="fr-FR" sz="2400" dirty="0" err="1"/>
              <a:t>adapters</a:t>
            </a:r>
            <a:r>
              <a:rPr lang="fr-FR" sz="2400" dirty="0"/>
              <a:t>);</a:t>
            </a:r>
          </a:p>
          <a:p>
            <a:endParaRPr lang="fr-FR" sz="2400" dirty="0"/>
          </a:p>
          <a:p>
            <a:r>
              <a:rPr lang="en-US" sz="2400" dirty="0"/>
              <a:t>// select your adapter here, NULL = system default</a:t>
            </a:r>
          </a:p>
          <a:p>
            <a:r>
              <a:rPr lang="en-US" sz="2400" dirty="0" err="1"/>
              <a:t>IUnknown</a:t>
            </a:r>
            <a:r>
              <a:rPr lang="en-US" sz="2400" dirty="0"/>
              <a:t> * </a:t>
            </a:r>
            <a:r>
              <a:rPr lang="en-US" sz="2400" dirty="0" err="1"/>
              <a:t>selectedAdapter</a:t>
            </a:r>
            <a:r>
              <a:rPr lang="en-US" sz="2400" dirty="0"/>
              <a:t> = (</a:t>
            </a:r>
            <a:r>
              <a:rPr lang="en-US" sz="2400" dirty="0" err="1"/>
              <a:t>adapters.size</a:t>
            </a:r>
            <a:r>
              <a:rPr lang="en-US" sz="2400" dirty="0"/>
              <a:t>() &gt; 0) ? adapters[0].Get() : NULL;</a:t>
            </a:r>
          </a:p>
          <a:p>
            <a:endParaRPr lang="en-US" sz="2400" dirty="0"/>
          </a:p>
          <a:p>
            <a:r>
              <a:rPr lang="en-US" sz="2400" dirty="0"/>
              <a:t>DX_API("Failed to create D3D Device")</a:t>
            </a:r>
          </a:p>
          <a:p>
            <a:r>
              <a:rPr lang="en-US" sz="2400" dirty="0"/>
              <a:t>D3D12CreateDevice(</a:t>
            </a:r>
            <a:r>
              <a:rPr lang="en-US" sz="2400" dirty="0" err="1"/>
              <a:t>selectedAdapter</a:t>
            </a:r>
            <a:r>
              <a:rPr lang="en-US" sz="2400" dirty="0"/>
              <a:t>, D3D_FEATURE_LEVEL_11_0, IID_PPV_ARGS(</a:t>
            </a:r>
            <a:r>
              <a:rPr lang="en-US" sz="2400" dirty="0" err="1"/>
              <a:t>device.GetAddressOf</a:t>
            </a:r>
            <a:r>
              <a:rPr lang="en-US" sz="24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550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60361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com_ptr</a:t>
            </a:r>
            <a:r>
              <a:rPr lang="en-US" sz="2000" dirty="0"/>
              <a:t>&lt;ID3D12CommandQueue&gt; </a:t>
            </a:r>
            <a:r>
              <a:rPr lang="en-US" sz="2000" dirty="0" err="1"/>
              <a:t>commandQueue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D3D12_COMMAND_QUEUE_DESC </a:t>
            </a:r>
            <a:r>
              <a:rPr lang="en-US" sz="2000" dirty="0" err="1"/>
              <a:t>commandQueueDesc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commandQueueDesc.Type</a:t>
            </a:r>
            <a:r>
              <a:rPr lang="en-US" sz="2000" dirty="0"/>
              <a:t> = D3D12_COMMAND_LIST_TYPE_DIRECT;</a:t>
            </a:r>
          </a:p>
          <a:p>
            <a:r>
              <a:rPr lang="en-US" sz="2000" dirty="0" err="1"/>
              <a:t>commandQueueDesc.Priority</a:t>
            </a:r>
            <a:r>
              <a:rPr lang="en-US" sz="2000" dirty="0"/>
              <a:t> = D3D12_COMMAND_QUEUE_PRIORITY_NORMAL;</a:t>
            </a:r>
          </a:p>
          <a:p>
            <a:r>
              <a:rPr lang="en-US" sz="2000" dirty="0" err="1"/>
              <a:t>commandQueueDesc.Flags</a:t>
            </a:r>
            <a:r>
              <a:rPr lang="en-US" sz="2000" dirty="0"/>
              <a:t> = D3D12_COMMAND_QUEUE_FLAG_NONE;</a:t>
            </a:r>
          </a:p>
          <a:p>
            <a:r>
              <a:rPr lang="en-US" sz="2000" dirty="0" err="1"/>
              <a:t>commandQueueDesc.NodeMask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command queue")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CreateCommandQueue</a:t>
            </a:r>
            <a:r>
              <a:rPr lang="en-US" sz="2000" dirty="0"/>
              <a:t>(&amp;</a:t>
            </a:r>
            <a:r>
              <a:rPr lang="en-US" sz="2000" dirty="0" err="1"/>
              <a:t>commandQueueDesc</a:t>
            </a:r>
            <a:r>
              <a:rPr lang="en-US" sz="2000" dirty="0"/>
              <a:t>, IID_PPV_ARGS(</a:t>
            </a:r>
            <a:r>
              <a:rPr lang="en-US" sz="2000" dirty="0" err="1"/>
              <a:t>commandQueue.GetAddressOf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37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(</a:t>
            </a:r>
            <a:r>
              <a:rPr lang="en-US" dirty="0" err="1"/>
              <a:t>olvass</a:t>
            </a:r>
            <a:r>
              <a:rPr lang="en-US" dirty="0"/>
              <a:t> Note-</a:t>
            </a:r>
            <a:r>
              <a:rPr lang="en-US" dirty="0" err="1"/>
              <a:t>ot</a:t>
            </a:r>
            <a:r>
              <a:rPr lang="en-US" dirty="0"/>
              <a:t>!)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124692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DXGI_SWAP_CHAIN_DESC1 </a:t>
            </a:r>
            <a:r>
              <a:rPr lang="en-US" sz="2000" dirty="0" err="1"/>
              <a:t>swapChainDesc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swapChainDesc.Width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swapChainDesc.Height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swapChainDesc.Format</a:t>
            </a:r>
            <a:r>
              <a:rPr lang="en-US" sz="2000" dirty="0"/>
              <a:t> = DXGI_FORMAT_R8G8B8A8_UNORM;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swapChainDesc.Stereo</a:t>
            </a:r>
            <a:r>
              <a:rPr lang="en-US" sz="2000" dirty="0"/>
              <a:t> = false;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swapChainDesc.SampleDesc.Count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swapChainDesc.SampleDesc.Quality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swapChainDesc.BufferUsage</a:t>
            </a:r>
            <a:r>
              <a:rPr lang="en-US" sz="2000" dirty="0"/>
              <a:t> = DXGI_USAGE_RENDER_TARGET_OUTPUT;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swapChainDesc.BufferCount</a:t>
            </a:r>
            <a:r>
              <a:rPr lang="en-US" sz="2000" dirty="0"/>
              <a:t> = 2; // back buffer depth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swapChainDesc.Scaling</a:t>
            </a:r>
            <a:r>
              <a:rPr lang="en-US" sz="2000" dirty="0"/>
              <a:t> = DXGI_SCALING_NONE;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swapChainDesc.SwapEffect</a:t>
            </a:r>
            <a:r>
              <a:rPr lang="en-US" sz="2000" dirty="0"/>
              <a:t> = DXGI_SWAP_EFFECT_FLIP_SEQUENTIAL;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swapChainDesc.AlphaMode</a:t>
            </a:r>
            <a:r>
              <a:rPr lang="en-US" sz="2000" dirty="0"/>
              <a:t> = DXGI_ALPHA_MODE_IGNORE;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swapChainDesc.Flags</a:t>
            </a:r>
            <a:r>
              <a:rPr lang="en-US" sz="2000" dirty="0"/>
              <a:t> = 0;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277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6F74-8DD9-4812-ADA2-FB6C35D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Adminisztráció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95C8-32DF-4CBE-8F01-32008387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http://cg.iit.bme.hu/portal/oktatott-targyak/grafikus-jatekok-fejlesztese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93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DXGI_SWAP_CHAIN_FULLSCREEN_DESC </a:t>
            </a:r>
            <a:r>
              <a:rPr lang="en-US" sz="2000" dirty="0" err="1"/>
              <a:t>swapChainFullscreenDesc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swapChainFullscreenDesc.RefreshRate</a:t>
            </a:r>
            <a:r>
              <a:rPr lang="en-US" sz="2000" dirty="0"/>
              <a:t> = </a:t>
            </a:r>
          </a:p>
          <a:p>
            <a:r>
              <a:rPr lang="en-US" sz="2000" dirty="0"/>
              <a:t>		DXGI_RATIONAL{ 60, 1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swapChainFullscreenDesc.Windowed</a:t>
            </a:r>
            <a:r>
              <a:rPr lang="en-US" sz="2000" dirty="0"/>
              <a:t> = true;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swapChainFullscreenDesc.Scaling</a:t>
            </a:r>
            <a:r>
              <a:rPr lang="en-US" sz="2000" dirty="0"/>
              <a:t> = 	DXGI_MODE_SCALING_CENTERED;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swapChainFullscreenDesc.ScanlineOrdering</a:t>
            </a:r>
            <a:r>
              <a:rPr lang="en-US" sz="2000" dirty="0"/>
              <a:t> = 	DXGI_MODE_SCANLINE_ORDER_UPPER_FIELD_FIRST;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256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&lt;IDXGISwapChain3&gt; </a:t>
            </a:r>
            <a:r>
              <a:rPr lang="en-US" sz="2000" dirty="0" err="1"/>
              <a:t>swapChain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&lt;IDXGISwapChain1&gt; </a:t>
            </a:r>
            <a:r>
              <a:rPr lang="en-US" sz="2000" dirty="0" err="1"/>
              <a:t>tempSwapChain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create swap chain for HWND")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CreateSwapChainForHwnd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commandQueue.Get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swapChainDesc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swapChainFullscreenDesc</a:t>
            </a:r>
            <a:r>
              <a:rPr lang="en-US" sz="2000" dirty="0"/>
              <a:t>,</a:t>
            </a:r>
          </a:p>
          <a:p>
            <a:r>
              <a:rPr lang="en-US" sz="2000" dirty="0"/>
              <a:t>		NULL,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tempSwapChain.GetAddressOf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DX_API("Failed to cast swap chain")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tempSwapChain.As</a:t>
            </a:r>
            <a:r>
              <a:rPr lang="en-US" sz="2000" dirty="0"/>
              <a:t>(&amp;</a:t>
            </a:r>
            <a:r>
              <a:rPr lang="en-US" sz="2000" dirty="0" err="1"/>
              <a:t>swapChain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make window association")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MakeWindowAssociation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 DXGI_MWA_NO_ALT_ENTER);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41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Resources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érvényteleníteni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átméretezésekor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a swap chain </a:t>
            </a:r>
            <a:r>
              <a:rPr lang="en-US" dirty="0" err="1"/>
              <a:t>lecserélésekor</a:t>
            </a:r>
            <a:r>
              <a:rPr lang="en-US" dirty="0"/>
              <a:t>)  Swap Chain </a:t>
            </a:r>
            <a:r>
              <a:rPr lang="en-US" dirty="0" err="1"/>
              <a:t>erőforrásoknak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részt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alkalmazásunkban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8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 App {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	virtual void Render();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LoadAssets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ReleaseAssets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	virtual void 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App.h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3355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43317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/>
              <a:t>constexpr</a:t>
            </a:r>
            <a:r>
              <a:rPr lang="en-US" sz="2000" dirty="0"/>
              <a:t> static unsigned int BACKBUFFER_DEPTH = 2;</a:t>
            </a:r>
          </a:p>
          <a:p>
            <a:r>
              <a:rPr lang="en-US" sz="2000" dirty="0"/>
              <a:t>D3D12_VIEWPORT </a:t>
            </a:r>
            <a:r>
              <a:rPr lang="en-US" sz="2000" dirty="0" err="1"/>
              <a:t>viewPort</a:t>
            </a:r>
            <a:r>
              <a:rPr lang="en-US" sz="2000" dirty="0"/>
              <a:t>;</a:t>
            </a:r>
          </a:p>
          <a:p>
            <a:r>
              <a:rPr lang="en-US" sz="2000" dirty="0"/>
              <a:t>D3D12_RECT </a:t>
            </a:r>
            <a:r>
              <a:rPr lang="en-US" sz="2000" dirty="0" err="1"/>
              <a:t>scissorRect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&lt;ID3D12DescriptorHeap&gt; </a:t>
            </a:r>
            <a:r>
              <a:rPr lang="en-US" sz="2000" dirty="0" err="1"/>
              <a:t>rtvDescriptorHeap</a:t>
            </a:r>
            <a:r>
              <a:rPr lang="en-US" sz="2000" dirty="0"/>
              <a:t>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rtvDescriptorHandleIncrementSize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&lt;ID3D12Resource&gt; </a:t>
            </a:r>
            <a:r>
              <a:rPr lang="en-US" sz="2000" dirty="0" err="1"/>
              <a:t>renderTargets</a:t>
            </a:r>
            <a:r>
              <a:rPr lang="en-US" sz="2000" dirty="0"/>
              <a:t>[BACKBUFFER_DEPTH];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DXGI_SWAP_CHAIN_DESC </a:t>
            </a:r>
            <a:r>
              <a:rPr lang="en-US" sz="2000" dirty="0" err="1"/>
              <a:t>scDesc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</a:t>
            </a:r>
            <a:r>
              <a:rPr lang="en-US" sz="2000" dirty="0"/>
              <a:t>-&gt;</a:t>
            </a:r>
            <a:r>
              <a:rPr lang="en-US" sz="2000" dirty="0" err="1"/>
              <a:t>GetDesc</a:t>
            </a:r>
            <a:r>
              <a:rPr lang="en-US" sz="2000" dirty="0"/>
              <a:t>(&amp;</a:t>
            </a:r>
            <a:r>
              <a:rPr lang="en-US" sz="2000" dirty="0" err="1"/>
              <a:t>scDesc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viewPort.TopLeftX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viewPort.Width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viewPort.Height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scissorRect.left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scissorRect.top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scissorRect.right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scissorRect.bottom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1881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D3D12_DESCRIPTOR_HEAP_DESC </a:t>
            </a:r>
            <a:r>
              <a:rPr lang="en-US" sz="2000" dirty="0" err="1"/>
              <a:t>rtvHeapDesc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rtvHeapDesc.Flags</a:t>
            </a:r>
            <a:r>
              <a:rPr lang="en-US" sz="2000" dirty="0"/>
              <a:t> = D3D12_DESCRIPTOR_HEAP_FLAG_NONE;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rtvHeapDesc.Type</a:t>
            </a:r>
            <a:r>
              <a:rPr lang="en-US" sz="2000" dirty="0"/>
              <a:t> = D3D12_DESCRIPTOR_HEAP_TYPE_RTV;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rtvHeapDesc.NumDescriptors</a:t>
            </a:r>
            <a:r>
              <a:rPr lang="en-US" sz="2000" dirty="0"/>
              <a:t> = BACKBUFFER_DEPTH;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RTV descriptor heap")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rtvHeapDesc</a:t>
            </a:r>
            <a:r>
              <a:rPr lang="en-US" sz="2000" dirty="0"/>
              <a:t>, IID_PPV_ARGS(</a:t>
            </a:r>
            <a:r>
              <a:rPr lang="en-US" sz="2000" dirty="0" err="1"/>
              <a:t>rtvDescriptorHeap.GetAddressOf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/>
              <a:t>D3D12_CPU_DESCRIPTOR_HANDLE </a:t>
            </a:r>
            <a:r>
              <a:rPr lang="en-US" sz="2000" dirty="0" err="1"/>
              <a:t>rtvHandle</a:t>
            </a:r>
            <a:r>
              <a:rPr lang="en-US" sz="2000" dirty="0"/>
              <a:t> =</a:t>
            </a:r>
          </a:p>
          <a:p>
            <a:r>
              <a:rPr lang="en-US" sz="2000" dirty="0" err="1"/>
              <a:t>rtvDescriptorHeap</a:t>
            </a:r>
            <a:r>
              <a:rPr lang="en-US" sz="2000" dirty="0"/>
              <a:t>-&gt;</a:t>
            </a:r>
            <a:r>
              <a:rPr lang="en-US" sz="2000" dirty="0" err="1"/>
              <a:t>GetCPUDescriptorHandleForHeapStart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rtvDescriptorHandleIncrementSize</a:t>
            </a:r>
            <a:r>
              <a:rPr lang="en-US" sz="2000" dirty="0"/>
              <a:t> = 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GetDescriptorHandleIncrementSize</a:t>
            </a:r>
            <a:r>
              <a:rPr lang="en-US" sz="2000" dirty="0"/>
              <a:t>(</a:t>
            </a:r>
          </a:p>
          <a:p>
            <a:r>
              <a:rPr lang="en-US" sz="2000" dirty="0"/>
              <a:t>		D3D12_DESCRIPTOR_HEAP_TYPE_RTV);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705015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for(unsigned 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BACKBUFFER_DEPTH; ++</a:t>
            </a:r>
            <a:r>
              <a:rPr lang="en-US" sz="1800" dirty="0" err="1"/>
              <a:t>i</a:t>
            </a:r>
            <a:r>
              <a:rPr lang="en-US" sz="1800" dirty="0"/>
              <a:t>) {</a:t>
            </a:r>
          </a:p>
          <a:p>
            <a:r>
              <a:rPr lang="en-US" sz="1800" dirty="0"/>
              <a:t>	DX_API("Failed to get swap chain buffer")</a:t>
            </a:r>
          </a:p>
          <a:p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GetBuffer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, IID_PPV_ARGS(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GetAddressOf</a:t>
            </a:r>
            <a:r>
              <a:rPr lang="en-US" sz="1800" dirty="0"/>
              <a:t>()));</a:t>
            </a:r>
          </a:p>
          <a:p>
            <a:endParaRPr lang="en-US" sz="1800" dirty="0"/>
          </a:p>
          <a:p>
            <a:r>
              <a:rPr lang="en-US" sz="1800" dirty="0"/>
              <a:t>	CD3DX12_CPU_DESCRIPTOR_HANDLE </a:t>
            </a:r>
            <a:r>
              <a:rPr lang="en-US" sz="1800" dirty="0" err="1"/>
              <a:t>cpuHandle</a:t>
            </a:r>
            <a:r>
              <a:rPr lang="en-US" sz="1800" dirty="0"/>
              <a:t>{ </a:t>
            </a:r>
            <a:r>
              <a:rPr lang="en-US" sz="1800" dirty="0" err="1"/>
              <a:t>rtvHandle</a:t>
            </a:r>
            <a:r>
              <a:rPr lang="en-US" sz="1800" dirty="0"/>
              <a:t> };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cpuHandle.Offset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 * </a:t>
            </a:r>
            <a:r>
              <a:rPr lang="en-US" sz="1800" dirty="0" err="1"/>
              <a:t>rtvDescriptorHandleIncrementSize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	device-&gt;</a:t>
            </a:r>
            <a:r>
              <a:rPr lang="en-US" sz="1800" dirty="0" err="1"/>
              <a:t>CreateRenderTargetView</a:t>
            </a:r>
            <a:r>
              <a:rPr lang="en-US" sz="1800" dirty="0"/>
              <a:t>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].Get(), 	</a:t>
            </a:r>
            <a:r>
              <a:rPr lang="en-US" sz="1800" dirty="0" err="1"/>
              <a:t>nullptr</a:t>
            </a:r>
            <a:r>
              <a:rPr lang="en-US" sz="1800" dirty="0"/>
              <a:t>, </a:t>
            </a:r>
            <a:r>
              <a:rPr lang="en-US" sz="1800" dirty="0" err="1"/>
              <a:t>cpuHandle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frameIndex</a:t>
            </a:r>
            <a:r>
              <a:rPr lang="en-US" sz="1800" dirty="0"/>
              <a:t> = </a:t>
            </a:r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GetCurrentBackBufferIndex</a:t>
            </a:r>
            <a:r>
              <a:rPr lang="en-US" sz="1800" dirty="0"/>
              <a:t>();</a:t>
            </a:r>
          </a:p>
          <a:p>
            <a:r>
              <a:rPr lang="en-US" sz="1800" dirty="0"/>
              <a:t>} // </a:t>
            </a:r>
            <a:r>
              <a:rPr lang="en-US" sz="1800" dirty="0" err="1"/>
              <a:t>függvény</a:t>
            </a:r>
            <a:r>
              <a:rPr lang="en-US" sz="1800" dirty="0"/>
              <a:t> </a:t>
            </a:r>
            <a:r>
              <a:rPr lang="en-US" sz="1800" dirty="0" err="1"/>
              <a:t>vége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97117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	for(unsigned 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BACKBUFFER_DEPTH; ++</a:t>
            </a:r>
            <a:r>
              <a:rPr lang="en-US" sz="2000" dirty="0" err="1"/>
              <a:t>i</a:t>
            </a:r>
            <a:r>
              <a:rPr lang="en-US" sz="2000" dirty="0"/>
              <a:t>) 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renderTargets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].Reset();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rtvDescriptorHeap.Reset</a:t>
            </a:r>
            <a:r>
              <a:rPr lang="en-US" sz="2000" dirty="0"/>
              <a:t>();</a:t>
            </a:r>
          </a:p>
          <a:p>
            <a:r>
              <a:rPr lang="en-US" sz="20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83732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490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Eszközök</a:t>
            </a:r>
            <a:r>
              <a:rPr lang="en-US" dirty="0"/>
              <a:t>	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Visual Studio 2017/2019-et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fejleszteni</a:t>
            </a:r>
            <a:r>
              <a:rPr lang="en-US" dirty="0"/>
              <a:t>, C++ </a:t>
            </a:r>
            <a:r>
              <a:rPr lang="en-US" dirty="0" err="1"/>
              <a:t>nyelven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diasorokon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C++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HLSL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“Note” a </a:t>
            </a:r>
            <a:r>
              <a:rPr lang="en-US" dirty="0" err="1"/>
              <a:t>diák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olvasni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&lt;ID3D12CommandAllocator&gt; </a:t>
            </a:r>
            <a:r>
              <a:rPr lang="en-US" sz="2000" dirty="0" err="1"/>
              <a:t>commandAllocator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&lt;ID3D12GraphicsCommandList&gt; </a:t>
            </a:r>
            <a:r>
              <a:rPr lang="en-US" sz="2000" dirty="0" err="1"/>
              <a:t>commandList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Graphics Pipeline State Object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&lt;ID3D12RootSignature&gt; </a:t>
            </a:r>
            <a:r>
              <a:rPr lang="en-US" sz="2000" dirty="0" err="1"/>
              <a:t>rootSignature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&lt;ID3D12PipelineState&gt; </a:t>
            </a:r>
            <a:r>
              <a:rPr lang="en-US" sz="2000" dirty="0" err="1"/>
              <a:t>gpso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Sync objects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&lt;ID3D12Fence&gt; fence;</a:t>
            </a:r>
          </a:p>
          <a:p>
            <a:r>
              <a:rPr lang="en-US" sz="2000" dirty="0"/>
              <a:t>	HANDLE </a:t>
            </a:r>
            <a:r>
              <a:rPr lang="en-US" sz="2000" dirty="0" err="1"/>
              <a:t>fenceEvent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long </a:t>
            </a:r>
            <a:r>
              <a:rPr lang="en-US" sz="2000" dirty="0" err="1"/>
              <a:t>long</a:t>
            </a:r>
            <a:r>
              <a:rPr lang="en-US" sz="2000" dirty="0"/>
              <a:t> </a:t>
            </a:r>
            <a:r>
              <a:rPr lang="en-US" sz="2000" dirty="0" err="1"/>
              <a:t>fenceValue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()-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61763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D3D12_ROOT_SIGNATURE_DESC </a:t>
            </a:r>
            <a:r>
              <a:rPr lang="en-US" sz="2000" dirty="0" err="1"/>
              <a:t>rootDesc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rootDesc.NumParameters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rootDesc.NumStaticSamplers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rootDesc.pStaticSamplers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rootDesc.pParameters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rootDesc.Flags</a:t>
            </a:r>
            <a:r>
              <a:rPr lang="en-US" sz="2000" dirty="0"/>
              <a:t> = D3D12_ROOT_SIGNATURE_FLAG_ALLOW_INPUT_ASSEMBLER_INPUT_LAYOUT;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signature;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error;</a:t>
            </a:r>
          </a:p>
          <a:p>
            <a:r>
              <a:rPr lang="en-US" sz="2000" dirty="0"/>
              <a:t>	DX_API("Failed to serialize root signature")</a:t>
            </a:r>
          </a:p>
          <a:p>
            <a:r>
              <a:rPr lang="en-US" sz="2000" dirty="0"/>
              <a:t>		D3D12SerializeRootSignature(&amp;</a:t>
            </a:r>
            <a:r>
              <a:rPr lang="en-US" sz="2000" dirty="0" err="1"/>
              <a:t>rootDesc</a:t>
            </a:r>
            <a:r>
              <a:rPr lang="en-US" sz="2000" dirty="0"/>
              <a:t>, 	D3D_ROOT_SIGNATURE_VERSION_1_0, 	</a:t>
            </a:r>
            <a:r>
              <a:rPr lang="en-US" sz="2000" dirty="0" err="1"/>
              <a:t>signature.GetAddressOf</a:t>
            </a:r>
            <a:r>
              <a:rPr lang="en-US" sz="2000" dirty="0"/>
              <a:t>(), </a:t>
            </a:r>
            <a:r>
              <a:rPr lang="en-US" sz="2000" dirty="0" err="1"/>
              <a:t>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	DX_API("Failed to create root signature")</a:t>
            </a:r>
            <a:br>
              <a:rPr lang="en-US" sz="2000" dirty="0"/>
            </a:br>
            <a:r>
              <a:rPr lang="en-US" sz="2000" dirty="0"/>
              <a:t>	device-&gt;</a:t>
            </a:r>
            <a:r>
              <a:rPr lang="en-US" sz="2000" dirty="0" err="1"/>
              <a:t>CreateRootSignature</a:t>
            </a:r>
            <a:r>
              <a:rPr lang="en-US" sz="2000" dirty="0"/>
              <a:t>(0,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GetBufferPointer</a:t>
            </a:r>
            <a:r>
              <a:rPr lang="en-US" sz="2000" dirty="0"/>
              <a:t>(),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GetBufferSize</a:t>
            </a:r>
            <a:r>
              <a:rPr lang="en-US" sz="2000" dirty="0"/>
              <a:t>(), 	IID_PPV_ARGS(</a:t>
            </a:r>
            <a:r>
              <a:rPr lang="en-US" sz="2000" dirty="0" err="1"/>
              <a:t>rootSignature.GetAddressOf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99631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D3D12_INPUT_ELEMENT_DESC </a:t>
            </a:r>
            <a:r>
              <a:rPr lang="en-US" sz="2000" dirty="0" err="1"/>
              <a:t>inputDesc</a:t>
            </a:r>
            <a:r>
              <a:rPr lang="en-US" sz="2000" dirty="0"/>
              <a:t>[] = {</a:t>
            </a:r>
          </a:p>
          <a:p>
            <a:r>
              <a:rPr lang="en-US" sz="2000" dirty="0"/>
              <a:t>	{ "POSITION", 0, DXGI_FORMAT_R32G32B32_FLOAT, 0, 0, D3D12_INPUT_CLASSIFICATION_PER_VERTEX_DATA, 0 }</a:t>
            </a:r>
          </a:p>
          <a:p>
            <a:r>
              <a:rPr lang="en-US" sz="2000" dirty="0"/>
              <a:t>};</a:t>
            </a:r>
          </a:p>
          <a:p>
            <a:endParaRPr lang="en-US" sz="2000" dirty="0"/>
          </a:p>
          <a:p>
            <a:r>
              <a:rPr lang="en-US" sz="2000" dirty="0"/>
              <a:t>D3D12_INPUT_LAYOUT_DESC </a:t>
            </a:r>
            <a:r>
              <a:rPr lang="en-US" sz="2000" dirty="0" err="1"/>
              <a:t>inputLayout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inputLayout.NumElements</a:t>
            </a:r>
            <a:r>
              <a:rPr lang="en-US" sz="2000" dirty="0"/>
              <a:t> = _</a:t>
            </a:r>
            <a:r>
              <a:rPr lang="en-US" sz="2000" dirty="0" err="1"/>
              <a:t>countof</a:t>
            </a:r>
            <a:r>
              <a:rPr lang="en-US" sz="2000" dirty="0"/>
              <a:t>(</a:t>
            </a:r>
            <a:r>
              <a:rPr lang="en-US" sz="2000" dirty="0" err="1"/>
              <a:t>inputDesc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inputLayout.pInputElementDescs</a:t>
            </a:r>
            <a:r>
              <a:rPr lang="en-US" sz="2000" dirty="0"/>
              <a:t> = </a:t>
            </a:r>
            <a:r>
              <a:rPr lang="en-US" sz="2000" dirty="0" err="1"/>
              <a:t>inputDesc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57885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const char * </a:t>
            </a:r>
            <a:r>
              <a:rPr lang="en-US" dirty="0" err="1"/>
              <a:t>vertexShaderCode</a:t>
            </a:r>
            <a:r>
              <a:rPr lang="en-US" dirty="0"/>
              <a:t> = R"(</a:t>
            </a:r>
          </a:p>
          <a:p>
            <a:r>
              <a:rPr lang="en-US" dirty="0"/>
              <a:t>//Input Assembler Output Structure</a:t>
            </a:r>
          </a:p>
          <a:p>
            <a:r>
              <a:rPr lang="en-US" dirty="0"/>
              <a:t>struct IAOS {</a:t>
            </a:r>
          </a:p>
          <a:p>
            <a:r>
              <a:rPr lang="en-US" dirty="0"/>
              <a:t>	float3 position : POSITION;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//Vertex Shader Output Structure</a:t>
            </a:r>
          </a:p>
          <a:p>
            <a:r>
              <a:rPr lang="en-US" dirty="0"/>
              <a:t>struct VSOS {</a:t>
            </a:r>
          </a:p>
          <a:p>
            <a:r>
              <a:rPr lang="en-US" dirty="0"/>
              <a:t>	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pt-BR" dirty="0"/>
              <a:t>VSOS vs_main(IAOS iaos) {</a:t>
            </a:r>
          </a:p>
          <a:p>
            <a:r>
              <a:rPr lang="en-US" dirty="0"/>
              <a:t>	VSOS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vsos.position</a:t>
            </a:r>
            <a:r>
              <a:rPr lang="en-US" dirty="0"/>
              <a:t> = float4(</a:t>
            </a:r>
            <a:r>
              <a:rPr lang="en-US" dirty="0" err="1"/>
              <a:t>iaos.position.xy</a:t>
            </a:r>
            <a:r>
              <a:rPr lang="en-US" dirty="0"/>
              <a:t>, 0.1f, 1.0f);</a:t>
            </a:r>
          </a:p>
          <a:p>
            <a:r>
              <a:rPr lang="en-US" dirty="0"/>
              <a:t>	return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)";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VertexShader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14115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const char * </a:t>
            </a:r>
            <a:r>
              <a:rPr lang="en-US" sz="2400" dirty="0" err="1"/>
              <a:t>pixelShaderCode</a:t>
            </a:r>
            <a:r>
              <a:rPr lang="en-US" sz="2400" dirty="0"/>
              <a:t> = R"(</a:t>
            </a:r>
          </a:p>
          <a:p>
            <a:r>
              <a:rPr lang="en-US" sz="2400" dirty="0"/>
              <a:t>//Vertex Shader Output Structure</a:t>
            </a:r>
          </a:p>
          <a:p>
            <a:r>
              <a:rPr lang="en-US" sz="2400" dirty="0"/>
              <a:t>struct VSOS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float4 </a:t>
            </a:r>
            <a:r>
              <a:rPr lang="en-US" sz="2400" dirty="0" err="1"/>
              <a:t>ps_main</a:t>
            </a:r>
            <a:r>
              <a:rPr lang="en-US" sz="2400" dirty="0"/>
              <a:t>(VSOS </a:t>
            </a:r>
            <a:r>
              <a:rPr lang="en-US" sz="2400" dirty="0" err="1"/>
              <a:t>vsos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	return float4(0.1f, 0.2f, 0.8f, 1.0f);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)";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PixelShader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98917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vsError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psError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HRESULT </a:t>
            </a:r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vertexShaderCode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vertexShaderCode</a:t>
            </a:r>
            <a:r>
              <a:rPr lang="en-US" sz="2000" dirty="0"/>
              <a:t>), "basic vertex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vs_main</a:t>
            </a:r>
            <a:r>
              <a:rPr lang="en-US" sz="2000" dirty="0"/>
              <a:t>", "vs_5_0", D3DCOMPILE_DEBUG | D3DCOMPILE_SKIP_OPTIMIZATION, 0, </a:t>
            </a:r>
            <a:r>
              <a:rPr lang="en-US" sz="2000" dirty="0" err="1"/>
              <a:t>vsByteCode.GetAddressOf</a:t>
            </a:r>
            <a:r>
              <a:rPr lang="en-US" sz="2000" dirty="0"/>
              <a:t>(), </a:t>
            </a:r>
            <a:r>
              <a:rPr lang="en-US" sz="2000" dirty="0" err="1"/>
              <a:t>vsError.GetAddressOf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vsError</a:t>
            </a:r>
            <a:r>
              <a:rPr lang="en-US" sz="2000" dirty="0"/>
              <a:t>));</a:t>
            </a:r>
          </a:p>
          <a:p>
            <a:endParaRPr lang="en-US" sz="2000" dirty="0"/>
          </a:p>
          <a:p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pixelShaderCode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pixelShaderCode</a:t>
            </a:r>
            <a:r>
              <a:rPr lang="en-US" sz="2000" dirty="0"/>
              <a:t>), "basic pixel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ps_main</a:t>
            </a:r>
            <a:r>
              <a:rPr lang="en-US" sz="2000" dirty="0"/>
              <a:t>", "ps_5_0", D3DCOMPILE_DEBUG | D3DCOMPILE_SKIP_OPTIMIZATION, 0, </a:t>
            </a:r>
            <a:r>
              <a:rPr lang="en-US" sz="2000" dirty="0" err="1"/>
              <a:t>psByteCode.GetAddressOf</a:t>
            </a:r>
            <a:r>
              <a:rPr lang="en-US" sz="2000" dirty="0"/>
              <a:t>(), </a:t>
            </a:r>
            <a:r>
              <a:rPr lang="en-US" sz="2000" dirty="0" err="1"/>
              <a:t>psError.GetAddressOf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psError</a:t>
            </a:r>
            <a:r>
              <a:rPr lang="en-US" sz="2000" dirty="0"/>
              <a:t>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20789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D3D12_GRAPHICS_PIPELINE_STATE_DESC </a:t>
            </a:r>
            <a:r>
              <a:rPr lang="en-US" dirty="0" err="1"/>
              <a:t>gpsoDesc</a:t>
            </a:r>
            <a:r>
              <a:rPr lang="en-US" dirty="0"/>
              <a:t>;</a:t>
            </a:r>
          </a:p>
          <a:p>
            <a:r>
              <a:rPr lang="en-US" dirty="0" err="1"/>
              <a:t>ZeroMemory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gpsoDesc</a:t>
            </a:r>
            <a:r>
              <a:rPr lang="en-US" dirty="0"/>
              <a:t>));</a:t>
            </a:r>
          </a:p>
          <a:p>
            <a:r>
              <a:rPr lang="en-US" dirty="0" err="1"/>
              <a:t>gpsoDesc.PrimitiveTopologyType</a:t>
            </a:r>
            <a:r>
              <a:rPr lang="en-US" dirty="0"/>
              <a:t> = D3D12_PRIMITIVE_TOPOLOGY_TYPE_TRIANGLE;</a:t>
            </a:r>
          </a:p>
          <a:p>
            <a:r>
              <a:rPr lang="en-US" dirty="0" err="1"/>
              <a:t>gpsoDesc.NumRenderTargets</a:t>
            </a:r>
            <a:r>
              <a:rPr lang="en-US" dirty="0"/>
              <a:t> = 1;</a:t>
            </a:r>
          </a:p>
          <a:p>
            <a:r>
              <a:rPr lang="en-US" dirty="0" err="1"/>
              <a:t>gpsoDesc.DepthStencilState.StencilEnable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gpsoDesc.DepthStencilState.DepthEnable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gpsoDesc.SampleMask</a:t>
            </a:r>
            <a:r>
              <a:rPr lang="en-US" dirty="0"/>
              <a:t> = UINT_MAX;</a:t>
            </a:r>
          </a:p>
          <a:p>
            <a:r>
              <a:rPr lang="en-US" dirty="0" err="1"/>
              <a:t>gpsoDesc.SampleDesc.Count</a:t>
            </a:r>
            <a:r>
              <a:rPr lang="en-US" dirty="0"/>
              <a:t> = 1;</a:t>
            </a:r>
          </a:p>
          <a:p>
            <a:r>
              <a:rPr lang="en-US" dirty="0" err="1"/>
              <a:t>gpsoDesc.SampleDesc.Quality</a:t>
            </a:r>
            <a:r>
              <a:rPr lang="en-US" dirty="0"/>
              <a:t> = 0;</a:t>
            </a:r>
          </a:p>
          <a:p>
            <a:r>
              <a:rPr lang="en-US" dirty="0" err="1"/>
              <a:t>gpsoDesc.RTVFormats</a:t>
            </a:r>
            <a:r>
              <a:rPr lang="en-US" dirty="0"/>
              <a:t>[0] = DXGI_FORMAT_R8G8B8A8_UNORM;</a:t>
            </a:r>
          </a:p>
          <a:p>
            <a:r>
              <a:rPr lang="en-US" dirty="0" err="1"/>
              <a:t>gpsoDesc.BlendState</a:t>
            </a:r>
            <a:r>
              <a:rPr lang="en-US" dirty="0"/>
              <a:t> = CD3DX12_BLEND_DESC(D3D12_DEFAULT);</a:t>
            </a:r>
          </a:p>
          <a:p>
            <a:r>
              <a:rPr lang="en-US" dirty="0" err="1"/>
              <a:t>gpsoDesc.RasterizerState</a:t>
            </a:r>
            <a:r>
              <a:rPr lang="en-US" dirty="0"/>
              <a:t> = CD3DX12_RASTERIZER_DESC(D3D12_DEFAULT);</a:t>
            </a:r>
          </a:p>
          <a:p>
            <a:r>
              <a:rPr lang="en-US" dirty="0" err="1"/>
              <a:t>gpsoDesc.pRootSignature</a:t>
            </a:r>
            <a:r>
              <a:rPr lang="en-US" dirty="0"/>
              <a:t> = </a:t>
            </a:r>
            <a:r>
              <a:rPr lang="en-US" dirty="0" err="1"/>
              <a:t>rootSignature.Get</a:t>
            </a:r>
            <a:r>
              <a:rPr lang="en-US" dirty="0"/>
              <a:t>();</a:t>
            </a:r>
          </a:p>
          <a:p>
            <a:r>
              <a:rPr lang="en-US" dirty="0" err="1"/>
              <a:t>gpsoDesc.InputLayout</a:t>
            </a:r>
            <a:r>
              <a:rPr lang="en-US" dirty="0"/>
              <a:t> = </a:t>
            </a:r>
            <a:r>
              <a:rPr lang="en-US" dirty="0" err="1"/>
              <a:t>inputLayout</a:t>
            </a:r>
            <a:r>
              <a:rPr lang="en-US" dirty="0"/>
              <a:t>;</a:t>
            </a:r>
          </a:p>
          <a:p>
            <a:r>
              <a:rPr lang="en-US" dirty="0" err="1"/>
              <a:t>gpsoDesc.VS</a:t>
            </a:r>
            <a:r>
              <a:rPr lang="en-US" dirty="0"/>
              <a:t> = CD3DX12_SHADER_BYTECODE(</a:t>
            </a:r>
            <a:r>
              <a:rPr lang="en-US" dirty="0" err="1"/>
              <a:t>vsByteCode.Get</a:t>
            </a:r>
            <a:r>
              <a:rPr lang="en-US" dirty="0"/>
              <a:t>());</a:t>
            </a:r>
          </a:p>
          <a:p>
            <a:r>
              <a:rPr lang="en-US" dirty="0"/>
              <a:t>gpsoDesc.PS = CD3DX12_SHADER_BYTECODE(</a:t>
            </a:r>
            <a:r>
              <a:rPr lang="en-US" dirty="0" err="1"/>
              <a:t>psByteCode.Get</a:t>
            </a:r>
            <a:r>
              <a:rPr lang="en-US" dirty="0"/>
              <a:t>());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- 4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65696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DX_API("Failed to initialize GPSO")</a:t>
            </a:r>
          </a:p>
          <a:p>
            <a:r>
              <a:rPr lang="en-US" dirty="0"/>
              <a:t>	device-&gt;</a:t>
            </a:r>
            <a:r>
              <a:rPr lang="en-US" dirty="0" err="1"/>
              <a:t>CreateGraphicsPipelineState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	IID_PPV_ARGS(</a:t>
            </a:r>
            <a:r>
              <a:rPr lang="en-US" dirty="0" err="1"/>
              <a:t>gpso.GetAddressOf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create command allocator")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CreateCommandAllocator</a:t>
            </a:r>
            <a:r>
              <a:rPr lang="en-US" dirty="0"/>
              <a:t>(</a:t>
            </a:r>
          </a:p>
          <a:p>
            <a:r>
              <a:rPr lang="en-US" dirty="0"/>
              <a:t>		D3D12_COMMAND_LIST_TYPE_DIRECT, 	IID_PPV_ARGS(</a:t>
            </a:r>
            <a:r>
              <a:rPr lang="en-US" dirty="0" err="1"/>
              <a:t>commandAllocator.GetAddressOf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DX_API("Failed to </a:t>
            </a:r>
            <a:r>
              <a:rPr lang="en-US" dirty="0" err="1"/>
              <a:t>greate</a:t>
            </a:r>
            <a:r>
              <a:rPr lang="en-US" dirty="0"/>
              <a:t> graphics command list")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CreateCommandList</a:t>
            </a:r>
            <a:r>
              <a:rPr lang="en-US" dirty="0"/>
              <a:t>(0, 	D3D12_COMMAND_LIST_TYPE_DIRECT, 	</a:t>
            </a:r>
            <a:r>
              <a:rPr lang="en-US" dirty="0" err="1"/>
              <a:t>commandAllocator.Get</a:t>
            </a:r>
            <a:r>
              <a:rPr lang="en-US" dirty="0"/>
              <a:t>(), </a:t>
            </a:r>
            <a:r>
              <a:rPr lang="en-US" dirty="0" err="1"/>
              <a:t>gpso.Get</a:t>
            </a:r>
            <a:r>
              <a:rPr lang="en-US" dirty="0"/>
              <a:t>(), 	IID_PPV_ARGS(</a:t>
            </a:r>
            <a:r>
              <a:rPr lang="en-US" dirty="0" err="1"/>
              <a:t>commandList.GetAddressOf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close command list")</a:t>
            </a:r>
          </a:p>
          <a:p>
            <a:r>
              <a:rPr lang="en-US" dirty="0"/>
              <a:t>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- 5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65041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fence")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CreateFence</a:t>
            </a:r>
            <a:r>
              <a:rPr lang="en-US" sz="2000" dirty="0"/>
              <a:t>(0, D3D12_FENCE_FLAG_NONE, 	IID_PPV_ARGS(</a:t>
            </a:r>
            <a:r>
              <a:rPr lang="en-US" sz="2000" dirty="0" err="1"/>
              <a:t>fence.GetAddressOf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 err="1"/>
              <a:t>fenceValue</a:t>
            </a:r>
            <a:r>
              <a:rPr lang="en-US" sz="2000" dirty="0"/>
              <a:t> = 1;</a:t>
            </a:r>
          </a:p>
          <a:p>
            <a:endParaRPr lang="en-US" sz="2000" dirty="0"/>
          </a:p>
          <a:p>
            <a:r>
              <a:rPr lang="en-US" sz="2000" dirty="0" err="1"/>
              <a:t>fenceEvent</a:t>
            </a:r>
            <a:r>
              <a:rPr lang="en-US" sz="2000" dirty="0"/>
              <a:t> = </a:t>
            </a:r>
            <a:r>
              <a:rPr lang="en-US" sz="2000" dirty="0" err="1"/>
              <a:t>CreateEvent</a:t>
            </a:r>
            <a:r>
              <a:rPr lang="en-US" sz="2000" dirty="0"/>
              <a:t>(NULL, FALSE, FALSE, NULL);</a:t>
            </a:r>
          </a:p>
          <a:p>
            <a:r>
              <a:rPr lang="en-US" sz="2000" dirty="0"/>
              <a:t>if(</a:t>
            </a:r>
            <a:r>
              <a:rPr lang="en-US" sz="2000" dirty="0" err="1"/>
              <a:t>fenceEvent</a:t>
            </a:r>
            <a:r>
              <a:rPr lang="en-US" sz="2000" dirty="0"/>
              <a:t> == NULL) {</a:t>
            </a:r>
          </a:p>
          <a:p>
            <a:r>
              <a:rPr lang="en-US" sz="2000" dirty="0"/>
              <a:t>	DX_API("Failed to create windows event")</a:t>
            </a:r>
          </a:p>
          <a:p>
            <a:r>
              <a:rPr lang="en-US" sz="2000" dirty="0"/>
              <a:t>		HRESULT_FROM_WIN32(</a:t>
            </a:r>
            <a:r>
              <a:rPr lang="en-US" sz="2000" dirty="0" err="1"/>
              <a:t>GetLastError</a:t>
            </a:r>
            <a:r>
              <a:rPr lang="en-US" sz="2000" dirty="0"/>
              <a:t>());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WaitForPreviousFrame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} // Create Resources </a:t>
            </a:r>
            <a:r>
              <a:rPr lang="en-US" sz="2000" dirty="0" err="1"/>
              <a:t>vége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- 6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36439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WaitForPreviousFrame</a:t>
            </a:r>
            <a:r>
              <a:rPr lang="en-US" dirty="0"/>
              <a:t>() {</a:t>
            </a:r>
          </a:p>
          <a:p>
            <a:r>
              <a:rPr lang="en-US" dirty="0"/>
              <a:t>	const UINT64 </a:t>
            </a:r>
            <a:r>
              <a:rPr lang="en-US" dirty="0" err="1"/>
              <a:t>fv</a:t>
            </a:r>
            <a:r>
              <a:rPr lang="en-US" dirty="0"/>
              <a:t> = </a:t>
            </a:r>
            <a:r>
              <a:rPr lang="en-US" dirty="0" err="1"/>
              <a:t>fenceValue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DX_API("Failed to signal from command queue")</a:t>
            </a:r>
          </a:p>
          <a:p>
            <a:r>
              <a:rPr lang="en-US" dirty="0"/>
              <a:t>		</a:t>
            </a:r>
            <a:r>
              <a:rPr lang="en-US" dirty="0" err="1"/>
              <a:t>commandQueue</a:t>
            </a:r>
            <a:r>
              <a:rPr lang="en-US" dirty="0"/>
              <a:t>-&gt;Signal(</a:t>
            </a:r>
            <a:r>
              <a:rPr lang="en-US" dirty="0" err="1"/>
              <a:t>fence.Get</a:t>
            </a:r>
            <a:r>
              <a:rPr lang="en-US" dirty="0"/>
              <a:t>(), </a:t>
            </a:r>
            <a:r>
              <a:rPr lang="en-US" dirty="0" err="1"/>
              <a:t>fv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fenceValue</a:t>
            </a:r>
            <a:r>
              <a:rPr lang="en-US" dirty="0"/>
              <a:t>++;</a:t>
            </a:r>
          </a:p>
          <a:p>
            <a:endParaRPr lang="en-US" dirty="0"/>
          </a:p>
          <a:p>
            <a:r>
              <a:rPr lang="en-US" dirty="0"/>
              <a:t>	if(fence-&gt;</a:t>
            </a:r>
            <a:r>
              <a:rPr lang="en-US" dirty="0" err="1"/>
              <a:t>GetCompletedValue</a:t>
            </a:r>
            <a:r>
              <a:rPr lang="en-US" dirty="0"/>
              <a:t>() &lt; </a:t>
            </a:r>
            <a:r>
              <a:rPr lang="en-US" dirty="0" err="1"/>
              <a:t>fv</a:t>
            </a:r>
            <a:r>
              <a:rPr lang="en-US" dirty="0"/>
              <a:t>) {</a:t>
            </a:r>
          </a:p>
          <a:p>
            <a:r>
              <a:rPr lang="en-US" dirty="0"/>
              <a:t>		DX_API("Failed to sign up for event completion")</a:t>
            </a:r>
          </a:p>
          <a:p>
            <a:r>
              <a:rPr lang="en-US" dirty="0"/>
              <a:t>			fence-&gt;</a:t>
            </a:r>
            <a:r>
              <a:rPr lang="en-US" dirty="0" err="1"/>
              <a:t>SetEventOnCompletion</a:t>
            </a:r>
            <a:r>
              <a:rPr lang="en-US" dirty="0"/>
              <a:t>(</a:t>
            </a:r>
            <a:r>
              <a:rPr lang="en-US" dirty="0" err="1"/>
              <a:t>fv</a:t>
            </a:r>
            <a:r>
              <a:rPr lang="en-US" dirty="0"/>
              <a:t>, </a:t>
            </a:r>
            <a:r>
              <a:rPr lang="en-US" dirty="0" err="1"/>
              <a:t>fenceEvent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WaitForSingleObject</a:t>
            </a:r>
            <a:r>
              <a:rPr lang="en-US" dirty="0"/>
              <a:t>(</a:t>
            </a:r>
            <a:r>
              <a:rPr lang="en-US" dirty="0" err="1"/>
              <a:t>fenceEvent</a:t>
            </a:r>
            <a:r>
              <a:rPr lang="en-US" dirty="0"/>
              <a:t>, INFINITE);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frameIndex</a:t>
            </a:r>
            <a:r>
              <a:rPr lang="en-US" dirty="0"/>
              <a:t> = </a:t>
            </a:r>
            <a:r>
              <a:rPr lang="en-US" dirty="0" err="1"/>
              <a:t>swapChain</a:t>
            </a:r>
            <a:r>
              <a:rPr lang="en-US" dirty="0"/>
              <a:t>-&gt;</a:t>
            </a:r>
            <a:r>
              <a:rPr lang="en-US" dirty="0" err="1"/>
              <a:t>GetCurrentBackBufferIndex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WaitForPreviousFrame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9189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zip a “</a:t>
            </a:r>
            <a:r>
              <a:rPr lang="en-US" dirty="0" err="1"/>
              <a:t>Laborok</a:t>
            </a:r>
            <a:r>
              <a:rPr lang="en-US" dirty="0"/>
              <a:t>” al-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r>
              <a:rPr lang="en-US" dirty="0"/>
              <a:t> a </a:t>
            </a:r>
            <a:r>
              <a:rPr lang="en-US" dirty="0" err="1"/>
              <a:t>tárgy</a:t>
            </a:r>
            <a:r>
              <a:rPr lang="en-US" dirty="0"/>
              <a:t> </a:t>
            </a:r>
            <a:r>
              <a:rPr lang="en-US" dirty="0" err="1"/>
              <a:t>oldalán</a:t>
            </a:r>
            <a:endParaRPr lang="en-US" dirty="0"/>
          </a:p>
          <a:p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ebbe</a:t>
            </a:r>
            <a:r>
              <a:rPr lang="en-US" dirty="0"/>
              <a:t> a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fejlesztünk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félévben</a:t>
            </a:r>
            <a:endParaRPr lang="en-US" dirty="0"/>
          </a:p>
          <a:p>
            <a:r>
              <a:rPr lang="en-US" dirty="0" err="1"/>
              <a:t>Mappaszerkezet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Build: VS ide </a:t>
            </a:r>
            <a:r>
              <a:rPr lang="en-US" dirty="0" err="1"/>
              <a:t>szemetel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en-US" dirty="0"/>
          </a:p>
          <a:p>
            <a:pPr lvl="1"/>
            <a:r>
              <a:rPr lang="en-US" dirty="0"/>
              <a:t>Bin: </a:t>
            </a:r>
            <a:r>
              <a:rPr lang="en-US" dirty="0" err="1"/>
              <a:t>lefordított</a:t>
            </a:r>
            <a:r>
              <a:rPr lang="en-US" dirty="0"/>
              <a:t> .exe / .lib ide </a:t>
            </a:r>
            <a:r>
              <a:rPr lang="en-US" dirty="0" err="1"/>
              <a:t>kerül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working directory</a:t>
            </a:r>
          </a:p>
          <a:p>
            <a:pPr lvl="1"/>
            <a:r>
              <a:rPr lang="en-US" dirty="0"/>
              <a:t>Bin/Shaders: ide </a:t>
            </a:r>
            <a:r>
              <a:rPr lang="en-US" dirty="0" err="1"/>
              <a:t>kerülnek</a:t>
            </a:r>
            <a:r>
              <a:rPr lang="en-US" dirty="0"/>
              <a:t> a </a:t>
            </a:r>
            <a:r>
              <a:rPr lang="en-US" dirty="0" err="1"/>
              <a:t>lefordított</a:t>
            </a:r>
            <a:r>
              <a:rPr lang="en-US" dirty="0"/>
              <a:t> </a:t>
            </a:r>
            <a:r>
              <a:rPr lang="en-US" dirty="0" err="1"/>
              <a:t>shaderek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958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ReleaseResources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commandList.Reset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gpso.Reset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fence.Reset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commandAllocator.Reset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30785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&lt;ID3D12Resource&gt; </a:t>
            </a:r>
            <a:r>
              <a:rPr lang="en-US" dirty="0" err="1"/>
              <a:t>vertexBuffer</a:t>
            </a:r>
            <a:r>
              <a:rPr lang="en-US" dirty="0"/>
              <a:t>;</a:t>
            </a:r>
          </a:p>
          <a:p>
            <a:r>
              <a:rPr lang="en-US" dirty="0"/>
              <a:t>D3D12_VERTEX_BUFFER_VIEW </a:t>
            </a:r>
            <a:r>
              <a:rPr lang="en-US" dirty="0" err="1"/>
              <a:t>vertexBufferView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virtual void </a:t>
            </a:r>
            <a:r>
              <a:rPr lang="en-US" dirty="0" err="1"/>
              <a:t>LoadAssets</a:t>
            </a:r>
            <a:r>
              <a:rPr lang="en-US" dirty="0"/>
              <a:t>() {</a:t>
            </a:r>
          </a:p>
          <a:p>
            <a:r>
              <a:rPr lang="en-US" dirty="0"/>
              <a:t>	struct Vertex {</a:t>
            </a:r>
          </a:p>
          <a:p>
            <a:r>
              <a:rPr lang="en-US" dirty="0"/>
              <a:t>		float pos[3];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Vertex </a:t>
            </a:r>
            <a:r>
              <a:rPr lang="en-US" dirty="0" err="1"/>
              <a:t>triangleVertices</a:t>
            </a:r>
            <a:r>
              <a:rPr lang="en-US" dirty="0"/>
              <a:t>[] = {</a:t>
            </a:r>
          </a:p>
          <a:p>
            <a:r>
              <a:rPr lang="en-US" dirty="0"/>
              <a:t>		{ {  0.0f   ,  0.85f  , 0.0f } },</a:t>
            </a:r>
          </a:p>
          <a:p>
            <a:r>
              <a:rPr lang="en-US" dirty="0"/>
              <a:t>		{ {  0.7071f, -0.8571f, 0.0f } },</a:t>
            </a:r>
          </a:p>
          <a:p>
            <a:r>
              <a:rPr lang="en-US" dirty="0"/>
              <a:t>		{ { -0.7071f, -0.8571f, 0.0f } }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unsigned int </a:t>
            </a:r>
            <a:r>
              <a:rPr lang="en-US" dirty="0" err="1"/>
              <a:t>vertexBufferSize</a:t>
            </a:r>
            <a:r>
              <a:rPr lang="en-US" dirty="0"/>
              <a:t> = 	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triangleVertices</a:t>
            </a:r>
            <a:r>
              <a:rPr lang="en-US" dirty="0"/>
              <a:t>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380684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DX_API("Failed to create </a:t>
            </a:r>
            <a:r>
              <a:rPr lang="en-US" sz="2200" dirty="0" err="1"/>
              <a:t>commited</a:t>
            </a:r>
            <a:r>
              <a:rPr lang="en-US" sz="2200" dirty="0"/>
              <a:t> resource")</a:t>
            </a:r>
          </a:p>
          <a:p>
            <a:r>
              <a:rPr lang="en-US" sz="2200" dirty="0"/>
              <a:t>device-&gt;</a:t>
            </a:r>
            <a:r>
              <a:rPr lang="en-US" sz="2200" dirty="0" err="1"/>
              <a:t>CreateCommittedResource</a:t>
            </a:r>
            <a:r>
              <a:rPr lang="en-US" sz="2200" dirty="0"/>
              <a:t>(</a:t>
            </a:r>
          </a:p>
          <a:p>
            <a:r>
              <a:rPr lang="en-US" sz="2200" dirty="0"/>
              <a:t>	&amp;CD3DX12_HEAP_PROPERTIES(D3D12_HEAP_TYPE_UPLOAD),</a:t>
            </a:r>
          </a:p>
          <a:p>
            <a:r>
              <a:rPr lang="en-US" sz="2200" dirty="0"/>
              <a:t>	D3D12_HEAP_FLAG_NONE,</a:t>
            </a:r>
          </a:p>
          <a:p>
            <a:r>
              <a:rPr lang="en-US" sz="2200" dirty="0"/>
              <a:t>	&amp;CD3DX12_RESOURCE_DESC::Buffer(</a:t>
            </a:r>
            <a:r>
              <a:rPr lang="en-US" sz="2200" dirty="0" err="1"/>
              <a:t>vertexBufferSize</a:t>
            </a:r>
            <a:r>
              <a:rPr lang="en-US" sz="2200" dirty="0"/>
              <a:t>),</a:t>
            </a:r>
          </a:p>
          <a:p>
            <a:r>
              <a:rPr lang="en-US" sz="2200" dirty="0"/>
              <a:t>	D3D12_RESOURCE_STATE_GENERIC_READ,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nullptr</a:t>
            </a:r>
            <a:r>
              <a:rPr lang="en-US" sz="2200" dirty="0"/>
              <a:t>,</a:t>
            </a:r>
          </a:p>
          <a:p>
            <a:r>
              <a:rPr lang="en-US" sz="2200" dirty="0"/>
              <a:t>	IID_PPV_ARGS(</a:t>
            </a:r>
            <a:r>
              <a:rPr lang="en-US" sz="2200" dirty="0" err="1"/>
              <a:t>vertexBuffer.GetAddressOf</a:t>
            </a:r>
            <a:r>
              <a:rPr lang="en-US" sz="2200" dirty="0"/>
              <a:t>()));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SetName</a:t>
            </a:r>
            <a:r>
              <a:rPr lang="en-US" sz="2200" dirty="0"/>
              <a:t>(</a:t>
            </a:r>
            <a:r>
              <a:rPr lang="en-US" sz="2200" dirty="0" err="1"/>
              <a:t>L"Vertex</a:t>
            </a:r>
            <a:r>
              <a:rPr lang="en-US" sz="2200" dirty="0"/>
              <a:t> Buffer");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7683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UINT8 * </a:t>
            </a:r>
            <a:r>
              <a:rPr lang="en-US" sz="2200" dirty="0" err="1"/>
              <a:t>vertexDataBegin</a:t>
            </a:r>
            <a:r>
              <a:rPr lang="en-US" sz="2200" dirty="0"/>
              <a:t>;</a:t>
            </a:r>
          </a:p>
          <a:p>
            <a:r>
              <a:rPr lang="en-US" sz="2200" dirty="0"/>
              <a:t>CD3DX12_RANGE </a:t>
            </a:r>
            <a:r>
              <a:rPr lang="en-US" sz="2200" dirty="0" err="1"/>
              <a:t>readRange</a:t>
            </a:r>
            <a:r>
              <a:rPr lang="en-US" sz="2200" dirty="0"/>
              <a:t>(0, 0);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-&gt;Map(0, &amp;</a:t>
            </a:r>
            <a:r>
              <a:rPr lang="en-US" sz="2200" dirty="0" err="1"/>
              <a:t>readRange</a:t>
            </a:r>
            <a:r>
              <a:rPr lang="en-US" sz="2200" dirty="0"/>
              <a:t>, </a:t>
            </a:r>
            <a:r>
              <a:rPr lang="en-US" sz="2200" dirty="0" err="1"/>
              <a:t>reinterpret_cast</a:t>
            </a:r>
            <a:r>
              <a:rPr lang="en-US" sz="2200" dirty="0"/>
              <a:t>&lt;void**&gt;(&amp;</a:t>
            </a:r>
            <a:r>
              <a:rPr lang="en-US" sz="2200" dirty="0" err="1"/>
              <a:t>vertexDataBegin</a:t>
            </a:r>
            <a:r>
              <a:rPr lang="en-US" sz="2200" dirty="0"/>
              <a:t>));</a:t>
            </a:r>
          </a:p>
          <a:p>
            <a:r>
              <a:rPr lang="en-US" sz="2200" dirty="0" err="1"/>
              <a:t>memcpy</a:t>
            </a:r>
            <a:r>
              <a:rPr lang="en-US" sz="2200" dirty="0"/>
              <a:t>(</a:t>
            </a:r>
            <a:r>
              <a:rPr lang="en-US" sz="2200" dirty="0" err="1"/>
              <a:t>vertexDataBegin</a:t>
            </a:r>
            <a:r>
              <a:rPr lang="en-US" sz="2200" dirty="0"/>
              <a:t>, </a:t>
            </a:r>
            <a:r>
              <a:rPr lang="en-US" sz="2200" dirty="0" err="1"/>
              <a:t>triangleVertices</a:t>
            </a:r>
            <a:r>
              <a:rPr lang="en-US" sz="2200" dirty="0"/>
              <a:t>, </a:t>
            </a:r>
            <a:r>
              <a:rPr lang="en-US" sz="2200" dirty="0" err="1"/>
              <a:t>vertexBufferSize</a:t>
            </a:r>
            <a:r>
              <a:rPr lang="en-US" sz="2200" dirty="0"/>
              <a:t>);</a:t>
            </a:r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Unmap</a:t>
            </a:r>
            <a:r>
              <a:rPr lang="en-US" sz="2200" dirty="0"/>
              <a:t>(0, </a:t>
            </a:r>
            <a:r>
              <a:rPr lang="en-US" sz="2200" dirty="0" err="1"/>
              <a:t>nullptr</a:t>
            </a:r>
            <a:r>
              <a:rPr lang="en-US" sz="2200" dirty="0"/>
              <a:t>);</a:t>
            </a:r>
          </a:p>
          <a:p>
            <a:endParaRPr lang="en-US" sz="2200" dirty="0"/>
          </a:p>
          <a:p>
            <a:r>
              <a:rPr lang="en-US" sz="2200" dirty="0" err="1"/>
              <a:t>vertexBufferView.BufferLocation</a:t>
            </a:r>
            <a:r>
              <a:rPr lang="en-US" sz="2200" dirty="0"/>
              <a:t> =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GetGPUVirtualAddress</a:t>
            </a:r>
            <a:r>
              <a:rPr lang="en-US" sz="2200" dirty="0"/>
              <a:t>();</a:t>
            </a:r>
          </a:p>
          <a:p>
            <a:r>
              <a:rPr lang="en-US" sz="2200" dirty="0" err="1"/>
              <a:t>vertexBufferView.StrideInBytes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(Vertex);</a:t>
            </a:r>
          </a:p>
          <a:p>
            <a:r>
              <a:rPr lang="en-US" sz="2200" dirty="0" err="1"/>
              <a:t>vertexBufferView.SizeInBytes</a:t>
            </a:r>
            <a:r>
              <a:rPr lang="en-US" sz="2200" dirty="0"/>
              <a:t> = </a:t>
            </a:r>
            <a:r>
              <a:rPr lang="en-US" sz="2200" dirty="0" err="1"/>
              <a:t>vertexBufferSize</a:t>
            </a:r>
            <a:r>
              <a:rPr lang="en-US" sz="2200" dirty="0"/>
              <a:t>;</a:t>
            </a:r>
          </a:p>
          <a:p>
            <a:r>
              <a:rPr lang="en-US" sz="2200" dirty="0"/>
              <a:t>} // </a:t>
            </a:r>
            <a:r>
              <a:rPr lang="en-US" sz="2200" dirty="0" err="1"/>
              <a:t>fv</a:t>
            </a:r>
            <a:r>
              <a:rPr lang="en-US" sz="2200" dirty="0"/>
              <a:t> </a:t>
            </a:r>
            <a:r>
              <a:rPr lang="en-US" sz="2200" dirty="0" err="1"/>
              <a:t>vége</a:t>
            </a:r>
            <a:endParaRPr lang="en-US" sz="2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890635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ReleaseAssets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vertexBuffer.Reset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651731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4268573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	virtual void Render()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PopulateCommandList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	// Execute</a:t>
            </a:r>
          </a:p>
          <a:p>
            <a:r>
              <a:rPr lang="en-US" sz="2400" dirty="0"/>
              <a:t>		ID3D12CommandList * </a:t>
            </a:r>
            <a:r>
              <a:rPr lang="en-US" sz="2400" dirty="0" err="1"/>
              <a:t>cLists</a:t>
            </a:r>
            <a:r>
              <a:rPr lang="en-US" sz="2400" dirty="0"/>
              <a:t>[] = { 				</a:t>
            </a:r>
            <a:r>
              <a:rPr lang="en-US" sz="2400" dirty="0" err="1"/>
              <a:t>commandList.Get</a:t>
            </a:r>
            <a:r>
              <a:rPr lang="en-US" sz="2400" dirty="0"/>
              <a:t>() };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commandQueue</a:t>
            </a:r>
            <a:r>
              <a:rPr lang="en-US" sz="2400" dirty="0"/>
              <a:t>-&gt;</a:t>
            </a:r>
            <a:r>
              <a:rPr lang="en-US" sz="2400" dirty="0" err="1"/>
              <a:t>ExecuteCommandLists</a:t>
            </a:r>
            <a:r>
              <a:rPr lang="en-US" sz="2400" dirty="0"/>
              <a:t>(</a:t>
            </a:r>
          </a:p>
          <a:p>
            <a:r>
              <a:rPr lang="en-US" sz="2400" dirty="0"/>
              <a:t>			_</a:t>
            </a:r>
            <a:r>
              <a:rPr lang="en-US" sz="2400" dirty="0" err="1"/>
              <a:t>countof</a:t>
            </a:r>
            <a:r>
              <a:rPr lang="en-US" sz="2400" dirty="0"/>
              <a:t>(</a:t>
            </a:r>
            <a:r>
              <a:rPr lang="en-US" sz="2400" dirty="0" err="1"/>
              <a:t>cLists</a:t>
            </a:r>
            <a:r>
              <a:rPr lang="en-US" sz="2400" dirty="0"/>
              <a:t>), </a:t>
            </a:r>
            <a:r>
              <a:rPr lang="en-US" sz="2400" dirty="0" err="1"/>
              <a:t>cLists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/>
              <a:t>		DX_API("Failed to present swap chain")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swapChain</a:t>
            </a:r>
            <a:r>
              <a:rPr lang="en-US" sz="2400" dirty="0"/>
              <a:t>-&gt;Present(0, 0);</a:t>
            </a:r>
          </a:p>
          <a:p>
            <a:endParaRPr lang="en-US" sz="2400" dirty="0"/>
          </a:p>
          <a:p>
            <a:r>
              <a:rPr lang="en-US" sz="2400" dirty="0"/>
              <a:t>		// Sync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Render()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PopulateCommandList</a:t>
            </a:r>
            <a:r>
              <a:rPr lang="en-US" sz="2400" dirty="0"/>
              <a:t>()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commandAllocator</a:t>
            </a:r>
            <a:r>
              <a:rPr lang="en-US" sz="2400" dirty="0"/>
              <a:t>-&gt;Reset();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-&gt;Reset(</a:t>
            </a:r>
            <a:r>
              <a:rPr lang="en-US" sz="2400" dirty="0" err="1"/>
              <a:t>commandAllocator.Get</a:t>
            </a:r>
            <a:r>
              <a:rPr lang="en-US" sz="2400" dirty="0"/>
              <a:t>(), 		</a:t>
            </a:r>
            <a:r>
              <a:rPr lang="en-US" sz="2400" dirty="0" err="1"/>
              <a:t>gpso.Get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SetGraphicsRootSignature</a:t>
            </a:r>
            <a:r>
              <a:rPr lang="en-US" sz="2400" dirty="0"/>
              <a:t>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RSSetViewports</a:t>
            </a:r>
            <a:r>
              <a:rPr lang="en-US" sz="2400" dirty="0"/>
              <a:t>(1, &amp;</a:t>
            </a:r>
            <a:r>
              <a:rPr lang="en-US" sz="2400" dirty="0" err="1"/>
              <a:t>viewPort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RSSetScissorRects</a:t>
            </a:r>
            <a:r>
              <a:rPr lang="en-US" sz="2400" dirty="0"/>
              <a:t>(1, 	&amp;</a:t>
            </a:r>
            <a:r>
              <a:rPr lang="en-US" sz="2400" dirty="0" err="1"/>
              <a:t>scissorRect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73624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D3D12_RESOURCE_STATE_PRESENT, 	D3D12_RESOURCE_STATE_RENDER_TARGET));</a:t>
            </a:r>
          </a:p>
          <a:p>
            <a:endParaRPr lang="en-US" sz="2400" dirty="0"/>
          </a:p>
          <a:p>
            <a:r>
              <a:rPr lang="en-US" sz="2400" dirty="0"/>
              <a:t>CD3DX12_CPU_DESCRIPTOR_HANDLE </a:t>
            </a:r>
            <a:r>
              <a:rPr lang="en-US" sz="2400" dirty="0" err="1"/>
              <a:t>rHandle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 err="1"/>
              <a:t>rtvDescriptorHeap</a:t>
            </a:r>
            <a:r>
              <a:rPr lang="en-US" sz="2400" dirty="0"/>
              <a:t>-&gt;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GetCPUDescriptorHandleForHeapStart</a:t>
            </a:r>
            <a:r>
              <a:rPr lang="en-US" sz="2400" dirty="0"/>
              <a:t>(), </a:t>
            </a:r>
            <a:r>
              <a:rPr lang="en-US" sz="2400" dirty="0" err="1"/>
              <a:t>frameIndex</a:t>
            </a:r>
            <a:r>
              <a:rPr lang="en-US" sz="2400" dirty="0"/>
              <a:t>, </a:t>
            </a:r>
            <a:r>
              <a:rPr lang="en-US" sz="2400" dirty="0" err="1"/>
              <a:t>rtvDescriptorHandleIncrementSize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OMSetRenderTargets</a:t>
            </a:r>
            <a:r>
              <a:rPr lang="en-US" sz="2400" dirty="0"/>
              <a:t>(1, &amp;</a:t>
            </a:r>
            <a:r>
              <a:rPr lang="en-US" sz="2400" dirty="0" err="1"/>
              <a:t>rHandle</a:t>
            </a:r>
            <a:r>
              <a:rPr lang="en-US" sz="2400" dirty="0"/>
              <a:t>, FALSE,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51152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 float </a:t>
            </a:r>
            <a:r>
              <a:rPr lang="en-US" sz="2400" dirty="0" err="1"/>
              <a:t>clearColor</a:t>
            </a:r>
            <a:r>
              <a:rPr lang="en-US" sz="2400" dirty="0"/>
              <a:t>[] = { 0.0f, 0.1f, 0.2f, 1.0f };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ClearRenderTargetView</a:t>
            </a:r>
            <a:r>
              <a:rPr lang="en-US" sz="2400" dirty="0"/>
              <a:t>(</a:t>
            </a:r>
            <a:r>
              <a:rPr lang="en-US" sz="2400" dirty="0" err="1"/>
              <a:t>rHandle</a:t>
            </a:r>
            <a:r>
              <a:rPr lang="en-US" sz="2400" dirty="0"/>
              <a:t>, </a:t>
            </a:r>
            <a:r>
              <a:rPr lang="en-US" sz="2400" dirty="0" err="1"/>
              <a:t>clearColor</a:t>
            </a:r>
            <a:r>
              <a:rPr lang="en-US" sz="2400" dirty="0"/>
              <a:t>, 0,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IASetPrimitiveTopology</a:t>
            </a:r>
            <a:r>
              <a:rPr lang="en-US" sz="2400" dirty="0"/>
              <a:t>(</a:t>
            </a:r>
          </a:p>
          <a:p>
            <a:r>
              <a:rPr lang="en-US" sz="2400" dirty="0"/>
              <a:t>	D3D_PRIMITIVE_TOPOLOGY_TRIANGLELIST);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IASetVertexBuffers</a:t>
            </a:r>
            <a:r>
              <a:rPr lang="en-US" sz="2400" dirty="0"/>
              <a:t>(0, 1, &amp;</a:t>
            </a:r>
            <a:r>
              <a:rPr lang="en-US" sz="2400" dirty="0" err="1"/>
              <a:t>vertexBufferView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DrawInstanced</a:t>
            </a:r>
            <a:r>
              <a:rPr lang="en-US" sz="2400" dirty="0"/>
              <a:t>(3, 1, 0, 0);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9702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Minden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solution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bővítésre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 </a:t>
            </a:r>
            <a:r>
              <a:rPr lang="en-US" dirty="0" err="1"/>
              <a:t>vonatkozó</a:t>
            </a:r>
            <a:r>
              <a:rPr lang="en-US" dirty="0"/>
              <a:t> </a:t>
            </a:r>
            <a:r>
              <a:rPr lang="en-US" dirty="0" err="1"/>
              <a:t>beállításokat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 </a:t>
            </a:r>
            <a:r>
              <a:rPr lang="en-US" dirty="0" err="1"/>
              <a:t>megtenni</a:t>
            </a:r>
            <a:r>
              <a:rPr lang="en-US" dirty="0"/>
              <a:t>.</a:t>
            </a:r>
          </a:p>
          <a:p>
            <a:r>
              <a:rPr lang="en-US" dirty="0" err="1"/>
              <a:t>Csak</a:t>
            </a:r>
            <a:r>
              <a:rPr lang="en-US" dirty="0"/>
              <a:t> 64 bites Debug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buildelünk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lehetőség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törölve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probléma</a:t>
            </a:r>
            <a:endParaRPr lang="en-US" dirty="0"/>
          </a:p>
          <a:p>
            <a:r>
              <a:rPr lang="en-US" dirty="0"/>
              <a:t>View / Property Manager (</a:t>
            </a:r>
            <a:r>
              <a:rPr lang="en-US" dirty="0" err="1"/>
              <a:t>alul</a:t>
            </a:r>
            <a:r>
              <a:rPr lang="en-US" dirty="0"/>
              <a:t>),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definiálhatunk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lapokat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ha a Microsoft.Cpp.x64.user </a:t>
            </a:r>
            <a:r>
              <a:rPr lang="en-US" dirty="0" err="1"/>
              <a:t>lapot</a:t>
            </a:r>
            <a:r>
              <a:rPr lang="en-US" dirty="0"/>
              <a:t> </a:t>
            </a:r>
            <a:r>
              <a:rPr lang="en-US" dirty="0" err="1"/>
              <a:t>szerkesztjük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 </a:t>
            </a:r>
            <a:r>
              <a:rPr lang="en-US" dirty="0" err="1"/>
              <a:t>vonatkozni</a:t>
            </a:r>
            <a:r>
              <a:rPr lang="en-US" dirty="0"/>
              <a:t> fog.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D3D12_RESOURCE_STATE_RENDER_TARGET, 	D3D12_RESOURCE_STATE_PRESENT));</a:t>
            </a:r>
          </a:p>
          <a:p>
            <a:endParaRPr lang="en-US" sz="2400" dirty="0"/>
          </a:p>
          <a:p>
            <a:r>
              <a:rPr lang="en-US" sz="2400" dirty="0"/>
              <a:t>DX_API("Failed to close command list")</a:t>
            </a:r>
          </a:p>
          <a:p>
            <a:r>
              <a:rPr lang="en-US" sz="2400" dirty="0"/>
              <a:t>	 </a:t>
            </a:r>
            <a:r>
              <a:rPr lang="en-US" sz="2400" dirty="0" err="1"/>
              <a:t>commandList</a:t>
            </a:r>
            <a:r>
              <a:rPr lang="en-US" sz="2400" dirty="0"/>
              <a:t>-&gt;Close();</a:t>
            </a:r>
          </a:p>
          <a:p>
            <a:r>
              <a:rPr lang="en-US" sz="2400" dirty="0"/>
              <a:t>} // populate </a:t>
            </a:r>
            <a:r>
              <a:rPr lang="en-US" sz="2400" dirty="0" err="1"/>
              <a:t>fv</a:t>
            </a:r>
            <a:r>
              <a:rPr lang="en-US" sz="2400" dirty="0"/>
              <a:t> </a:t>
            </a:r>
            <a:r>
              <a:rPr lang="en-US" sz="2400" dirty="0" err="1"/>
              <a:t>vége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601005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LRESULT CALLBACK </a:t>
            </a:r>
            <a:r>
              <a:rPr lang="en-US" dirty="0" err="1"/>
              <a:t>WindowProcess</a:t>
            </a:r>
            <a:r>
              <a:rPr lang="en-US" dirty="0"/>
              <a:t>(HWND </a:t>
            </a:r>
            <a:r>
              <a:rPr lang="en-US" dirty="0" err="1"/>
              <a:t>windowHandle</a:t>
            </a:r>
            <a:r>
              <a:rPr lang="en-US" dirty="0"/>
              <a:t>, UINT message, WPARAM </a:t>
            </a:r>
            <a:r>
              <a:rPr lang="en-US" dirty="0" err="1"/>
              <a:t>wParam</a:t>
            </a:r>
            <a:r>
              <a:rPr lang="en-US" dirty="0"/>
              <a:t>, LPARAM </a:t>
            </a:r>
            <a:r>
              <a:rPr lang="en-US" dirty="0" err="1"/>
              <a:t>lParam</a:t>
            </a:r>
            <a:r>
              <a:rPr lang="en-US" dirty="0"/>
              <a:t>) {</a:t>
            </a:r>
          </a:p>
          <a:p>
            <a:r>
              <a:rPr lang="en-US" dirty="0"/>
              <a:t>	switch(message) {</a:t>
            </a:r>
          </a:p>
          <a:p>
            <a:r>
              <a:rPr lang="en-US" dirty="0"/>
              <a:t>		case WM_DESTROY:</a:t>
            </a:r>
          </a:p>
          <a:p>
            <a:r>
              <a:rPr lang="en-US" dirty="0"/>
              <a:t>			app-&gt;Destroy();</a:t>
            </a:r>
          </a:p>
          <a:p>
            <a:r>
              <a:rPr lang="en-US" dirty="0"/>
              <a:t>			</a:t>
            </a:r>
            <a:r>
              <a:rPr lang="en-US" dirty="0" err="1"/>
              <a:t>PostQuitMessage</a:t>
            </a:r>
            <a:r>
              <a:rPr lang="en-US" dirty="0"/>
              <a:t>(0);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WM_SIZE:</a:t>
            </a:r>
          </a:p>
          <a:p>
            <a:r>
              <a:rPr lang="en-US" dirty="0"/>
              <a:t>			int width = HIWORD(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int height = LOWORD(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app-&gt;Resize(width, height);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</a:t>
            </a:r>
            <a:r>
              <a:rPr lang="en-US" dirty="0" err="1"/>
              <a:t>DefWindowProcW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message, </a:t>
            </a:r>
            <a:r>
              <a:rPr lang="en-US" dirty="0" err="1"/>
              <a:t>wParam</a:t>
            </a:r>
            <a:r>
              <a:rPr lang="en-US" dirty="0"/>
              <a:t>, 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Fejlettebb</a:t>
            </a:r>
            <a:r>
              <a:rPr lang="en-US" sz="4000" dirty="0"/>
              <a:t> </a:t>
            </a:r>
            <a:r>
              <a:rPr lang="en-US" sz="4000" dirty="0" err="1"/>
              <a:t>WindowProcess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452242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app = new App{};</a:t>
            </a:r>
          </a:p>
          <a:p>
            <a:r>
              <a:rPr lang="en-US" dirty="0"/>
              <a:t>app-&gt;</a:t>
            </a:r>
            <a:r>
              <a:rPr lang="en-US" dirty="0" err="1"/>
              <a:t>SetDevice</a:t>
            </a:r>
            <a:r>
              <a:rPr lang="en-US" dirty="0"/>
              <a:t>(device);</a:t>
            </a:r>
          </a:p>
          <a:p>
            <a:r>
              <a:rPr lang="en-US" dirty="0"/>
              <a:t>app-&gt;</a:t>
            </a:r>
            <a:r>
              <a:rPr lang="en-US" dirty="0" err="1"/>
              <a:t>SetCommandQueue</a:t>
            </a:r>
            <a:r>
              <a:rPr lang="en-US" dirty="0"/>
              <a:t>(</a:t>
            </a:r>
            <a:r>
              <a:rPr lang="en-US" dirty="0" err="1"/>
              <a:t>commandQueue</a:t>
            </a:r>
            <a:r>
              <a:rPr lang="en-US" dirty="0"/>
              <a:t>);</a:t>
            </a:r>
          </a:p>
          <a:p>
            <a:r>
              <a:rPr lang="en-US" dirty="0"/>
              <a:t>app-&gt;</a:t>
            </a:r>
            <a:r>
              <a:rPr lang="en-US" dirty="0" err="1"/>
              <a:t>SetSwapChain</a:t>
            </a:r>
            <a:r>
              <a:rPr lang="en-US" dirty="0"/>
              <a:t>(</a:t>
            </a:r>
            <a:r>
              <a:rPr lang="en-US" dirty="0" err="1"/>
              <a:t>swapChain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app-&gt;</a:t>
            </a:r>
            <a:r>
              <a:rPr lang="en-US" dirty="0" err="1"/>
              <a:t>CreateSwapChainResources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CreateResources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LoadAssets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ShowWindow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</a:t>
            </a:r>
            <a:r>
              <a:rPr lang="en-US" dirty="0" err="1"/>
              <a:t>nShowCmd</a:t>
            </a:r>
            <a:r>
              <a:rPr lang="en-US" dirty="0"/>
              <a:t>);</a:t>
            </a:r>
          </a:p>
          <a:p>
            <a:r>
              <a:rPr lang="en-US" dirty="0"/>
              <a:t>MSG </a:t>
            </a:r>
            <a:r>
              <a:rPr lang="en-US" dirty="0" err="1"/>
              <a:t>winMessage</a:t>
            </a:r>
            <a:r>
              <a:rPr lang="en-US" dirty="0"/>
              <a:t> = { 0 };</a:t>
            </a:r>
          </a:p>
          <a:p>
            <a:endParaRPr lang="en-US" dirty="0"/>
          </a:p>
          <a:p>
            <a:r>
              <a:rPr lang="en-US" dirty="0"/>
              <a:t>while(</a:t>
            </a:r>
            <a:r>
              <a:rPr lang="en-US" dirty="0" err="1"/>
              <a:t>winMessage.message</a:t>
            </a:r>
            <a:r>
              <a:rPr lang="en-US" dirty="0"/>
              <a:t> != WM_QUIT) {</a:t>
            </a:r>
          </a:p>
          <a:p>
            <a:r>
              <a:rPr lang="en-US" dirty="0"/>
              <a:t>	if(</a:t>
            </a:r>
            <a:r>
              <a:rPr lang="en-US" dirty="0" err="1"/>
              <a:t>PeekMessage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, NULL, 0, 0, PM_REMOVE)) {</a:t>
            </a:r>
          </a:p>
          <a:p>
            <a:r>
              <a:rPr lang="en-US" dirty="0"/>
              <a:t>		</a:t>
            </a:r>
            <a:r>
              <a:rPr lang="en-US" dirty="0" err="1"/>
              <a:t>TranslateMessage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DispatchMessage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app-&gt;Render();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Message Loop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0933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virtual void Destroy()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ReleaseAssets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commandQueue.Reset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swapChain.Reset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device.Reset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Destroy()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7441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void Resize(int w, int h)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DX_API("Failed to resize swap chain")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swapChain</a:t>
            </a:r>
            <a:r>
              <a:rPr lang="en-US" sz="2400" dirty="0"/>
              <a:t>-&gt;</a:t>
            </a:r>
            <a:r>
              <a:rPr lang="en-US" sz="2400" dirty="0" err="1"/>
              <a:t>ResizeBuffers</a:t>
            </a:r>
            <a:r>
              <a:rPr lang="en-US" sz="2400" dirty="0"/>
              <a:t>(BACKBUFFER_DEPTH, 0, 	0, DXGI_FORMAT_UNKNOWN, 0);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CreateSwapChainResources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Resize </a:t>
            </a:r>
            <a:r>
              <a:rPr lang="en-US" sz="4000" dirty="0" err="1"/>
              <a:t>megoldás</a:t>
            </a:r>
            <a:r>
              <a:rPr lang="en-US" sz="4000" dirty="0"/>
              <a:t>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2678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B78B0-195E-4CCC-BB05-3318B5C1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397760"/>
            <a:ext cx="8782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81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- </a:t>
            </a:r>
            <a:r>
              <a:rPr lang="en-US" dirty="0" err="1"/>
              <a:t>Bevezetés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3 float </a:t>
            </a:r>
            <a:r>
              <a:rPr lang="en-US" dirty="0" err="1"/>
              <a:t>adattagot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vertexek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Buffer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mind a 3 vertex </a:t>
            </a:r>
            <a:r>
              <a:rPr lang="en-US" dirty="0" err="1"/>
              <a:t>kap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, pl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345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</a:t>
            </a:r>
            <a:r>
              <a:rPr lang="en-US" dirty="0"/>
              <a:t> a </a:t>
            </a:r>
            <a:r>
              <a:rPr lang="en-US" dirty="0" err="1"/>
              <a:t>meglévő</a:t>
            </a:r>
            <a:r>
              <a:rPr lang="en-US" dirty="0"/>
              <a:t> PSO-t </a:t>
            </a:r>
            <a:r>
              <a:rPr lang="en-US" dirty="0" err="1"/>
              <a:t>módosítsd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sajátot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layout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 </a:t>
            </a:r>
            <a:r>
              <a:rPr lang="en-US" dirty="0" err="1"/>
              <a:t>átadja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vertex </a:t>
            </a:r>
            <a:r>
              <a:rPr lang="en-US" dirty="0" err="1"/>
              <a:t>shadernek</a:t>
            </a:r>
            <a:r>
              <a:rPr lang="en-US" dirty="0"/>
              <a:t>.</a:t>
            </a:r>
          </a:p>
          <a:p>
            <a:pPr marL="514350" indent="-514350"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</a:t>
            </a:r>
            <a:r>
              <a:rPr lang="en-US" dirty="0" err="1"/>
              <a:t>és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is.</a:t>
            </a:r>
          </a:p>
          <a:p>
            <a:pPr marL="514350" indent="-514350">
              <a:buAutoNum type="arabicPeriod" startAt="3"/>
            </a:pPr>
            <a:r>
              <a:rPr lang="en-US" dirty="0"/>
              <a:t>A </a:t>
            </a:r>
            <a:r>
              <a:rPr lang="en-US" dirty="0" err="1"/>
              <a:t>CreateGraphicsPipelineState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módosítsd</a:t>
            </a:r>
            <a:r>
              <a:rPr lang="en-US" dirty="0"/>
              <a:t> a </a:t>
            </a:r>
            <a:r>
              <a:rPr lang="en-US" dirty="0" err="1"/>
              <a:t>gpsoDesc</a:t>
            </a:r>
            <a:r>
              <a:rPr lang="en-US" dirty="0"/>
              <a:t>-et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</a:t>
            </a:r>
            <a:r>
              <a:rPr lang="en-US" dirty="0" err="1"/>
              <a:t>Layot</a:t>
            </a:r>
            <a:r>
              <a:rPr lang="en-US" dirty="0"/>
              <a:t> / VS / PS-el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PSO-t.</a:t>
            </a:r>
          </a:p>
        </p:txBody>
      </p:sp>
    </p:spTree>
    <p:extLst>
      <p:ext uri="{BB962C8B-B14F-4D97-AF65-F5344CB8AC3E}">
        <p14:creationId xmlns:p14="http://schemas.microsoft.com/office/powerpoint/2010/main" val="2118563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.</a:t>
            </a:r>
          </a:p>
          <a:p>
            <a:pPr marL="514350" indent="-514350"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rajzolj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endParaRPr lang="en-US" dirty="0"/>
          </a:p>
          <a:p>
            <a:pPr marL="514350" indent="-514350">
              <a:buAutoNum type="arabicPeriod" startAt="6"/>
            </a:pPr>
            <a:r>
              <a:rPr lang="en-US" dirty="0" err="1"/>
              <a:t>Vedd</a:t>
            </a:r>
            <a:r>
              <a:rPr lang="en-US" dirty="0"/>
              <a:t> </a:t>
            </a:r>
            <a:r>
              <a:rPr lang="en-US" dirty="0" err="1"/>
              <a:t>észre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eltakarják</a:t>
            </a:r>
            <a:r>
              <a:rPr lang="en-US" dirty="0"/>
              <a:t> </a:t>
            </a:r>
            <a:r>
              <a:rPr lang="en-US" dirty="0" err="1"/>
              <a:t>egymást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told el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</a:t>
            </a:r>
            <a:r>
              <a:rPr lang="en-US" dirty="0" err="1"/>
              <a:t>shaderekben</a:t>
            </a:r>
            <a:r>
              <a:rPr lang="en-US" dirty="0"/>
              <a:t> </a:t>
            </a:r>
            <a:r>
              <a:rPr lang="en-US" dirty="0" err="1"/>
              <a:t>transzformálod</a:t>
            </a:r>
            <a:r>
              <a:rPr lang="en-US" dirty="0"/>
              <a:t> a </a:t>
            </a:r>
            <a:r>
              <a:rPr lang="en-US" dirty="0" err="1"/>
              <a:t>bemenetet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58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Tisztítás</a:t>
            </a:r>
            <a:r>
              <a:rPr lang="en-US" dirty="0"/>
              <a:t>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Nézd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bezárod</a:t>
            </a:r>
            <a:r>
              <a:rPr lang="en-US" dirty="0"/>
              <a:t> a </a:t>
            </a:r>
            <a:r>
              <a:rPr lang="en-US" dirty="0" err="1"/>
              <a:t>programodat</a:t>
            </a:r>
            <a:r>
              <a:rPr lang="en-US" dirty="0"/>
              <a:t>, </a:t>
            </a:r>
            <a:r>
              <a:rPr lang="en-US" dirty="0" err="1"/>
              <a:t>látsz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D3D12 WARNING </a:t>
            </a:r>
            <a:r>
              <a:rPr lang="en-US" dirty="0" err="1"/>
              <a:t>üzenetet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err="1"/>
              <a:t>Bővítsd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ReleaseResources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általad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felszabadítsa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29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General / Output Directory: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General / Intermediate Directory: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Linker / Input / Additional Dependencies: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12124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)Build\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129888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)Bin\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611A3-7573-4AAF-A3B1-BB4D34FCC4F8}"/>
              </a:ext>
            </a:extLst>
          </p:cNvPr>
          <p:cNvSpPr txBox="1"/>
          <p:nvPr/>
        </p:nvSpPr>
        <p:spPr>
          <a:xfrm>
            <a:off x="1765177" y="4267200"/>
            <a:ext cx="4572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sz="2400" dirty="0"/>
              <a:t>d3d12.lib</a:t>
            </a:r>
          </a:p>
          <a:p>
            <a:pPr lvl="2"/>
            <a:r>
              <a:rPr lang="en-US" sz="2400" dirty="0"/>
              <a:t>dxgi.lib</a:t>
            </a:r>
          </a:p>
          <a:p>
            <a:pPr lvl="2"/>
            <a:r>
              <a:rPr lang="en-US" sz="2400" dirty="0"/>
              <a:t>dxguid.lib</a:t>
            </a:r>
          </a:p>
          <a:p>
            <a:pPr lvl="2"/>
            <a:r>
              <a:rPr lang="en-US" sz="2400" dirty="0"/>
              <a:t>d3dcompiler.lib</a:t>
            </a:r>
          </a:p>
        </p:txBody>
      </p:sp>
    </p:spTree>
    <p:extLst>
      <p:ext uri="{BB962C8B-B14F-4D97-AF65-F5344CB8AC3E}">
        <p14:creationId xmlns:p14="http://schemas.microsoft.com/office/powerpoint/2010/main" val="3381336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r>
              <a:rPr lang="en-US"/>
              <a:t> - 2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D4089-15FD-4968-AD0A-915772DF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58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Kódolási</a:t>
            </a:r>
            <a:r>
              <a:rPr lang="en-US" dirty="0"/>
              <a:t> </a:t>
            </a:r>
            <a:r>
              <a:rPr lang="en-US" dirty="0" err="1"/>
              <a:t>konvenciók</a:t>
            </a:r>
            <a:r>
              <a:rPr lang="en-US" dirty="0"/>
              <a:t> (A </a:t>
            </a:r>
            <a:r>
              <a:rPr lang="en-US" dirty="0" err="1"/>
              <a:t>projektben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Osztályok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Függvények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arugmentumok</a:t>
            </a:r>
            <a:r>
              <a:rPr lang="en-US" dirty="0"/>
              <a:t>: camelCase</a:t>
            </a:r>
          </a:p>
          <a:p>
            <a:r>
              <a:rPr lang="en-US" dirty="0" err="1"/>
              <a:t>Tagváltozók</a:t>
            </a:r>
            <a:r>
              <a:rPr lang="en-US" dirty="0"/>
              <a:t>: camelCase</a:t>
            </a:r>
          </a:p>
          <a:p>
            <a:endParaRPr lang="en-US" dirty="0"/>
          </a:p>
          <a:p>
            <a:r>
              <a:rPr lang="en-US" dirty="0"/>
              <a:t>A Microsoft::WRL::</a:t>
            </a:r>
            <a:r>
              <a:rPr lang="en-US" dirty="0" err="1"/>
              <a:t>ComPtr</a:t>
            </a:r>
            <a:r>
              <a:rPr lang="en-US" dirty="0"/>
              <a:t>&lt;T&gt; </a:t>
            </a:r>
            <a:r>
              <a:rPr lang="en-US" dirty="0" err="1"/>
              <a:t>intruzív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</a:t>
            </a:r>
            <a:r>
              <a:rPr lang="en-US" dirty="0"/>
              <a:t> smart </a:t>
            </a:r>
            <a:r>
              <a:rPr lang="en-US" dirty="0" err="1"/>
              <a:t>pointerre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com_ptr</a:t>
            </a:r>
            <a:r>
              <a:rPr lang="en-US" dirty="0"/>
              <a:t>&lt;T&gt;-</a:t>
            </a:r>
            <a:r>
              <a:rPr lang="en-US" dirty="0" err="1"/>
              <a:t>ként</a:t>
            </a:r>
            <a:r>
              <a:rPr lang="en-US" dirty="0"/>
              <a:t> is </a:t>
            </a:r>
            <a:r>
              <a:rPr lang="en-US" dirty="0" err="1"/>
              <a:t>hivatkozni</a:t>
            </a:r>
            <a:r>
              <a:rPr lang="en-US" dirty="0"/>
              <a:t>.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elválasztható</a:t>
            </a:r>
            <a:r>
              <a:rPr lang="en-US" dirty="0"/>
              <a:t>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WinAPI</a:t>
            </a:r>
            <a:r>
              <a:rPr lang="en-US" dirty="0"/>
              <a:t>: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kezelés</a:t>
            </a:r>
            <a:r>
              <a:rPr lang="en-US" dirty="0"/>
              <a:t>, windows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hívások</a:t>
            </a:r>
            <a:endParaRPr lang="en-US" dirty="0"/>
          </a:p>
          <a:p>
            <a:pPr lvl="1"/>
            <a:r>
              <a:rPr lang="en-US" dirty="0"/>
              <a:t>DXGI: DirectX Graphical Interface,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lassabban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,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Kernel </a:t>
            </a:r>
            <a:r>
              <a:rPr lang="en-US" dirty="0" err="1"/>
              <a:t>módú</a:t>
            </a:r>
            <a:r>
              <a:rPr lang="en-US" dirty="0"/>
              <a:t> </a:t>
            </a:r>
            <a:r>
              <a:rPr lang="en-US" dirty="0" err="1"/>
              <a:t>driverrel</a:t>
            </a:r>
            <a:r>
              <a:rPr lang="en-US" dirty="0"/>
              <a:t> </a:t>
            </a:r>
            <a:r>
              <a:rPr lang="en-US" dirty="0" err="1"/>
              <a:t>kommunikáljon</a:t>
            </a:r>
            <a:endParaRPr lang="en-US" dirty="0"/>
          </a:p>
          <a:p>
            <a:pPr lvl="1"/>
            <a:r>
              <a:rPr lang="en-US" dirty="0"/>
              <a:t>DirectX12: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API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404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</a:t>
            </a:r>
            <a:r>
              <a:rPr lang="en-US" dirty="0" err="1"/>
              <a:t>WinAPI</a:t>
            </a:r>
            <a:r>
              <a:rPr lang="en-US" dirty="0"/>
              <a:t>)</a:t>
            </a:r>
          </a:p>
          <a:p>
            <a:r>
              <a:rPr lang="en-US" dirty="0"/>
              <a:t>Swap Chain, </a:t>
            </a:r>
            <a:r>
              <a:rPr lang="en-US" dirty="0" err="1"/>
              <a:t>amivel</a:t>
            </a:r>
            <a:r>
              <a:rPr lang="en-US" dirty="0"/>
              <a:t> a render </a:t>
            </a:r>
            <a:r>
              <a:rPr lang="en-US" dirty="0" err="1"/>
              <a:t>targeteket</a:t>
            </a:r>
            <a:r>
              <a:rPr lang="en-US" dirty="0"/>
              <a:t> </a:t>
            </a:r>
            <a:r>
              <a:rPr lang="en-US" dirty="0" err="1"/>
              <a:t>kezeljük</a:t>
            </a:r>
            <a:r>
              <a:rPr lang="en-US" dirty="0"/>
              <a:t> (DXGI)</a:t>
            </a:r>
          </a:p>
          <a:p>
            <a:r>
              <a:rPr lang="en-US" dirty="0"/>
              <a:t>Command List, </a:t>
            </a:r>
            <a:r>
              <a:rPr lang="en-US" dirty="0" err="1"/>
              <a:t>amiben</a:t>
            </a:r>
            <a:r>
              <a:rPr lang="en-US" dirty="0"/>
              <a:t> a </a:t>
            </a:r>
            <a:r>
              <a:rPr lang="en-US" dirty="0" err="1"/>
              <a:t>rajzolási</a:t>
            </a:r>
            <a:r>
              <a:rPr lang="en-US" dirty="0"/>
              <a:t> </a:t>
            </a:r>
            <a:r>
              <a:rPr lang="en-US" dirty="0" err="1"/>
              <a:t>utasításokat</a:t>
            </a:r>
            <a:r>
              <a:rPr lang="en-US" dirty="0"/>
              <a:t> </a:t>
            </a:r>
            <a:r>
              <a:rPr lang="en-US" dirty="0" err="1"/>
              <a:t>rögzítjük</a:t>
            </a:r>
            <a:r>
              <a:rPr lang="en-US" dirty="0"/>
              <a:t> (DirectX12)</a:t>
            </a:r>
          </a:p>
          <a:p>
            <a:r>
              <a:rPr lang="en-US" dirty="0"/>
              <a:t>Command Queue, </a:t>
            </a:r>
            <a:r>
              <a:rPr lang="en-US" dirty="0" err="1"/>
              <a:t>amin</a:t>
            </a:r>
            <a:r>
              <a:rPr lang="en-US" dirty="0"/>
              <a:t> </a:t>
            </a:r>
            <a:r>
              <a:rPr lang="en-US" dirty="0" err="1"/>
              <a:t>végrehajtjuk</a:t>
            </a:r>
            <a:r>
              <a:rPr lang="en-US" dirty="0"/>
              <a:t> a Command </a:t>
            </a:r>
            <a:r>
              <a:rPr lang="en-US" dirty="0" err="1"/>
              <a:t>Listet</a:t>
            </a:r>
            <a:r>
              <a:rPr lang="en-US" dirty="0"/>
              <a:t> (DirectX 12)</a:t>
            </a:r>
          </a:p>
          <a:p>
            <a:r>
              <a:rPr lang="en-US" dirty="0"/>
              <a:t>Fence </a:t>
            </a:r>
            <a:r>
              <a:rPr lang="en-US" dirty="0" err="1"/>
              <a:t>amivel</a:t>
            </a:r>
            <a:r>
              <a:rPr lang="en-US" dirty="0"/>
              <a:t> </a:t>
            </a:r>
            <a:r>
              <a:rPr lang="en-US" dirty="0" err="1"/>
              <a:t>szinkronizálunk</a:t>
            </a:r>
            <a:r>
              <a:rPr lang="en-US" dirty="0"/>
              <a:t> (DirectX 12)</a:t>
            </a:r>
          </a:p>
          <a:p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PipelineStateObject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GPU pipeline-t </a:t>
            </a:r>
            <a:r>
              <a:rPr lang="en-US" dirty="0" err="1"/>
              <a:t>írja</a:t>
            </a:r>
            <a:r>
              <a:rPr lang="en-US" dirty="0"/>
              <a:t> le,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</a:t>
            </a:r>
            <a:r>
              <a:rPr lang="en-US" dirty="0" err="1"/>
              <a:t>használ</a:t>
            </a:r>
            <a:r>
              <a:rPr lang="en-US" dirty="0"/>
              <a:t> (DirectX 12)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3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6269</TotalTime>
  <Words>5960</Words>
  <Application>Microsoft Office PowerPoint</Application>
  <PresentationFormat>On-screen Show (4:3)</PresentationFormat>
  <Paragraphs>860</Paragraphs>
  <Slides>60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Courier New</vt:lpstr>
      <vt:lpstr>Office-téma</vt:lpstr>
      <vt:lpstr>GraphGame ggl000-HelloTriangle</vt:lpstr>
      <vt:lpstr>Adminisztráció</vt:lpstr>
      <vt:lpstr>Eszközök </vt:lpstr>
      <vt:lpstr>Solution</vt:lpstr>
      <vt:lpstr>Solution 2</vt:lpstr>
      <vt:lpstr>Solution 3</vt:lpstr>
      <vt:lpstr>Kódolási konvenciók (A projektben)</vt:lpstr>
      <vt:lpstr>main.cpp</vt:lpstr>
      <vt:lpstr>Mi kell a rajzoláshoz?</vt:lpstr>
      <vt:lpstr>Roadmap</vt:lpstr>
      <vt:lpstr>1. Ablak létrehozás</vt:lpstr>
      <vt:lpstr>1. Ablak létrehozás</vt:lpstr>
      <vt:lpstr>1. Main</vt:lpstr>
      <vt:lpstr>Roadmap</vt:lpstr>
      <vt:lpstr>Swap Chain Létrehozás - 1</vt:lpstr>
      <vt:lpstr>Roadmap</vt:lpstr>
      <vt:lpstr>Swap Chain Létrehozás - 2</vt:lpstr>
      <vt:lpstr>Roadmap (olvass Note-ot!)</vt:lpstr>
      <vt:lpstr>Swap Chain Létrehozás - 3</vt:lpstr>
      <vt:lpstr>Swap Chain Létrehozás - 4</vt:lpstr>
      <vt:lpstr>Swap Chain Létrehozás - 5</vt:lpstr>
      <vt:lpstr>Swap Chain Resources</vt:lpstr>
      <vt:lpstr>Egyszerű App.h</vt:lpstr>
      <vt:lpstr>Roadmap</vt:lpstr>
      <vt:lpstr>CreateSwapChainResources()</vt:lpstr>
      <vt:lpstr>CreateSwapChainResources()-2</vt:lpstr>
      <vt:lpstr>CreateSwapChainResources()-3</vt:lpstr>
      <vt:lpstr>ReleaseSwapChainResources()</vt:lpstr>
      <vt:lpstr>Roadmap</vt:lpstr>
      <vt:lpstr>CreateResources()-adattagok</vt:lpstr>
      <vt:lpstr>CreateResources()</vt:lpstr>
      <vt:lpstr>CreateResources() - 2</vt:lpstr>
      <vt:lpstr>VertexShader kód</vt:lpstr>
      <vt:lpstr>PixelShader kód</vt:lpstr>
      <vt:lpstr>CreateResources() - 3</vt:lpstr>
      <vt:lpstr>CreateResources() - 4</vt:lpstr>
      <vt:lpstr>CreateResources() - 5</vt:lpstr>
      <vt:lpstr>CreateResources() - 6</vt:lpstr>
      <vt:lpstr>WaitForPreviousFrame()</vt:lpstr>
      <vt:lpstr>ReleaseResources()</vt:lpstr>
      <vt:lpstr>LoadAssets()</vt:lpstr>
      <vt:lpstr>LoadAssets() - 2</vt:lpstr>
      <vt:lpstr>LoadAssets() - 3</vt:lpstr>
      <vt:lpstr>ReleaseAssets()</vt:lpstr>
      <vt:lpstr>Roadmap</vt:lpstr>
      <vt:lpstr>Render()</vt:lpstr>
      <vt:lpstr>PopulateCommandList()</vt:lpstr>
      <vt:lpstr>PopulateCommandList()</vt:lpstr>
      <vt:lpstr>PopulateCommandList()</vt:lpstr>
      <vt:lpstr>PopulateCommandList()</vt:lpstr>
      <vt:lpstr>Fejlettebb WindowProcess</vt:lpstr>
      <vt:lpstr>Message Loop</vt:lpstr>
      <vt:lpstr>Destroy() (App.h)</vt:lpstr>
      <vt:lpstr>Resize megoldás (App.h)</vt:lpstr>
      <vt:lpstr>Az eredmény</vt:lpstr>
      <vt:lpstr>Gyakorló Feladatok - Bevezetés</vt:lpstr>
      <vt:lpstr>Gyakorló Feladatok – új PSO </vt:lpstr>
      <vt:lpstr>Gyakorló Feladatok – új PSO </vt:lpstr>
      <vt:lpstr>Gyakorló Feladatok – Tisztítás </vt:lpstr>
      <vt:lpstr>Az eredmény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399</cp:revision>
  <dcterms:created xsi:type="dcterms:W3CDTF">2011-02-09T17:24:52Z</dcterms:created>
  <dcterms:modified xsi:type="dcterms:W3CDTF">2019-07-31T11:41:48Z</dcterms:modified>
</cp:coreProperties>
</file>