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9" r:id="rId17"/>
    <p:sldId id="271" r:id="rId18"/>
    <p:sldId id="272" r:id="rId19"/>
    <p:sldId id="273" r:id="rId20"/>
    <p:sldId id="280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7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10/21/2020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l012-Script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Ezután a meghívása Lua-ban</a:t>
            </a:r>
            <a:endParaRPr lang="en-US" smtClean="0"/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myGiraffeGeometry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  </a:t>
            </a:r>
            <a:r>
              <a:rPr lang="hu-HU" dirty="0" smtClean="0">
                <a:solidFill>
                  <a:srgbClr val="FF0066"/>
                </a:solidFill>
              </a:rPr>
              <a:t>O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en-US" dirty="0" err="1" smtClean="0">
                <a:solidFill>
                  <a:srgbClr val="FF0066"/>
                </a:solidFill>
              </a:rPr>
              <a:t>IndexedGeometry</a:t>
            </a:r>
            <a:r>
              <a:rPr lang="en-US" dirty="0" smtClean="0">
                <a:solidFill>
                  <a:srgbClr val="FF0066"/>
                </a:solidFill>
              </a:rPr>
              <a:t>(_, </a:t>
            </a:r>
            <a:endParaRPr lang="hu-HU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                 </a:t>
            </a:r>
            <a:r>
              <a:rPr lang="en-US" dirty="0" smtClean="0">
                <a:solidFill>
                  <a:srgbClr val="FF0066"/>
                </a:solidFill>
              </a:rPr>
              <a:t>{file='giraffe.obj'}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4" name="Szövegdoboz 3"/>
          <p:cNvSpPr txBox="1">
            <a:spLocks noChangeArrowheads="1"/>
          </p:cNvSpPr>
          <p:nvPr/>
        </p:nvSpPr>
        <p:spPr bwMode="auto">
          <a:xfrm>
            <a:off x="1752600" y="1447800"/>
            <a:ext cx="42538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/>
              <a:t>ehhez </a:t>
            </a:r>
            <a:r>
              <a:rPr lang="hu-HU" dirty="0" smtClean="0"/>
              <a:t>a</a:t>
            </a:r>
            <a:r>
              <a:rPr lang="en-US" dirty="0" smtClean="0"/>
              <a:t> t</a:t>
            </a:r>
            <a:r>
              <a:rPr lang="hu-HU" dirty="0" err="1" smtClean="0"/>
              <a:t>ojás</a:t>
            </a:r>
            <a:r>
              <a:rPr lang="hu-HU" dirty="0" smtClean="0"/>
              <a:t> alakú </a:t>
            </a:r>
            <a:r>
              <a:rPr lang="hu-HU" dirty="0" err="1"/>
              <a:t>lua</a:t>
            </a:r>
            <a:r>
              <a:rPr lang="hu-HU" dirty="0"/>
              <a:t> változóhoz </a:t>
            </a:r>
            <a:endParaRPr lang="hu-HU" dirty="0" smtClean="0"/>
          </a:p>
          <a:p>
            <a:pPr algn="ctr"/>
            <a:r>
              <a:rPr lang="hu-HU" dirty="0" smtClean="0"/>
              <a:t>már </a:t>
            </a:r>
            <a:r>
              <a:rPr lang="hu-HU" dirty="0"/>
              <a:t>hozzá van kötve </a:t>
            </a:r>
            <a:r>
              <a:rPr lang="hu-HU" dirty="0" smtClean="0"/>
              <a:t>a </a:t>
            </a:r>
            <a:r>
              <a:rPr lang="hu-HU" dirty="0" err="1" smtClean="0"/>
              <a:t>ScriptedApp</a:t>
            </a:r>
            <a:r>
              <a:rPr lang="hu-HU" dirty="0" smtClean="0"/>
              <a:t> példány</a:t>
            </a:r>
            <a:endParaRPr lang="en-US" dirty="0"/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838200" y="1981200"/>
            <a:ext cx="990600" cy="2362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Szövegdoboz 7"/>
          <p:cNvSpPr txBox="1">
            <a:spLocks noChangeArrowheads="1"/>
          </p:cNvSpPr>
          <p:nvPr/>
        </p:nvSpPr>
        <p:spPr bwMode="auto">
          <a:xfrm>
            <a:off x="4038600" y="2277070"/>
            <a:ext cx="25576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ennek a paraméternek</a:t>
            </a:r>
          </a:p>
          <a:p>
            <a:pPr algn="ctr"/>
            <a:r>
              <a:rPr lang="hu-HU" dirty="0" smtClean="0"/>
              <a:t>itt még nincs funkciója</a:t>
            </a:r>
          </a:p>
          <a:p>
            <a:pPr algn="ctr"/>
            <a:r>
              <a:rPr lang="hu-HU" dirty="0" smtClean="0"/>
              <a:t>(az </a:t>
            </a:r>
            <a:r>
              <a:rPr lang="en-US" dirty="0" smtClean="0"/>
              <a:t>_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v</a:t>
            </a:r>
            <a:r>
              <a:rPr lang="hu-HU" dirty="0" err="1" smtClean="0"/>
              <a:t>áltozó</a:t>
            </a:r>
            <a:r>
              <a:rPr lang="hu-HU" dirty="0" smtClean="0"/>
              <a:t> neve)</a:t>
            </a:r>
            <a:endParaRPr lang="en-US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4267200" y="3200400"/>
            <a:ext cx="43023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Szövegdoboz 12"/>
          <p:cNvSpPr txBox="1">
            <a:spLocks noChangeArrowheads="1"/>
          </p:cNvSpPr>
          <p:nvPr/>
        </p:nvSpPr>
        <p:spPr bwMode="auto">
          <a:xfrm>
            <a:off x="2133600" y="6059269"/>
            <a:ext cx="3014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 smtClean="0"/>
              <a:t>attribútumok egy  </a:t>
            </a:r>
            <a:r>
              <a:rPr lang="hu-HU" dirty="0"/>
              <a:t>táblázatban</a:t>
            </a:r>
            <a:endParaRPr lang="en-US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V="1">
            <a:off x="4724400" y="5373469"/>
            <a:ext cx="762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7"/>
          <p:cNvSpPr txBox="1">
            <a:spLocks noChangeArrowheads="1"/>
          </p:cNvSpPr>
          <p:nvPr/>
        </p:nvSpPr>
        <p:spPr bwMode="auto">
          <a:xfrm>
            <a:off x="1647987" y="2438399"/>
            <a:ext cx="15524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metódus</a:t>
            </a:r>
          </a:p>
          <a:p>
            <a:pPr algn="ctr"/>
            <a:r>
              <a:rPr lang="hu-HU" dirty="0" smtClean="0"/>
              <a:t>scriptbeli neve</a:t>
            </a:r>
            <a:endParaRPr lang="en-US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2286000" y="3124200"/>
            <a:ext cx="138193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Hogyan csináljunk hierarchiát</a:t>
            </a:r>
            <a:r>
              <a:rPr lang="en-US" smtClean="0"/>
              <a:t>?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legyen a paraméter egy függvény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_ </a:t>
            </a:r>
            <a:r>
              <a:rPr lang="en-US" dirty="0" err="1" smtClean="0"/>
              <a:t>nev</a:t>
            </a:r>
            <a:r>
              <a:rPr lang="hu-HU" dirty="0" smtClean="0"/>
              <a:t>ű </a:t>
            </a:r>
            <a:r>
              <a:rPr lang="en-US" dirty="0" err="1" smtClean="0"/>
              <a:t>param</a:t>
            </a:r>
            <a:r>
              <a:rPr lang="hu-HU" dirty="0" smtClean="0"/>
              <a:t>éterként kapja a szülőt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materials.spotted = O:Material(_, {vs=shaders.vs, ps=shaders.ps}, function(_)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O:setTextureCube(_, {file='cloudynoon.dds'})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end </a:t>
            </a:r>
            <a:r>
              <a:rPr lang="hu-HU" sz="24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r>
              <a:rPr lang="hu-HU" dirty="0" smtClean="0"/>
              <a:t>addMeshMaterial meghívja ezt a függvényt, ami inicializálja a létrehozott Mesh</a:t>
            </a:r>
            <a:r>
              <a:rPr lang="en-US" dirty="0" smtClean="0"/>
              <a:t>::</a:t>
            </a:r>
            <a:r>
              <a:rPr lang="hu-HU" dirty="0" smtClean="0"/>
              <a:t>Material-t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9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66"/>
                </a:solidFill>
              </a:rPr>
              <a:t>geometries.giraffe</a:t>
            </a:r>
            <a:r>
              <a:rPr lang="en-US" sz="2000" dirty="0" smtClean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= O:IndexedGeometry(_, {file='giraffe.obj</a:t>
            </a:r>
            <a:r>
              <a:rPr lang="en-US" sz="2000" dirty="0" smtClean="0">
                <a:solidFill>
                  <a:srgbClr val="FF0066"/>
                </a:solidFill>
              </a:rPr>
              <a:t>'})</a:t>
            </a: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 = O:Material(_, {vs=</a:t>
            </a:r>
            <a:r>
              <a:rPr lang="en-US" sz="2000" dirty="0" err="1">
                <a:solidFill>
                  <a:srgbClr val="FF0066"/>
                </a:solidFill>
              </a:rPr>
              <a:t>shaders.vs</a:t>
            </a:r>
            <a:r>
              <a:rPr lang="en-US" sz="2000" dirty="0">
                <a:solidFill>
                  <a:srgbClr val="FF0066"/>
                </a:solidFill>
              </a:rPr>
              <a:t>, </a:t>
            </a:r>
            <a:r>
              <a:rPr lang="en-US" sz="2000" dirty="0" err="1">
                <a:solidFill>
                  <a:srgbClr val="FF0066"/>
                </a:solidFill>
              </a:rPr>
              <a:t>ps</a:t>
            </a:r>
            <a:r>
              <a:rPr lang="en-US" sz="2000" dirty="0">
                <a:solidFill>
                  <a:srgbClr val="FF0066"/>
                </a:solidFill>
              </a:rPr>
              <a:t>=shaders.ps},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O:setTextureCube(_, {file='</a:t>
            </a:r>
            <a:r>
              <a:rPr lang="en-US" sz="2000" dirty="0" err="1">
                <a:solidFill>
                  <a:srgbClr val="FF0066"/>
                </a:solidFill>
              </a:rPr>
              <a:t>cloudynoon.dds</a:t>
            </a:r>
            <a:r>
              <a:rPr lang="en-US" sz="2000" dirty="0">
                <a:solidFill>
                  <a:srgbClr val="FF0066"/>
                </a:solidFill>
              </a:rPr>
              <a:t>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)</a:t>
            </a:r>
          </a:p>
          <a:p>
            <a:pPr>
              <a:buNone/>
            </a:pP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multiMeshes.giraffe</a:t>
            </a:r>
            <a:r>
              <a:rPr lang="en-US" sz="20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000" dirty="0" err="1">
                <a:solidFill>
                  <a:srgbClr val="FF0066"/>
                </a:solidFill>
              </a:rPr>
              <a:t>geometries.giraffe</a:t>
            </a:r>
            <a:r>
              <a:rPr lang="en-US" sz="2000" dirty="0">
                <a:solidFill>
                  <a:srgbClr val="FF0066"/>
                </a:solidFill>
              </a:rPr>
              <a:t>, material=</a:t>
            </a: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</a:t>
            </a:r>
            <a:r>
              <a:rPr lang="en-US" sz="2000" dirty="0" smtClean="0">
                <a:solidFill>
                  <a:srgbClr val="FF0066"/>
                </a:solidFill>
              </a:rPr>
              <a:t>)</a:t>
            </a:r>
            <a:endParaRPr lang="en-US" sz="1800" dirty="0" smtClean="0">
              <a:solidFill>
                <a:srgbClr val="FF0066"/>
              </a:solidFill>
            </a:endParaRPr>
          </a:p>
          <a:p>
            <a:endParaRPr lang="en-US" sz="18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800" dirty="0" err="1">
                <a:solidFill>
                  <a:srgbClr val="FF0066"/>
                </a:solidFill>
              </a:rPr>
              <a:t>multiMeshes.giraffe</a:t>
            </a:r>
            <a:r>
              <a:rPr lang="en-US" sz="28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800" dirty="0" err="1">
                <a:solidFill>
                  <a:srgbClr val="FF0066"/>
                </a:solidFill>
              </a:rPr>
              <a:t>geometries.giraffe</a:t>
            </a:r>
            <a:r>
              <a:rPr lang="en-US" sz="2800" dirty="0">
                <a:solidFill>
                  <a:srgbClr val="FF0066"/>
                </a:solidFill>
              </a:rPr>
              <a:t>, material=</a:t>
            </a:r>
            <a:r>
              <a:rPr lang="en-US" sz="2800" dirty="0" err="1">
                <a:solidFill>
                  <a:srgbClr val="FF0066"/>
                </a:solidFill>
              </a:rPr>
              <a:t>materials.spotted</a:t>
            </a:r>
            <a:r>
              <a:rPr lang="en-US" sz="28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end </a:t>
            </a:r>
            <a:r>
              <a:rPr lang="en-US" sz="28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endParaRPr lang="en-US" sz="24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Hogy n</a:t>
            </a:r>
            <a:r>
              <a:rPr lang="hu-HU" smtClean="0"/>
              <a:t>éz ki a C++ metódus?</a:t>
            </a:r>
            <a:endParaRPr lang="en-US" smtClean="0"/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Lua táblázatot, Lua függvényt kap, mint paramétert</a:t>
            </a:r>
          </a:p>
          <a:p>
            <a:endParaRPr lang="hu-HU" smtClean="0"/>
          </a:p>
          <a:p>
            <a:r>
              <a:rPr lang="hu-HU" smtClean="0"/>
              <a:t>luabind::object 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 – bármilyen Lua érték lehet</a:t>
            </a:r>
          </a:p>
          <a:p>
            <a:r>
              <a:rPr lang="en-US" smtClean="0"/>
              <a:t>luabind::type</a:t>
            </a:r>
            <a:r>
              <a:rPr lang="hu-HU" smtClean="0"/>
              <a:t>(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) – típus lekérése</a:t>
            </a:r>
          </a:p>
          <a:p>
            <a:endParaRPr lang="hu-HU" smtClean="0"/>
          </a:p>
          <a:p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() – lua függvény meghívása C++-ból</a:t>
            </a:r>
          </a:p>
          <a:p>
            <a:r>
              <a:rPr lang="hu-HU" smtClean="0"/>
              <a:t>LuaTable segédosztály: táblázatelemek elérése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Így</a:t>
            </a:r>
            <a:r>
              <a:rPr lang="en-US" smtClean="0"/>
              <a:t> n</a:t>
            </a:r>
            <a:r>
              <a:rPr lang="hu-HU" smtClean="0"/>
              <a:t>éz ki a C++ metódus</a:t>
            </a:r>
            <a:endParaRPr lang="en-US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1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metódus hibakezeléssel</a:t>
            </a:r>
            <a:endParaRPr lang="en-US" dirty="0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r>
              <a:rPr lang="hu-HU" sz="2000" dirty="0">
                <a:solidFill>
                  <a:srgbClr val="FF0000"/>
                </a:solidFill>
              </a:rPr>
              <a:t>try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} catch(Egg::</a:t>
            </a:r>
            <a:r>
              <a:rPr lang="en-US" sz="2000" dirty="0" err="1">
                <a:solidFill>
                  <a:srgbClr val="FF0000"/>
                </a:solidFill>
              </a:rPr>
              <a:t>HrException</a:t>
            </a:r>
            <a:r>
              <a:rPr lang="en-US" sz="2000" dirty="0">
                <a:solidFill>
                  <a:srgbClr val="FF0000"/>
                </a:solidFill>
              </a:rPr>
              <a:t> exception){ </a:t>
            </a:r>
            <a:r>
              <a:rPr lang="en-US" sz="2000" dirty="0" err="1">
                <a:solidFill>
                  <a:srgbClr val="FF0000"/>
                </a:solidFill>
              </a:rPr>
              <a:t>exitWithErrorMessage</a:t>
            </a:r>
            <a:r>
              <a:rPr lang="en-US" sz="2000" dirty="0">
                <a:solidFill>
                  <a:srgbClr val="FF0000"/>
                </a:solidFill>
              </a:rPr>
              <a:t>(exception);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80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ScriptedApp.h</a:t>
            </a:r>
            <a:endParaRPr lang="en-US" dirty="0" smtClean="0"/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/// </a:t>
            </a:r>
            <a:r>
              <a:rPr lang="en-US" dirty="0" err="1" smtClean="0"/>
              <a:t>Lua</a:t>
            </a:r>
            <a:r>
              <a:rPr lang="en-US" dirty="0" smtClean="0"/>
              <a:t> scripting state.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lua_State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luaState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/// Runs a </a:t>
            </a:r>
            <a:r>
              <a:rPr lang="en-US" dirty="0" err="1" smtClean="0"/>
              <a:t>Lua</a:t>
            </a:r>
            <a:r>
              <a:rPr lang="en-US" dirty="0" smtClean="0"/>
              <a:t> script from a file.</a:t>
            </a:r>
          </a:p>
          <a:p>
            <a:pPr>
              <a:buNone/>
            </a:pPr>
            <a:r>
              <a:rPr lang="en-US" dirty="0" smtClean="0"/>
              <a:t>///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luaFilename</a:t>
            </a:r>
            <a:r>
              <a:rPr lang="en-US" dirty="0" smtClean="0"/>
              <a:t> the </a:t>
            </a:r>
            <a:r>
              <a:rPr lang="en-US" dirty="0" err="1" smtClean="0"/>
              <a:t>Lua</a:t>
            </a:r>
            <a:r>
              <a:rPr lang="en-US" dirty="0" smtClean="0"/>
              <a:t> script file to be executed.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runScript</a:t>
            </a:r>
            <a:r>
              <a:rPr lang="en-US" dirty="0" smtClean="0">
                <a:solidFill>
                  <a:srgbClr val="FF0000"/>
                </a:solidFill>
              </a:rPr>
              <a:t>(const std::string&amp; </a:t>
            </a:r>
            <a:r>
              <a:rPr lang="en-US" dirty="0" err="1" smtClean="0">
                <a:solidFill>
                  <a:srgbClr val="FF0000"/>
                </a:solidFill>
              </a:rPr>
              <a:t>luaFilename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5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</a:t>
            </a:r>
            <a:r>
              <a:rPr lang="en-US" dirty="0" smtClean="0"/>
              <a:t>::</a:t>
            </a:r>
            <a:r>
              <a:rPr lang="en-US" dirty="0" err="1" smtClean="0"/>
              <a:t>LoadAssets</a:t>
            </a:r>
            <a:endParaRPr lang="en-US" dirty="0" smtClean="0"/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using namespace </a:t>
            </a:r>
            <a:r>
              <a:rPr lang="en-US" sz="2000" dirty="0" err="1" smtClean="0"/>
              <a:t>luabind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luaState</a:t>
            </a:r>
            <a:r>
              <a:rPr lang="en-US" sz="2000" dirty="0" smtClean="0"/>
              <a:t> = </a:t>
            </a:r>
            <a:r>
              <a:rPr lang="en-US" sz="2000" dirty="0" err="1" smtClean="0"/>
              <a:t>lua_open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open(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err="1" smtClean="0"/>
              <a:t>luaL_openlibs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ide</a:t>
            </a:r>
            <a:r>
              <a:rPr lang="en-US" sz="2000" dirty="0" smtClean="0">
                <a:solidFill>
                  <a:srgbClr val="FF0000"/>
                </a:solidFill>
              </a:rPr>
              <a:t> j</a:t>
            </a:r>
            <a:r>
              <a:rPr lang="hu-HU" sz="2000" dirty="0" smtClean="0">
                <a:solidFill>
                  <a:srgbClr val="FF0000"/>
                </a:solidFill>
              </a:rPr>
              <a:t>ön a </a:t>
            </a:r>
            <a:r>
              <a:rPr lang="hu-HU" sz="2000" dirty="0" err="1" smtClean="0">
                <a:solidFill>
                  <a:srgbClr val="FF0000"/>
                </a:solidFill>
              </a:rPr>
              <a:t>binding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 = </a:t>
            </a:r>
            <a:r>
              <a:rPr lang="en-US" sz="2000" dirty="0" err="1" smtClean="0"/>
              <a:t>luaL_dostring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</a:t>
            </a:r>
            <a:r>
              <a:rPr lang="en-US" sz="2000" dirty="0" smtClean="0">
                <a:solidFill>
                  <a:srgbClr val="FF6699"/>
                </a:solidFill>
              </a:rPr>
              <a:t>"O = nil; _ = nil; function </a:t>
            </a:r>
            <a:r>
              <a:rPr lang="en-US" sz="2000" dirty="0" err="1" smtClean="0">
                <a:solidFill>
                  <a:srgbClr val="FF6699"/>
                </a:solidFill>
              </a:rPr>
              <a:t>setEgg</a:t>
            </a:r>
            <a:r>
              <a:rPr lang="en-US" sz="2000" dirty="0" smtClean="0">
                <a:solidFill>
                  <a:srgbClr val="FF6699"/>
                </a:solidFill>
              </a:rPr>
              <a:t>(egg) O = egg end"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if(s != 0){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smtClean="0"/>
              <a:t>std::string errs = </a:t>
            </a:r>
            <a:r>
              <a:rPr lang="en-US" sz="2000" dirty="0" err="1" smtClean="0"/>
              <a:t>lua_tostring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-1);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err="1" smtClean="0"/>
              <a:t>MessageBoxA</a:t>
            </a:r>
            <a:r>
              <a:rPr lang="en-US" sz="2000" dirty="0" smtClean="0"/>
              <a:t>( NULL, </a:t>
            </a:r>
            <a:r>
              <a:rPr lang="en-US" sz="2000" dirty="0" err="1" smtClean="0"/>
              <a:t>errs.c_str</a:t>
            </a:r>
            <a:r>
              <a:rPr lang="en-US" sz="2000" dirty="0" smtClean="0"/>
              <a:t>(), "</a:t>
            </a:r>
            <a:r>
              <a:rPr lang="en-US" sz="2000" dirty="0" err="1" smtClean="0"/>
              <a:t>Lua</a:t>
            </a:r>
            <a:r>
              <a:rPr lang="en-US" sz="2000" dirty="0" smtClean="0"/>
              <a:t> error!", MB_OK); </a:t>
            </a:r>
            <a:endParaRPr lang="hu-HU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call_function</a:t>
            </a:r>
            <a:r>
              <a:rPr lang="en-US" sz="2000" dirty="0" smtClean="0"/>
              <a:t>&lt;Script::</a:t>
            </a:r>
            <a:r>
              <a:rPr lang="en-US" sz="2000" dirty="0" err="1" smtClean="0"/>
              <a:t>ScriptedApp</a:t>
            </a:r>
            <a:r>
              <a:rPr lang="en-US" sz="2000" dirty="0" smtClean="0"/>
              <a:t>*&gt;(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"</a:t>
            </a:r>
            <a:r>
              <a:rPr lang="en-US" sz="2000" dirty="0" err="1" smtClean="0"/>
              <a:t>setEgg</a:t>
            </a:r>
            <a:r>
              <a:rPr lang="en-US" sz="2000" dirty="0" smtClean="0"/>
              <a:t>", this);</a:t>
            </a:r>
          </a:p>
        </p:txBody>
      </p:sp>
    </p:spTree>
    <p:extLst>
      <p:ext uri="{BB962C8B-B14F-4D97-AF65-F5344CB8AC3E}">
        <p14:creationId xmlns:p14="http://schemas.microsoft.com/office/powerpoint/2010/main" val="4042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	module(</a:t>
            </a:r>
            <a:r>
              <a:rPr lang="en-US" sz="2000" dirty="0" err="1"/>
              <a:t>luaState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class_&lt;Mesh::Geometry&gt;("</a:t>
            </a:r>
            <a:r>
              <a:rPr lang="en-US" sz="2000" dirty="0" err="1"/>
              <a:t>CGeometry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class_&lt;Mesh::Flip&gt;("</a:t>
            </a:r>
            <a:r>
              <a:rPr lang="en-US" sz="2000" dirty="0" err="1"/>
              <a:t>CFlip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class_&lt;Mesh::Multi&gt;("</a:t>
            </a:r>
            <a:r>
              <a:rPr lang="en-US" sz="2000" dirty="0" err="1"/>
              <a:t>CMulti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getGeometry</a:t>
            </a:r>
            <a:r>
              <a:rPr lang="en-US" sz="2000" dirty="0"/>
              <a:t>", &amp;Mesh::Multi::</a:t>
            </a:r>
            <a:r>
              <a:rPr lang="en-US" sz="2000" dirty="0" err="1"/>
              <a:t>GetGeometry</a:t>
            </a:r>
            <a:r>
              <a:rPr lang="en-US" sz="2000" dirty="0"/>
              <a:t>),</a:t>
            </a:r>
          </a:p>
          <a:p>
            <a:pPr>
              <a:buNone/>
            </a:pPr>
            <a:r>
              <a:rPr lang="en-US" sz="2000" dirty="0"/>
              <a:t>		class_&lt;Mesh::Material&gt;("</a:t>
            </a:r>
            <a:r>
              <a:rPr lang="en-US" sz="2000" dirty="0" err="1"/>
              <a:t>CMaterial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 Egg::Script::</a:t>
            </a:r>
            <a:r>
              <a:rPr lang="en-US" sz="2000" dirty="0" err="1"/>
              <a:t>Shader</a:t>
            </a:r>
            <a:r>
              <a:rPr lang="en-US" sz="2000" dirty="0"/>
              <a:t> &gt;("</a:t>
            </a:r>
            <a:r>
              <a:rPr lang="en-US" sz="2000" dirty="0" err="1"/>
              <a:t>CShader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class_&lt;Scene::</a:t>
            </a:r>
            <a:r>
              <a:rPr lang="en-US" sz="2000" dirty="0" err="1"/>
              <a:t>StaticEntity</a:t>
            </a:r>
            <a:r>
              <a:rPr lang="en-US" sz="2000" dirty="0"/>
              <a:t>&gt;("</a:t>
            </a:r>
            <a:r>
              <a:rPr lang="en-US" sz="2000" dirty="0" err="1"/>
              <a:t>CStaticEntity</a:t>
            </a:r>
            <a:r>
              <a:rPr lang="en-US" sz="2000" dirty="0"/>
              <a:t>"),</a:t>
            </a:r>
          </a:p>
        </p:txBody>
      </p:sp>
    </p:spTree>
    <p:extLst>
      <p:ext uri="{BB962C8B-B14F-4D97-AF65-F5344CB8AC3E}">
        <p14:creationId xmlns:p14="http://schemas.microsoft.com/office/powerpoint/2010/main" val="4628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Script::</a:t>
            </a:r>
            <a:r>
              <a:rPr lang="en-US" dirty="0" err="1" smtClean="0"/>
              <a:t>ScriptedApp</a:t>
            </a:r>
            <a:endParaRPr lang="en-US" dirty="0" smtClean="0"/>
          </a:p>
          <a:p>
            <a:pPr lvl="1"/>
            <a:r>
              <a:rPr lang="en-US" dirty="0" smtClean="0"/>
              <a:t>Scene::</a:t>
            </a:r>
            <a:r>
              <a:rPr lang="en-US" dirty="0" err="1" smtClean="0"/>
              <a:t>ManagerApp</a:t>
            </a:r>
            <a:r>
              <a:rPr lang="en-US" dirty="0" smtClean="0"/>
              <a:t>-b</a:t>
            </a:r>
            <a:r>
              <a:rPr lang="hu-HU" dirty="0" smtClean="0"/>
              <a:t>ól származik</a:t>
            </a:r>
          </a:p>
          <a:p>
            <a:pPr lvl="1"/>
            <a:r>
              <a:rPr lang="en-US" dirty="0" smtClean="0"/>
              <a:t>App012</a:t>
            </a:r>
            <a:r>
              <a:rPr lang="hu-HU" dirty="0" smtClean="0"/>
              <a:t>-et ebből származtathatjuk</a:t>
            </a:r>
          </a:p>
          <a:p>
            <a:pPr lvl="1"/>
            <a:r>
              <a:rPr lang="hu-HU" dirty="0" smtClean="0"/>
              <a:t>scriptből hívható metódusokat tartalmaz</a:t>
            </a:r>
          </a:p>
          <a:p>
            <a:pPr lvl="2"/>
            <a:r>
              <a:rPr lang="hu-HU" dirty="0" smtClean="0"/>
              <a:t>egyelőre színtérépítéshez</a:t>
            </a:r>
          </a:p>
          <a:p>
            <a:pPr lvl="2"/>
            <a:r>
              <a:rPr lang="hu-HU" dirty="0" smtClean="0"/>
              <a:t>leszármaztatott osztályok ezekhez hozzátehetnek</a:t>
            </a:r>
            <a:endParaRPr lang="en-US" dirty="0" smtClean="0"/>
          </a:p>
          <a:p>
            <a:r>
              <a:rPr lang="en-US" dirty="0" err="1" smtClean="0"/>
              <a:t>LuaTable</a:t>
            </a:r>
            <a:endParaRPr lang="hu-HU" dirty="0" smtClean="0"/>
          </a:p>
          <a:p>
            <a:pPr lvl="1"/>
            <a:r>
              <a:rPr lang="hu-HU" dirty="0" err="1" smtClean="0"/>
              <a:t>Lua</a:t>
            </a:r>
            <a:r>
              <a:rPr lang="hu-HU" dirty="0" smtClean="0"/>
              <a:t> táblázat formájában adott paraméterek feldolgozásához</a:t>
            </a:r>
            <a:endParaRPr lang="en-US" dirty="0" smtClean="0"/>
          </a:p>
          <a:p>
            <a:pPr lvl="1"/>
            <a:r>
              <a:rPr lang="en-US" dirty="0" err="1" smtClean="0"/>
              <a:t>EnumReflectionMap</a:t>
            </a:r>
            <a:r>
              <a:rPr lang="hu-HU" dirty="0" smtClean="0"/>
              <a:t> </a:t>
            </a:r>
            <a:r>
              <a:rPr lang="hu-HU" dirty="0" err="1" smtClean="0"/>
              <a:t>enum</a:t>
            </a:r>
            <a:r>
              <a:rPr lang="hu-HU" dirty="0" smtClean="0"/>
              <a:t> típusú paraméterekhez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</a:t>
            </a:r>
            <a:r>
              <a:rPr lang="en-US" sz="2000" dirty="0"/>
              <a:t>_&lt;Script::</a:t>
            </a:r>
            <a:r>
              <a:rPr lang="en-US" sz="2000" dirty="0" err="1"/>
              <a:t>ScriptedApp</a:t>
            </a:r>
            <a:r>
              <a:rPr lang="en-US" sz="2000" dirty="0"/>
              <a:t>&gt;("</a:t>
            </a:r>
            <a:r>
              <a:rPr lang="en-US" sz="2000" dirty="0" err="1"/>
              <a:t>ScriptedApp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def</a:t>
            </a:r>
            <a:r>
              <a:rPr lang="en-US" sz="2000" dirty="0"/>
              <a:t>("</a:t>
            </a:r>
            <a:r>
              <a:rPr lang="en-US" sz="2000" dirty="0" err="1"/>
              <a:t>IndexedGeometry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addIndexedGeometry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Shader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addShader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("Material",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addMeshMaterial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("setTexture2D", &amp;Script::</a:t>
            </a:r>
            <a:r>
              <a:rPr lang="en-US" sz="2000" dirty="0" err="1"/>
              <a:t>ScriptedApp</a:t>
            </a:r>
            <a:r>
              <a:rPr lang="en-US" sz="2000" dirty="0"/>
              <a:t>::addTexture2DToMaterial)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setTextureCube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addTextureCubeToMaterial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FlipMesh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ShadedMesh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addShadedMeshToFlipMesh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MultiMeshFromFile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addMultiMeshFromFile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StaticEntity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addStaticEntity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FirstPersonCam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addFirstPersonCam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Scriptből hívható m</a:t>
            </a:r>
            <a:r>
              <a:rPr lang="en-US" smtClean="0"/>
              <a:t>et</a:t>
            </a:r>
            <a:r>
              <a:rPr lang="hu-HU" smtClean="0"/>
              <a:t>ódusok legyártása</a:t>
            </a:r>
            <a:endParaRPr lang="en-US" smtClean="0"/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addIndexedGeometry</a:t>
            </a:r>
            <a:endParaRPr lang="en-US" dirty="0" smtClean="0"/>
          </a:p>
          <a:p>
            <a:r>
              <a:rPr lang="en-US" dirty="0" err="1" smtClean="0"/>
              <a:t>addMeshMaterial</a:t>
            </a:r>
            <a:endParaRPr lang="en-US" dirty="0" smtClean="0"/>
          </a:p>
          <a:p>
            <a:r>
              <a:rPr lang="en-US" dirty="0" smtClean="0"/>
              <a:t>addTexture2DToMaterial</a:t>
            </a:r>
          </a:p>
          <a:p>
            <a:r>
              <a:rPr lang="en-US" dirty="0" err="1" smtClean="0"/>
              <a:t>addTextureCubeToMaterial</a:t>
            </a:r>
            <a:endParaRPr lang="en-US" dirty="0" smtClean="0"/>
          </a:p>
          <a:p>
            <a:r>
              <a:rPr lang="en-US" dirty="0" err="1" smtClean="0"/>
              <a:t>addMultiMesh</a:t>
            </a:r>
            <a:endParaRPr lang="en-US" dirty="0" smtClean="0"/>
          </a:p>
          <a:p>
            <a:r>
              <a:rPr lang="en-US" dirty="0" err="1" smtClean="0"/>
              <a:t>addFlipMeshToMultiMesh</a:t>
            </a:r>
            <a:endParaRPr lang="hu-HU" dirty="0" smtClean="0"/>
          </a:p>
          <a:p>
            <a:r>
              <a:rPr lang="en-US" dirty="0" err="1" smtClean="0"/>
              <a:t>addMultiMeshFromFile</a:t>
            </a:r>
            <a:endParaRPr lang="en-US" dirty="0" smtClean="0"/>
          </a:p>
          <a:p>
            <a:r>
              <a:rPr lang="en-US" dirty="0" err="1" smtClean="0"/>
              <a:t>addStaticEntity</a:t>
            </a:r>
            <a:endParaRPr lang="en-US" dirty="0" smtClean="0"/>
          </a:p>
          <a:p>
            <a:r>
              <a:rPr lang="en-US" dirty="0" err="1" smtClean="0"/>
              <a:t>addFirstPersonCam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0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 összefoglalva</a:t>
            </a:r>
            <a:endParaRPr lang="en-US" dirty="0" smtClean="0"/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 bet</a:t>
            </a:r>
            <a:r>
              <a:rPr lang="hu-HU" dirty="0" smtClean="0"/>
              <a:t>öltése és megjelenítése</a:t>
            </a:r>
          </a:p>
          <a:p>
            <a:r>
              <a:rPr lang="hu-HU" dirty="0" smtClean="0"/>
              <a:t>modell kirajzolása eltérő shaderekkel, textúrákkal</a:t>
            </a:r>
          </a:p>
          <a:p>
            <a:r>
              <a:rPr lang="hu-HU" dirty="0" smtClean="0"/>
              <a:t>háttér kirajzolása</a:t>
            </a:r>
          </a:p>
          <a:p>
            <a:r>
              <a:rPr lang="hu-HU" dirty="0" smtClean="0"/>
              <a:t>tesszellált modell kirajzolása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feladat: </a:t>
            </a:r>
            <a:r>
              <a:rPr lang="hu-HU" dirty="0"/>
              <a:t>z</a:t>
            </a:r>
            <a:r>
              <a:rPr lang="en-US" dirty="0" smtClean="0"/>
              <a:t>sir</a:t>
            </a:r>
            <a:r>
              <a:rPr lang="hu-HU" dirty="0" smtClean="0"/>
              <a:t>áf megjelenítése</a:t>
            </a:r>
            <a:br>
              <a:rPr lang="hu-HU" dirty="0" smtClean="0"/>
            </a:br>
            <a:r>
              <a:rPr lang="hu-HU" dirty="0" smtClean="0"/>
              <a:t>MultiMesh manuálisan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IndexedGeometry létrehozása (giraffe.obj)</a:t>
            </a:r>
          </a:p>
          <a:p>
            <a:pPr lvl="1"/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FlipMesh hozzáadása</a:t>
            </a:r>
          </a:p>
          <a:p>
            <a:pPr lvl="3"/>
            <a:r>
              <a:rPr lang="hu-HU" dirty="0" smtClean="0"/>
              <a:t>ShadedMesh hozzáadása</a:t>
            </a:r>
          </a:p>
          <a:p>
            <a:pPr lvl="1"/>
            <a:r>
              <a:rPr lang="hu-HU" dirty="0" smtClean="0"/>
              <a:t>Entity létrehozása</a:t>
            </a:r>
          </a:p>
          <a:p>
            <a:r>
              <a:rPr lang="hu-HU" dirty="0" smtClean="0"/>
              <a:t>ha nem tudjuk, mik kellenek a táblázatba?</a:t>
            </a:r>
          </a:p>
          <a:p>
            <a:pPr lvl="1"/>
            <a:r>
              <a:rPr lang="hu-HU" dirty="0" smtClean="0"/>
              <a:t>nézzük meg a kódban</a:t>
            </a:r>
          </a:p>
        </p:txBody>
      </p:sp>
    </p:spTree>
    <p:extLst>
      <p:ext uri="{BB962C8B-B14F-4D97-AF65-F5344CB8AC3E}">
        <p14:creationId xmlns:p14="http://schemas.microsoft.com/office/powerpoint/2010/main" val="151258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feladat: geopod tükröző ablakokkal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részgeometriák lekérése, pl. </a:t>
            </a:r>
            <a:r>
              <a:rPr lang="en-US" sz="2600" dirty="0" err="1" smtClean="0">
                <a:latin typeface="Consolas" panose="020B0609020204030204" pitchFamily="49" charset="0"/>
              </a:rPr>
              <a:t>multiMeshes.pod:getGeometry</a:t>
            </a:r>
            <a:r>
              <a:rPr lang="en-US" sz="2600" dirty="0" smtClean="0">
                <a:latin typeface="Consolas" panose="020B0609020204030204" pitchFamily="49" charset="0"/>
              </a:rPr>
              <a:t>(0</a:t>
            </a:r>
            <a:r>
              <a:rPr lang="en-US" sz="2600" dirty="0">
                <a:latin typeface="Consolas" panose="020B0609020204030204" pitchFamily="49" charset="0"/>
              </a:rPr>
              <a:t>, 0)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PS és </a:t>
            </a:r>
            <a:r>
              <a:rPr lang="en-US" dirty="0" err="1" smtClean="0"/>
              <a:t>evmapped</a:t>
            </a:r>
            <a:r>
              <a:rPr lang="en-US" dirty="0" smtClean="0"/>
              <a:t> </a:t>
            </a:r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  <a:r>
              <a:rPr lang="en-US" dirty="0" smtClean="0"/>
              <a:t> (</a:t>
            </a:r>
            <a:r>
              <a:rPr lang="en-US" dirty="0" err="1" smtClean="0"/>
              <a:t>ugyanaz</a:t>
            </a:r>
            <a:r>
              <a:rPr lang="hu-HU" dirty="0" smtClean="0"/>
              <a:t>,</a:t>
            </a:r>
            <a:r>
              <a:rPr lang="en-US" dirty="0" smtClean="0"/>
              <a:t> mint a </a:t>
            </a:r>
            <a:r>
              <a:rPr lang="en-US" dirty="0" err="1" smtClean="0"/>
              <a:t>kor</a:t>
            </a:r>
            <a:r>
              <a:rPr lang="hu-HU" dirty="0" smtClean="0"/>
              <a:t>ábbi</a:t>
            </a:r>
            <a:r>
              <a:rPr lang="en-US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2 FlipMesh hozzáadása</a:t>
            </a:r>
          </a:p>
          <a:p>
            <a:pPr lvl="3"/>
            <a:r>
              <a:rPr lang="hu-HU" dirty="0" smtClean="0"/>
              <a:t>mindkettőhöz 1 ShadedMesh hozzáadása</a:t>
            </a:r>
          </a:p>
          <a:p>
            <a:pPr lvl="3"/>
            <a:r>
              <a:rPr lang="hu-HU" dirty="0" smtClean="0"/>
              <a:t>második az envmapped anyagot használja</a:t>
            </a:r>
          </a:p>
          <a:p>
            <a:pPr lvl="1"/>
            <a:r>
              <a:rPr lang="hu-HU" dirty="0" smtClean="0"/>
              <a:t>Entity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24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feladat: háttér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shaderek létrehozása</a:t>
            </a:r>
          </a:p>
          <a:p>
            <a:pPr lvl="1"/>
            <a:r>
              <a:rPr lang="hu-HU" dirty="0" smtClean="0"/>
              <a:t>quad geometria létrehozása quad.x file betöltésével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anyag, multimesh, entitás létrehozása</a:t>
            </a:r>
          </a:p>
          <a:p>
            <a:r>
              <a:rPr lang="hu-HU" dirty="0" smtClean="0"/>
              <a:t>probléma</a:t>
            </a:r>
          </a:p>
          <a:p>
            <a:pPr lvl="1"/>
            <a:r>
              <a:rPr lang="hu-HU" dirty="0" smtClean="0"/>
              <a:t>a shader nem használja a perObjectCb-t</a:t>
            </a:r>
          </a:p>
          <a:p>
            <a:pPr lvl="1"/>
            <a:r>
              <a:rPr lang="hu-HU" dirty="0" smtClean="0"/>
              <a:t>tehát nem kellene bekötni</a:t>
            </a:r>
          </a:p>
        </p:txBody>
      </p:sp>
    </p:spTree>
    <p:extLst>
      <p:ext uri="{BB962C8B-B14F-4D97-AF65-F5344CB8AC3E}">
        <p14:creationId xmlns:p14="http://schemas.microsoft.com/office/powerpoint/2010/main" val="9876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probléma megoldása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ScriptedApp</a:t>
            </a:r>
            <a:r>
              <a:rPr lang="en-US" dirty="0" smtClean="0"/>
              <a:t>::</a:t>
            </a:r>
            <a:r>
              <a:rPr lang="hu-HU" dirty="0" smtClean="0"/>
              <a:t>Create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k</a:t>
            </a:r>
            <a:r>
              <a:rPr lang="hu-HU" dirty="0"/>
              <a:t>érjünk be egy "</a:t>
            </a:r>
            <a:r>
              <a:rPr lang="hu-HU" dirty="0" smtClean="0"/>
              <a:t>usePerObjectData" nevű bool értéket a lua attribútumtáblából</a:t>
            </a:r>
          </a:p>
          <a:p>
            <a:pPr lvl="1"/>
            <a:r>
              <a:rPr lang="hu-HU" dirty="0" smtClean="0"/>
              <a:t>default true</a:t>
            </a:r>
          </a:p>
          <a:p>
            <a:pPr lvl="1"/>
            <a:r>
              <a:rPr lang="hu-HU" dirty="0" smtClean="0"/>
              <a:t>csak akkor kössük be a perObjectCb-t az anyagba, ha ez true</a:t>
            </a:r>
          </a:p>
          <a:p>
            <a:r>
              <a:rPr lang="hu-HU" dirty="0" smtClean="0"/>
              <a:t>lua-ban a háttér anyagára állítsuk be, hogy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feladat: tesszelláció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3 új shader</a:t>
            </a:r>
          </a:p>
          <a:p>
            <a:pPr lvl="1"/>
            <a:r>
              <a:rPr lang="hu-HU" dirty="0" smtClean="0"/>
              <a:t>TessVS</a:t>
            </a:r>
          </a:p>
          <a:p>
            <a:pPr lvl="2"/>
            <a:r>
              <a:rPr lang="hu-HU" dirty="0" smtClean="0"/>
              <a:t>sem csinál semmit</a:t>
            </a:r>
          </a:p>
          <a:p>
            <a:pPr lvl="1"/>
            <a:r>
              <a:rPr lang="hu-HU" dirty="0" smtClean="0"/>
              <a:t>TessHS</a:t>
            </a:r>
          </a:p>
          <a:p>
            <a:pPr lvl="2"/>
            <a:r>
              <a:rPr lang="hu-HU" dirty="0" smtClean="0"/>
              <a:t>konstans-függvény: „kiszámolja” a tesszellációs faktort</a:t>
            </a:r>
          </a:p>
          <a:p>
            <a:pPr lvl="2"/>
            <a:r>
              <a:rPr lang="hu-HU" dirty="0" smtClean="0"/>
              <a:t>per-control-point nem csinál semmit, csak </a:t>
            </a:r>
            <a:r>
              <a:rPr lang="hu-HU" dirty="0" smtClean="0"/>
              <a:t>továbbadja </a:t>
            </a:r>
            <a:r>
              <a:rPr lang="hu-HU" dirty="0" smtClean="0"/>
              <a:t>a vertexet</a:t>
            </a:r>
          </a:p>
          <a:p>
            <a:pPr lvl="1"/>
            <a:r>
              <a:rPr lang="hu-HU" dirty="0" smtClean="0"/>
              <a:t>TessDS</a:t>
            </a:r>
          </a:p>
          <a:p>
            <a:pPr lvl="2"/>
            <a:r>
              <a:rPr lang="hu-HU" dirty="0" smtClean="0"/>
              <a:t>a tesszelláció </a:t>
            </a:r>
            <a:r>
              <a:rPr lang="hu-HU" dirty="0" smtClean="0"/>
              <a:t>által </a:t>
            </a:r>
            <a:r>
              <a:rPr lang="hu-HU" dirty="0" smtClean="0"/>
              <a:t>lerakott köztes pontokat helyezi el</a:t>
            </a:r>
          </a:p>
          <a:p>
            <a:pPr lvl="2"/>
            <a:r>
              <a:rPr lang="hu-HU" dirty="0" smtClean="0"/>
              <a:t>legegyszerűbb: Phong tesszeláció</a:t>
            </a:r>
          </a:p>
          <a:p>
            <a:pPr lvl="2"/>
            <a:endParaRPr lang="hu-HU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IAOutput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jön a geometriából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position : POSITION;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VSOutput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HSOutput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DSOutput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kell a PS-nek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/>
              <a:t>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 err="1"/>
              <a:t>worldPos</a:t>
            </a:r>
            <a:r>
              <a:rPr lang="en-US" dirty="0"/>
              <a:t> : WORLD;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836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 háromszögre Constant HS output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HSCOutput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float </a:t>
            </a:r>
            <a:r>
              <a:rPr lang="en-US" dirty="0" err="1"/>
              <a:t>EdgeTessFactor</a:t>
            </a:r>
            <a:r>
              <a:rPr lang="en-US" dirty="0"/>
              <a:t>[3]: </a:t>
            </a:r>
            <a:r>
              <a:rPr lang="en-US" dirty="0" err="1"/>
              <a:t>SV_TessFactor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InsideTessFactor</a:t>
            </a:r>
            <a:r>
              <a:rPr lang="en-US" dirty="0"/>
              <a:t> : </a:t>
            </a:r>
            <a:r>
              <a:rPr lang="en-US" dirty="0" err="1"/>
              <a:t>SV_InsideTessFactor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21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script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>
                <a:hlinkClick r:id="rId2"/>
              </a:rPr>
              <a:t>www.lua.org</a:t>
            </a:r>
            <a:endParaRPr lang="hu-HU" dirty="0" smtClean="0"/>
          </a:p>
          <a:p>
            <a:pPr eaLnBrk="1" hangingPunct="1"/>
            <a:r>
              <a:rPr lang="hu-HU" noProof="1" smtClean="0"/>
              <a:t>teljes programnyelv</a:t>
            </a:r>
          </a:p>
          <a:p>
            <a:pPr eaLnBrk="1" hangingPunct="1"/>
            <a:r>
              <a:rPr lang="hu-HU" noProof="1" smtClean="0"/>
              <a:t>nincs main – majd a C++ programból hívunk bele</a:t>
            </a:r>
          </a:p>
          <a:p>
            <a:pPr eaLnBrk="1" hangingPunct="1"/>
            <a:r>
              <a:rPr lang="hu-HU" noProof="1" smtClean="0"/>
              <a:t>nem erősen típusos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3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rgbClr val="FF0066"/>
                </a:solidFill>
              </a:rPr>
              <a:t>valami szöveg</a:t>
            </a:r>
            <a:r>
              <a:rPr lang="en-US" dirty="0" smtClean="0"/>
              <a:t>"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//RootSig mint eddig</a:t>
            </a:r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TessRootSig</a:t>
            </a:r>
            <a:r>
              <a:rPr lang="en-US" dirty="0"/>
              <a:t> "</a:t>
            </a:r>
            <a:r>
              <a:rPr lang="en-US" dirty="0" err="1"/>
              <a:t>RootFlags</a:t>
            </a:r>
            <a:r>
              <a:rPr lang="en-US" dirty="0"/>
              <a:t>( ALLOW_INPUT_ASSEMBLER_INPUT_LAYOUT )," \</a:t>
            </a:r>
          </a:p>
          <a:p>
            <a:r>
              <a:rPr lang="en-US" dirty="0"/>
              <a:t>                 "CBV(b0)," \</a:t>
            </a:r>
          </a:p>
          <a:p>
            <a:r>
              <a:rPr lang="en-US" dirty="0"/>
              <a:t>                 "CBV(b1)," \</a:t>
            </a:r>
          </a:p>
          <a:p>
            <a:r>
              <a:rPr lang="en-US" dirty="0"/>
              <a:t>                 "</a:t>
            </a:r>
            <a:r>
              <a:rPr lang="en-US" dirty="0" err="1"/>
              <a:t>DescriptorTable</a:t>
            </a:r>
            <a:r>
              <a:rPr lang="en-US" dirty="0"/>
              <a:t>(SRV(t0, </a:t>
            </a:r>
            <a:r>
              <a:rPr lang="en-US" dirty="0" err="1"/>
              <a:t>numDescriptors</a:t>
            </a:r>
            <a:r>
              <a:rPr lang="en-US" dirty="0"/>
              <a:t>=2)), </a:t>
            </a:r>
            <a:r>
              <a:rPr lang="en-US" dirty="0" err="1"/>
              <a:t>StaticSampler</a:t>
            </a:r>
            <a:r>
              <a:rPr lang="en-US" dirty="0"/>
              <a:t>(s0)"</a:t>
            </a:r>
          </a:p>
        </p:txBody>
      </p:sp>
    </p:spTree>
    <p:extLst>
      <p:ext uri="{BB962C8B-B14F-4D97-AF65-F5344CB8AC3E}">
        <p14:creationId xmlns:p14="http://schemas.microsoft.com/office/powerpoint/2010/main" val="31537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TessVS.hlsl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 err="1"/>
              <a:t>TessRootSig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hu-HU" dirty="0" smtClean="0"/>
              <a:t>iao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hu-HU" dirty="0" smtClean="0"/>
              <a:t>		</a:t>
            </a:r>
            <a:r>
              <a:rPr lang="en-US" dirty="0" smtClean="0"/>
              <a:t>return </a:t>
            </a:r>
            <a:r>
              <a:rPr lang="hu-HU" dirty="0" smtClean="0"/>
              <a:t>iao</a:t>
            </a:r>
            <a:r>
              <a:rPr lang="en-US" dirty="0" smtClean="0"/>
              <a:t>;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//pass through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5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Patch Constant Function</a:t>
            </a:r>
          </a:p>
          <a:p>
            <a:r>
              <a:rPr lang="en-US" dirty="0" err="1"/>
              <a:t>HSCOutput</a:t>
            </a:r>
            <a:r>
              <a:rPr lang="en-US" dirty="0"/>
              <a:t> </a:t>
            </a:r>
            <a:r>
              <a:rPr lang="en-US" dirty="0" err="1"/>
              <a:t>CalcHSPatchConstants</a:t>
            </a:r>
            <a:r>
              <a:rPr lang="en-US" dirty="0"/>
              <a:t>(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InputPatch</a:t>
            </a:r>
            <a:r>
              <a:rPr lang="en-US" dirty="0" smtClean="0"/>
              <a:t>&lt;</a:t>
            </a:r>
            <a:r>
              <a:rPr lang="en-US" dirty="0" err="1" smtClean="0"/>
              <a:t>VSOutput</a:t>
            </a:r>
            <a:r>
              <a:rPr lang="en-US" dirty="0"/>
              <a:t>, 3&gt; </a:t>
            </a:r>
            <a:r>
              <a:rPr lang="en-US" dirty="0" err="1"/>
              <a:t>ip</a:t>
            </a:r>
            <a:r>
              <a:rPr lang="en-US" dirty="0"/>
              <a:t>,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/>
              <a:t>PatchID</a:t>
            </a:r>
            <a:r>
              <a:rPr lang="en-US" dirty="0"/>
              <a:t> : </a:t>
            </a:r>
            <a:r>
              <a:rPr lang="en-US" dirty="0" err="1"/>
              <a:t>SV_PrimitiveID</a:t>
            </a:r>
            <a:r>
              <a:rPr lang="en-US" dirty="0" smtClean="0"/>
              <a:t>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hu-HU" dirty="0" smtClean="0"/>
              <a:t> 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HSCOutput</a:t>
            </a:r>
            <a:r>
              <a:rPr lang="en-US" dirty="0" smtClean="0"/>
              <a:t> </a:t>
            </a:r>
            <a:r>
              <a:rPr lang="en-US" dirty="0" err="1"/>
              <a:t>hsco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[0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[1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[2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hsco.InsideTessFactor</a:t>
            </a:r>
            <a:r>
              <a:rPr lang="en-US" dirty="0" smtClean="0"/>
              <a:t> </a:t>
            </a:r>
            <a:r>
              <a:rPr lang="hu-HU" dirty="0" smtClean="0"/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; </a:t>
            </a:r>
          </a:p>
          <a:p>
            <a:r>
              <a:rPr lang="hu-HU" dirty="0" smtClean="0"/>
              <a:t>  </a:t>
            </a:r>
            <a:r>
              <a:rPr lang="en-US" dirty="0" smtClean="0"/>
              <a:t>return </a:t>
            </a:r>
            <a:r>
              <a:rPr lang="en-US" dirty="0" err="1"/>
              <a:t>hsco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2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/>
              <a:t>[partitioning("</a:t>
            </a:r>
            <a:r>
              <a:rPr lang="en-US" sz="2400" dirty="0" err="1"/>
              <a:t>fractional_odd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outputtopology</a:t>
            </a:r>
            <a:r>
              <a:rPr lang="en-US" sz="2400" dirty="0"/>
              <a:t>("</a:t>
            </a:r>
            <a:r>
              <a:rPr lang="en-US" sz="2400" dirty="0" err="1"/>
              <a:t>triangle_cw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outputcontrolpoints</a:t>
            </a:r>
            <a:r>
              <a:rPr lang="en-US" sz="2400" dirty="0"/>
              <a:t>(3)]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patchconstantfunc</a:t>
            </a:r>
            <a:r>
              <a:rPr lang="en-US" sz="2400" dirty="0"/>
              <a:t>("</a:t>
            </a:r>
            <a:r>
              <a:rPr lang="en-US" sz="2400" dirty="0" err="1"/>
              <a:t>CalcHSPatchConstants</a:t>
            </a:r>
            <a:r>
              <a:rPr lang="en-US" sz="2400" dirty="0"/>
              <a:t>")]</a:t>
            </a:r>
          </a:p>
          <a:p>
            <a:r>
              <a:rPr lang="en-US" sz="2400" dirty="0" err="1"/>
              <a:t>HSOutput</a:t>
            </a:r>
            <a:r>
              <a:rPr lang="en-US" sz="2400" dirty="0"/>
              <a:t> main(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InputPatch</a:t>
            </a:r>
            <a:r>
              <a:rPr lang="en-US" sz="2400" dirty="0" smtClean="0"/>
              <a:t>&lt;</a:t>
            </a:r>
            <a:r>
              <a:rPr lang="en-US" sz="2400" dirty="0" err="1" smtClean="0"/>
              <a:t>VSOutput</a:t>
            </a:r>
            <a:r>
              <a:rPr lang="en-US" sz="2400" dirty="0"/>
              <a:t>, 3&gt; </a:t>
            </a:r>
            <a:r>
              <a:rPr lang="en-US" sz="2400" dirty="0" err="1"/>
              <a:t>ip</a:t>
            </a:r>
            <a:r>
              <a:rPr lang="en-US" sz="2400" dirty="0"/>
              <a:t>,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: </a:t>
            </a:r>
            <a:r>
              <a:rPr lang="en-US" sz="2400" dirty="0" err="1"/>
              <a:t>SV_OutputControlPointID</a:t>
            </a:r>
            <a:r>
              <a:rPr lang="en-US" sz="2400" dirty="0"/>
              <a:t>,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PatchID</a:t>
            </a:r>
            <a:r>
              <a:rPr lang="en-US" sz="2400" dirty="0"/>
              <a:t> : </a:t>
            </a:r>
            <a:r>
              <a:rPr lang="en-US" sz="2400" dirty="0" err="1"/>
              <a:t>SV_PrimitiveID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r>
              <a:rPr lang="hu-HU" sz="2400" dirty="0" smtClean="0"/>
              <a:t> </a:t>
            </a:r>
            <a:r>
              <a:rPr lang="en-US" sz="2400" dirty="0" smtClean="0"/>
              <a:t>{</a:t>
            </a:r>
            <a:endParaRPr lang="hu-HU" sz="2400" dirty="0" smtClean="0"/>
          </a:p>
          <a:p>
            <a:endParaRPr lang="en-US" sz="2400" dirty="0"/>
          </a:p>
          <a:p>
            <a:r>
              <a:rPr lang="hu-HU" sz="2400" dirty="0" smtClean="0"/>
              <a:t>  </a:t>
            </a:r>
            <a:r>
              <a:rPr lang="en-US" sz="2400" dirty="0" smtClean="0"/>
              <a:t>return </a:t>
            </a:r>
            <a:r>
              <a:rPr lang="en-US" sz="2400" dirty="0" err="1"/>
              <a:t>ip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37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Tess.hlsli</a:t>
            </a:r>
            <a:r>
              <a:rPr lang="en-US" sz="2400" dirty="0"/>
              <a:t>"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CB-ek mint eddig, csak most nem a VS-ben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PerObjectCb</a:t>
            </a:r>
            <a:r>
              <a:rPr lang="en-US" sz="2400" dirty="0"/>
              <a:t> : register(b0)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modelMatInverse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PerFrameCb</a:t>
            </a:r>
            <a:r>
              <a:rPr lang="en-US" sz="2400" dirty="0"/>
              <a:t> : register(b1)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viewProjMat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rayDirMat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cameraPos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lightPowerDensity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billboardSize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8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 err="1"/>
              <a:t>DSOutput</a:t>
            </a:r>
            <a:r>
              <a:rPr lang="en-US" sz="2400" dirty="0"/>
              <a:t> main(</a:t>
            </a:r>
          </a:p>
          <a:p>
            <a:r>
              <a:rPr lang="en-US" sz="2400" dirty="0" err="1"/>
              <a:t>HSCOutput</a:t>
            </a:r>
            <a:r>
              <a:rPr lang="en-US" sz="2400" dirty="0"/>
              <a:t> </a:t>
            </a:r>
            <a:r>
              <a:rPr lang="en-US" sz="2400" dirty="0" err="1"/>
              <a:t>hsco</a:t>
            </a:r>
            <a:r>
              <a:rPr lang="en-US" sz="2400" dirty="0"/>
              <a:t>,</a:t>
            </a:r>
          </a:p>
          <a:p>
            <a:r>
              <a:rPr lang="en-US" sz="2400" dirty="0"/>
              <a:t>float3 domain : </a:t>
            </a:r>
            <a:r>
              <a:rPr lang="en-US" sz="2400" dirty="0" err="1"/>
              <a:t>SV_DomainLocation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OutputPatch</a:t>
            </a:r>
            <a:r>
              <a:rPr lang="en-US" sz="2400" dirty="0"/>
              <a:t>&lt;</a:t>
            </a:r>
            <a:r>
              <a:rPr lang="en-US" sz="2400" dirty="0" err="1"/>
              <a:t>HSOutput</a:t>
            </a:r>
            <a:r>
              <a:rPr lang="en-US" sz="2400" dirty="0"/>
              <a:t>, 3&gt; patch)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DSOutput</a:t>
            </a:r>
            <a:r>
              <a:rPr lang="en-US" sz="2400" dirty="0" smtClean="0"/>
              <a:t> </a:t>
            </a:r>
            <a:r>
              <a:rPr lang="en-US" sz="2400" dirty="0" err="1"/>
              <a:t>dso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hu-HU" sz="2400" dirty="0" smtClean="0">
                <a:solidFill>
                  <a:srgbClr val="00B050"/>
                </a:solidFill>
              </a:rPr>
              <a:t> // LABTODO: dso kitöltése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DSOutput kitöltése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patch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=0..3 a h</a:t>
            </a:r>
            <a:r>
              <a:rPr lang="hu-HU" dirty="0" smtClean="0"/>
              <a:t>á</a:t>
            </a:r>
            <a:r>
              <a:rPr lang="en-US" dirty="0" err="1" smtClean="0"/>
              <a:t>romsz</a:t>
            </a:r>
            <a:r>
              <a:rPr lang="hu-HU" dirty="0" smtClean="0"/>
              <a:t>ö</a:t>
            </a:r>
            <a:r>
              <a:rPr lang="en-US" dirty="0" smtClean="0"/>
              <a:t>g </a:t>
            </a:r>
            <a:r>
              <a:rPr lang="hu-HU" dirty="0" smtClean="0"/>
              <a:t>vertexei</a:t>
            </a:r>
          </a:p>
          <a:p>
            <a:r>
              <a:rPr lang="hu-HU" dirty="0" smtClean="0"/>
              <a:t>position, normal, texCoord interpolációja a domain.x, .y, .z baricentrikus súlyokkal</a:t>
            </a:r>
          </a:p>
          <a:p>
            <a:r>
              <a:rPr lang="hu-HU" dirty="0" smtClean="0"/>
              <a:t>interpolált pozíció, normálvektor transzformálása, mint korábban a VS-ben</a:t>
            </a:r>
          </a:p>
          <a:p>
            <a:pPr lvl="1"/>
            <a:r>
              <a:rPr lang="hu-HU" dirty="0" smtClean="0"/>
              <a:t>mindent számítsunk ki és állítsunk be, ami csak a vso-ba kell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Topológia beállítása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VB tartalma megfelel</a:t>
            </a:r>
          </a:p>
          <a:p>
            <a:r>
              <a:rPr lang="hu-HU" dirty="0" smtClean="0"/>
              <a:t>csak nem háromszöglistaként, hanem 3 vezérlőpontos patch-ként fog futni</a:t>
            </a:r>
          </a:p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 smtClean="0"/>
              <a:t>Create</a:t>
            </a:r>
            <a:r>
              <a:rPr lang="en-US" dirty="0" err="1" smtClean="0"/>
              <a:t>MultiMeshFromFile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hu-HU" dirty="0"/>
              <a:t>érjünk be egy "topology" nevű </a:t>
            </a:r>
            <a:r>
              <a:rPr lang="hu-HU" dirty="0" smtClean="0"/>
              <a:t>string </a:t>
            </a:r>
            <a:r>
              <a:rPr lang="hu-HU" dirty="0"/>
              <a:t>értéket a lua attribútumtáblából</a:t>
            </a:r>
          </a:p>
          <a:p>
            <a:pPr lvl="1"/>
            <a:r>
              <a:rPr lang="hu-HU" dirty="0" smtClean="0"/>
              <a:t>ha </a:t>
            </a:r>
            <a:r>
              <a:rPr lang="en-US" dirty="0" smtClean="0"/>
              <a:t>“patch”, </a:t>
            </a:r>
            <a:r>
              <a:rPr lang="en-US" dirty="0" err="1" smtClean="0"/>
              <a:t>akkor</a:t>
            </a:r>
            <a:endParaRPr lang="hu-HU" dirty="0"/>
          </a:p>
          <a:p>
            <a:pPr marL="457200" lvl="1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multi-&gt;SetTopology</a:t>
            </a:r>
            <a:r>
              <a:rPr lang="hu-HU" sz="2000" dirty="0" smtClean="0">
                <a:latin typeface="Consolas" panose="020B0609020204030204" pitchFamily="49" charset="0"/>
              </a:rPr>
              <a:t>(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hu-HU" sz="2000" dirty="0" smtClean="0">
                <a:latin typeface="Consolas" panose="020B0609020204030204" pitchFamily="49" charset="0"/>
              </a:rPr>
              <a:t>D3D_PRIMITIVE_TOPOLOGY_3_CONTROL_POINT_PATCHLIST</a:t>
            </a:r>
            <a:r>
              <a:rPr lang="hu-HU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 scriptben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shaderek, anyag létrehozása</a:t>
            </a:r>
          </a:p>
          <a:p>
            <a:r>
              <a:rPr lang="hu-HU" dirty="0" smtClean="0"/>
              <a:t>multimesh létrehozása </a:t>
            </a:r>
            <a:r>
              <a:rPr lang="en-US" dirty="0" err="1" smtClean="0"/>
              <a:t>fileb</a:t>
            </a:r>
            <a:r>
              <a:rPr lang="hu-HU" dirty="0" smtClean="0"/>
              <a:t>ól, valamelyik geometriával és a fenti anyaggal, patch topológiával</a:t>
            </a:r>
          </a:p>
          <a:p>
            <a:endParaRPr lang="hu-HU" dirty="0" smtClean="0"/>
          </a:p>
          <a:p>
            <a:r>
              <a:rPr lang="hu-HU" dirty="0" smtClean="0"/>
              <a:t>eredmény:</a:t>
            </a:r>
          </a:p>
          <a:p>
            <a:pPr lvl="1"/>
            <a:r>
              <a:rPr lang="hu-HU" dirty="0" smtClean="0"/>
              <a:t>nem sok változás látszik</a:t>
            </a:r>
          </a:p>
          <a:p>
            <a:pPr lvl="1"/>
            <a:r>
              <a:rPr lang="hu-HU" dirty="0" smtClean="0"/>
              <a:t>oka: csak simán lineárisan interpoláltunk, nem mozdítottuk ki az új vertexeket a háromszög síkjából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Drótváz megjelenítés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/>
              <a:t>Create</a:t>
            </a:r>
            <a:r>
              <a:rPr lang="en-US" dirty="0"/>
              <a:t>Material</a:t>
            </a:r>
          </a:p>
          <a:p>
            <a:pPr lvl="1"/>
            <a:r>
              <a:rPr lang="en-US" dirty="0"/>
              <a:t>k</a:t>
            </a:r>
            <a:r>
              <a:rPr lang="hu-HU" dirty="0"/>
              <a:t>érjünk be egy </a:t>
            </a:r>
            <a:r>
              <a:rPr lang="hu-HU" dirty="0" smtClean="0"/>
              <a:t>„wireframe" </a:t>
            </a:r>
            <a:r>
              <a:rPr lang="hu-HU" dirty="0"/>
              <a:t>nevű bool értéket a lua attribútumtáblából</a:t>
            </a:r>
          </a:p>
          <a:p>
            <a:pPr lvl="1"/>
            <a:r>
              <a:rPr lang="hu-HU" dirty="0"/>
              <a:t>default </a:t>
            </a:r>
            <a:r>
              <a:rPr lang="hu-HU" dirty="0" smtClean="0"/>
              <a:t>false</a:t>
            </a:r>
          </a:p>
          <a:p>
            <a:pPr lvl="1"/>
            <a:r>
              <a:rPr lang="hu-HU" dirty="0" smtClean="0"/>
              <a:t>ha true, akkor </a:t>
            </a:r>
            <a:endParaRPr lang="hu-HU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D3D12_RASTERIZER_DESC </a:t>
            </a:r>
            <a:r>
              <a:rPr lang="hu-HU" dirty="0">
                <a:latin typeface="Consolas" panose="020B0609020204030204" pitchFamily="49" charset="0"/>
              </a:rPr>
              <a:t>rsd;</a:t>
            </a:r>
          </a:p>
          <a:p>
            <a:pPr marL="457200" lvl="1" indent="0">
              <a:buNone/>
            </a:pPr>
            <a:r>
              <a:rPr lang="hu-HU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rsd.FillMode </a:t>
            </a:r>
            <a:r>
              <a:rPr lang="hu-HU" b="1" dirty="0">
                <a:solidFill>
                  <a:srgbClr val="FF0000"/>
                </a:solidFill>
                <a:latin typeface="Consolas" panose="020B0609020204030204" pitchFamily="49" charset="0"/>
              </a:rPr>
              <a:t>= D3D12_FILL_MODE_WIREFRAME;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rsd.CullMode </a:t>
            </a:r>
            <a:r>
              <a:rPr lang="hu-HU" dirty="0">
                <a:latin typeface="Consolas" panose="020B0609020204030204" pitchFamily="49" charset="0"/>
              </a:rPr>
              <a:t>= D3D12_CULL_MODE_NONE;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rsd.FrontCounterClockwise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rsd.SlopeScaledDepthBias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rsd.DepthBiasClamp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rsd.DepthClipEnable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rsd.MultisampleEnable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rsd.AntialiasedLineEnable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rsd.ForcedSampleCount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rsd.ConservativeRaster </a:t>
            </a:r>
            <a:r>
              <a:rPr lang="hu-HU" dirty="0">
                <a:latin typeface="Consolas" panose="020B0609020204030204" pitchFamily="49" charset="0"/>
              </a:rPr>
              <a:t>= D3D12_CONSERVATIVE_RASTERIZATION_MODE_OFF;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material-</a:t>
            </a:r>
            <a:r>
              <a:rPr lang="hu-HU" dirty="0">
                <a:latin typeface="Consolas" panose="020B0609020204030204" pitchFamily="49" charset="0"/>
              </a:rPr>
              <a:t>&gt;SetRasterizerState(rsd</a:t>
            </a:r>
            <a:r>
              <a:rPr lang="hu-HU" dirty="0" smtClean="0">
                <a:latin typeface="Consolas" panose="020B0609020204030204" pitchFamily="49" charset="0"/>
              </a:rPr>
              <a:t>);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</a:t>
            </a:r>
            <a:r>
              <a:rPr lang="en-US" dirty="0" smtClean="0">
                <a:solidFill>
                  <a:srgbClr val="FF0066"/>
                </a:solidFill>
              </a:rPr>
              <a:t>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</a:t>
            </a:r>
            <a:r>
              <a:rPr lang="en-US" dirty="0" smtClean="0">
                <a:solidFill>
                  <a:srgbClr val="FF0066"/>
                </a:solidFill>
              </a:rPr>
              <a:t>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smtClean="0"/>
              <a:t>{} k</a:t>
            </a:r>
            <a:r>
              <a:rPr lang="hu-HU" dirty="0" err="1" smtClean="0"/>
              <a:t>özött</a:t>
            </a:r>
            <a:r>
              <a:rPr lang="en-US" dirty="0" smtClean="0"/>
              <a:t> </a:t>
            </a:r>
            <a:r>
              <a:rPr lang="hu-HU" dirty="0" smtClean="0"/>
              <a:t>,</a:t>
            </a:r>
            <a:r>
              <a:rPr lang="hu-HU" dirty="0" err="1" smtClean="0"/>
              <a:t>-vel</a:t>
            </a:r>
            <a:r>
              <a:rPr lang="hu-HU" dirty="0" smtClean="0"/>
              <a:t> elválasztott mezők, minden mező </a:t>
            </a:r>
            <a:r>
              <a:rPr lang="en-US" dirty="0" smtClean="0"/>
              <a:t>[</a:t>
            </a:r>
            <a:r>
              <a:rPr lang="en-US" dirty="0" err="1" smtClean="0"/>
              <a:t>kulcs</a:t>
            </a:r>
            <a:r>
              <a:rPr lang="en-US" dirty="0" smtClean="0"/>
              <a:t>]=</a:t>
            </a:r>
            <a:r>
              <a:rPr lang="en-US" dirty="0" err="1" smtClean="0"/>
              <a:t>ertek</a:t>
            </a:r>
            <a:r>
              <a:rPr lang="en-US" dirty="0" smtClean="0"/>
              <a:t> </a:t>
            </a:r>
            <a:r>
              <a:rPr lang="hu-HU" dirty="0" smtClean="0"/>
              <a:t>típusú</a:t>
            </a:r>
            <a:r>
              <a:rPr lang="en-US" dirty="0" smtClean="0"/>
              <a:t>, a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hu-HU" dirty="0" smtClean="0"/>
              <a:t>és az érték is bármilyen típusú lehet</a:t>
            </a:r>
          </a:p>
          <a:p>
            <a:pPr eaLnBrk="1" hangingPunct="1"/>
            <a:r>
              <a:rPr lang="hu-HU" noProof="1" smtClean="0"/>
              <a:t>	</a:t>
            </a:r>
            <a:r>
              <a:rPr lang="hu-HU" noProof="1" smtClean="0">
                <a:solidFill>
                  <a:srgbClr val="FF0066"/>
                </a:solidFill>
              </a:rPr>
              <a:t>[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dirty="0" err="1" smtClean="0">
                <a:solidFill>
                  <a:srgbClr val="FF0066"/>
                </a:solidFill>
              </a:rPr>
              <a:t>valami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noProof="1" smtClean="0">
                <a:solidFill>
                  <a:srgbClr val="FF0066"/>
                </a:solidFill>
              </a:rPr>
              <a:t>]</a:t>
            </a:r>
            <a:r>
              <a:rPr lang="en-US" noProof="1" smtClean="0"/>
              <a:t> helyett írható: </a:t>
            </a:r>
            <a:r>
              <a:rPr lang="en-US" noProof="1" smtClean="0">
                <a:solidFill>
                  <a:srgbClr val="FF0066"/>
                </a:solidFill>
              </a:rPr>
              <a:t>valami</a:t>
            </a:r>
            <a:endParaRPr lang="en-US" noProof="1" smtClean="0"/>
          </a:p>
          <a:p>
            <a:pPr eaLnBrk="1" hangingPunct="1"/>
            <a:r>
              <a:rPr lang="en-US" noProof="1" smtClean="0"/>
              <a:t>így fogjuk haszálni</a:t>
            </a:r>
            <a:r>
              <a:rPr lang="hu-HU" noProof="1" smtClean="0"/>
              <a:t> (pl. </a:t>
            </a:r>
            <a:r>
              <a:rPr lang="en-US" noProof="1" smtClean="0"/>
              <a:t>shaded mesh</a:t>
            </a:r>
            <a:r>
              <a:rPr lang="hu-HU" noProof="1" smtClean="0"/>
              <a:t> attr</a:t>
            </a:r>
            <a:r>
              <a:rPr lang="en-US" noProof="1" smtClean="0"/>
              <a:t>i</a:t>
            </a:r>
            <a:r>
              <a:rPr lang="hu-HU" noProof="1" smtClean="0"/>
              <a:t>bútumai)</a:t>
            </a:r>
            <a:r>
              <a:rPr lang="en-US" noProof="1" smtClean="0"/>
              <a:t>:</a:t>
            </a:r>
          </a:p>
          <a:p>
            <a:pPr>
              <a:buNone/>
            </a:pPr>
            <a:r>
              <a:rPr lang="en-US" noProof="1" smtClean="0">
                <a:solidFill>
                  <a:srgbClr val="FF0066"/>
                </a:solidFill>
              </a:rPr>
              <a:t>	</a:t>
            </a:r>
            <a:r>
              <a:rPr lang="en-US" noProof="1">
                <a:solidFill>
                  <a:srgbClr val="FF0066"/>
                </a:solidFill>
              </a:rPr>
              <a:t>{mien=0, geometry=geometries.giraffe, material=materials.spotted}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Phong tesszelláció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sz="2400" dirty="0" smtClean="0">
                <a:solidFill>
                  <a:srgbClr val="00B050"/>
                </a:solidFill>
              </a:rPr>
              <a:t>// interpolált pozíció vetítése a normálokra</a:t>
            </a:r>
          </a:p>
          <a:p>
            <a:r>
              <a:rPr lang="en-US" sz="2400" dirty="0" smtClean="0"/>
              <a:t>float3 </a:t>
            </a:r>
            <a:r>
              <a:rPr lang="en-US" sz="2400" dirty="0"/>
              <a:t>off0 = dot(patch[0].position - p, patch[0].normal) * patch[0].normal;</a:t>
            </a:r>
          </a:p>
          <a:p>
            <a:r>
              <a:rPr lang="en-US" sz="2400" dirty="0"/>
              <a:t>float3 off1 = dot(patch[1].position - p, patch[1].normal) * patch[1].normal;</a:t>
            </a:r>
          </a:p>
          <a:p>
            <a:r>
              <a:rPr lang="en-US" sz="2400" dirty="0"/>
              <a:t>float3 off2 = dot(patch[2].position - p, patch[2].normal) * patch[2].normal;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offsetek interpolálása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float3 off </a:t>
            </a:r>
            <a:r>
              <a:rPr lang="en-US" sz="2400" dirty="0" smtClean="0"/>
              <a:t>=</a:t>
            </a:r>
            <a:r>
              <a:rPr lang="hu-HU" sz="2400" dirty="0" smtClean="0"/>
              <a:t> </a:t>
            </a:r>
            <a:r>
              <a:rPr lang="en-US" sz="2400" dirty="0" smtClean="0"/>
              <a:t>off0 </a:t>
            </a:r>
            <a:r>
              <a:rPr lang="en-US" sz="2400" dirty="0"/>
              <a:t>* </a:t>
            </a:r>
            <a:r>
              <a:rPr lang="en-US" sz="2400" dirty="0" err="1"/>
              <a:t>domain.x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off1 * </a:t>
            </a:r>
            <a:r>
              <a:rPr lang="en-US" sz="2400" dirty="0" err="1"/>
              <a:t>domain.y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off2 * </a:t>
            </a:r>
            <a:r>
              <a:rPr lang="en-US" sz="2400" dirty="0" err="1"/>
              <a:t>domain.z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 smtClean="0">
                <a:solidFill>
                  <a:srgbClr val="00B050"/>
                </a:solidFill>
              </a:rPr>
              <a:t>// öszesúlyozás az eredetivel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p += off * </a:t>
            </a:r>
            <a:r>
              <a:rPr lang="en-US" sz="2400" dirty="0">
                <a:solidFill>
                  <a:srgbClr val="FF0000"/>
                </a:solidFill>
              </a:rPr>
              <a:t>0.5</a:t>
            </a:r>
            <a:r>
              <a:rPr lang="en-US" sz="2400" dirty="0" smtClean="0"/>
              <a:t>;</a:t>
            </a:r>
            <a:r>
              <a:rPr lang="hu-HU" sz="2400" dirty="0" smtClean="0"/>
              <a:t> //</a:t>
            </a:r>
            <a:r>
              <a:rPr lang="hu-HU" sz="2400" dirty="0" smtClean="0">
                <a:solidFill>
                  <a:srgbClr val="FF0000"/>
                </a:solidFill>
              </a:rPr>
              <a:t>alpha</a:t>
            </a:r>
            <a:r>
              <a:rPr lang="hu-HU" sz="2400" dirty="0" smtClean="0"/>
              <a:t> értékkel lehet játszani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mesh tessellation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Media/ybranchlow.obj</a:t>
            </a:r>
          </a:p>
          <a:p>
            <a:pPr marL="0" indent="0">
              <a:buNone/>
            </a:pPr>
            <a:r>
              <a:rPr lang="en-US" sz="2400" dirty="0" err="1"/>
              <a:t>multiMeshes.y</a:t>
            </a:r>
            <a:r>
              <a:rPr lang="en-US" sz="2400" dirty="0"/>
              <a:t> = O:MultiMeshFromFile(_, {file='YbranchLow.obj', topology="patch4", flags={}})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(topo == "patch4") {</a:t>
            </a:r>
          </a:p>
          <a:p>
            <a:pPr marL="0" indent="0">
              <a:buNone/>
            </a:pPr>
            <a:r>
              <a:rPr lang="en-US" sz="2400" dirty="0"/>
              <a:t>multi-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err="1" smtClean="0"/>
              <a:t>SetTopology</a:t>
            </a:r>
            <a:r>
              <a:rPr lang="en-US" sz="2400" dirty="0" smtClean="0"/>
              <a:t>(D3D_PRIMITIVE_TOPOLOGY_4_CONTROL_POINT_PATCHLIST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mesh tessellation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materials.tessQuad</a:t>
            </a:r>
            <a:r>
              <a:rPr lang="en-US" dirty="0"/>
              <a:t> = O:Material(_, {</a:t>
            </a:r>
          </a:p>
          <a:p>
            <a:pPr marL="0" indent="0">
              <a:buNone/>
            </a:pPr>
            <a:r>
              <a:rPr lang="en-US" dirty="0"/>
              <a:t>wireframe=true,</a:t>
            </a:r>
          </a:p>
          <a:p>
            <a:pPr marL="0" indent="0">
              <a:buNone/>
            </a:pPr>
            <a:r>
              <a:rPr lang="en-US" dirty="0"/>
              <a:t>vs=</a:t>
            </a:r>
            <a:r>
              <a:rPr lang="en-US" dirty="0" err="1"/>
              <a:t>shaders.tessVs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hs</a:t>
            </a:r>
            <a:r>
              <a:rPr lang="en-US" dirty="0"/>
              <a:t>=</a:t>
            </a:r>
            <a:r>
              <a:rPr lang="en-US" dirty="0" err="1"/>
              <a:t>shaders.</a:t>
            </a:r>
            <a:r>
              <a:rPr lang="en-US" dirty="0" err="1">
                <a:solidFill>
                  <a:srgbClr val="FF0000"/>
                </a:solidFill>
              </a:rPr>
              <a:t>tessQuadHs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ds=</a:t>
            </a:r>
            <a:r>
              <a:rPr lang="en-US" dirty="0" err="1"/>
              <a:t>shaders.</a:t>
            </a:r>
            <a:r>
              <a:rPr lang="en-US" dirty="0" err="1">
                <a:solidFill>
                  <a:srgbClr val="FF0000"/>
                </a:solidFill>
              </a:rPr>
              <a:t>tessQuadDs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ps</a:t>
            </a:r>
            <a:r>
              <a:rPr lang="en-US" dirty="0"/>
              <a:t>=shaders.ps}, function(_)</a:t>
            </a:r>
          </a:p>
          <a:p>
            <a:pPr marL="0" indent="0">
              <a:buNone/>
            </a:pPr>
            <a:r>
              <a:rPr lang="en-US" dirty="0"/>
              <a:t>  O:setTexture2D(_, {file='giraffe.jpg'})</a:t>
            </a:r>
          </a:p>
          <a:p>
            <a:pPr marL="0" indent="0">
              <a:buNone/>
            </a:pPr>
            <a:r>
              <a:rPr lang="en-US" dirty="0"/>
              <a:t>  O:setTextureCube(_, {file='</a:t>
            </a:r>
            <a:r>
              <a:rPr lang="en-US" dirty="0" err="1"/>
              <a:t>cloudynoon.dds</a:t>
            </a:r>
            <a:r>
              <a:rPr lang="en-US" dirty="0"/>
              <a:t>'})</a:t>
            </a:r>
          </a:p>
          <a:p>
            <a:pPr marL="0" indent="0">
              <a:buNone/>
            </a:pPr>
            <a:r>
              <a:rPr lang="en-US" dirty="0"/>
              <a:t>end )</a:t>
            </a:r>
          </a:p>
        </p:txBody>
      </p:sp>
    </p:spTree>
    <p:extLst>
      <p:ext uri="{BB962C8B-B14F-4D97-AF65-F5344CB8AC3E}">
        <p14:creationId xmlns:p14="http://schemas.microsoft.com/office/powerpoint/2010/main" val="25408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err="1" smtClean="0"/>
              <a:t>elem</a:t>
            </a:r>
            <a:r>
              <a:rPr lang="en-US" dirty="0" smtClean="0"/>
              <a:t> el</a:t>
            </a:r>
            <a:r>
              <a:rPr lang="hu-HU" dirty="0" smtClean="0"/>
              <a:t>érése: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mivanbenne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[5]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</a:t>
            </a:r>
          </a:p>
          <a:p>
            <a:pPr eaLnBrk="1" hangingPunct="1"/>
            <a:r>
              <a:rPr lang="en-US" dirty="0" err="1" smtClean="0"/>
              <a:t>ut</a:t>
            </a:r>
            <a:r>
              <a:rPr lang="hu-HU" dirty="0" smtClean="0"/>
              <a:t>óbbi így is írható: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.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endParaRPr 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 f</a:t>
            </a:r>
            <a:r>
              <a:rPr lang="hu-HU" smtClean="0"/>
              <a:t>üggvény</a:t>
            </a:r>
            <a:endParaRPr lang="en-US" smtClean="0"/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függvény is egy típus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function(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, 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csinaldezt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megezt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end</a:t>
            </a:r>
          </a:p>
          <a:p>
            <a:r>
              <a:rPr lang="en-US" dirty="0" err="1" smtClean="0"/>
              <a:t>ezut</a:t>
            </a:r>
            <a:r>
              <a:rPr lang="hu-HU" dirty="0" smtClean="0"/>
              <a:t>á</a:t>
            </a:r>
            <a:r>
              <a:rPr lang="en-US" dirty="0" smtClean="0"/>
              <a:t>n a </a:t>
            </a:r>
            <a:r>
              <a:rPr lang="en-US" dirty="0" err="1" smtClean="0"/>
              <a:t>fggv</a:t>
            </a:r>
            <a:r>
              <a:rPr lang="en-US" dirty="0" smtClean="0"/>
              <a:t> </a:t>
            </a:r>
            <a:r>
              <a:rPr lang="en-US" dirty="0" err="1" smtClean="0"/>
              <a:t>megh</a:t>
            </a:r>
            <a:r>
              <a:rPr lang="hu-HU" dirty="0" smtClean="0"/>
              <a:t>ívása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(1, 2)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0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 és OO</a:t>
            </a:r>
            <a:endParaRPr lang="en-US" smtClean="0"/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nincs objektum-orientáltság</a:t>
            </a:r>
          </a:p>
          <a:p>
            <a:r>
              <a:rPr lang="hu-HU" dirty="0" smtClean="0"/>
              <a:t>de szerep</a:t>
            </a:r>
            <a:r>
              <a:rPr lang="en-US" dirty="0" smtClean="0"/>
              <a:t>el</a:t>
            </a:r>
            <a:r>
              <a:rPr lang="hu-HU" dirty="0" smtClean="0"/>
              <a:t>hetnek tablázatban értékként függvények, a kulcsuk meg a nevük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 </a:t>
            </a:r>
            <a:r>
              <a:rPr lang="en-US" dirty="0" smtClean="0">
                <a:solidFill>
                  <a:srgbClr val="FF0066"/>
                </a:solidFill>
              </a:rPr>
              <a:t>= {</a:t>
            </a:r>
            <a:r>
              <a:rPr lang="en-US" dirty="0" err="1" smtClean="0">
                <a:solidFill>
                  <a:srgbClr val="FF0066"/>
                </a:solidFill>
              </a:rPr>
              <a:t>metodus</a:t>
            </a:r>
            <a:r>
              <a:rPr lang="en-US" dirty="0" smtClean="0">
                <a:solidFill>
                  <a:srgbClr val="FF0066"/>
                </a:solidFill>
              </a:rPr>
              <a:t>=function(self, </a:t>
            </a:r>
            <a:r>
              <a:rPr lang="en-US" dirty="0" err="1" smtClean="0">
                <a:solidFill>
                  <a:srgbClr val="FF0066"/>
                </a:solidFill>
              </a:rPr>
              <a:t>masikparam</a:t>
            </a:r>
            <a:r>
              <a:rPr lang="en-US" dirty="0" smtClean="0">
                <a:solidFill>
                  <a:srgbClr val="FF0066"/>
                </a:solidFill>
              </a:rPr>
              <a:t>) </a:t>
            </a:r>
            <a:r>
              <a:rPr lang="en-US" dirty="0" err="1" smtClean="0">
                <a:solidFill>
                  <a:srgbClr val="FF0066"/>
                </a:solidFill>
              </a:rPr>
              <a:t>dosmthg</a:t>
            </a:r>
            <a:r>
              <a:rPr lang="en-US" dirty="0" smtClean="0">
                <a:solidFill>
                  <a:srgbClr val="FF0066"/>
                </a:solidFill>
              </a:rPr>
              <a:t>() end }</a:t>
            </a:r>
          </a:p>
          <a:p>
            <a:r>
              <a:rPr lang="hu-HU" dirty="0" smtClean="0"/>
              <a:t>a</a:t>
            </a:r>
            <a:r>
              <a:rPr lang="en-US" dirty="0" smtClean="0"/>
              <a:t> met</a:t>
            </a:r>
            <a:r>
              <a:rPr lang="hu-HU" dirty="0" err="1" smtClean="0"/>
              <a:t>ódus</a:t>
            </a:r>
            <a:r>
              <a:rPr lang="hu-HU" dirty="0" smtClean="0"/>
              <a:t> meghívása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objektum.metodus</a:t>
            </a:r>
            <a:r>
              <a:rPr lang="hu-HU" dirty="0" smtClean="0">
                <a:solidFill>
                  <a:srgbClr val="FF0066"/>
                </a:solidFill>
              </a:rPr>
              <a:t>(objektum, 2)</a:t>
            </a:r>
          </a:p>
          <a:p>
            <a:r>
              <a:rPr lang="hu-HU" dirty="0" smtClean="0"/>
              <a:t>de ugyanez rövidebben is írható: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hu-HU" dirty="0" err="1" smtClean="0">
                <a:solidFill>
                  <a:srgbClr val="FF0066"/>
                </a:solidFill>
              </a:rPr>
              <a:t>metodus</a:t>
            </a:r>
            <a:r>
              <a:rPr lang="hu-HU" dirty="0" smtClean="0">
                <a:solidFill>
                  <a:srgbClr val="FF0066"/>
                </a:solidFill>
              </a:rPr>
              <a:t>(2)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9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LuaBind</a:t>
            </a:r>
            <a:endParaRPr lang="en-US" smtClean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objektum -</a:t>
            </a:r>
            <a:r>
              <a:rPr lang="en-US" dirty="0" smtClean="0"/>
              <a:t>&gt; </a:t>
            </a:r>
            <a:r>
              <a:rPr lang="en-US" dirty="0" err="1" smtClean="0"/>
              <a:t>Lua</a:t>
            </a:r>
            <a:r>
              <a:rPr lang="en-US" dirty="0" smtClean="0"/>
              <a:t> t</a:t>
            </a:r>
            <a:r>
              <a:rPr lang="hu-HU" dirty="0" smtClean="0"/>
              <a:t>áblázat</a:t>
            </a:r>
          </a:p>
          <a:p>
            <a:r>
              <a:rPr lang="hu-HU" dirty="0" smtClean="0"/>
              <a:t>Lua </a:t>
            </a:r>
            <a:r>
              <a:rPr lang="en-US" dirty="0" err="1" smtClean="0"/>
              <a:t>fggv</a:t>
            </a:r>
            <a:r>
              <a:rPr lang="hu-HU" dirty="0" smtClean="0"/>
              <a:t> meghívása -</a:t>
            </a:r>
            <a:r>
              <a:rPr lang="en-US" dirty="0" smtClean="0"/>
              <a:t>&gt; C++ met</a:t>
            </a:r>
            <a:r>
              <a:rPr lang="hu-HU" dirty="0" smtClean="0"/>
              <a:t>ódus hívódjon</a:t>
            </a:r>
          </a:p>
          <a:p>
            <a:r>
              <a:rPr lang="hu-HU" dirty="0" smtClean="0"/>
              <a:t>+ C++-ból tudjunk Lua metódust hívni, Lua táblázatból elemeket kivenni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0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C++ metódusok regisztrálása</a:t>
            </a:r>
            <a:endParaRPr lang="en-US" smtClean="0"/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457200" y="2590800"/>
            <a:ext cx="86868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module(</a:t>
            </a:r>
            <a:r>
              <a:rPr lang="en-US" sz="2800" dirty="0" err="1" smtClean="0"/>
              <a:t>luaState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[</a:t>
            </a:r>
          </a:p>
          <a:p>
            <a:pPr>
              <a:buNone/>
            </a:pPr>
            <a:r>
              <a:rPr lang="hu-HU" sz="2800" dirty="0" smtClean="0"/>
              <a:t>	</a:t>
            </a:r>
            <a:r>
              <a:rPr lang="en-US" sz="2800" dirty="0" smtClean="0"/>
              <a:t> class_&lt;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&gt;("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")</a:t>
            </a:r>
          </a:p>
          <a:p>
            <a:pPr>
              <a:buNone/>
            </a:pPr>
            <a:r>
              <a:rPr lang="hu-HU" sz="2800" dirty="0" smtClean="0"/>
              <a:t>		</a:t>
            </a:r>
            <a:r>
              <a:rPr lang="en-US" sz="2800" dirty="0" smtClean="0"/>
              <a:t> .def("Material", &amp;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::</a:t>
            </a:r>
            <a:r>
              <a:rPr lang="en-US" sz="2800" dirty="0" err="1" smtClean="0"/>
              <a:t>addMeshMaterial</a:t>
            </a:r>
            <a:r>
              <a:rPr lang="en-US" sz="2800" dirty="0" smtClean="0"/>
              <a:t>)</a:t>
            </a:r>
            <a:endParaRPr lang="hu-HU" sz="2800" dirty="0" smtClean="0"/>
          </a:p>
          <a:p>
            <a:pPr>
              <a:buNone/>
            </a:pPr>
            <a:r>
              <a:rPr lang="en-US" sz="2800" dirty="0" smtClean="0"/>
              <a:t>];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9220" name="Szövegdoboz 3"/>
          <p:cNvSpPr txBox="1">
            <a:spLocks noChangeArrowheads="1"/>
          </p:cNvSpPr>
          <p:nvPr/>
        </p:nvSpPr>
        <p:spPr bwMode="auto">
          <a:xfrm>
            <a:off x="1600200" y="1600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a lua „virtuális gép”</a:t>
            </a:r>
            <a:endParaRPr lang="en-US"/>
          </a:p>
        </p:txBody>
      </p:sp>
      <p:cxnSp>
        <p:nvCxnSpPr>
          <p:cNvPr id="6" name="Egyenes összekötő nyíllal 5"/>
          <p:cNvCxnSpPr>
            <a:stCxn id="9220" idx="2"/>
          </p:cNvCxnSpPr>
          <p:nvPr/>
        </p:nvCxnSpPr>
        <p:spPr>
          <a:xfrm flipH="1">
            <a:off x="2438400" y="1970088"/>
            <a:ext cx="228600" cy="696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Szövegdoboz 6"/>
          <p:cNvSpPr txBox="1">
            <a:spLocks noChangeArrowheads="1"/>
          </p:cNvSpPr>
          <p:nvPr/>
        </p:nvSpPr>
        <p:spPr bwMode="auto">
          <a:xfrm>
            <a:off x="4495800" y="2057400"/>
            <a:ext cx="1211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C++ class</a:t>
            </a:r>
            <a:endParaRPr lang="en-US"/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3200400" y="2438400"/>
            <a:ext cx="17526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Szövegdoboz 10"/>
          <p:cNvSpPr txBox="1">
            <a:spLocks noChangeArrowheads="1"/>
          </p:cNvSpPr>
          <p:nvPr/>
        </p:nvSpPr>
        <p:spPr bwMode="auto">
          <a:xfrm>
            <a:off x="6553200" y="2286000"/>
            <a:ext cx="1517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neve lua-ban</a:t>
            </a:r>
            <a:endParaRPr lang="en-US"/>
          </a:p>
        </p:txBody>
      </p:sp>
      <p:cxnSp>
        <p:nvCxnSpPr>
          <p:cNvPr id="12" name="Egyenes összekötő nyíllal 11"/>
          <p:cNvCxnSpPr>
            <a:stCxn id="9224" idx="2"/>
          </p:cNvCxnSpPr>
          <p:nvPr/>
        </p:nvCxnSpPr>
        <p:spPr>
          <a:xfrm flipH="1">
            <a:off x="5105400" y="2655888"/>
            <a:ext cx="2206625" cy="1077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Szövegdoboz 14"/>
          <p:cNvSpPr txBox="1">
            <a:spLocks noChangeArrowheads="1"/>
          </p:cNvSpPr>
          <p:nvPr/>
        </p:nvSpPr>
        <p:spPr bwMode="auto">
          <a:xfrm>
            <a:off x="5486400" y="5181600"/>
            <a:ext cx="28130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metódusra mutató pointer</a:t>
            </a:r>
          </a:p>
          <a:p>
            <a:r>
              <a:rPr lang="hu-HU"/>
              <a:t>(pointer-to-member)</a:t>
            </a:r>
            <a:endParaRPr lang="en-US"/>
          </a:p>
        </p:txBody>
      </p:sp>
      <p:cxnSp>
        <p:nvCxnSpPr>
          <p:cNvPr id="16" name="Egyenes összekötő nyíllal 15"/>
          <p:cNvCxnSpPr/>
          <p:nvPr/>
        </p:nvCxnSpPr>
        <p:spPr>
          <a:xfrm flipV="1">
            <a:off x="6324600" y="4648200"/>
            <a:ext cx="76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Szövegdoboz 18"/>
          <p:cNvSpPr txBox="1">
            <a:spLocks noChangeArrowheads="1"/>
          </p:cNvSpPr>
          <p:nvPr/>
        </p:nvSpPr>
        <p:spPr bwMode="auto">
          <a:xfrm>
            <a:off x="1752600" y="4953000"/>
            <a:ext cx="246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 neve lua-ban</a:t>
            </a:r>
            <a:endParaRPr lang="en-US"/>
          </a:p>
        </p:txBody>
      </p:sp>
      <p:cxnSp>
        <p:nvCxnSpPr>
          <p:cNvPr id="20" name="Egyenes összekötő nyíllal 19"/>
          <p:cNvCxnSpPr>
            <a:stCxn id="9228" idx="0"/>
          </p:cNvCxnSpPr>
          <p:nvPr/>
        </p:nvCxnSpPr>
        <p:spPr>
          <a:xfrm rot="5400000" flipH="1" flipV="1">
            <a:off x="2826544" y="4731544"/>
            <a:ext cx="381000" cy="61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20017</TotalTime>
  <Words>1783</Words>
  <Application>Microsoft Office PowerPoint</Application>
  <PresentationFormat>On-screen Show (4:3)</PresentationFormat>
  <Paragraphs>403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Office-téma</vt:lpstr>
      <vt:lpstr>GraphGame ggl012-Script</vt:lpstr>
      <vt:lpstr>Egg/Script</vt:lpstr>
      <vt:lpstr>Lua script</vt:lpstr>
      <vt:lpstr>Lua táblázat</vt:lpstr>
      <vt:lpstr>Lua táblázat</vt:lpstr>
      <vt:lpstr>Lua függvény</vt:lpstr>
      <vt:lpstr>Lua és OO</vt:lpstr>
      <vt:lpstr>LuaBind</vt:lpstr>
      <vt:lpstr>C++ metódusok regisztrálása</vt:lpstr>
      <vt:lpstr>Ezután a meghívása Lua-ban</vt:lpstr>
      <vt:lpstr>Hogyan csináljunk hierarchiát?</vt:lpstr>
      <vt:lpstr>Olvashatóbb verzió: _ mindig a szülő</vt:lpstr>
      <vt:lpstr>Olvashatóbb verzió: _ mindig a szülő</vt:lpstr>
      <vt:lpstr>Hogy néz ki a C++ metódus?</vt:lpstr>
      <vt:lpstr>Így néz ki a C++ metódus</vt:lpstr>
      <vt:lpstr>C++ metódus hibakezeléssel</vt:lpstr>
      <vt:lpstr>ScriptedApp.h</vt:lpstr>
      <vt:lpstr>ScriptedApp::LoadAssets</vt:lpstr>
      <vt:lpstr>Binding</vt:lpstr>
      <vt:lpstr>Binding</vt:lpstr>
      <vt:lpstr>Scriptből hívható metódusok legyártása</vt:lpstr>
      <vt:lpstr>Feladatok összefoglalva</vt:lpstr>
      <vt:lpstr>1. feladat: zsiráf megjelenítése MultiMesh manuálisan</vt:lpstr>
      <vt:lpstr>2. feladat: geopod tükröző ablakokkal</vt:lpstr>
      <vt:lpstr>3. feladat: háttér</vt:lpstr>
      <vt:lpstr>3. feladat probléma megoldása</vt:lpstr>
      <vt:lpstr>4. feladat: tesszelláció</vt:lpstr>
      <vt:lpstr>Tess.hlsli</vt:lpstr>
      <vt:lpstr>Tess.hlsli</vt:lpstr>
      <vt:lpstr>Tess.hlsli</vt:lpstr>
      <vt:lpstr>TessVS.hlsl</vt:lpstr>
      <vt:lpstr>TessHS.hlsl</vt:lpstr>
      <vt:lpstr>TessHS.hlsl</vt:lpstr>
      <vt:lpstr>TessDS.hlsl</vt:lpstr>
      <vt:lpstr>TessDS.hlsl</vt:lpstr>
      <vt:lpstr>DSOutput kitöltése</vt:lpstr>
      <vt:lpstr>Topológia beállítása</vt:lpstr>
      <vt:lpstr>Lua scriptben</vt:lpstr>
      <vt:lpstr>Drótváz megjelenítés</vt:lpstr>
      <vt:lpstr>Phong tesszelláció</vt:lpstr>
      <vt:lpstr>Quad mesh tessellation</vt:lpstr>
      <vt:lpstr>Quad mesh tessellation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864</cp:revision>
  <dcterms:created xsi:type="dcterms:W3CDTF">2011-02-09T17:24:52Z</dcterms:created>
  <dcterms:modified xsi:type="dcterms:W3CDTF">2020-10-29T09:14:19Z</dcterms:modified>
</cp:coreProperties>
</file>