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429" r:id="rId3"/>
    <p:sldId id="400" r:id="rId4"/>
    <p:sldId id="430" r:id="rId5"/>
    <p:sldId id="431" r:id="rId6"/>
    <p:sldId id="434" r:id="rId7"/>
    <p:sldId id="433" r:id="rId8"/>
    <p:sldId id="435" r:id="rId9"/>
    <p:sldId id="463" r:id="rId10"/>
    <p:sldId id="341" r:id="rId11"/>
    <p:sldId id="465" r:id="rId12"/>
    <p:sldId id="469" r:id="rId13"/>
    <p:sldId id="466" r:id="rId14"/>
    <p:sldId id="464" r:id="rId15"/>
    <p:sldId id="467" r:id="rId16"/>
    <p:sldId id="442" r:id="rId17"/>
    <p:sldId id="468" r:id="rId18"/>
    <p:sldId id="448" r:id="rId19"/>
    <p:sldId id="450" r:id="rId20"/>
    <p:sldId id="452" r:id="rId21"/>
    <p:sldId id="453" r:id="rId22"/>
    <p:sldId id="481" r:id="rId23"/>
    <p:sldId id="471" r:id="rId24"/>
    <p:sldId id="472" r:id="rId25"/>
    <p:sldId id="473" r:id="rId26"/>
    <p:sldId id="474" r:id="rId27"/>
    <p:sldId id="476" r:id="rId28"/>
    <p:sldId id="475" r:id="rId29"/>
    <p:sldId id="477" r:id="rId30"/>
    <p:sldId id="478" r:id="rId31"/>
    <p:sldId id="479" r:id="rId32"/>
    <p:sldId id="480" r:id="rId33"/>
    <p:sldId id="483" r:id="rId34"/>
    <p:sldId id="485" r:id="rId35"/>
    <p:sldId id="484" r:id="rId36"/>
    <p:sldId id="486" r:id="rId37"/>
    <p:sldId id="487" r:id="rId38"/>
    <p:sldId id="482" r:id="rId39"/>
    <p:sldId id="456" r:id="rId40"/>
    <p:sldId id="458" r:id="rId41"/>
    <p:sldId id="459" r:id="rId42"/>
    <p:sldId id="470" r:id="rId43"/>
    <p:sldId id="494" r:id="rId44"/>
    <p:sldId id="488" r:id="rId45"/>
    <p:sldId id="489" r:id="rId46"/>
    <p:sldId id="490" r:id="rId47"/>
    <p:sldId id="491" r:id="rId48"/>
    <p:sldId id="492" r:id="rId49"/>
    <p:sldId id="493" r:id="rId50"/>
    <p:sldId id="496" r:id="rId51"/>
    <p:sldId id="497" r:id="rId52"/>
    <p:sldId id="498" r:id="rId53"/>
    <p:sldId id="495" r:id="rId54"/>
    <p:sldId id="499" r:id="rId55"/>
    <p:sldId id="500" r:id="rId56"/>
    <p:sldId id="501" r:id="rId57"/>
    <p:sldId id="503" r:id="rId58"/>
    <p:sldId id="50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DE5A2-36A7-1460-A16D-AD18C891EA6D}" v="55" dt="2020-09-09T10:07:5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0" autoAdjust="0"/>
  </p:normalViewPr>
  <p:slideViewPr>
    <p:cSldViewPr>
      <p:cViewPr varScale="1">
        <p:scale>
          <a:sx n="92" d="100"/>
          <a:sy n="92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6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Összefoglalva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:</a:t>
            </a:r>
            <a:endParaRPr lang="hu-HU" dirty="0"/>
          </a:p>
          <a:p>
            <a:endParaRPr lang="en-US" dirty="0"/>
          </a:p>
          <a:p>
            <a:r>
              <a:rPr lang="en-US" dirty="0"/>
              <a:t>1.) 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POD-ok (Plain Old Datatype),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struct-ok. 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2.) DXGI_, D3D12_, ID3D12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3.) 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4.)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5.) 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IDXGIFactory5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IID_PPV_ARGS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példányosításában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IDXGISwapChain3?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attól</a:t>
            </a:r>
            <a:r>
              <a:rPr lang="en-US" dirty="0"/>
              <a:t> a </a:t>
            </a:r>
            <a:r>
              <a:rPr lang="en-US" dirty="0" err="1"/>
              <a:t>verziótól</a:t>
            </a:r>
            <a:r>
              <a:rPr lang="en-US" dirty="0"/>
              <a:t> </a:t>
            </a:r>
            <a:r>
              <a:rPr lang="en-US" dirty="0" err="1"/>
              <a:t>fölfelé</a:t>
            </a:r>
            <a:r>
              <a:rPr lang="en-US" dirty="0"/>
              <a:t> van </a:t>
            </a:r>
            <a:r>
              <a:rPr lang="en-US" dirty="0" err="1"/>
              <a:t>GetCurrentBackBufferIndex</a:t>
            </a:r>
            <a:r>
              <a:rPr lang="en-US" dirty="0"/>
              <a:t>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visszaadja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bufferbe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renderelni</a:t>
            </a:r>
            <a:r>
              <a:rPr lang="en-US" dirty="0"/>
              <a:t>. A swap chain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mást</a:t>
            </a:r>
            <a:r>
              <a:rPr lang="en-US" dirty="0"/>
              <a:t>, mint </a:t>
            </a:r>
            <a:r>
              <a:rPr lang="en-US" dirty="0" err="1"/>
              <a:t>bírtokol</a:t>
            </a:r>
            <a:r>
              <a:rPr lang="en-US" dirty="0"/>
              <a:t> N &gt;= 2 </a:t>
            </a:r>
            <a:r>
              <a:rPr lang="en-US" dirty="0" err="1"/>
              <a:t>buffert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képernyőre</a:t>
            </a:r>
            <a:r>
              <a:rPr lang="en-US" dirty="0"/>
              <a:t> van </a:t>
            </a:r>
            <a:r>
              <a:rPr lang="en-US" dirty="0" err="1"/>
              <a:t>küldve</a:t>
            </a:r>
            <a:r>
              <a:rPr lang="en-US" dirty="0"/>
              <a:t> (=front buffer), </a:t>
            </a:r>
            <a:r>
              <a:rPr lang="en-US" dirty="0" err="1"/>
              <a:t>egyre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rajzolhatunk</a:t>
            </a:r>
            <a:r>
              <a:rPr lang="en-US" dirty="0"/>
              <a:t> (=back buffer).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smart_ptr</a:t>
            </a:r>
            <a:r>
              <a:rPr lang="en-US" dirty="0"/>
              <a:t>&lt;T&gt;,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számlált</a:t>
            </a:r>
            <a:r>
              <a:rPr lang="en-US" dirty="0"/>
              <a:t> </a:t>
            </a:r>
            <a:r>
              <a:rPr lang="en-US" dirty="0" err="1"/>
              <a:t>okos</a:t>
            </a:r>
            <a:r>
              <a:rPr lang="en-US" dirty="0"/>
              <a:t> pointer.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intruzívnak</a:t>
            </a:r>
            <a:r>
              <a:rPr lang="en-US" dirty="0"/>
              <a:t>, ha a </a:t>
            </a:r>
            <a:r>
              <a:rPr lang="en-US" dirty="0" err="1"/>
              <a:t>sablon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T </a:t>
            </a:r>
            <a:r>
              <a:rPr lang="en-US" dirty="0" err="1"/>
              <a:t>típussal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állít</a:t>
            </a:r>
            <a:r>
              <a:rPr lang="en-US" dirty="0"/>
              <a:t> </a:t>
            </a:r>
            <a:r>
              <a:rPr lang="en-US" dirty="0" err="1"/>
              <a:t>elvárásokat</a:t>
            </a:r>
            <a:r>
              <a:rPr lang="en-US" dirty="0"/>
              <a:t>. </a:t>
            </a:r>
            <a:r>
              <a:rPr lang="en-US" dirty="0" err="1"/>
              <a:t>Például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&lt;T&gt;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realizálódik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T </a:t>
            </a:r>
            <a:r>
              <a:rPr lang="en-US" dirty="0" err="1"/>
              <a:t>típusnak</a:t>
            </a:r>
            <a:r>
              <a:rPr lang="en-US" dirty="0"/>
              <a:t> le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származnia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IUknown</a:t>
            </a:r>
            <a:r>
              <a:rPr lang="en-US" dirty="0"/>
              <a:t> </a:t>
            </a:r>
            <a:r>
              <a:rPr lang="en-US" dirty="0" err="1"/>
              <a:t>interfészből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osztályainkat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ComPtr</a:t>
            </a:r>
            <a:r>
              <a:rPr lang="en-US" dirty="0"/>
              <a:t>&lt;T&gt;-be </a:t>
            </a:r>
            <a:r>
              <a:rPr lang="en-US" dirty="0" err="1"/>
              <a:t>csomagolni</a:t>
            </a:r>
            <a:r>
              <a:rPr lang="en-US" dirty="0"/>
              <a:t>, de a </a:t>
            </a:r>
            <a:r>
              <a:rPr lang="en-US" dirty="0" err="1"/>
              <a:t>legtöbb</a:t>
            </a:r>
            <a:r>
              <a:rPr lang="en-US" dirty="0"/>
              <a:t> DirectX-es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ReleaseResources</a:t>
            </a:r>
            <a:r>
              <a:rPr lang="en-US" dirty="0"/>
              <a:t>-ben </a:t>
            </a:r>
            <a:r>
              <a:rPr lang="en-US" dirty="0" err="1"/>
              <a:t>elengedünk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semmilyen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 </a:t>
            </a:r>
            <a:r>
              <a:rPr lang="en-US" dirty="0" err="1"/>
              <a:t>elküldve</a:t>
            </a:r>
            <a:r>
              <a:rPr lang="en-US" dirty="0"/>
              <a:t> a GPU-</a:t>
            </a:r>
            <a:r>
              <a:rPr lang="en-US" dirty="0" err="1"/>
              <a:t>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le.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megtörténik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GPU stack trace-t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4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inline struct-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 cask 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átlátható</a:t>
            </a:r>
            <a:r>
              <a:rPr lang="en-US" dirty="0"/>
              <a:t> </a:t>
            </a:r>
            <a:r>
              <a:rPr lang="en-US" dirty="0" err="1"/>
              <a:t>inicializálásért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háromszög</a:t>
            </a:r>
            <a:r>
              <a:rPr lang="en-US" dirty="0"/>
              <a:t> 3 </a:t>
            </a:r>
            <a:r>
              <a:rPr lang="en-US" dirty="0" err="1"/>
              <a:t>vertexének</a:t>
            </a:r>
            <a:r>
              <a:rPr lang="en-US" dirty="0"/>
              <a:t> a </a:t>
            </a:r>
            <a:r>
              <a:rPr lang="en-US" dirty="0" err="1"/>
              <a:t>pozícióját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NDC-ben. </a:t>
            </a:r>
            <a:r>
              <a:rPr lang="en-US" dirty="0" err="1"/>
              <a:t>Rendre</a:t>
            </a:r>
            <a:r>
              <a:rPr lang="en-US" dirty="0"/>
              <a:t> X,Y,Z.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resource </a:t>
            </a:r>
            <a:r>
              <a:rPr lang="en-US" dirty="0" err="1"/>
              <a:t>foglalásunk</a:t>
            </a:r>
            <a:r>
              <a:rPr lang="en-US" dirty="0"/>
              <a:t>, de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resourceok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ség</a:t>
            </a:r>
            <a:r>
              <a:rPr lang="en-US" dirty="0"/>
              <a:t> </a:t>
            </a:r>
            <a:r>
              <a:rPr lang="en-US" dirty="0" err="1"/>
              <a:t>kedvéért</a:t>
            </a:r>
            <a:r>
              <a:rPr lang="en-US" dirty="0"/>
              <a:t> a </a:t>
            </a:r>
            <a:r>
              <a:rPr lang="en-US" dirty="0" err="1"/>
              <a:t>legkönnyebb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létrehozáskor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heap-et. A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“malloc”-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, </a:t>
            </a:r>
            <a:r>
              <a:rPr lang="en-US" dirty="0" err="1"/>
              <a:t>akkorát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D3D12_RESOURCE_DESC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megad</a:t>
            </a:r>
            <a:r>
              <a:rPr lang="en-US" dirty="0"/>
              <a:t> (3. parameter, a CD3DX12_ </a:t>
            </a:r>
            <a:r>
              <a:rPr lang="en-US" dirty="0" err="1"/>
              <a:t>segédosztállyal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). Minden resource-</a:t>
            </a:r>
            <a:r>
              <a:rPr lang="en-US" dirty="0" err="1"/>
              <a:t>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is </a:t>
            </a:r>
            <a:r>
              <a:rPr lang="en-US" dirty="0" err="1"/>
              <a:t>továbbá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kezelnie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szeretné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Generic Read-et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DXGI </a:t>
            </a:r>
            <a:r>
              <a:rPr lang="en-US" dirty="0" err="1"/>
              <a:t>és</a:t>
            </a:r>
            <a:r>
              <a:rPr lang="en-US" dirty="0"/>
              <a:t> a DirectX12 </a:t>
            </a:r>
            <a:r>
              <a:rPr lang="en-US" dirty="0" err="1"/>
              <a:t>elválasztás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DirectX </a:t>
            </a:r>
            <a:r>
              <a:rPr lang="en-US" dirty="0" err="1"/>
              <a:t>verzióval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átnevezve</a:t>
            </a:r>
            <a:r>
              <a:rPr lang="en-US" dirty="0"/>
              <a:t> </a:t>
            </a:r>
            <a:r>
              <a:rPr lang="en-US" dirty="0" err="1"/>
              <a:t>kiadniuk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8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UINT8*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byte pointer (unsigned char *).</a:t>
            </a:r>
          </a:p>
          <a:p>
            <a:endParaRPr lang="en-US" dirty="0"/>
          </a:p>
          <a:p>
            <a:r>
              <a:rPr lang="en-US" dirty="0" err="1"/>
              <a:t>readRange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begin: 0, end: 0.</a:t>
            </a:r>
          </a:p>
          <a:p>
            <a:r>
              <a:rPr lang="en-US" dirty="0"/>
              <a:t>A </a:t>
            </a:r>
            <a:r>
              <a:rPr lang="en-US" dirty="0" err="1"/>
              <a:t>vertexBuffer</a:t>
            </a:r>
            <a:r>
              <a:rPr lang="en-US" dirty="0"/>
              <a:t>-&gt;Map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rámapeljük</a:t>
            </a:r>
            <a:r>
              <a:rPr lang="en-US" dirty="0"/>
              <a:t> a </a:t>
            </a:r>
            <a:r>
              <a:rPr lang="en-US" dirty="0" err="1"/>
              <a:t>memórát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területre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GPU-ra,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megváltoztatni</a:t>
            </a:r>
            <a:r>
              <a:rPr lang="en-US" dirty="0"/>
              <a:t> a </a:t>
            </a:r>
            <a:r>
              <a:rPr lang="en-US" dirty="0" err="1"/>
              <a:t>vertexbuffert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ídőben</a:t>
            </a:r>
            <a:r>
              <a:rPr lang="en-US" dirty="0"/>
              <a:t>, </a:t>
            </a:r>
            <a:r>
              <a:rPr lang="en-US" dirty="0" err="1"/>
              <a:t>unmappeljük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descriptort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a </a:t>
            </a:r>
            <a:r>
              <a:rPr lang="en-US" dirty="0" err="1"/>
              <a:t>vertexbuffer</a:t>
            </a:r>
            <a:r>
              <a:rPr lang="en-US" dirty="0"/>
              <a:t> </a:t>
            </a:r>
            <a:r>
              <a:rPr lang="en-US" dirty="0" err="1"/>
              <a:t>kirajzolásához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sokmindent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elengedjük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vertex </a:t>
            </a:r>
            <a:r>
              <a:rPr lang="en-US" dirty="0" err="1"/>
              <a:t>bufferünket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erőforrással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célegyenesben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Render() </a:t>
            </a:r>
            <a:r>
              <a:rPr lang="en-US" dirty="0" err="1"/>
              <a:t>függvény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targetekre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tömbje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descriptorokról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descriptor </a:t>
            </a:r>
            <a:r>
              <a:rPr lang="en-US" dirty="0" err="1"/>
              <a:t>heapekről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extra </a:t>
            </a:r>
            <a:r>
              <a:rPr lang="en-US" dirty="0" err="1"/>
              <a:t>anyag</a:t>
            </a:r>
            <a:r>
              <a:rPr lang="en-US" dirty="0"/>
              <a:t>, most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annyival</a:t>
            </a:r>
            <a:r>
              <a:rPr lang="en-US" dirty="0"/>
              <a:t> </a:t>
            </a:r>
            <a:r>
              <a:rPr lang="en-US" dirty="0" err="1"/>
              <a:t>érjétek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 a descriptor </a:t>
            </a:r>
            <a:r>
              <a:rPr lang="en-US" dirty="0" err="1"/>
              <a:t>heapek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pointerje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mint van </a:t>
            </a:r>
            <a:r>
              <a:rPr lang="en-US" dirty="0" err="1"/>
              <a:t>sizeof</a:t>
            </a:r>
            <a:r>
              <a:rPr lang="en-US" dirty="0"/>
              <a:t>(int), </a:t>
            </a:r>
            <a:r>
              <a:rPr lang="en-US" dirty="0" err="1"/>
              <a:t>úgy</a:t>
            </a:r>
            <a:r>
              <a:rPr lang="en-US" dirty="0"/>
              <a:t> van “</a:t>
            </a:r>
            <a:r>
              <a:rPr lang="en-US" dirty="0" err="1"/>
              <a:t>sizeof</a:t>
            </a:r>
            <a:r>
              <a:rPr lang="en-US" dirty="0"/>
              <a:t>(descriptor)”,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a device-</a:t>
            </a:r>
            <a:r>
              <a:rPr lang="en-US" dirty="0" err="1"/>
              <a:t>tól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elkérni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Render </a:t>
            </a:r>
            <a:r>
              <a:rPr lang="en-US" dirty="0" err="1"/>
              <a:t>függvény</a:t>
            </a:r>
            <a:r>
              <a:rPr lang="en-US" dirty="0"/>
              <a:t> 4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futtatása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SwapChain</a:t>
            </a:r>
            <a:r>
              <a:rPr lang="en-US" dirty="0"/>
              <a:t> front/back buffer </a:t>
            </a:r>
            <a:r>
              <a:rPr lang="en-US" dirty="0" err="1"/>
              <a:t>cseréje</a:t>
            </a:r>
            <a:r>
              <a:rPr lang="en-US" dirty="0"/>
              <a:t> (present </a:t>
            </a:r>
            <a:r>
              <a:rPr lang="en-US" dirty="0" err="1"/>
              <a:t>hívás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en-US" dirty="0" err="1"/>
              <a:t>Szinkronizáció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vár</a:t>
            </a:r>
            <a:r>
              <a:rPr lang="en-US" dirty="0"/>
              <a:t> (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hívva</a:t>
            </a:r>
            <a:r>
              <a:rPr lang="en-US" dirty="0"/>
              <a:t> a Close() </a:t>
            </a:r>
            <a:r>
              <a:rPr lang="en-US" dirty="0" err="1"/>
              <a:t>függvény</a:t>
            </a:r>
            <a:r>
              <a:rPr lang="en-US" dirty="0"/>
              <a:t>).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</a:t>
            </a:r>
            <a:r>
              <a:rPr lang="en-US" dirty="0" err="1"/>
              <a:t>kezd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commandAllocator</a:t>
            </a:r>
            <a:r>
              <a:rPr lang="en-US" dirty="0"/>
              <a:t>-&gt;Reset()-el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felszabadítja</a:t>
            </a:r>
            <a:r>
              <a:rPr lang="en-US" dirty="0"/>
              <a:t>. A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“Record”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Reset </a:t>
            </a:r>
            <a:r>
              <a:rPr lang="en-US" dirty="0" err="1"/>
              <a:t>függvénnyel</a:t>
            </a:r>
            <a:r>
              <a:rPr lang="en-US" dirty="0"/>
              <a:t> </a:t>
            </a:r>
            <a:r>
              <a:rPr lang="en-US" dirty="0" err="1"/>
              <a:t>tehetjük</a:t>
            </a:r>
            <a:r>
              <a:rPr lang="en-US" dirty="0"/>
              <a:t> meg,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GPSO-t.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Pipeline State-ben </a:t>
            </a:r>
            <a:r>
              <a:rPr lang="en-US" dirty="0" err="1"/>
              <a:t>legyen</a:t>
            </a:r>
            <a:r>
              <a:rPr lang="en-US" dirty="0"/>
              <a:t> a reset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használjon</a:t>
            </a:r>
            <a:r>
              <a:rPr lang="en-US" dirty="0"/>
              <a:t> etc.,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láttatok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újra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pipeline-al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RSSetViewports</a:t>
            </a:r>
            <a:r>
              <a:rPr lang="en-US" b="1" dirty="0"/>
              <a:t>(1, &amp;</a:t>
            </a:r>
            <a:r>
              <a:rPr lang="en-US" b="1" dirty="0" err="1"/>
              <a:t>viewPort</a:t>
            </a:r>
            <a:r>
              <a:rPr lang="en-US" b="1" dirty="0"/>
              <a:t>);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, </a:t>
            </a:r>
            <a:r>
              <a:rPr lang="en-US" dirty="0" err="1"/>
              <a:t>mekkorába</a:t>
            </a:r>
            <a:r>
              <a:rPr lang="en-US" dirty="0"/>
              <a:t>. Az RS prefix </a:t>
            </a:r>
            <a:r>
              <a:rPr lang="en-US" dirty="0" err="1"/>
              <a:t>az</a:t>
            </a:r>
            <a:r>
              <a:rPr lang="en-US" dirty="0"/>
              <a:t> a Rasterizer State-et </a:t>
            </a:r>
            <a:r>
              <a:rPr lang="en-US" dirty="0" err="1"/>
              <a:t>jelöli</a:t>
            </a:r>
            <a:r>
              <a:rPr lang="en-US" dirty="0"/>
              <a:t>, a Rasterizer </a:t>
            </a:r>
            <a:r>
              <a:rPr lang="en-US" dirty="0" err="1"/>
              <a:t>része</a:t>
            </a:r>
            <a:r>
              <a:rPr lang="en-US" dirty="0"/>
              <a:t> a pipeline-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RSSetScissorRects</a:t>
            </a:r>
            <a:r>
              <a:rPr lang="en-US" b="1" dirty="0"/>
              <a:t>(…)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vágótéglalapot</a:t>
            </a:r>
            <a:r>
              <a:rPr lang="en-US" dirty="0"/>
              <a:t> </a:t>
            </a:r>
            <a:r>
              <a:rPr lang="en-US" dirty="0" err="1"/>
              <a:t>állítunk</a:t>
            </a:r>
            <a:r>
              <a:rPr lang="en-US" dirty="0"/>
              <a:t> be,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mint a viewport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vágunk</a:t>
            </a:r>
            <a:r>
              <a:rPr lang="en-US" dirty="0"/>
              <a:t> le </a:t>
            </a:r>
            <a:r>
              <a:rPr lang="en-US" dirty="0" err="1"/>
              <a:t>semmit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2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kifejtésre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recordolás</a:t>
            </a:r>
            <a:r>
              <a:rPr lang="en-US" dirty="0"/>
              <a:t>,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lefutni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lefuttatja</a:t>
            </a:r>
            <a:r>
              <a:rPr lang="en-US" dirty="0"/>
              <a:t> </a:t>
            </a:r>
            <a:r>
              <a:rPr lang="en-US" dirty="0" err="1"/>
              <a:t>valamikor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,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osztozhatnak</a:t>
            </a:r>
            <a:r>
              <a:rPr lang="en-US" dirty="0"/>
              <a:t> </a:t>
            </a:r>
            <a:r>
              <a:rPr lang="en-US" dirty="0" err="1"/>
              <a:t>erőforrásokon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.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olvassa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olvashatná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semmi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bevezették</a:t>
            </a:r>
            <a:r>
              <a:rPr lang="en-US" dirty="0"/>
              <a:t> a </a:t>
            </a:r>
            <a:r>
              <a:rPr lang="en-US" dirty="0" err="1"/>
              <a:t>ResourceBarrier-eket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váltás</a:t>
            </a:r>
            <a:r>
              <a:rPr lang="en-US" dirty="0"/>
              <a:t>.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at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edik</a:t>
            </a:r>
            <a:r>
              <a:rPr lang="en-US" dirty="0"/>
              <a:t> </a:t>
            </a:r>
            <a:r>
              <a:rPr lang="en-US" dirty="0" err="1"/>
              <a:t>elemét</a:t>
            </a:r>
            <a:r>
              <a:rPr lang="en-US" dirty="0"/>
              <a:t> </a:t>
            </a:r>
            <a:r>
              <a:rPr lang="en-US" dirty="0" err="1"/>
              <a:t>átváltjuk</a:t>
            </a:r>
            <a:r>
              <a:rPr lang="en-US" dirty="0"/>
              <a:t> PRESENT </a:t>
            </a:r>
            <a:r>
              <a:rPr lang="en-US" dirty="0" err="1"/>
              <a:t>állapotból</a:t>
            </a:r>
            <a:r>
              <a:rPr lang="en-US" dirty="0"/>
              <a:t> RENDER_TARGET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kijeleztünk</a:t>
            </a:r>
            <a:r>
              <a:rPr lang="en-US" dirty="0"/>
              <a:t> render targeted, </a:t>
            </a:r>
            <a:r>
              <a:rPr lang="en-US" dirty="0" err="1"/>
              <a:t>abba</a:t>
            </a:r>
            <a:r>
              <a:rPr lang="en-US" dirty="0"/>
              <a:t> most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(front </a:t>
            </a:r>
            <a:r>
              <a:rPr lang="en-US" dirty="0" err="1"/>
              <a:t>bufferből</a:t>
            </a:r>
            <a:r>
              <a:rPr lang="en-US" dirty="0"/>
              <a:t> back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).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()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debugLayer</a:t>
            </a:r>
            <a:r>
              <a:rPr lang="en-US" dirty="0"/>
              <a:t> </a:t>
            </a:r>
            <a:r>
              <a:rPr lang="en-US" dirty="0" err="1"/>
              <a:t>valamicsoda</a:t>
            </a:r>
            <a:r>
              <a:rPr lang="en-US" dirty="0"/>
              <a:t> </a:t>
            </a:r>
            <a:r>
              <a:rPr lang="en-US" dirty="0" err="1"/>
              <a:t>példányosítva</a:t>
            </a:r>
            <a:r>
              <a:rPr lang="en-US" dirty="0"/>
              <a:t>, </a:t>
            </a:r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mindeddig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, a debug layer </a:t>
            </a:r>
            <a:r>
              <a:rPr lang="en-US" dirty="0" err="1"/>
              <a:t>többek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ha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erőforrásunk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debug layer </a:t>
            </a:r>
            <a:r>
              <a:rPr lang="en-US" dirty="0" err="1"/>
              <a:t>szólna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“hello,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állapotban</a:t>
            </a:r>
            <a:r>
              <a:rPr lang="en-US" dirty="0"/>
              <a:t> volt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programozói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render target view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render </a:t>
            </a:r>
            <a:r>
              <a:rPr lang="en-US" dirty="0" err="1"/>
              <a:t>targetnek</a:t>
            </a:r>
            <a:r>
              <a:rPr lang="en-US" dirty="0"/>
              <a:t>. (OM: Output Merger,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RS-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Megérkeztünk</a:t>
            </a:r>
            <a:r>
              <a:rPr lang="en-US" dirty="0"/>
              <a:t>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a PSO be van </a:t>
            </a:r>
            <a:r>
              <a:rPr lang="en-US" dirty="0" err="1"/>
              <a:t>állítva</a:t>
            </a:r>
            <a:r>
              <a:rPr lang="en-US" dirty="0"/>
              <a:t>, a render target </a:t>
            </a:r>
            <a:r>
              <a:rPr lang="en-US" dirty="0" err="1"/>
              <a:t>elő</a:t>
            </a:r>
            <a:r>
              <a:rPr lang="en-US" dirty="0"/>
              <a:t> van </a:t>
            </a:r>
            <a:r>
              <a:rPr lang="en-US" dirty="0" err="1"/>
              <a:t>készítve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tisztítani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Sötét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 </a:t>
            </a:r>
            <a:r>
              <a:rPr lang="en-US" dirty="0" err="1"/>
              <a:t>színre</a:t>
            </a:r>
            <a:r>
              <a:rPr lang="en-US" dirty="0"/>
              <a:t> </a:t>
            </a:r>
            <a:r>
              <a:rPr lang="en-US" dirty="0" err="1"/>
              <a:t>letisztítjuk</a:t>
            </a:r>
            <a:r>
              <a:rPr lang="en-US" dirty="0"/>
              <a:t> a render </a:t>
            </a:r>
            <a:r>
              <a:rPr lang="en-US" dirty="0" err="1"/>
              <a:t>targetet</a:t>
            </a:r>
            <a:r>
              <a:rPr lang="en-US" dirty="0"/>
              <a:t>,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 (IA) a </a:t>
            </a:r>
            <a:r>
              <a:rPr lang="en-US" dirty="0" err="1"/>
              <a:t>primitív</a:t>
            </a:r>
            <a:r>
              <a:rPr lang="en-US" dirty="0"/>
              <a:t> </a:t>
            </a:r>
            <a:r>
              <a:rPr lang="en-US" dirty="0" err="1"/>
              <a:t>topologyját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(point, line, </a:t>
            </a:r>
            <a:r>
              <a:rPr lang="en-US" dirty="0" err="1"/>
              <a:t>tringlelist</a:t>
            </a:r>
            <a:r>
              <a:rPr lang="en-US" dirty="0"/>
              <a:t>, </a:t>
            </a:r>
            <a:r>
              <a:rPr lang="en-US" dirty="0" err="1"/>
              <a:t>tringlestrip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vertex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 3 vertex, 1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paramétert</a:t>
            </a:r>
            <a:r>
              <a:rPr lang="en-US" dirty="0"/>
              <a:t> meg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A </a:t>
            </a:r>
            <a:r>
              <a:rPr lang="en-US" dirty="0" err="1"/>
              <a:t>példányosítást</a:t>
            </a:r>
            <a:r>
              <a:rPr lang="en-US" dirty="0"/>
              <a:t> (instancing)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de </a:t>
            </a:r>
            <a:r>
              <a:rPr lang="en-US" dirty="0" err="1"/>
              <a:t>röviden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kirajzoltatni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DrawInstanced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DrawIndexedInstanced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index </a:t>
            </a:r>
            <a:r>
              <a:rPr lang="en-US" dirty="0" err="1"/>
              <a:t>bufferrel</a:t>
            </a:r>
            <a:r>
              <a:rPr lang="en-US" dirty="0"/>
              <a:t> is </a:t>
            </a:r>
            <a:r>
              <a:rPr lang="en-US" dirty="0" err="1"/>
              <a:t>dolgozik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2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soron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rendertargetet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végrehajtásra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Render()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bemutattunk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19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* app;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elérünk</a:t>
            </a:r>
            <a:r>
              <a:rPr lang="en-US" dirty="0"/>
              <a:t> a </a:t>
            </a:r>
            <a:r>
              <a:rPr lang="en-US" dirty="0" err="1"/>
              <a:t>WindowProcess-ből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LRESULT (*) (HWND, UINT, WPARAM, LPARAM) </a:t>
            </a:r>
            <a:r>
              <a:rPr lang="en-US" dirty="0" err="1"/>
              <a:t>szignatúrával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std::function-t,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lambdát</a:t>
            </a:r>
            <a:r>
              <a:rPr lang="en-US" dirty="0"/>
              <a:t>, </a:t>
            </a:r>
            <a:r>
              <a:rPr lang="en-US" dirty="0" err="1"/>
              <a:t>marad</a:t>
            </a:r>
            <a:r>
              <a:rPr lang="en-US" dirty="0"/>
              <a:t> a C-like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kontextus</a:t>
            </a:r>
            <a:r>
              <a:rPr lang="en-US" dirty="0"/>
              <a:t>. A c-like +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most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megoldás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63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main.cpp-ben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állítjuk</a:t>
            </a:r>
            <a:r>
              <a:rPr lang="en-US" dirty="0"/>
              <a:t> be a Device,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példányokat</a:t>
            </a:r>
            <a:r>
              <a:rPr lang="en-US" dirty="0"/>
              <a:t>, </a:t>
            </a:r>
            <a:r>
              <a:rPr lang="en-US" dirty="0" err="1"/>
              <a:t>meghívjuk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megjelenítjük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.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loop,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, ha van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app-&gt;Render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életének</a:t>
            </a:r>
            <a:r>
              <a:rPr lang="en-US" dirty="0"/>
              <a:t> a </a:t>
            </a:r>
            <a:r>
              <a:rPr lang="en-US" dirty="0" err="1"/>
              <a:t>végét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frame-t,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ökölszabály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foglaláshoz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illik</a:t>
            </a:r>
            <a:r>
              <a:rPr lang="en-US" dirty="0"/>
              <a:t> </a:t>
            </a:r>
            <a:r>
              <a:rPr lang="en-US" dirty="0" err="1"/>
              <a:t>elengedni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WM_SIZE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(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a main.cpp-n </a:t>
            </a:r>
            <a:r>
              <a:rPr lang="en-US" dirty="0" err="1"/>
              <a:t>belül</a:t>
            </a:r>
            <a:r>
              <a:rPr lang="en-US" dirty="0"/>
              <a:t>), </a:t>
            </a:r>
            <a:r>
              <a:rPr lang="en-US" dirty="0" err="1"/>
              <a:t>egy</a:t>
            </a:r>
            <a:r>
              <a:rPr lang="en-US" dirty="0"/>
              <a:t> Resize(</a:t>
            </a:r>
            <a:r>
              <a:rPr lang="en-US" dirty="0" err="1"/>
              <a:t>w,h</a:t>
            </a:r>
            <a:r>
              <a:rPr lang="en-US" dirty="0"/>
              <a:t>)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erőforráskezelő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ResizeBuffers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hívni</a:t>
            </a:r>
            <a:r>
              <a:rPr lang="en-US" dirty="0"/>
              <a:t> a </a:t>
            </a:r>
            <a:r>
              <a:rPr lang="en-US" dirty="0" err="1"/>
              <a:t>swapChain</a:t>
            </a:r>
            <a:r>
              <a:rPr lang="en-US" dirty="0"/>
              <a:t>-re.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Frame-et</a:t>
            </a:r>
          </a:p>
          <a:p>
            <a:pPr marL="228600" indent="-228600">
              <a:buAutoNum type="arabicPeriod"/>
            </a:pPr>
            <a:r>
              <a:rPr lang="en-US" dirty="0" err="1"/>
              <a:t>Elengedjük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Átméretezzük</a:t>
            </a:r>
            <a:r>
              <a:rPr lang="en-US" dirty="0"/>
              <a:t> a swap chain </a:t>
            </a:r>
            <a:r>
              <a:rPr lang="en-US" dirty="0" err="1"/>
              <a:t>buffereit</a:t>
            </a:r>
            <a:r>
              <a:rPr lang="en-US" dirty="0"/>
              <a:t>.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Width / Height-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meg </a:t>
            </a:r>
            <a:r>
              <a:rPr lang="en-US" dirty="0" err="1"/>
              <a:t>megint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fog </a:t>
            </a:r>
            <a:r>
              <a:rPr lang="en-US" dirty="0" err="1"/>
              <a:t>méreteződni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DXGI_FORMAT_UNKNOWN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formátumot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DXGI_FORMAT_R8G8B8A8_UNORM volt a render </a:t>
            </a:r>
            <a:r>
              <a:rPr lang="en-US" dirty="0" err="1"/>
              <a:t>targeteink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Újracsináljuk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kikapcsoltuk</a:t>
            </a:r>
            <a:r>
              <a:rPr lang="en-US" dirty="0"/>
              <a:t> a </a:t>
            </a:r>
            <a:r>
              <a:rPr lang="en-US" dirty="0" err="1"/>
              <a:t>fullscreenbe</a:t>
            </a:r>
            <a:r>
              <a:rPr lang="en-US" dirty="0"/>
              <a:t> </a:t>
            </a:r>
            <a:r>
              <a:rPr lang="en-US" dirty="0" err="1"/>
              <a:t>állíthatóságot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t</a:t>
            </a:r>
            <a:r>
              <a:rPr lang="hu-HU" dirty="0"/>
              <a:t>ű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inputokat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nyújtani</a:t>
            </a:r>
            <a:r>
              <a:rPr lang="en-US" dirty="0"/>
              <a:t> </a:t>
            </a:r>
            <a:r>
              <a:rPr lang="en-US" dirty="0" err="1"/>
              <a:t>átméterezni</a:t>
            </a:r>
            <a:r>
              <a:rPr lang="en-US" dirty="0"/>
              <a:t> </a:t>
            </a:r>
            <a:r>
              <a:rPr lang="en-US" dirty="0" err="1"/>
              <a:t>bezárni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DirectX </a:t>
            </a:r>
            <a:r>
              <a:rPr lang="en-US" dirty="0" err="1"/>
              <a:t>hibaüzenetet</a:t>
            </a:r>
            <a:r>
              <a:rPr lang="en-US" dirty="0"/>
              <a:t> sem.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2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előfordulhatnak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átrágni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MSDN-es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nyitva</a:t>
            </a:r>
            <a:r>
              <a:rPr lang="en-US" dirty="0"/>
              <a:t> </a:t>
            </a:r>
            <a:r>
              <a:rPr lang="en-US" dirty="0" err="1"/>
              <a:t>tartani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4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bevezető</a:t>
            </a:r>
            <a:r>
              <a:rPr lang="en-US" dirty="0"/>
              <a:t> </a:t>
            </a:r>
            <a:r>
              <a:rPr lang="en-US" dirty="0" err="1"/>
              <a:t>feladatoknál</a:t>
            </a:r>
            <a:r>
              <a:rPr lang="en-US" dirty="0"/>
              <a:t> ne </a:t>
            </a:r>
            <a:r>
              <a:rPr lang="en-US" dirty="0" err="1"/>
              <a:t>gondold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a </a:t>
            </a:r>
            <a:r>
              <a:rPr lang="en-US" dirty="0" err="1"/>
              <a:t>dolgot</a:t>
            </a:r>
            <a:r>
              <a:rPr lang="en-US" dirty="0"/>
              <a:t>,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amennyit</a:t>
            </a:r>
            <a:r>
              <a:rPr lang="en-US" dirty="0"/>
              <a:t> </a:t>
            </a:r>
            <a:r>
              <a:rPr lang="en-US" dirty="0" err="1"/>
              <a:t>kér</a:t>
            </a:r>
            <a:r>
              <a:rPr lang="en-US" dirty="0"/>
              <a:t> a </a:t>
            </a:r>
            <a:r>
              <a:rPr lang="en-US" dirty="0" err="1"/>
              <a:t>feladat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színt</a:t>
            </a:r>
            <a:r>
              <a:rPr lang="en-US" dirty="0"/>
              <a:t> 0 </a:t>
            </a:r>
            <a:r>
              <a:rPr lang="en-US" dirty="0" err="1"/>
              <a:t>és</a:t>
            </a:r>
            <a:r>
              <a:rPr lang="en-US" dirty="0"/>
              <a:t> 1 </a:t>
            </a:r>
            <a:r>
              <a:rPr lang="en-US" dirty="0" err="1"/>
              <a:t>közötti</a:t>
            </a:r>
            <a:r>
              <a:rPr lang="en-US" dirty="0"/>
              <a:t> float </a:t>
            </a:r>
            <a:r>
              <a:rPr lang="en-US" dirty="0" err="1"/>
              <a:t>értékekkel</a:t>
            </a:r>
            <a:r>
              <a:rPr lang="en-US" dirty="0"/>
              <a:t> add meg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RGB a </a:t>
            </a:r>
            <a:r>
              <a:rPr lang="en-US" dirty="0" err="1"/>
              <a:t>sorrend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sehol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“</a:t>
            </a:r>
            <a:r>
              <a:rPr lang="en-US" dirty="0" err="1"/>
              <a:t>jelezni</a:t>
            </a:r>
            <a:r>
              <a:rPr lang="en-US" dirty="0"/>
              <a:t>” a </a:t>
            </a:r>
            <a:r>
              <a:rPr lang="en-US" dirty="0" err="1"/>
              <a:t>programnak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semminek</a:t>
            </a:r>
            <a:r>
              <a:rPr lang="en-US" dirty="0"/>
              <a:t> se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változnia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 </a:t>
            </a:r>
            <a:r>
              <a:rPr lang="en-US" dirty="0" err="1"/>
              <a:t>megadtuk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(Vertex)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input assembler,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szeletekre</a:t>
            </a:r>
            <a:r>
              <a:rPr lang="en-US" dirty="0"/>
              <a:t> van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zavarja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mint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2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MSDN </a:t>
            </a:r>
            <a:r>
              <a:rPr lang="en-US" dirty="0" err="1"/>
              <a:t>dokumentációt</a:t>
            </a:r>
            <a:r>
              <a:rPr lang="en-US" dirty="0"/>
              <a:t> a D3D12_INPUT_ELEMENT_DESC </a:t>
            </a:r>
            <a:r>
              <a:rPr lang="en-US" dirty="0" err="1"/>
              <a:t>leírót</a:t>
            </a:r>
            <a:r>
              <a:rPr lang="en-US" dirty="0"/>
              <a:t> </a:t>
            </a:r>
            <a:r>
              <a:rPr lang="en-US" dirty="0" err="1"/>
              <a:t>illetően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a </a:t>
            </a:r>
            <a:r>
              <a:rPr lang="en-US" dirty="0" err="1"/>
              <a:t>SemanticIndex</a:t>
            </a:r>
            <a:r>
              <a:rPr lang="en-US" dirty="0"/>
              <a:t>, </a:t>
            </a:r>
            <a:r>
              <a:rPr lang="en-US" dirty="0" err="1"/>
              <a:t>InputSlot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InstanceDataStepRate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maradjanak</a:t>
            </a:r>
            <a:r>
              <a:rPr lang="en-US" dirty="0"/>
              <a:t> 0 </a:t>
            </a:r>
            <a:r>
              <a:rPr lang="en-US" dirty="0" err="1"/>
              <a:t>értéken</a:t>
            </a:r>
            <a:r>
              <a:rPr lang="en-US" dirty="0"/>
              <a:t>. </a:t>
            </a:r>
            <a:r>
              <a:rPr lang="en-US" dirty="0" err="1"/>
              <a:t>SemanticName-nek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a “COLOR”-t.</a:t>
            </a:r>
          </a:p>
          <a:p>
            <a:endParaRPr lang="en-US" dirty="0"/>
          </a:p>
          <a:p>
            <a:r>
              <a:rPr lang="en-US" dirty="0"/>
              <a:t>A (4.)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a </a:t>
            </a:r>
            <a:r>
              <a:rPr lang="en-US" dirty="0" err="1"/>
              <a:t>meglévőket</a:t>
            </a:r>
            <a:r>
              <a:rPr lang="en-US" dirty="0"/>
              <a:t> </a:t>
            </a:r>
            <a:r>
              <a:rPr lang="en-US" dirty="0" err="1"/>
              <a:t>lemásolni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azokból</a:t>
            </a:r>
            <a:r>
              <a:rPr lang="en-US" dirty="0"/>
              <a:t> </a:t>
            </a:r>
            <a:r>
              <a:rPr lang="en-US" dirty="0" err="1"/>
              <a:t>kiindulni</a:t>
            </a:r>
            <a:r>
              <a:rPr lang="en-US" dirty="0"/>
              <a:t>. Ne </a:t>
            </a:r>
            <a:r>
              <a:rPr lang="en-US" dirty="0" err="1"/>
              <a:t>felejts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főleg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(5.)-re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megtalálsz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() </a:t>
            </a:r>
            <a:r>
              <a:rPr lang="en-US" dirty="0" err="1"/>
              <a:t>függényben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App-on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használhatjuk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 </a:t>
            </a:r>
            <a:r>
              <a:rPr lang="en-US"/>
              <a:t>pointert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lemásolja</a:t>
            </a:r>
            <a:r>
              <a:rPr lang="en-US" dirty="0"/>
              <a:t> </a:t>
            </a:r>
            <a:r>
              <a:rPr lang="en-US" dirty="0" err="1"/>
              <a:t>magának</a:t>
            </a:r>
            <a:r>
              <a:rPr lang="en-US" dirty="0"/>
              <a:t> a </a:t>
            </a:r>
            <a:r>
              <a:rPr lang="en-US" dirty="0" err="1"/>
              <a:t>lényeges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Copy 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regisztrálnunk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precízebben</a:t>
            </a:r>
            <a:r>
              <a:rPr lang="en-US" dirty="0"/>
              <a:t> </a:t>
            </a:r>
            <a:r>
              <a:rPr lang="en-US" dirty="0" err="1"/>
              <a:t>fogalmazva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felel</a:t>
            </a:r>
            <a:r>
              <a:rPr lang="en-US" dirty="0"/>
              <a:t> meg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 Az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kedvünkre</a:t>
            </a:r>
            <a:r>
              <a:rPr lang="en-US" dirty="0"/>
              <a:t> </a:t>
            </a:r>
            <a:r>
              <a:rPr lang="en-US" dirty="0" err="1"/>
              <a:t>módosíthatunk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tagváltozó</a:t>
            </a:r>
            <a:r>
              <a:rPr lang="en-US" dirty="0"/>
              <a:t> </a:t>
            </a:r>
            <a:r>
              <a:rPr lang="en-US" dirty="0" err="1"/>
              <a:t>mögött</a:t>
            </a:r>
            <a:r>
              <a:rPr lang="en-US" dirty="0"/>
              <a:t> van,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pointer (long pointer function Window Process) </a:t>
            </a:r>
            <a:r>
              <a:rPr lang="en-US" dirty="0" err="1"/>
              <a:t>nevet</a:t>
            </a:r>
            <a:r>
              <a:rPr lang="en-US" dirty="0"/>
              <a:t> </a:t>
            </a:r>
            <a:r>
              <a:rPr lang="en-US" dirty="0" err="1"/>
              <a:t>rövidíti</a:t>
            </a:r>
            <a:r>
              <a:rPr lang="en-US" dirty="0"/>
              <a:t>. A </a:t>
            </a:r>
            <a:r>
              <a:rPr lang="en-US" dirty="0" err="1"/>
              <a:t>WinAPI</a:t>
            </a:r>
            <a:r>
              <a:rPr lang="en-US" dirty="0"/>
              <a:t> a Hungarian notation-t </a:t>
            </a:r>
            <a:r>
              <a:rPr lang="en-US" dirty="0" err="1"/>
              <a:t>használja</a:t>
            </a:r>
            <a:r>
              <a:rPr lang="en-US" dirty="0"/>
              <a:t>, </a:t>
            </a:r>
            <a:r>
              <a:rPr lang="en-US" dirty="0" err="1"/>
              <a:t>miszerint</a:t>
            </a:r>
            <a:r>
              <a:rPr lang="en-US" dirty="0"/>
              <a:t> a </a:t>
            </a:r>
            <a:r>
              <a:rPr lang="en-US" dirty="0" err="1"/>
              <a:t>változó</a:t>
            </a:r>
            <a:r>
              <a:rPr lang="en-US" dirty="0"/>
              <a:t> neve </a:t>
            </a:r>
            <a:r>
              <a:rPr lang="en-US" dirty="0" err="1"/>
              <a:t>elején</a:t>
            </a:r>
            <a:r>
              <a:rPr lang="en-US" dirty="0"/>
              <a:t> van a </a:t>
            </a:r>
            <a:r>
              <a:rPr lang="en-US" dirty="0" err="1"/>
              <a:t>típusa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HWND-t ad </a:t>
            </a:r>
            <a:r>
              <a:rPr lang="en-US" dirty="0" err="1"/>
              <a:t>vissza</a:t>
            </a:r>
            <a:r>
              <a:rPr lang="en-US" dirty="0"/>
              <a:t>, a H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HANDLE-t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HWND = Handle Window,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void* pointer </a:t>
            </a:r>
            <a:r>
              <a:rPr lang="en-US" dirty="0" err="1"/>
              <a:t>amellyel</a:t>
            </a:r>
            <a:r>
              <a:rPr lang="en-US" dirty="0"/>
              <a:t>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</a:t>
            </a:r>
            <a:r>
              <a:rPr lang="en-US" dirty="0" err="1"/>
              <a:t>világon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se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 API </a:t>
            </a:r>
            <a:r>
              <a:rPr lang="en-US" dirty="0" err="1"/>
              <a:t>lényegében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kelleni</a:t>
            </a:r>
            <a:r>
              <a:rPr lang="en-US" dirty="0"/>
              <a:t> fog a HWND </a:t>
            </a:r>
            <a:r>
              <a:rPr lang="en-US" dirty="0" err="1"/>
              <a:t>valamire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paramétere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a HWND-t a </a:t>
            </a:r>
            <a:r>
              <a:rPr lang="en-US" dirty="0" err="1"/>
              <a:t>CreateWindowExW</a:t>
            </a:r>
            <a:r>
              <a:rPr lang="en-US" dirty="0"/>
              <a:t> </a:t>
            </a:r>
            <a:r>
              <a:rPr lang="en-US" dirty="0" err="1"/>
              <a:t>hozza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a W </a:t>
            </a:r>
            <a:r>
              <a:rPr lang="en-US" dirty="0" err="1"/>
              <a:t>az</a:t>
            </a:r>
            <a:r>
              <a:rPr lang="en-US" dirty="0"/>
              <a:t> a wide-char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 </a:t>
            </a:r>
            <a:r>
              <a:rPr lang="en-US" dirty="0" err="1"/>
              <a:t>pedig</a:t>
            </a:r>
            <a:r>
              <a:rPr lang="en-US" dirty="0"/>
              <a:t> a </a:t>
            </a:r>
            <a:r>
              <a:rPr lang="en-US" dirty="0" err="1"/>
              <a:t>CreateWindow-nak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Extended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jelölni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(6.)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(7.)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(8.)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</a:t>
            </a:r>
            <a:r>
              <a:rPr lang="en-US" dirty="0" err="1"/>
              <a:t>rossz</a:t>
            </a:r>
            <a:r>
              <a:rPr lang="en-US" dirty="0"/>
              <a:t> vertex /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fordítasz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 </a:t>
            </a:r>
            <a:r>
              <a:rPr lang="en-US" dirty="0" err="1"/>
              <a:t>strlen-elsz</a:t>
            </a:r>
            <a:r>
              <a:rPr lang="en-US" dirty="0"/>
              <a:t> a D3DCompile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rossz</a:t>
            </a:r>
            <a:r>
              <a:rPr lang="en-US" dirty="0"/>
              <a:t> ID3DBlob-ba </a:t>
            </a:r>
            <a:r>
              <a:rPr lang="en-US" dirty="0" err="1"/>
              <a:t>teszed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shadereket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6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warningokat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meg a Destroy </a:t>
            </a:r>
            <a:r>
              <a:rPr lang="en-US" dirty="0" err="1"/>
              <a:t>függvényt</a:t>
            </a:r>
            <a:r>
              <a:rPr lang="en-US" dirty="0"/>
              <a:t>, ha </a:t>
            </a:r>
            <a:r>
              <a:rPr lang="en-US" dirty="0" err="1"/>
              <a:t>hagynánk</a:t>
            </a:r>
            <a:r>
              <a:rPr lang="en-US" dirty="0"/>
              <a:t> a default </a:t>
            </a:r>
            <a:r>
              <a:rPr lang="en-US" dirty="0" err="1"/>
              <a:t>destruktorra</a:t>
            </a:r>
            <a:r>
              <a:rPr lang="en-US" dirty="0"/>
              <a:t> a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szabadulna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a smart </a:t>
            </a:r>
            <a:r>
              <a:rPr lang="en-US" dirty="0" err="1"/>
              <a:t>pointereknek</a:t>
            </a:r>
            <a:r>
              <a:rPr lang="en-US" dirty="0"/>
              <a:t> </a:t>
            </a:r>
            <a:r>
              <a:rPr lang="en-US" dirty="0" err="1"/>
              <a:t>hála</a:t>
            </a:r>
            <a:r>
              <a:rPr lang="en-US" dirty="0"/>
              <a:t>. De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demonstrálni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elhárítását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feladattal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6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színátmenetet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</a:t>
            </a:r>
            <a:r>
              <a:rPr lang="en-US" dirty="0"/>
              <a:t> a pixel shader (</a:t>
            </a:r>
            <a:r>
              <a:rPr lang="en-US" dirty="0" err="1"/>
              <a:t>vagyis</a:t>
            </a:r>
            <a:r>
              <a:rPr lang="en-US" dirty="0"/>
              <a:t> a pixel shader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interpolált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</a:t>
            </a:r>
            <a:r>
              <a:rPr lang="en-US" dirty="0" err="1"/>
              <a:t>rasterizertől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csúcsba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pirosból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zöldet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Windows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lekezel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dióhéjban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queue-ja,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kaphat</a:t>
            </a:r>
            <a:r>
              <a:rPr lang="en-US" dirty="0"/>
              <a:t> </a:t>
            </a:r>
            <a:r>
              <a:rPr lang="en-US" dirty="0" err="1"/>
              <a:t>mindenhonnan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mint </a:t>
            </a:r>
            <a:r>
              <a:rPr lang="en-US" dirty="0" err="1"/>
              <a:t>például</a:t>
            </a:r>
            <a:r>
              <a:rPr lang="en-US" dirty="0"/>
              <a:t>,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mozgatása</a:t>
            </a:r>
            <a:r>
              <a:rPr lang="en-US" dirty="0"/>
              <a:t>, </a:t>
            </a:r>
            <a:r>
              <a:rPr lang="en-US" dirty="0" err="1"/>
              <a:t>átméretezése</a:t>
            </a:r>
            <a:r>
              <a:rPr lang="en-US" dirty="0"/>
              <a:t>, </a:t>
            </a:r>
            <a:r>
              <a:rPr lang="en-US" dirty="0" err="1"/>
              <a:t>kattintás</a:t>
            </a:r>
            <a:r>
              <a:rPr lang="en-US" dirty="0"/>
              <a:t>, </a:t>
            </a:r>
            <a:r>
              <a:rPr lang="en-US" dirty="0" err="1"/>
              <a:t>gombnyomás</a:t>
            </a:r>
            <a:r>
              <a:rPr lang="en-US" dirty="0"/>
              <a:t>, </a:t>
            </a:r>
            <a:r>
              <a:rPr lang="en-US" dirty="0" err="1"/>
              <a:t>gombfelengedés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kezelnünk</a:t>
            </a:r>
            <a:r>
              <a:rPr lang="en-US" dirty="0"/>
              <a:t>.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DESTROY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</a:t>
            </a:r>
            <a:r>
              <a:rPr lang="en-US" dirty="0" err="1"/>
              <a:t>PostQuitMessage</a:t>
            </a:r>
            <a:r>
              <a:rPr lang="en-US" dirty="0"/>
              <a:t>(0)-et.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PostQuitMessage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nk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. Az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loop-</a:t>
            </a:r>
            <a:r>
              <a:rPr lang="en-US" dirty="0" err="1"/>
              <a:t>unk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 fog </a:t>
            </a:r>
            <a:r>
              <a:rPr lang="en-US" dirty="0" err="1"/>
              <a:t>menni</a:t>
            </a:r>
            <a:r>
              <a:rPr lang="en-US" dirty="0"/>
              <a:t>, </a:t>
            </a:r>
            <a:r>
              <a:rPr lang="en-US" dirty="0" err="1"/>
              <a:t>amíg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ütközik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ba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fog </a:t>
            </a:r>
            <a:r>
              <a:rPr lang="en-US" dirty="0" err="1"/>
              <a:t>lezajlani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,</a:t>
            </a:r>
            <a:r>
              <a:rPr lang="en-US" dirty="0" err="1"/>
              <a:t>hogy</a:t>
            </a:r>
            <a:r>
              <a:rPr lang="en-US" dirty="0"/>
              <a:t>: (X)-et </a:t>
            </a:r>
            <a:r>
              <a:rPr lang="en-US" dirty="0" err="1"/>
              <a:t>megnyomja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WM_DESTROY </a:t>
            </a:r>
            <a:r>
              <a:rPr lang="en-US" dirty="0" err="1"/>
              <a:t>jön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teszünk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a </a:t>
            </a:r>
            <a:r>
              <a:rPr lang="en-US" dirty="0" err="1"/>
              <a:t>maradék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elérjük</a:t>
            </a:r>
            <a:r>
              <a:rPr lang="en-US" dirty="0"/>
              <a:t> a WM_QUIT-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kilépünk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a </a:t>
            </a:r>
            <a:r>
              <a:rPr lang="en-US" dirty="0" err="1"/>
              <a:t>DefWindowProcessW-nek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legáltalánosabban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 (=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).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(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szoftveres</a:t>
            </a:r>
            <a:r>
              <a:rPr lang="en-US" dirty="0"/>
              <a:t>)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Előfordulhat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IID_PPV_ARGS? Az IID_PPV_ARGS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adják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használhasd</a:t>
            </a:r>
            <a:r>
              <a:rPr lang="en-US" dirty="0"/>
              <a:t>.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használnod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paraméterek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:</a:t>
            </a:r>
          </a:p>
          <a:p>
            <a:r>
              <a:rPr lang="en-US" b="1" dirty="0"/>
              <a:t>const IID &amp; </a:t>
            </a:r>
            <a:r>
              <a:rPr lang="en-US" b="1" dirty="0" err="1"/>
              <a:t>riid</a:t>
            </a:r>
            <a:r>
              <a:rPr lang="en-US" b="1" dirty="0"/>
              <a:t>, void ** </a:t>
            </a:r>
            <a:r>
              <a:rPr lang="en-US" b="1" dirty="0" err="1"/>
              <a:t>ppValami</a:t>
            </a:r>
            <a:endParaRPr lang="en-US" b="1" dirty="0"/>
          </a:p>
          <a:p>
            <a:endParaRPr lang="en-US" dirty="0"/>
          </a:p>
          <a:p>
            <a:r>
              <a:rPr lang="en-US" b="0" dirty="0" err="1"/>
              <a:t>Ekkor</a:t>
            </a:r>
            <a:r>
              <a:rPr lang="en-US" b="0" dirty="0"/>
              <a:t> ha IID_PPV_ARGS-</a:t>
            </a:r>
            <a:r>
              <a:rPr lang="en-US" b="0" dirty="0" err="1"/>
              <a:t>nak</a:t>
            </a:r>
            <a:r>
              <a:rPr lang="en-US" b="0" dirty="0"/>
              <a:t> </a:t>
            </a:r>
            <a:r>
              <a:rPr lang="en-US" b="0" dirty="0" err="1"/>
              <a:t>beadsz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T ** </a:t>
            </a:r>
            <a:r>
              <a:rPr lang="en-US" b="0" dirty="0" err="1"/>
              <a:t>típusú</a:t>
            </a:r>
            <a:r>
              <a:rPr lang="en-US" b="0" dirty="0"/>
              <a:t> </a:t>
            </a:r>
            <a:r>
              <a:rPr lang="en-US" b="0" dirty="0" err="1"/>
              <a:t>pointert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megoldja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. </a:t>
            </a:r>
            <a:r>
              <a:rPr lang="en-US" b="0" dirty="0" err="1"/>
              <a:t>com_ptr</a:t>
            </a:r>
            <a:r>
              <a:rPr lang="en-US" b="0" dirty="0"/>
              <a:t>&lt;T&gt; </a:t>
            </a:r>
            <a:r>
              <a:rPr lang="en-US" b="0" dirty="0" err="1"/>
              <a:t>esetén</a:t>
            </a:r>
            <a:r>
              <a:rPr lang="en-US" b="0" dirty="0"/>
              <a:t> </a:t>
            </a:r>
            <a:r>
              <a:rPr lang="en-US" b="0" dirty="0" err="1"/>
              <a:t>próbáld</a:t>
            </a:r>
            <a:r>
              <a:rPr lang="en-US" b="0" dirty="0"/>
              <a:t> </a:t>
            </a:r>
            <a:r>
              <a:rPr lang="en-US" b="0" dirty="0" err="1"/>
              <a:t>mindenhol</a:t>
            </a:r>
            <a:r>
              <a:rPr lang="en-US" b="0" dirty="0"/>
              <a:t> a .</a:t>
            </a:r>
            <a:r>
              <a:rPr lang="en-US" b="0" dirty="0" err="1"/>
              <a:t>GetAddressOf</a:t>
            </a:r>
            <a:r>
              <a:rPr lang="en-US" b="0" dirty="0"/>
              <a:t>() </a:t>
            </a:r>
            <a:r>
              <a:rPr lang="en-US" b="0" dirty="0" err="1"/>
              <a:t>hívást</a:t>
            </a:r>
            <a:r>
              <a:rPr lang="en-US" b="0" dirty="0"/>
              <a:t> </a:t>
            </a:r>
            <a:r>
              <a:rPr lang="en-US" b="0" dirty="0" err="1"/>
              <a:t>átadni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IID_PPV_ARGS-</a:t>
            </a:r>
            <a:r>
              <a:rPr lang="en-US" b="0" dirty="0" err="1"/>
              <a:t>nak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egyébként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Interface ID </a:t>
            </a:r>
            <a:r>
              <a:rPr lang="en-US" b="0" dirty="0" err="1"/>
              <a:t>és</a:t>
            </a:r>
            <a:r>
              <a:rPr lang="en-US" b="0" dirty="0"/>
              <a:t> Pointer-to-Pointer Value-t </a:t>
            </a:r>
            <a:r>
              <a:rPr lang="en-US" b="0" dirty="0" err="1"/>
              <a:t>rövidíti</a:t>
            </a:r>
            <a:r>
              <a:rPr lang="en-US" b="0" dirty="0"/>
              <a:t>, </a:t>
            </a:r>
            <a:r>
              <a:rPr lang="en-US" b="0" dirty="0" err="1"/>
              <a:t>amely</a:t>
            </a:r>
            <a:r>
              <a:rPr lang="en-US" b="0" dirty="0"/>
              <a:t> </a:t>
            </a:r>
            <a:r>
              <a:rPr lang="en-US" b="0" dirty="0" err="1"/>
              <a:t>tényleg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annyit</a:t>
            </a:r>
            <a:r>
              <a:rPr lang="en-US" b="0" dirty="0"/>
              <a:t> </a:t>
            </a:r>
            <a:r>
              <a:rPr lang="en-US" b="0" dirty="0" err="1"/>
              <a:t>mond</a:t>
            </a:r>
            <a:r>
              <a:rPr lang="en-US" b="0" dirty="0"/>
              <a:t> meg a </a:t>
            </a:r>
            <a:r>
              <a:rPr lang="en-US" b="0" dirty="0" err="1"/>
              <a:t>callee-nak</a:t>
            </a:r>
            <a:r>
              <a:rPr lang="en-US" b="0" dirty="0"/>
              <a:t> ( a </a:t>
            </a:r>
            <a:r>
              <a:rPr lang="en-US" b="0" dirty="0" err="1"/>
              <a:t>függvény</a:t>
            </a:r>
            <a:r>
              <a:rPr lang="en-US" b="0" dirty="0"/>
              <a:t>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hívtál</a:t>
            </a:r>
            <a:r>
              <a:rPr lang="en-US" b="0" dirty="0"/>
              <a:t> ),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milyen</a:t>
            </a:r>
            <a:r>
              <a:rPr lang="en-US" b="0" dirty="0"/>
              <a:t> </a:t>
            </a:r>
            <a:r>
              <a:rPr lang="en-US" b="0" dirty="0" err="1"/>
              <a:t>interfész</a:t>
            </a:r>
            <a:r>
              <a:rPr lang="hu-HU" b="0" dirty="0"/>
              <a:t>ű</a:t>
            </a:r>
            <a:r>
              <a:rPr lang="en-US" b="0" dirty="0"/>
              <a:t> </a:t>
            </a:r>
            <a:r>
              <a:rPr lang="en-US" b="0" dirty="0" err="1"/>
              <a:t>osztályt</a:t>
            </a:r>
            <a:r>
              <a:rPr lang="en-US" b="0" dirty="0"/>
              <a:t> </a:t>
            </a:r>
            <a:r>
              <a:rPr lang="en-US" b="0" dirty="0" err="1"/>
              <a:t>kell</a:t>
            </a:r>
            <a:r>
              <a:rPr lang="en-US" b="0" dirty="0"/>
              <a:t> </a:t>
            </a:r>
            <a:r>
              <a:rPr lang="en-US" b="0" dirty="0" err="1"/>
              <a:t>példányosítania</a:t>
            </a:r>
            <a:r>
              <a:rPr lang="en-US" b="0" dirty="0"/>
              <a:t>. Az </a:t>
            </a:r>
            <a:r>
              <a:rPr lang="en-US" b="0" dirty="0" err="1"/>
              <a:t>interfész</a:t>
            </a:r>
            <a:r>
              <a:rPr lang="en-US" b="0" dirty="0"/>
              <a:t> </a:t>
            </a:r>
            <a:r>
              <a:rPr lang="en-US" b="0" dirty="0" err="1"/>
              <a:t>verziókezelésnél</a:t>
            </a:r>
            <a:r>
              <a:rPr lang="en-US" b="0" dirty="0"/>
              <a:t> </a:t>
            </a:r>
            <a:r>
              <a:rPr lang="en-US" b="0" dirty="0" err="1"/>
              <a:t>nagyon</a:t>
            </a:r>
            <a:r>
              <a:rPr lang="en-US" b="0" dirty="0"/>
              <a:t> </a:t>
            </a:r>
            <a:r>
              <a:rPr lang="en-US" b="0" dirty="0" err="1"/>
              <a:t>fontos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API </a:t>
            </a:r>
            <a:r>
              <a:rPr lang="en-US" b="0" dirty="0" err="1"/>
              <a:t>bővíthető</a:t>
            </a:r>
            <a:r>
              <a:rPr lang="en-US" b="0" dirty="0"/>
              <a:t> </a:t>
            </a:r>
            <a:r>
              <a:rPr lang="en-US" b="0" dirty="0" err="1"/>
              <a:t>maradjon</a:t>
            </a:r>
            <a:r>
              <a:rPr lang="en-US" b="0" dirty="0"/>
              <a:t> </a:t>
            </a:r>
            <a:r>
              <a:rPr lang="en-US" b="0" dirty="0" err="1"/>
              <a:t>anélkül</a:t>
            </a:r>
            <a:r>
              <a:rPr lang="en-US" b="0" dirty="0"/>
              <a:t>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régi</a:t>
            </a:r>
            <a:r>
              <a:rPr lang="en-US" b="0" dirty="0"/>
              <a:t> </a:t>
            </a:r>
            <a:r>
              <a:rPr lang="en-US" b="0" dirty="0" err="1"/>
              <a:t>kódot</a:t>
            </a:r>
            <a:r>
              <a:rPr lang="en-US" b="0" dirty="0"/>
              <a:t> </a:t>
            </a:r>
            <a:r>
              <a:rPr lang="en-US" b="0" dirty="0" err="1"/>
              <a:t>eltörné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9/5/2021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DefWindowProcW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,_In_ LPWSTR </a:t>
            </a:r>
            <a:r>
              <a:rPr lang="en-US" sz="2400" dirty="0" err="1"/>
              <a:t>command,_In</a:t>
            </a:r>
            <a:r>
              <a:rPr lang="en-US" sz="2400" dirty="0"/>
              <a:t>_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>
                <a:latin typeface="Courier New"/>
                <a:cs typeface="Courier New"/>
              </a:rPr>
              <a:t>		</a:t>
            </a:r>
            <a:r>
              <a:rPr lang="en-US" sz="2000" strike="sngStrike" dirty="0">
                <a:solidFill>
                  <a:srgbClr val="FF0000"/>
                </a:solidFill>
                <a:latin typeface="Courier New"/>
                <a:cs typeface="Courier New"/>
              </a:rPr>
              <a:t>&amp;</a:t>
            </a:r>
            <a:r>
              <a:rPr lang="en-US" sz="2000" strike="sngStrike" dirty="0" err="1">
                <a:solidFill>
                  <a:srgbClr val="FF0000"/>
                </a:solidFill>
                <a:latin typeface="Courier New"/>
                <a:cs typeface="Courier New"/>
              </a:rPr>
              <a:t>swapChainFullscreenDesc</a:t>
            </a:r>
            <a:r>
              <a:rPr lang="en-US" sz="2000" strike="sngStrike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lang="en-US" sz="2100" dirty="0">
                <a:latin typeface="Courier New"/>
                <a:cs typeface="Courier New"/>
              </a:rPr>
              <a:t> NULL,</a:t>
            </a:r>
            <a:endParaRPr lang="en-US" sz="2100" dirty="0"/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Moodle</a:t>
            </a:r>
            <a:endParaRPr lang="en-US" dirty="0" err="1">
              <a:cs typeface="Calibri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függnek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méretétől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2015/2019-et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leírás</a:t>
            </a:r>
            <a:r>
              <a:rPr lang="en-US" dirty="0"/>
              <a:t> a </a:t>
            </a:r>
            <a:r>
              <a:rPr lang="en-US" dirty="0" err="1"/>
              <a:t>megjegyzésekben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ReleaseResources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commandList.Reset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gpso.Reset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fence.Reset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commandAllocator.Reset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078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&lt;ID3D12Resource&gt; </a:t>
            </a:r>
            <a:r>
              <a:rPr lang="en-US" dirty="0" err="1"/>
              <a:t>vertexBuffer</a:t>
            </a:r>
            <a:r>
              <a:rPr lang="en-US" dirty="0"/>
              <a:t>;</a:t>
            </a:r>
          </a:p>
          <a:p>
            <a:r>
              <a:rPr lang="en-US" dirty="0"/>
              <a:t>D3D12_VERTEX_BUFFER_VIEW </a:t>
            </a:r>
            <a:r>
              <a:rPr lang="en-US" dirty="0" err="1"/>
              <a:t>vertexBufferView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{</a:t>
            </a:r>
          </a:p>
          <a:p>
            <a:r>
              <a:rPr lang="en-US" dirty="0"/>
              <a:t>	struct Vertex {</a:t>
            </a:r>
          </a:p>
          <a:p>
            <a:r>
              <a:rPr lang="en-US" dirty="0"/>
              <a:t>		float pos[3];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Vertex </a:t>
            </a:r>
            <a:r>
              <a:rPr lang="en-US" dirty="0" err="1"/>
              <a:t>triangleVertices</a:t>
            </a:r>
            <a:r>
              <a:rPr lang="en-US" dirty="0"/>
              <a:t>[] = {</a:t>
            </a:r>
          </a:p>
          <a:p>
            <a:r>
              <a:rPr lang="en-US" dirty="0"/>
              <a:t>		{ {  0.0f   ,  0.85f  , 0.0f } },</a:t>
            </a:r>
          </a:p>
          <a:p>
            <a:r>
              <a:rPr lang="en-US" dirty="0"/>
              <a:t>		{ {  0.7071f, -0.8571f, 0.0f } },</a:t>
            </a:r>
          </a:p>
          <a:p>
            <a:r>
              <a:rPr lang="en-US" dirty="0"/>
              <a:t>		{ { -0.7071f, -0.8571f, 0.0f } 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unsigned int </a:t>
            </a:r>
            <a:r>
              <a:rPr lang="en-US" dirty="0" err="1"/>
              <a:t>vertexBufferSize</a:t>
            </a:r>
            <a:r>
              <a:rPr lang="en-US" dirty="0"/>
              <a:t> = 	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triangleVertices</a:t>
            </a:r>
            <a:r>
              <a:rPr lang="en-US" dirty="0"/>
              <a:t>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80684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DX_API("Failed to create </a:t>
            </a:r>
            <a:r>
              <a:rPr lang="en-US" sz="2200" dirty="0" err="1"/>
              <a:t>commited</a:t>
            </a:r>
            <a:r>
              <a:rPr lang="en-US" sz="2200" dirty="0"/>
              <a:t> resource")</a:t>
            </a:r>
          </a:p>
          <a:p>
            <a:r>
              <a:rPr lang="en-US" sz="2200" dirty="0"/>
              <a:t>device-&gt;</a:t>
            </a:r>
            <a:r>
              <a:rPr lang="en-US" sz="2200" dirty="0" err="1"/>
              <a:t>CreateCommittedResource</a:t>
            </a:r>
            <a:r>
              <a:rPr lang="en-US" sz="2200" dirty="0"/>
              <a:t>(</a:t>
            </a:r>
          </a:p>
          <a:p>
            <a:r>
              <a:rPr lang="en-US" sz="2200" dirty="0"/>
              <a:t>	&amp;CD3DX12_HEAP_PROPERTIES(D3D12_HEAP_TYPE_UPLOAD),</a:t>
            </a:r>
          </a:p>
          <a:p>
            <a:r>
              <a:rPr lang="en-US" sz="2200" dirty="0"/>
              <a:t>	D3D12_HEAP_FLAG_NONE,</a:t>
            </a:r>
          </a:p>
          <a:p>
            <a:r>
              <a:rPr lang="en-US" sz="2200" dirty="0"/>
              <a:t>	&amp;CD3DX12_RESOURCE_DESC::Buffer(</a:t>
            </a:r>
            <a:r>
              <a:rPr lang="en-US" sz="2200" dirty="0" err="1"/>
              <a:t>vertexBufferSize</a:t>
            </a:r>
            <a:r>
              <a:rPr lang="en-US" sz="2200" dirty="0"/>
              <a:t>),</a:t>
            </a:r>
          </a:p>
          <a:p>
            <a:r>
              <a:rPr lang="en-US" sz="2200" dirty="0"/>
              <a:t>	D3D12_RESOURCE_STATE_GENERIC_READ,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nullptr</a:t>
            </a:r>
            <a:r>
              <a:rPr lang="en-US" sz="2200" dirty="0"/>
              <a:t>,</a:t>
            </a:r>
          </a:p>
          <a:p>
            <a:r>
              <a:rPr lang="en-US" sz="2200" dirty="0"/>
              <a:t>	IID_PPV_ARGS(</a:t>
            </a:r>
            <a:r>
              <a:rPr lang="en-US" sz="2200" dirty="0" err="1"/>
              <a:t>vertexBuffer.GetAddressOf</a:t>
            </a:r>
            <a:r>
              <a:rPr lang="en-US" sz="2200" dirty="0"/>
              <a:t>()));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SetName</a:t>
            </a:r>
            <a:r>
              <a:rPr lang="en-US" sz="2200" dirty="0"/>
              <a:t>(</a:t>
            </a:r>
            <a:r>
              <a:rPr lang="en-US" sz="2200" dirty="0" err="1"/>
              <a:t>L"Vertex</a:t>
            </a:r>
            <a:r>
              <a:rPr lang="en-US" sz="2200" dirty="0"/>
              <a:t> Buffer");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7683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UINT8 * </a:t>
            </a:r>
            <a:r>
              <a:rPr lang="en-US" sz="2200" dirty="0" err="1"/>
              <a:t>vertexDataBegin</a:t>
            </a:r>
            <a:r>
              <a:rPr lang="en-US" sz="2200" dirty="0"/>
              <a:t>;</a:t>
            </a:r>
          </a:p>
          <a:p>
            <a:r>
              <a:rPr lang="en-US" sz="2200" dirty="0"/>
              <a:t>CD3DX12_RANGE </a:t>
            </a:r>
            <a:r>
              <a:rPr lang="en-US" sz="2200" dirty="0" err="1"/>
              <a:t>readRange</a:t>
            </a:r>
            <a:r>
              <a:rPr lang="en-US" sz="2200" dirty="0"/>
              <a:t>(0, 0);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-&gt;Map(0, &amp;</a:t>
            </a:r>
            <a:r>
              <a:rPr lang="en-US" sz="2200" dirty="0" err="1"/>
              <a:t>readRange</a:t>
            </a:r>
            <a:r>
              <a:rPr lang="en-US" sz="2200" dirty="0"/>
              <a:t>, </a:t>
            </a:r>
            <a:r>
              <a:rPr lang="en-US" sz="2200" dirty="0" err="1"/>
              <a:t>reinterpret_cast</a:t>
            </a:r>
            <a:r>
              <a:rPr lang="en-US" sz="2200" dirty="0"/>
              <a:t>&lt;void**&gt;(&amp;</a:t>
            </a:r>
            <a:r>
              <a:rPr lang="en-US" sz="2200" dirty="0" err="1"/>
              <a:t>vertexDataBegin</a:t>
            </a:r>
            <a:r>
              <a:rPr lang="en-US" sz="2200" dirty="0"/>
              <a:t>));</a:t>
            </a:r>
          </a:p>
          <a:p>
            <a:r>
              <a:rPr lang="en-US" sz="2200" dirty="0" err="1"/>
              <a:t>memcpy</a:t>
            </a:r>
            <a:r>
              <a:rPr lang="en-US" sz="2200" dirty="0"/>
              <a:t>(</a:t>
            </a:r>
            <a:r>
              <a:rPr lang="en-US" sz="2200" dirty="0" err="1"/>
              <a:t>vertexDataBegin</a:t>
            </a:r>
            <a:r>
              <a:rPr lang="en-US" sz="2200" dirty="0"/>
              <a:t>, </a:t>
            </a:r>
            <a:r>
              <a:rPr lang="en-US" sz="2200" dirty="0" err="1"/>
              <a:t>triangleVertices</a:t>
            </a:r>
            <a:r>
              <a:rPr lang="en-US" sz="2200" dirty="0"/>
              <a:t>, </a:t>
            </a:r>
            <a:r>
              <a:rPr lang="en-US" sz="2200" dirty="0" err="1"/>
              <a:t>vertexBufferSize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Unmap</a:t>
            </a:r>
            <a:r>
              <a:rPr lang="en-US" sz="2200" dirty="0"/>
              <a:t>(0, </a:t>
            </a:r>
            <a:r>
              <a:rPr lang="en-US" sz="2200" dirty="0" err="1"/>
              <a:t>nullptr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 err="1"/>
              <a:t>vertexBufferView.BufferLocation</a:t>
            </a:r>
            <a:r>
              <a:rPr lang="en-US" sz="2200" dirty="0"/>
              <a:t> =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GetGPUVirtualAddress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vertexBufferView.StrideInBytes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(Vertex);</a:t>
            </a:r>
          </a:p>
          <a:p>
            <a:r>
              <a:rPr lang="en-US" sz="2200" dirty="0" err="1"/>
              <a:t>vertexBufferView.SizeInBytes</a:t>
            </a:r>
            <a:r>
              <a:rPr lang="en-US" sz="2200" dirty="0"/>
              <a:t> = </a:t>
            </a:r>
            <a:r>
              <a:rPr lang="en-US" sz="2200" dirty="0" err="1"/>
              <a:t>vertexBufferSize</a:t>
            </a:r>
            <a:r>
              <a:rPr lang="en-US" sz="2200" dirty="0"/>
              <a:t>;</a:t>
            </a:r>
          </a:p>
          <a:p>
            <a:r>
              <a:rPr lang="en-US" sz="2200" dirty="0"/>
              <a:t>} // </a:t>
            </a:r>
            <a:r>
              <a:rPr lang="en-US" sz="2200" dirty="0" err="1"/>
              <a:t>fv</a:t>
            </a:r>
            <a:r>
              <a:rPr lang="en-US" sz="2200" dirty="0"/>
              <a:t> </a:t>
            </a:r>
            <a:r>
              <a:rPr lang="en-US" sz="2200" dirty="0" err="1"/>
              <a:t>vége</a:t>
            </a:r>
            <a:endParaRPr lang="en-US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89063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ReleaseAssets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vertexBuffer.Reset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51731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(float)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(float)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zip a Moodle-</a:t>
            </a:r>
            <a:r>
              <a:rPr lang="en-US" dirty="0" err="1"/>
              <a:t>ról</a:t>
            </a:r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ggl</a:t>
            </a:r>
            <a:r>
              <a:rPr lang="en-US" dirty="0"/>
              <a:t>… prefix: a </a:t>
            </a:r>
            <a:r>
              <a:rPr lang="en-US" dirty="0" err="1"/>
              <a:t>laborok</a:t>
            </a:r>
            <a:r>
              <a:rPr lang="en-US" dirty="0"/>
              <a:t> </a:t>
            </a:r>
            <a:r>
              <a:rPr lang="en-US" dirty="0" err="1"/>
              <a:t>anyaga</a:t>
            </a:r>
            <a:endParaRPr lang="en-US" dirty="0"/>
          </a:p>
          <a:p>
            <a:pPr lvl="1"/>
            <a:r>
              <a:rPr lang="en-US" dirty="0"/>
              <a:t>Egg: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apró</a:t>
            </a:r>
            <a:r>
              <a:rPr lang="en-US" dirty="0"/>
              <a:t> </a:t>
            </a:r>
            <a:r>
              <a:rPr lang="en-US" dirty="0" err="1"/>
              <a:t>játékmotor</a:t>
            </a:r>
            <a:endParaRPr lang="en-US" dirty="0"/>
          </a:p>
          <a:p>
            <a:pPr lvl="1"/>
            <a:r>
              <a:rPr lang="en-US" dirty="0"/>
              <a:t>Common: </a:t>
            </a:r>
            <a:r>
              <a:rPr lang="en-US" dirty="0" err="1"/>
              <a:t>osztott</a:t>
            </a:r>
            <a:r>
              <a:rPr lang="en-US" dirty="0"/>
              <a:t> </a:t>
            </a:r>
            <a:r>
              <a:rPr lang="en-US" dirty="0" err="1"/>
              <a:t>könyvtárak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 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4268573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	virtual void Render()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	// Execute</a:t>
            </a:r>
          </a:p>
          <a:p>
            <a:r>
              <a:rPr lang="en-US" sz="2400" dirty="0"/>
              <a:t>		ID3D12CommandList * </a:t>
            </a:r>
            <a:r>
              <a:rPr lang="en-US" sz="2400" dirty="0" err="1"/>
              <a:t>cLists</a:t>
            </a:r>
            <a:r>
              <a:rPr lang="en-US" sz="2400" dirty="0"/>
              <a:t>[] = { 				</a:t>
            </a:r>
            <a:r>
              <a:rPr lang="en-US" sz="2400" dirty="0" err="1"/>
              <a:t>commandList.Get</a:t>
            </a:r>
            <a:r>
              <a:rPr lang="en-US" sz="2400" dirty="0"/>
              <a:t>() };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commandQueue</a:t>
            </a:r>
            <a:r>
              <a:rPr lang="en-US" sz="2400" dirty="0"/>
              <a:t>-&gt;</a:t>
            </a:r>
            <a:r>
              <a:rPr lang="en-US" sz="2400" dirty="0" err="1"/>
              <a:t>ExecuteCommandLists</a:t>
            </a:r>
            <a:r>
              <a:rPr lang="en-US" sz="2400" dirty="0"/>
              <a:t>(</a:t>
            </a:r>
          </a:p>
          <a:p>
            <a:r>
              <a:rPr lang="en-US" sz="2400" dirty="0"/>
              <a:t>			_</a:t>
            </a:r>
            <a:r>
              <a:rPr lang="en-US" sz="2400" dirty="0" err="1"/>
              <a:t>countof</a:t>
            </a:r>
            <a:r>
              <a:rPr lang="en-US" sz="2400" dirty="0"/>
              <a:t>(</a:t>
            </a:r>
            <a:r>
              <a:rPr lang="en-US" sz="2400" dirty="0" err="1"/>
              <a:t>cLists</a:t>
            </a:r>
            <a:r>
              <a:rPr lang="en-US" sz="2400" dirty="0"/>
              <a:t>), </a:t>
            </a:r>
            <a:r>
              <a:rPr lang="en-US" sz="2400" dirty="0" err="1"/>
              <a:t>cLists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	DX_API("Failed to present swap chain")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swapChain</a:t>
            </a:r>
            <a:r>
              <a:rPr lang="en-US" sz="2400" dirty="0"/>
              <a:t>-&gt;Present(0, 0);</a:t>
            </a:r>
          </a:p>
          <a:p>
            <a:endParaRPr lang="en-US" sz="2400" dirty="0"/>
          </a:p>
          <a:p>
            <a:r>
              <a:rPr lang="en-US" sz="2400" dirty="0"/>
              <a:t>		// Sync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Render()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PopulateCommandList</a:t>
            </a:r>
            <a:r>
              <a:rPr lang="en-US" sz="2400" dirty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commandAllocator</a:t>
            </a:r>
            <a:r>
              <a:rPr lang="en-US" sz="2400" dirty="0"/>
              <a:t>-&gt;Reset();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-&gt;Reset(</a:t>
            </a:r>
            <a:r>
              <a:rPr lang="en-US" sz="2400" dirty="0" err="1"/>
              <a:t>commandAllocator.Get</a:t>
            </a:r>
            <a:r>
              <a:rPr lang="en-US" sz="2400" dirty="0"/>
              <a:t>(), 		</a:t>
            </a:r>
            <a:r>
              <a:rPr lang="en-US" sz="2400" dirty="0" err="1"/>
              <a:t>gpso.Get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SetGraphicsRootSignature</a:t>
            </a:r>
            <a:r>
              <a:rPr lang="en-US" sz="2400" dirty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RSSetViewports</a:t>
            </a:r>
            <a:r>
              <a:rPr lang="en-US" sz="2400" dirty="0"/>
              <a:t>(1, &amp;</a:t>
            </a:r>
            <a:r>
              <a:rPr lang="en-US" sz="2400" dirty="0" err="1"/>
              <a:t>viewPort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RSSetScissorRects</a:t>
            </a:r>
            <a:r>
              <a:rPr lang="en-US" sz="2400" dirty="0"/>
              <a:t>(1, 	&amp;</a:t>
            </a:r>
            <a:r>
              <a:rPr lang="en-US" sz="2400" dirty="0" err="1"/>
              <a:t>scissorRect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- 1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3624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D3D12_RESOURCE_STATE_PRESENT, 	D3D12_RESOURCE_STATE_RENDER_TARGET));</a:t>
            </a:r>
          </a:p>
          <a:p>
            <a:endParaRPr lang="en-US" sz="2400" dirty="0"/>
          </a:p>
          <a:p>
            <a:r>
              <a:rPr lang="en-US" sz="2400" dirty="0"/>
              <a:t>CD3DX12_CPU_DESCRIPTOR_HANDLE </a:t>
            </a:r>
            <a:r>
              <a:rPr lang="en-US" sz="2400" dirty="0" err="1"/>
              <a:t>rHandle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 err="1"/>
              <a:t>rtvDescriptorHeap</a:t>
            </a:r>
            <a:r>
              <a:rPr lang="en-US" sz="2400" dirty="0"/>
              <a:t>-&gt;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GetCPUDescriptorHandleForHeapStart</a:t>
            </a:r>
            <a:r>
              <a:rPr lang="en-US" sz="2400" dirty="0"/>
              <a:t>(), </a:t>
            </a:r>
            <a:r>
              <a:rPr lang="en-US" sz="2400" dirty="0" err="1"/>
              <a:t>frameIndex</a:t>
            </a:r>
            <a:r>
              <a:rPr lang="en-US" sz="2400" dirty="0"/>
              <a:t>, </a:t>
            </a:r>
            <a:r>
              <a:rPr lang="en-US" sz="2400" dirty="0" err="1"/>
              <a:t>rtvDescriptorHandleIncrementSize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OMSetRenderTargets</a:t>
            </a:r>
            <a:r>
              <a:rPr lang="en-US" sz="2400" dirty="0"/>
              <a:t>(1, &amp;</a:t>
            </a:r>
            <a:r>
              <a:rPr lang="en-US" sz="2400" dirty="0" err="1"/>
              <a:t>rHandle</a:t>
            </a:r>
            <a:r>
              <a:rPr lang="en-US" sz="2400" dirty="0"/>
              <a:t>, FALSE,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51152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float </a:t>
            </a:r>
            <a:r>
              <a:rPr lang="en-US" sz="2400" dirty="0" err="1"/>
              <a:t>clearColor</a:t>
            </a:r>
            <a:r>
              <a:rPr lang="en-US" sz="2400" dirty="0"/>
              <a:t>[] = { 0.0f, 0.1f, 0.2f, 1.0f };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ClearRenderTargetView</a:t>
            </a:r>
            <a:r>
              <a:rPr lang="en-US" sz="2400" dirty="0"/>
              <a:t>(</a:t>
            </a:r>
            <a:r>
              <a:rPr lang="en-US" sz="2400" dirty="0" err="1"/>
              <a:t>rHandle</a:t>
            </a:r>
            <a:r>
              <a:rPr lang="en-US" sz="2400" dirty="0"/>
              <a:t>, </a:t>
            </a:r>
            <a:r>
              <a:rPr lang="en-US" sz="2400" dirty="0" err="1"/>
              <a:t>clearColor</a:t>
            </a:r>
            <a:r>
              <a:rPr lang="en-US" sz="2400" dirty="0"/>
              <a:t>, 0,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IASetPrimitiveTopology</a:t>
            </a:r>
            <a:r>
              <a:rPr lang="en-US" sz="2400" dirty="0"/>
              <a:t>(</a:t>
            </a:r>
          </a:p>
          <a:p>
            <a:r>
              <a:rPr lang="en-US" sz="2400" dirty="0"/>
              <a:t>	D3D_PRIMITIVE_TOPOLOGY_TRIANGLELIST);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IASetVertexBuffers</a:t>
            </a:r>
            <a:r>
              <a:rPr lang="en-US" sz="2400" dirty="0"/>
              <a:t>(0, 1, &amp;</a:t>
            </a:r>
            <a:r>
              <a:rPr lang="en-US" sz="2400" dirty="0" err="1"/>
              <a:t>vertexBufferView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DrawInstanced</a:t>
            </a:r>
            <a:r>
              <a:rPr lang="en-US" sz="2400" dirty="0"/>
              <a:t>(3, 1, 0, 0);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97026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D3D12_RESOURCE_STATE_RENDER_TARGET, 	D3D12_RESOURCE_STATE_PRESENT));</a:t>
            </a:r>
          </a:p>
          <a:p>
            <a:endParaRPr lang="en-US" sz="2400" dirty="0"/>
          </a:p>
          <a:p>
            <a:r>
              <a:rPr lang="en-US" sz="2400" dirty="0"/>
              <a:t>DX_API("Failed to close command list")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commandList</a:t>
            </a:r>
            <a:r>
              <a:rPr lang="en-US" sz="2400" dirty="0"/>
              <a:t>-&gt;Close();</a:t>
            </a:r>
          </a:p>
          <a:p>
            <a:r>
              <a:rPr lang="en-US" sz="2400" dirty="0"/>
              <a:t>} // populate </a:t>
            </a:r>
            <a:r>
              <a:rPr lang="en-US" sz="2400" dirty="0" err="1"/>
              <a:t>fv</a:t>
            </a:r>
            <a:r>
              <a:rPr lang="en-US" sz="2400" dirty="0"/>
              <a:t> </a:t>
            </a:r>
            <a:r>
              <a:rPr lang="en-US" sz="2400" dirty="0" err="1"/>
              <a:t>vége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60100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LRESULT CALLBACK </a:t>
            </a:r>
            <a:r>
              <a:rPr lang="en-US" dirty="0" err="1"/>
              <a:t>WindowProcess</a:t>
            </a:r>
            <a:r>
              <a:rPr lang="en-US" dirty="0"/>
              <a:t>(HWND </a:t>
            </a:r>
            <a:r>
              <a:rPr lang="en-US" dirty="0" err="1"/>
              <a:t>windowHandle</a:t>
            </a:r>
            <a:r>
              <a:rPr lang="en-US" dirty="0"/>
              <a:t>, UINT message, WPARAM </a:t>
            </a:r>
            <a:r>
              <a:rPr lang="en-US" dirty="0" err="1"/>
              <a:t>wParam</a:t>
            </a:r>
            <a:r>
              <a:rPr lang="en-US" dirty="0"/>
              <a:t>, LPARAM </a:t>
            </a:r>
            <a:r>
              <a:rPr lang="en-US" dirty="0" err="1"/>
              <a:t>lParam</a:t>
            </a:r>
            <a:r>
              <a:rPr lang="en-US" dirty="0"/>
              <a:t>) {</a:t>
            </a:r>
          </a:p>
          <a:p>
            <a:r>
              <a:rPr lang="en-US" dirty="0"/>
              <a:t>	switch(message) {</a:t>
            </a:r>
          </a:p>
          <a:p>
            <a:r>
              <a:rPr lang="en-US" dirty="0"/>
              <a:t>		case WM_DESTROY:</a:t>
            </a:r>
          </a:p>
          <a:p>
            <a:r>
              <a:rPr lang="en-US" dirty="0"/>
              <a:t>			app-&gt;Destroy();</a:t>
            </a:r>
          </a:p>
          <a:p>
            <a:r>
              <a:rPr lang="en-US" dirty="0"/>
              <a:t>			</a:t>
            </a:r>
            <a:r>
              <a:rPr lang="en-US" dirty="0" err="1"/>
              <a:t>PostQuitMessage</a:t>
            </a:r>
            <a:r>
              <a:rPr lang="en-US" dirty="0"/>
              <a:t>(0);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WM_SIZE:</a:t>
            </a:r>
          </a:p>
          <a:p>
            <a:r>
              <a:rPr lang="en-US" dirty="0"/>
              <a:t>			int width = HIWORD(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int height = LOWORD(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app-&gt;Resize(width, height);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DefWindowProcW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message, </a:t>
            </a:r>
            <a:r>
              <a:rPr lang="en-US" dirty="0" err="1"/>
              <a:t>wParam</a:t>
            </a:r>
            <a:r>
              <a:rPr lang="en-US" dirty="0"/>
              <a:t>, 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Fejlettebb</a:t>
            </a:r>
            <a:r>
              <a:rPr lang="en-US" sz="4000" dirty="0"/>
              <a:t> </a:t>
            </a:r>
            <a:r>
              <a:rPr lang="en-US" sz="4000" dirty="0" err="1"/>
              <a:t>WindowProcess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522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= new App{};</a:t>
            </a:r>
          </a:p>
          <a:p>
            <a:r>
              <a:rPr lang="en-US" dirty="0"/>
              <a:t>app-&gt;</a:t>
            </a:r>
            <a:r>
              <a:rPr lang="en-US" dirty="0" err="1"/>
              <a:t>SetDevice</a:t>
            </a:r>
            <a:r>
              <a:rPr lang="en-US" dirty="0"/>
              <a:t>(device);</a:t>
            </a:r>
          </a:p>
          <a:p>
            <a:r>
              <a:rPr lang="en-US" dirty="0"/>
              <a:t>app-&gt;</a:t>
            </a:r>
            <a:r>
              <a:rPr lang="en-US" dirty="0" err="1"/>
              <a:t>SetCommandQueue</a:t>
            </a:r>
            <a:r>
              <a:rPr lang="en-US" dirty="0"/>
              <a:t>(</a:t>
            </a:r>
            <a:r>
              <a:rPr lang="en-US" dirty="0" err="1"/>
              <a:t>commandQueue</a:t>
            </a:r>
            <a:r>
              <a:rPr lang="en-US" dirty="0"/>
              <a:t>);</a:t>
            </a:r>
          </a:p>
          <a:p>
            <a:r>
              <a:rPr lang="en-US" dirty="0"/>
              <a:t>app-&gt;</a:t>
            </a:r>
            <a:r>
              <a:rPr lang="en-US" dirty="0" err="1"/>
              <a:t>SetSwapChain</a:t>
            </a:r>
            <a:r>
              <a:rPr lang="en-US" dirty="0"/>
              <a:t>(</a:t>
            </a:r>
            <a:r>
              <a:rPr lang="en-US" dirty="0" err="1"/>
              <a:t>swapChain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app-&gt;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CreateSwapChainResources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LoadAssets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</a:t>
            </a:r>
            <a:r>
              <a:rPr lang="en-US" dirty="0" err="1"/>
              <a:t>nShowCmd</a:t>
            </a:r>
            <a:r>
              <a:rPr lang="en-US" dirty="0"/>
              <a:t>);</a:t>
            </a:r>
          </a:p>
          <a:p>
            <a:r>
              <a:rPr lang="en-US" dirty="0"/>
              <a:t>MSG </a:t>
            </a:r>
            <a:r>
              <a:rPr lang="en-US" dirty="0" err="1"/>
              <a:t>winMessage</a:t>
            </a:r>
            <a:r>
              <a:rPr lang="en-US" dirty="0"/>
              <a:t> = { 0 };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winMessage.message</a:t>
            </a:r>
            <a:r>
              <a:rPr lang="en-US" dirty="0"/>
              <a:t> != WM_QUIT) {</a:t>
            </a:r>
          </a:p>
          <a:p>
            <a:r>
              <a:rPr lang="en-US" dirty="0"/>
              <a:t>	if(</a:t>
            </a:r>
            <a:r>
              <a:rPr lang="en-US" dirty="0" err="1"/>
              <a:t>PeekMessage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, NULL, 0, 0, PM_REMOVE)) {</a:t>
            </a:r>
          </a:p>
          <a:p>
            <a:r>
              <a:rPr lang="en-US" dirty="0"/>
              <a:t>		</a:t>
            </a:r>
            <a:r>
              <a:rPr lang="en-US" dirty="0" err="1"/>
              <a:t>TranslateMessage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DispatchMessage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app-&gt;Render();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Message Loop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933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virtual void Destroy()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ReleaseAssets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commandQueue.Reset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swapChain.Reset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device.Reset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Destroy()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7441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void Resize(int w, int h)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DX_API("Failed to resize swap chain")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swapChain</a:t>
            </a:r>
            <a:r>
              <a:rPr lang="en-US" sz="2400" dirty="0"/>
              <a:t>-&gt;</a:t>
            </a:r>
            <a:r>
              <a:rPr lang="en-US" sz="2400" dirty="0" err="1"/>
              <a:t>ResizeBuffers</a:t>
            </a:r>
            <a:r>
              <a:rPr lang="en-US" sz="2400" dirty="0"/>
              <a:t>(BACKBUFFER_DEPTH, 0, 	0, DXGI_FORMAT_UNKNOWN, 0);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CreateSwapChainResources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Resize </a:t>
            </a:r>
            <a:r>
              <a:rPr lang="en-US" sz="4000" dirty="0" err="1"/>
              <a:t>megoldás</a:t>
            </a:r>
            <a:r>
              <a:rPr lang="en-US" sz="4000" dirty="0"/>
              <a:t>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2678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B78B0-195E-4CCC-BB05-3318B5C1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97760"/>
            <a:ext cx="8782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3 float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Buffer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mind a 3 vertex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, pl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34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PSO-t </a:t>
            </a:r>
            <a:r>
              <a:rPr lang="en-US" dirty="0" err="1"/>
              <a:t>módosítsd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layout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 </a:t>
            </a:r>
            <a:r>
              <a:rPr lang="en-US" dirty="0" err="1"/>
              <a:t>átadja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vertex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</a:t>
            </a:r>
            <a:r>
              <a:rPr lang="en-US" dirty="0" err="1"/>
              <a:t>és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is.</a:t>
            </a:r>
          </a:p>
          <a:p>
            <a:pPr marL="514350" indent="-514350">
              <a:buAutoNum type="arabicPeriod" startAt="3"/>
            </a:pPr>
            <a:r>
              <a:rPr lang="en-US" dirty="0"/>
              <a:t>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módosítsd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</a:t>
            </a:r>
            <a:r>
              <a:rPr lang="en-US" dirty="0" err="1"/>
              <a:t>Layot</a:t>
            </a:r>
            <a:r>
              <a:rPr lang="en-US" dirty="0"/>
              <a:t> / VS / PS-el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PSO-t.</a:t>
            </a:r>
          </a:p>
        </p:txBody>
      </p:sp>
    </p:spTree>
    <p:extLst>
      <p:ext uri="{BB962C8B-B14F-4D97-AF65-F5344CB8AC3E}">
        <p14:creationId xmlns:p14="http://schemas.microsoft.com/office/powerpoint/2010/main" val="2118563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észre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eltakarják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told el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transzformálod</a:t>
            </a:r>
            <a:r>
              <a:rPr lang="en-US" dirty="0"/>
              <a:t> a </a:t>
            </a:r>
            <a:r>
              <a:rPr lang="en-US" dirty="0" err="1"/>
              <a:t>bemenetet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8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Tisztítás</a:t>
            </a:r>
            <a:r>
              <a:rPr lang="en-US" dirty="0"/>
              <a:t>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Nézd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bezárod</a:t>
            </a:r>
            <a:r>
              <a:rPr lang="en-US" dirty="0"/>
              <a:t> a </a:t>
            </a:r>
            <a:r>
              <a:rPr lang="en-US" dirty="0" err="1"/>
              <a:t>programodat</a:t>
            </a:r>
            <a:r>
              <a:rPr lang="en-US" dirty="0"/>
              <a:t>,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D3D12 WARNING </a:t>
            </a:r>
            <a:r>
              <a:rPr lang="en-US" dirty="0" err="1"/>
              <a:t>üzenetet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/>
              <a:t>Bővítsd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ReleaseResources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általad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felszabadítsa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294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r>
              <a:rPr lang="en-US"/>
              <a:t> - 2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4089-15FD-4968-AD0A-915772DF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arg</a:t>
            </a:r>
            <a:r>
              <a:rPr lang="hu-HU" dirty="0"/>
              <a:t>u</a:t>
            </a:r>
            <a:r>
              <a:rPr lang="en-US" dirty="0" err="1"/>
              <a:t>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típusra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8854</Words>
  <Application>Microsoft Office PowerPoint</Application>
  <PresentationFormat>On-screen Show (4:3)</PresentationFormat>
  <Paragraphs>845</Paragraphs>
  <Slides>58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Office-téma</vt:lpstr>
      <vt:lpstr>GraphGame ggl001-HelloTriangle</vt:lpstr>
      <vt:lpstr>Adminisztráció</vt:lpstr>
      <vt:lpstr>Eszközök </vt:lpstr>
      <vt:lpstr>Solution</vt:lpstr>
      <vt:lpstr>Solution 2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Resources</vt:lpstr>
      <vt:lpstr>Egyszerű App.h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ReleaseResources()</vt:lpstr>
      <vt:lpstr>LoadAssets()</vt:lpstr>
      <vt:lpstr>LoadAssets() - 2</vt:lpstr>
      <vt:lpstr>LoadAssets() - 3</vt:lpstr>
      <vt:lpstr>ReleaseAssets()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Render()</vt:lpstr>
      <vt:lpstr>PopulateCommandList() - 1</vt:lpstr>
      <vt:lpstr>PopulateCommandList() - 2</vt:lpstr>
      <vt:lpstr>PopulateCommandList() - 3</vt:lpstr>
      <vt:lpstr>PopulateCommandList() - 4</vt:lpstr>
      <vt:lpstr>Fejlettebb WindowProcess</vt:lpstr>
      <vt:lpstr>Message Loop</vt:lpstr>
      <vt:lpstr>Destroy() (App.h)</vt:lpstr>
      <vt:lpstr>Resize megoldás (App.h)</vt:lpstr>
      <vt:lpstr>Az eredmény</vt:lpstr>
      <vt:lpstr>Gyakorló Feladatok - Bevezetés</vt:lpstr>
      <vt:lpstr>Gyakorló Feladatok – új PSO </vt:lpstr>
      <vt:lpstr>Gyakorló Feladatok – új PSO </vt:lpstr>
      <vt:lpstr>Gyakorló Feladatok – Tisztítás </vt:lpstr>
      <vt:lpstr>Az eredmény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440</cp:revision>
  <dcterms:created xsi:type="dcterms:W3CDTF">2011-02-09T17:24:52Z</dcterms:created>
  <dcterms:modified xsi:type="dcterms:W3CDTF">2021-09-05T06:44:08Z</dcterms:modified>
</cp:coreProperties>
</file>