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00" r:id="rId3"/>
    <p:sldId id="431" r:id="rId4"/>
    <p:sldId id="434" r:id="rId5"/>
    <p:sldId id="506" r:id="rId6"/>
    <p:sldId id="507" r:id="rId7"/>
    <p:sldId id="508" r:id="rId8"/>
    <p:sldId id="515" r:id="rId9"/>
    <p:sldId id="526" r:id="rId10"/>
    <p:sldId id="525" r:id="rId11"/>
    <p:sldId id="527" r:id="rId12"/>
    <p:sldId id="509" r:id="rId13"/>
    <p:sldId id="488" r:id="rId14"/>
    <p:sldId id="511" r:id="rId15"/>
    <p:sldId id="512" r:id="rId16"/>
    <p:sldId id="528" r:id="rId17"/>
    <p:sldId id="529" r:id="rId18"/>
    <p:sldId id="530" r:id="rId19"/>
    <p:sldId id="531" r:id="rId20"/>
    <p:sldId id="532" r:id="rId21"/>
    <p:sldId id="533" r:id="rId22"/>
    <p:sldId id="534" r:id="rId23"/>
    <p:sldId id="52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87226" autoAdjust="0"/>
  </p:normalViewPr>
  <p:slideViewPr>
    <p:cSldViewPr>
      <p:cViewPr varScale="1">
        <p:scale>
          <a:sx n="118" d="100"/>
          <a:sy n="118" d="100"/>
        </p:scale>
        <p:origin x="11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9/22/2021</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 gg002-Libraries </a:t>
            </a:r>
            <a:r>
              <a:rPr lang="en-US" dirty="0" err="1"/>
              <a:t>projekten</a:t>
            </a:r>
            <a:r>
              <a:rPr lang="en-US" dirty="0"/>
              <a:t> </a:t>
            </a:r>
            <a:r>
              <a:rPr lang="en-US" dirty="0" err="1"/>
              <a:t>belül</a:t>
            </a:r>
            <a:r>
              <a:rPr lang="en-US" dirty="0"/>
              <a:t> </a:t>
            </a:r>
            <a:r>
              <a:rPr lang="en-US" dirty="0" err="1"/>
              <a:t>hozd</a:t>
            </a:r>
            <a:r>
              <a:rPr lang="en-US" dirty="0"/>
              <a:t> </a:t>
            </a:r>
            <a:r>
              <a:rPr lang="en-US" dirty="0" err="1"/>
              <a:t>létre</a:t>
            </a:r>
            <a:r>
              <a:rPr lang="en-US" dirty="0"/>
              <a:t> a </a:t>
            </a:r>
            <a:r>
              <a:rPr lang="en-US" dirty="0" err="1"/>
              <a:t>ConstantBufferTypes.h</a:t>
            </a:r>
            <a:r>
              <a:rPr lang="en-US" dirty="0"/>
              <a:t> header </a:t>
            </a:r>
            <a:r>
              <a:rPr lang="en-US" dirty="0" err="1"/>
              <a:t>fájlt</a:t>
            </a:r>
            <a:r>
              <a:rPr lang="en-US" dirty="0"/>
              <a:t>.</a:t>
            </a:r>
            <a:r>
              <a:rPr lang="hu-HU" dirty="0"/>
              <a:t> Ebben lesznek definiálva azok</a:t>
            </a:r>
            <a:r>
              <a:rPr lang="hu-HU" baseline="0" dirty="0"/>
              <a:t> a C++ típusok, amik a konstans bufferek feltöltésében segítenek --- megadják, hogy hogyan helyezkednek el az adatok a CPU oldali, host memóriában. Innen fognak majd felkerülni a GPU-ra byteról bytra átmásolva. </a:t>
            </a:r>
            <a:endParaRPr lang="en-US" dirty="0"/>
          </a:p>
          <a:p>
            <a:endParaRPr lang="en-US" dirty="0"/>
          </a:p>
          <a:p>
            <a:r>
              <a:rPr lang="en-US" b="1" dirty="0"/>
              <a:t>__</a:t>
            </a:r>
            <a:r>
              <a:rPr lang="en-US" b="1" dirty="0" err="1"/>
              <a:t>declspec</a:t>
            </a:r>
            <a:r>
              <a:rPr lang="en-US" b="1" dirty="0"/>
              <a:t>(align(16))</a:t>
            </a:r>
            <a:r>
              <a:rPr lang="en-US" dirty="0"/>
              <a:t> : 16 </a:t>
            </a:r>
            <a:r>
              <a:rPr lang="en-US" dirty="0" err="1"/>
              <a:t>byteos</a:t>
            </a:r>
            <a:r>
              <a:rPr lang="en-US" dirty="0"/>
              <a:t> </a:t>
            </a:r>
            <a:r>
              <a:rPr lang="en-US" dirty="0" err="1"/>
              <a:t>vonalakra</a:t>
            </a:r>
            <a:r>
              <a:rPr lang="en-US" dirty="0"/>
              <a:t> </a:t>
            </a:r>
            <a:r>
              <a:rPr lang="en-US" dirty="0" err="1"/>
              <a:t>illeszti</a:t>
            </a:r>
            <a:r>
              <a:rPr lang="en-US" dirty="0"/>
              <a:t> a </a:t>
            </a:r>
            <a:r>
              <a:rPr lang="en-US" dirty="0" err="1"/>
              <a:t>tartalmát</a:t>
            </a:r>
            <a:r>
              <a:rPr lang="en-US" dirty="0"/>
              <a:t> </a:t>
            </a:r>
            <a:r>
              <a:rPr lang="en-US" dirty="0" err="1"/>
              <a:t>az</a:t>
            </a:r>
            <a:r>
              <a:rPr lang="en-US" dirty="0"/>
              <a:t> </a:t>
            </a:r>
            <a:r>
              <a:rPr lang="en-US" dirty="0" err="1"/>
              <a:t>osztálynak</a:t>
            </a:r>
            <a:r>
              <a:rPr lang="en-US" dirty="0"/>
              <a:t>, </a:t>
            </a:r>
            <a:r>
              <a:rPr lang="en-US" dirty="0" err="1"/>
              <a:t>ez</a:t>
            </a:r>
            <a:r>
              <a:rPr lang="en-US" dirty="0"/>
              <a:t> </a:t>
            </a:r>
            <a:r>
              <a:rPr lang="en-US" dirty="0" err="1"/>
              <a:t>kifejezetten</a:t>
            </a:r>
            <a:r>
              <a:rPr lang="en-US" dirty="0"/>
              <a:t> </a:t>
            </a:r>
            <a:r>
              <a:rPr lang="en-US" dirty="0" err="1"/>
              <a:t>fontos</a:t>
            </a:r>
            <a:r>
              <a:rPr lang="en-US" dirty="0"/>
              <a:t>, </a:t>
            </a:r>
            <a:r>
              <a:rPr lang="en-US" dirty="0" err="1"/>
              <a:t>mert</a:t>
            </a:r>
            <a:r>
              <a:rPr lang="en-US" dirty="0"/>
              <a:t> a GPU </a:t>
            </a:r>
            <a:r>
              <a:rPr lang="en-US" dirty="0" err="1"/>
              <a:t>ekkora</a:t>
            </a:r>
            <a:r>
              <a:rPr lang="en-US" dirty="0"/>
              <a:t> </a:t>
            </a:r>
            <a:r>
              <a:rPr lang="en-US" dirty="0" err="1"/>
              <a:t>szeletekkel</a:t>
            </a:r>
            <a:r>
              <a:rPr lang="en-US" dirty="0"/>
              <a:t> </a:t>
            </a:r>
            <a:r>
              <a:rPr lang="en-US" dirty="0" err="1"/>
              <a:t>dolgozik</a:t>
            </a:r>
            <a:r>
              <a:rPr lang="en-US" dirty="0"/>
              <a:t> (4x4 byte, 4 float). </a:t>
            </a:r>
            <a:r>
              <a:rPr lang="en-US" dirty="0" err="1"/>
              <a:t>Egyszer</a:t>
            </a:r>
            <a:r>
              <a:rPr lang="hu-HU" dirty="0"/>
              <a:t>ű</a:t>
            </a:r>
            <a:r>
              <a:rPr lang="en-US" dirty="0" err="1"/>
              <a:t>en</a:t>
            </a:r>
            <a:r>
              <a:rPr lang="en-US" dirty="0"/>
              <a:t> </a:t>
            </a:r>
            <a:r>
              <a:rPr lang="en-US" dirty="0" err="1"/>
              <a:t>azért</a:t>
            </a:r>
            <a:r>
              <a:rPr lang="en-US" dirty="0"/>
              <a:t>, </a:t>
            </a:r>
            <a:r>
              <a:rPr lang="en-US" dirty="0" err="1"/>
              <a:t>mert</a:t>
            </a:r>
            <a:r>
              <a:rPr lang="en-US" dirty="0"/>
              <a:t> a GPU </a:t>
            </a:r>
            <a:r>
              <a:rPr lang="en-US" dirty="0" err="1"/>
              <a:t>egy</a:t>
            </a:r>
            <a:r>
              <a:rPr lang="en-US" dirty="0"/>
              <a:t> </a:t>
            </a:r>
            <a:r>
              <a:rPr lang="en-US" dirty="0" err="1"/>
              <a:t>célhardware</a:t>
            </a:r>
            <a:r>
              <a:rPr lang="en-US" dirty="0"/>
              <a:t>, </a:t>
            </a:r>
            <a:r>
              <a:rPr lang="en-US" dirty="0" err="1"/>
              <a:t>egy</a:t>
            </a:r>
            <a:r>
              <a:rPr lang="en-US" dirty="0"/>
              <a:t> CPU mag </a:t>
            </a:r>
            <a:r>
              <a:rPr lang="en-US" dirty="0" err="1"/>
              <a:t>sokkal</a:t>
            </a:r>
            <a:r>
              <a:rPr lang="en-US" dirty="0"/>
              <a:t> </a:t>
            </a:r>
            <a:r>
              <a:rPr lang="en-US" dirty="0" err="1"/>
              <a:t>bonyolultabb</a:t>
            </a:r>
            <a:r>
              <a:rPr lang="en-US" dirty="0"/>
              <a:t>, </a:t>
            </a:r>
            <a:r>
              <a:rPr lang="en-US" dirty="0" err="1"/>
              <a:t>nagyobb</a:t>
            </a:r>
            <a:r>
              <a:rPr lang="en-US" dirty="0"/>
              <a:t> </a:t>
            </a:r>
            <a:r>
              <a:rPr lang="en-US" dirty="0" err="1"/>
              <a:t>helyet</a:t>
            </a:r>
            <a:r>
              <a:rPr lang="en-US" dirty="0"/>
              <a:t> </a:t>
            </a:r>
            <a:r>
              <a:rPr lang="en-US" dirty="0" err="1"/>
              <a:t>foglal</a:t>
            </a:r>
            <a:r>
              <a:rPr lang="en-US" dirty="0"/>
              <a:t>. </a:t>
            </a:r>
            <a:r>
              <a:rPr lang="en-US" dirty="0" err="1"/>
              <a:t>Egy</a:t>
            </a:r>
            <a:r>
              <a:rPr lang="en-US" dirty="0"/>
              <a:t> GPU </a:t>
            </a:r>
            <a:r>
              <a:rPr lang="en-US" dirty="0" err="1"/>
              <a:t>számítási</a:t>
            </a:r>
            <a:r>
              <a:rPr lang="en-US" dirty="0"/>
              <a:t> </a:t>
            </a:r>
            <a:r>
              <a:rPr lang="en-US" dirty="0" err="1"/>
              <a:t>egység</a:t>
            </a:r>
            <a:r>
              <a:rPr lang="en-US" dirty="0"/>
              <a:t> </a:t>
            </a:r>
            <a:r>
              <a:rPr lang="en-US" dirty="0" err="1"/>
              <a:t>ezzel</a:t>
            </a:r>
            <a:r>
              <a:rPr lang="en-US" dirty="0"/>
              <a:t> </a:t>
            </a:r>
            <a:r>
              <a:rPr lang="en-US" dirty="0" err="1"/>
              <a:t>szemben</a:t>
            </a:r>
            <a:r>
              <a:rPr lang="en-US" dirty="0"/>
              <a:t> </a:t>
            </a:r>
            <a:r>
              <a:rPr lang="en-US" dirty="0" err="1"/>
              <a:t>sokkal</a:t>
            </a:r>
            <a:r>
              <a:rPr lang="en-US" dirty="0"/>
              <a:t> “</a:t>
            </a:r>
            <a:r>
              <a:rPr lang="en-US" dirty="0" err="1"/>
              <a:t>butább</a:t>
            </a:r>
            <a:r>
              <a:rPr lang="en-US" dirty="0"/>
              <a:t>” de </a:t>
            </a:r>
            <a:r>
              <a:rPr lang="en-US" dirty="0" err="1"/>
              <a:t>egyszer</a:t>
            </a:r>
            <a:r>
              <a:rPr lang="hu-HU" dirty="0"/>
              <a:t>ű</a:t>
            </a:r>
            <a:r>
              <a:rPr lang="en-US" dirty="0"/>
              <a:t>bb, </a:t>
            </a:r>
            <a:r>
              <a:rPr lang="en-US" dirty="0" err="1"/>
              <a:t>több</a:t>
            </a:r>
            <a:r>
              <a:rPr lang="en-US" dirty="0"/>
              <a:t> </a:t>
            </a:r>
            <a:r>
              <a:rPr lang="en-US" dirty="0" err="1"/>
              <a:t>fér</a:t>
            </a:r>
            <a:r>
              <a:rPr lang="en-US" dirty="0"/>
              <a:t> </a:t>
            </a:r>
            <a:r>
              <a:rPr lang="en-US" dirty="0" err="1"/>
              <a:t>rá</a:t>
            </a:r>
            <a:r>
              <a:rPr lang="en-US" dirty="0"/>
              <a:t> </a:t>
            </a:r>
            <a:r>
              <a:rPr lang="en-US" dirty="0" err="1"/>
              <a:t>egy</a:t>
            </a:r>
            <a:r>
              <a:rPr lang="en-US" dirty="0"/>
              <a:t> </a:t>
            </a:r>
            <a:r>
              <a:rPr lang="en-US" dirty="0" err="1"/>
              <a:t>chipre</a:t>
            </a:r>
            <a:r>
              <a:rPr lang="en-US" dirty="0"/>
              <a:t>. A tradeoff </a:t>
            </a:r>
            <a:r>
              <a:rPr lang="en-US" dirty="0" err="1"/>
              <a:t>itt</a:t>
            </a:r>
            <a:r>
              <a:rPr lang="en-US" dirty="0"/>
              <a:t> </a:t>
            </a:r>
            <a:r>
              <a:rPr lang="en-US" dirty="0" err="1"/>
              <a:t>az</a:t>
            </a:r>
            <a:r>
              <a:rPr lang="en-US" dirty="0"/>
              <a:t>, </a:t>
            </a:r>
            <a:r>
              <a:rPr lang="en-US" dirty="0" err="1"/>
              <a:t>hogy</a:t>
            </a:r>
            <a:r>
              <a:rPr lang="en-US" dirty="0"/>
              <a:t> </a:t>
            </a:r>
            <a:r>
              <a:rPr lang="en-US" dirty="0" err="1"/>
              <a:t>kevesebb</a:t>
            </a:r>
            <a:r>
              <a:rPr lang="en-US" dirty="0"/>
              <a:t> </a:t>
            </a:r>
            <a:r>
              <a:rPr lang="en-US" dirty="0" err="1"/>
              <a:t>lehetőségünk</a:t>
            </a:r>
            <a:r>
              <a:rPr lang="en-US" dirty="0"/>
              <a:t> van </a:t>
            </a:r>
            <a:r>
              <a:rPr lang="en-US" dirty="0" err="1"/>
              <a:t>és</a:t>
            </a:r>
            <a:r>
              <a:rPr lang="en-US" dirty="0"/>
              <a:t> </a:t>
            </a:r>
            <a:r>
              <a:rPr lang="en-US" dirty="0" err="1"/>
              <a:t>figyelni</a:t>
            </a:r>
            <a:r>
              <a:rPr lang="en-US" dirty="0"/>
              <a:t> </a:t>
            </a:r>
            <a:r>
              <a:rPr lang="en-US" dirty="0" err="1"/>
              <a:t>kell</a:t>
            </a:r>
            <a:r>
              <a:rPr lang="en-US" dirty="0"/>
              <a:t>, </a:t>
            </a:r>
            <a:r>
              <a:rPr lang="en-US" dirty="0" err="1"/>
              <a:t>hogy</a:t>
            </a:r>
            <a:r>
              <a:rPr lang="en-US" dirty="0"/>
              <a:t> a </a:t>
            </a:r>
            <a:r>
              <a:rPr lang="en-US" dirty="0" err="1"/>
              <a:t>hardwarenek</a:t>
            </a:r>
            <a:r>
              <a:rPr lang="en-US" dirty="0"/>
              <a:t> </a:t>
            </a:r>
            <a:r>
              <a:rPr lang="en-US" dirty="0" err="1"/>
              <a:t>milyen</a:t>
            </a:r>
            <a:r>
              <a:rPr lang="en-US" dirty="0"/>
              <a:t> </a:t>
            </a:r>
            <a:r>
              <a:rPr lang="en-US" dirty="0" err="1"/>
              <a:t>inputot</a:t>
            </a:r>
            <a:r>
              <a:rPr lang="en-US" dirty="0"/>
              <a:t> </a:t>
            </a:r>
            <a:r>
              <a:rPr lang="en-US" dirty="0" err="1"/>
              <a:t>adunk</a:t>
            </a:r>
            <a:r>
              <a:rPr lang="en-US" dirty="0"/>
              <a:t>, </a:t>
            </a:r>
            <a:r>
              <a:rPr lang="en-US" dirty="0" err="1"/>
              <a:t>cserébe</a:t>
            </a:r>
            <a:r>
              <a:rPr lang="en-US" dirty="0"/>
              <a:t> </a:t>
            </a:r>
            <a:r>
              <a:rPr lang="en-US" dirty="0" err="1"/>
              <a:t>hatalmas</a:t>
            </a:r>
            <a:r>
              <a:rPr lang="en-US" dirty="0"/>
              <a:t> </a:t>
            </a:r>
            <a:r>
              <a:rPr lang="en-US" dirty="0" err="1"/>
              <a:t>számítási</a:t>
            </a:r>
            <a:r>
              <a:rPr lang="en-US" dirty="0"/>
              <a:t> </a:t>
            </a:r>
            <a:r>
              <a:rPr lang="en-US" dirty="0" err="1"/>
              <a:t>kapacitás</a:t>
            </a:r>
            <a:r>
              <a:rPr lang="en-US" dirty="0"/>
              <a:t>.</a:t>
            </a:r>
          </a:p>
          <a:p>
            <a:endParaRPr lang="en-US" dirty="0"/>
          </a:p>
          <a:p>
            <a:r>
              <a:rPr lang="en-US" dirty="0" err="1"/>
              <a:t>Példa</a:t>
            </a:r>
            <a:r>
              <a:rPr lang="en-US" dirty="0"/>
              <a:t> </a:t>
            </a:r>
            <a:r>
              <a:rPr lang="en-US" dirty="0" err="1"/>
              <a:t>erre</a:t>
            </a:r>
            <a:r>
              <a:rPr lang="en-US" dirty="0"/>
              <a:t>: ha </a:t>
            </a:r>
            <a:r>
              <a:rPr lang="en-US" dirty="0" err="1"/>
              <a:t>egy</a:t>
            </a:r>
            <a:r>
              <a:rPr lang="en-US" dirty="0"/>
              <a:t> __</a:t>
            </a:r>
            <a:r>
              <a:rPr lang="en-US" dirty="0" err="1"/>
              <a:t>declspec</a:t>
            </a:r>
            <a:r>
              <a:rPr lang="en-US" dirty="0"/>
              <a:t>(align(16))-</a:t>
            </a:r>
            <a:r>
              <a:rPr lang="en-US" dirty="0" err="1"/>
              <a:t>os</a:t>
            </a:r>
            <a:r>
              <a:rPr lang="en-US" dirty="0"/>
              <a:t> </a:t>
            </a:r>
            <a:r>
              <a:rPr lang="en-US" dirty="0" err="1"/>
              <a:t>osztályba</a:t>
            </a:r>
            <a:r>
              <a:rPr lang="en-US" dirty="0"/>
              <a:t> </a:t>
            </a:r>
            <a:r>
              <a:rPr lang="en-US" dirty="0" err="1"/>
              <a:t>lenne</a:t>
            </a:r>
            <a:r>
              <a:rPr lang="en-US" dirty="0"/>
              <a:t> </a:t>
            </a:r>
            <a:r>
              <a:rPr lang="en-US" dirty="0" err="1"/>
              <a:t>egy</a:t>
            </a:r>
            <a:r>
              <a:rPr lang="en-US" dirty="0"/>
              <a:t> </a:t>
            </a:r>
            <a:r>
              <a:rPr lang="en-US" dirty="0" err="1"/>
              <a:t>sima</a:t>
            </a:r>
            <a:r>
              <a:rPr lang="en-US" dirty="0"/>
              <a:t> bool </a:t>
            </a:r>
            <a:r>
              <a:rPr lang="en-US" dirty="0" err="1"/>
              <a:t>érték</a:t>
            </a:r>
            <a:r>
              <a:rPr lang="en-US" dirty="0"/>
              <a:t>, </a:t>
            </a:r>
            <a:r>
              <a:rPr lang="en-US" dirty="0" err="1"/>
              <a:t>akkor</a:t>
            </a:r>
            <a:r>
              <a:rPr lang="en-US" dirty="0"/>
              <a:t> </a:t>
            </a:r>
            <a:r>
              <a:rPr lang="en-US" dirty="0" err="1"/>
              <a:t>annak</a:t>
            </a:r>
            <a:r>
              <a:rPr lang="en-US" dirty="0"/>
              <a:t> a </a:t>
            </a:r>
            <a:r>
              <a:rPr lang="en-US" dirty="0" err="1"/>
              <a:t>sizeof</a:t>
            </a:r>
            <a:r>
              <a:rPr lang="en-US" dirty="0"/>
              <a:t>-ja 16 </a:t>
            </a:r>
            <a:r>
              <a:rPr lang="en-US" dirty="0" err="1"/>
              <a:t>lenne</a:t>
            </a:r>
            <a:r>
              <a:rPr lang="en-US" dirty="0"/>
              <a:t>. Ha </a:t>
            </a:r>
            <a:r>
              <a:rPr lang="en-US" dirty="0" err="1"/>
              <a:t>hozzáadnánk</a:t>
            </a:r>
            <a:r>
              <a:rPr lang="en-US" dirty="0"/>
              <a:t> </a:t>
            </a:r>
            <a:r>
              <a:rPr lang="en-US" dirty="0" err="1"/>
              <a:t>még</a:t>
            </a:r>
            <a:r>
              <a:rPr lang="en-US" dirty="0"/>
              <a:t> </a:t>
            </a:r>
            <a:r>
              <a:rPr lang="en-US" dirty="0" err="1"/>
              <a:t>egy</a:t>
            </a:r>
            <a:r>
              <a:rPr lang="en-US" dirty="0"/>
              <a:t> Float4-et, </a:t>
            </a:r>
            <a:r>
              <a:rPr lang="en-US" dirty="0" err="1"/>
              <a:t>ami</a:t>
            </a:r>
            <a:r>
              <a:rPr lang="en-US" dirty="0"/>
              <a:t> 16 byte, </a:t>
            </a:r>
            <a:r>
              <a:rPr lang="en-US" dirty="0" err="1"/>
              <a:t>akkor</a:t>
            </a:r>
            <a:r>
              <a:rPr lang="en-US" dirty="0"/>
              <a:t> </a:t>
            </a:r>
            <a:r>
              <a:rPr lang="en-US" dirty="0" err="1"/>
              <a:t>már</a:t>
            </a:r>
            <a:r>
              <a:rPr lang="en-US" dirty="0"/>
              <a:t> 32 </a:t>
            </a:r>
            <a:r>
              <a:rPr lang="en-US" dirty="0" err="1"/>
              <a:t>lenne</a:t>
            </a:r>
            <a:r>
              <a:rPr lang="en-US" dirty="0"/>
              <a:t> a </a:t>
            </a:r>
            <a:r>
              <a:rPr lang="en-US" dirty="0" err="1"/>
              <a:t>mérete</a:t>
            </a:r>
            <a:r>
              <a:rPr lang="en-US" dirty="0"/>
              <a:t>, 15 “</a:t>
            </a:r>
            <a:r>
              <a:rPr lang="en-US" dirty="0" err="1"/>
              <a:t>üres</a:t>
            </a:r>
            <a:r>
              <a:rPr lang="en-US" dirty="0"/>
              <a:t>” byte </a:t>
            </a:r>
            <a:r>
              <a:rPr lang="en-US" dirty="0" err="1"/>
              <a:t>lenne</a:t>
            </a:r>
            <a:r>
              <a:rPr lang="en-US" dirty="0"/>
              <a:t> a bool </a:t>
            </a:r>
            <a:r>
              <a:rPr lang="en-US" dirty="0" err="1"/>
              <a:t>után</a:t>
            </a:r>
            <a:r>
              <a:rPr lang="en-US" dirty="0"/>
              <a:t> </a:t>
            </a:r>
            <a:r>
              <a:rPr lang="en-US" dirty="0" err="1"/>
              <a:t>és</a:t>
            </a:r>
            <a:r>
              <a:rPr lang="en-US" dirty="0"/>
              <a:t> a Float4 </a:t>
            </a:r>
            <a:r>
              <a:rPr lang="en-US" dirty="0" err="1"/>
              <a:t>előtt</a:t>
            </a:r>
            <a:r>
              <a:rPr lang="en-US" dirty="0"/>
              <a:t>. De ha </a:t>
            </a:r>
            <a:r>
              <a:rPr lang="en-US" dirty="0" err="1"/>
              <a:t>tennénk</a:t>
            </a:r>
            <a:r>
              <a:rPr lang="en-US" dirty="0"/>
              <a:t> </a:t>
            </a:r>
            <a:r>
              <a:rPr lang="en-US" dirty="0" err="1"/>
              <a:t>még</a:t>
            </a:r>
            <a:r>
              <a:rPr lang="en-US" dirty="0"/>
              <a:t> </a:t>
            </a:r>
            <a:r>
              <a:rPr lang="en-US" dirty="0" err="1"/>
              <a:t>egy</a:t>
            </a:r>
            <a:r>
              <a:rPr lang="en-US" dirty="0"/>
              <a:t> bool-t a Float4 </a:t>
            </a:r>
            <a:r>
              <a:rPr lang="en-US" dirty="0" err="1"/>
              <a:t>elé</a:t>
            </a:r>
            <a:r>
              <a:rPr lang="en-US" dirty="0"/>
              <a:t> </a:t>
            </a:r>
            <a:r>
              <a:rPr lang="en-US" dirty="0" err="1"/>
              <a:t>akkor</a:t>
            </a:r>
            <a:r>
              <a:rPr lang="en-US" dirty="0"/>
              <a:t> </a:t>
            </a:r>
            <a:r>
              <a:rPr lang="en-US" dirty="0" err="1"/>
              <a:t>már</a:t>
            </a:r>
            <a:r>
              <a:rPr lang="en-US" dirty="0"/>
              <a:t> </a:t>
            </a:r>
            <a:r>
              <a:rPr lang="en-US" dirty="0" err="1"/>
              <a:t>csak</a:t>
            </a:r>
            <a:r>
              <a:rPr lang="en-US" dirty="0"/>
              <a:t> 14 </a:t>
            </a:r>
            <a:r>
              <a:rPr lang="en-US" dirty="0" err="1"/>
              <a:t>üres</a:t>
            </a:r>
            <a:r>
              <a:rPr lang="en-US" dirty="0"/>
              <a:t> byte </a:t>
            </a:r>
            <a:r>
              <a:rPr lang="en-US" dirty="0" err="1"/>
              <a:t>lenne</a:t>
            </a:r>
            <a:r>
              <a:rPr lang="en-US" dirty="0"/>
              <a:t>, </a:t>
            </a:r>
            <a:r>
              <a:rPr lang="en-US" dirty="0" err="1"/>
              <a:t>sizeof</a:t>
            </a:r>
            <a:r>
              <a:rPr lang="en-US" dirty="0"/>
              <a:t> </a:t>
            </a:r>
            <a:r>
              <a:rPr lang="en-US" dirty="0" err="1"/>
              <a:t>pedig</a:t>
            </a:r>
            <a:r>
              <a:rPr lang="en-US" dirty="0"/>
              <a:t> 32 </a:t>
            </a:r>
            <a:r>
              <a:rPr lang="en-US" dirty="0" err="1"/>
              <a:t>maradna</a:t>
            </a:r>
            <a:r>
              <a:rPr lang="en-US" dirty="0"/>
              <a:t>. </a:t>
            </a:r>
            <a:r>
              <a:rPr lang="en-US" dirty="0" err="1"/>
              <a:t>Tehát</a:t>
            </a:r>
            <a:r>
              <a:rPr lang="en-US" dirty="0"/>
              <a:t> </a:t>
            </a:r>
            <a:r>
              <a:rPr lang="en-US" dirty="0" err="1"/>
              <a:t>megpróbálja</a:t>
            </a:r>
            <a:r>
              <a:rPr lang="en-US" dirty="0"/>
              <a:t> a </a:t>
            </a:r>
            <a:r>
              <a:rPr lang="en-US" dirty="0" err="1"/>
              <a:t>lehető</a:t>
            </a:r>
            <a:r>
              <a:rPr lang="en-US" dirty="0"/>
              <a:t> </a:t>
            </a:r>
            <a:r>
              <a:rPr lang="en-US" dirty="0" err="1"/>
              <a:t>legjobban</a:t>
            </a:r>
            <a:r>
              <a:rPr lang="en-US" dirty="0"/>
              <a:t> </a:t>
            </a:r>
            <a:r>
              <a:rPr lang="en-US" dirty="0" err="1"/>
              <a:t>ráilleszteni</a:t>
            </a:r>
            <a:r>
              <a:rPr lang="en-US" dirty="0"/>
              <a:t> a 16 </a:t>
            </a:r>
            <a:r>
              <a:rPr lang="en-US" dirty="0" err="1"/>
              <a:t>byteos</a:t>
            </a:r>
            <a:r>
              <a:rPr lang="en-US" dirty="0"/>
              <a:t> </a:t>
            </a:r>
            <a:r>
              <a:rPr lang="en-US" dirty="0" err="1"/>
              <a:t>vonalakra</a:t>
            </a:r>
            <a:r>
              <a:rPr lang="en-US" dirty="0"/>
              <a:t> </a:t>
            </a:r>
            <a:r>
              <a:rPr lang="en-US" dirty="0" err="1"/>
              <a:t>az</a:t>
            </a:r>
            <a:r>
              <a:rPr lang="en-US" dirty="0"/>
              <a:t> </a:t>
            </a:r>
            <a:r>
              <a:rPr lang="en-US" dirty="0" err="1"/>
              <a:t>adattagokat</a:t>
            </a:r>
            <a:r>
              <a:rPr lang="en-US" dirty="0"/>
              <a:t>.</a:t>
            </a:r>
          </a:p>
          <a:p>
            <a:endParaRPr lang="en-US" dirty="0"/>
          </a:p>
          <a:p>
            <a:r>
              <a:rPr lang="en-US" dirty="0" err="1"/>
              <a:t>Megjegyzés</a:t>
            </a:r>
            <a:r>
              <a:rPr lang="en-US" dirty="0"/>
              <a:t>: </a:t>
            </a:r>
            <a:r>
              <a:rPr lang="en-US" dirty="0" err="1"/>
              <a:t>mivel</a:t>
            </a:r>
            <a:r>
              <a:rPr lang="en-US" dirty="0"/>
              <a:t> </a:t>
            </a:r>
            <a:r>
              <a:rPr lang="en-US" dirty="0" err="1"/>
              <a:t>csak</a:t>
            </a:r>
            <a:r>
              <a:rPr lang="en-US" dirty="0"/>
              <a:t> </a:t>
            </a:r>
            <a:r>
              <a:rPr lang="en-US" dirty="0" err="1"/>
              <a:t>egy</a:t>
            </a:r>
            <a:r>
              <a:rPr lang="en-US" dirty="0"/>
              <a:t> Float4x4-el </a:t>
            </a:r>
            <a:r>
              <a:rPr lang="en-US" dirty="0" err="1"/>
              <a:t>dolgozunk</a:t>
            </a:r>
            <a:r>
              <a:rPr lang="en-US" dirty="0"/>
              <a:t> </a:t>
            </a:r>
            <a:r>
              <a:rPr lang="en-US" dirty="0" err="1"/>
              <a:t>ebben</a:t>
            </a:r>
            <a:r>
              <a:rPr lang="en-US" dirty="0"/>
              <a:t> </a:t>
            </a:r>
            <a:r>
              <a:rPr lang="en-US" dirty="0" err="1"/>
              <a:t>az</a:t>
            </a:r>
            <a:r>
              <a:rPr lang="en-US" dirty="0"/>
              <a:t> </a:t>
            </a:r>
            <a:r>
              <a:rPr lang="en-US" dirty="0" err="1"/>
              <a:t>esetben</a:t>
            </a:r>
            <a:r>
              <a:rPr lang="en-US" dirty="0"/>
              <a:t> (64byte, </a:t>
            </a:r>
            <a:r>
              <a:rPr lang="en-US" dirty="0" err="1"/>
              <a:t>szép</a:t>
            </a:r>
            <a:r>
              <a:rPr lang="en-US" dirty="0"/>
              <a:t> 16 </a:t>
            </a:r>
            <a:r>
              <a:rPr lang="en-US" dirty="0" err="1"/>
              <a:t>többszörös</a:t>
            </a:r>
            <a:r>
              <a:rPr lang="en-US" dirty="0"/>
              <a:t>), </a:t>
            </a:r>
            <a:r>
              <a:rPr lang="en-US" dirty="0" err="1"/>
              <a:t>ezért</a:t>
            </a:r>
            <a:r>
              <a:rPr lang="en-US" dirty="0"/>
              <a:t> </a:t>
            </a:r>
            <a:r>
              <a:rPr lang="en-US" dirty="0" err="1"/>
              <a:t>nem</a:t>
            </a:r>
            <a:r>
              <a:rPr lang="en-US" dirty="0"/>
              <a:t> </a:t>
            </a:r>
            <a:r>
              <a:rPr lang="en-US" dirty="0" err="1"/>
              <a:t>lenne</a:t>
            </a:r>
            <a:r>
              <a:rPr lang="en-US" dirty="0"/>
              <a:t> </a:t>
            </a:r>
            <a:r>
              <a:rPr lang="en-US" dirty="0" err="1"/>
              <a:t>ebből</a:t>
            </a:r>
            <a:r>
              <a:rPr lang="en-US" dirty="0"/>
              <a:t> </a:t>
            </a:r>
            <a:r>
              <a:rPr lang="en-US" dirty="0" err="1"/>
              <a:t>gond</a:t>
            </a:r>
            <a:r>
              <a:rPr lang="en-US" dirty="0"/>
              <a:t>, </a:t>
            </a:r>
            <a:r>
              <a:rPr lang="en-US" dirty="0" err="1"/>
              <a:t>sőt</a:t>
            </a:r>
            <a:r>
              <a:rPr lang="en-US" dirty="0"/>
              <a:t> </a:t>
            </a:r>
            <a:r>
              <a:rPr lang="en-US" dirty="0" err="1"/>
              <a:t>elég</a:t>
            </a:r>
            <a:r>
              <a:rPr lang="en-US" dirty="0"/>
              <a:t> </a:t>
            </a:r>
            <a:r>
              <a:rPr lang="en-US" dirty="0" err="1"/>
              <a:t>ritkán</a:t>
            </a:r>
            <a:r>
              <a:rPr lang="en-US" dirty="0"/>
              <a:t> </a:t>
            </a:r>
            <a:r>
              <a:rPr lang="en-US" dirty="0" err="1"/>
              <a:t>jönne</a:t>
            </a:r>
            <a:r>
              <a:rPr lang="en-US" dirty="0"/>
              <a:t> </a:t>
            </a:r>
            <a:r>
              <a:rPr lang="en-US" dirty="0" err="1"/>
              <a:t>elő</a:t>
            </a:r>
            <a:r>
              <a:rPr lang="en-US" dirty="0"/>
              <a:t> </a:t>
            </a:r>
            <a:r>
              <a:rPr lang="en-US" dirty="0" err="1"/>
              <a:t>ez</a:t>
            </a:r>
            <a:r>
              <a:rPr lang="en-US" dirty="0"/>
              <a:t> a </a:t>
            </a:r>
            <a:r>
              <a:rPr lang="en-US" dirty="0" err="1"/>
              <a:t>probléma</a:t>
            </a:r>
            <a:r>
              <a:rPr lang="en-US" dirty="0"/>
              <a:t>, de </a:t>
            </a:r>
            <a:r>
              <a:rPr lang="en-US" dirty="0" err="1"/>
              <a:t>amikor</a:t>
            </a:r>
            <a:r>
              <a:rPr lang="en-US" dirty="0"/>
              <a:t> </a:t>
            </a:r>
            <a:r>
              <a:rPr lang="en-US" dirty="0" err="1"/>
              <a:t>előjön</a:t>
            </a:r>
            <a:r>
              <a:rPr lang="en-US" dirty="0"/>
              <a:t>, </a:t>
            </a:r>
            <a:r>
              <a:rPr lang="en-US" dirty="0" err="1"/>
              <a:t>akkor</a:t>
            </a:r>
            <a:r>
              <a:rPr lang="en-US" dirty="0"/>
              <a:t> </a:t>
            </a:r>
            <a:r>
              <a:rPr lang="en-US" dirty="0" err="1"/>
              <a:t>nagyon</a:t>
            </a:r>
            <a:r>
              <a:rPr lang="en-US" dirty="0"/>
              <a:t> </a:t>
            </a:r>
            <a:r>
              <a:rPr lang="en-US" dirty="0" err="1"/>
              <a:t>sok</a:t>
            </a:r>
            <a:r>
              <a:rPr lang="en-US" dirty="0"/>
              <a:t> </a:t>
            </a:r>
            <a:r>
              <a:rPr lang="en-US" dirty="0" err="1"/>
              <a:t>időt</a:t>
            </a:r>
            <a:r>
              <a:rPr lang="en-US" dirty="0"/>
              <a:t> </a:t>
            </a:r>
            <a:r>
              <a:rPr lang="en-US" dirty="0" err="1"/>
              <a:t>elvisz</a:t>
            </a:r>
            <a:r>
              <a:rPr lang="en-US" dirty="0"/>
              <a:t> a </a:t>
            </a:r>
            <a:r>
              <a:rPr lang="en-US" dirty="0" err="1"/>
              <a:t>debugolás</a:t>
            </a:r>
            <a:r>
              <a:rPr lang="en-US" dirty="0"/>
              <a:t>, </a:t>
            </a:r>
            <a:r>
              <a:rPr lang="en-US" dirty="0" err="1"/>
              <a:t>mert</a:t>
            </a:r>
            <a:r>
              <a:rPr lang="en-US" dirty="0"/>
              <a:t> </a:t>
            </a:r>
            <a:r>
              <a:rPr lang="en-US" dirty="0" err="1"/>
              <a:t>nagyon</a:t>
            </a:r>
            <a:r>
              <a:rPr lang="en-US" dirty="0"/>
              <a:t> </a:t>
            </a:r>
            <a:r>
              <a:rPr lang="en-US" dirty="0" err="1"/>
              <a:t>nehéz</a:t>
            </a:r>
            <a:r>
              <a:rPr lang="en-US" dirty="0"/>
              <a:t> </a:t>
            </a:r>
            <a:r>
              <a:rPr lang="en-US" dirty="0" err="1"/>
              <a:t>megtalálni</a:t>
            </a:r>
            <a:r>
              <a:rPr lang="en-US" dirty="0"/>
              <a:t> </a:t>
            </a:r>
            <a:r>
              <a:rPr lang="en-US" dirty="0" err="1"/>
              <a:t>azt</a:t>
            </a:r>
            <a:r>
              <a:rPr lang="en-US" dirty="0"/>
              <a:t>, </a:t>
            </a:r>
            <a:r>
              <a:rPr lang="en-US" dirty="0" err="1"/>
              <a:t>hogy</a:t>
            </a:r>
            <a:r>
              <a:rPr lang="en-US" dirty="0"/>
              <a:t> </a:t>
            </a:r>
            <a:r>
              <a:rPr lang="en-US" dirty="0" err="1"/>
              <a:t>egyébként</a:t>
            </a:r>
            <a:r>
              <a:rPr lang="en-US" dirty="0"/>
              <a:t> </a:t>
            </a:r>
            <a:r>
              <a:rPr lang="en-US" dirty="0" err="1"/>
              <a:t>az</a:t>
            </a:r>
            <a:r>
              <a:rPr lang="en-US" dirty="0"/>
              <a:t> </a:t>
            </a:r>
            <a:r>
              <a:rPr lang="en-US" dirty="0" err="1"/>
              <a:t>adattagjaid</a:t>
            </a:r>
            <a:r>
              <a:rPr lang="en-US" dirty="0"/>
              <a:t> </a:t>
            </a:r>
            <a:r>
              <a:rPr lang="en-US" dirty="0" err="1"/>
              <a:t>egymásba</a:t>
            </a:r>
            <a:r>
              <a:rPr lang="en-US" dirty="0"/>
              <a:t> </a:t>
            </a:r>
            <a:r>
              <a:rPr lang="en-US" dirty="0" err="1"/>
              <a:t>csúsznak</a:t>
            </a:r>
            <a:r>
              <a:rPr lang="en-US" dirty="0"/>
              <a:t>. </a:t>
            </a:r>
            <a:r>
              <a:rPr lang="en-US" dirty="0" err="1"/>
              <a:t>Ezért</a:t>
            </a:r>
            <a:r>
              <a:rPr lang="en-US" dirty="0"/>
              <a:t> </a:t>
            </a:r>
            <a:r>
              <a:rPr lang="en-US" dirty="0" err="1"/>
              <a:t>jó</a:t>
            </a:r>
            <a:r>
              <a:rPr lang="en-US" dirty="0"/>
              <a:t> </a:t>
            </a:r>
            <a:r>
              <a:rPr lang="en-US" dirty="0" err="1"/>
              <a:t>erről</a:t>
            </a:r>
            <a:r>
              <a:rPr lang="en-US" dirty="0"/>
              <a:t> </a:t>
            </a:r>
            <a:r>
              <a:rPr lang="en-US" dirty="0" err="1"/>
              <a:t>tudni</a:t>
            </a:r>
            <a:r>
              <a:rPr lang="en-US" dirty="0"/>
              <a:t>, </a:t>
            </a:r>
            <a:r>
              <a:rPr lang="en-US" dirty="0" err="1"/>
              <a:t>illetve</a:t>
            </a:r>
            <a:r>
              <a:rPr lang="en-US" dirty="0"/>
              <a:t> </a:t>
            </a:r>
            <a:r>
              <a:rPr lang="en-US" dirty="0" err="1"/>
              <a:t>már</a:t>
            </a:r>
            <a:r>
              <a:rPr lang="en-US" dirty="0"/>
              <a:t> </a:t>
            </a:r>
            <a:r>
              <a:rPr lang="en-US" dirty="0" err="1"/>
              <a:t>az</a:t>
            </a:r>
            <a:r>
              <a:rPr lang="en-US" dirty="0"/>
              <a:t> </a:t>
            </a:r>
            <a:r>
              <a:rPr lang="en-US" dirty="0" err="1"/>
              <a:t>előfordulásának</a:t>
            </a:r>
            <a:r>
              <a:rPr lang="en-US" dirty="0"/>
              <a:t> a </a:t>
            </a:r>
            <a:r>
              <a:rPr lang="en-US" dirty="0" err="1"/>
              <a:t>lehetőségét</a:t>
            </a:r>
            <a:r>
              <a:rPr lang="en-US" dirty="0"/>
              <a:t> is </a:t>
            </a:r>
            <a:r>
              <a:rPr lang="en-US" dirty="0" err="1"/>
              <a:t>kiiktatni</a:t>
            </a:r>
            <a:r>
              <a:rPr lang="en-US" dirty="0"/>
              <a:t>.</a:t>
            </a:r>
          </a:p>
          <a:p>
            <a:endParaRPr lang="en-US" dirty="0"/>
          </a:p>
          <a:p>
            <a:r>
              <a:rPr lang="en-US" dirty="0"/>
              <a:t>Tipp: VS-ben ha </a:t>
            </a:r>
            <a:r>
              <a:rPr lang="en-US" dirty="0" err="1"/>
              <a:t>leírod</a:t>
            </a:r>
            <a:r>
              <a:rPr lang="en-US" dirty="0"/>
              <a:t> a </a:t>
            </a:r>
            <a:r>
              <a:rPr lang="en-US" dirty="0" err="1"/>
              <a:t>constexpr</a:t>
            </a:r>
            <a:r>
              <a:rPr lang="en-US" dirty="0"/>
              <a:t> int s = </a:t>
            </a:r>
            <a:r>
              <a:rPr lang="en-US" dirty="0" err="1"/>
              <a:t>sizeof</a:t>
            </a:r>
            <a:r>
              <a:rPr lang="en-US" dirty="0"/>
              <a:t>(T);-t </a:t>
            </a:r>
            <a:r>
              <a:rPr lang="en-US" dirty="0" err="1"/>
              <a:t>akkor</a:t>
            </a:r>
            <a:r>
              <a:rPr lang="en-US" dirty="0"/>
              <a:t> ha </a:t>
            </a:r>
            <a:r>
              <a:rPr lang="en-US" dirty="0" err="1"/>
              <a:t>ráviszed</a:t>
            </a:r>
            <a:r>
              <a:rPr lang="en-US" dirty="0"/>
              <a:t> </a:t>
            </a:r>
            <a:r>
              <a:rPr lang="en-US" dirty="0" err="1"/>
              <a:t>az</a:t>
            </a:r>
            <a:r>
              <a:rPr lang="en-US" dirty="0"/>
              <a:t> </a:t>
            </a:r>
            <a:r>
              <a:rPr lang="en-US" dirty="0" err="1"/>
              <a:t>egeredet</a:t>
            </a:r>
            <a:r>
              <a:rPr lang="en-US" dirty="0"/>
              <a:t> </a:t>
            </a:r>
            <a:r>
              <a:rPr lang="en-US" dirty="0" err="1"/>
              <a:t>az</a:t>
            </a:r>
            <a:r>
              <a:rPr lang="en-US" dirty="0"/>
              <a:t> s-re </a:t>
            </a:r>
            <a:r>
              <a:rPr lang="en-US" dirty="0" err="1"/>
              <a:t>akkor</a:t>
            </a:r>
            <a:r>
              <a:rPr lang="en-US" dirty="0"/>
              <a:t> </a:t>
            </a:r>
            <a:r>
              <a:rPr lang="en-US" dirty="0" err="1"/>
              <a:t>kiírja</a:t>
            </a:r>
            <a:r>
              <a:rPr lang="en-US" dirty="0"/>
              <a:t> a </a:t>
            </a:r>
            <a:r>
              <a:rPr lang="en-US" dirty="0" err="1"/>
              <a:t>sizeof</a:t>
            </a:r>
            <a:r>
              <a:rPr lang="en-US" dirty="0"/>
              <a:t> </a:t>
            </a:r>
            <a:r>
              <a:rPr lang="en-US" dirty="0" err="1"/>
              <a:t>értéket</a:t>
            </a:r>
            <a:r>
              <a:rPr lang="en-US" dirty="0"/>
              <a:t>, </a:t>
            </a:r>
            <a:r>
              <a:rPr lang="en-US" dirty="0" err="1"/>
              <a:t>így</a:t>
            </a:r>
            <a:r>
              <a:rPr lang="en-US" dirty="0"/>
              <a:t> ha </a:t>
            </a:r>
            <a:r>
              <a:rPr lang="en-US" dirty="0" err="1"/>
              <a:t>nem</a:t>
            </a:r>
            <a:r>
              <a:rPr lang="en-US" dirty="0"/>
              <a:t> </a:t>
            </a:r>
            <a:r>
              <a:rPr lang="en-US" dirty="0" err="1"/>
              <a:t>jött</a:t>
            </a:r>
            <a:r>
              <a:rPr lang="en-US" dirty="0"/>
              <a:t> </a:t>
            </a:r>
            <a:r>
              <a:rPr lang="en-US" dirty="0" err="1"/>
              <a:t>teljesen</a:t>
            </a:r>
            <a:r>
              <a:rPr lang="en-US" dirty="0"/>
              <a:t> </a:t>
            </a:r>
            <a:r>
              <a:rPr lang="en-US" dirty="0" err="1"/>
              <a:t>át</a:t>
            </a:r>
            <a:r>
              <a:rPr lang="en-US" dirty="0"/>
              <a:t> a __</a:t>
            </a:r>
            <a:r>
              <a:rPr lang="en-US" dirty="0" err="1"/>
              <a:t>declspec</a:t>
            </a:r>
            <a:r>
              <a:rPr lang="en-US" dirty="0"/>
              <a:t> </a:t>
            </a:r>
            <a:r>
              <a:rPr lang="en-US" dirty="0" err="1"/>
              <a:t>dolog</a:t>
            </a:r>
            <a:r>
              <a:rPr lang="en-US" dirty="0"/>
              <a:t>, </a:t>
            </a:r>
            <a:r>
              <a:rPr lang="en-US" dirty="0" err="1"/>
              <a:t>próbáld</a:t>
            </a:r>
            <a:r>
              <a:rPr lang="en-US" dirty="0"/>
              <a:t> </a:t>
            </a:r>
            <a:r>
              <a:rPr lang="en-US" dirty="0" err="1"/>
              <a:t>ki</a:t>
            </a:r>
            <a:r>
              <a:rPr lang="en-US" dirty="0"/>
              <a:t> </a:t>
            </a:r>
            <a:r>
              <a:rPr lang="en-US" dirty="0" err="1"/>
              <a:t>magad</a:t>
            </a:r>
            <a:r>
              <a:rPr lang="en-US" dirty="0"/>
              <a:t>, </a:t>
            </a:r>
            <a:r>
              <a:rPr lang="en-US" dirty="0" err="1"/>
              <a:t>akár</a:t>
            </a:r>
            <a:r>
              <a:rPr lang="en-US" dirty="0"/>
              <a:t> </a:t>
            </a:r>
            <a:r>
              <a:rPr lang="en-US" dirty="0" err="1"/>
              <a:t>más</a:t>
            </a:r>
            <a:r>
              <a:rPr lang="en-US" dirty="0"/>
              <a:t> align </a:t>
            </a:r>
            <a:r>
              <a:rPr lang="en-US" dirty="0" err="1"/>
              <a:t>értékekkel</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4256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Konstans</a:t>
            </a:r>
            <a:r>
              <a:rPr lang="en-US" dirty="0"/>
              <a:t> </a:t>
            </a:r>
            <a:r>
              <a:rPr lang="en-US" dirty="0" err="1"/>
              <a:t>buffert</a:t>
            </a:r>
            <a:r>
              <a:rPr lang="en-US" dirty="0"/>
              <a:t> a </a:t>
            </a:r>
            <a:r>
              <a:rPr lang="en-US" dirty="0" err="1"/>
              <a:t>cbuffer</a:t>
            </a:r>
            <a:r>
              <a:rPr lang="en-US" dirty="0"/>
              <a:t> </a:t>
            </a:r>
            <a:r>
              <a:rPr lang="en-US" dirty="0" err="1"/>
              <a:t>kulcsszóval</a:t>
            </a:r>
            <a:r>
              <a:rPr lang="en-US" dirty="0"/>
              <a:t> </a:t>
            </a:r>
            <a:r>
              <a:rPr lang="en-US" dirty="0" err="1"/>
              <a:t>definiálunk</a:t>
            </a:r>
            <a:r>
              <a:rPr lang="en-US" dirty="0"/>
              <a:t>. </a:t>
            </a:r>
            <a:r>
              <a:rPr lang="en-US" dirty="0" err="1"/>
              <a:t>Teljesen</a:t>
            </a:r>
            <a:r>
              <a:rPr lang="en-US" dirty="0"/>
              <a:t> </a:t>
            </a:r>
            <a:r>
              <a:rPr lang="en-US" dirty="0" err="1"/>
              <a:t>mindegy</a:t>
            </a:r>
            <a:r>
              <a:rPr lang="en-US" dirty="0"/>
              <a:t>, </a:t>
            </a:r>
            <a:r>
              <a:rPr lang="en-US" dirty="0" err="1"/>
              <a:t>hogy</a:t>
            </a:r>
            <a:r>
              <a:rPr lang="en-US" dirty="0"/>
              <a:t> </a:t>
            </a:r>
            <a:r>
              <a:rPr lang="en-US" dirty="0" err="1"/>
              <a:t>az</a:t>
            </a:r>
            <a:r>
              <a:rPr lang="en-US" dirty="0"/>
              <a:t> </a:t>
            </a:r>
            <a:r>
              <a:rPr lang="en-US" dirty="0" err="1"/>
              <a:t>adattagjait</a:t>
            </a:r>
            <a:r>
              <a:rPr lang="en-US" dirty="0"/>
              <a:t> </a:t>
            </a:r>
            <a:r>
              <a:rPr lang="en-US" dirty="0" err="1"/>
              <a:t>hogy</a:t>
            </a:r>
            <a:r>
              <a:rPr lang="en-US" dirty="0"/>
              <a:t> </a:t>
            </a:r>
            <a:r>
              <a:rPr lang="en-US" dirty="0" err="1"/>
              <a:t>nevezzük</a:t>
            </a:r>
            <a:r>
              <a:rPr lang="en-US" dirty="0"/>
              <a:t> el, </a:t>
            </a:r>
            <a:r>
              <a:rPr lang="en-US" dirty="0" err="1"/>
              <a:t>nem</a:t>
            </a:r>
            <a:r>
              <a:rPr lang="en-US" dirty="0"/>
              <a:t> </a:t>
            </a:r>
            <a:r>
              <a:rPr lang="en-US" dirty="0" err="1"/>
              <a:t>kell</a:t>
            </a:r>
            <a:r>
              <a:rPr lang="en-US" dirty="0"/>
              <a:t> </a:t>
            </a:r>
            <a:r>
              <a:rPr lang="en-US" dirty="0" err="1"/>
              <a:t>passzolnia</a:t>
            </a:r>
            <a:r>
              <a:rPr lang="en-US" dirty="0"/>
              <a:t> a CPU </a:t>
            </a:r>
            <a:r>
              <a:rPr lang="en-US" dirty="0" err="1"/>
              <a:t>oldali</a:t>
            </a:r>
            <a:r>
              <a:rPr lang="en-US" dirty="0"/>
              <a:t> </a:t>
            </a:r>
            <a:r>
              <a:rPr lang="en-US" dirty="0" err="1"/>
              <a:t>verzióhoz</a:t>
            </a:r>
            <a:r>
              <a:rPr lang="en-US" dirty="0"/>
              <a:t>. Az </a:t>
            </a:r>
            <a:r>
              <a:rPr lang="en-US" dirty="0" err="1"/>
              <a:t>egyetlen</a:t>
            </a:r>
            <a:r>
              <a:rPr lang="en-US" dirty="0"/>
              <a:t> </a:t>
            </a:r>
            <a:r>
              <a:rPr lang="en-US" dirty="0" err="1"/>
              <a:t>dolog</a:t>
            </a:r>
            <a:r>
              <a:rPr lang="en-US" dirty="0"/>
              <a:t>, </a:t>
            </a:r>
            <a:r>
              <a:rPr lang="en-US" dirty="0" err="1"/>
              <a:t>amelyre</a:t>
            </a:r>
            <a:r>
              <a:rPr lang="en-US" dirty="0"/>
              <a:t> </a:t>
            </a:r>
            <a:r>
              <a:rPr lang="en-US" dirty="0" err="1"/>
              <a:t>figyelni</a:t>
            </a:r>
            <a:r>
              <a:rPr lang="en-US" dirty="0"/>
              <a:t> </a:t>
            </a:r>
            <a:r>
              <a:rPr lang="en-US" dirty="0" err="1"/>
              <a:t>kell</a:t>
            </a:r>
            <a:r>
              <a:rPr lang="en-US" dirty="0"/>
              <a:t>, </a:t>
            </a:r>
            <a:r>
              <a:rPr lang="en-US" dirty="0" err="1"/>
              <a:t>hogy</a:t>
            </a:r>
            <a:r>
              <a:rPr lang="en-US" dirty="0"/>
              <a:t> a C++ </a:t>
            </a:r>
            <a:r>
              <a:rPr lang="en-US" dirty="0" err="1"/>
              <a:t>fordító</a:t>
            </a:r>
            <a:r>
              <a:rPr lang="en-US" dirty="0"/>
              <a:t> </a:t>
            </a:r>
            <a:r>
              <a:rPr lang="en-US" dirty="0" err="1"/>
              <a:t>máshogy</a:t>
            </a:r>
            <a:r>
              <a:rPr lang="en-US" dirty="0"/>
              <a:t> </a:t>
            </a:r>
            <a:r>
              <a:rPr lang="en-US" dirty="0" err="1"/>
              <a:t>teszi</a:t>
            </a:r>
            <a:r>
              <a:rPr lang="en-US" dirty="0"/>
              <a:t> </a:t>
            </a:r>
            <a:r>
              <a:rPr lang="en-US" dirty="0" err="1"/>
              <a:t>bele</a:t>
            </a:r>
            <a:r>
              <a:rPr lang="en-US" dirty="0"/>
              <a:t> </a:t>
            </a:r>
            <a:r>
              <a:rPr lang="en-US" dirty="0" err="1"/>
              <a:t>az</a:t>
            </a:r>
            <a:r>
              <a:rPr lang="en-US" dirty="0"/>
              <a:t> </a:t>
            </a:r>
            <a:r>
              <a:rPr lang="en-US" dirty="0" err="1"/>
              <a:t>adattagokat</a:t>
            </a:r>
            <a:r>
              <a:rPr lang="en-US" dirty="0"/>
              <a:t> </a:t>
            </a:r>
            <a:r>
              <a:rPr lang="en-US" dirty="0" err="1"/>
              <a:t>egy</a:t>
            </a:r>
            <a:r>
              <a:rPr lang="en-US" dirty="0"/>
              <a:t> struct-</a:t>
            </a:r>
            <a:r>
              <a:rPr lang="en-US" dirty="0" err="1"/>
              <a:t>ba</a:t>
            </a:r>
            <a:r>
              <a:rPr lang="en-US" dirty="0"/>
              <a:t>, mint a HLSL </a:t>
            </a:r>
            <a:r>
              <a:rPr lang="en-US" dirty="0" err="1"/>
              <a:t>fordító</a:t>
            </a:r>
            <a:r>
              <a:rPr lang="en-US" dirty="0"/>
              <a:t>. </a:t>
            </a:r>
            <a:r>
              <a:rPr lang="en-US" dirty="0" err="1"/>
              <a:t>Erről</a:t>
            </a:r>
            <a:r>
              <a:rPr lang="en-US" dirty="0"/>
              <a:t> </a:t>
            </a:r>
            <a:r>
              <a:rPr lang="en-US" dirty="0" err="1"/>
              <a:t>majd</a:t>
            </a:r>
            <a:r>
              <a:rPr lang="en-US" dirty="0"/>
              <a:t> </a:t>
            </a:r>
            <a:r>
              <a:rPr lang="en-US" dirty="0" err="1"/>
              <a:t>később</a:t>
            </a:r>
            <a:r>
              <a:rPr lang="en-US" dirty="0"/>
              <a:t>.</a:t>
            </a:r>
          </a:p>
          <a:p>
            <a:endParaRPr lang="en-US" dirty="0"/>
          </a:p>
          <a:p>
            <a:r>
              <a:rPr lang="en-US" dirty="0" err="1"/>
              <a:t>Érdemes</a:t>
            </a:r>
            <a:r>
              <a:rPr lang="en-US" dirty="0"/>
              <a:t> </a:t>
            </a:r>
            <a:r>
              <a:rPr lang="en-US" dirty="0" err="1"/>
              <a:t>belenézni</a:t>
            </a:r>
            <a:r>
              <a:rPr lang="en-US" dirty="0"/>
              <a:t> a </a:t>
            </a:r>
            <a:r>
              <a:rPr lang="en-US" dirty="0" err="1"/>
              <a:t>RootSignatures.hlsli</a:t>
            </a:r>
            <a:r>
              <a:rPr lang="en-US" dirty="0"/>
              <a:t> </a:t>
            </a:r>
            <a:r>
              <a:rPr lang="en-US" dirty="0" err="1"/>
              <a:t>fájlba</a:t>
            </a:r>
            <a:r>
              <a:rPr lang="en-US" dirty="0"/>
              <a:t>, a .</a:t>
            </a:r>
            <a:r>
              <a:rPr lang="en-US" dirty="0" err="1"/>
              <a:t>hlsli</a:t>
            </a:r>
            <a:r>
              <a:rPr lang="en-US" dirty="0"/>
              <a:t> </a:t>
            </a:r>
            <a:r>
              <a:rPr lang="en-US" dirty="0" err="1"/>
              <a:t>kiterjesztés</a:t>
            </a:r>
            <a:r>
              <a:rPr lang="en-US" dirty="0"/>
              <a:t> </a:t>
            </a:r>
            <a:r>
              <a:rPr lang="en-US" dirty="0" err="1"/>
              <a:t>egyébként</a:t>
            </a:r>
            <a:r>
              <a:rPr lang="en-US" dirty="0"/>
              <a:t> </a:t>
            </a:r>
            <a:r>
              <a:rPr lang="en-US" dirty="0" err="1"/>
              <a:t>csak</a:t>
            </a:r>
            <a:r>
              <a:rPr lang="en-US" dirty="0"/>
              <a:t> a Visual </a:t>
            </a:r>
            <a:r>
              <a:rPr lang="en-US" dirty="0" err="1"/>
              <a:t>Studionak</a:t>
            </a:r>
            <a:r>
              <a:rPr lang="en-US" dirty="0"/>
              <a:t> </a:t>
            </a:r>
            <a:r>
              <a:rPr lang="en-US" dirty="0" err="1"/>
              <a:t>egy</a:t>
            </a:r>
            <a:r>
              <a:rPr lang="en-US" dirty="0"/>
              <a:t> </a:t>
            </a:r>
            <a:r>
              <a:rPr lang="en-US" dirty="0" err="1"/>
              <a:t>jelzés</a:t>
            </a:r>
            <a:r>
              <a:rPr lang="en-US" dirty="0"/>
              <a:t> </a:t>
            </a:r>
            <a:r>
              <a:rPr lang="en-US" dirty="0" err="1"/>
              <a:t>hogy</a:t>
            </a:r>
            <a:r>
              <a:rPr lang="en-US" dirty="0"/>
              <a:t> ne </a:t>
            </a:r>
            <a:r>
              <a:rPr lang="en-US" dirty="0" err="1"/>
              <a:t>foglalkozzon</a:t>
            </a:r>
            <a:r>
              <a:rPr lang="en-US" dirty="0"/>
              <a:t> </a:t>
            </a:r>
            <a:r>
              <a:rPr lang="en-US" dirty="0" err="1"/>
              <a:t>vele</a:t>
            </a:r>
            <a:r>
              <a:rPr lang="en-US" dirty="0"/>
              <a:t>, </a:t>
            </a:r>
            <a:r>
              <a:rPr lang="en-US" dirty="0" err="1"/>
              <a:t>textfileként</a:t>
            </a:r>
            <a:r>
              <a:rPr lang="en-US" dirty="0"/>
              <a:t> </a:t>
            </a:r>
            <a:r>
              <a:rPr lang="en-US" dirty="0" err="1"/>
              <a:t>kezelje</a:t>
            </a:r>
            <a:r>
              <a:rPr lang="en-US" dirty="0"/>
              <a:t> </a:t>
            </a:r>
            <a:r>
              <a:rPr lang="en-US" dirty="0" err="1"/>
              <a:t>amelyet</a:t>
            </a:r>
            <a:r>
              <a:rPr lang="en-US" dirty="0"/>
              <a:t> ne </a:t>
            </a:r>
            <a:r>
              <a:rPr lang="en-US" dirty="0" err="1"/>
              <a:t>használjon</a:t>
            </a:r>
            <a:r>
              <a:rPr lang="en-US" dirty="0"/>
              <a:t> </a:t>
            </a:r>
            <a:r>
              <a:rPr lang="en-US" dirty="0" err="1"/>
              <a:t>fel</a:t>
            </a:r>
            <a:r>
              <a:rPr lang="en-US" dirty="0"/>
              <a:t> a </a:t>
            </a:r>
            <a:r>
              <a:rPr lang="en-US" dirty="0" err="1"/>
              <a:t>fordítás</a:t>
            </a:r>
            <a:r>
              <a:rPr lang="en-US" dirty="0"/>
              <a:t> </a:t>
            </a:r>
            <a:r>
              <a:rPr lang="en-US" dirty="0" err="1"/>
              <a:t>során</a:t>
            </a:r>
            <a:r>
              <a:rPr lang="en-US" dirty="0"/>
              <a:t> </a:t>
            </a:r>
            <a:r>
              <a:rPr lang="en-US" dirty="0" err="1"/>
              <a:t>külön</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38492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Így</a:t>
            </a:r>
            <a:r>
              <a:rPr lang="en-US" dirty="0"/>
              <a:t> </a:t>
            </a:r>
            <a:r>
              <a:rPr lang="en-US" dirty="0" err="1"/>
              <a:t>oldottuk</a:t>
            </a:r>
            <a:r>
              <a:rPr lang="en-US" dirty="0"/>
              <a:t> meg a </a:t>
            </a:r>
            <a:r>
              <a:rPr lang="en-US" dirty="0" err="1"/>
              <a:t>különböző</a:t>
            </a:r>
            <a:r>
              <a:rPr lang="en-US" dirty="0"/>
              <a:t> </a:t>
            </a:r>
            <a:r>
              <a:rPr lang="en-US" dirty="0" err="1"/>
              <a:t>rootsignatureök</a:t>
            </a:r>
            <a:r>
              <a:rPr lang="en-US" dirty="0"/>
              <a:t> </a:t>
            </a:r>
            <a:r>
              <a:rPr lang="en-US" dirty="0" err="1"/>
              <a:t>definícióját</a:t>
            </a:r>
            <a:r>
              <a:rPr lang="en-US" dirty="0"/>
              <a:t>. A </a:t>
            </a:r>
            <a:r>
              <a:rPr lang="en-US" dirty="0" err="1"/>
              <a:t>fordítás</a:t>
            </a:r>
            <a:r>
              <a:rPr lang="en-US" dirty="0"/>
              <a:t> </a:t>
            </a:r>
            <a:r>
              <a:rPr lang="en-US" dirty="0" err="1"/>
              <a:t>annyiban</a:t>
            </a:r>
            <a:r>
              <a:rPr lang="en-US" dirty="0"/>
              <a:t> </a:t>
            </a:r>
            <a:r>
              <a:rPr lang="en-US" dirty="0" err="1"/>
              <a:t>változik</a:t>
            </a:r>
            <a:r>
              <a:rPr lang="en-US" dirty="0"/>
              <a:t>, </a:t>
            </a:r>
            <a:r>
              <a:rPr lang="en-US" dirty="0" err="1"/>
              <a:t>hogy</a:t>
            </a:r>
            <a:r>
              <a:rPr lang="en-US" dirty="0"/>
              <a:t> a VERTEX SHADER-</a:t>
            </a:r>
            <a:r>
              <a:rPr lang="en-US" dirty="0" err="1"/>
              <a:t>ből</a:t>
            </a:r>
            <a:r>
              <a:rPr lang="en-US" dirty="0"/>
              <a:t> </a:t>
            </a:r>
            <a:r>
              <a:rPr lang="en-US" dirty="0" err="1"/>
              <a:t>fogja</a:t>
            </a:r>
            <a:r>
              <a:rPr lang="en-US" dirty="0"/>
              <a:t> </a:t>
            </a:r>
            <a:r>
              <a:rPr lang="en-US" dirty="0" err="1"/>
              <a:t>lefordítani</a:t>
            </a:r>
            <a:r>
              <a:rPr lang="en-US" dirty="0"/>
              <a:t> a root signature-t. </a:t>
            </a:r>
            <a:r>
              <a:rPr lang="en-US" dirty="0" err="1"/>
              <a:t>Ez</a:t>
            </a:r>
            <a:r>
              <a:rPr lang="en-US" dirty="0"/>
              <a:t> </a:t>
            </a:r>
            <a:r>
              <a:rPr lang="en-US" dirty="0" err="1"/>
              <a:t>azért</a:t>
            </a:r>
            <a:r>
              <a:rPr lang="en-US" dirty="0"/>
              <a:t> </a:t>
            </a:r>
            <a:r>
              <a:rPr lang="en-US" dirty="0" err="1"/>
              <a:t>fontos</a:t>
            </a:r>
            <a:r>
              <a:rPr lang="en-US" dirty="0"/>
              <a:t>, </a:t>
            </a:r>
            <a:r>
              <a:rPr lang="en-US" dirty="0" err="1"/>
              <a:t>mert</a:t>
            </a:r>
            <a:r>
              <a:rPr lang="en-US" dirty="0"/>
              <a:t> a </a:t>
            </a:r>
            <a:r>
              <a:rPr lang="en-US" dirty="0" err="1"/>
              <a:t>fordítás</a:t>
            </a:r>
            <a:r>
              <a:rPr lang="en-US" dirty="0"/>
              <a:t> </a:t>
            </a:r>
            <a:r>
              <a:rPr lang="en-US" dirty="0" err="1"/>
              <a:t>során</a:t>
            </a:r>
            <a:r>
              <a:rPr lang="en-US" dirty="0"/>
              <a:t> </a:t>
            </a:r>
            <a:r>
              <a:rPr lang="en-US" dirty="0" err="1"/>
              <a:t>egy</a:t>
            </a:r>
            <a:r>
              <a:rPr lang="en-US" dirty="0"/>
              <a:t> </a:t>
            </a:r>
            <a:r>
              <a:rPr lang="en-US" dirty="0" err="1"/>
              <a:t>olyan</a:t>
            </a:r>
            <a:r>
              <a:rPr lang="en-US" dirty="0"/>
              <a:t> BLOB-</a:t>
            </a:r>
            <a:r>
              <a:rPr lang="en-US" dirty="0" err="1"/>
              <a:t>ot</a:t>
            </a:r>
            <a:r>
              <a:rPr lang="en-US" dirty="0"/>
              <a:t> </a:t>
            </a:r>
            <a:r>
              <a:rPr lang="en-US" dirty="0" err="1"/>
              <a:t>kell</a:t>
            </a:r>
            <a:r>
              <a:rPr lang="en-US" dirty="0"/>
              <a:t> </a:t>
            </a:r>
            <a:r>
              <a:rPr lang="en-US" dirty="0" err="1"/>
              <a:t>átadni</a:t>
            </a:r>
            <a:r>
              <a:rPr lang="en-US" dirty="0"/>
              <a:t>, </a:t>
            </a:r>
            <a:r>
              <a:rPr lang="en-US" dirty="0" err="1"/>
              <a:t>amely</a:t>
            </a:r>
            <a:r>
              <a:rPr lang="en-US" dirty="0"/>
              <a:t> </a:t>
            </a:r>
            <a:r>
              <a:rPr lang="en-US" dirty="0" err="1"/>
              <a:t>tartalmazza</a:t>
            </a:r>
            <a:r>
              <a:rPr lang="en-US" dirty="0"/>
              <a:t> a </a:t>
            </a:r>
            <a:r>
              <a:rPr lang="en-US" dirty="0" err="1"/>
              <a:t>RootSignature</a:t>
            </a:r>
            <a:r>
              <a:rPr lang="en-US" dirty="0"/>
              <a:t> </a:t>
            </a:r>
            <a:r>
              <a:rPr lang="en-US" dirty="0" err="1"/>
              <a:t>deklarációt</a:t>
            </a:r>
            <a:r>
              <a:rPr lang="en-US" dirty="0"/>
              <a:t>. A </a:t>
            </a:r>
            <a:r>
              <a:rPr lang="en-US" dirty="0" err="1"/>
              <a:t>konvenció</a:t>
            </a:r>
            <a:r>
              <a:rPr lang="en-US" dirty="0"/>
              <a:t> </a:t>
            </a:r>
            <a:r>
              <a:rPr lang="en-US" dirty="0" err="1"/>
              <a:t>azonban</a:t>
            </a:r>
            <a:r>
              <a:rPr lang="en-US" dirty="0"/>
              <a:t> </a:t>
            </a:r>
            <a:r>
              <a:rPr lang="en-US" dirty="0" err="1"/>
              <a:t>az</a:t>
            </a:r>
            <a:r>
              <a:rPr lang="en-US" dirty="0"/>
              <a:t> </a:t>
            </a:r>
            <a:r>
              <a:rPr lang="en-US" dirty="0" err="1"/>
              <a:t>lesz</a:t>
            </a:r>
            <a:r>
              <a:rPr lang="en-US" dirty="0"/>
              <a:t>, </a:t>
            </a:r>
            <a:r>
              <a:rPr lang="en-US" dirty="0" err="1"/>
              <a:t>hogy</a:t>
            </a:r>
            <a:r>
              <a:rPr lang="en-US" dirty="0"/>
              <a:t> a Pixel Shader is </a:t>
            </a:r>
            <a:r>
              <a:rPr lang="en-US" dirty="0" err="1"/>
              <a:t>lehetőleg</a:t>
            </a:r>
            <a:r>
              <a:rPr lang="en-US" dirty="0"/>
              <a:t> </a:t>
            </a:r>
            <a:r>
              <a:rPr lang="en-US" dirty="0" err="1"/>
              <a:t>ugyanazt</a:t>
            </a:r>
            <a:r>
              <a:rPr lang="en-US" dirty="0"/>
              <a:t> a </a:t>
            </a:r>
            <a:r>
              <a:rPr lang="en-US" dirty="0" err="1"/>
              <a:t>RootSignature</a:t>
            </a:r>
            <a:r>
              <a:rPr lang="en-US" dirty="0"/>
              <a:t>-t </a:t>
            </a:r>
            <a:r>
              <a:rPr lang="en-US" dirty="0" err="1"/>
              <a:t>használja</a:t>
            </a:r>
            <a:r>
              <a:rPr lang="en-US" dirty="0"/>
              <a:t>.</a:t>
            </a:r>
          </a:p>
          <a:p>
            <a:endParaRPr lang="en-US" dirty="0"/>
          </a:p>
          <a:p>
            <a:r>
              <a:rPr lang="en-US" dirty="0"/>
              <a:t>A </a:t>
            </a:r>
            <a:r>
              <a:rPr lang="en-US" dirty="0" err="1"/>
              <a:t>két</a:t>
            </a:r>
            <a:r>
              <a:rPr lang="en-US" dirty="0"/>
              <a:t> root signature </a:t>
            </a:r>
            <a:r>
              <a:rPr lang="en-US" dirty="0" err="1"/>
              <a:t>között</a:t>
            </a:r>
            <a:r>
              <a:rPr lang="en-US" dirty="0"/>
              <a:t> </a:t>
            </a:r>
            <a:r>
              <a:rPr lang="en-US" dirty="0" err="1"/>
              <a:t>csak</a:t>
            </a:r>
            <a:r>
              <a:rPr lang="en-US" dirty="0"/>
              <a:t> </a:t>
            </a:r>
            <a:r>
              <a:rPr lang="en-US" dirty="0" err="1"/>
              <a:t>egy</a:t>
            </a:r>
            <a:r>
              <a:rPr lang="en-US" dirty="0"/>
              <a:t> constant buffer view a </a:t>
            </a:r>
            <a:r>
              <a:rPr lang="en-US" dirty="0" err="1"/>
              <a:t>különbség</a:t>
            </a:r>
            <a:r>
              <a:rPr lang="en-US" dirty="0"/>
              <a:t> </a:t>
            </a:r>
            <a:r>
              <a:rPr lang="en-US" dirty="0" err="1"/>
              <a:t>amely</a:t>
            </a:r>
            <a:r>
              <a:rPr lang="en-US" dirty="0"/>
              <a:t> a b0 </a:t>
            </a:r>
            <a:r>
              <a:rPr lang="en-US" dirty="0" err="1"/>
              <a:t>regiszteren</a:t>
            </a:r>
            <a:r>
              <a:rPr lang="en-US" dirty="0"/>
              <a:t> van.</a:t>
            </a:r>
          </a:p>
          <a:p>
            <a:endParaRPr lang="en-US" dirty="0"/>
          </a:p>
          <a:p>
            <a:r>
              <a:rPr lang="en-US" dirty="0" err="1"/>
              <a:t>Regiszter</a:t>
            </a:r>
            <a:r>
              <a:rPr lang="en-US" dirty="0"/>
              <a:t> </a:t>
            </a:r>
            <a:r>
              <a:rPr lang="en-US" dirty="0" err="1"/>
              <a:t>elnevezések</a:t>
            </a:r>
            <a:r>
              <a:rPr lang="en-US" dirty="0"/>
              <a:t>:</a:t>
            </a:r>
          </a:p>
          <a:p>
            <a:r>
              <a:rPr lang="en-US" dirty="0"/>
              <a:t>B: buffer</a:t>
            </a:r>
          </a:p>
          <a:p>
            <a:r>
              <a:rPr lang="en-US" dirty="0"/>
              <a:t>T: texture</a:t>
            </a:r>
          </a:p>
          <a:p>
            <a:r>
              <a:rPr lang="en-US" dirty="0"/>
              <a:t>S: sampler</a:t>
            </a:r>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422711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a:solidFill>
                  <a:schemeClr val="tx1"/>
                </a:solidFill>
                <a:effectLst/>
                <a:latin typeface="+mn-lt"/>
                <a:ea typeface="+mn-ea"/>
                <a:cs typeface="+mn-cs"/>
              </a:rPr>
              <a:t>Lesz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mesh, </a:t>
            </a:r>
            <a:r>
              <a:rPr lang="en-US" sz="1200" b="0" i="0" u="none" strike="noStrike" kern="1200" dirty="0" err="1">
                <a:solidFill>
                  <a:schemeClr val="tx1"/>
                </a:solidFill>
                <a:effectLst/>
                <a:latin typeface="+mn-lt"/>
                <a:ea typeface="+mn-ea"/>
                <a:cs typeface="+mn-cs"/>
              </a:rPr>
              <a:t>amelyet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ténylegesen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fogunk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rajzolni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shadedmesh</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geometry </a:t>
            </a:r>
            <a:r>
              <a:rPr lang="en-US" sz="1200" b="0" i="0" u="none" strike="noStrike" kern="1200" dirty="0" err="1">
                <a:solidFill>
                  <a:schemeClr val="tx1"/>
                </a:solidFill>
                <a:effectLst/>
                <a:latin typeface="+mn-lt"/>
                <a:ea typeface="+mn-ea"/>
                <a:cs typeface="+mn-cs"/>
              </a:rPr>
              <a:t>és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material-</a:t>
            </a:r>
            <a:r>
              <a:rPr lang="en-US" sz="1200" b="0" i="0" u="none" strike="noStrike" kern="1200" dirty="0" err="1">
                <a:solidFill>
                  <a:schemeClr val="tx1"/>
                </a:solidFill>
                <a:effectLst/>
                <a:latin typeface="+mn-lt"/>
                <a:ea typeface="+mn-ea"/>
                <a:cs typeface="+mn-cs"/>
              </a:rPr>
              <a:t>ból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áll</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A </a:t>
            </a:r>
            <a:r>
              <a:rPr lang="en-US" sz="1200" b="0" i="0" u="none" strike="noStrike" kern="1200" dirty="0" err="1">
                <a:solidFill>
                  <a:schemeClr val="tx1"/>
                </a:solidFill>
                <a:effectLst/>
                <a:latin typeface="+mn-lt"/>
                <a:ea typeface="+mn-ea"/>
                <a:cs typeface="+mn-cs"/>
              </a:rPr>
              <a:t>néhány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diával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ezelőtt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létrehozott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PerObjectCb</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tényleges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reprezentációja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lesz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majd</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konstans</a:t>
            </a:r>
            <a:r>
              <a:rPr lang="en-US" sz="1200" b="0" i="0" u="none" strike="noStrike" kern="1200" dirty="0">
                <a:solidFill>
                  <a:schemeClr val="tx1"/>
                </a:solidFill>
                <a:effectLst/>
                <a:latin typeface="+mn-lt"/>
                <a:ea typeface="+mn-ea"/>
                <a:cs typeface="+mn-cs"/>
              </a:rPr>
              <a:t> buffer </a:t>
            </a:r>
            <a:r>
              <a:rPr lang="en-US" sz="1200" b="0" i="0" u="none" strike="noStrike" kern="1200" dirty="0" err="1">
                <a:solidFill>
                  <a:schemeClr val="tx1"/>
                </a:solidFill>
                <a:effectLst/>
                <a:latin typeface="+mn-lt"/>
                <a:ea typeface="+mn-ea"/>
                <a:cs typeface="+mn-cs"/>
              </a:rPr>
              <a:t>tartalmának</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err="1">
                <a:solidFill>
                  <a:schemeClr val="tx1"/>
                </a:solidFill>
                <a:effectLst/>
                <a:latin typeface="+mn-lt"/>
                <a:ea typeface="+mn-ea"/>
                <a:cs typeface="+mn-cs"/>
              </a:rPr>
              <a:t>constantBuffer</a:t>
            </a:r>
            <a:r>
              <a:rPr lang="en-US" sz="1200" b="0" i="0" u="none" strike="noStrike" kern="1200" dirty="0">
                <a:solidFill>
                  <a:schemeClr val="tx1"/>
                </a:solidFill>
                <a:effectLst/>
                <a:latin typeface="+mn-lt"/>
                <a:ea typeface="+mn-ea"/>
                <a:cs typeface="+mn-cs"/>
              </a:rPr>
              <a:t>: A DirectX12-es </a:t>
            </a:r>
            <a:r>
              <a:rPr lang="en-US" sz="1200" b="0" i="0" u="none" strike="noStrike" kern="1200" dirty="0" err="1">
                <a:solidFill>
                  <a:schemeClr val="tx1"/>
                </a:solidFill>
                <a:effectLst/>
                <a:latin typeface="+mn-lt"/>
                <a:ea typeface="+mn-ea"/>
                <a:cs typeface="+mn-cs"/>
              </a:rPr>
              <a:t>erőforrás</a:t>
            </a:r>
            <a:r>
              <a:rPr lang="en-US" sz="1200" b="0" i="0" u="none" strike="noStrike" kern="1200" dirty="0">
                <a:solidFill>
                  <a:schemeClr val="tx1"/>
                </a:solidFill>
                <a:effectLst/>
                <a:latin typeface="+mn-lt"/>
                <a:ea typeface="+mn-ea"/>
                <a:cs typeface="+mn-cs"/>
              </a:rPr>
              <a:t> pointer</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UINT8* </a:t>
            </a:r>
            <a:r>
              <a:rPr lang="en-US" sz="1200" b="0" i="0" u="none" strike="noStrike" kern="1200" dirty="0" err="1">
                <a:solidFill>
                  <a:schemeClr val="tx1"/>
                </a:solidFill>
                <a:effectLst/>
                <a:latin typeface="+mn-lt"/>
                <a:ea typeface="+mn-ea"/>
                <a:cs typeface="+mn-cs"/>
              </a:rPr>
              <a:t>mappedPtr</a:t>
            </a:r>
            <a:r>
              <a:rPr lang="en-US" sz="1200" b="0" i="0" u="none" strike="noStrike" kern="1200" dirty="0">
                <a:solidFill>
                  <a:schemeClr val="tx1"/>
                </a:solidFill>
                <a:effectLst/>
                <a:latin typeface="+mn-lt"/>
                <a:ea typeface="+mn-ea"/>
                <a:cs typeface="+mn-cs"/>
              </a:rPr>
              <a:t>: ide </a:t>
            </a:r>
            <a:r>
              <a:rPr lang="en-US" sz="1200" b="0" i="0" u="none" strike="noStrike" kern="1200" dirty="0" err="1">
                <a:solidFill>
                  <a:schemeClr val="tx1"/>
                </a:solidFill>
                <a:effectLst/>
                <a:latin typeface="+mn-lt"/>
                <a:ea typeface="+mn-ea"/>
                <a:cs typeface="+mn-cs"/>
              </a:rPr>
              <a:t>fogjuk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feltölteni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adatokat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memcpy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függvény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segítségével</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150041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rtl="0" fontAlgn="base"/>
            <a:r>
              <a:rPr lang="en-US" sz="1200" b="0" i="0" u="none" strike="noStrike" kern="1200" dirty="0" err="1">
                <a:solidFill>
                  <a:schemeClr val="tx1"/>
                </a:solidFill>
                <a:effectLst/>
                <a:latin typeface="+mn-lt"/>
                <a:ea typeface="+mn-ea"/>
                <a:cs typeface="+mn-cs"/>
              </a:rPr>
              <a:t>Itt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inicializáljuk</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directX-es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erőforrást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létrehozunk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committedresources</a:t>
            </a:r>
            <a:r>
              <a:rPr lang="en-US" sz="1200" b="0" i="0" u="none" strike="noStrike" kern="1200" dirty="0">
                <a:solidFill>
                  <a:schemeClr val="tx1"/>
                </a:solidFill>
                <a:effectLst/>
                <a:latin typeface="+mn-lt"/>
                <a:ea typeface="+mn-ea"/>
                <a:cs typeface="+mn-cs"/>
              </a:rPr>
              <a:t>-t, </a:t>
            </a:r>
            <a:r>
              <a:rPr lang="en-US" sz="1200" b="0" i="0" u="none" strike="noStrike" kern="1200" dirty="0" err="1">
                <a:solidFill>
                  <a:schemeClr val="tx1"/>
                </a:solidFill>
                <a:effectLst/>
                <a:latin typeface="+mn-lt"/>
                <a:ea typeface="+mn-ea"/>
                <a:cs typeface="+mn-cs"/>
              </a:rPr>
              <a:t>amely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végig</a:t>
            </a:r>
            <a:r>
              <a:rPr lang="en-US" sz="1200" b="0" i="0" u="none" strike="noStrike" kern="1200" dirty="0">
                <a:solidFill>
                  <a:schemeClr val="tx1"/>
                </a:solidFill>
                <a:effectLst/>
                <a:latin typeface="+mn-lt"/>
                <a:ea typeface="+mn-ea"/>
                <a:cs typeface="+mn-cs"/>
              </a:rPr>
              <a:t> D3D12_RESOURCE_STATE_GENERIC_READ </a:t>
            </a:r>
            <a:r>
              <a:rPr lang="en-US" sz="1200" b="0" i="0" u="none" strike="noStrike" kern="1200" dirty="0" err="1">
                <a:solidFill>
                  <a:schemeClr val="tx1"/>
                </a:solidFill>
                <a:effectLst/>
                <a:latin typeface="+mn-lt"/>
                <a:ea typeface="+mn-ea"/>
                <a:cs typeface="+mn-cs"/>
              </a:rPr>
              <a:t>állapotban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lesz</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A </a:t>
            </a:r>
            <a:r>
              <a:rPr lang="en-US" sz="1200" b="0" i="0" u="none" strike="noStrike" kern="1200" dirty="0" err="1">
                <a:solidFill>
                  <a:schemeClr val="tx1"/>
                </a:solidFill>
                <a:effectLst/>
                <a:latin typeface="+mn-lt"/>
                <a:ea typeface="+mn-ea"/>
                <a:cs typeface="+mn-cs"/>
              </a:rPr>
              <a:t>konstans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buffereknek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foglalt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erőforrásnak</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mérete</a:t>
            </a:r>
            <a:r>
              <a:rPr lang="en-US" sz="1200" b="0" i="0" u="none" strike="noStrike" kern="1200" dirty="0">
                <a:solidFill>
                  <a:schemeClr val="tx1"/>
                </a:solidFill>
                <a:effectLst/>
                <a:latin typeface="+mn-lt"/>
                <a:ea typeface="+mn-ea"/>
                <a:cs typeface="+mn-cs"/>
              </a:rPr>
              <a:t> 256-nak a </a:t>
            </a:r>
            <a:r>
              <a:rPr lang="en-US" sz="1200" b="0" i="0" u="none" strike="noStrike" kern="1200" dirty="0" err="1">
                <a:solidFill>
                  <a:schemeClr val="tx1"/>
                </a:solidFill>
                <a:effectLst/>
                <a:latin typeface="+mn-lt"/>
                <a:ea typeface="+mn-ea"/>
                <a:cs typeface="+mn-cs"/>
              </a:rPr>
              <a:t>többszöröse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kell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legyen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Ehhez</a:t>
            </a:r>
            <a:r>
              <a:rPr lang="en-US" sz="1200" b="0" i="0" u="none" strike="noStrike" kern="1200" dirty="0">
                <a:solidFill>
                  <a:schemeClr val="tx1"/>
                </a:solidFill>
                <a:effectLst/>
                <a:latin typeface="+mn-lt"/>
                <a:ea typeface="+mn-ea"/>
                <a:cs typeface="+mn-cs"/>
              </a:rPr>
              <a:t> van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segédfüggvény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Egg::Utility::Align256. </a:t>
            </a:r>
            <a:r>
              <a:rPr lang="en-US" sz="1200" b="0" i="0" u="none" strike="noStrike" kern="1200" dirty="0" err="1">
                <a:solidFill>
                  <a:schemeClr val="tx1"/>
                </a:solidFill>
                <a:effectLst/>
                <a:latin typeface="+mn-lt"/>
                <a:ea typeface="+mn-ea"/>
                <a:cs typeface="+mn-cs"/>
              </a:rPr>
              <a:t>Konstans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buffereket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ugyanis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csak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ekkora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alignmenttel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lehet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létrehozni</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a:p>
            <a:pPr rtl="0" fontAlgn="base"/>
            <a:endParaRPr lang="hu-HU" sz="1200" b="0" i="0" kern="1200" dirty="0">
              <a:solidFill>
                <a:schemeClr val="tx1"/>
              </a:solidFill>
              <a:effectLst/>
              <a:latin typeface="+mn-lt"/>
              <a:ea typeface="+mn-ea"/>
              <a:cs typeface="+mn-cs"/>
            </a:endParaRPr>
          </a:p>
          <a:p>
            <a:pPr rtl="0" fontAlgn="base"/>
            <a:r>
              <a:rPr lang="hu-HU" baseline="0" dirty="0"/>
              <a:t>A heap típusa upload heap. Ezt úgy kell felfogni, hogy egy CPU és GPU számára egyaránt elérhető memóriaterületen van (de lehet, hogy teljesítménybeli következménye van ennek). Általában adatot úgy töltünk fel, hogy az erőforrást Map-eljük. Ennek hatására kapunk egy pointert egy memóriaterületre, ahova írhatunk adatokat. Upload heap esetében nem látunk különbséget az így kapott memória és a GPU által elérhető memória között. Amit ide írunk, azt látja a GPU (a shader) is a bufferben. Ezt úgy hívják, hogy persistently mapped, és csak az upload heap tudja. Az eredmény, hogy nem kell foglalkoznunk azzal, hogy külön felmásoljuk az adatokat a GPUnak, illetve ez automatikusan megtörténik, amikor az adott helyre memcpy-zunk.</a:t>
            </a: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err="1">
                <a:solidFill>
                  <a:schemeClr val="tx1"/>
                </a:solidFill>
                <a:effectLst/>
                <a:latin typeface="+mn-lt"/>
                <a:ea typeface="+mn-ea"/>
                <a:cs typeface="+mn-cs"/>
              </a:rPr>
              <a:t>Majd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rámappeljük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pointerre</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fontos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Unmap-eljük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tehát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végig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mappelve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marad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annyit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jelent</a:t>
            </a:r>
            <a:r>
              <a:rPr lang="en-US" sz="1200" b="0" i="0" u="none" strike="noStrike" kern="1200" dirty="0">
                <a:solidFill>
                  <a:schemeClr val="tx1"/>
                </a:solidFill>
                <a:effectLst/>
                <a:latin typeface="+mn-lt"/>
                <a:ea typeface="+mn-ea"/>
                <a:cs typeface="+mn-cs"/>
              </a:rPr>
              <a:t>, ha </a:t>
            </a:r>
            <a:r>
              <a:rPr lang="en-US" sz="1200" b="0" i="0" u="none" strike="noStrike" kern="1200" dirty="0" err="1">
                <a:solidFill>
                  <a:schemeClr val="tx1"/>
                </a:solidFill>
                <a:effectLst/>
                <a:latin typeface="+mn-lt"/>
                <a:ea typeface="+mn-ea"/>
                <a:cs typeface="+mn-cs"/>
              </a:rPr>
              <a:t>memcpy-vel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írunk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bele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akkor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felmásolódik</a:t>
            </a:r>
            <a:r>
              <a:rPr lang="en-US" sz="1200" b="0" i="0" u="none" strike="noStrike" kern="1200" dirty="0">
                <a:solidFill>
                  <a:schemeClr val="tx1"/>
                </a:solidFill>
                <a:effectLst/>
                <a:latin typeface="+mn-lt"/>
                <a:ea typeface="+mn-ea"/>
                <a:cs typeface="+mn-cs"/>
              </a:rPr>
              <a:t> a GPU-</a:t>
            </a:r>
            <a:r>
              <a:rPr lang="en-US" sz="1200" b="0" i="0" u="none" strike="noStrike"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err="1">
                <a:solidFill>
                  <a:schemeClr val="tx1"/>
                </a:solidFill>
                <a:effectLst/>
                <a:latin typeface="+mn-lt"/>
                <a:ea typeface="+mn-ea"/>
                <a:cs typeface="+mn-cs"/>
              </a:rPr>
              <a:t>Itt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fontos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megjegyezni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memóriakezelésre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rengeteg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különböző</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eszköze</a:t>
            </a:r>
            <a:r>
              <a:rPr lang="en-US" sz="1200" b="0" i="0" u="none" strike="noStrike" kern="1200" dirty="0">
                <a:solidFill>
                  <a:schemeClr val="tx1"/>
                </a:solidFill>
                <a:effectLst/>
                <a:latin typeface="+mn-lt"/>
                <a:ea typeface="+mn-ea"/>
                <a:cs typeface="+mn-cs"/>
              </a:rPr>
              <a:t> van a </a:t>
            </a:r>
            <a:r>
              <a:rPr lang="en-US" sz="1200" b="0" i="0" u="none" strike="noStrike" kern="1200" dirty="0" err="1">
                <a:solidFill>
                  <a:schemeClr val="tx1"/>
                </a:solidFill>
                <a:effectLst/>
                <a:latin typeface="+mn-lt"/>
                <a:ea typeface="+mn-ea"/>
                <a:cs typeface="+mn-cs"/>
              </a:rPr>
              <a:t>fejlesztőnek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idő</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hiányában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mindig</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legrövidebbet</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legegyszer</a:t>
            </a:r>
            <a:r>
              <a:rPr lang="hu-HU" sz="1200" b="0" i="0" u="none" strike="noStrike" kern="1200" dirty="0">
                <a:solidFill>
                  <a:schemeClr val="tx1"/>
                </a:solidFill>
                <a:effectLst/>
                <a:latin typeface="+mn-lt"/>
                <a:ea typeface="+mn-ea"/>
                <a:cs typeface="+mn-cs"/>
              </a:rPr>
              <a:t>ű</a:t>
            </a:r>
            <a:r>
              <a:rPr lang="en-US" sz="1200" b="0" i="0" u="none" strike="noStrike" kern="1200" dirty="0" err="1">
                <a:solidFill>
                  <a:schemeClr val="tx1"/>
                </a:solidFill>
                <a:effectLst/>
                <a:latin typeface="+mn-lt"/>
                <a:ea typeface="+mn-ea"/>
                <a:cs typeface="+mn-cs"/>
              </a:rPr>
              <a:t>bbet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választjuk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amely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általában</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sebesség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rovására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érdekel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minket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ekkora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projektekben</a:t>
            </a:r>
            <a:r>
              <a:rPr lang="en-US" sz="1200" b="0" i="0" u="none" strike="noStrike" kern="1200" dirty="0">
                <a:solidFill>
                  <a:schemeClr val="tx1"/>
                </a:solidFill>
                <a:effectLst/>
                <a:latin typeface="+mn-lt"/>
                <a:ea typeface="+mn-ea"/>
                <a:cs typeface="+mn-cs"/>
              </a:rPr>
              <a:t>). Ha </a:t>
            </a:r>
            <a:r>
              <a:rPr lang="en-US" sz="1200" b="0" i="0" u="none" strike="noStrike" kern="1200" dirty="0" err="1">
                <a:solidFill>
                  <a:schemeClr val="tx1"/>
                </a:solidFill>
                <a:effectLst/>
                <a:latin typeface="+mn-lt"/>
                <a:ea typeface="+mn-ea"/>
                <a:cs typeface="+mn-cs"/>
              </a:rPr>
              <a:t>viszont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szeretnéd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beleásni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magad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ilyesmibe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akkor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lesz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erre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külön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házifeladat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téma</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6503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a:solidFill>
                  <a:schemeClr val="tx1"/>
                </a:solidFill>
                <a:effectLst/>
                <a:latin typeface="+mn-lt"/>
                <a:ea typeface="+mn-ea"/>
                <a:cs typeface="+mn-cs"/>
              </a:rPr>
              <a:t>Memcpy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szinkron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hívás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még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Execute </a:t>
            </a:r>
            <a:r>
              <a:rPr lang="en-US" sz="1200" b="0" i="0" u="none" strike="noStrike" kern="1200" dirty="0" err="1">
                <a:solidFill>
                  <a:schemeClr val="tx1"/>
                </a:solidFill>
                <a:effectLst/>
                <a:latin typeface="+mn-lt"/>
                <a:ea typeface="+mn-ea"/>
                <a:cs typeface="+mn-cs"/>
              </a:rPr>
              <a:t>hívás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előtt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feltöltjük</a:t>
            </a:r>
            <a:r>
              <a:rPr lang="en-US" sz="1200" b="0" i="0" u="none" strike="noStrike" kern="1200" dirty="0">
                <a:solidFill>
                  <a:schemeClr val="tx1"/>
                </a:solidFill>
                <a:effectLst/>
                <a:latin typeface="+mn-lt"/>
                <a:ea typeface="+mn-ea"/>
                <a:cs typeface="+mn-cs"/>
              </a:rPr>
              <a:t> a constant buffer </a:t>
            </a:r>
            <a:r>
              <a:rPr lang="en-US" sz="1200" b="0" i="0" u="none" strike="noStrike" kern="1200" dirty="0" err="1">
                <a:solidFill>
                  <a:schemeClr val="tx1"/>
                </a:solidFill>
                <a:effectLst/>
                <a:latin typeface="+mn-lt"/>
                <a:ea typeface="+mn-ea"/>
                <a:cs typeface="+mn-cs"/>
              </a:rPr>
              <a:t>tartalmát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szinkron</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commandList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dolgok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pedig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aszinkronok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ok </a:t>
            </a:r>
            <a:r>
              <a:rPr lang="en-US" sz="1200" b="0" i="0" u="none" strike="noStrike" kern="1200" dirty="0" err="1">
                <a:solidFill>
                  <a:schemeClr val="tx1"/>
                </a:solidFill>
                <a:effectLst/>
                <a:latin typeface="+mn-lt"/>
                <a:ea typeface="+mn-ea"/>
                <a:cs typeface="+mn-cs"/>
              </a:rPr>
              <a:t>arra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muszáj</a:t>
            </a:r>
            <a:r>
              <a:rPr lang="en-US" sz="1200" b="0" i="0" u="none" strike="noStrike" kern="1200" dirty="0">
                <a:solidFill>
                  <a:schemeClr val="tx1"/>
                </a:solidFill>
                <a:effectLst/>
                <a:latin typeface="+mn-lt"/>
                <a:ea typeface="+mn-ea"/>
                <a:cs typeface="+mn-cs"/>
              </a:rPr>
              <a:t> N </a:t>
            </a:r>
            <a:r>
              <a:rPr lang="en-US" sz="1200" b="0" i="0" u="none" strike="noStrike" kern="1200" dirty="0" err="1">
                <a:solidFill>
                  <a:schemeClr val="tx1"/>
                </a:solidFill>
                <a:effectLst/>
                <a:latin typeface="+mn-lt"/>
                <a:ea typeface="+mn-ea"/>
                <a:cs typeface="+mn-cs"/>
              </a:rPr>
              <a:t>objektumhoz</a:t>
            </a:r>
            <a:r>
              <a:rPr lang="en-US" sz="1200" b="0" i="0" u="none" strike="noStrike" kern="1200" dirty="0">
                <a:solidFill>
                  <a:schemeClr val="tx1"/>
                </a:solidFill>
                <a:effectLst/>
                <a:latin typeface="+mn-lt"/>
                <a:ea typeface="+mn-ea"/>
                <a:cs typeface="+mn-cs"/>
              </a:rPr>
              <a:t> N </a:t>
            </a:r>
            <a:r>
              <a:rPr lang="en-US" sz="1200" b="0" i="0" u="none" strike="noStrike" kern="1200" dirty="0" err="1">
                <a:solidFill>
                  <a:schemeClr val="tx1"/>
                </a:solidFill>
                <a:effectLst/>
                <a:latin typeface="+mn-lt"/>
                <a:ea typeface="+mn-ea"/>
                <a:cs typeface="+mn-cs"/>
              </a:rPr>
              <a:t>darab</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konstans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buffert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foglalnunk</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p>
          <a:p>
            <a:pPr rtl="0" fontAlgn="base"/>
            <a:r>
              <a:rPr lang="en-US" sz="1200" b="0" i="0" u="none" strike="noStrike" kern="1200" dirty="0" err="1">
                <a:solidFill>
                  <a:schemeClr val="tx1"/>
                </a:solidFill>
                <a:effectLst/>
                <a:latin typeface="+mn-lt"/>
                <a:ea typeface="+mn-ea"/>
                <a:cs typeface="+mn-cs"/>
              </a:rPr>
              <a:t>SetGraphicsRootConstantBufferView</a:t>
            </a:r>
            <a:r>
              <a:rPr lang="en-US" sz="1200" b="0" i="0" u="none" strike="noStrike" kern="1200" dirty="0">
                <a:solidFill>
                  <a:schemeClr val="tx1"/>
                </a:solidFill>
                <a:effectLst/>
                <a:latin typeface="+mn-lt"/>
                <a:ea typeface="+mn-ea"/>
                <a:cs typeface="+mn-cs"/>
              </a:rPr>
              <a:t>(0, …): </a:t>
            </a:r>
            <a:r>
              <a:rPr lang="en-US" sz="1200" b="0" i="0" u="none" strike="noStrike" kern="1200" dirty="0" err="1">
                <a:solidFill>
                  <a:schemeClr val="tx1"/>
                </a:solidFill>
                <a:effectLst/>
                <a:latin typeface="+mn-lt"/>
                <a:ea typeface="+mn-ea"/>
                <a:cs typeface="+mn-cs"/>
              </a:rPr>
              <a:t>bekötjük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rajzolás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során</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RootSignatureben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lévő</a:t>
            </a:r>
            <a:r>
              <a:rPr lang="en-US" sz="1200" b="0" i="0" u="none" strike="noStrike" kern="1200" dirty="0">
                <a:solidFill>
                  <a:schemeClr val="tx1"/>
                </a:solidFill>
                <a:effectLst/>
                <a:latin typeface="+mn-lt"/>
                <a:ea typeface="+mn-ea"/>
                <a:cs typeface="+mn-cs"/>
              </a:rPr>
              <a:t> 0. </a:t>
            </a:r>
            <a:r>
              <a:rPr lang="en-US" sz="1200" b="0" i="0" u="none" strike="noStrike" kern="1200" dirty="0" err="1">
                <a:solidFill>
                  <a:schemeClr val="tx1"/>
                </a:solidFill>
                <a:effectLst/>
                <a:latin typeface="+mn-lt"/>
                <a:ea typeface="+mn-ea"/>
                <a:cs typeface="+mn-cs"/>
              </a:rPr>
              <a:t>parameterre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legyen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rákötve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Draw: a shaded mesh </a:t>
            </a:r>
            <a:r>
              <a:rPr lang="en-US" sz="1200" b="0" i="0" u="none" strike="noStrike" kern="1200" dirty="0" err="1">
                <a:solidFill>
                  <a:schemeClr val="tx1"/>
                </a:solidFill>
                <a:effectLst/>
                <a:latin typeface="+mn-lt"/>
                <a:ea typeface="+mn-ea"/>
                <a:cs typeface="+mn-cs"/>
              </a:rPr>
              <a:t>kirajzolja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magát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Vagyis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precízebben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helyesen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feltölti</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commandList</a:t>
            </a:r>
            <a:r>
              <a:rPr lang="en-US" sz="1200" b="0" i="0" u="none" strike="noStrike" kern="1200" dirty="0">
                <a:solidFill>
                  <a:schemeClr val="tx1"/>
                </a:solidFill>
                <a:effectLst/>
                <a:latin typeface="+mn-lt"/>
                <a:ea typeface="+mn-ea"/>
                <a:cs typeface="+mn-cs"/>
              </a:rPr>
              <a:t>-et,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majd</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futtatáskor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ténylegesen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kirajzolódjon</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endParaRPr lang="hu-HU" dirty="0"/>
          </a:p>
          <a:p>
            <a:endParaRPr lang="hu-HU" dirty="0"/>
          </a:p>
          <a:p>
            <a:r>
              <a:rPr lang="en-US" sz="1200" b="0" i="0" u="none" strike="noStrike" kern="1200" dirty="0">
                <a:solidFill>
                  <a:schemeClr val="tx1"/>
                </a:solidFill>
                <a:effectLst/>
                <a:latin typeface="+mn-lt"/>
                <a:ea typeface="+mn-ea"/>
                <a:cs typeface="+mn-cs"/>
              </a:rPr>
              <a:t>C++ </a:t>
            </a:r>
            <a:r>
              <a:rPr lang="en-US" sz="1200" b="0" i="0" u="none" strike="noStrike" kern="1200" dirty="0" err="1">
                <a:solidFill>
                  <a:schemeClr val="tx1"/>
                </a:solidFill>
                <a:effectLst/>
                <a:latin typeface="+mn-lt"/>
                <a:ea typeface="+mn-ea"/>
                <a:cs typeface="+mn-cs"/>
              </a:rPr>
              <a:t>apróság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itt</a:t>
            </a:r>
            <a:r>
              <a:rPr lang="en-US" sz="1200" b="0" i="0" u="none" strike="noStrike" kern="1200" dirty="0">
                <a:solidFill>
                  <a:schemeClr val="tx1"/>
                </a:solidFill>
                <a:effectLst/>
                <a:latin typeface="+mn-lt"/>
                <a:ea typeface="+mn-ea"/>
                <a:cs typeface="+mn-cs"/>
              </a:rPr>
              <a:t> is </a:t>
            </a:r>
            <a:r>
              <a:rPr lang="en-US" sz="1200" b="0" i="0" u="none" strike="noStrike" kern="1200" dirty="0" err="1">
                <a:solidFill>
                  <a:schemeClr val="tx1"/>
                </a:solidFill>
                <a:effectLst/>
                <a:latin typeface="+mn-lt"/>
                <a:ea typeface="+mn-ea"/>
                <a:cs typeface="+mn-cs"/>
              </a:rPr>
              <a:t>nyers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pointert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vesz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át</a:t>
            </a:r>
            <a:r>
              <a:rPr lang="en-US" sz="1200" b="0" i="0" u="none" strike="noStrike" kern="1200" dirty="0">
                <a:solidFill>
                  <a:schemeClr val="tx1"/>
                </a:solidFill>
                <a:effectLst/>
                <a:latin typeface="+mn-lt"/>
                <a:ea typeface="+mn-ea"/>
                <a:cs typeface="+mn-cs"/>
              </a:rPr>
              <a:t> a </a:t>
            </a:r>
            <a:r>
              <a:rPr lang="en-US" sz="1200" b="0" i="0" u="none" strike="noStrike" kern="1200" dirty="0" err="1">
                <a:solidFill>
                  <a:schemeClr val="tx1"/>
                </a:solidFill>
                <a:effectLst/>
                <a:latin typeface="+mn-lt"/>
                <a:ea typeface="+mn-ea"/>
                <a:cs typeface="+mn-cs"/>
              </a:rPr>
              <a:t>függvény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jelezve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hogy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szól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bele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objektum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élettartamába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csak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használja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azt</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225102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Egy eltolás,</a:t>
            </a:r>
            <a:r>
              <a:rPr lang="hu-HU" baseline="0" dirty="0"/>
              <a:t> hogy látszódjon a képen a doboz.</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20</a:t>
            </a:fld>
            <a:endParaRPr lang="en-US"/>
          </a:p>
        </p:txBody>
      </p:sp>
    </p:spTree>
    <p:extLst>
      <p:ext uri="{BB962C8B-B14F-4D97-AF65-F5344CB8AC3E}">
        <p14:creationId xmlns:p14="http://schemas.microsoft.com/office/powerpoint/2010/main" val="308597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21</a:t>
            </a:fld>
            <a:endParaRPr lang="en-US"/>
          </a:p>
        </p:txBody>
      </p:sp>
    </p:spTree>
    <p:extLst>
      <p:ext uri="{BB962C8B-B14F-4D97-AF65-F5344CB8AC3E}">
        <p14:creationId xmlns:p14="http://schemas.microsoft.com/office/powerpoint/2010/main" val="60684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u-HU" dirty="0"/>
              <a:t>Az Egg</a:t>
            </a:r>
            <a:r>
              <a:rPr lang="en-US" dirty="0"/>
              <a:t>::</a:t>
            </a:r>
            <a:r>
              <a:rPr lang="en-US" dirty="0" err="1"/>
              <a:t>ConstantBuffer</a:t>
            </a:r>
            <a:r>
              <a:rPr lang="en-US" baseline="0" dirty="0"/>
              <a:t> </a:t>
            </a:r>
            <a:r>
              <a:rPr lang="en-US" baseline="0" dirty="0" err="1"/>
              <a:t>egy</a:t>
            </a:r>
            <a:r>
              <a:rPr lang="en-US" baseline="0" dirty="0"/>
              <a:t> template t</a:t>
            </a:r>
            <a:r>
              <a:rPr lang="hu-HU" baseline="0" dirty="0"/>
              <a:t>ípus. A constantBuffers.h-ban levű layout struktúrát adhatjuk template paraméternek. A korábbi vertex bufferehez hasonlóan ez is létrehoz egy megfelelő méretű committed buffer erőforrást (a saját heapjével együtt, attól committed).</a:t>
            </a:r>
          </a:p>
          <a:p>
            <a:endParaRPr lang="hu-HU" baseline="0" dirty="0"/>
          </a:p>
          <a:p>
            <a:r>
              <a:rPr lang="hu-HU" baseline="0" dirty="0"/>
              <a:t>Az Egg</a:t>
            </a:r>
            <a:r>
              <a:rPr lang="en-US" baseline="0" dirty="0"/>
              <a:t>::</a:t>
            </a:r>
            <a:r>
              <a:rPr lang="hu-HU" baseline="0" dirty="0"/>
              <a:t>ConstantBuffer</a:t>
            </a:r>
            <a:r>
              <a:rPr lang="en-US" baseline="0" dirty="0"/>
              <a:t>::Upload met</a:t>
            </a:r>
            <a:r>
              <a:rPr lang="hu-HU" baseline="0" dirty="0"/>
              <a:t>ódus </a:t>
            </a:r>
            <a:r>
              <a:rPr lang="en-US" baseline="0" dirty="0" err="1"/>
              <a:t>memcpy-zza</a:t>
            </a:r>
            <a:r>
              <a:rPr lang="en-US" baseline="0" dirty="0"/>
              <a:t> </a:t>
            </a:r>
            <a:r>
              <a:rPr lang="en-US" baseline="0" dirty="0" err="1"/>
              <a:t>az</a:t>
            </a:r>
            <a:r>
              <a:rPr lang="en-US" baseline="0" dirty="0"/>
              <a:t> </a:t>
            </a:r>
            <a:r>
              <a:rPr lang="en-US" baseline="0" dirty="0" err="1"/>
              <a:t>adatokat</a:t>
            </a:r>
            <a:r>
              <a:rPr lang="en-US" baseline="0" dirty="0"/>
              <a:t> a </a:t>
            </a:r>
            <a:r>
              <a:rPr lang="en-US" baseline="0" dirty="0" err="1"/>
              <a:t>perzisztensen</a:t>
            </a:r>
            <a:r>
              <a:rPr lang="en-US" baseline="0" dirty="0"/>
              <a:t> </a:t>
            </a:r>
            <a:r>
              <a:rPr lang="en-US" baseline="0" dirty="0" err="1"/>
              <a:t>mappelt</a:t>
            </a:r>
            <a:r>
              <a:rPr lang="en-US" baseline="0" dirty="0"/>
              <a:t> </a:t>
            </a:r>
            <a:r>
              <a:rPr lang="en-US" baseline="0" dirty="0" err="1"/>
              <a:t>ter</a:t>
            </a:r>
            <a:r>
              <a:rPr lang="hu-HU" baseline="0" dirty="0"/>
              <a:t>ületre. Különben a buffer tartalmát az overloadolt -</a:t>
            </a:r>
            <a:r>
              <a:rPr lang="en-US" baseline="0" dirty="0"/>
              <a:t>&gt; </a:t>
            </a:r>
            <a:r>
              <a:rPr lang="en-US" baseline="0" dirty="0" err="1"/>
              <a:t>oper</a:t>
            </a:r>
            <a:r>
              <a:rPr lang="hu-HU" baseline="0" dirty="0"/>
              <a:t>átorral elérhetjük és beállíthatjuk.</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23</a:t>
            </a:fld>
            <a:endParaRPr lang="en-US"/>
          </a:p>
        </p:txBody>
      </p:sp>
    </p:spTree>
    <p:extLst>
      <p:ext uri="{BB962C8B-B14F-4D97-AF65-F5344CB8AC3E}">
        <p14:creationId xmlns:p14="http://schemas.microsoft.com/office/powerpoint/2010/main" val="161841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Azzal</a:t>
            </a:r>
            <a:r>
              <a:rPr lang="en-US" dirty="0"/>
              <a:t> </a:t>
            </a:r>
            <a:r>
              <a:rPr lang="en-US" dirty="0" err="1"/>
              <a:t>hogy</a:t>
            </a:r>
            <a:r>
              <a:rPr lang="en-US" dirty="0"/>
              <a:t> a VS-re </a:t>
            </a:r>
            <a:r>
              <a:rPr lang="en-US" dirty="0" err="1"/>
              <a:t>bízzuk</a:t>
            </a:r>
            <a:r>
              <a:rPr lang="en-US" dirty="0"/>
              <a:t> a </a:t>
            </a:r>
            <a:r>
              <a:rPr lang="en-US" dirty="0" err="1"/>
              <a:t>fordítást</a:t>
            </a:r>
            <a:r>
              <a:rPr lang="en-US" dirty="0"/>
              <a:t>, </a:t>
            </a:r>
            <a:r>
              <a:rPr lang="en-US" dirty="0" err="1"/>
              <a:t>lecsökkentjük</a:t>
            </a:r>
            <a:r>
              <a:rPr lang="en-US" dirty="0"/>
              <a:t> a </a:t>
            </a:r>
            <a:r>
              <a:rPr lang="en-US" dirty="0" err="1"/>
              <a:t>shaderkezelő</a:t>
            </a:r>
            <a:r>
              <a:rPr lang="en-US" dirty="0"/>
              <a:t> </a:t>
            </a:r>
            <a:r>
              <a:rPr lang="en-US" dirty="0" err="1"/>
              <a:t>kód</a:t>
            </a:r>
            <a:r>
              <a:rPr lang="en-US" dirty="0"/>
              <a:t> </a:t>
            </a:r>
            <a:r>
              <a:rPr lang="en-US" dirty="0" err="1"/>
              <a:t>méretét</a:t>
            </a:r>
            <a:r>
              <a:rPr lang="en-US" dirty="0"/>
              <a:t> a </a:t>
            </a:r>
            <a:r>
              <a:rPr lang="en-US" dirty="0" err="1"/>
              <a:t>saját</a:t>
            </a:r>
            <a:r>
              <a:rPr lang="en-US" dirty="0"/>
              <a:t> </a:t>
            </a:r>
            <a:r>
              <a:rPr lang="en-US" dirty="0" err="1"/>
              <a:t>projektjeinkbe</a:t>
            </a:r>
            <a:r>
              <a:rPr lang="en-US" dirty="0"/>
              <a:t>, </a:t>
            </a:r>
            <a:r>
              <a:rPr lang="en-US" dirty="0" err="1"/>
              <a:t>továbbá</a:t>
            </a:r>
            <a:r>
              <a:rPr lang="en-US" dirty="0"/>
              <a:t> </a:t>
            </a:r>
            <a:r>
              <a:rPr lang="en-US" dirty="0" err="1"/>
              <a:t>hibákat</a:t>
            </a:r>
            <a:r>
              <a:rPr lang="en-US" dirty="0"/>
              <a:t> a </a:t>
            </a:r>
            <a:r>
              <a:rPr lang="en-US" dirty="0" err="1"/>
              <a:t>fordító</a:t>
            </a:r>
            <a:r>
              <a:rPr lang="en-US" dirty="0"/>
              <a:t> </a:t>
            </a:r>
            <a:r>
              <a:rPr lang="en-US" dirty="0" err="1"/>
              <a:t>kijelzi</a:t>
            </a:r>
            <a:r>
              <a:rPr lang="en-US" dirty="0"/>
              <a:t>, </a:t>
            </a:r>
            <a:r>
              <a:rPr lang="en-US" dirty="0" err="1"/>
              <a:t>hiba</a:t>
            </a:r>
            <a:r>
              <a:rPr lang="en-US" dirty="0"/>
              <a:t> </a:t>
            </a:r>
            <a:r>
              <a:rPr lang="en-US" dirty="0" err="1"/>
              <a:t>esetén</a:t>
            </a:r>
            <a:r>
              <a:rPr lang="en-US" dirty="0"/>
              <a:t> a build </a:t>
            </a:r>
            <a:r>
              <a:rPr lang="en-US" dirty="0" err="1"/>
              <a:t>leáll</a:t>
            </a:r>
            <a:r>
              <a:rPr lang="en-US" dirty="0"/>
              <a:t>. Van </a:t>
            </a:r>
            <a:r>
              <a:rPr lang="en-US" dirty="0" err="1"/>
              <a:t>letölthető</a:t>
            </a:r>
            <a:r>
              <a:rPr lang="en-US" dirty="0"/>
              <a:t> HLSL extension, </a:t>
            </a:r>
            <a:r>
              <a:rPr lang="en-US" dirty="0" err="1"/>
              <a:t>ami</a:t>
            </a:r>
            <a:r>
              <a:rPr lang="en-US" dirty="0"/>
              <a:t> </a:t>
            </a:r>
            <a:r>
              <a:rPr lang="en-US" dirty="0" err="1"/>
              <a:t>pedig</a:t>
            </a:r>
            <a:r>
              <a:rPr lang="en-US" dirty="0"/>
              <a:t> </a:t>
            </a:r>
            <a:r>
              <a:rPr lang="en-US" dirty="0" err="1"/>
              <a:t>egy</a:t>
            </a:r>
            <a:r>
              <a:rPr lang="en-US" dirty="0"/>
              <a:t> </a:t>
            </a:r>
            <a:r>
              <a:rPr lang="en-US" dirty="0" err="1"/>
              <a:t>szuper</a:t>
            </a:r>
            <a:r>
              <a:rPr lang="en-US" dirty="0"/>
              <a:t> </a:t>
            </a:r>
            <a:r>
              <a:rPr lang="en-US" dirty="0" err="1"/>
              <a:t>lintert</a:t>
            </a:r>
            <a:r>
              <a:rPr lang="en-US" dirty="0"/>
              <a:t> ad, </a:t>
            </a:r>
            <a:r>
              <a:rPr lang="en-US" dirty="0" err="1"/>
              <a:t>megkönnyíti</a:t>
            </a:r>
            <a:r>
              <a:rPr lang="en-US" dirty="0"/>
              <a:t> a HLSL </a:t>
            </a:r>
            <a:r>
              <a:rPr lang="en-US" dirty="0" err="1"/>
              <a:t>fejlesztést</a:t>
            </a:r>
            <a:r>
              <a:rPr lang="en-US" dirty="0"/>
              <a:t>.</a:t>
            </a:r>
          </a:p>
          <a:p>
            <a:endParaRPr lang="en-US" dirty="0"/>
          </a:p>
          <a:p>
            <a:r>
              <a:rPr lang="en-US" dirty="0" err="1"/>
              <a:t>Vigyázat</a:t>
            </a:r>
            <a:r>
              <a:rPr lang="en-US" dirty="0"/>
              <a:t>: </a:t>
            </a:r>
            <a:r>
              <a:rPr lang="en-US" dirty="0" err="1"/>
              <a:t>egy</a:t>
            </a:r>
            <a:r>
              <a:rPr lang="en-US" dirty="0"/>
              <a:t> C++ Visual Studio </a:t>
            </a:r>
            <a:r>
              <a:rPr lang="en-US" dirty="0" err="1"/>
              <a:t>projektben</a:t>
            </a:r>
            <a:r>
              <a:rPr lang="en-US" dirty="0"/>
              <a:t> </a:t>
            </a:r>
            <a:r>
              <a:rPr lang="en-US" dirty="0" err="1"/>
              <a:t>nem</a:t>
            </a:r>
            <a:r>
              <a:rPr lang="en-US" dirty="0"/>
              <a:t> </a:t>
            </a:r>
            <a:r>
              <a:rPr lang="en-US" dirty="0" err="1"/>
              <a:t>mappák</a:t>
            </a:r>
            <a:r>
              <a:rPr lang="en-US" dirty="0"/>
              <a:t> </a:t>
            </a:r>
            <a:r>
              <a:rPr lang="en-US" dirty="0" err="1"/>
              <a:t>hanem</a:t>
            </a:r>
            <a:r>
              <a:rPr lang="en-US" dirty="0"/>
              <a:t> </a:t>
            </a:r>
            <a:r>
              <a:rPr lang="en-US" dirty="0" err="1"/>
              <a:t>filterek</a:t>
            </a:r>
            <a:r>
              <a:rPr lang="en-US" dirty="0"/>
              <a:t> </a:t>
            </a:r>
            <a:r>
              <a:rPr lang="en-US" dirty="0" err="1"/>
              <a:t>vannak</a:t>
            </a:r>
            <a:r>
              <a:rPr lang="en-US" dirty="0"/>
              <a:t>, </a:t>
            </a:r>
            <a:r>
              <a:rPr lang="en-US" dirty="0" err="1"/>
              <a:t>amely</a:t>
            </a:r>
            <a:r>
              <a:rPr lang="en-US" dirty="0"/>
              <a:t> </a:t>
            </a:r>
            <a:r>
              <a:rPr lang="en-US" dirty="0" err="1"/>
              <a:t>csak</a:t>
            </a:r>
            <a:r>
              <a:rPr lang="en-US" dirty="0"/>
              <a:t> a </a:t>
            </a:r>
            <a:r>
              <a:rPr lang="en-US" dirty="0" err="1"/>
              <a:t>projekt</a:t>
            </a:r>
            <a:r>
              <a:rPr lang="en-US" dirty="0"/>
              <a:t> </a:t>
            </a:r>
            <a:r>
              <a:rPr lang="en-US" dirty="0" err="1"/>
              <a:t>rendezésére</a:t>
            </a:r>
            <a:r>
              <a:rPr lang="en-US" dirty="0"/>
              <a:t> </a:t>
            </a:r>
            <a:r>
              <a:rPr lang="en-US" dirty="0" err="1"/>
              <a:t>használt</a:t>
            </a:r>
            <a:r>
              <a:rPr lang="en-US" dirty="0"/>
              <a:t>, a </a:t>
            </a:r>
            <a:r>
              <a:rPr lang="en-US" dirty="0" err="1"/>
              <a:t>mögötte</a:t>
            </a:r>
            <a:r>
              <a:rPr lang="en-US" dirty="0"/>
              <a:t> </a:t>
            </a:r>
            <a:r>
              <a:rPr lang="en-US" dirty="0" err="1"/>
              <a:t>lévő</a:t>
            </a:r>
            <a:r>
              <a:rPr lang="en-US" dirty="0"/>
              <a:t> </a:t>
            </a:r>
            <a:r>
              <a:rPr lang="en-US" dirty="0" err="1"/>
              <a:t>mappa</a:t>
            </a:r>
            <a:r>
              <a:rPr lang="en-US" dirty="0"/>
              <a:t> </a:t>
            </a:r>
            <a:r>
              <a:rPr lang="en-US" dirty="0" err="1"/>
              <a:t>szerkezetet</a:t>
            </a:r>
            <a:r>
              <a:rPr lang="en-US" dirty="0"/>
              <a:t> </a:t>
            </a:r>
            <a:r>
              <a:rPr lang="en-US" dirty="0" err="1"/>
              <a:t>nem</a:t>
            </a:r>
            <a:r>
              <a:rPr lang="en-US" dirty="0"/>
              <a:t> </a:t>
            </a:r>
            <a:r>
              <a:rPr lang="en-US" dirty="0" err="1"/>
              <a:t>reprezentálja</a:t>
            </a:r>
            <a:r>
              <a:rPr lang="en-US" dirty="0"/>
              <a:t>. </a:t>
            </a:r>
            <a:r>
              <a:rPr lang="en-US" dirty="0" err="1"/>
              <a:t>Emögött</a:t>
            </a:r>
            <a:r>
              <a:rPr lang="en-US" dirty="0"/>
              <a:t> </a:t>
            </a:r>
            <a:r>
              <a:rPr lang="en-US" dirty="0" err="1"/>
              <a:t>az</a:t>
            </a:r>
            <a:r>
              <a:rPr lang="en-US" dirty="0"/>
              <a:t> volt a </a:t>
            </a:r>
            <a:r>
              <a:rPr lang="en-US" dirty="0" err="1"/>
              <a:t>logika</a:t>
            </a:r>
            <a:r>
              <a:rPr lang="en-US" dirty="0"/>
              <a:t>, </a:t>
            </a:r>
            <a:r>
              <a:rPr lang="en-US" dirty="0" err="1"/>
              <a:t>hogy</a:t>
            </a:r>
            <a:r>
              <a:rPr lang="en-US" dirty="0"/>
              <a:t> </a:t>
            </a:r>
            <a:r>
              <a:rPr lang="en-US" dirty="0" err="1"/>
              <a:t>az</a:t>
            </a:r>
            <a:r>
              <a:rPr lang="en-US" dirty="0"/>
              <a:t> </a:t>
            </a:r>
            <a:r>
              <a:rPr lang="en-US" dirty="0" err="1"/>
              <a:t>összes</a:t>
            </a:r>
            <a:r>
              <a:rPr lang="en-US" dirty="0"/>
              <a:t> header </a:t>
            </a:r>
            <a:r>
              <a:rPr lang="en-US" dirty="0" err="1"/>
              <a:t>fájl</a:t>
            </a:r>
            <a:r>
              <a:rPr lang="en-US" dirty="0"/>
              <a:t> </a:t>
            </a:r>
            <a:r>
              <a:rPr lang="en-US" dirty="0" err="1"/>
              <a:t>legyen</a:t>
            </a:r>
            <a:r>
              <a:rPr lang="en-US" dirty="0"/>
              <a:t> </a:t>
            </a:r>
            <a:r>
              <a:rPr lang="en-US" dirty="0" err="1"/>
              <a:t>egy</a:t>
            </a:r>
            <a:r>
              <a:rPr lang="en-US" dirty="0"/>
              <a:t> </a:t>
            </a:r>
            <a:r>
              <a:rPr lang="en-US" dirty="0" err="1"/>
              <a:t>helyen</a:t>
            </a:r>
            <a:r>
              <a:rPr lang="en-US" dirty="0"/>
              <a:t> a </a:t>
            </a:r>
            <a:r>
              <a:rPr lang="en-US" dirty="0" err="1"/>
              <a:t>könny</a:t>
            </a:r>
            <a:r>
              <a:rPr lang="hu-HU" dirty="0"/>
              <a:t>ű</a:t>
            </a:r>
            <a:r>
              <a:rPr lang="en-US" dirty="0"/>
              <a:t> </a:t>
            </a:r>
            <a:r>
              <a:rPr lang="en-US" dirty="0" err="1"/>
              <a:t>includeolás</a:t>
            </a:r>
            <a:r>
              <a:rPr lang="en-US" dirty="0"/>
              <a:t> </a:t>
            </a:r>
            <a:r>
              <a:rPr lang="en-US" dirty="0" err="1"/>
              <a:t>érdekében</a:t>
            </a:r>
            <a:r>
              <a:rPr lang="en-US" dirty="0"/>
              <a:t>. </a:t>
            </a:r>
            <a:r>
              <a:rPr lang="en-US" dirty="0" err="1"/>
              <a:t>Ennek</a:t>
            </a:r>
            <a:r>
              <a:rPr lang="en-US" dirty="0"/>
              <a:t> a </a:t>
            </a:r>
            <a:r>
              <a:rPr lang="en-US" dirty="0" err="1"/>
              <a:t>hátránya</a:t>
            </a:r>
            <a:r>
              <a:rPr lang="en-US" dirty="0"/>
              <a:t> </a:t>
            </a:r>
            <a:r>
              <a:rPr lang="en-US" dirty="0" err="1"/>
              <a:t>az</a:t>
            </a:r>
            <a:r>
              <a:rPr lang="en-US" dirty="0"/>
              <a:t>, </a:t>
            </a:r>
            <a:r>
              <a:rPr lang="en-US" dirty="0" err="1"/>
              <a:t>hogy</a:t>
            </a:r>
            <a:r>
              <a:rPr lang="en-US" dirty="0"/>
              <a:t> ha </a:t>
            </a:r>
            <a:r>
              <a:rPr lang="en-US" dirty="0" err="1"/>
              <a:t>új</a:t>
            </a:r>
            <a:r>
              <a:rPr lang="en-US" dirty="0"/>
              <a:t> </a:t>
            </a:r>
            <a:r>
              <a:rPr lang="en-US" dirty="0" err="1"/>
              <a:t>fájlt</a:t>
            </a:r>
            <a:r>
              <a:rPr lang="en-US" dirty="0"/>
              <a:t> </a:t>
            </a:r>
            <a:r>
              <a:rPr lang="en-US" dirty="0" err="1"/>
              <a:t>szeretnél</a:t>
            </a:r>
            <a:r>
              <a:rPr lang="en-US" dirty="0"/>
              <a:t> </a:t>
            </a:r>
            <a:r>
              <a:rPr lang="en-US" dirty="0" err="1"/>
              <a:t>létrehozni</a:t>
            </a:r>
            <a:r>
              <a:rPr lang="en-US" dirty="0"/>
              <a:t> </a:t>
            </a:r>
            <a:r>
              <a:rPr lang="en-US" dirty="0" err="1"/>
              <a:t>akkor</a:t>
            </a:r>
            <a:r>
              <a:rPr lang="en-US" dirty="0"/>
              <a:t> </a:t>
            </a:r>
            <a:r>
              <a:rPr lang="en-US" dirty="0" err="1"/>
              <a:t>az</a:t>
            </a:r>
            <a:r>
              <a:rPr lang="en-US" dirty="0"/>
              <a:t> </a:t>
            </a:r>
            <a:r>
              <a:rPr lang="en-US" dirty="0" err="1"/>
              <a:t>alapértelmezett</a:t>
            </a:r>
            <a:r>
              <a:rPr lang="en-US" dirty="0"/>
              <a:t> </a:t>
            </a:r>
            <a:r>
              <a:rPr lang="en-US" dirty="0" err="1"/>
              <a:t>mappa</a:t>
            </a:r>
            <a:r>
              <a:rPr lang="en-US" dirty="0"/>
              <a:t> a </a:t>
            </a:r>
            <a:r>
              <a:rPr lang="en-US" dirty="0" err="1"/>
              <a:t>projekt</a:t>
            </a:r>
            <a:r>
              <a:rPr lang="en-US" dirty="0"/>
              <a:t> </a:t>
            </a:r>
            <a:r>
              <a:rPr lang="en-US" dirty="0" err="1"/>
              <a:t>mappa</a:t>
            </a:r>
            <a:r>
              <a:rPr lang="en-US" dirty="0"/>
              <a:t> </a:t>
            </a:r>
            <a:r>
              <a:rPr lang="en-US" dirty="0" err="1"/>
              <a:t>lesz</a:t>
            </a:r>
            <a:r>
              <a:rPr lang="en-US" dirty="0"/>
              <a:t>. Ha </a:t>
            </a:r>
            <a:r>
              <a:rPr lang="en-US" dirty="0" err="1"/>
              <a:t>tehát</a:t>
            </a:r>
            <a:r>
              <a:rPr lang="en-US" dirty="0"/>
              <a:t> </a:t>
            </a:r>
            <a:r>
              <a:rPr lang="en-US" dirty="0" err="1"/>
              <a:t>új</a:t>
            </a:r>
            <a:r>
              <a:rPr lang="en-US" dirty="0"/>
              <a:t> shader-t </a:t>
            </a:r>
            <a:r>
              <a:rPr lang="en-US" dirty="0" err="1"/>
              <a:t>hozol</a:t>
            </a:r>
            <a:r>
              <a:rPr lang="en-US" dirty="0"/>
              <a:t> </a:t>
            </a:r>
            <a:r>
              <a:rPr lang="en-US" dirty="0" err="1"/>
              <a:t>létre</a:t>
            </a:r>
            <a:r>
              <a:rPr lang="en-US" dirty="0"/>
              <a:t>, </a:t>
            </a:r>
            <a:r>
              <a:rPr lang="en-US" dirty="0" err="1"/>
              <a:t>akkor</a:t>
            </a:r>
            <a:r>
              <a:rPr lang="en-US" dirty="0"/>
              <a:t> </a:t>
            </a:r>
            <a:r>
              <a:rPr lang="en-US" dirty="0" err="1"/>
              <a:t>figyelj</a:t>
            </a:r>
            <a:r>
              <a:rPr lang="en-US" dirty="0"/>
              <a:t> </a:t>
            </a:r>
            <a:r>
              <a:rPr lang="en-US" dirty="0" err="1"/>
              <a:t>rá</a:t>
            </a:r>
            <a:r>
              <a:rPr lang="en-US" dirty="0"/>
              <a:t>, </a:t>
            </a:r>
            <a:r>
              <a:rPr lang="en-US" dirty="0" err="1"/>
              <a:t>hogy</a:t>
            </a:r>
            <a:r>
              <a:rPr lang="en-US" dirty="0"/>
              <a:t> </a:t>
            </a:r>
            <a:r>
              <a:rPr lang="en-US" dirty="0" err="1"/>
              <a:t>az</a:t>
            </a:r>
            <a:r>
              <a:rPr lang="en-US" dirty="0"/>
              <a:t> Shaders </a:t>
            </a:r>
            <a:r>
              <a:rPr lang="en-US" dirty="0" err="1"/>
              <a:t>mappába</a:t>
            </a:r>
            <a:r>
              <a:rPr lang="en-US" dirty="0"/>
              <a:t> </a:t>
            </a:r>
            <a:r>
              <a:rPr lang="en-US" dirty="0" err="1"/>
              <a:t>teszed</a:t>
            </a:r>
            <a:r>
              <a:rPr lang="en-US" dirty="0"/>
              <a:t>. Ha </a:t>
            </a:r>
            <a:r>
              <a:rPr lang="en-US" dirty="0" err="1"/>
              <a:t>nem</a:t>
            </a:r>
            <a:r>
              <a:rPr lang="en-US" dirty="0"/>
              <a:t> </a:t>
            </a:r>
            <a:r>
              <a:rPr lang="en-US" dirty="0" err="1"/>
              <a:t>oda</a:t>
            </a:r>
            <a:r>
              <a:rPr lang="en-US" dirty="0"/>
              <a:t> </a:t>
            </a:r>
            <a:r>
              <a:rPr lang="en-US" dirty="0" err="1"/>
              <a:t>kerül</a:t>
            </a:r>
            <a:r>
              <a:rPr lang="en-US" dirty="0"/>
              <a:t> </a:t>
            </a:r>
            <a:r>
              <a:rPr lang="en-US" dirty="0" err="1"/>
              <a:t>nem</a:t>
            </a:r>
            <a:r>
              <a:rPr lang="en-US" dirty="0"/>
              <a:t> </a:t>
            </a:r>
            <a:r>
              <a:rPr lang="en-US" dirty="0" err="1"/>
              <a:t>túl</a:t>
            </a:r>
            <a:r>
              <a:rPr lang="en-US" dirty="0"/>
              <a:t> </a:t>
            </a:r>
            <a:r>
              <a:rPr lang="en-US" dirty="0" err="1"/>
              <a:t>nagy</a:t>
            </a:r>
            <a:r>
              <a:rPr lang="en-US" dirty="0"/>
              <a:t> </a:t>
            </a:r>
            <a:r>
              <a:rPr lang="en-US" dirty="0" err="1"/>
              <a:t>gond</a:t>
            </a:r>
            <a:r>
              <a:rPr lang="en-US" dirty="0"/>
              <a:t>, </a:t>
            </a:r>
            <a:r>
              <a:rPr lang="en-US" dirty="0" err="1"/>
              <a:t>ugyanúgy</a:t>
            </a:r>
            <a:r>
              <a:rPr lang="en-US" dirty="0"/>
              <a:t> </a:t>
            </a:r>
            <a:r>
              <a:rPr lang="en-US" dirty="0" err="1"/>
              <a:t>jó</a:t>
            </a:r>
            <a:r>
              <a:rPr lang="en-US" dirty="0"/>
              <a:t> </a:t>
            </a:r>
            <a:r>
              <a:rPr lang="en-US" dirty="0" err="1"/>
              <a:t>helyre</a:t>
            </a:r>
            <a:r>
              <a:rPr lang="en-US" dirty="0"/>
              <a:t> fog </a:t>
            </a:r>
            <a:r>
              <a:rPr lang="en-US" dirty="0" err="1"/>
              <a:t>fordulni</a:t>
            </a:r>
            <a:r>
              <a:rPr lang="en-US" dirty="0"/>
              <a:t>, </a:t>
            </a:r>
            <a:r>
              <a:rPr lang="en-US" dirty="0" err="1"/>
              <a:t>csak</a:t>
            </a:r>
            <a:r>
              <a:rPr lang="en-US" dirty="0"/>
              <a:t> ha HLSL-ben include-</a:t>
            </a:r>
            <a:r>
              <a:rPr lang="en-US" dirty="0" err="1"/>
              <a:t>olsz</a:t>
            </a:r>
            <a:r>
              <a:rPr lang="en-US" dirty="0"/>
              <a:t> </a:t>
            </a:r>
            <a:r>
              <a:rPr lang="en-US" dirty="0" err="1"/>
              <a:t>akkor</a:t>
            </a:r>
            <a:r>
              <a:rPr lang="en-US" dirty="0"/>
              <a:t> </a:t>
            </a:r>
            <a:r>
              <a:rPr lang="en-US" dirty="0" err="1"/>
              <a:t>elő</a:t>
            </a:r>
            <a:r>
              <a:rPr lang="en-US" dirty="0"/>
              <a:t> fog </a:t>
            </a:r>
            <a:r>
              <a:rPr lang="en-US" dirty="0" err="1"/>
              <a:t>jönni</a:t>
            </a:r>
            <a:r>
              <a:rPr lang="en-US" dirty="0"/>
              <a:t> </a:t>
            </a:r>
            <a:r>
              <a:rPr lang="en-US" dirty="0" err="1"/>
              <a:t>ez</a:t>
            </a:r>
            <a:r>
              <a:rPr lang="en-US" dirty="0"/>
              <a:t> a </a:t>
            </a:r>
            <a:r>
              <a:rPr lang="en-US" dirty="0" err="1"/>
              <a:t>probléma</a:t>
            </a:r>
            <a:r>
              <a:rPr lang="en-US" dirty="0"/>
              <a:t>.</a:t>
            </a:r>
          </a:p>
          <a:p>
            <a:endParaRPr lang="en-US" dirty="0"/>
          </a:p>
          <a:p>
            <a:r>
              <a:rPr lang="en-US" b="1" dirty="0"/>
              <a:t>Visual Studio 2017 </a:t>
            </a:r>
            <a:r>
              <a:rPr lang="en-US" b="1" dirty="0" err="1"/>
              <a:t>probléma</a:t>
            </a:r>
            <a:r>
              <a:rPr lang="en-US" b="1" dirty="0"/>
              <a:t>: </a:t>
            </a:r>
            <a:r>
              <a:rPr lang="en-US" b="0" dirty="0" err="1"/>
              <a:t>amikor</a:t>
            </a:r>
            <a:r>
              <a:rPr lang="en-US" b="0" dirty="0"/>
              <a:t> </a:t>
            </a:r>
            <a:r>
              <a:rPr lang="en-US" b="0" dirty="0" err="1"/>
              <a:t>létre</a:t>
            </a:r>
            <a:r>
              <a:rPr lang="en-US" b="0" dirty="0"/>
              <a:t> </a:t>
            </a:r>
            <a:r>
              <a:rPr lang="en-US" b="0" dirty="0" err="1"/>
              <a:t>szeretnél</a:t>
            </a:r>
            <a:r>
              <a:rPr lang="en-US" b="0" dirty="0"/>
              <a:t> </a:t>
            </a:r>
            <a:r>
              <a:rPr lang="en-US" b="0" dirty="0" err="1"/>
              <a:t>hozni</a:t>
            </a:r>
            <a:r>
              <a:rPr lang="en-US" b="0" dirty="0"/>
              <a:t> </a:t>
            </a:r>
            <a:r>
              <a:rPr lang="en-US" b="0" dirty="0" err="1"/>
              <a:t>egy</a:t>
            </a:r>
            <a:r>
              <a:rPr lang="en-US" b="0" dirty="0"/>
              <a:t> </a:t>
            </a:r>
            <a:r>
              <a:rPr lang="en-US" b="0" dirty="0" err="1"/>
              <a:t>új</a:t>
            </a:r>
            <a:r>
              <a:rPr lang="en-US" b="0" dirty="0"/>
              <a:t> </a:t>
            </a:r>
            <a:r>
              <a:rPr lang="en-US" b="0" dirty="0" err="1"/>
              <a:t>shadert</a:t>
            </a:r>
            <a:r>
              <a:rPr lang="en-US" b="0" dirty="0"/>
              <a:t>, </a:t>
            </a:r>
            <a:r>
              <a:rPr lang="en-US" b="0" dirty="0" err="1"/>
              <a:t>akkor</a:t>
            </a:r>
            <a:r>
              <a:rPr lang="en-US" b="0" dirty="0"/>
              <a:t> a VS </a:t>
            </a:r>
            <a:r>
              <a:rPr lang="en-US" b="0" dirty="0" err="1"/>
              <a:t>fel</a:t>
            </a:r>
            <a:r>
              <a:rPr lang="en-US" b="0" dirty="0"/>
              <a:t> </a:t>
            </a:r>
            <a:r>
              <a:rPr lang="en-US" b="0" dirty="0" err="1"/>
              <a:t>fogja</a:t>
            </a:r>
            <a:r>
              <a:rPr lang="en-US" b="0" dirty="0"/>
              <a:t> </a:t>
            </a:r>
            <a:r>
              <a:rPr lang="en-US" b="0" dirty="0" err="1"/>
              <a:t>dobni</a:t>
            </a:r>
            <a:r>
              <a:rPr lang="en-US" b="0" dirty="0"/>
              <a:t>, </a:t>
            </a:r>
            <a:r>
              <a:rPr lang="en-US" b="0" dirty="0" err="1"/>
              <a:t>hogy</a:t>
            </a:r>
            <a:r>
              <a:rPr lang="en-US" b="0" dirty="0"/>
              <a:t> a HLSL-ben </a:t>
            </a:r>
            <a:r>
              <a:rPr lang="en-US" b="0" dirty="0" err="1"/>
              <a:t>csinálhatsz</a:t>
            </a:r>
            <a:r>
              <a:rPr lang="en-US" b="0" dirty="0"/>
              <a:t> 3 </a:t>
            </a:r>
            <a:r>
              <a:rPr lang="en-US" b="0" dirty="0" err="1"/>
              <a:t>fajta</a:t>
            </a:r>
            <a:r>
              <a:rPr lang="en-US" b="0" dirty="0"/>
              <a:t> </a:t>
            </a:r>
            <a:r>
              <a:rPr lang="en-US" b="0" dirty="0" err="1"/>
              <a:t>shadert</a:t>
            </a:r>
            <a:r>
              <a:rPr lang="en-US" b="0" dirty="0"/>
              <a:t>, de </a:t>
            </a:r>
            <a:r>
              <a:rPr lang="en-US" b="0" dirty="0" err="1"/>
              <a:t>nem</a:t>
            </a:r>
            <a:r>
              <a:rPr lang="en-US" b="0" dirty="0"/>
              <a:t> </a:t>
            </a:r>
            <a:r>
              <a:rPr lang="en-US" b="0" dirty="0" err="1"/>
              <a:t>lesz</a:t>
            </a:r>
            <a:r>
              <a:rPr lang="en-US" b="0" dirty="0"/>
              <a:t> </a:t>
            </a:r>
            <a:r>
              <a:rPr lang="en-US" b="0" dirty="0" err="1"/>
              <a:t>ott</a:t>
            </a:r>
            <a:r>
              <a:rPr lang="en-US" b="0" dirty="0"/>
              <a:t> se a vertex se a pixel shader. </a:t>
            </a:r>
            <a:r>
              <a:rPr lang="en-US" b="0" dirty="0" err="1"/>
              <a:t>Ekkor</a:t>
            </a:r>
            <a:r>
              <a:rPr lang="en-US" b="0" dirty="0"/>
              <a:t> </a:t>
            </a:r>
            <a:r>
              <a:rPr lang="en-US" b="0" dirty="0" err="1"/>
              <a:t>hozz</a:t>
            </a:r>
            <a:r>
              <a:rPr lang="en-US" b="0" dirty="0"/>
              <a:t> </a:t>
            </a:r>
            <a:r>
              <a:rPr lang="en-US" b="0" dirty="0" err="1"/>
              <a:t>létre</a:t>
            </a:r>
            <a:r>
              <a:rPr lang="en-US" b="0" dirty="0"/>
              <a:t> </a:t>
            </a:r>
            <a:r>
              <a:rPr lang="en-US" b="0" dirty="0" err="1"/>
              <a:t>például</a:t>
            </a:r>
            <a:r>
              <a:rPr lang="en-US" b="0" dirty="0"/>
              <a:t> </a:t>
            </a:r>
            <a:r>
              <a:rPr lang="en-US" b="0" dirty="0" err="1"/>
              <a:t>egy</a:t>
            </a:r>
            <a:r>
              <a:rPr lang="en-US" b="0" dirty="0"/>
              <a:t> geometry shader-t, </a:t>
            </a:r>
            <a:r>
              <a:rPr lang="en-US" b="0" dirty="0" err="1"/>
              <a:t>majd</a:t>
            </a:r>
            <a:r>
              <a:rPr lang="en-US" b="0" dirty="0"/>
              <a:t> </a:t>
            </a:r>
            <a:r>
              <a:rPr lang="en-US" b="0" dirty="0" err="1"/>
              <a:t>az</a:t>
            </a:r>
            <a:r>
              <a:rPr lang="en-US" b="0" dirty="0"/>
              <a:t> </a:t>
            </a:r>
            <a:r>
              <a:rPr lang="en-US" b="0" dirty="0" err="1"/>
              <a:t>újonnan</a:t>
            </a:r>
            <a:r>
              <a:rPr lang="en-US" b="0" dirty="0"/>
              <a:t> </a:t>
            </a:r>
            <a:r>
              <a:rPr lang="en-US" b="0" dirty="0" err="1"/>
              <a:t>létrehozott</a:t>
            </a:r>
            <a:r>
              <a:rPr lang="en-US" b="0" dirty="0"/>
              <a:t> </a:t>
            </a:r>
            <a:r>
              <a:rPr lang="en-US" b="0" dirty="0" err="1"/>
              <a:t>fájlra</a:t>
            </a:r>
            <a:r>
              <a:rPr lang="en-US" b="0" dirty="0"/>
              <a:t> </a:t>
            </a:r>
            <a:r>
              <a:rPr lang="en-US" b="0" dirty="0" err="1"/>
              <a:t>jobbkatt</a:t>
            </a:r>
            <a:r>
              <a:rPr lang="en-US" b="0" dirty="0"/>
              <a:t>, properties </a:t>
            </a:r>
            <a:r>
              <a:rPr lang="en-US" b="0" dirty="0" err="1"/>
              <a:t>és</a:t>
            </a:r>
            <a:r>
              <a:rPr lang="en-US" b="0" dirty="0"/>
              <a:t> a HLSL Compiler / General </a:t>
            </a:r>
            <a:r>
              <a:rPr lang="en-US" b="0" dirty="0" err="1"/>
              <a:t>menüpont</a:t>
            </a:r>
            <a:r>
              <a:rPr lang="en-US" b="0" dirty="0"/>
              <a:t> </a:t>
            </a:r>
            <a:r>
              <a:rPr lang="en-US" b="0" dirty="0" err="1"/>
              <a:t>alatt</a:t>
            </a:r>
            <a:r>
              <a:rPr lang="en-US" b="0" dirty="0"/>
              <a:t> a Shader Type </a:t>
            </a:r>
            <a:r>
              <a:rPr lang="en-US" b="0" dirty="0" err="1"/>
              <a:t>értéket</a:t>
            </a:r>
            <a:r>
              <a:rPr lang="en-US" b="0" dirty="0"/>
              <a:t> </a:t>
            </a:r>
            <a:r>
              <a:rPr lang="en-US" b="0" dirty="0" err="1"/>
              <a:t>állítsd</a:t>
            </a:r>
            <a:r>
              <a:rPr lang="en-US" b="0" dirty="0"/>
              <a:t> </a:t>
            </a:r>
            <a:r>
              <a:rPr lang="en-US" b="0" dirty="0" err="1"/>
              <a:t>át</a:t>
            </a:r>
            <a:r>
              <a:rPr lang="en-US" b="0" dirty="0"/>
              <a:t> </a:t>
            </a:r>
            <a:r>
              <a:rPr lang="en-US" b="0" dirty="0" err="1"/>
              <a:t>kedvedre</a:t>
            </a:r>
            <a:r>
              <a:rPr lang="en-US" b="0" dirty="0"/>
              <a:t> Vertex Shader </a:t>
            </a:r>
            <a:r>
              <a:rPr lang="en-US" b="0" dirty="0" err="1"/>
              <a:t>vagy</a:t>
            </a:r>
            <a:r>
              <a:rPr lang="en-US" b="0" dirty="0"/>
              <a:t> Pixel Shader </a:t>
            </a:r>
            <a:r>
              <a:rPr lang="en-US" b="0" dirty="0" err="1"/>
              <a:t>értékre</a:t>
            </a:r>
            <a:r>
              <a:rPr lang="en-US" b="0" dirty="0"/>
              <a:t>. </a:t>
            </a:r>
            <a:r>
              <a:rPr lang="en-US" b="0" dirty="0" err="1"/>
              <a:t>Ekkor</a:t>
            </a:r>
            <a:r>
              <a:rPr lang="en-US" b="0" dirty="0"/>
              <a:t> </a:t>
            </a:r>
            <a:r>
              <a:rPr lang="en-US" b="0" dirty="0" err="1"/>
              <a:t>már</a:t>
            </a:r>
            <a:r>
              <a:rPr lang="en-US" b="0" dirty="0"/>
              <a:t> </a:t>
            </a:r>
            <a:r>
              <a:rPr lang="en-US" b="0" dirty="0" err="1"/>
              <a:t>helyes</a:t>
            </a:r>
            <a:r>
              <a:rPr lang="en-US" b="0" dirty="0"/>
              <a:t> </a:t>
            </a:r>
            <a:r>
              <a:rPr lang="en-US" b="0" dirty="0" err="1"/>
              <a:t>verziót</a:t>
            </a:r>
            <a:r>
              <a:rPr lang="en-US" b="0" dirty="0"/>
              <a:t> fog </a:t>
            </a:r>
            <a:r>
              <a:rPr lang="en-US" b="0" dirty="0" err="1"/>
              <a:t>fordítani</a:t>
            </a:r>
            <a:r>
              <a:rPr lang="en-US" b="0" dirty="0"/>
              <a:t> </a:t>
            </a:r>
            <a:r>
              <a:rPr lang="en-US" b="0" dirty="0" err="1"/>
              <a:t>belőle</a:t>
            </a:r>
            <a:r>
              <a:rPr lang="en-US" b="0" dirty="0"/>
              <a:t>.</a:t>
            </a:r>
          </a:p>
          <a:p>
            <a:endParaRPr lang="en-US" b="1"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351489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 modern C++-ban </a:t>
            </a:r>
            <a:r>
              <a:rPr lang="en-US" dirty="0" err="1"/>
              <a:t>nem</a:t>
            </a:r>
            <a:r>
              <a:rPr lang="en-US" dirty="0"/>
              <a:t> </a:t>
            </a:r>
            <a:r>
              <a:rPr lang="en-US" dirty="0" err="1"/>
              <a:t>szeretünk</a:t>
            </a:r>
            <a:r>
              <a:rPr lang="en-US" dirty="0"/>
              <a:t> </a:t>
            </a:r>
            <a:r>
              <a:rPr lang="en-US" dirty="0" err="1"/>
              <a:t>látni</a:t>
            </a:r>
            <a:r>
              <a:rPr lang="en-US" dirty="0"/>
              <a:t> “new” </a:t>
            </a:r>
            <a:r>
              <a:rPr lang="en-US" dirty="0" err="1"/>
              <a:t>vagy</a:t>
            </a:r>
            <a:r>
              <a:rPr lang="en-US" dirty="0"/>
              <a:t> “delete” </a:t>
            </a:r>
            <a:r>
              <a:rPr lang="en-US" dirty="0" err="1"/>
              <a:t>kulcsszót</a:t>
            </a:r>
            <a:r>
              <a:rPr lang="en-US" dirty="0"/>
              <a:t>, </a:t>
            </a:r>
            <a:r>
              <a:rPr lang="en-US" dirty="0" err="1"/>
              <a:t>ennek</a:t>
            </a:r>
            <a:r>
              <a:rPr lang="en-US" dirty="0"/>
              <a:t> a </a:t>
            </a:r>
            <a:r>
              <a:rPr lang="en-US" dirty="0" err="1"/>
              <a:t>legfőbb</a:t>
            </a:r>
            <a:r>
              <a:rPr lang="en-US" dirty="0"/>
              <a:t> </a:t>
            </a:r>
            <a:r>
              <a:rPr lang="en-US" dirty="0" err="1"/>
              <a:t>oka</a:t>
            </a:r>
            <a:r>
              <a:rPr lang="en-US" dirty="0"/>
              <a:t> a RAII </a:t>
            </a:r>
            <a:r>
              <a:rPr lang="en-US" dirty="0" err="1"/>
              <a:t>idióma</a:t>
            </a:r>
            <a:r>
              <a:rPr lang="en-US" dirty="0"/>
              <a:t>. Ami C++-ban </a:t>
            </a:r>
            <a:r>
              <a:rPr lang="en-US" dirty="0" err="1"/>
              <a:t>azért</a:t>
            </a:r>
            <a:r>
              <a:rPr lang="en-US" dirty="0"/>
              <a:t> </a:t>
            </a:r>
            <a:r>
              <a:rPr lang="en-US" dirty="0" err="1"/>
              <a:t>előnyös</a:t>
            </a:r>
            <a:r>
              <a:rPr lang="en-US" dirty="0"/>
              <a:t>, </a:t>
            </a:r>
            <a:r>
              <a:rPr lang="en-US" dirty="0" err="1"/>
              <a:t>mert</a:t>
            </a:r>
            <a:r>
              <a:rPr lang="en-US" dirty="0"/>
              <a:t> a </a:t>
            </a:r>
            <a:r>
              <a:rPr lang="en-US" dirty="0" err="1"/>
              <a:t>kivétel</a:t>
            </a:r>
            <a:r>
              <a:rPr lang="en-US" dirty="0"/>
              <a:t> </a:t>
            </a:r>
            <a:r>
              <a:rPr lang="en-US" dirty="0" err="1"/>
              <a:t>kezelést</a:t>
            </a:r>
            <a:r>
              <a:rPr lang="en-US" dirty="0"/>
              <a:t> </a:t>
            </a:r>
            <a:r>
              <a:rPr lang="en-US" dirty="0" err="1"/>
              <a:t>lehetővé</a:t>
            </a:r>
            <a:r>
              <a:rPr lang="en-US" dirty="0"/>
              <a:t> </a:t>
            </a:r>
            <a:r>
              <a:rPr lang="en-US" dirty="0" err="1"/>
              <a:t>teszi</a:t>
            </a:r>
            <a:r>
              <a:rPr lang="en-US" dirty="0"/>
              <a:t>. (</a:t>
            </a:r>
            <a:r>
              <a:rPr lang="en-US" dirty="0" err="1"/>
              <a:t>gondolj</a:t>
            </a:r>
            <a:r>
              <a:rPr lang="en-US" dirty="0"/>
              <a:t> </a:t>
            </a:r>
            <a:r>
              <a:rPr lang="en-US" dirty="0" err="1"/>
              <a:t>bele</a:t>
            </a:r>
            <a:r>
              <a:rPr lang="en-US" dirty="0"/>
              <a:t> mi </a:t>
            </a:r>
            <a:r>
              <a:rPr lang="en-US" dirty="0" err="1"/>
              <a:t>lenne</a:t>
            </a:r>
            <a:r>
              <a:rPr lang="en-US" dirty="0"/>
              <a:t> </a:t>
            </a:r>
            <a:r>
              <a:rPr lang="en-US" dirty="0" err="1"/>
              <a:t>egy</a:t>
            </a:r>
            <a:r>
              <a:rPr lang="en-US" dirty="0"/>
              <a:t> </a:t>
            </a:r>
            <a:r>
              <a:rPr lang="en-US" dirty="0" err="1"/>
              <a:t>pointerrel</a:t>
            </a:r>
            <a:r>
              <a:rPr lang="en-US" dirty="0"/>
              <a:t> ha a </a:t>
            </a:r>
            <a:r>
              <a:rPr lang="en-US" dirty="0" err="1"/>
              <a:t>függvényedben</a:t>
            </a:r>
            <a:r>
              <a:rPr lang="en-US" dirty="0"/>
              <a:t> </a:t>
            </a:r>
            <a:r>
              <a:rPr lang="en-US" dirty="0" err="1"/>
              <a:t>keletkezne</a:t>
            </a:r>
            <a:r>
              <a:rPr lang="en-US" dirty="0"/>
              <a:t> </a:t>
            </a:r>
            <a:r>
              <a:rPr lang="en-US" dirty="0" err="1"/>
              <a:t>egy</a:t>
            </a:r>
            <a:r>
              <a:rPr lang="en-US" dirty="0"/>
              <a:t> exception, </a:t>
            </a:r>
            <a:r>
              <a:rPr lang="en-US" dirty="0" err="1"/>
              <a:t>vagy</a:t>
            </a:r>
            <a:r>
              <a:rPr lang="en-US" dirty="0"/>
              <a:t> ha a return </a:t>
            </a:r>
            <a:r>
              <a:rPr lang="en-US" dirty="0" err="1"/>
              <a:t>hívás</a:t>
            </a:r>
            <a:r>
              <a:rPr lang="en-US" dirty="0"/>
              <a:t> </a:t>
            </a:r>
            <a:r>
              <a:rPr lang="en-US" dirty="0" err="1"/>
              <a:t>után</a:t>
            </a:r>
            <a:r>
              <a:rPr lang="en-US" dirty="0"/>
              <a:t> </a:t>
            </a:r>
            <a:r>
              <a:rPr lang="en-US" dirty="0" err="1"/>
              <a:t>kellene</a:t>
            </a:r>
            <a:r>
              <a:rPr lang="en-US" dirty="0"/>
              <a:t> </a:t>
            </a:r>
            <a:r>
              <a:rPr lang="en-US" dirty="0" err="1"/>
              <a:t>felszabadítanod</a:t>
            </a:r>
            <a:r>
              <a:rPr lang="en-US" dirty="0"/>
              <a:t> </a:t>
            </a:r>
            <a:r>
              <a:rPr lang="en-US" dirty="0" err="1"/>
              <a:t>egy</a:t>
            </a:r>
            <a:r>
              <a:rPr lang="en-US" dirty="0"/>
              <a:t> </a:t>
            </a:r>
            <a:r>
              <a:rPr lang="en-US" dirty="0" err="1"/>
              <a:t>pointert</a:t>
            </a:r>
            <a:r>
              <a:rPr lang="en-US" dirty="0"/>
              <a:t>)</a:t>
            </a:r>
          </a:p>
          <a:p>
            <a:endParaRPr lang="en-US" dirty="0"/>
          </a:p>
          <a:p>
            <a:r>
              <a:rPr lang="en-US" dirty="0" err="1"/>
              <a:t>Ezen</a:t>
            </a:r>
            <a:r>
              <a:rPr lang="en-US" dirty="0"/>
              <a:t> </a:t>
            </a:r>
            <a:r>
              <a:rPr lang="en-US" dirty="0" err="1"/>
              <a:t>oknál</a:t>
            </a:r>
            <a:r>
              <a:rPr lang="en-US" dirty="0"/>
              <a:t> </a:t>
            </a:r>
            <a:r>
              <a:rPr lang="en-US" dirty="0" err="1"/>
              <a:t>fogva</a:t>
            </a:r>
            <a:r>
              <a:rPr lang="en-US" dirty="0"/>
              <a:t>, </a:t>
            </a:r>
            <a:r>
              <a:rPr lang="en-US" dirty="0" err="1"/>
              <a:t>ahol</a:t>
            </a:r>
            <a:r>
              <a:rPr lang="en-US" dirty="0"/>
              <a:t> </a:t>
            </a:r>
            <a:r>
              <a:rPr lang="en-US" dirty="0" err="1"/>
              <a:t>lehet</a:t>
            </a:r>
            <a:r>
              <a:rPr lang="en-US" dirty="0"/>
              <a:t> smart </a:t>
            </a:r>
            <a:r>
              <a:rPr lang="en-US" dirty="0" err="1"/>
              <a:t>pointereket</a:t>
            </a:r>
            <a:r>
              <a:rPr lang="en-US" dirty="0"/>
              <a:t> </a:t>
            </a:r>
            <a:r>
              <a:rPr lang="en-US" dirty="0" err="1"/>
              <a:t>fogunk</a:t>
            </a:r>
            <a:r>
              <a:rPr lang="en-US" dirty="0"/>
              <a:t> </a:t>
            </a:r>
            <a:r>
              <a:rPr lang="en-US" dirty="0" err="1"/>
              <a:t>használni</a:t>
            </a:r>
            <a:r>
              <a:rPr lang="en-US" dirty="0"/>
              <a:t>.</a:t>
            </a:r>
          </a:p>
          <a:p>
            <a:pPr marL="171450" indent="-171450">
              <a:buFontTx/>
              <a:buChar char="-"/>
            </a:pPr>
            <a:r>
              <a:rPr lang="en-US" dirty="0" err="1"/>
              <a:t>shared_ptr</a:t>
            </a:r>
            <a:r>
              <a:rPr lang="en-US" dirty="0"/>
              <a:t>: </a:t>
            </a:r>
            <a:r>
              <a:rPr lang="en-US" dirty="0" err="1"/>
              <a:t>több</a:t>
            </a:r>
            <a:r>
              <a:rPr lang="en-US" dirty="0"/>
              <a:t> </a:t>
            </a:r>
            <a:r>
              <a:rPr lang="en-US" dirty="0" err="1"/>
              <a:t>tulajdonos</a:t>
            </a:r>
            <a:r>
              <a:rPr lang="en-US" dirty="0"/>
              <a:t> is van, </a:t>
            </a:r>
            <a:r>
              <a:rPr lang="en-US" dirty="0" err="1"/>
              <a:t>az</a:t>
            </a:r>
            <a:r>
              <a:rPr lang="en-US" dirty="0"/>
              <a:t> </a:t>
            </a:r>
            <a:r>
              <a:rPr lang="en-US" dirty="0" err="1"/>
              <a:t>objektum</a:t>
            </a:r>
            <a:r>
              <a:rPr lang="en-US" dirty="0"/>
              <a:t> </a:t>
            </a:r>
            <a:r>
              <a:rPr lang="en-US" dirty="0" err="1"/>
              <a:t>felszabadításának</a:t>
            </a:r>
            <a:r>
              <a:rPr lang="en-US" dirty="0"/>
              <a:t> </a:t>
            </a:r>
            <a:r>
              <a:rPr lang="en-US" dirty="0" err="1"/>
              <a:t>helye</a:t>
            </a:r>
            <a:r>
              <a:rPr lang="en-US" dirty="0"/>
              <a:t> </a:t>
            </a:r>
            <a:r>
              <a:rPr lang="en-US" dirty="0" err="1"/>
              <a:t>és</a:t>
            </a:r>
            <a:r>
              <a:rPr lang="en-US" dirty="0"/>
              <a:t> </a:t>
            </a:r>
            <a:r>
              <a:rPr lang="en-US" dirty="0" err="1"/>
              <a:t>ideje</a:t>
            </a:r>
            <a:r>
              <a:rPr lang="en-US" dirty="0"/>
              <a:t> </a:t>
            </a:r>
            <a:r>
              <a:rPr lang="en-US" dirty="0" err="1"/>
              <a:t>nem</a:t>
            </a:r>
            <a:r>
              <a:rPr lang="en-US" dirty="0"/>
              <a:t> </a:t>
            </a:r>
            <a:r>
              <a:rPr lang="en-US" dirty="0" err="1"/>
              <a:t>egyértelm</a:t>
            </a:r>
            <a:r>
              <a:rPr lang="hu-HU" dirty="0"/>
              <a:t>ű</a:t>
            </a:r>
            <a:endParaRPr lang="en-US" dirty="0"/>
          </a:p>
          <a:p>
            <a:pPr marL="171450" indent="-171450">
              <a:buFontTx/>
              <a:buChar char="-"/>
            </a:pPr>
            <a:r>
              <a:rPr lang="en-US" dirty="0" err="1"/>
              <a:t>com_ptr</a:t>
            </a:r>
            <a:r>
              <a:rPr lang="en-US" dirty="0"/>
              <a:t>: a </a:t>
            </a:r>
            <a:r>
              <a:rPr lang="en-US" dirty="0" err="1"/>
              <a:t>shared_ptr-hez</a:t>
            </a:r>
            <a:r>
              <a:rPr lang="en-US" dirty="0"/>
              <a:t> </a:t>
            </a:r>
            <a:r>
              <a:rPr lang="en-US" dirty="0" err="1"/>
              <a:t>hasonló</a:t>
            </a:r>
            <a:r>
              <a:rPr lang="en-US" dirty="0"/>
              <a:t> de a DirectX-</a:t>
            </a:r>
            <a:r>
              <a:rPr lang="en-US" dirty="0" err="1"/>
              <a:t>hez</a:t>
            </a:r>
            <a:r>
              <a:rPr lang="en-US" dirty="0"/>
              <a:t> </a:t>
            </a:r>
            <a:r>
              <a:rPr lang="en-US" dirty="0" err="1"/>
              <a:t>kapcsolodó</a:t>
            </a:r>
            <a:r>
              <a:rPr lang="en-US" dirty="0"/>
              <a:t> </a:t>
            </a:r>
            <a:r>
              <a:rPr lang="en-US" dirty="0" err="1"/>
              <a:t>oszályokra</a:t>
            </a:r>
            <a:r>
              <a:rPr lang="en-US" dirty="0"/>
              <a:t> </a:t>
            </a:r>
            <a:r>
              <a:rPr lang="en-US" dirty="0" err="1"/>
              <a:t>vonatkozóan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unique_ptr</a:t>
            </a:r>
            <a:r>
              <a:rPr lang="en-US" dirty="0"/>
              <a:t>: </a:t>
            </a:r>
            <a:r>
              <a:rPr lang="en-US" dirty="0" err="1"/>
              <a:t>egy</a:t>
            </a:r>
            <a:r>
              <a:rPr lang="en-US" dirty="0"/>
              <a:t> </a:t>
            </a:r>
            <a:r>
              <a:rPr lang="en-US" dirty="0" err="1"/>
              <a:t>darab</a:t>
            </a:r>
            <a:r>
              <a:rPr lang="en-US" dirty="0"/>
              <a:t> </a:t>
            </a:r>
            <a:r>
              <a:rPr lang="en-US" dirty="0" err="1"/>
              <a:t>létezik</a:t>
            </a:r>
            <a:r>
              <a:rPr lang="en-US" dirty="0"/>
              <a:t> </a:t>
            </a:r>
            <a:r>
              <a:rPr lang="en-US" dirty="0" err="1"/>
              <a:t>belőle</a:t>
            </a:r>
            <a:r>
              <a:rPr lang="en-US" dirty="0"/>
              <a:t> </a:t>
            </a:r>
            <a:r>
              <a:rPr lang="en-US" dirty="0" err="1"/>
              <a:t>és</a:t>
            </a:r>
            <a:r>
              <a:rPr lang="en-US" dirty="0"/>
              <a:t> </a:t>
            </a:r>
            <a:r>
              <a:rPr lang="en-US" dirty="0" err="1"/>
              <a:t>amelyik</a:t>
            </a:r>
            <a:r>
              <a:rPr lang="en-US" dirty="0"/>
              <a:t> </a:t>
            </a:r>
            <a:r>
              <a:rPr lang="en-US" dirty="0" err="1"/>
              <a:t>objektumnál</a:t>
            </a:r>
            <a:r>
              <a:rPr lang="en-US" dirty="0"/>
              <a:t> </a:t>
            </a:r>
            <a:r>
              <a:rPr lang="en-US" dirty="0" err="1"/>
              <a:t>ez</a:t>
            </a:r>
            <a:r>
              <a:rPr lang="en-US" dirty="0"/>
              <a:t> van, </a:t>
            </a:r>
            <a:r>
              <a:rPr lang="en-US" dirty="0" err="1"/>
              <a:t>az</a:t>
            </a:r>
            <a:r>
              <a:rPr lang="en-US" dirty="0"/>
              <a:t> a </a:t>
            </a:r>
            <a:r>
              <a:rPr lang="en-US" dirty="0" err="1"/>
              <a:t>tulajdonos</a:t>
            </a:r>
            <a:r>
              <a:rPr lang="en-US" dirty="0"/>
              <a:t>. </a:t>
            </a:r>
            <a:r>
              <a:rPr lang="en-US" dirty="0" err="1"/>
              <a:t>Sokan</a:t>
            </a:r>
            <a:r>
              <a:rPr lang="en-US" dirty="0"/>
              <a:t> </a:t>
            </a:r>
            <a:r>
              <a:rPr lang="en-US" dirty="0" err="1"/>
              <a:t>szeretik</a:t>
            </a:r>
            <a:r>
              <a:rPr lang="en-US" dirty="0"/>
              <a:t>, de mi </a:t>
            </a:r>
            <a:r>
              <a:rPr lang="en-US" dirty="0" err="1"/>
              <a:t>nem</a:t>
            </a:r>
            <a:r>
              <a:rPr lang="en-US" dirty="0"/>
              <a:t> </a:t>
            </a:r>
            <a:r>
              <a:rPr lang="en-US" dirty="0" err="1"/>
              <a:t>haszn</a:t>
            </a:r>
            <a:r>
              <a:rPr lang="hu-HU" dirty="0"/>
              <a:t>áljuk,</a:t>
            </a:r>
            <a:r>
              <a:rPr lang="hu-HU" baseline="0" dirty="0"/>
              <a:t> mert a sima shared</a:t>
            </a:r>
            <a:r>
              <a:rPr lang="en-US" baseline="0" dirty="0"/>
              <a:t>_</a:t>
            </a:r>
            <a:r>
              <a:rPr lang="en-US" baseline="0" dirty="0" err="1"/>
              <a:t>ptr</a:t>
            </a:r>
            <a:r>
              <a:rPr lang="en-US" baseline="0" dirty="0"/>
              <a:t> </a:t>
            </a:r>
            <a:r>
              <a:rPr lang="hu-HU" baseline="0" dirty="0"/>
              <a:t>funkcionálisan jó ugyanerre, legfeljebb nem használjuk ki, hogy több tulajdonos lehet. Teljesítményprobléma nem lesz ebből.</a:t>
            </a:r>
            <a:endParaRPr lang="en-US" dirty="0"/>
          </a:p>
          <a:p>
            <a:pPr marL="0" indent="0">
              <a:buFontTx/>
              <a:buNone/>
            </a:pPr>
            <a:endParaRPr lang="en-US" dirty="0"/>
          </a:p>
          <a:p>
            <a:pPr marL="0" indent="0">
              <a:buFontTx/>
              <a:buNone/>
            </a:pPr>
            <a:r>
              <a:rPr lang="en-US" dirty="0" err="1"/>
              <a:t>Mikor</a:t>
            </a:r>
            <a:r>
              <a:rPr lang="en-US" dirty="0"/>
              <a:t> </a:t>
            </a:r>
            <a:r>
              <a:rPr lang="en-US" dirty="0" err="1"/>
              <a:t>mit</a:t>
            </a:r>
            <a:r>
              <a:rPr lang="en-US" dirty="0"/>
              <a:t> </a:t>
            </a:r>
            <a:r>
              <a:rPr lang="hu-HU" dirty="0"/>
              <a:t>kellene átadni </a:t>
            </a:r>
            <a:r>
              <a:rPr lang="en-US" dirty="0" err="1"/>
              <a:t>paraméterként</a:t>
            </a:r>
            <a:r>
              <a:rPr lang="en-US" dirty="0"/>
              <a:t>?</a:t>
            </a:r>
            <a:r>
              <a:rPr lang="hu-HU" dirty="0"/>
              <a:t> Milyen típusú legyen egy</a:t>
            </a:r>
            <a:r>
              <a:rPr lang="hu-HU" baseline="0" dirty="0"/>
              <a:t> metódus paramétere? Attól függ, mit akar kezdeni a pointerrel. Csak használja? Törli? Eltárolja és az objektum tulajdonaként fogja kezelni?</a:t>
            </a:r>
            <a:endParaRPr lang="en-US" dirty="0"/>
          </a:p>
          <a:p>
            <a:pPr marL="171450" indent="-171450">
              <a:buFontTx/>
              <a:buChar char="-"/>
            </a:pPr>
            <a:r>
              <a:rPr lang="en-US" dirty="0" err="1"/>
              <a:t>unique_ptr</a:t>
            </a:r>
            <a:r>
              <a:rPr lang="en-US" dirty="0"/>
              <a:t>: </a:t>
            </a:r>
            <a:r>
              <a:rPr lang="en-US" dirty="0" err="1"/>
              <a:t>csak</a:t>
            </a:r>
            <a:r>
              <a:rPr lang="en-US" dirty="0"/>
              <a:t> ownership </a:t>
            </a:r>
            <a:r>
              <a:rPr lang="en-US" dirty="0" err="1"/>
              <a:t>váltáskor</a:t>
            </a:r>
            <a:r>
              <a:rPr lang="en-US" dirty="0"/>
              <a:t>, pl move </a:t>
            </a:r>
            <a:r>
              <a:rPr lang="en-US" dirty="0" err="1"/>
              <a:t>szemantikára</a:t>
            </a:r>
            <a:r>
              <a:rPr lang="en-US" dirty="0"/>
              <a:t>. std::</a:t>
            </a:r>
            <a:r>
              <a:rPr lang="en-US" dirty="0" err="1"/>
              <a:t>unique_ptr</a:t>
            </a:r>
            <a:r>
              <a:rPr lang="en-US" dirty="0"/>
              <a:t>&lt;T&gt; &amp;-t SOHA ne </a:t>
            </a:r>
            <a:r>
              <a:rPr lang="en-US" dirty="0" err="1"/>
              <a:t>adj</a:t>
            </a:r>
            <a:r>
              <a:rPr lang="en-US" dirty="0"/>
              <a:t> </a:t>
            </a:r>
            <a:r>
              <a:rPr lang="en-US" dirty="0" err="1"/>
              <a:t>át</a:t>
            </a:r>
            <a:r>
              <a:rPr lang="hu-HU" dirty="0"/>
              <a:t>. Na</a:t>
            </a:r>
            <a:r>
              <a:rPr lang="hu-HU" baseline="0" dirty="0"/>
              <a:t> ezért nem használjuk, mert amikor bármit át kell adni, akkor a unique</a:t>
            </a:r>
            <a:r>
              <a:rPr lang="en-US" baseline="0" dirty="0"/>
              <a:t>_</a:t>
            </a:r>
            <a:r>
              <a:rPr lang="en-US" baseline="0" dirty="0" err="1"/>
              <a:t>ptr</a:t>
            </a:r>
            <a:r>
              <a:rPr lang="en-US" baseline="0" dirty="0"/>
              <a:t> </a:t>
            </a:r>
            <a:r>
              <a:rPr lang="en-US" baseline="0" dirty="0" err="1"/>
              <a:t>probl</a:t>
            </a:r>
            <a:r>
              <a:rPr lang="hu-HU" baseline="0" dirty="0"/>
              <a:t>émássá válik kicsit</a:t>
            </a:r>
            <a:endParaRPr lang="en-US" dirty="0"/>
          </a:p>
          <a:p>
            <a:pPr marL="171450" indent="-171450">
              <a:buFontTx/>
              <a:buChar char="-"/>
            </a:pPr>
            <a:r>
              <a:rPr lang="en-US" dirty="0" err="1"/>
              <a:t>shared_ptr</a:t>
            </a:r>
            <a:r>
              <a:rPr lang="en-US" dirty="0"/>
              <a:t> / </a:t>
            </a:r>
            <a:r>
              <a:rPr lang="en-US" dirty="0" err="1"/>
              <a:t>com_ptr</a:t>
            </a:r>
            <a:r>
              <a:rPr lang="en-US" dirty="0"/>
              <a:t>: move </a:t>
            </a:r>
            <a:r>
              <a:rPr lang="en-US" dirty="0" err="1"/>
              <a:t>vagy</a:t>
            </a:r>
            <a:r>
              <a:rPr lang="en-US" dirty="0"/>
              <a:t> ownership </a:t>
            </a:r>
            <a:r>
              <a:rPr lang="en-US" dirty="0" err="1"/>
              <a:t>osztoszkodáskor</a:t>
            </a:r>
            <a:r>
              <a:rPr lang="hu-HU" dirty="0"/>
              <a:t>. Abból funkcionálisan soha sincs probléma, ha shared</a:t>
            </a:r>
            <a:r>
              <a:rPr lang="en-US" dirty="0"/>
              <a:t>_</a:t>
            </a:r>
            <a:r>
              <a:rPr lang="en-US" dirty="0" err="1"/>
              <a:t>ptr</a:t>
            </a:r>
            <a:r>
              <a:rPr lang="en-US" dirty="0"/>
              <a:t>-t</a:t>
            </a:r>
            <a:r>
              <a:rPr lang="en-US" baseline="0" dirty="0"/>
              <a:t> </a:t>
            </a:r>
            <a:r>
              <a:rPr lang="en-US" baseline="0" dirty="0" err="1"/>
              <a:t>adunk</a:t>
            </a:r>
            <a:r>
              <a:rPr lang="en-US" baseline="0" dirty="0"/>
              <a:t> </a:t>
            </a:r>
            <a:r>
              <a:rPr lang="hu-HU" baseline="0" dirty="0"/>
              <a:t>át, csak nagyon drága a copy construktora, ezért nem optimális.</a:t>
            </a:r>
            <a:endParaRPr lang="en-US" dirty="0"/>
          </a:p>
          <a:p>
            <a:pPr marL="171450" indent="-171450">
              <a:buFontTx/>
              <a:buChar char="-"/>
            </a:pPr>
            <a:r>
              <a:rPr lang="hu-HU" dirty="0"/>
              <a:t>A fenitek miatt elterjedt gyakorlat, hogy </a:t>
            </a:r>
            <a:r>
              <a:rPr lang="en-US" dirty="0" err="1"/>
              <a:t>nyers</a:t>
            </a:r>
            <a:r>
              <a:rPr lang="en-US" dirty="0"/>
              <a:t> T* pointer </a:t>
            </a:r>
            <a:r>
              <a:rPr lang="en-US" dirty="0" err="1"/>
              <a:t>vagy</a:t>
            </a:r>
            <a:r>
              <a:rPr lang="en-US" dirty="0"/>
              <a:t> a </a:t>
            </a:r>
            <a:r>
              <a:rPr lang="en-US" dirty="0" err="1"/>
              <a:t>nyers</a:t>
            </a:r>
            <a:r>
              <a:rPr lang="en-US" dirty="0"/>
              <a:t> T&amp;</a:t>
            </a:r>
            <a:r>
              <a:rPr lang="hu-HU" baseline="0" dirty="0"/>
              <a:t> a parametér típusa, ha nem veszi át az ownershipet és nem törli/írtja felül a pointert. Viszont erre nincsenek nyelvi garanciák, és a T*-ból még csak nem is látszik ez a szándék. Ezért vannak javaslatok: std</a:t>
            </a:r>
            <a:r>
              <a:rPr lang="en-US" baseline="0" dirty="0"/>
              <a:t>::experimental::</a:t>
            </a:r>
            <a:r>
              <a:rPr lang="en-US" baseline="0" dirty="0" err="1"/>
              <a:t>observer_ptr</a:t>
            </a:r>
            <a:r>
              <a:rPr lang="en-US" baseline="0" dirty="0"/>
              <a:t>, </a:t>
            </a:r>
            <a:r>
              <a:rPr lang="en-US" baseline="0" dirty="0" err="1"/>
              <a:t>object_ptr</a:t>
            </a:r>
            <a:r>
              <a:rPr lang="en-US" baseline="0" dirty="0"/>
              <a:t>, </a:t>
            </a:r>
            <a:r>
              <a:rPr lang="en-US" baseline="0" dirty="0" err="1"/>
              <a:t>stb</a:t>
            </a:r>
            <a:r>
              <a:rPr lang="en-US" baseline="0" dirty="0"/>
              <a:t>. de </a:t>
            </a:r>
            <a:r>
              <a:rPr lang="en-US" baseline="0" dirty="0" err="1"/>
              <a:t>ezek</a:t>
            </a:r>
            <a:r>
              <a:rPr lang="en-US" baseline="0" dirty="0"/>
              <a:t> </a:t>
            </a:r>
            <a:r>
              <a:rPr lang="en-US" baseline="0" dirty="0" err="1"/>
              <a:t>nem</a:t>
            </a:r>
            <a:r>
              <a:rPr lang="en-US" baseline="0" dirty="0"/>
              <a:t> </a:t>
            </a:r>
            <a:r>
              <a:rPr lang="en-US" baseline="0" dirty="0" err="1"/>
              <a:t>szabv</a:t>
            </a:r>
            <a:r>
              <a:rPr lang="hu-HU" baseline="0" dirty="0"/>
              <a:t>ányosak és vannak velük gondok. De a lényeg, hogy legyen egy típus, ami egy sima pointert takar, de nem törölhető. Mi access</a:t>
            </a:r>
            <a:r>
              <a:rPr lang="en-US" baseline="0" dirty="0"/>
              <a:t>_</a:t>
            </a:r>
            <a:r>
              <a:rPr lang="en-US" baseline="0" dirty="0" err="1"/>
              <a:t>ptr-nek</a:t>
            </a:r>
            <a:r>
              <a:rPr lang="en-US" baseline="0" dirty="0"/>
              <a:t> </a:t>
            </a:r>
            <a:r>
              <a:rPr lang="en-US" baseline="0" dirty="0" err="1"/>
              <a:t>fogjuk</a:t>
            </a:r>
            <a:r>
              <a:rPr lang="en-US" baseline="0" dirty="0"/>
              <a:t> h</a:t>
            </a:r>
            <a:r>
              <a:rPr lang="hu-HU" baseline="0" dirty="0"/>
              <a:t>ívni. A szabály: </a:t>
            </a:r>
            <a:r>
              <a:rPr lang="en-US" baseline="0" dirty="0" err="1"/>
              <a:t>adattag</a:t>
            </a:r>
            <a:r>
              <a:rPr lang="en-US" baseline="0" dirty="0"/>
              <a:t> </a:t>
            </a:r>
            <a:r>
              <a:rPr lang="en-US" baseline="0" dirty="0" err="1"/>
              <a:t>nem</a:t>
            </a:r>
            <a:r>
              <a:rPr lang="en-US" baseline="0" dirty="0"/>
              <a:t> </a:t>
            </a:r>
            <a:r>
              <a:rPr lang="en-US" baseline="0" dirty="0" err="1"/>
              <a:t>lehet</a:t>
            </a:r>
            <a:r>
              <a:rPr lang="en-US" baseline="0" dirty="0"/>
              <a:t> </a:t>
            </a:r>
            <a:r>
              <a:rPr lang="hu-HU" baseline="0" dirty="0"/>
              <a:t>access</a:t>
            </a:r>
            <a:r>
              <a:rPr lang="en-US" baseline="0" dirty="0"/>
              <a:t>_</a:t>
            </a:r>
            <a:r>
              <a:rPr lang="en-US" baseline="0" dirty="0" err="1"/>
              <a:t>ptr</a:t>
            </a:r>
            <a:r>
              <a:rPr lang="en-US" baseline="0" dirty="0"/>
              <a:t> t</a:t>
            </a:r>
            <a:r>
              <a:rPr lang="hu-HU" baseline="0" dirty="0"/>
              <a:t>ípusú, hiszen nem fejez ki tulajdonlást</a:t>
            </a:r>
            <a:r>
              <a:rPr lang="en-US" baseline="0" dirty="0"/>
              <a:t>.</a:t>
            </a:r>
            <a:r>
              <a:rPr lang="hu-HU" baseline="0" dirty="0"/>
              <a:t> acces</a:t>
            </a:r>
            <a:r>
              <a:rPr lang="en-US" baseline="0" dirty="0"/>
              <a:t>_</a:t>
            </a:r>
            <a:r>
              <a:rPr lang="en-US" baseline="0" dirty="0" err="1"/>
              <a:t>ptr</a:t>
            </a:r>
            <a:r>
              <a:rPr lang="en-US" baseline="0" dirty="0"/>
              <a:t>-t </a:t>
            </a:r>
            <a:r>
              <a:rPr lang="en-US" baseline="0" dirty="0" err="1"/>
              <a:t>csak</a:t>
            </a:r>
            <a:r>
              <a:rPr lang="en-US" baseline="0" dirty="0"/>
              <a:t> </a:t>
            </a:r>
            <a:r>
              <a:rPr lang="hu-HU" baseline="0" dirty="0"/>
              <a:t>shared</a:t>
            </a:r>
            <a:r>
              <a:rPr lang="en-US" baseline="0" dirty="0"/>
              <a:t>_</a:t>
            </a:r>
            <a:r>
              <a:rPr lang="en-US" baseline="0" dirty="0" err="1"/>
              <a:t>ptr</a:t>
            </a:r>
            <a:r>
              <a:rPr lang="en-US" baseline="0" dirty="0"/>
              <a:t>-b</a:t>
            </a:r>
            <a:r>
              <a:rPr lang="hu-HU" baseline="0" dirty="0"/>
              <a:t>ől fogunk tudni gyártani, úgy, ha egy shared</a:t>
            </a:r>
            <a:r>
              <a:rPr lang="en-US" baseline="0" dirty="0"/>
              <a:t>_</a:t>
            </a:r>
            <a:r>
              <a:rPr lang="en-US" baseline="0" dirty="0" err="1"/>
              <a:t>ptr</a:t>
            </a:r>
            <a:r>
              <a:rPr lang="en-US" baseline="0" dirty="0"/>
              <a:t>-t </a:t>
            </a:r>
            <a:r>
              <a:rPr lang="en-US" baseline="0" dirty="0" err="1"/>
              <a:t>adunk</a:t>
            </a:r>
            <a:r>
              <a:rPr lang="en-US" baseline="0" dirty="0"/>
              <a:t> </a:t>
            </a:r>
            <a:r>
              <a:rPr lang="hu-HU" baseline="0" dirty="0"/>
              <a:t>át egy access</a:t>
            </a:r>
            <a:r>
              <a:rPr lang="en-US" baseline="0" dirty="0"/>
              <a:t>_</a:t>
            </a:r>
            <a:r>
              <a:rPr lang="en-US" baseline="0" dirty="0" err="1"/>
              <a:t>ptr</a:t>
            </a:r>
            <a:r>
              <a:rPr lang="en-US" baseline="0" dirty="0"/>
              <a:t>-t v</a:t>
            </a:r>
            <a:r>
              <a:rPr lang="hu-HU" baseline="0" dirty="0"/>
              <a:t>áró metódusnak. Ez hatékony (a háttérben csak egy nyers pointer átadása van), és nehéz vele hülyeséget csinálni (bár szándékosan persze lehet). Viszont a com</a:t>
            </a:r>
            <a:r>
              <a:rPr lang="en-US" baseline="0" dirty="0"/>
              <a:t>_</a:t>
            </a:r>
            <a:r>
              <a:rPr lang="en-US" baseline="0" dirty="0" err="1"/>
              <a:t>ptr-ekn</a:t>
            </a:r>
            <a:r>
              <a:rPr lang="hu-HU" baseline="0" dirty="0"/>
              <a:t>él maradunk a sima nyers pointerek átadásánál, mert a D3D API is nyers pointerekkel működik.</a:t>
            </a:r>
            <a:endParaRPr lang="en-US" dirty="0"/>
          </a:p>
          <a:p>
            <a:pPr marL="171450" indent="-171450">
              <a:buFontTx/>
              <a:buChar char="-"/>
            </a:pPr>
            <a:endParaRPr lang="en-US" dirty="0"/>
          </a:p>
          <a:p>
            <a:pPr marL="0" indent="0">
              <a:buFontTx/>
              <a:buNone/>
            </a:pPr>
            <a:r>
              <a:rPr lang="en-US" dirty="0" err="1"/>
              <a:t>Ez</a:t>
            </a:r>
            <a:r>
              <a:rPr lang="en-US" dirty="0"/>
              <a:t> </a:t>
            </a:r>
            <a:r>
              <a:rPr lang="en-US" dirty="0" err="1"/>
              <a:t>miért</a:t>
            </a:r>
            <a:r>
              <a:rPr lang="en-US" dirty="0"/>
              <a:t> </a:t>
            </a:r>
            <a:r>
              <a:rPr lang="en-US" dirty="0" err="1"/>
              <a:t>olyan</a:t>
            </a:r>
            <a:r>
              <a:rPr lang="en-US" dirty="0"/>
              <a:t> </a:t>
            </a:r>
            <a:r>
              <a:rPr lang="en-US" dirty="0" err="1"/>
              <a:t>szuper</a:t>
            </a:r>
            <a:r>
              <a:rPr lang="en-US" dirty="0"/>
              <a:t>?</a:t>
            </a:r>
          </a:p>
          <a:p>
            <a:pPr marL="171450" indent="-171450">
              <a:buFontTx/>
              <a:buChar char="-"/>
            </a:pPr>
            <a:r>
              <a:rPr lang="en-US" dirty="0" err="1"/>
              <a:t>Egy</a:t>
            </a:r>
            <a:r>
              <a:rPr lang="en-US" dirty="0"/>
              <a:t> pointer </a:t>
            </a:r>
            <a:r>
              <a:rPr lang="en-US" dirty="0" err="1"/>
              <a:t>csak</a:t>
            </a:r>
            <a:r>
              <a:rPr lang="en-US" dirty="0"/>
              <a:t> </a:t>
            </a:r>
            <a:r>
              <a:rPr lang="en-US" dirty="0" err="1"/>
              <a:t>egy</a:t>
            </a:r>
            <a:r>
              <a:rPr lang="en-US" dirty="0"/>
              <a:t> 32 </a:t>
            </a:r>
            <a:r>
              <a:rPr lang="en-US" dirty="0" err="1"/>
              <a:t>vagy</a:t>
            </a:r>
            <a:r>
              <a:rPr lang="en-US" dirty="0"/>
              <a:t> 64 bites </a:t>
            </a:r>
            <a:r>
              <a:rPr lang="en-US" dirty="0" err="1"/>
              <a:t>érték</a:t>
            </a:r>
            <a:r>
              <a:rPr lang="en-US" dirty="0"/>
              <a:t>, </a:t>
            </a:r>
            <a:r>
              <a:rPr lang="en-US" dirty="0" err="1"/>
              <a:t>szuper</a:t>
            </a:r>
            <a:r>
              <a:rPr lang="en-US" dirty="0"/>
              <a:t> </a:t>
            </a:r>
            <a:r>
              <a:rPr lang="en-US" dirty="0" err="1"/>
              <a:t>gyors</a:t>
            </a:r>
            <a:r>
              <a:rPr lang="en-US" dirty="0"/>
              <a:t> </a:t>
            </a:r>
            <a:r>
              <a:rPr lang="en-US" dirty="0" err="1"/>
              <a:t>átpasszolni</a:t>
            </a:r>
            <a:endParaRPr lang="en-US" dirty="0"/>
          </a:p>
          <a:p>
            <a:pPr marL="171450" indent="-171450">
              <a:buFontTx/>
              <a:buChar char="-"/>
            </a:pPr>
            <a:r>
              <a:rPr lang="en-US" dirty="0"/>
              <a:t>A </a:t>
            </a:r>
            <a:r>
              <a:rPr lang="en-US" dirty="0" err="1"/>
              <a:t>kódból</a:t>
            </a:r>
            <a:r>
              <a:rPr lang="en-US" dirty="0"/>
              <a:t> </a:t>
            </a:r>
            <a:r>
              <a:rPr lang="en-US" dirty="0" err="1"/>
              <a:t>olvasható</a:t>
            </a:r>
            <a:r>
              <a:rPr lang="en-US" dirty="0"/>
              <a:t> </a:t>
            </a:r>
            <a:r>
              <a:rPr lang="en-US" dirty="0" err="1"/>
              <a:t>az</a:t>
            </a:r>
            <a:r>
              <a:rPr lang="en-US" dirty="0"/>
              <a:t> </a:t>
            </a:r>
            <a:r>
              <a:rPr lang="en-US" dirty="0" err="1"/>
              <a:t>élettartam</a:t>
            </a:r>
            <a:r>
              <a:rPr lang="en-US" dirty="0"/>
              <a:t> </a:t>
            </a:r>
            <a:r>
              <a:rPr lang="en-US" dirty="0" err="1"/>
              <a:t>és</a:t>
            </a:r>
            <a:r>
              <a:rPr lang="en-US" dirty="0"/>
              <a:t> a </a:t>
            </a:r>
            <a:r>
              <a:rPr lang="en-US" dirty="0" err="1"/>
              <a:t>tulajdonos</a:t>
            </a:r>
            <a:r>
              <a:rPr lang="en-US" dirty="0"/>
              <a:t> </a:t>
            </a:r>
            <a:r>
              <a:rPr lang="en-US" dirty="0" err="1"/>
              <a:t>reláció</a:t>
            </a:r>
            <a:endParaRPr lang="en-US" dirty="0"/>
          </a:p>
          <a:p>
            <a:pPr marL="171450" indent="-171450">
              <a:buFontTx/>
              <a:buChar char="-"/>
            </a:pPr>
            <a:endParaRPr lang="en-US" dirty="0"/>
          </a:p>
          <a:p>
            <a:pPr marL="0" indent="0">
              <a:buFontTx/>
              <a:buNone/>
            </a:pPr>
            <a:r>
              <a:rPr lang="en-US" dirty="0" err="1"/>
              <a:t>Még</a:t>
            </a:r>
            <a:r>
              <a:rPr lang="en-US" dirty="0"/>
              <a:t> </a:t>
            </a:r>
            <a:r>
              <a:rPr lang="en-US" dirty="0" err="1"/>
              <a:t>egy</a:t>
            </a:r>
            <a:r>
              <a:rPr lang="en-US" dirty="0"/>
              <a:t> extra </a:t>
            </a:r>
            <a:r>
              <a:rPr lang="en-US" dirty="0" err="1"/>
              <a:t>megkötés</a:t>
            </a:r>
            <a:r>
              <a:rPr lang="en-US" dirty="0"/>
              <a:t>:</a:t>
            </a:r>
          </a:p>
          <a:p>
            <a:pPr marL="171450" indent="-171450">
              <a:buFontTx/>
              <a:buChar char="-"/>
            </a:pPr>
            <a:r>
              <a:rPr lang="en-US" dirty="0" err="1"/>
              <a:t>Tilos</a:t>
            </a:r>
            <a:r>
              <a:rPr lang="en-US" dirty="0"/>
              <a:t> </a:t>
            </a:r>
            <a:r>
              <a:rPr lang="en-US" dirty="0" err="1"/>
              <a:t>kézzel</a:t>
            </a:r>
            <a:r>
              <a:rPr lang="en-US" dirty="0"/>
              <a:t> </a:t>
            </a:r>
            <a:r>
              <a:rPr lang="en-US" dirty="0" err="1"/>
              <a:t>létrehozni</a:t>
            </a:r>
            <a:r>
              <a:rPr lang="en-US" dirty="0"/>
              <a:t> </a:t>
            </a:r>
            <a:r>
              <a:rPr lang="en-US" dirty="0" err="1"/>
              <a:t>shared_ptr</a:t>
            </a:r>
            <a:r>
              <a:rPr lang="en-US" dirty="0"/>
              <a:t>-t, </a:t>
            </a:r>
            <a:r>
              <a:rPr lang="en-US" dirty="0" err="1"/>
              <a:t>főleg</a:t>
            </a:r>
            <a:r>
              <a:rPr lang="en-US" dirty="0"/>
              <a:t> </a:t>
            </a:r>
            <a:r>
              <a:rPr lang="en-US" dirty="0" err="1"/>
              <a:t>egy</a:t>
            </a:r>
            <a:r>
              <a:rPr lang="en-US" dirty="0"/>
              <a:t> </a:t>
            </a:r>
            <a:r>
              <a:rPr lang="en-US" dirty="0" err="1"/>
              <a:t>nyers</a:t>
            </a:r>
            <a:r>
              <a:rPr lang="en-US" dirty="0"/>
              <a:t> T* </a:t>
            </a:r>
            <a:r>
              <a:rPr lang="en-US" dirty="0" err="1"/>
              <a:t>pointerből</a:t>
            </a:r>
            <a:r>
              <a:rPr lang="en-US" dirty="0"/>
              <a:t>, </a:t>
            </a:r>
            <a:r>
              <a:rPr lang="en-US" dirty="0" err="1"/>
              <a:t>minden</a:t>
            </a:r>
            <a:r>
              <a:rPr lang="en-US" dirty="0"/>
              <a:t> GG_CLASS-al </a:t>
            </a:r>
            <a:r>
              <a:rPr lang="en-US" dirty="0" err="1"/>
              <a:t>deklarált</a:t>
            </a:r>
            <a:r>
              <a:rPr lang="en-US" dirty="0"/>
              <a:t> </a:t>
            </a:r>
            <a:r>
              <a:rPr lang="en-US" dirty="0" err="1"/>
              <a:t>osztálynak</a:t>
            </a:r>
            <a:r>
              <a:rPr lang="en-US" dirty="0"/>
              <a:t> </a:t>
            </a:r>
            <a:r>
              <a:rPr lang="en-US" dirty="0" err="1"/>
              <a:t>ott</a:t>
            </a:r>
            <a:r>
              <a:rPr lang="en-US" dirty="0"/>
              <a:t> </a:t>
            </a:r>
            <a:r>
              <a:rPr lang="en-US" dirty="0" err="1"/>
              <a:t>lesz</a:t>
            </a:r>
            <a:r>
              <a:rPr lang="en-US" dirty="0"/>
              <a:t> a </a:t>
            </a:r>
            <a:r>
              <a:rPr lang="en-US" dirty="0" err="1"/>
              <a:t>statikus</a:t>
            </a:r>
            <a:r>
              <a:rPr lang="en-US" dirty="0"/>
              <a:t> Create </a:t>
            </a:r>
            <a:r>
              <a:rPr lang="en-US" dirty="0" err="1"/>
              <a:t>metódusa</a:t>
            </a:r>
            <a:r>
              <a:rPr lang="en-US" dirty="0"/>
              <a:t> </a:t>
            </a:r>
            <a:r>
              <a:rPr lang="en-US" dirty="0" err="1"/>
              <a:t>amit</a:t>
            </a:r>
            <a:r>
              <a:rPr lang="en-US" dirty="0"/>
              <a:t> </a:t>
            </a:r>
            <a:r>
              <a:rPr lang="en-US" dirty="0" err="1"/>
              <a:t>erre</a:t>
            </a:r>
            <a:r>
              <a:rPr lang="en-US" dirty="0"/>
              <a:t> </a:t>
            </a:r>
            <a:r>
              <a:rPr lang="en-US" dirty="0" err="1"/>
              <a:t>használhatsz</a:t>
            </a:r>
            <a:r>
              <a:rPr lang="en-US" dirty="0"/>
              <a:t>.</a:t>
            </a:r>
          </a:p>
          <a:p>
            <a:pPr marL="171450" indent="-171450">
              <a:buFontTx/>
              <a:buChar char="-"/>
            </a:pPr>
            <a:r>
              <a:rPr lang="en-US" dirty="0"/>
              <a:t>(</a:t>
            </a:r>
            <a:r>
              <a:rPr lang="en-US" dirty="0" err="1"/>
              <a:t>Alternatíva</a:t>
            </a:r>
            <a:r>
              <a:rPr lang="en-US" dirty="0"/>
              <a:t> </a:t>
            </a:r>
            <a:r>
              <a:rPr lang="en-US" dirty="0" err="1"/>
              <a:t>az</a:t>
            </a:r>
            <a:r>
              <a:rPr lang="en-US" dirty="0"/>
              <a:t> std::</a:t>
            </a:r>
            <a:r>
              <a:rPr lang="en-US" dirty="0" err="1"/>
              <a:t>make_unique</a:t>
            </a:r>
            <a:r>
              <a:rPr lang="en-US" dirty="0"/>
              <a:t> </a:t>
            </a:r>
            <a:r>
              <a:rPr lang="en-US" dirty="0" err="1"/>
              <a:t>és</a:t>
            </a:r>
            <a:r>
              <a:rPr lang="en-US" dirty="0"/>
              <a:t> std::</a:t>
            </a:r>
            <a:r>
              <a:rPr lang="en-US" dirty="0" err="1"/>
              <a:t>make_shared</a:t>
            </a:r>
            <a:r>
              <a:rPr lang="en-US" dirty="0"/>
              <a:t> </a:t>
            </a:r>
            <a:r>
              <a:rPr lang="en-US" dirty="0" err="1"/>
              <a:t>függvények</a:t>
            </a:r>
            <a:r>
              <a:rPr lang="en-US" dirty="0"/>
              <a:t>)</a:t>
            </a:r>
            <a:endParaRPr lang="hu-HU" dirty="0"/>
          </a:p>
          <a:p>
            <a:pPr marL="0" indent="0">
              <a:buFontTx/>
              <a:buNone/>
            </a:pPr>
            <a:endParaRPr lang="hu-HU" dirty="0"/>
          </a:p>
          <a:p>
            <a:pPr marL="0" indent="0">
              <a:buFontTx/>
              <a:buNone/>
            </a:pPr>
            <a:r>
              <a:rPr lang="hu-HU" dirty="0"/>
              <a:t>A</a:t>
            </a:r>
            <a:r>
              <a:rPr lang="hu-HU" baseline="0" dirty="0"/>
              <a:t> következő type aliasok lerövidítik a smart pointer típusok neveit:</a:t>
            </a:r>
          </a:p>
          <a:p>
            <a:pPr marL="0" indent="0">
              <a:buFontTx/>
              <a:buNone/>
            </a:pPr>
            <a:r>
              <a:rPr lang="hu-HU" baseline="0" dirty="0"/>
              <a:t>MySmartClassP vagy MySmartClass</a:t>
            </a:r>
            <a:r>
              <a:rPr lang="en-US" baseline="0" dirty="0"/>
              <a:t>::P = </a:t>
            </a:r>
            <a:r>
              <a:rPr lang="en-US" baseline="0" dirty="0" err="1"/>
              <a:t>std</a:t>
            </a:r>
            <a:r>
              <a:rPr lang="en-US" baseline="0" dirty="0"/>
              <a:t>::</a:t>
            </a:r>
            <a:r>
              <a:rPr lang="en-US" baseline="0" dirty="0" err="1"/>
              <a:t>shared_ptr</a:t>
            </a:r>
            <a:r>
              <a:rPr lang="en-US" baseline="0" dirty="0"/>
              <a:t>&lt;</a:t>
            </a:r>
            <a:r>
              <a:rPr lang="hu-HU" baseline="0" dirty="0"/>
              <a:t>MySmartClass</a:t>
            </a:r>
            <a:r>
              <a:rPr lang="en-US" baseline="0"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hu-HU" baseline="0" dirty="0"/>
              <a:t>MySmartClass</a:t>
            </a:r>
            <a:r>
              <a:rPr lang="en-US" baseline="0" dirty="0"/>
              <a:t>A</a:t>
            </a:r>
            <a:r>
              <a:rPr lang="hu-HU" baseline="0" dirty="0"/>
              <a:t> vagy MySmartClass</a:t>
            </a:r>
            <a:r>
              <a:rPr lang="en-US" baseline="0" dirty="0"/>
              <a:t>::A = </a:t>
            </a:r>
            <a:r>
              <a:rPr lang="en-US" baseline="0" dirty="0" err="1"/>
              <a:t>access_ptr</a:t>
            </a:r>
            <a:r>
              <a:rPr lang="en-US" baseline="0" dirty="0"/>
              <a:t>&lt;</a:t>
            </a:r>
            <a:r>
              <a:rPr lang="hu-HU" baseline="0" dirty="0"/>
              <a:t>MySmartClass</a:t>
            </a:r>
            <a:r>
              <a:rPr lang="en-US" baseline="0" dirty="0"/>
              <a:t>&gt;</a:t>
            </a:r>
          </a:p>
          <a:p>
            <a:endParaRPr lang="en-US" dirty="0"/>
          </a:p>
          <a:p>
            <a:endParaRPr lang="en-US" dirty="0"/>
          </a:p>
          <a:p>
            <a:r>
              <a:rPr lang="en-US" dirty="0"/>
              <a:t>A DX_API(msg,…)-t </a:t>
            </a:r>
            <a:r>
              <a:rPr lang="en-US" dirty="0" err="1"/>
              <a:t>már</a:t>
            </a:r>
            <a:r>
              <a:rPr lang="en-US" dirty="0"/>
              <a:t> </a:t>
            </a:r>
            <a:r>
              <a:rPr lang="en-US" dirty="0" err="1"/>
              <a:t>használhatod</a:t>
            </a:r>
            <a:r>
              <a:rPr lang="en-US" dirty="0"/>
              <a:t> </a:t>
            </a:r>
            <a:r>
              <a:rPr lang="en-US" dirty="0" err="1"/>
              <a:t>úgy</a:t>
            </a:r>
            <a:r>
              <a:rPr lang="en-US" dirty="0"/>
              <a:t>, mint </a:t>
            </a:r>
            <a:r>
              <a:rPr lang="en-US" dirty="0" err="1"/>
              <a:t>egy</a:t>
            </a:r>
            <a:r>
              <a:rPr lang="en-US" dirty="0"/>
              <a:t> </a:t>
            </a:r>
            <a:r>
              <a:rPr lang="en-US" dirty="0" err="1"/>
              <a:t>printf</a:t>
            </a:r>
            <a:r>
              <a:rPr lang="en-US" dirty="0"/>
              <a:t>-et, </a:t>
            </a:r>
            <a:r>
              <a:rPr lang="en-US" dirty="0" err="1"/>
              <a:t>tehát</a:t>
            </a:r>
            <a:r>
              <a:rPr lang="en-US" dirty="0"/>
              <a:t> DX_API(format, arguments…)</a:t>
            </a:r>
          </a:p>
          <a:p>
            <a:r>
              <a:rPr lang="en-US" dirty="0" err="1"/>
              <a:t>Példa</a:t>
            </a:r>
            <a:r>
              <a:rPr lang="en-US" dirty="0"/>
              <a:t>:</a:t>
            </a:r>
            <a:br>
              <a:rPr lang="en-US" dirty="0"/>
            </a:br>
            <a:r>
              <a:rPr lang="en-US" dirty="0"/>
              <a:t>DX_API(“</a:t>
            </a:r>
            <a:r>
              <a:rPr lang="en-US" dirty="0" err="1"/>
              <a:t>itt</a:t>
            </a:r>
            <a:r>
              <a:rPr lang="en-US" dirty="0"/>
              <a:t> </a:t>
            </a:r>
            <a:r>
              <a:rPr lang="en-US" dirty="0" err="1"/>
              <a:t>és</a:t>
            </a:r>
            <a:r>
              <a:rPr lang="en-US" dirty="0"/>
              <a:t> </a:t>
            </a:r>
            <a:r>
              <a:rPr lang="en-US" dirty="0" err="1"/>
              <a:t>itt</a:t>
            </a:r>
            <a:r>
              <a:rPr lang="en-US" dirty="0"/>
              <a:t> </a:t>
            </a:r>
            <a:r>
              <a:rPr lang="en-US" dirty="0" err="1"/>
              <a:t>rossz</a:t>
            </a:r>
            <a:r>
              <a:rPr lang="en-US" dirty="0"/>
              <a:t> %d”, 5)</a:t>
            </a:r>
          </a:p>
          <a:p>
            <a:r>
              <a:rPr lang="en-US" dirty="0"/>
              <a:t>    </a:t>
            </a:r>
            <a:r>
              <a:rPr lang="en-US" dirty="0" err="1"/>
              <a:t>HRESULT_Hivas</a:t>
            </a:r>
            <a:r>
              <a:rPr lang="en-US" dirty="0"/>
              <a:t>();</a:t>
            </a:r>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09623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GG_CLASS, GG_SUBCLASS </a:t>
            </a:r>
            <a:r>
              <a:rPr lang="en-US" dirty="0" err="1"/>
              <a:t>makróval</a:t>
            </a:r>
            <a:r>
              <a:rPr lang="en-US" dirty="0"/>
              <a:t> </a:t>
            </a:r>
            <a:r>
              <a:rPr lang="en-US" dirty="0" err="1"/>
              <a:t>definiált</a:t>
            </a:r>
            <a:r>
              <a:rPr lang="en-US" dirty="0"/>
              <a:t> </a:t>
            </a:r>
            <a:r>
              <a:rPr lang="en-US" dirty="0" err="1"/>
              <a:t>osztályoknak</a:t>
            </a:r>
            <a:r>
              <a:rPr lang="en-US" dirty="0"/>
              <a:t> van </a:t>
            </a:r>
            <a:r>
              <a:rPr lang="en-US" dirty="0" err="1"/>
              <a:t>typedefelve</a:t>
            </a:r>
            <a:r>
              <a:rPr lang="en-US" dirty="0"/>
              <a:t> P </a:t>
            </a:r>
            <a:r>
              <a:rPr lang="en-US" dirty="0" err="1"/>
              <a:t>posztfix</a:t>
            </a:r>
            <a:r>
              <a:rPr lang="hu-HU" dirty="0"/>
              <a:t>ű</a:t>
            </a:r>
            <a:r>
              <a:rPr lang="en-US" dirty="0"/>
              <a:t> </a:t>
            </a:r>
            <a:r>
              <a:rPr lang="en-US" dirty="0" err="1"/>
              <a:t>típus</a:t>
            </a:r>
            <a:r>
              <a:rPr lang="en-US" dirty="0"/>
              <a:t>, </a:t>
            </a:r>
            <a:r>
              <a:rPr lang="en-US" dirty="0" err="1"/>
              <a:t>ez</a:t>
            </a:r>
            <a:r>
              <a:rPr lang="en-US" dirty="0"/>
              <a:t> a </a:t>
            </a:r>
            <a:r>
              <a:rPr lang="en-US" dirty="0" err="1"/>
              <a:t>shared_ptr</a:t>
            </a:r>
            <a:r>
              <a:rPr lang="en-US" dirty="0"/>
              <a:t>&lt;T&gt;-t </a:t>
            </a:r>
            <a:r>
              <a:rPr lang="en-US" dirty="0" err="1"/>
              <a:t>typedefeli</a:t>
            </a:r>
            <a:r>
              <a:rPr lang="en-US" dirty="0"/>
              <a:t>. </a:t>
            </a:r>
            <a:r>
              <a:rPr lang="en-US" dirty="0" err="1"/>
              <a:t>Tehát</a:t>
            </a:r>
            <a:r>
              <a:rPr lang="en-US" dirty="0"/>
              <a:t> </a:t>
            </a:r>
            <a:r>
              <a:rPr lang="en-US" dirty="0" err="1"/>
              <a:t>itt</a:t>
            </a:r>
            <a:r>
              <a:rPr lang="en-US" dirty="0"/>
              <a:t> </a:t>
            </a:r>
            <a:r>
              <a:rPr lang="en-US" dirty="0" err="1"/>
              <a:t>egy</a:t>
            </a:r>
            <a:r>
              <a:rPr lang="en-US" dirty="0"/>
              <a:t> </a:t>
            </a:r>
            <a:r>
              <a:rPr lang="en-US" dirty="0" err="1"/>
              <a:t>shared_ptr</a:t>
            </a:r>
            <a:r>
              <a:rPr lang="en-US" dirty="0"/>
              <a:t>&lt;Egg::Mesh::Shaded&gt;-et </a:t>
            </a:r>
            <a:r>
              <a:rPr lang="en-US" dirty="0" err="1"/>
              <a:t>példányosítunk</a:t>
            </a:r>
            <a:r>
              <a:rPr lang="en-US" dirty="0"/>
              <a:t>, </a:t>
            </a:r>
            <a:r>
              <a:rPr lang="en-US" dirty="0" err="1"/>
              <a:t>amelyre</a:t>
            </a:r>
            <a:r>
              <a:rPr lang="en-US" dirty="0"/>
              <a:t> </a:t>
            </a:r>
            <a:r>
              <a:rPr lang="en-US" dirty="0" err="1"/>
              <a:t>hasonlóan</a:t>
            </a:r>
            <a:r>
              <a:rPr lang="en-US" dirty="0"/>
              <a:t> a GG_CLASS, GG_SUBCLASS </a:t>
            </a:r>
            <a:r>
              <a:rPr lang="en-US" dirty="0" err="1"/>
              <a:t>miatt</a:t>
            </a:r>
            <a:r>
              <a:rPr lang="en-US" dirty="0"/>
              <a:t> </a:t>
            </a:r>
            <a:r>
              <a:rPr lang="en-US" dirty="0" err="1"/>
              <a:t>lesz</a:t>
            </a:r>
            <a:r>
              <a:rPr lang="en-US" dirty="0"/>
              <a:t> </a:t>
            </a:r>
            <a:r>
              <a:rPr lang="en-US" dirty="0" err="1"/>
              <a:t>statikus</a:t>
            </a:r>
            <a:r>
              <a:rPr lang="en-US" dirty="0"/>
              <a:t> Create </a:t>
            </a:r>
            <a:r>
              <a:rPr lang="en-US" dirty="0" err="1"/>
              <a:t>függvény</a:t>
            </a:r>
            <a:r>
              <a:rPr lang="en-US" dirty="0"/>
              <a:t>, </a:t>
            </a:r>
            <a:r>
              <a:rPr lang="en-US" dirty="0" err="1"/>
              <a:t>amely</a:t>
            </a:r>
            <a:r>
              <a:rPr lang="en-US" dirty="0"/>
              <a:t> </a:t>
            </a:r>
            <a:r>
              <a:rPr lang="en-US" dirty="0" err="1"/>
              <a:t>az</a:t>
            </a:r>
            <a:r>
              <a:rPr lang="en-US" dirty="0"/>
              <a:t> </a:t>
            </a:r>
            <a:r>
              <a:rPr lang="en-US" dirty="0" err="1"/>
              <a:t>összes</a:t>
            </a:r>
            <a:r>
              <a:rPr lang="en-US" dirty="0"/>
              <a:t> </a:t>
            </a:r>
            <a:r>
              <a:rPr lang="en-US" dirty="0" err="1"/>
              <a:t>argumentumot</a:t>
            </a:r>
            <a:r>
              <a:rPr lang="en-US" dirty="0"/>
              <a:t> </a:t>
            </a:r>
            <a:r>
              <a:rPr lang="en-US" dirty="0" err="1"/>
              <a:t>továbbítja</a:t>
            </a:r>
            <a:r>
              <a:rPr lang="en-US" dirty="0"/>
              <a:t> </a:t>
            </a:r>
            <a:r>
              <a:rPr lang="en-US" dirty="0" err="1"/>
              <a:t>majd</a:t>
            </a:r>
            <a:r>
              <a:rPr lang="en-US" dirty="0"/>
              <a:t> a </a:t>
            </a:r>
            <a:r>
              <a:rPr lang="en-US" dirty="0" err="1"/>
              <a:t>ctornak</a:t>
            </a:r>
            <a:r>
              <a:rPr lang="en-US" dirty="0"/>
              <a:t>.</a:t>
            </a:r>
          </a:p>
          <a:p>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Itt</a:t>
            </a:r>
            <a:r>
              <a:rPr lang="en-US" dirty="0"/>
              <a:t> </a:t>
            </a:r>
            <a:r>
              <a:rPr lang="en-US" dirty="0" err="1"/>
              <a:t>betöltjük</a:t>
            </a:r>
            <a:r>
              <a:rPr lang="en-US" dirty="0"/>
              <a:t> a </a:t>
            </a:r>
            <a:r>
              <a:rPr lang="en-US" dirty="0" err="1"/>
              <a:t>shadereinket</a:t>
            </a:r>
            <a:r>
              <a:rPr lang="en-US" dirty="0"/>
              <a:t> </a:t>
            </a:r>
            <a:r>
              <a:rPr lang="en-US" dirty="0" err="1"/>
              <a:t>és</a:t>
            </a:r>
            <a:r>
              <a:rPr lang="en-US" dirty="0"/>
              <a:t> </a:t>
            </a:r>
            <a:r>
              <a:rPr lang="en-US" dirty="0" err="1"/>
              <a:t>létrehozzuk</a:t>
            </a:r>
            <a:r>
              <a:rPr lang="en-US" dirty="0"/>
              <a:t> a shaded</a:t>
            </a:r>
            <a:r>
              <a:rPr lang="hu-HU" dirty="0"/>
              <a:t> mesh </a:t>
            </a:r>
            <a:r>
              <a:rPr lang="en-US" dirty="0" err="1"/>
              <a:t>példányt</a:t>
            </a:r>
            <a:r>
              <a:rPr lang="en-US" dirty="0"/>
              <a:t>.</a:t>
            </a:r>
            <a:r>
              <a:rPr lang="hu-HU" dirty="0"/>
              <a:t> A shaded mesh egy geometria</a:t>
            </a:r>
            <a:r>
              <a:rPr lang="hu-HU" baseline="0" dirty="0"/>
              <a:t> és egy anyag kombinációja. A geometria a vertex/index bufferek letrehozásáért felel, az anyag a shaderekért és az ő bemeneteik bekötéséért (ezt majd kipróbáljuk nemsokára). A geometria az egyik előregyártott lesz. </a:t>
            </a:r>
            <a:r>
              <a:rPr lang="en-US" dirty="0" err="1"/>
              <a:t>Az</a:t>
            </a:r>
            <a:r>
              <a:rPr lang="en-US" dirty="0"/>
              <a:t> Egg::Mesh::Prefabs::</a:t>
            </a:r>
            <a:r>
              <a:rPr lang="en-US" dirty="0" err="1"/>
              <a:t>Unitbox</a:t>
            </a:r>
            <a:r>
              <a:rPr lang="en-US" dirty="0"/>
              <a:t> </a:t>
            </a:r>
            <a:r>
              <a:rPr lang="en-US" dirty="0" err="1"/>
              <a:t>statikus</a:t>
            </a:r>
            <a:r>
              <a:rPr lang="en-US" dirty="0"/>
              <a:t> </a:t>
            </a:r>
            <a:r>
              <a:rPr lang="en-US" dirty="0" err="1"/>
              <a:t>függvényben</a:t>
            </a:r>
            <a:r>
              <a:rPr lang="en-US" dirty="0"/>
              <a:t> </a:t>
            </a:r>
            <a:r>
              <a:rPr lang="en-US" dirty="0" err="1"/>
              <a:t>kézzel</a:t>
            </a:r>
            <a:r>
              <a:rPr lang="en-US" dirty="0"/>
              <a:t> le </a:t>
            </a:r>
            <a:r>
              <a:rPr lang="en-US" dirty="0" err="1"/>
              <a:t>vannak</a:t>
            </a:r>
            <a:r>
              <a:rPr lang="en-US" dirty="0"/>
              <a:t> </a:t>
            </a:r>
            <a:r>
              <a:rPr lang="en-US" dirty="0" err="1"/>
              <a:t>írva</a:t>
            </a:r>
            <a:r>
              <a:rPr lang="en-US" dirty="0"/>
              <a:t> a 3d </a:t>
            </a:r>
            <a:r>
              <a:rPr lang="en-US" dirty="0" err="1"/>
              <a:t>modellünk</a:t>
            </a:r>
            <a:r>
              <a:rPr lang="en-US" dirty="0"/>
              <a:t> </a:t>
            </a:r>
            <a:r>
              <a:rPr lang="en-US" dirty="0" err="1"/>
              <a:t>koordinátái</a:t>
            </a:r>
            <a:r>
              <a:rPr lang="en-US" dirty="0"/>
              <a:t>.</a:t>
            </a:r>
          </a:p>
          <a:p>
            <a:endParaRPr lang="hu-HU" baseline="0" dirty="0"/>
          </a:p>
          <a:p>
            <a:r>
              <a:rPr lang="hu-HU" baseline="0" dirty="0"/>
              <a:t>A geometria és az anyag birtokában tudjuk létrehozni a rajzoláshoz szükséges GPSO-t, mivel a GPSP része az input layout, és ahhoz a shader bemenetet és a vertexadatok layoutját is ismernünk kell. A shaded mesh tárolja a geometry/material kombóhoz passzoló GPSO-t. De mi van (és ez több, mint valószínű), ha több shadedmeshnek ugyanolyan GPSO kell? Erre van a psoManager, aki a meglevő GPSO-kat tárolja, illetve kérni lehet tőle egy geometria/anyag kombóhoz passzolót. Ha nincs még, gyárt egyet, eltárolja, és visszaadja. Mindez a shaded mesh konstruktorában megtörténik.</a:t>
            </a:r>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32470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a:t>
            </a:r>
            <a:r>
              <a:rPr lang="hu-HU" baseline="0" dirty="0"/>
              <a:t> korábbi dolgok maradnak (viewport, barrier, render target, clear, ...), a rajzolás viszont ennyire egyszerű lesz. A shaded mesh </a:t>
            </a:r>
            <a:r>
              <a:rPr lang="en-US" baseline="0" dirty="0"/>
              <a:t>be</a:t>
            </a:r>
            <a:r>
              <a:rPr lang="hu-HU" baseline="0" dirty="0"/>
              <a:t>á</a:t>
            </a:r>
            <a:r>
              <a:rPr lang="en-US" baseline="0" dirty="0" err="1"/>
              <a:t>lltja</a:t>
            </a:r>
            <a:r>
              <a:rPr lang="en-US" baseline="0" dirty="0"/>
              <a:t> </a:t>
            </a:r>
            <a:r>
              <a:rPr lang="hu-HU" baseline="0" dirty="0"/>
              <a:t>a GPSO</a:t>
            </a:r>
            <a:r>
              <a:rPr lang="en-US" baseline="0" dirty="0"/>
              <a:t>-t</a:t>
            </a:r>
            <a:r>
              <a:rPr lang="hu-HU" baseline="0" dirty="0"/>
              <a:t>, érvényre juttatja a material beállításait, és ráküldi a geometriát a pipelinera, rajzolásra. </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35808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u-HU" dirty="0"/>
              <a:t>A VS-ben</a:t>
            </a:r>
            <a:r>
              <a:rPr lang="hu-HU" baseline="0" dirty="0"/>
              <a:t> a z koordinátához hozzáadtunk valamennyit, hogy látszódjon valami. Ez ideiglenes, később kivehetjük.</a:t>
            </a:r>
            <a:endParaRPr lang="hu-HU" dirty="0"/>
          </a:p>
          <a:p>
            <a:endParaRPr lang="hu-HU" dirty="0"/>
          </a:p>
          <a:p>
            <a:r>
              <a:rPr lang="en-US" dirty="0" err="1"/>
              <a:t>Bár</a:t>
            </a:r>
            <a:r>
              <a:rPr lang="en-US" dirty="0"/>
              <a:t> </a:t>
            </a:r>
            <a:r>
              <a:rPr lang="en-US" dirty="0" err="1"/>
              <a:t>nem</a:t>
            </a:r>
            <a:r>
              <a:rPr lang="en-US" dirty="0"/>
              <a:t> </a:t>
            </a:r>
            <a:r>
              <a:rPr lang="en-US" dirty="0" err="1"/>
              <a:t>látszik</a:t>
            </a:r>
            <a:r>
              <a:rPr lang="en-US" dirty="0"/>
              <a:t>, de a </a:t>
            </a:r>
            <a:r>
              <a:rPr lang="en-US" dirty="0" err="1"/>
              <a:t>doboz</a:t>
            </a:r>
            <a:r>
              <a:rPr lang="en-US" dirty="0"/>
              <a:t> </a:t>
            </a:r>
            <a:r>
              <a:rPr lang="en-US" dirty="0" err="1"/>
              <a:t>az</a:t>
            </a:r>
            <a:r>
              <a:rPr lang="en-US" dirty="0"/>
              <a:t> </a:t>
            </a:r>
            <a:r>
              <a:rPr lang="en-US" dirty="0" err="1"/>
              <a:t>tényleg</a:t>
            </a:r>
            <a:r>
              <a:rPr lang="en-US" dirty="0"/>
              <a:t> </a:t>
            </a:r>
            <a:r>
              <a:rPr lang="en-US" dirty="0" err="1"/>
              <a:t>egy</a:t>
            </a:r>
            <a:r>
              <a:rPr lang="en-US" dirty="0"/>
              <a:t> </a:t>
            </a:r>
            <a:r>
              <a:rPr lang="en-US" dirty="0" err="1"/>
              <a:t>doboz</a:t>
            </a:r>
            <a:r>
              <a:rPr lang="en-US" dirty="0"/>
              <a:t> </a:t>
            </a:r>
            <a:r>
              <a:rPr lang="en-US" dirty="0" err="1"/>
              <a:t>modell</a:t>
            </a:r>
            <a:r>
              <a:rPr lang="en-US" dirty="0"/>
              <a:t>, </a:t>
            </a:r>
            <a:r>
              <a:rPr lang="en-US" dirty="0" err="1"/>
              <a:t>azért</a:t>
            </a:r>
            <a:r>
              <a:rPr lang="en-US" dirty="0"/>
              <a:t> </a:t>
            </a:r>
            <a:r>
              <a:rPr lang="en-US" dirty="0" err="1"/>
              <a:t>csak</a:t>
            </a:r>
            <a:r>
              <a:rPr lang="en-US" dirty="0"/>
              <a:t> </a:t>
            </a:r>
            <a:r>
              <a:rPr lang="en-US" dirty="0" err="1"/>
              <a:t>egy</a:t>
            </a:r>
            <a:r>
              <a:rPr lang="en-US" dirty="0"/>
              <a:t> face-t </a:t>
            </a:r>
            <a:r>
              <a:rPr lang="en-US" dirty="0" err="1"/>
              <a:t>látunk</a:t>
            </a:r>
            <a:r>
              <a:rPr lang="en-US" dirty="0"/>
              <a:t> </a:t>
            </a:r>
            <a:r>
              <a:rPr lang="en-US" dirty="0" err="1"/>
              <a:t>belőle</a:t>
            </a:r>
            <a:r>
              <a:rPr lang="en-US" dirty="0"/>
              <a:t>, </a:t>
            </a:r>
            <a:r>
              <a:rPr lang="en-US" dirty="0" err="1"/>
              <a:t>mert</a:t>
            </a:r>
            <a:r>
              <a:rPr lang="en-US" dirty="0"/>
              <a:t> </a:t>
            </a:r>
            <a:r>
              <a:rPr lang="en-US" dirty="0" err="1"/>
              <a:t>egy</a:t>
            </a:r>
            <a:r>
              <a:rPr lang="en-US" dirty="0"/>
              <a:t> </a:t>
            </a:r>
            <a:r>
              <a:rPr lang="en-US" dirty="0" err="1"/>
              <a:t>úgynevezett</a:t>
            </a:r>
            <a:r>
              <a:rPr lang="en-US" dirty="0"/>
              <a:t> </a:t>
            </a:r>
            <a:r>
              <a:rPr lang="en-US" dirty="0" err="1"/>
              <a:t>Ortografikus</a:t>
            </a:r>
            <a:r>
              <a:rPr lang="en-US" dirty="0"/>
              <a:t> </a:t>
            </a:r>
            <a:r>
              <a:rPr lang="en-US" dirty="0" err="1"/>
              <a:t>vetítésünk</a:t>
            </a:r>
            <a:r>
              <a:rPr lang="en-US" dirty="0"/>
              <a:t> van </a:t>
            </a:r>
            <a:r>
              <a:rPr lang="en-US" dirty="0" err="1"/>
              <a:t>alapértelmezetten</a:t>
            </a:r>
            <a:r>
              <a:rPr lang="en-US" dirty="0"/>
              <a:t>, </a:t>
            </a:r>
            <a:r>
              <a:rPr lang="en-US" dirty="0" err="1"/>
              <a:t>tehát</a:t>
            </a:r>
            <a:r>
              <a:rPr lang="en-US" dirty="0"/>
              <a:t> </a:t>
            </a:r>
            <a:r>
              <a:rPr lang="en-US" dirty="0" err="1"/>
              <a:t>nincs</a:t>
            </a:r>
            <a:r>
              <a:rPr lang="en-US" dirty="0"/>
              <a:t> </a:t>
            </a:r>
            <a:r>
              <a:rPr lang="en-US" dirty="0" err="1"/>
              <a:t>egy</a:t>
            </a:r>
            <a:r>
              <a:rPr lang="en-US" dirty="0"/>
              <a:t> “</a:t>
            </a:r>
            <a:r>
              <a:rPr lang="en-US" dirty="0" err="1"/>
              <a:t>szem</a:t>
            </a:r>
            <a:r>
              <a:rPr lang="en-US" dirty="0"/>
              <a:t>” </a:t>
            </a:r>
            <a:r>
              <a:rPr lang="en-US" dirty="0" err="1"/>
              <a:t>pont</a:t>
            </a:r>
            <a:r>
              <a:rPr lang="en-US" dirty="0"/>
              <a:t>, </a:t>
            </a:r>
            <a:r>
              <a:rPr lang="en-US" dirty="0" err="1"/>
              <a:t>ahová</a:t>
            </a:r>
            <a:r>
              <a:rPr lang="en-US" dirty="0"/>
              <a:t> </a:t>
            </a:r>
            <a:r>
              <a:rPr lang="en-US" dirty="0" err="1"/>
              <a:t>összefutnak</a:t>
            </a:r>
            <a:r>
              <a:rPr lang="en-US" dirty="0"/>
              <a:t> a </a:t>
            </a:r>
            <a:r>
              <a:rPr lang="en-US" dirty="0" err="1"/>
              <a:t>fényutak</a:t>
            </a:r>
            <a:r>
              <a:rPr lang="en-US" dirty="0"/>
              <a:t>, </a:t>
            </a:r>
            <a:r>
              <a:rPr lang="en-US" dirty="0" err="1"/>
              <a:t>hanem</a:t>
            </a:r>
            <a:r>
              <a:rPr lang="en-US" dirty="0"/>
              <a:t> </a:t>
            </a:r>
            <a:r>
              <a:rPr lang="en-US" dirty="0" err="1"/>
              <a:t>minden</a:t>
            </a:r>
            <a:r>
              <a:rPr lang="en-US" dirty="0"/>
              <a:t> </a:t>
            </a:r>
            <a:r>
              <a:rPr lang="en-US" dirty="0" err="1"/>
              <a:t>fényút</a:t>
            </a:r>
            <a:r>
              <a:rPr lang="en-US" dirty="0"/>
              <a:t> </a:t>
            </a:r>
            <a:r>
              <a:rPr lang="en-US" dirty="0" err="1"/>
              <a:t>párhuzamos</a:t>
            </a:r>
            <a:r>
              <a:rPr lang="en-US" dirty="0"/>
              <a:t>, </a:t>
            </a:r>
            <a:r>
              <a:rPr lang="en-US" dirty="0" err="1"/>
              <a:t>mintha</a:t>
            </a:r>
            <a:r>
              <a:rPr lang="en-US" dirty="0"/>
              <a:t> a </a:t>
            </a:r>
            <a:r>
              <a:rPr lang="en-US" dirty="0" err="1"/>
              <a:t>szemünk</a:t>
            </a:r>
            <a:r>
              <a:rPr lang="en-US" dirty="0"/>
              <a:t> </a:t>
            </a:r>
            <a:r>
              <a:rPr lang="en-US" dirty="0" err="1"/>
              <a:t>egy</a:t>
            </a:r>
            <a:r>
              <a:rPr lang="en-US" dirty="0"/>
              <a:t> </a:t>
            </a:r>
            <a:r>
              <a:rPr lang="en-US" dirty="0" err="1"/>
              <a:t>téglatest</a:t>
            </a:r>
            <a:r>
              <a:rPr lang="en-US" dirty="0"/>
              <a:t> </a:t>
            </a:r>
            <a:r>
              <a:rPr lang="en-US" dirty="0" err="1"/>
              <a:t>lenne</a:t>
            </a:r>
            <a:r>
              <a:rPr lang="en-US" dirty="0"/>
              <a:t>. </a:t>
            </a:r>
            <a:r>
              <a:rPr lang="en-US" dirty="0" err="1"/>
              <a:t>Ezt</a:t>
            </a:r>
            <a:r>
              <a:rPr lang="en-US" dirty="0"/>
              <a:t> </a:t>
            </a:r>
            <a:r>
              <a:rPr lang="en-US" dirty="0" err="1"/>
              <a:t>nagyon</a:t>
            </a:r>
            <a:r>
              <a:rPr lang="en-US" dirty="0"/>
              <a:t> </a:t>
            </a:r>
            <a:r>
              <a:rPr lang="en-US" dirty="0" err="1"/>
              <a:t>egyszerűen</a:t>
            </a:r>
            <a:r>
              <a:rPr lang="en-US" dirty="0"/>
              <a:t> </a:t>
            </a:r>
            <a:r>
              <a:rPr lang="en-US" dirty="0" err="1"/>
              <a:t>megoldhatjuk</a:t>
            </a:r>
            <a:r>
              <a:rPr lang="en-US" dirty="0"/>
              <a:t>, </a:t>
            </a:r>
            <a:r>
              <a:rPr lang="en-US" dirty="0" err="1"/>
              <a:t>elegendő</a:t>
            </a:r>
            <a:r>
              <a:rPr lang="en-US" dirty="0"/>
              <a:t> </a:t>
            </a:r>
            <a:r>
              <a:rPr lang="en-US" dirty="0" err="1"/>
              <a:t>rászorozni</a:t>
            </a:r>
            <a:r>
              <a:rPr lang="en-US" dirty="0"/>
              <a:t> a Box </a:t>
            </a:r>
            <a:r>
              <a:rPr lang="en-US" dirty="0" err="1"/>
              <a:t>modelTransformjára</a:t>
            </a:r>
            <a:r>
              <a:rPr lang="en-US" dirty="0"/>
              <a:t> </a:t>
            </a:r>
            <a:r>
              <a:rPr lang="en-US" dirty="0" err="1"/>
              <a:t>egy</a:t>
            </a:r>
            <a:r>
              <a:rPr lang="en-US" dirty="0"/>
              <a:t> Float4x4::</a:t>
            </a:r>
            <a:r>
              <a:rPr lang="en-US" dirty="0" err="1"/>
              <a:t>Proj</a:t>
            </a:r>
            <a:r>
              <a:rPr lang="en-US" dirty="0"/>
              <a:t>(2.0f, </a:t>
            </a:r>
            <a:r>
              <a:rPr lang="en-US" dirty="0" err="1"/>
              <a:t>aspectRatio</a:t>
            </a:r>
            <a:r>
              <a:rPr lang="en-US" dirty="0"/>
              <a:t>, 0.0f, 1.0f) </a:t>
            </a:r>
            <a:r>
              <a:rPr lang="en-US" dirty="0" err="1"/>
              <a:t>mátrixot</a:t>
            </a:r>
            <a:r>
              <a:rPr lang="en-US" dirty="0"/>
              <a:t>. (Az </a:t>
            </a:r>
            <a:r>
              <a:rPr lang="en-US" dirty="0" err="1"/>
              <a:t>aspectRatio</a:t>
            </a:r>
            <a:r>
              <a:rPr lang="en-US" dirty="0"/>
              <a:t> </a:t>
            </a:r>
            <a:r>
              <a:rPr lang="en-US" dirty="0" err="1"/>
              <a:t>egy</a:t>
            </a:r>
            <a:r>
              <a:rPr lang="en-US" dirty="0"/>
              <a:t> </a:t>
            </a:r>
            <a:r>
              <a:rPr lang="en-US" dirty="0" err="1"/>
              <a:t>adattag</a:t>
            </a:r>
            <a:r>
              <a:rPr lang="en-US" dirty="0"/>
              <a:t> </a:t>
            </a:r>
            <a:r>
              <a:rPr lang="en-US" dirty="0" err="1"/>
              <a:t>az</a:t>
            </a:r>
            <a:r>
              <a:rPr lang="en-US" dirty="0"/>
              <a:t> Egg::App </a:t>
            </a:r>
            <a:r>
              <a:rPr lang="en-US" dirty="0" err="1"/>
              <a:t>osztályból</a:t>
            </a:r>
            <a:r>
              <a:rPr lang="en-US" dirty="0"/>
              <a:t>). </a:t>
            </a:r>
            <a:r>
              <a:rPr lang="en-US" dirty="0" err="1"/>
              <a:t>Ekkor</a:t>
            </a:r>
            <a:r>
              <a:rPr lang="en-US" dirty="0"/>
              <a:t> </a:t>
            </a:r>
            <a:r>
              <a:rPr lang="en-US" dirty="0" err="1"/>
              <a:t>már</a:t>
            </a:r>
            <a:r>
              <a:rPr lang="en-US" dirty="0"/>
              <a:t> </a:t>
            </a:r>
            <a:r>
              <a:rPr lang="en-US" dirty="0" err="1"/>
              <a:t>összefognak</a:t>
            </a:r>
            <a:r>
              <a:rPr lang="en-US" dirty="0"/>
              <a:t> </a:t>
            </a:r>
            <a:r>
              <a:rPr lang="en-US" dirty="0" err="1"/>
              <a:t>futni</a:t>
            </a:r>
            <a:r>
              <a:rPr lang="en-US" dirty="0"/>
              <a:t> a </a:t>
            </a:r>
            <a:r>
              <a:rPr lang="en-US" dirty="0" err="1"/>
              <a:t>fény</a:t>
            </a:r>
            <a:r>
              <a:rPr lang="en-US" dirty="0"/>
              <a:t> </a:t>
            </a:r>
            <a:r>
              <a:rPr lang="en-US" dirty="0" err="1"/>
              <a:t>vonalak</a:t>
            </a:r>
            <a:r>
              <a:rPr lang="en-US" dirty="0"/>
              <a:t> </a:t>
            </a:r>
            <a:r>
              <a:rPr lang="en-US" dirty="0" err="1"/>
              <a:t>az</a:t>
            </a:r>
            <a:r>
              <a:rPr lang="en-US" dirty="0"/>
              <a:t> </a:t>
            </a:r>
            <a:r>
              <a:rPr lang="en-US" dirty="0" err="1"/>
              <a:t>origóban</a:t>
            </a:r>
            <a:r>
              <a:rPr lang="en-US" dirty="0"/>
              <a:t>, </a:t>
            </a:r>
            <a:r>
              <a:rPr lang="en-US" dirty="0" err="1"/>
              <a:t>látszani</a:t>
            </a:r>
            <a:r>
              <a:rPr lang="en-US" dirty="0"/>
              <a:t> fog, </a:t>
            </a:r>
            <a:r>
              <a:rPr lang="en-US" dirty="0" err="1"/>
              <a:t>hogy</a:t>
            </a:r>
            <a:r>
              <a:rPr lang="en-US" dirty="0"/>
              <a:t> </a:t>
            </a:r>
            <a:r>
              <a:rPr lang="en-US" dirty="0" err="1"/>
              <a:t>tényleg</a:t>
            </a:r>
            <a:r>
              <a:rPr lang="en-US" dirty="0"/>
              <a:t> </a:t>
            </a:r>
            <a:r>
              <a:rPr lang="en-US" dirty="0" err="1"/>
              <a:t>doboz</a:t>
            </a:r>
            <a:r>
              <a:rPr lang="en-US" dirty="0"/>
              <a:t> </a:t>
            </a:r>
            <a:r>
              <a:rPr lang="en-US" dirty="0" err="1"/>
              <a:t>az</a:t>
            </a:r>
            <a:r>
              <a:rPr lang="en-US" dirty="0"/>
              <a:t> a </a:t>
            </a:r>
            <a:r>
              <a:rPr lang="en-US" dirty="0" err="1"/>
              <a:t>doboz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423422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1348784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9/22/2021</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l002-Libraries</a:t>
            </a:r>
          </a:p>
        </p:txBody>
      </p:sp>
      <p:sp>
        <p:nvSpPr>
          <p:cNvPr id="3" name="Alcím 2"/>
          <p:cNvSpPr>
            <a:spLocks noGrp="1"/>
          </p:cNvSpPr>
          <p:nvPr>
            <p:ph type="subTitle" idx="1"/>
          </p:nvPr>
        </p:nvSpPr>
        <p:spPr/>
        <p:txBody>
          <a:bodyPr>
            <a:normAutofit fontScale="92500" lnSpcReduction="20000"/>
          </a:bodyPr>
          <a:lstStyle/>
          <a:p>
            <a:r>
              <a:rPr lang="en-US" dirty="0" err="1"/>
              <a:t>Projekt</a:t>
            </a:r>
            <a:r>
              <a:rPr lang="en-US" dirty="0"/>
              <a:t> </a:t>
            </a:r>
            <a:r>
              <a:rPr lang="en-US" dirty="0" err="1"/>
              <a:t>dekompozíció</a:t>
            </a:r>
            <a:r>
              <a:rPr lang="en-US" dirty="0"/>
              <a:t>, </a:t>
            </a:r>
            <a:r>
              <a:rPr lang="en-US" dirty="0" err="1"/>
              <a:t>konstans</a:t>
            </a:r>
            <a:r>
              <a:rPr lang="en-US" dirty="0"/>
              <a:t> </a:t>
            </a:r>
            <a:r>
              <a:rPr lang="en-US" dirty="0" err="1"/>
              <a:t>bufferek</a:t>
            </a:r>
            <a:endParaRPr lang="en-US" dirty="0"/>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4FD19D92-8344-4F9F-B89E-64010EF6902B}"/>
              </a:ext>
            </a:extLst>
          </p:cNvPr>
          <p:cNvPicPr>
            <a:picLocks noChangeAspect="1"/>
          </p:cNvPicPr>
          <p:nvPr/>
        </p:nvPicPr>
        <p:blipFill>
          <a:blip r:embed="rId3"/>
          <a:stretch>
            <a:fillRect/>
          </a:stretch>
        </p:blipFill>
        <p:spPr>
          <a:xfrm>
            <a:off x="804234" y="1417638"/>
            <a:ext cx="7535532" cy="4853064"/>
          </a:xfrm>
          <a:prstGeom prst="rect">
            <a:avLst/>
          </a:prstGeom>
        </p:spPr>
      </p:pic>
    </p:spTree>
    <p:extLst>
      <p:ext uri="{BB962C8B-B14F-4D97-AF65-F5344CB8AC3E}">
        <p14:creationId xmlns:p14="http://schemas.microsoft.com/office/powerpoint/2010/main" val="3797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Feladat</a:t>
            </a:r>
            <a:endParaRPr lang="en-US" dirty="0"/>
          </a:p>
        </p:txBody>
      </p:sp>
      <p:sp>
        <p:nvSpPr>
          <p:cNvPr id="3" name="Content Placeholder 2"/>
          <p:cNvSpPr>
            <a:spLocks noGrp="1"/>
          </p:cNvSpPr>
          <p:nvPr>
            <p:ph idx="1"/>
          </p:nvPr>
        </p:nvSpPr>
        <p:spPr/>
        <p:txBody>
          <a:bodyPr/>
          <a:lstStyle/>
          <a:p>
            <a:r>
              <a:rPr lang="hu-HU" dirty="0"/>
              <a:t>az innen következő lépések nincsenek még a kódban</a:t>
            </a:r>
            <a:endParaRPr lang="en-US" dirty="0"/>
          </a:p>
        </p:txBody>
      </p:sp>
    </p:spTree>
    <p:extLst>
      <p:ext uri="{BB962C8B-B14F-4D97-AF65-F5344CB8AC3E}">
        <p14:creationId xmlns:p14="http://schemas.microsoft.com/office/powerpoint/2010/main" val="7906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Konstans</a:t>
            </a:r>
            <a:r>
              <a:rPr lang="en-US" dirty="0"/>
              <a:t> buffer </a:t>
            </a:r>
            <a:r>
              <a:rPr lang="en-US" dirty="0" err="1"/>
              <a:t>készítés</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órán</a:t>
            </a:r>
            <a:r>
              <a:rPr lang="en-US" dirty="0"/>
              <a:t> </a:t>
            </a:r>
            <a:r>
              <a:rPr lang="en-US" dirty="0" err="1"/>
              <a:t>szerepeltek</a:t>
            </a:r>
            <a:r>
              <a:rPr lang="en-US" dirty="0"/>
              <a:t> a </a:t>
            </a:r>
            <a:r>
              <a:rPr lang="en-US" dirty="0" err="1"/>
              <a:t>konstans</a:t>
            </a:r>
            <a:r>
              <a:rPr lang="en-US" dirty="0"/>
              <a:t> </a:t>
            </a:r>
            <a:r>
              <a:rPr lang="en-US" dirty="0" err="1"/>
              <a:t>bufferek</a:t>
            </a:r>
            <a:r>
              <a:rPr lang="en-US" dirty="0"/>
              <a:t>, </a:t>
            </a:r>
            <a:r>
              <a:rPr lang="en-US" dirty="0" err="1"/>
              <a:t>segítségükkel</a:t>
            </a:r>
            <a:r>
              <a:rPr lang="en-US" dirty="0"/>
              <a:t> </a:t>
            </a:r>
            <a:r>
              <a:rPr lang="en-US" dirty="0" err="1"/>
              <a:t>lehet</a:t>
            </a:r>
            <a:r>
              <a:rPr lang="en-US" dirty="0"/>
              <a:t> </a:t>
            </a:r>
            <a:r>
              <a:rPr lang="en-US" dirty="0" err="1"/>
              <a:t>bekötni</a:t>
            </a:r>
            <a:r>
              <a:rPr lang="en-US" dirty="0"/>
              <a:t> </a:t>
            </a:r>
            <a:r>
              <a:rPr lang="en-US" dirty="0" err="1"/>
              <a:t>olyan</a:t>
            </a:r>
            <a:r>
              <a:rPr lang="en-US" dirty="0"/>
              <a:t> </a:t>
            </a:r>
            <a:r>
              <a:rPr lang="en-US" dirty="0" err="1"/>
              <a:t>adatokat</a:t>
            </a:r>
            <a:r>
              <a:rPr lang="en-US" dirty="0"/>
              <a:t> a </a:t>
            </a:r>
            <a:r>
              <a:rPr lang="en-US" dirty="0" err="1"/>
              <a:t>pipelineba</a:t>
            </a:r>
            <a:r>
              <a:rPr lang="en-US" dirty="0"/>
              <a:t>, </a:t>
            </a:r>
            <a:r>
              <a:rPr lang="en-US" dirty="0" err="1"/>
              <a:t>amelyek</a:t>
            </a:r>
            <a:r>
              <a:rPr lang="en-US" dirty="0"/>
              <a:t> </a:t>
            </a:r>
            <a:r>
              <a:rPr lang="en-US" dirty="0" err="1"/>
              <a:t>egy</a:t>
            </a:r>
            <a:r>
              <a:rPr lang="en-US" dirty="0"/>
              <a:t> </a:t>
            </a:r>
            <a:r>
              <a:rPr lang="en-US" dirty="0" err="1"/>
              <a:t>adott</a:t>
            </a:r>
            <a:r>
              <a:rPr lang="en-US" dirty="0"/>
              <a:t> Draw </a:t>
            </a:r>
            <a:r>
              <a:rPr lang="en-US" dirty="0" err="1"/>
              <a:t>hívás</a:t>
            </a:r>
            <a:r>
              <a:rPr lang="en-US" dirty="0"/>
              <a:t> </a:t>
            </a:r>
            <a:r>
              <a:rPr lang="en-US" dirty="0" err="1"/>
              <a:t>erejéig</a:t>
            </a:r>
            <a:r>
              <a:rPr lang="en-US" dirty="0"/>
              <a:t> </a:t>
            </a:r>
            <a:r>
              <a:rPr lang="en-US" dirty="0" err="1"/>
              <a:t>nem</a:t>
            </a:r>
            <a:r>
              <a:rPr lang="en-US" dirty="0"/>
              <a:t> </a:t>
            </a:r>
            <a:r>
              <a:rPr lang="en-US" dirty="0" err="1"/>
              <a:t>változhatnak</a:t>
            </a:r>
            <a:r>
              <a:rPr lang="en-US" dirty="0"/>
              <a:t>.</a:t>
            </a:r>
          </a:p>
          <a:p>
            <a:r>
              <a:rPr lang="en-US" dirty="0" err="1"/>
              <a:t>Ehhez</a:t>
            </a:r>
            <a:r>
              <a:rPr lang="en-US" dirty="0"/>
              <a:t> </a:t>
            </a:r>
            <a:r>
              <a:rPr lang="en-US" dirty="0" err="1"/>
              <a:t>kell</a:t>
            </a:r>
            <a:r>
              <a:rPr lang="en-US" dirty="0"/>
              <a:t>:</a:t>
            </a:r>
          </a:p>
          <a:p>
            <a:pPr lvl="1"/>
            <a:r>
              <a:rPr lang="en-US" dirty="0" err="1"/>
              <a:t>Létrehozni</a:t>
            </a:r>
            <a:r>
              <a:rPr lang="en-US" dirty="0"/>
              <a:t> a </a:t>
            </a:r>
            <a:r>
              <a:rPr lang="en-US" dirty="0" err="1"/>
              <a:t>konstans</a:t>
            </a:r>
            <a:r>
              <a:rPr lang="en-US" dirty="0"/>
              <a:t> buffer </a:t>
            </a:r>
            <a:r>
              <a:rPr lang="en-US" dirty="0" err="1"/>
              <a:t>típust</a:t>
            </a:r>
            <a:r>
              <a:rPr lang="en-US" dirty="0"/>
              <a:t> C++-ban</a:t>
            </a:r>
          </a:p>
          <a:p>
            <a:pPr lvl="1"/>
            <a:r>
              <a:rPr lang="en-US" dirty="0" err="1"/>
              <a:t>Definiálni</a:t>
            </a:r>
            <a:r>
              <a:rPr lang="en-US" dirty="0"/>
              <a:t> </a:t>
            </a:r>
            <a:r>
              <a:rPr lang="en-US" dirty="0" err="1"/>
              <a:t>egy</a:t>
            </a:r>
            <a:r>
              <a:rPr lang="en-US" dirty="0"/>
              <a:t> </a:t>
            </a:r>
            <a:r>
              <a:rPr lang="en-US" dirty="0" err="1"/>
              <a:t>konstans</a:t>
            </a:r>
            <a:r>
              <a:rPr lang="en-US" dirty="0"/>
              <a:t> </a:t>
            </a:r>
            <a:r>
              <a:rPr lang="en-US" dirty="0" err="1"/>
              <a:t>buffert</a:t>
            </a:r>
            <a:r>
              <a:rPr lang="en-US" dirty="0"/>
              <a:t> HLSL-ben</a:t>
            </a:r>
          </a:p>
          <a:p>
            <a:pPr lvl="1"/>
            <a:r>
              <a:rPr lang="en-US" dirty="0"/>
              <a:t>Root Signature-t </a:t>
            </a:r>
            <a:r>
              <a:rPr lang="en-US" dirty="0" err="1"/>
              <a:t>módosítani</a:t>
            </a:r>
            <a:endParaRPr lang="en-US" dirty="0"/>
          </a:p>
          <a:p>
            <a:pPr lvl="1"/>
            <a:r>
              <a:rPr lang="en-US" dirty="0"/>
              <a:t>CPU </a:t>
            </a:r>
            <a:r>
              <a:rPr lang="en-US" dirty="0" err="1"/>
              <a:t>oldalról</a:t>
            </a:r>
            <a:r>
              <a:rPr lang="en-US" dirty="0"/>
              <a:t> </a:t>
            </a:r>
            <a:r>
              <a:rPr lang="en-US" dirty="0" err="1"/>
              <a:t>feltölteni</a:t>
            </a:r>
            <a:r>
              <a:rPr lang="en-US" dirty="0"/>
              <a:t> GPU </a:t>
            </a:r>
            <a:r>
              <a:rPr lang="en-US" dirty="0" err="1"/>
              <a:t>oldalra</a:t>
            </a:r>
            <a:endParaRPr lang="hu-HU" dirty="0"/>
          </a:p>
        </p:txBody>
      </p:sp>
    </p:spTree>
    <p:extLst>
      <p:ext uri="{BB962C8B-B14F-4D97-AF65-F5344CB8AC3E}">
        <p14:creationId xmlns:p14="http://schemas.microsoft.com/office/powerpoint/2010/main" val="66570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400" dirty="0"/>
              <a:t>#pragma once</a:t>
            </a:r>
          </a:p>
          <a:p>
            <a:endParaRPr lang="en-US" sz="2400" dirty="0"/>
          </a:p>
          <a:p>
            <a:r>
              <a:rPr lang="en-US" sz="2400" dirty="0"/>
              <a:t>#include &lt;Egg/Math/Float4x4.h&gt;</a:t>
            </a:r>
          </a:p>
          <a:p>
            <a:endParaRPr lang="en-US" sz="2400" dirty="0"/>
          </a:p>
          <a:p>
            <a:r>
              <a:rPr lang="en-US" sz="2400" dirty="0"/>
              <a:t>using namespace Egg::Math;</a:t>
            </a:r>
          </a:p>
          <a:p>
            <a:endParaRPr lang="en-US" sz="2400" dirty="0"/>
          </a:p>
          <a:p>
            <a:r>
              <a:rPr lang="en-US" sz="2400" dirty="0"/>
              <a:t>__</a:t>
            </a:r>
            <a:r>
              <a:rPr lang="en-US" sz="2400" dirty="0" err="1"/>
              <a:t>declspec</a:t>
            </a:r>
            <a:r>
              <a:rPr lang="en-US" sz="2400" dirty="0"/>
              <a:t>(align(16)) struct </a:t>
            </a:r>
            <a:r>
              <a:rPr lang="en-US" sz="2400" dirty="0" err="1"/>
              <a:t>PerObjectCb</a:t>
            </a:r>
            <a:r>
              <a:rPr lang="en-US" sz="2400" dirty="0"/>
              <a:t> {</a:t>
            </a:r>
          </a:p>
          <a:p>
            <a:r>
              <a:rPr lang="en-US" sz="2400" dirty="0"/>
              <a:t>	Float4x4 </a:t>
            </a:r>
            <a:r>
              <a:rPr lang="en-US" sz="2400" dirty="0" err="1"/>
              <a:t>modelTransform</a:t>
            </a:r>
            <a:r>
              <a:rPr lang="en-US" sz="2400" dirty="0"/>
              <a:t>;</a:t>
            </a:r>
          </a:p>
          <a:p>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ConstantBufferTypes.h</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a:solidFill>
            <a:schemeClr val="accent5">
              <a:lumMod val="40000"/>
              <a:lumOff val="60000"/>
            </a:schemeClr>
          </a:solidFill>
        </p:spPr>
        <p:txBody>
          <a:bodyPr>
            <a:normAutofit lnSpcReduction="10000"/>
          </a:bodyPr>
          <a:lstStyle/>
          <a:p>
            <a:r>
              <a:rPr lang="en-US" sz="1600" dirty="0">
                <a:solidFill>
                  <a:schemeClr val="bg1">
                    <a:lumMod val="50000"/>
                  </a:schemeClr>
                </a:solidFill>
              </a:rPr>
              <a:t>#include "</a:t>
            </a:r>
            <a:r>
              <a:rPr lang="en-US" sz="1600" dirty="0" err="1">
                <a:solidFill>
                  <a:schemeClr val="bg1">
                    <a:lumMod val="50000"/>
                  </a:schemeClr>
                </a:solidFill>
              </a:rPr>
              <a:t>RootSignatures.hlsli</a:t>
            </a:r>
            <a:r>
              <a:rPr lang="en-US" sz="1600" dirty="0">
                <a:solidFill>
                  <a:schemeClr val="bg1">
                    <a:lumMod val="50000"/>
                  </a:schemeClr>
                </a:solidFill>
              </a:rPr>
              <a:t>"</a:t>
            </a:r>
          </a:p>
          <a:p>
            <a:endParaRPr lang="en-US" sz="1600" dirty="0">
              <a:solidFill>
                <a:schemeClr val="bg1">
                  <a:lumMod val="50000"/>
                </a:schemeClr>
              </a:solidFill>
            </a:endParaRPr>
          </a:p>
          <a:p>
            <a:r>
              <a:rPr lang="en-US" sz="1600" dirty="0">
                <a:solidFill>
                  <a:schemeClr val="bg1">
                    <a:lumMod val="50000"/>
                  </a:schemeClr>
                </a:solidFill>
              </a:rPr>
              <a:t>struct </a:t>
            </a:r>
            <a:r>
              <a:rPr lang="en-US" sz="1600" dirty="0" err="1">
                <a:solidFill>
                  <a:schemeClr val="bg1">
                    <a:lumMod val="50000"/>
                  </a:schemeClr>
                </a:solidFill>
              </a:rPr>
              <a:t>IAOutput</a:t>
            </a:r>
            <a:r>
              <a:rPr lang="en-US" sz="1600" dirty="0">
                <a:solidFill>
                  <a:schemeClr val="bg1">
                    <a:lumMod val="50000"/>
                  </a:schemeClr>
                </a:solidFill>
              </a:rPr>
              <a:t> {</a:t>
            </a:r>
          </a:p>
          <a:p>
            <a:r>
              <a:rPr lang="en-US" sz="1600" dirty="0">
                <a:solidFill>
                  <a:schemeClr val="bg1">
                    <a:lumMod val="50000"/>
                  </a:schemeClr>
                </a:solidFill>
              </a:rPr>
              <a:t>	float3 position : POSITION;</a:t>
            </a:r>
          </a:p>
          <a:p>
            <a:r>
              <a:rPr lang="en-US" sz="1600" dirty="0">
                <a:solidFill>
                  <a:schemeClr val="bg1">
                    <a:lumMod val="50000"/>
                  </a:schemeClr>
                </a:solidFill>
              </a:rPr>
              <a:t>	float3 normal : NORMAL;</a:t>
            </a:r>
          </a:p>
          <a:p>
            <a:r>
              <a:rPr lang="en-US" sz="1600" dirty="0">
                <a:solidFill>
                  <a:schemeClr val="bg1">
                    <a:lumMod val="50000"/>
                  </a:schemeClr>
                </a:solidFill>
              </a:rPr>
              <a:t>	float2 </a:t>
            </a:r>
            <a:r>
              <a:rPr lang="en-US" sz="1600" dirty="0" err="1">
                <a:solidFill>
                  <a:schemeClr val="bg1">
                    <a:lumMod val="50000"/>
                  </a:schemeClr>
                </a:solidFill>
              </a:rPr>
              <a:t>texCoord</a:t>
            </a:r>
            <a:r>
              <a:rPr lang="en-US" sz="1600" dirty="0">
                <a:solidFill>
                  <a:schemeClr val="bg1">
                    <a:lumMod val="50000"/>
                  </a:schemeClr>
                </a:solidFill>
              </a:rPr>
              <a:t> : TEXCOORD;</a:t>
            </a:r>
          </a:p>
          <a:p>
            <a:r>
              <a:rPr lang="en-US" sz="1600" dirty="0">
                <a:solidFill>
                  <a:schemeClr val="bg1">
                    <a:lumMod val="50000"/>
                  </a:schemeClr>
                </a:solidFill>
              </a:rPr>
              <a:t>};</a:t>
            </a:r>
          </a:p>
          <a:p>
            <a:r>
              <a:rPr lang="en-US" sz="1600" dirty="0">
                <a:solidFill>
                  <a:schemeClr val="bg1">
                    <a:lumMod val="50000"/>
                  </a:schemeClr>
                </a:solidFill>
              </a:rPr>
              <a:t>struct </a:t>
            </a:r>
            <a:r>
              <a:rPr lang="en-US" sz="1600" dirty="0" err="1">
                <a:solidFill>
                  <a:schemeClr val="bg1">
                    <a:lumMod val="50000"/>
                  </a:schemeClr>
                </a:solidFill>
              </a:rPr>
              <a:t>VSOutput</a:t>
            </a:r>
            <a:r>
              <a:rPr lang="en-US" sz="1600" dirty="0">
                <a:solidFill>
                  <a:schemeClr val="bg1">
                    <a:lumMod val="50000"/>
                  </a:schemeClr>
                </a:solidFill>
              </a:rPr>
              <a:t> {</a:t>
            </a:r>
          </a:p>
          <a:p>
            <a:r>
              <a:rPr lang="en-US" sz="1600" dirty="0">
                <a:solidFill>
                  <a:schemeClr val="bg1">
                    <a:lumMod val="50000"/>
                  </a:schemeClr>
                </a:solidFill>
              </a:rPr>
              <a:t>	float4 position : </a:t>
            </a:r>
            <a:r>
              <a:rPr lang="en-US" sz="1600" dirty="0" err="1">
                <a:solidFill>
                  <a:schemeClr val="bg1">
                    <a:lumMod val="50000"/>
                  </a:schemeClr>
                </a:solidFill>
              </a:rPr>
              <a:t>SV_Position</a:t>
            </a:r>
            <a:r>
              <a:rPr lang="en-US" sz="1600" dirty="0">
                <a:solidFill>
                  <a:schemeClr val="bg1">
                    <a:lumMod val="50000"/>
                  </a:schemeClr>
                </a:solidFill>
              </a:rPr>
              <a:t>;</a:t>
            </a:r>
          </a:p>
          <a:p>
            <a:r>
              <a:rPr lang="en-US" sz="1600" dirty="0">
                <a:solidFill>
                  <a:schemeClr val="bg1">
                    <a:lumMod val="50000"/>
                  </a:schemeClr>
                </a:solidFill>
              </a:rPr>
              <a:t>	float3 color : COLOR;</a:t>
            </a:r>
          </a:p>
          <a:p>
            <a:r>
              <a:rPr lang="en-US" sz="1600" dirty="0">
                <a:solidFill>
                  <a:schemeClr val="bg1">
                    <a:lumMod val="50000"/>
                  </a:schemeClr>
                </a:solidFill>
              </a:rPr>
              <a:t>};</a:t>
            </a:r>
          </a:p>
          <a:p>
            <a:r>
              <a:rPr lang="en-US" sz="1600" dirty="0" err="1"/>
              <a:t>cbuffer</a:t>
            </a:r>
            <a:r>
              <a:rPr lang="en-US" sz="1600" dirty="0"/>
              <a:t> </a:t>
            </a:r>
            <a:r>
              <a:rPr lang="en-US" sz="1600" dirty="0" err="1"/>
              <a:t>PerObjectCb</a:t>
            </a:r>
            <a:r>
              <a:rPr lang="en-US" sz="1600" dirty="0"/>
              <a:t> : register(b0) {</a:t>
            </a:r>
          </a:p>
          <a:p>
            <a:r>
              <a:rPr lang="en-US" sz="1600" dirty="0"/>
              <a:t>	float4x4 </a:t>
            </a:r>
            <a:r>
              <a:rPr lang="en-US" sz="1600" dirty="0" err="1"/>
              <a:t>modelMat</a:t>
            </a:r>
            <a:r>
              <a:rPr lang="en-US" sz="1600" dirty="0"/>
              <a:t>;</a:t>
            </a:r>
          </a:p>
          <a:p>
            <a:r>
              <a:rPr lang="en-US" sz="1600" dirty="0"/>
              <a:t>}</a:t>
            </a:r>
          </a:p>
          <a:p>
            <a:r>
              <a:rPr lang="en-US" sz="1600" dirty="0">
                <a:solidFill>
                  <a:schemeClr val="bg1">
                    <a:lumMod val="50000"/>
                  </a:schemeClr>
                </a:solidFill>
              </a:rPr>
              <a:t>[</a:t>
            </a:r>
            <a:r>
              <a:rPr lang="en-US" sz="1600" dirty="0" err="1">
                <a:solidFill>
                  <a:schemeClr val="bg1">
                    <a:lumMod val="50000"/>
                  </a:schemeClr>
                </a:solidFill>
              </a:rPr>
              <a:t>RootSignature</a:t>
            </a:r>
            <a:r>
              <a:rPr lang="en-US" sz="1600" dirty="0">
                <a:solidFill>
                  <a:schemeClr val="bg1">
                    <a:lumMod val="50000"/>
                  </a:schemeClr>
                </a:solidFill>
              </a:rPr>
              <a:t>(RootSig1)]</a:t>
            </a:r>
          </a:p>
          <a:p>
            <a:r>
              <a:rPr lang="en-US" sz="1600" dirty="0" err="1">
                <a:solidFill>
                  <a:schemeClr val="bg1">
                    <a:lumMod val="50000"/>
                  </a:schemeClr>
                </a:solidFill>
              </a:rPr>
              <a:t>VSOutput</a:t>
            </a:r>
            <a:r>
              <a:rPr lang="en-US" sz="1600" dirty="0">
                <a:solidFill>
                  <a:schemeClr val="bg1">
                    <a:lumMod val="50000"/>
                  </a:schemeClr>
                </a:solidFill>
              </a:rPr>
              <a:t> main(</a:t>
            </a:r>
            <a:r>
              <a:rPr lang="en-US" sz="1600" dirty="0" err="1">
                <a:solidFill>
                  <a:schemeClr val="bg1">
                    <a:lumMod val="50000"/>
                  </a:schemeClr>
                </a:solidFill>
              </a:rPr>
              <a:t>IAOutput</a:t>
            </a:r>
            <a:r>
              <a:rPr lang="en-US" sz="1600" dirty="0">
                <a:solidFill>
                  <a:schemeClr val="bg1">
                    <a:lumMod val="50000"/>
                  </a:schemeClr>
                </a:solidFill>
              </a:rPr>
              <a:t> </a:t>
            </a:r>
            <a:r>
              <a:rPr lang="en-US" sz="1600" dirty="0" err="1">
                <a:solidFill>
                  <a:schemeClr val="bg1">
                    <a:lumMod val="50000"/>
                  </a:schemeClr>
                </a:solidFill>
              </a:rPr>
              <a:t>iao</a:t>
            </a:r>
            <a:r>
              <a:rPr lang="en-US" sz="1600" dirty="0">
                <a:solidFill>
                  <a:schemeClr val="bg1">
                    <a:lumMod val="50000"/>
                  </a:schemeClr>
                </a:solidFill>
              </a:rPr>
              <a:t>) {</a:t>
            </a:r>
          </a:p>
          <a:p>
            <a:r>
              <a:rPr lang="en-US" sz="1600" dirty="0">
                <a:solidFill>
                  <a:schemeClr val="bg1">
                    <a:lumMod val="50000"/>
                  </a:schemeClr>
                </a:solidFill>
              </a:rPr>
              <a:t>	</a:t>
            </a:r>
            <a:r>
              <a:rPr lang="en-US" sz="1600" dirty="0" err="1">
                <a:solidFill>
                  <a:schemeClr val="bg1">
                    <a:lumMod val="50000"/>
                  </a:schemeClr>
                </a:solidFill>
              </a:rPr>
              <a:t>VSOutput</a:t>
            </a:r>
            <a:r>
              <a:rPr lang="en-US" sz="1600" dirty="0">
                <a:solidFill>
                  <a:schemeClr val="bg1">
                    <a:lumMod val="50000"/>
                  </a:schemeClr>
                </a:solidFill>
              </a:rPr>
              <a:t> </a:t>
            </a:r>
            <a:r>
              <a:rPr lang="en-US" sz="1600" dirty="0" err="1">
                <a:solidFill>
                  <a:schemeClr val="bg1">
                    <a:lumMod val="50000"/>
                  </a:schemeClr>
                </a:solidFill>
              </a:rPr>
              <a:t>vso</a:t>
            </a:r>
            <a:r>
              <a:rPr lang="en-US" sz="1600" dirty="0">
                <a:solidFill>
                  <a:schemeClr val="bg1">
                    <a:lumMod val="50000"/>
                  </a:schemeClr>
                </a:solidFill>
              </a:rPr>
              <a:t>;</a:t>
            </a:r>
          </a:p>
          <a:p>
            <a:r>
              <a:rPr lang="en-US" sz="1600" dirty="0"/>
              <a:t>	</a:t>
            </a:r>
            <a:r>
              <a:rPr lang="en-US" sz="1600" dirty="0" err="1"/>
              <a:t>vso.position</a:t>
            </a:r>
            <a:r>
              <a:rPr lang="en-US" sz="1600" dirty="0"/>
              <a:t> = </a:t>
            </a:r>
            <a:r>
              <a:rPr lang="en-US" sz="1600" dirty="0" err="1"/>
              <a:t>mul</a:t>
            </a:r>
            <a:r>
              <a:rPr lang="en-US" sz="1600" dirty="0"/>
              <a:t>(</a:t>
            </a:r>
            <a:r>
              <a:rPr lang="en-US" sz="1600" dirty="0" err="1"/>
              <a:t>modelMat</a:t>
            </a:r>
            <a:r>
              <a:rPr lang="en-US" sz="1600" dirty="0"/>
              <a:t>, float4(</a:t>
            </a:r>
            <a:r>
              <a:rPr lang="en-US" sz="1600" dirty="0" err="1"/>
              <a:t>iao.position</a:t>
            </a:r>
            <a:r>
              <a:rPr lang="en-US" sz="1600" dirty="0"/>
              <a:t>, 1.0f));</a:t>
            </a:r>
          </a:p>
          <a:p>
            <a:r>
              <a:rPr lang="en-US" sz="1600" dirty="0">
                <a:solidFill>
                  <a:schemeClr val="bg1">
                    <a:lumMod val="50000"/>
                  </a:schemeClr>
                </a:solidFill>
              </a:rPr>
              <a:t>	</a:t>
            </a:r>
            <a:r>
              <a:rPr lang="en-US" sz="1600" dirty="0" err="1">
                <a:solidFill>
                  <a:schemeClr val="bg1">
                    <a:lumMod val="50000"/>
                  </a:schemeClr>
                </a:solidFill>
              </a:rPr>
              <a:t>vso.color</a:t>
            </a:r>
            <a:r>
              <a:rPr lang="en-US" sz="1600" dirty="0">
                <a:solidFill>
                  <a:schemeClr val="bg1">
                    <a:lumMod val="50000"/>
                  </a:schemeClr>
                </a:solidFill>
              </a:rPr>
              <a:t> = float3(</a:t>
            </a:r>
            <a:r>
              <a:rPr lang="en-US" sz="1600" dirty="0" err="1">
                <a:solidFill>
                  <a:schemeClr val="bg1">
                    <a:lumMod val="50000"/>
                  </a:schemeClr>
                </a:solidFill>
              </a:rPr>
              <a:t>iao.texCoord</a:t>
            </a:r>
            <a:r>
              <a:rPr lang="en-US" sz="1600" dirty="0">
                <a:solidFill>
                  <a:schemeClr val="bg1">
                    <a:lumMod val="50000"/>
                  </a:schemeClr>
                </a:solidFill>
              </a:rPr>
              <a:t>, 0.0f);</a:t>
            </a:r>
          </a:p>
          <a:p>
            <a:r>
              <a:rPr lang="en-US" sz="1600" dirty="0">
                <a:solidFill>
                  <a:schemeClr val="bg1">
                    <a:lumMod val="50000"/>
                  </a:schemeClr>
                </a:solidFill>
              </a:rPr>
              <a:t>	return </a:t>
            </a:r>
            <a:r>
              <a:rPr lang="en-US" sz="1600" dirty="0" err="1">
                <a:solidFill>
                  <a:schemeClr val="bg1">
                    <a:lumMod val="50000"/>
                  </a:schemeClr>
                </a:solidFill>
              </a:rPr>
              <a:t>vso</a:t>
            </a:r>
            <a:r>
              <a:rPr lang="en-US" sz="1600" dirty="0">
                <a:solidFill>
                  <a:schemeClr val="bg1">
                    <a:lumMod val="50000"/>
                  </a:schemeClr>
                </a:solidFill>
              </a:rPr>
              <a:t>;</a:t>
            </a:r>
          </a:p>
          <a:p>
            <a:r>
              <a:rPr lang="en-US" sz="1600" dirty="0">
                <a:solidFill>
                  <a:schemeClr val="bg1">
                    <a:lumMod val="50000"/>
                  </a:schemeClr>
                </a:solidFill>
              </a:rPr>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cbBasicVS.hlsl</a:t>
            </a:r>
            <a:endParaRPr lang="hu-HU" sz="4000" dirty="0"/>
          </a:p>
        </p:txBody>
      </p:sp>
    </p:spTree>
    <p:extLst>
      <p:ext uri="{BB962C8B-B14F-4D97-AF65-F5344CB8AC3E}">
        <p14:creationId xmlns:p14="http://schemas.microsoft.com/office/powerpoint/2010/main" val="165363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a:solidFill>
            <a:schemeClr val="accent5">
              <a:lumMod val="40000"/>
              <a:lumOff val="60000"/>
            </a:schemeClr>
          </a:solidFill>
        </p:spPr>
        <p:txBody>
          <a:bodyPr>
            <a:normAutofit/>
          </a:bodyPr>
          <a:lstStyle/>
          <a:p>
            <a:r>
              <a:rPr lang="en-US" sz="2000" dirty="0">
                <a:solidFill>
                  <a:schemeClr val="bg1">
                    <a:lumMod val="50000"/>
                  </a:schemeClr>
                </a:solidFill>
              </a:rPr>
              <a:t>#define RootSig0 "</a:t>
            </a:r>
            <a:r>
              <a:rPr lang="en-US" sz="2000" dirty="0" err="1">
                <a:solidFill>
                  <a:schemeClr val="bg1">
                    <a:lumMod val="50000"/>
                  </a:schemeClr>
                </a:solidFill>
              </a:rPr>
              <a:t>RootFlags</a:t>
            </a:r>
            <a:r>
              <a:rPr lang="en-US" sz="2000" dirty="0">
                <a:solidFill>
                  <a:schemeClr val="bg1">
                    <a:lumMod val="50000"/>
                  </a:schemeClr>
                </a:solidFill>
              </a:rPr>
              <a:t>( ALLOW_INPUT_ASSEMBLER_INPUT_LAYOUT )"</a:t>
            </a:r>
          </a:p>
          <a:p>
            <a:endParaRPr lang="en-US" sz="2000" dirty="0"/>
          </a:p>
          <a:p>
            <a:r>
              <a:rPr lang="en-US" sz="2000" dirty="0"/>
              <a:t>#define RootSig1 "</a:t>
            </a:r>
            <a:r>
              <a:rPr lang="en-US" sz="2000" dirty="0" err="1"/>
              <a:t>RootFlags</a:t>
            </a:r>
            <a:r>
              <a:rPr lang="en-US" sz="2000" dirty="0"/>
              <a:t>( ALLOW_INPUT_ASSEMBLER_INPUT_LAYOUT ), CBV(b0)"</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RootSignatures.hlsli</a:t>
            </a:r>
            <a:endParaRPr lang="hu-HU" sz="4000" dirty="0"/>
          </a:p>
        </p:txBody>
      </p:sp>
    </p:spTree>
    <p:extLst>
      <p:ext uri="{BB962C8B-B14F-4D97-AF65-F5344CB8AC3E}">
        <p14:creationId xmlns:p14="http://schemas.microsoft.com/office/powerpoint/2010/main" val="281612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Feladat – CB adattagok</a:t>
            </a:r>
            <a:endParaRPr lang="en-US" dirty="0"/>
          </a:p>
        </p:txBody>
      </p:sp>
      <p:sp>
        <p:nvSpPr>
          <p:cNvPr id="3" name="Content Placeholder 2"/>
          <p:cNvSpPr>
            <a:spLocks noGrp="1"/>
          </p:cNvSpPr>
          <p:nvPr>
            <p:ph type="body" sz="quarter" idx="13"/>
          </p:nvPr>
        </p:nvSpPr>
        <p:spPr/>
        <p:txBody>
          <a:bodyPr/>
          <a:lstStyle/>
          <a:p>
            <a:pPr fontAlgn="base"/>
            <a:r>
              <a:rPr lang="en-US" dirty="0" err="1"/>
              <a:t>PerObjectCb</a:t>
            </a:r>
            <a:r>
              <a:rPr lang="en-US" dirty="0"/>
              <a:t> </a:t>
            </a:r>
            <a:r>
              <a:rPr lang="en-US" dirty="0" err="1"/>
              <a:t>cb</a:t>
            </a:r>
            <a:r>
              <a:rPr lang="en-US" dirty="0"/>
              <a:t>;</a:t>
            </a:r>
            <a:r>
              <a:rPr lang="en-US" b="0" dirty="0"/>
              <a:t>​</a:t>
            </a:r>
          </a:p>
          <a:p>
            <a:pPr fontAlgn="base"/>
            <a:r>
              <a:rPr lang="en-US" dirty="0" err="1"/>
              <a:t>com_ptr</a:t>
            </a:r>
            <a:r>
              <a:rPr lang="en-US" dirty="0"/>
              <a:t>&lt;ID3D12Resource&gt; </a:t>
            </a:r>
            <a:r>
              <a:rPr lang="en-US" dirty="0" err="1"/>
              <a:t>constantBuffer</a:t>
            </a:r>
            <a:r>
              <a:rPr lang="en-US" dirty="0"/>
              <a:t>;</a:t>
            </a:r>
            <a:r>
              <a:rPr lang="en-US" b="0" dirty="0"/>
              <a:t>​</a:t>
            </a:r>
          </a:p>
          <a:p>
            <a:pPr fontAlgn="base"/>
            <a:r>
              <a:rPr lang="en-US" dirty="0"/>
              <a:t>UINT8 * </a:t>
            </a:r>
            <a:r>
              <a:rPr lang="en-US" dirty="0" err="1"/>
              <a:t>mappedPtr</a:t>
            </a:r>
            <a:r>
              <a:rPr lang="en-US" dirty="0"/>
              <a:t>;</a:t>
            </a:r>
            <a:r>
              <a:rPr lang="en-US" b="0" dirty="0"/>
              <a:t>​</a:t>
            </a:r>
          </a:p>
        </p:txBody>
      </p:sp>
    </p:spTree>
    <p:extLst>
      <p:ext uri="{BB962C8B-B14F-4D97-AF65-F5344CB8AC3E}">
        <p14:creationId xmlns:p14="http://schemas.microsoft.com/office/powerpoint/2010/main" val="238839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3600" dirty="0"/>
              <a:t>Feladat - CreateResources</a:t>
            </a:r>
            <a:endParaRPr lang="en-US" sz="3600" dirty="0"/>
          </a:p>
        </p:txBody>
      </p:sp>
      <p:sp>
        <p:nvSpPr>
          <p:cNvPr id="3" name="Text Placeholder 2"/>
          <p:cNvSpPr>
            <a:spLocks noGrp="1"/>
          </p:cNvSpPr>
          <p:nvPr>
            <p:ph type="body" sz="quarter" idx="13"/>
          </p:nvPr>
        </p:nvSpPr>
        <p:spPr/>
        <p:txBody>
          <a:bodyPr>
            <a:noAutofit/>
          </a:bodyPr>
          <a:lstStyle/>
          <a:p>
            <a:pPr fontAlgn="base"/>
            <a:r>
              <a:rPr lang="en-US" sz="2000" dirty="0">
                <a:solidFill>
                  <a:srgbClr val="000000"/>
                </a:solidFill>
              </a:rPr>
              <a:t>DX_API("Failed to create constant buffer resource")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device-&gt;</a:t>
            </a:r>
            <a:r>
              <a:rPr lang="en-US" sz="2000" dirty="0" err="1">
                <a:solidFill>
                  <a:srgbClr val="000000"/>
                </a:solidFill>
              </a:rPr>
              <a:t>CreateCommittedResource</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&amp;CD3DX12_HEAP_PROPERTIES(D3D12_HEAP_TYPE_UPLOAD),</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D3D12_HEAP_FLAG_NONE,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&amp;CD3DX12_RESOURCE_DESC::Buffer(</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    Egg::Utility::Align256(</a:t>
            </a:r>
            <a:r>
              <a:rPr lang="en-US" sz="2000" dirty="0" err="1">
                <a:solidFill>
                  <a:srgbClr val="000000"/>
                </a:solidFill>
              </a:rPr>
              <a:t>sizeof</a:t>
            </a:r>
            <a:r>
              <a:rPr lang="en-US" sz="2000" dirty="0">
                <a:solidFill>
                  <a:srgbClr val="000000"/>
                </a:solidFill>
              </a:rPr>
              <a:t>(</a:t>
            </a:r>
            <a:r>
              <a:rPr lang="en-US" sz="2000" dirty="0" err="1">
                <a:solidFill>
                  <a:srgbClr val="000000"/>
                </a:solidFill>
              </a:rPr>
              <a:t>PerObjectCb</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D3D12_RESOURCE_STATE_GENERIC_READ,</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err="1">
                <a:solidFill>
                  <a:srgbClr val="000000"/>
                </a:solidFill>
              </a:rPr>
              <a:t>nullptr</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IID_PPV_ARGS(</a:t>
            </a:r>
            <a:r>
              <a:rPr lang="en-US" sz="2000" dirty="0" err="1">
                <a:solidFill>
                  <a:srgbClr val="000000"/>
                </a:solidFill>
              </a:rPr>
              <a:t>constantBuffer.GetAddressOf</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CD3DX12_RANGE range{ 0,0 };</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DX_API("Failed to map constant buffer resource")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err="1">
                <a:solidFill>
                  <a:srgbClr val="000000"/>
                </a:solidFill>
              </a:rPr>
              <a:t>constantBuffer</a:t>
            </a:r>
            <a:r>
              <a:rPr lang="en-US" sz="2000" dirty="0">
                <a:solidFill>
                  <a:srgbClr val="000000"/>
                </a:solidFill>
              </a:rPr>
              <a:t>-&gt;Map(0, &amp;range, </a:t>
            </a:r>
            <a:r>
              <a:rPr lang="en-US" sz="2000" dirty="0" err="1">
                <a:solidFill>
                  <a:srgbClr val="000000"/>
                </a:solidFill>
              </a:rPr>
              <a:t>reinterpret_cast</a:t>
            </a:r>
            <a:r>
              <a:rPr lang="en-US" sz="2000" dirty="0">
                <a:solidFill>
                  <a:srgbClr val="000000"/>
                </a:solidFill>
              </a:rPr>
              <a:t>&lt;void**&gt;(&amp;</a:t>
            </a:r>
            <a:r>
              <a:rPr lang="en-US" sz="2000" dirty="0" err="1">
                <a:solidFill>
                  <a:srgbClr val="000000"/>
                </a:solidFill>
              </a:rPr>
              <a:t>mappedPtr</a:t>
            </a:r>
            <a:r>
              <a:rPr lang="en-US" sz="2000" dirty="0">
                <a:solidFill>
                  <a:srgbClr val="000000"/>
                </a:solidFill>
              </a:rPr>
              <a:t>));</a:t>
            </a:r>
            <a:endParaRPr lang="en-US" sz="2000" b="0" dirty="0">
              <a:solidFill>
                <a:srgbClr val="000000"/>
              </a:solidFill>
              <a:latin typeface="Segoe UI" panose="020B0502040204020203" pitchFamily="34" charset="0"/>
            </a:endParaRPr>
          </a:p>
          <a:p>
            <a:endParaRPr lang="en-US" sz="2000" dirty="0"/>
          </a:p>
        </p:txBody>
      </p:sp>
    </p:spTree>
    <p:extLst>
      <p:ext uri="{BB962C8B-B14F-4D97-AF65-F5344CB8AC3E}">
        <p14:creationId xmlns:p14="http://schemas.microsoft.com/office/powerpoint/2010/main" val="106403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3200" dirty="0"/>
              <a:t>Feladat - PopulateCommandList</a:t>
            </a:r>
            <a:endParaRPr lang="en-US" sz="3200" dirty="0"/>
          </a:p>
        </p:txBody>
      </p:sp>
      <p:sp>
        <p:nvSpPr>
          <p:cNvPr id="3" name="Text Placeholder 2"/>
          <p:cNvSpPr>
            <a:spLocks noGrp="1"/>
          </p:cNvSpPr>
          <p:nvPr>
            <p:ph type="body" sz="quarter" idx="13"/>
          </p:nvPr>
        </p:nvSpPr>
        <p:spPr/>
        <p:txBody>
          <a:bodyPr>
            <a:normAutofit/>
          </a:bodyPr>
          <a:lstStyle/>
          <a:p>
            <a:pPr fontAlgn="base"/>
            <a:r>
              <a:rPr lang="en-US" sz="2400" dirty="0" err="1">
                <a:solidFill>
                  <a:srgbClr val="000000"/>
                </a:solidFill>
              </a:rPr>
              <a:t>memcpy</a:t>
            </a:r>
            <a:r>
              <a:rPr lang="en-US" sz="2400" dirty="0">
                <a:solidFill>
                  <a:srgbClr val="000000"/>
                </a:solidFill>
              </a:rPr>
              <a:t>(</a:t>
            </a:r>
            <a:r>
              <a:rPr lang="en-US" sz="2400" dirty="0" err="1">
                <a:solidFill>
                  <a:srgbClr val="000000"/>
                </a:solidFill>
              </a:rPr>
              <a:t>mappedPtr</a:t>
            </a:r>
            <a:r>
              <a:rPr lang="en-US" sz="2400" dirty="0">
                <a:solidFill>
                  <a:srgbClr val="000000"/>
                </a:solidFill>
              </a:rPr>
              <a:t>, &amp;</a:t>
            </a:r>
            <a:r>
              <a:rPr lang="en-US" sz="2400" dirty="0" err="1">
                <a:solidFill>
                  <a:srgbClr val="000000"/>
                </a:solidFill>
              </a:rPr>
              <a:t>cb</a:t>
            </a:r>
            <a:r>
              <a:rPr lang="en-US" sz="2400" dirty="0">
                <a:solidFill>
                  <a:srgbClr val="000000"/>
                </a:solidFill>
              </a:rPr>
              <a:t>, </a:t>
            </a:r>
            <a:r>
              <a:rPr lang="en-US" sz="2400" dirty="0" err="1">
                <a:solidFill>
                  <a:srgbClr val="000000"/>
                </a:solidFill>
              </a:rPr>
              <a:t>sizeof</a:t>
            </a:r>
            <a:r>
              <a:rPr lang="en-US" sz="2400" dirty="0">
                <a:solidFill>
                  <a:srgbClr val="000000"/>
                </a:solidFill>
              </a:rPr>
              <a:t>(</a:t>
            </a:r>
            <a:r>
              <a:rPr lang="en-US" sz="2400" dirty="0" err="1">
                <a:solidFill>
                  <a:srgbClr val="000000"/>
                </a:solidFill>
              </a:rPr>
              <a:t>PerObjectCb</a:t>
            </a:r>
            <a:r>
              <a:rPr lang="en-US" sz="2400" dirty="0">
                <a:solidFill>
                  <a:srgbClr val="000000"/>
                </a:solidFill>
              </a:rPr>
              <a:t>));</a:t>
            </a:r>
            <a:r>
              <a:rPr lang="en-US" sz="2400" b="0" dirty="0">
                <a:solidFill>
                  <a:srgbClr val="000000"/>
                </a:solidFill>
              </a:rPr>
              <a:t>​</a:t>
            </a:r>
            <a:endParaRPr lang="en-US" sz="2400" b="0" dirty="0">
              <a:solidFill>
                <a:srgbClr val="000000"/>
              </a:solidFill>
              <a:latin typeface="Segoe UI" panose="020B0502040204020203" pitchFamily="34" charset="0"/>
            </a:endParaRPr>
          </a:p>
          <a:p>
            <a:pPr fontAlgn="base"/>
            <a:r>
              <a:rPr lang="en-US" sz="2400" b="0" dirty="0">
                <a:solidFill>
                  <a:srgbClr val="000000"/>
                </a:solidFill>
              </a:rPr>
              <a:t>​</a:t>
            </a:r>
            <a:endParaRPr lang="hu-HU" sz="2400" b="0" dirty="0">
              <a:solidFill>
                <a:srgbClr val="000000"/>
              </a:solidFill>
            </a:endParaRPr>
          </a:p>
          <a:p>
            <a:pPr fontAlgn="base"/>
            <a:endParaRPr lang="hu-HU" sz="2400" b="0" dirty="0">
              <a:solidFill>
                <a:srgbClr val="000000"/>
              </a:solidFill>
              <a:latin typeface="Segoe UI" panose="020B0502040204020203" pitchFamily="34" charset="0"/>
            </a:endParaRPr>
          </a:p>
          <a:p>
            <a:pPr fontAlgn="base"/>
            <a:endParaRPr lang="hu-HU" sz="2400" b="0" dirty="0">
              <a:solidFill>
                <a:srgbClr val="000000"/>
              </a:solidFill>
              <a:latin typeface="Segoe UI" panose="020B0502040204020203" pitchFamily="34" charset="0"/>
            </a:endParaRPr>
          </a:p>
          <a:p>
            <a:pPr fontAlgn="base"/>
            <a:endParaRPr lang="hu-HU" sz="2400" b="0" dirty="0">
              <a:solidFill>
                <a:srgbClr val="000000"/>
              </a:solidFill>
              <a:latin typeface="Segoe UI" panose="020B0502040204020203" pitchFamily="34" charset="0"/>
            </a:endParaRPr>
          </a:p>
          <a:p>
            <a:pPr fontAlgn="base"/>
            <a:endParaRPr lang="hu-HU" sz="2400" b="0" dirty="0">
              <a:solidFill>
                <a:srgbClr val="000000"/>
              </a:solidFill>
              <a:latin typeface="Segoe UI" panose="020B0502040204020203" pitchFamily="34" charset="0"/>
            </a:endParaRPr>
          </a:p>
          <a:p>
            <a:pPr fontAlgn="base"/>
            <a:endParaRPr lang="en-US" sz="2400" b="0" dirty="0">
              <a:solidFill>
                <a:srgbClr val="000000"/>
              </a:solidFill>
              <a:latin typeface="Segoe UI" panose="020B0502040204020203" pitchFamily="34" charset="0"/>
            </a:endParaRPr>
          </a:p>
          <a:p>
            <a:pPr fontAlgn="base"/>
            <a:r>
              <a:rPr lang="en-US" sz="2400" strike="sngStrike" dirty="0" err="1">
                <a:solidFill>
                  <a:srgbClr val="000000"/>
                </a:solidFill>
              </a:rPr>
              <a:t>commandList</a:t>
            </a:r>
            <a:r>
              <a:rPr lang="en-US" sz="2400" strike="sngStrike" dirty="0">
                <a:solidFill>
                  <a:srgbClr val="000000"/>
                </a:solidFill>
              </a:rPr>
              <a:t>-&gt;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strike="sngStrike" dirty="0" err="1">
                <a:solidFill>
                  <a:srgbClr val="000000"/>
                </a:solidFill>
              </a:rPr>
              <a:t>SetGraphicsRootConstantBufferView</a:t>
            </a:r>
            <a:r>
              <a:rPr lang="en-US" sz="2400" strike="sngStrike" dirty="0">
                <a:solidFill>
                  <a:srgbClr val="000000"/>
                </a:solidFill>
              </a:rPr>
              <a: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strike="sngStrike" dirty="0">
                <a:solidFill>
                  <a:srgbClr val="000000"/>
                </a:solidFill>
              </a:rPr>
              <a:t>0, </a:t>
            </a:r>
            <a:r>
              <a:rPr lang="en-US" sz="2400" strike="sngStrike" dirty="0" err="1">
                <a:solidFill>
                  <a:srgbClr val="000000"/>
                </a:solidFill>
              </a:rPr>
              <a:t>constantBuffer</a:t>
            </a:r>
            <a:r>
              <a:rPr lang="en-US" sz="2400" strike="sngStrike" dirty="0">
                <a:solidFill>
                  <a:srgbClr val="000000"/>
                </a:solidFill>
              </a:rPr>
              <a:t>-&gt;</a:t>
            </a:r>
            <a:r>
              <a:rPr lang="en-US" sz="2400" strike="sngStrike" dirty="0" err="1">
                <a:solidFill>
                  <a:srgbClr val="000000"/>
                </a:solidFill>
              </a:rPr>
              <a:t>GetGPUVirtualAddress</a:t>
            </a:r>
            <a:r>
              <a:rPr lang="en-US" sz="2400" strike="sngStrike" dirty="0">
                <a:solidFill>
                  <a:srgbClr val="000000"/>
                </a:solidFill>
              </a:rPr>
              <a: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b="0" dirty="0">
                <a:solidFill>
                  <a:srgbClr val="000000"/>
                </a:solidFill>
              </a:rPr>
              <a:t>​</a:t>
            </a:r>
            <a:endParaRPr lang="en-US" sz="2400" b="0" dirty="0">
              <a:solidFill>
                <a:srgbClr val="000000"/>
              </a:solidFill>
              <a:latin typeface="Segoe UI" panose="020B0502040204020203" pitchFamily="34" charset="0"/>
            </a:endParaRPr>
          </a:p>
          <a:p>
            <a:pPr fontAlgn="base"/>
            <a:r>
              <a:rPr lang="en-US" sz="2400" dirty="0" err="1">
                <a:solidFill>
                  <a:schemeClr val="bg1">
                    <a:lumMod val="50000"/>
                  </a:schemeClr>
                </a:solidFill>
              </a:rPr>
              <a:t>shadedMesh</a:t>
            </a:r>
            <a:r>
              <a:rPr lang="en-US" sz="2400" dirty="0">
                <a:solidFill>
                  <a:schemeClr val="bg1">
                    <a:lumMod val="50000"/>
                  </a:schemeClr>
                </a:solidFill>
              </a:rPr>
              <a:t>-&gt;Draw(</a:t>
            </a:r>
            <a:r>
              <a:rPr lang="en-US" sz="2400" dirty="0" err="1">
                <a:solidFill>
                  <a:schemeClr val="bg1">
                    <a:lumMod val="50000"/>
                  </a:schemeClr>
                </a:solidFill>
              </a:rPr>
              <a:t>commandList</a:t>
            </a:r>
            <a:r>
              <a:rPr lang="en-US" sz="2400" dirty="0">
                <a:solidFill>
                  <a:schemeClr val="bg1">
                    <a:lumMod val="50000"/>
                  </a:schemeClr>
                </a:solidFill>
              </a:rPr>
              <a:t>);</a:t>
            </a:r>
            <a:endParaRPr lang="en-US" sz="2400" b="0" dirty="0">
              <a:solidFill>
                <a:schemeClr val="bg1">
                  <a:lumMod val="50000"/>
                </a:schemeClr>
              </a:solidFill>
              <a:latin typeface="Segoe UI" panose="020B0502040204020203" pitchFamily="34" charset="0"/>
            </a:endParaRPr>
          </a:p>
          <a:p>
            <a:endParaRPr lang="en-US" sz="2400" dirty="0"/>
          </a:p>
        </p:txBody>
      </p:sp>
      <p:sp>
        <p:nvSpPr>
          <p:cNvPr id="4" name="Rounded Rectangle 3"/>
          <p:cNvSpPr/>
          <p:nvPr/>
        </p:nvSpPr>
        <p:spPr>
          <a:xfrm>
            <a:off x="2209800" y="1676400"/>
            <a:ext cx="6477000" cy="2286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HIBA</a:t>
            </a:r>
          </a:p>
          <a:p>
            <a:pPr algn="ctr"/>
            <a:r>
              <a:rPr lang="en-US" dirty="0"/>
              <a:t>ID3D12CommandList::</a:t>
            </a:r>
            <a:r>
              <a:rPr lang="en-US" dirty="0" err="1"/>
              <a:t>SetGraphicsRootConstantBufferView</a:t>
            </a:r>
            <a:r>
              <a:rPr lang="en-US" dirty="0"/>
              <a:t>: No root signature has been set, so setting a root CBV doesn't make sense and is invalid.</a:t>
            </a:r>
          </a:p>
          <a:p>
            <a:pPr algn="ctr"/>
            <a:endParaRPr lang="en-US" dirty="0"/>
          </a:p>
          <a:p>
            <a:pPr algn="ctr"/>
            <a:r>
              <a:rPr lang="en-US" dirty="0"/>
              <a:t>H</a:t>
            </a:r>
            <a:r>
              <a:rPr lang="hu-HU" dirty="0"/>
              <a:t>át persze, mert a GPSO-t és a root signituret a ShadedMesh</a:t>
            </a:r>
            <a:r>
              <a:rPr lang="en-US" dirty="0"/>
              <a:t>::draw </a:t>
            </a:r>
            <a:r>
              <a:rPr lang="hu-HU" dirty="0"/>
              <a:t>állítja be </a:t>
            </a:r>
            <a:endParaRPr lang="en-US" dirty="0"/>
          </a:p>
        </p:txBody>
      </p:sp>
    </p:spTree>
    <p:extLst>
      <p:ext uri="{BB962C8B-B14F-4D97-AF65-F5344CB8AC3E}">
        <p14:creationId xmlns:p14="http://schemas.microsoft.com/office/powerpoint/2010/main" val="21850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2400" dirty="0"/>
              <a:t>LoadAssests: CB beállítás Material-lal</a:t>
            </a:r>
            <a:endParaRPr lang="en-US" sz="2400" dirty="0"/>
          </a:p>
        </p:txBody>
      </p:sp>
      <p:sp>
        <p:nvSpPr>
          <p:cNvPr id="3" name="Text Placeholder 2"/>
          <p:cNvSpPr>
            <a:spLocks noGrp="1"/>
          </p:cNvSpPr>
          <p:nvPr>
            <p:ph type="body" sz="quarter" idx="13"/>
          </p:nvPr>
        </p:nvSpPr>
        <p:spPr/>
        <p:txBody>
          <a:bodyPr/>
          <a:lstStyle/>
          <a:p>
            <a:r>
              <a:rPr lang="en-US" dirty="0"/>
              <a:t>material-&gt;</a:t>
            </a:r>
          </a:p>
          <a:p>
            <a:r>
              <a:rPr lang="en-US" dirty="0"/>
              <a:t>  </a:t>
            </a:r>
            <a:r>
              <a:rPr lang="en-US" dirty="0" err="1"/>
              <a:t>SetConstantBuffer</a:t>
            </a:r>
            <a:r>
              <a:rPr lang="en-US" dirty="0"/>
              <a:t>(</a:t>
            </a:r>
          </a:p>
          <a:p>
            <a:r>
              <a:rPr lang="en-US" dirty="0"/>
              <a:t>   </a:t>
            </a:r>
            <a:r>
              <a:rPr lang="en-US" dirty="0" err="1"/>
              <a:t>constantBuffer</a:t>
            </a:r>
            <a:r>
              <a:rPr lang="en-US" dirty="0"/>
              <a:t>,</a:t>
            </a:r>
          </a:p>
          <a:p>
            <a:r>
              <a:rPr lang="en-US" dirty="0"/>
              <a:t>   0,</a:t>
            </a:r>
          </a:p>
          <a:p>
            <a:r>
              <a:rPr lang="en-US" dirty="0"/>
              <a:t>   "</a:t>
            </a:r>
            <a:r>
              <a:rPr lang="en-US" dirty="0" err="1"/>
              <a:t>PerObjectCB</a:t>
            </a:r>
            <a:r>
              <a:rPr lang="en-US" dirty="0"/>
              <a:t>");</a:t>
            </a:r>
          </a:p>
        </p:txBody>
      </p:sp>
    </p:spTree>
    <p:extLst>
      <p:ext uri="{BB962C8B-B14F-4D97-AF65-F5344CB8AC3E}">
        <p14:creationId xmlns:p14="http://schemas.microsoft.com/office/powerpoint/2010/main" val="403284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Dekompozíció</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a:t>A </a:t>
            </a:r>
            <a:r>
              <a:rPr lang="en-US" dirty="0" err="1"/>
              <a:t>félév</a:t>
            </a:r>
            <a:r>
              <a:rPr lang="en-US" dirty="0"/>
              <a:t> </a:t>
            </a:r>
            <a:r>
              <a:rPr lang="en-US" dirty="0" err="1"/>
              <a:t>során</a:t>
            </a:r>
            <a:r>
              <a:rPr lang="en-US" dirty="0"/>
              <a:t> </a:t>
            </a:r>
            <a:r>
              <a:rPr lang="en-US" dirty="0" err="1"/>
              <a:t>sokszor</a:t>
            </a:r>
            <a:r>
              <a:rPr lang="en-US" dirty="0"/>
              <a:t> </a:t>
            </a:r>
            <a:r>
              <a:rPr lang="en-US" dirty="0" err="1"/>
              <a:t>ugyan</a:t>
            </a:r>
            <a:r>
              <a:rPr lang="en-US" dirty="0"/>
              <a:t> </a:t>
            </a:r>
            <a:r>
              <a:rPr lang="en-US" dirty="0" err="1"/>
              <a:t>azzal</a:t>
            </a:r>
            <a:r>
              <a:rPr lang="en-US" dirty="0"/>
              <a:t> a </a:t>
            </a:r>
            <a:r>
              <a:rPr lang="en-US" dirty="0" err="1"/>
              <a:t>kóddal</a:t>
            </a:r>
            <a:r>
              <a:rPr lang="en-US" dirty="0"/>
              <a:t> </a:t>
            </a:r>
            <a:r>
              <a:rPr lang="en-US" dirty="0" err="1"/>
              <a:t>fogunk</a:t>
            </a:r>
            <a:r>
              <a:rPr lang="en-US" dirty="0"/>
              <a:t> </a:t>
            </a:r>
            <a:r>
              <a:rPr lang="en-US" dirty="0" err="1"/>
              <a:t>elindulni</a:t>
            </a:r>
            <a:r>
              <a:rPr lang="en-US" dirty="0"/>
              <a:t>, </a:t>
            </a:r>
            <a:r>
              <a:rPr lang="en-US" dirty="0" err="1"/>
              <a:t>ezért</a:t>
            </a:r>
            <a:r>
              <a:rPr lang="en-US" dirty="0"/>
              <a:t> </a:t>
            </a:r>
            <a:r>
              <a:rPr lang="en-US" dirty="0" err="1"/>
              <a:t>ez</a:t>
            </a:r>
            <a:r>
              <a:rPr lang="en-US" dirty="0"/>
              <a:t> </a:t>
            </a:r>
            <a:r>
              <a:rPr lang="en-US" dirty="0" err="1"/>
              <a:t>ki</a:t>
            </a:r>
            <a:r>
              <a:rPr lang="en-US" dirty="0"/>
              <a:t> </a:t>
            </a:r>
            <a:r>
              <a:rPr lang="en-US" dirty="0" err="1"/>
              <a:t>lett</a:t>
            </a:r>
            <a:r>
              <a:rPr lang="en-US" dirty="0"/>
              <a:t> </a:t>
            </a:r>
            <a:r>
              <a:rPr lang="en-US" dirty="0" err="1"/>
              <a:t>szervezve</a:t>
            </a:r>
            <a:r>
              <a:rPr lang="en-US" dirty="0"/>
              <a:t> </a:t>
            </a:r>
            <a:r>
              <a:rPr lang="en-US" dirty="0" err="1"/>
              <a:t>egy</a:t>
            </a:r>
            <a:r>
              <a:rPr lang="en-US" dirty="0"/>
              <a:t> Egg </a:t>
            </a:r>
            <a:r>
              <a:rPr lang="en-US" dirty="0" err="1"/>
              <a:t>könyvtárba</a:t>
            </a:r>
            <a:r>
              <a:rPr lang="en-US" dirty="0"/>
              <a:t>.</a:t>
            </a:r>
          </a:p>
          <a:p>
            <a:r>
              <a:rPr lang="en-US" dirty="0"/>
              <a:t>Az Egg </a:t>
            </a:r>
            <a:r>
              <a:rPr lang="en-US" dirty="0" err="1"/>
              <a:t>projekt</a:t>
            </a:r>
            <a:r>
              <a:rPr lang="en-US" dirty="0"/>
              <a:t> </a:t>
            </a:r>
            <a:r>
              <a:rPr lang="en-US" dirty="0" err="1"/>
              <a:t>egy</a:t>
            </a:r>
            <a:r>
              <a:rPr lang="en-US" dirty="0"/>
              <a:t> .lib-re fog </a:t>
            </a:r>
            <a:r>
              <a:rPr lang="en-US" dirty="0" err="1"/>
              <a:t>fordulni</a:t>
            </a:r>
            <a:r>
              <a:rPr lang="en-US" dirty="0"/>
              <a:t>, </a:t>
            </a:r>
            <a:r>
              <a:rPr lang="en-US" dirty="0" err="1"/>
              <a:t>ezt</a:t>
            </a:r>
            <a:r>
              <a:rPr lang="en-US" dirty="0"/>
              <a:t> </a:t>
            </a:r>
            <a:r>
              <a:rPr lang="en-US" dirty="0" err="1"/>
              <a:t>linkeljük</a:t>
            </a:r>
            <a:r>
              <a:rPr lang="en-US" dirty="0"/>
              <a:t> </a:t>
            </a:r>
            <a:r>
              <a:rPr lang="en-US" dirty="0" err="1"/>
              <a:t>majd</a:t>
            </a:r>
            <a:r>
              <a:rPr lang="en-US" dirty="0"/>
              <a:t> a ggl002-Libaries.exe </a:t>
            </a:r>
            <a:r>
              <a:rPr lang="en-US" dirty="0" err="1"/>
              <a:t>állományhoz</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Update</a:t>
            </a:r>
            <a:r>
              <a:rPr lang="hu-HU" sz="2400" dirty="0"/>
              <a:t>: </a:t>
            </a:r>
            <a:r>
              <a:rPr lang="en-US" sz="2400" dirty="0"/>
              <a:t>m</a:t>
            </a:r>
            <a:r>
              <a:rPr lang="hu-HU" sz="2400" dirty="0"/>
              <a:t>átrix beállítása</a:t>
            </a:r>
            <a:endParaRPr lang="en-US" sz="2400" dirty="0"/>
          </a:p>
        </p:txBody>
      </p:sp>
      <p:sp>
        <p:nvSpPr>
          <p:cNvPr id="3" name="Text Placeholder 2"/>
          <p:cNvSpPr>
            <a:spLocks noGrp="1"/>
          </p:cNvSpPr>
          <p:nvPr>
            <p:ph type="body" sz="quarter" idx="13"/>
          </p:nvPr>
        </p:nvSpPr>
        <p:spPr/>
        <p:txBody>
          <a:bodyPr/>
          <a:lstStyle/>
          <a:p>
            <a:r>
              <a:rPr lang="en-US" dirty="0"/>
              <a:t>using namespace Egg::Math;</a:t>
            </a:r>
          </a:p>
          <a:p>
            <a:r>
              <a:rPr lang="en-US" dirty="0" err="1"/>
              <a:t>cb.modelTransform</a:t>
            </a:r>
            <a:r>
              <a:rPr lang="en-US" dirty="0"/>
              <a:t> = Float4x4::Translation( Float3(0, 0, 0.6));</a:t>
            </a:r>
          </a:p>
        </p:txBody>
      </p:sp>
    </p:spTree>
    <p:extLst>
      <p:ext uri="{BB962C8B-B14F-4D97-AF65-F5344CB8AC3E}">
        <p14:creationId xmlns:p14="http://schemas.microsoft.com/office/powerpoint/2010/main" val="10976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hu-HU" dirty="0"/>
              <a:t>Ugyanaz, csak CB-rel</a:t>
            </a:r>
          </a:p>
        </p:txBody>
      </p:sp>
      <p:pic>
        <p:nvPicPr>
          <p:cNvPr id="3" name="Picture 2">
            <a:extLst>
              <a:ext uri="{FF2B5EF4-FFF2-40B4-BE49-F238E27FC236}">
                <a16:creationId xmlns:a16="http://schemas.microsoft.com/office/drawing/2014/main" id="{4FD19D92-8344-4F9F-B89E-64010EF6902B}"/>
              </a:ext>
            </a:extLst>
          </p:cNvPr>
          <p:cNvPicPr>
            <a:picLocks noChangeAspect="1"/>
          </p:cNvPicPr>
          <p:nvPr/>
        </p:nvPicPr>
        <p:blipFill>
          <a:blip r:embed="rId3"/>
          <a:stretch>
            <a:fillRect/>
          </a:stretch>
        </p:blipFill>
        <p:spPr>
          <a:xfrm>
            <a:off x="804234" y="1417638"/>
            <a:ext cx="7535532" cy="4853064"/>
          </a:xfrm>
          <a:prstGeom prst="rect">
            <a:avLst/>
          </a:prstGeom>
        </p:spPr>
      </p:pic>
    </p:spTree>
    <p:extLst>
      <p:ext uri="{BB962C8B-B14F-4D97-AF65-F5344CB8AC3E}">
        <p14:creationId xmlns:p14="http://schemas.microsoft.com/office/powerpoint/2010/main" val="2731033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Feladat</a:t>
            </a:r>
            <a:endParaRPr lang="en-US" dirty="0"/>
          </a:p>
        </p:txBody>
      </p:sp>
      <p:sp>
        <p:nvSpPr>
          <p:cNvPr id="3" name="Content Placeholder 2"/>
          <p:cNvSpPr>
            <a:spLocks noGrp="1"/>
          </p:cNvSpPr>
          <p:nvPr>
            <p:ph idx="1"/>
          </p:nvPr>
        </p:nvSpPr>
        <p:spPr/>
        <p:txBody>
          <a:bodyPr/>
          <a:lstStyle/>
          <a:p>
            <a:r>
              <a:rPr lang="hu-HU" dirty="0"/>
              <a:t>írjuk úgy át az Update-et, hogy a doboz mozogjon</a:t>
            </a:r>
          </a:p>
          <a:p>
            <a:r>
              <a:rPr lang="hu-HU" dirty="0"/>
              <a:t>zuhanjon lefelé, és pattanjon vissza a kép aljáról </a:t>
            </a:r>
            <a:endParaRPr lang="en-US" dirty="0"/>
          </a:p>
        </p:txBody>
      </p:sp>
    </p:spTree>
    <p:extLst>
      <p:ext uri="{BB962C8B-B14F-4D97-AF65-F5344CB8AC3E}">
        <p14:creationId xmlns:p14="http://schemas.microsoft.com/office/powerpoint/2010/main" val="280216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Egyszer</a:t>
            </a:r>
            <a:r>
              <a:rPr lang="hu-HU" dirty="0"/>
              <a:t>űbb k</a:t>
            </a:r>
            <a:r>
              <a:rPr lang="en-US" dirty="0" err="1"/>
              <a:t>onstans</a:t>
            </a:r>
            <a:r>
              <a:rPr lang="hu-HU" dirty="0"/>
              <a:t>b</a:t>
            </a:r>
            <a:r>
              <a:rPr lang="en-US" dirty="0" err="1"/>
              <a:t>uffer</a:t>
            </a:r>
            <a:r>
              <a:rPr lang="hu-HU" dirty="0"/>
              <a:t>-</a:t>
            </a:r>
            <a:r>
              <a:rPr lang="en-US" dirty="0" err="1"/>
              <a:t>kezelés</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dirty="0" err="1"/>
              <a:t>konstans</a:t>
            </a:r>
            <a:r>
              <a:rPr lang="en-US" sz="2800" dirty="0"/>
              <a:t> </a:t>
            </a:r>
            <a:r>
              <a:rPr lang="en-US" sz="2800" dirty="0" err="1"/>
              <a:t>bufferek</a:t>
            </a:r>
            <a:r>
              <a:rPr lang="en-US" sz="2800" dirty="0"/>
              <a:t> </a:t>
            </a:r>
            <a:r>
              <a:rPr lang="en-US" sz="2800" dirty="0" err="1"/>
              <a:t>olyan</a:t>
            </a:r>
            <a:r>
              <a:rPr lang="en-US" sz="2800" dirty="0"/>
              <a:t> </a:t>
            </a:r>
            <a:r>
              <a:rPr lang="en-US" sz="2800" dirty="0" err="1"/>
              <a:t>sokszor</a:t>
            </a:r>
            <a:r>
              <a:rPr lang="en-US" sz="2800" dirty="0"/>
              <a:t> </a:t>
            </a:r>
            <a:r>
              <a:rPr lang="en-US" sz="2800" dirty="0" err="1"/>
              <a:t>elő</a:t>
            </a:r>
            <a:r>
              <a:rPr lang="hu-HU" sz="2800" dirty="0"/>
              <a:t> </a:t>
            </a:r>
            <a:r>
              <a:rPr lang="en-US" sz="2800" dirty="0" err="1"/>
              <a:t>fognak</a:t>
            </a:r>
            <a:r>
              <a:rPr lang="en-US" sz="2800" dirty="0"/>
              <a:t> </a:t>
            </a:r>
            <a:r>
              <a:rPr lang="en-US" sz="2800" dirty="0" err="1"/>
              <a:t>jönni</a:t>
            </a:r>
            <a:r>
              <a:rPr lang="en-US" sz="2800" dirty="0"/>
              <a:t>, </a:t>
            </a:r>
            <a:r>
              <a:rPr lang="en-US" sz="2800" dirty="0" err="1"/>
              <a:t>hogy</a:t>
            </a:r>
            <a:r>
              <a:rPr lang="en-US" sz="2800" dirty="0"/>
              <a:t> </a:t>
            </a:r>
            <a:r>
              <a:rPr lang="en-US" sz="2800" dirty="0" err="1"/>
              <a:t>jó</a:t>
            </a:r>
            <a:r>
              <a:rPr lang="en-US" sz="2800" dirty="0"/>
              <a:t> </a:t>
            </a:r>
            <a:r>
              <a:rPr lang="en-US" sz="2800" dirty="0" err="1"/>
              <a:t>lenne</a:t>
            </a:r>
            <a:r>
              <a:rPr lang="en-US" sz="2800" dirty="0"/>
              <a:t>, ha </a:t>
            </a:r>
            <a:r>
              <a:rPr lang="en-US" sz="2800" dirty="0" err="1"/>
              <a:t>nem</a:t>
            </a:r>
            <a:r>
              <a:rPr lang="en-US" sz="2800" dirty="0"/>
              <a:t> </a:t>
            </a:r>
            <a:r>
              <a:rPr lang="en-US" sz="2800" dirty="0" err="1"/>
              <a:t>kellene</a:t>
            </a:r>
            <a:r>
              <a:rPr lang="en-US" sz="2800" dirty="0"/>
              <a:t> </a:t>
            </a:r>
            <a:r>
              <a:rPr lang="en-US" sz="2800" dirty="0" err="1"/>
              <a:t>mindig</a:t>
            </a:r>
            <a:r>
              <a:rPr lang="en-US" sz="2800" dirty="0"/>
              <a:t> </a:t>
            </a:r>
            <a:r>
              <a:rPr lang="en-US" sz="2800" dirty="0" err="1"/>
              <a:t>kézzel</a:t>
            </a:r>
            <a:r>
              <a:rPr lang="en-US" sz="2800" dirty="0"/>
              <a:t> </a:t>
            </a:r>
            <a:r>
              <a:rPr lang="en-US" sz="2800" dirty="0" err="1"/>
              <a:t>csinálni</a:t>
            </a:r>
            <a:r>
              <a:rPr lang="en-US" sz="2800" dirty="0"/>
              <a:t>.</a:t>
            </a:r>
          </a:p>
          <a:p>
            <a:r>
              <a:rPr lang="en-US" sz="2800" dirty="0"/>
              <a:t>Egg/ConstantBuffer.hpp-t </a:t>
            </a:r>
            <a:r>
              <a:rPr lang="en-US" sz="2800" dirty="0" err="1"/>
              <a:t>lehet</a:t>
            </a:r>
            <a:r>
              <a:rPr lang="en-US" sz="2800" dirty="0"/>
              <a:t> </a:t>
            </a:r>
            <a:r>
              <a:rPr lang="en-US" sz="2800" dirty="0" err="1"/>
              <a:t>includolni</a:t>
            </a:r>
            <a:r>
              <a:rPr lang="en-US" sz="2800" dirty="0"/>
              <a:t> </a:t>
            </a:r>
            <a:r>
              <a:rPr lang="en-US" sz="2800" dirty="0" err="1"/>
              <a:t>és</a:t>
            </a:r>
            <a:r>
              <a:rPr lang="en-US" sz="2800" dirty="0"/>
              <a:t> </a:t>
            </a:r>
            <a:r>
              <a:rPr lang="en-US" sz="2800" dirty="0" err="1"/>
              <a:t>használni</a:t>
            </a:r>
            <a:endParaRPr lang="hu-HU" sz="2800" dirty="0"/>
          </a:p>
          <a:p>
            <a:pPr lvl="1"/>
            <a:r>
              <a:rPr lang="hu-HU" sz="2400" dirty="0"/>
              <a:t>csak egy Constan</a:t>
            </a:r>
            <a:r>
              <a:rPr lang="en-US" sz="2400" dirty="0"/>
              <a:t>t</a:t>
            </a:r>
            <a:r>
              <a:rPr lang="hu-HU" sz="2400" dirty="0"/>
              <a:t>Buffer</a:t>
            </a:r>
            <a:r>
              <a:rPr lang="en-US" sz="2400" dirty="0"/>
              <a:t>&lt;</a:t>
            </a:r>
            <a:r>
              <a:rPr lang="en-US" sz="2400" dirty="0" err="1"/>
              <a:t>PerObjectCB</a:t>
            </a:r>
            <a:r>
              <a:rPr lang="en-US" sz="2400" dirty="0"/>
              <a:t>&gt; </a:t>
            </a:r>
            <a:r>
              <a:rPr lang="en-US" sz="2400" dirty="0" err="1"/>
              <a:t>adattag</a:t>
            </a:r>
            <a:endParaRPr lang="en-US" sz="2400" dirty="0"/>
          </a:p>
          <a:p>
            <a:pPr lvl="1"/>
            <a:r>
              <a:rPr lang="en-US" sz="2400" dirty="0" err="1"/>
              <a:t>CreateResources</a:t>
            </a:r>
            <a:r>
              <a:rPr lang="en-US" sz="2400" dirty="0"/>
              <a:t>-b</a:t>
            </a:r>
            <a:r>
              <a:rPr lang="hu-HU" sz="2400" dirty="0"/>
              <a:t>ől CreateResources hívása</a:t>
            </a:r>
          </a:p>
          <a:p>
            <a:pPr lvl="1"/>
            <a:r>
              <a:rPr lang="hu-HU" sz="2400" dirty="0"/>
              <a:t>LoadAssets-ben a materialnak simán beállíthatjuk, csak ezt az egy paramétert adva a SetConstantBuffer-nek</a:t>
            </a:r>
          </a:p>
          <a:p>
            <a:pPr lvl="1"/>
            <a:r>
              <a:rPr lang="hu-HU" sz="2400" dirty="0"/>
              <a:t>Update-ben fel is tölthetjük az Upload metódussal, memcpy-zni kézzel nem kell</a:t>
            </a:r>
          </a:p>
        </p:txBody>
      </p:sp>
    </p:spTree>
    <p:extLst>
      <p:ext uri="{BB962C8B-B14F-4D97-AF65-F5344CB8AC3E}">
        <p14:creationId xmlns:p14="http://schemas.microsoft.com/office/powerpoint/2010/main" val="254778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Solution</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a:bodyPr>
          <a:lstStyle/>
          <a:p>
            <a:r>
              <a:rPr lang="en-US" dirty="0"/>
              <a:t>Az </a:t>
            </a:r>
            <a:r>
              <a:rPr lang="en-US" dirty="0" err="1"/>
              <a:t>adott</a:t>
            </a:r>
            <a:r>
              <a:rPr lang="en-US" dirty="0"/>
              <a:t> labor </a:t>
            </a:r>
            <a:r>
              <a:rPr lang="en-US" dirty="0" err="1"/>
              <a:t>kiindulási</a:t>
            </a:r>
            <a:r>
              <a:rPr lang="en-US" dirty="0"/>
              <a:t> </a:t>
            </a:r>
            <a:r>
              <a:rPr lang="en-US" dirty="0" err="1"/>
              <a:t>projekt</a:t>
            </a:r>
            <a:r>
              <a:rPr lang="en-US" dirty="0"/>
              <a:t> </a:t>
            </a:r>
            <a:r>
              <a:rPr lang="en-US" dirty="0" err="1"/>
              <a:t>fájlját</a:t>
            </a:r>
            <a:r>
              <a:rPr lang="en-US" dirty="0"/>
              <a:t> (.</a:t>
            </a:r>
            <a:r>
              <a:rPr lang="en-US" dirty="0" err="1"/>
              <a:t>vcxproj</a:t>
            </a:r>
            <a:r>
              <a:rPr lang="en-US" dirty="0"/>
              <a:t>) </a:t>
            </a:r>
            <a:r>
              <a:rPr lang="en-US" dirty="0" err="1"/>
              <a:t>kell</a:t>
            </a:r>
            <a:r>
              <a:rPr lang="en-US" dirty="0"/>
              <a:t> </a:t>
            </a:r>
            <a:r>
              <a:rPr lang="en-US" dirty="0" err="1"/>
              <a:t>majd</a:t>
            </a:r>
            <a:r>
              <a:rPr lang="en-US" dirty="0"/>
              <a:t> </a:t>
            </a:r>
            <a:r>
              <a:rPr lang="en-US" dirty="0" err="1"/>
              <a:t>mindig</a:t>
            </a:r>
            <a:r>
              <a:rPr lang="en-US" dirty="0"/>
              <a:t> </a:t>
            </a:r>
            <a:r>
              <a:rPr lang="en-US" dirty="0" err="1"/>
              <a:t>hozzá</a:t>
            </a:r>
            <a:r>
              <a:rPr lang="en-US" dirty="0"/>
              <a:t> </a:t>
            </a:r>
            <a:r>
              <a:rPr lang="en-US" dirty="0" err="1"/>
              <a:t>adni</a:t>
            </a:r>
            <a:r>
              <a:rPr lang="en-US" dirty="0"/>
              <a:t> a Solution-</a:t>
            </a:r>
            <a:r>
              <a:rPr lang="en-US" dirty="0" err="1"/>
              <a:t>höz</a:t>
            </a:r>
            <a:r>
              <a:rPr lang="en-US" dirty="0"/>
              <a:t> </a:t>
            </a:r>
            <a:r>
              <a:rPr lang="en-US" dirty="0" err="1"/>
              <a:t>és</a:t>
            </a:r>
            <a:r>
              <a:rPr lang="en-US" dirty="0"/>
              <a:t> abba </a:t>
            </a:r>
            <a:r>
              <a:rPr lang="en-US" dirty="0" err="1"/>
              <a:t>dolgozni</a:t>
            </a:r>
            <a:r>
              <a:rPr lang="en-US" dirty="0"/>
              <a:t>.</a:t>
            </a:r>
          </a:p>
          <a:p>
            <a:r>
              <a:rPr lang="en-US" dirty="0"/>
              <a:t>Ha </a:t>
            </a:r>
            <a:r>
              <a:rPr lang="en-US" dirty="0" err="1"/>
              <a:t>nem</a:t>
            </a:r>
            <a:r>
              <a:rPr lang="en-US" dirty="0"/>
              <a:t> </a:t>
            </a:r>
            <a:r>
              <a:rPr lang="en-US" dirty="0" err="1"/>
              <a:t>indul</a:t>
            </a:r>
            <a:r>
              <a:rPr lang="en-US" dirty="0"/>
              <a:t> el a program, </a:t>
            </a:r>
            <a:r>
              <a:rPr lang="en-US" dirty="0" err="1"/>
              <a:t>akkor</a:t>
            </a:r>
            <a:r>
              <a:rPr lang="en-US" dirty="0"/>
              <a:t> </a:t>
            </a:r>
            <a:r>
              <a:rPr lang="en-US" dirty="0" err="1"/>
              <a:t>ellenőrizd</a:t>
            </a:r>
            <a:r>
              <a:rPr lang="en-US" dirty="0"/>
              <a:t> a Properties </a:t>
            </a:r>
            <a:r>
              <a:rPr lang="en-US" dirty="0" err="1"/>
              <a:t>résznél</a:t>
            </a:r>
            <a:r>
              <a:rPr lang="en-US" dirty="0"/>
              <a:t>, </a:t>
            </a:r>
            <a:r>
              <a:rPr lang="en-US" dirty="0" err="1"/>
              <a:t>hogy</a:t>
            </a:r>
            <a:r>
              <a:rPr lang="en-US" dirty="0"/>
              <a:t> a</a:t>
            </a:r>
            <a:br>
              <a:rPr lang="en-US" dirty="0"/>
            </a:br>
            <a:r>
              <a:rPr lang="en-US" dirty="0"/>
              <a:t>Debugging &gt; Working Directory</a:t>
            </a:r>
            <a:br>
              <a:rPr lang="en-US" dirty="0"/>
            </a:br>
            <a:r>
              <a:rPr lang="en-US" dirty="0" err="1"/>
              <a:t>értéke</a:t>
            </a:r>
            <a:r>
              <a:rPr lang="en-US" dirty="0"/>
              <a:t> </a:t>
            </a:r>
            <a:r>
              <a:rPr lang="en-US" dirty="0" err="1"/>
              <a:t>az</a:t>
            </a:r>
            <a:r>
              <a:rPr lang="en-US" dirty="0"/>
              <a:t> $(</a:t>
            </a:r>
            <a:r>
              <a:rPr lang="en-US" dirty="0" err="1"/>
              <a:t>OutDir</a:t>
            </a:r>
            <a:r>
              <a:rPr lang="en-US" dirty="0"/>
              <a:t>) </a:t>
            </a:r>
            <a:r>
              <a:rPr lang="en-US" dirty="0" err="1"/>
              <a:t>legyen</a:t>
            </a:r>
            <a:r>
              <a:rPr lang="en-US" dirty="0"/>
              <a:t>.</a:t>
            </a:r>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r>
              <a:rPr lang="en-US" dirty="0"/>
              <a:t>, Egg </a:t>
            </a:r>
            <a:r>
              <a:rPr lang="en-US" dirty="0" err="1"/>
              <a:t>projekt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r>
              <a:rPr lang="en-US" b="1" dirty="0"/>
              <a:t>FONTOS!</a:t>
            </a:r>
            <a:r>
              <a:rPr lang="en-US" dirty="0"/>
              <a:t> </a:t>
            </a:r>
            <a:r>
              <a:rPr lang="en-US" dirty="0" err="1"/>
              <a:t>Innentől</a:t>
            </a:r>
            <a:r>
              <a:rPr lang="en-US" dirty="0"/>
              <a:t> </a:t>
            </a:r>
            <a:r>
              <a:rPr lang="en-US" dirty="0" err="1"/>
              <a:t>külön</a:t>
            </a:r>
            <a:r>
              <a:rPr lang="en-US" dirty="0"/>
              <a:t> </a:t>
            </a:r>
            <a:r>
              <a:rPr lang="en-US" dirty="0" err="1"/>
              <a:t>fájlokba</a:t>
            </a:r>
            <a:r>
              <a:rPr lang="en-US" dirty="0"/>
              <a:t> </a:t>
            </a:r>
            <a:r>
              <a:rPr lang="en-US" dirty="0" err="1"/>
              <a:t>fognak</a:t>
            </a:r>
            <a:r>
              <a:rPr lang="en-US" dirty="0"/>
              <a:t> </a:t>
            </a:r>
            <a:r>
              <a:rPr lang="en-US" dirty="0" err="1"/>
              <a:t>kerülni</a:t>
            </a:r>
            <a:r>
              <a:rPr lang="en-US" dirty="0"/>
              <a:t> a shader </a:t>
            </a:r>
            <a:r>
              <a:rPr lang="en-US" dirty="0" err="1"/>
              <a:t>fájlok</a:t>
            </a:r>
            <a:r>
              <a:rPr lang="en-US" dirty="0"/>
              <a:t>. A </a:t>
            </a:r>
            <a:r>
              <a:rPr lang="en-US" dirty="0" err="1"/>
              <a:t>fordítást</a:t>
            </a:r>
            <a:r>
              <a:rPr lang="en-US" dirty="0"/>
              <a:t> a Visual </a:t>
            </a:r>
            <a:r>
              <a:rPr lang="en-US" dirty="0" err="1"/>
              <a:t>Studiora</a:t>
            </a:r>
            <a:r>
              <a:rPr lang="en-US" dirty="0"/>
              <a:t> </a:t>
            </a:r>
            <a:r>
              <a:rPr lang="en-US" dirty="0" err="1"/>
              <a:t>fogjuk</a:t>
            </a:r>
            <a:r>
              <a:rPr lang="en-US" dirty="0"/>
              <a:t> </a:t>
            </a:r>
            <a:r>
              <a:rPr lang="en-US" dirty="0" err="1"/>
              <a:t>bízni</a:t>
            </a:r>
            <a:r>
              <a:rPr lang="en-US" dirty="0"/>
              <a:t>, </a:t>
            </a:r>
            <a:r>
              <a:rPr lang="en-US" dirty="0" err="1"/>
              <a:t>amely</a:t>
            </a:r>
            <a:r>
              <a:rPr lang="en-US" dirty="0"/>
              <a:t> .</a:t>
            </a:r>
            <a:r>
              <a:rPr lang="en-US" dirty="0" err="1"/>
              <a:t>cso</a:t>
            </a:r>
            <a:r>
              <a:rPr lang="en-US" dirty="0"/>
              <a:t> </a:t>
            </a:r>
            <a:r>
              <a:rPr lang="en-US" dirty="0" err="1"/>
              <a:t>fájlokat</a:t>
            </a:r>
            <a:r>
              <a:rPr lang="en-US" dirty="0"/>
              <a:t> fog </a:t>
            </a:r>
            <a:r>
              <a:rPr lang="en-US" dirty="0" err="1"/>
              <a:t>generálni</a:t>
            </a:r>
            <a:r>
              <a:rPr lang="en-US" dirty="0"/>
              <a:t>.</a:t>
            </a:r>
          </a:p>
          <a:p>
            <a:r>
              <a:rPr lang="en-US" dirty="0" err="1"/>
              <a:t>Ezen</a:t>
            </a:r>
            <a:r>
              <a:rPr lang="en-US" dirty="0"/>
              <a:t> .</a:t>
            </a:r>
            <a:r>
              <a:rPr lang="en-US" dirty="0" err="1"/>
              <a:t>cso</a:t>
            </a:r>
            <a:r>
              <a:rPr lang="en-US" dirty="0"/>
              <a:t> </a:t>
            </a:r>
            <a:r>
              <a:rPr lang="en-US" dirty="0" err="1"/>
              <a:t>fájlok</a:t>
            </a:r>
            <a:r>
              <a:rPr lang="en-US" dirty="0"/>
              <a:t> a Bin/Shader-s be </a:t>
            </a:r>
            <a:r>
              <a:rPr lang="en-US" dirty="0" err="1"/>
              <a:t>fognak</a:t>
            </a:r>
            <a:r>
              <a:rPr lang="en-US" dirty="0"/>
              <a:t> </a:t>
            </a:r>
            <a:r>
              <a:rPr lang="en-US" dirty="0" err="1"/>
              <a:t>kerülni</a:t>
            </a:r>
            <a:endParaRPr lang="hu-HU"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Egg </a:t>
            </a:r>
            <a:r>
              <a:rPr lang="en-US" dirty="0" err="1"/>
              <a:t>projekt</a:t>
            </a:r>
            <a:r>
              <a:rPr lang="en-US" dirty="0"/>
              <a:t> - 2</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Common.h</a:t>
            </a:r>
            <a:r>
              <a:rPr lang="en-US" b="1" dirty="0"/>
              <a:t>:</a:t>
            </a:r>
            <a:r>
              <a:rPr lang="en-US" dirty="0"/>
              <a:t> </a:t>
            </a:r>
            <a:r>
              <a:rPr lang="en-US" dirty="0" err="1"/>
              <a:t>egy</a:t>
            </a:r>
            <a:r>
              <a:rPr lang="en-US" dirty="0"/>
              <a:t> header file </a:t>
            </a:r>
            <a:r>
              <a:rPr lang="en-US" dirty="0" err="1"/>
              <a:t>amit</a:t>
            </a:r>
            <a:r>
              <a:rPr lang="en-US" dirty="0"/>
              <a:t> a </a:t>
            </a:r>
            <a:r>
              <a:rPr lang="en-US" dirty="0" err="1"/>
              <a:t>legtöbb</a:t>
            </a:r>
            <a:r>
              <a:rPr lang="en-US" dirty="0"/>
              <a:t> </a:t>
            </a:r>
            <a:r>
              <a:rPr lang="en-US" dirty="0" err="1"/>
              <a:t>helyre</a:t>
            </a:r>
            <a:r>
              <a:rPr lang="en-US" dirty="0"/>
              <a:t> be </a:t>
            </a:r>
            <a:r>
              <a:rPr lang="en-US" dirty="0" err="1"/>
              <a:t>fogunk</a:t>
            </a:r>
            <a:r>
              <a:rPr lang="en-US" dirty="0"/>
              <a:t> </a:t>
            </a:r>
            <a:r>
              <a:rPr lang="en-US" dirty="0" err="1"/>
              <a:t>includeolni</a:t>
            </a:r>
            <a:r>
              <a:rPr lang="en-US" dirty="0"/>
              <a:t>, </a:t>
            </a:r>
            <a:r>
              <a:rPr lang="en-US" dirty="0" err="1"/>
              <a:t>alapvető</a:t>
            </a:r>
            <a:r>
              <a:rPr lang="en-US" dirty="0"/>
              <a:t> </a:t>
            </a:r>
            <a:r>
              <a:rPr lang="en-US" dirty="0" err="1"/>
              <a:t>segéd</a:t>
            </a:r>
            <a:r>
              <a:rPr lang="en-US" dirty="0"/>
              <a:t> </a:t>
            </a:r>
            <a:r>
              <a:rPr lang="en-US" dirty="0" err="1"/>
              <a:t>függvények</a:t>
            </a:r>
            <a:r>
              <a:rPr lang="en-US" dirty="0"/>
              <a:t> / </a:t>
            </a:r>
            <a:r>
              <a:rPr lang="en-US" dirty="0" err="1"/>
              <a:t>osztályok</a:t>
            </a:r>
            <a:r>
              <a:rPr lang="en-US" dirty="0"/>
              <a:t> </a:t>
            </a:r>
            <a:r>
              <a:rPr lang="en-US" dirty="0" err="1"/>
              <a:t>vannak</a:t>
            </a:r>
            <a:r>
              <a:rPr lang="en-US" dirty="0"/>
              <a:t> benne, </a:t>
            </a:r>
            <a:r>
              <a:rPr lang="en-US" dirty="0" err="1"/>
              <a:t>illetve</a:t>
            </a:r>
            <a:r>
              <a:rPr lang="en-US" dirty="0"/>
              <a:t> </a:t>
            </a:r>
            <a:r>
              <a:rPr lang="en-US" dirty="0" err="1"/>
              <a:t>valamennyi</a:t>
            </a:r>
            <a:r>
              <a:rPr lang="en-US" dirty="0"/>
              <a:t> DX12-es include</a:t>
            </a:r>
          </a:p>
          <a:p>
            <a:r>
              <a:rPr lang="en-US" b="1" dirty="0" err="1"/>
              <a:t>Utility.h</a:t>
            </a:r>
            <a:r>
              <a:rPr lang="en-US" b="1" dirty="0"/>
              <a:t>:</a:t>
            </a:r>
            <a:r>
              <a:rPr lang="en-US" dirty="0"/>
              <a:t> </a:t>
            </a:r>
            <a:r>
              <a:rPr lang="en-US" dirty="0" err="1"/>
              <a:t>Debugoláshoz</a:t>
            </a:r>
            <a:r>
              <a:rPr lang="en-US" dirty="0"/>
              <a:t> </a:t>
            </a:r>
            <a:r>
              <a:rPr lang="en-US" dirty="0" err="1"/>
              <a:t>és</a:t>
            </a:r>
            <a:r>
              <a:rPr lang="en-US" dirty="0"/>
              <a:t> </a:t>
            </a:r>
            <a:r>
              <a:rPr lang="en-US" dirty="0" err="1"/>
              <a:t>egyéb</a:t>
            </a:r>
            <a:r>
              <a:rPr lang="en-US" dirty="0"/>
              <a:t> </a:t>
            </a:r>
            <a:r>
              <a:rPr lang="en-US" dirty="0" err="1"/>
              <a:t>használatra</a:t>
            </a:r>
            <a:r>
              <a:rPr lang="en-US" dirty="0"/>
              <a:t> </a:t>
            </a:r>
            <a:r>
              <a:rPr lang="en-US" dirty="0" err="1"/>
              <a:t>egy</a:t>
            </a:r>
            <a:r>
              <a:rPr lang="en-US" dirty="0"/>
              <a:t> </a:t>
            </a:r>
            <a:r>
              <a:rPr lang="en-US" dirty="0" err="1"/>
              <a:t>csomó</a:t>
            </a:r>
            <a:r>
              <a:rPr lang="en-US" dirty="0"/>
              <a:t> </a:t>
            </a:r>
            <a:r>
              <a:rPr lang="en-US" dirty="0" err="1"/>
              <a:t>segédfüggvény</a:t>
            </a:r>
            <a:r>
              <a:rPr lang="en-US" dirty="0"/>
              <a:t>, </a:t>
            </a:r>
            <a:r>
              <a:rPr lang="en-US" dirty="0" err="1"/>
              <a:t>minden</a:t>
            </a:r>
            <a:r>
              <a:rPr lang="en-US" dirty="0"/>
              <a:t> </a:t>
            </a:r>
            <a:r>
              <a:rPr lang="en-US" dirty="0" err="1"/>
              <a:t>az</a:t>
            </a:r>
            <a:r>
              <a:rPr lang="en-US" dirty="0"/>
              <a:t> Egg::Utility namespace </a:t>
            </a:r>
            <a:r>
              <a:rPr lang="en-US" dirty="0" err="1"/>
              <a:t>mögött</a:t>
            </a:r>
            <a:r>
              <a:rPr lang="en-US" dirty="0"/>
              <a:t>.</a:t>
            </a:r>
          </a:p>
          <a:p>
            <a:r>
              <a:rPr lang="en-US" b="1" dirty="0" err="1"/>
              <a:t>Shader.h</a:t>
            </a:r>
            <a:r>
              <a:rPr lang="en-US" b="1" dirty="0"/>
              <a:t>:</a:t>
            </a:r>
            <a:r>
              <a:rPr lang="en-US" dirty="0"/>
              <a:t> .</a:t>
            </a:r>
            <a:r>
              <a:rPr lang="en-US" dirty="0" err="1"/>
              <a:t>cso</a:t>
            </a:r>
            <a:r>
              <a:rPr lang="en-US" dirty="0"/>
              <a:t> </a:t>
            </a:r>
            <a:r>
              <a:rPr lang="en-US" dirty="0" err="1"/>
              <a:t>fájl</a:t>
            </a:r>
            <a:r>
              <a:rPr lang="en-US" dirty="0"/>
              <a:t> </a:t>
            </a:r>
            <a:r>
              <a:rPr lang="en-US" dirty="0" err="1"/>
              <a:t>betöltő</a:t>
            </a:r>
            <a:r>
              <a:rPr lang="en-US" dirty="0"/>
              <a:t> Shader </a:t>
            </a:r>
            <a:r>
              <a:rPr lang="en-US" dirty="0" err="1"/>
              <a:t>absztrakció</a:t>
            </a:r>
            <a:endParaRPr lang="hu-HU" dirty="0"/>
          </a:p>
        </p:txBody>
      </p:sp>
    </p:spTree>
    <p:extLst>
      <p:ext uri="{BB962C8B-B14F-4D97-AF65-F5344CB8AC3E}">
        <p14:creationId xmlns:p14="http://schemas.microsoft.com/office/powerpoint/2010/main" val="112125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Egg </a:t>
            </a:r>
            <a:r>
              <a:rPr lang="en-US" dirty="0" err="1"/>
              <a:t>projekt</a:t>
            </a:r>
            <a:r>
              <a:rPr lang="en-US" dirty="0"/>
              <a:t> - 3</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GG_CLASS(T), GG_SUBCLASS(T, BASE)</a:t>
            </a:r>
            <a:r>
              <a:rPr lang="en-US" dirty="0"/>
              <a:t>: shared </a:t>
            </a:r>
            <a:r>
              <a:rPr lang="en-US" dirty="0" err="1"/>
              <a:t>pointerezéshez</a:t>
            </a:r>
            <a:r>
              <a:rPr lang="en-US" dirty="0"/>
              <a:t> </a:t>
            </a:r>
            <a:r>
              <a:rPr lang="en-US" dirty="0" err="1"/>
              <a:t>szükséges</a:t>
            </a:r>
            <a:r>
              <a:rPr lang="en-US" dirty="0"/>
              <a:t> </a:t>
            </a:r>
            <a:r>
              <a:rPr lang="en-US" dirty="0" err="1"/>
              <a:t>makrók</a:t>
            </a:r>
            <a:endParaRPr lang="en-US" dirty="0"/>
          </a:p>
          <a:p>
            <a:r>
              <a:rPr lang="en-US" b="1" dirty="0"/>
              <a:t>DX_API(msg, …)</a:t>
            </a:r>
            <a:r>
              <a:rPr lang="en-US" dirty="0"/>
              <a:t>: </a:t>
            </a:r>
            <a:r>
              <a:rPr lang="en-US" dirty="0" err="1"/>
              <a:t>printf</a:t>
            </a:r>
            <a:r>
              <a:rPr lang="en-US" dirty="0"/>
              <a:t> </a:t>
            </a:r>
            <a:r>
              <a:rPr lang="en-US" dirty="0" err="1"/>
              <a:t>szerűen</a:t>
            </a:r>
            <a:r>
              <a:rPr lang="en-US" dirty="0"/>
              <a:t> </a:t>
            </a:r>
            <a:r>
              <a:rPr lang="en-US" dirty="0" err="1"/>
              <a:t>viselkedő</a:t>
            </a:r>
            <a:r>
              <a:rPr lang="en-US" dirty="0"/>
              <a:t>, </a:t>
            </a:r>
            <a:r>
              <a:rPr lang="en-US" dirty="0" err="1"/>
              <a:t>hibakód</a:t>
            </a:r>
            <a:r>
              <a:rPr lang="en-US" dirty="0"/>
              <a:t> </a:t>
            </a:r>
            <a:r>
              <a:rPr lang="en-US" dirty="0" err="1"/>
              <a:t>ellenőrző</a:t>
            </a:r>
            <a:r>
              <a:rPr lang="en-US" dirty="0"/>
              <a:t> </a:t>
            </a:r>
            <a:r>
              <a:rPr lang="en-US" dirty="0" err="1"/>
              <a:t>függvény</a:t>
            </a:r>
            <a:r>
              <a:rPr lang="en-US" dirty="0"/>
              <a:t>.</a:t>
            </a:r>
            <a:endParaRPr lang="hu-HU" dirty="0"/>
          </a:p>
        </p:txBody>
      </p:sp>
    </p:spTree>
    <p:extLst>
      <p:ext uri="{BB962C8B-B14F-4D97-AF65-F5344CB8AC3E}">
        <p14:creationId xmlns:p14="http://schemas.microsoft.com/office/powerpoint/2010/main" val="351159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ggl002-Libraries</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ggl002App.h</a:t>
            </a:r>
            <a:r>
              <a:rPr lang="en-US" dirty="0"/>
              <a:t>: </a:t>
            </a:r>
            <a:r>
              <a:rPr lang="en-US" dirty="0" err="1"/>
              <a:t>Ezen</a:t>
            </a:r>
            <a:r>
              <a:rPr lang="en-US" dirty="0"/>
              <a:t> a </a:t>
            </a:r>
            <a:r>
              <a:rPr lang="en-US" dirty="0" err="1"/>
              <a:t>laboron</a:t>
            </a:r>
            <a:r>
              <a:rPr lang="en-US" dirty="0"/>
              <a:t> </a:t>
            </a:r>
            <a:r>
              <a:rPr lang="en-US" dirty="0" err="1"/>
              <a:t>elkészített</a:t>
            </a:r>
            <a:r>
              <a:rPr lang="en-US" dirty="0"/>
              <a:t> App, </a:t>
            </a:r>
            <a:r>
              <a:rPr lang="en-US" dirty="0" err="1"/>
              <a:t>amely</a:t>
            </a:r>
            <a:r>
              <a:rPr lang="en-US" dirty="0"/>
              <a:t> </a:t>
            </a:r>
            <a:r>
              <a:rPr lang="en-US" dirty="0" err="1"/>
              <a:t>leszármazik</a:t>
            </a:r>
            <a:r>
              <a:rPr lang="en-US" dirty="0"/>
              <a:t> </a:t>
            </a:r>
            <a:r>
              <a:rPr lang="en-US" dirty="0" err="1"/>
              <a:t>az</a:t>
            </a:r>
            <a:r>
              <a:rPr lang="en-US" dirty="0"/>
              <a:t> Egg::</a:t>
            </a:r>
            <a:r>
              <a:rPr lang="en-US" dirty="0" err="1"/>
              <a:t>SimpleApp-ból</a:t>
            </a:r>
            <a:r>
              <a:rPr lang="en-US" dirty="0"/>
              <a:t> </a:t>
            </a:r>
          </a:p>
          <a:p>
            <a:pPr lvl="1"/>
            <a:r>
              <a:rPr lang="en-US" dirty="0"/>
              <a:t>a </a:t>
            </a:r>
            <a:r>
              <a:rPr lang="en-US" dirty="0" err="1"/>
              <a:t>SimpleApp</a:t>
            </a:r>
            <a:r>
              <a:rPr lang="en-US" dirty="0"/>
              <a:t> a </a:t>
            </a:r>
            <a:r>
              <a:rPr lang="en-US" dirty="0" err="1"/>
              <a:t>kor</a:t>
            </a:r>
            <a:r>
              <a:rPr lang="hu-HU" dirty="0"/>
              <a:t>ábbi háromszöges appban látott műveleteket kezeli, kivéve az rajzolandó előforrások allokációját (LoadAssets) és a rajzolást (PopulateCommandList)</a:t>
            </a:r>
            <a:endParaRPr lang="en-US" dirty="0"/>
          </a:p>
          <a:p>
            <a:r>
              <a:rPr lang="en-US" b="1" dirty="0"/>
              <a:t>main.cpp</a:t>
            </a:r>
            <a:r>
              <a:rPr lang="en-US" dirty="0"/>
              <a:t>: </a:t>
            </a:r>
            <a:r>
              <a:rPr lang="en-US" dirty="0" err="1"/>
              <a:t>közel</a:t>
            </a:r>
            <a:r>
              <a:rPr lang="en-US" dirty="0"/>
              <a:t> </a:t>
            </a:r>
            <a:r>
              <a:rPr lang="en-US" dirty="0" err="1"/>
              <a:t>ugyan</a:t>
            </a:r>
            <a:r>
              <a:rPr lang="en-US" dirty="0"/>
              <a:t> </a:t>
            </a:r>
            <a:r>
              <a:rPr lang="en-US" dirty="0" err="1"/>
              <a:t>az</a:t>
            </a:r>
            <a:r>
              <a:rPr lang="en-US" dirty="0"/>
              <a:t> a main, mint </a:t>
            </a:r>
            <a:r>
              <a:rPr lang="en-US" dirty="0" err="1"/>
              <a:t>amit</a:t>
            </a:r>
            <a:r>
              <a:rPr lang="en-US" dirty="0"/>
              <a:t> </a:t>
            </a:r>
            <a:r>
              <a:rPr lang="en-US" dirty="0" err="1"/>
              <a:t>az</a:t>
            </a:r>
            <a:r>
              <a:rPr lang="en-US" dirty="0"/>
              <a:t> </a:t>
            </a:r>
            <a:r>
              <a:rPr lang="en-US" dirty="0" err="1"/>
              <a:t>első</a:t>
            </a:r>
            <a:r>
              <a:rPr lang="en-US" dirty="0"/>
              <a:t> </a:t>
            </a:r>
            <a:r>
              <a:rPr lang="en-US" dirty="0" err="1"/>
              <a:t>laboron</a:t>
            </a:r>
            <a:r>
              <a:rPr lang="en-US" dirty="0"/>
              <a:t> </a:t>
            </a:r>
            <a:r>
              <a:rPr lang="en-US" dirty="0" err="1"/>
              <a:t>láttunk</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62500" lnSpcReduction="20000"/>
          </a:bodyPr>
          <a:lstStyle/>
          <a:p>
            <a:r>
              <a:rPr lang="en-US" dirty="0" err="1"/>
              <a:t>com_ptr</a:t>
            </a:r>
            <a:r>
              <a:rPr lang="en-US" dirty="0"/>
              <a:t>&lt;ID3DBlob&gt; </a:t>
            </a:r>
            <a:r>
              <a:rPr lang="en-US" dirty="0" err="1"/>
              <a:t>vertexShader</a:t>
            </a:r>
            <a:r>
              <a:rPr lang="en-US" dirty="0"/>
              <a:t> = Egg::Shader::</a:t>
            </a:r>
            <a:r>
              <a:rPr lang="en-US" dirty="0" err="1"/>
              <a:t>LoadCso</a:t>
            </a:r>
            <a:r>
              <a:rPr lang="en-US" dirty="0"/>
              <a:t>("Shaders/</a:t>
            </a:r>
            <a:r>
              <a:rPr lang="en-US" dirty="0" err="1"/>
              <a:t>cbBasicVS.cso</a:t>
            </a:r>
            <a:r>
              <a:rPr lang="en-US" dirty="0"/>
              <a:t>");</a:t>
            </a:r>
          </a:p>
          <a:p>
            <a:r>
              <a:rPr lang="en-US" dirty="0" err="1"/>
              <a:t>com_ptr</a:t>
            </a:r>
            <a:r>
              <a:rPr lang="en-US" dirty="0"/>
              <a:t>&lt;ID3DBlob&gt; </a:t>
            </a:r>
            <a:r>
              <a:rPr lang="en-US" dirty="0" err="1"/>
              <a:t>pixelShader</a:t>
            </a:r>
            <a:r>
              <a:rPr lang="en-US" dirty="0"/>
              <a:t> = Egg::Shader::</a:t>
            </a:r>
            <a:r>
              <a:rPr lang="en-US" dirty="0" err="1"/>
              <a:t>LoadCso</a:t>
            </a:r>
            <a:r>
              <a:rPr lang="en-US" dirty="0"/>
              <a:t>("Shaders/</a:t>
            </a:r>
            <a:r>
              <a:rPr lang="en-US" dirty="0" err="1"/>
              <a:t>DefaultPS.cso</a:t>
            </a:r>
            <a:r>
              <a:rPr lang="en-US" dirty="0"/>
              <a:t>");</a:t>
            </a:r>
          </a:p>
          <a:p>
            <a:r>
              <a:rPr lang="en-US" dirty="0" err="1"/>
              <a:t>com_ptr</a:t>
            </a:r>
            <a:r>
              <a:rPr lang="en-US" dirty="0"/>
              <a:t>&lt;ID3D12RootSignature&gt; </a:t>
            </a:r>
            <a:r>
              <a:rPr lang="en-US" dirty="0" err="1"/>
              <a:t>rootSig</a:t>
            </a:r>
            <a:r>
              <a:rPr lang="en-US" dirty="0"/>
              <a:t> = Egg::Shader::</a:t>
            </a:r>
            <a:r>
              <a:rPr lang="en-US" dirty="0" err="1"/>
              <a:t>LoadRootSignature</a:t>
            </a:r>
            <a:r>
              <a:rPr lang="en-US" dirty="0"/>
              <a:t>(device, </a:t>
            </a:r>
            <a:r>
              <a:rPr lang="en-US" dirty="0" err="1"/>
              <a:t>vertexShader.Get</a:t>
            </a:r>
            <a:r>
              <a:rPr lang="en-US" dirty="0"/>
              <a:t>());</a:t>
            </a:r>
          </a:p>
          <a:p>
            <a:endParaRPr lang="en-US" dirty="0"/>
          </a:p>
          <a:p>
            <a:r>
              <a:rPr lang="en-US" dirty="0"/>
              <a:t>Egg::Mesh::Material::P material = Egg::Mesh::Material::Create();</a:t>
            </a:r>
          </a:p>
          <a:p>
            <a:r>
              <a:rPr lang="en-US" dirty="0"/>
              <a:t>material-&gt;</a:t>
            </a:r>
            <a:r>
              <a:rPr lang="en-US" dirty="0" err="1"/>
              <a:t>SetRootSignature</a:t>
            </a:r>
            <a:r>
              <a:rPr lang="en-US" dirty="0"/>
              <a:t>(</a:t>
            </a:r>
            <a:r>
              <a:rPr lang="en-US" dirty="0" err="1"/>
              <a:t>rootSig</a:t>
            </a:r>
            <a:r>
              <a:rPr lang="en-US" dirty="0"/>
              <a:t>);</a:t>
            </a:r>
          </a:p>
          <a:p>
            <a:r>
              <a:rPr lang="en-US" dirty="0"/>
              <a:t>material-&gt;</a:t>
            </a:r>
            <a:r>
              <a:rPr lang="en-US" dirty="0" err="1"/>
              <a:t>SetVertexShader</a:t>
            </a:r>
            <a:r>
              <a:rPr lang="en-US" dirty="0"/>
              <a:t>(</a:t>
            </a:r>
            <a:r>
              <a:rPr lang="en-US" dirty="0" err="1"/>
              <a:t>vertexShader</a:t>
            </a:r>
            <a:r>
              <a:rPr lang="en-US" dirty="0"/>
              <a:t>);</a:t>
            </a:r>
          </a:p>
          <a:p>
            <a:r>
              <a:rPr lang="en-US" dirty="0"/>
              <a:t>material-&gt;</a:t>
            </a:r>
            <a:r>
              <a:rPr lang="en-US" dirty="0" err="1"/>
              <a:t>SetPixelShader</a:t>
            </a:r>
            <a:r>
              <a:rPr lang="en-US" dirty="0"/>
              <a:t>(</a:t>
            </a:r>
            <a:r>
              <a:rPr lang="en-US" dirty="0" err="1"/>
              <a:t>pixelShader</a:t>
            </a:r>
            <a:r>
              <a:rPr lang="en-US" dirty="0"/>
              <a:t>);</a:t>
            </a:r>
          </a:p>
          <a:p>
            <a:endParaRPr lang="en-US" dirty="0"/>
          </a:p>
          <a:p>
            <a:r>
              <a:rPr lang="en-US" dirty="0"/>
              <a:t>Egg::Mesh::Geometry::P geometry = Egg::Mesh::Prefabs::</a:t>
            </a:r>
            <a:r>
              <a:rPr lang="en-US" dirty="0" err="1"/>
              <a:t>UnitBox</a:t>
            </a:r>
            <a:r>
              <a:rPr lang="en-US" dirty="0"/>
              <a:t>(device);</a:t>
            </a:r>
          </a:p>
          <a:p>
            <a:endParaRPr lang="en-US" dirty="0"/>
          </a:p>
          <a:p>
            <a:r>
              <a:rPr lang="en-US" dirty="0" err="1"/>
              <a:t>shadedMesh</a:t>
            </a:r>
            <a:r>
              <a:rPr lang="en-US" dirty="0"/>
              <a:t> = Egg::Mesh::Shaded::Create(</a:t>
            </a:r>
            <a:r>
              <a:rPr lang="en-US" dirty="0" err="1"/>
              <a:t>psoManager</a:t>
            </a:r>
            <a:r>
              <a:rPr lang="en-US" dirty="0"/>
              <a:t>, material, geometry);</a:t>
            </a:r>
            <a:endParaRPr lang="en-US" sz="24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a:t>ggl002App.h – </a:t>
            </a:r>
            <a:r>
              <a:rPr lang="en-US" sz="4000" dirty="0" err="1"/>
              <a:t>LoadAssets</a:t>
            </a:r>
            <a:endParaRPr lang="hu-HU" sz="4000" dirty="0"/>
          </a:p>
        </p:txBody>
      </p:sp>
    </p:spTree>
    <p:extLst>
      <p:ext uri="{BB962C8B-B14F-4D97-AF65-F5344CB8AC3E}">
        <p14:creationId xmlns:p14="http://schemas.microsoft.com/office/powerpoint/2010/main" val="350657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ggl002App.h – </a:t>
            </a:r>
            <a:r>
              <a:rPr lang="en-US" sz="2800" dirty="0" err="1"/>
              <a:t>PopulateCommandLists</a:t>
            </a:r>
            <a:endParaRPr lang="en-US" sz="2800" dirty="0"/>
          </a:p>
        </p:txBody>
      </p:sp>
      <p:sp>
        <p:nvSpPr>
          <p:cNvPr id="3" name="Text Placeholder 2"/>
          <p:cNvSpPr>
            <a:spLocks noGrp="1"/>
          </p:cNvSpPr>
          <p:nvPr>
            <p:ph type="body" sz="quarter" idx="13"/>
          </p:nvPr>
        </p:nvSpPr>
        <p:spPr/>
        <p:txBody>
          <a:bodyPr>
            <a:normAutofit/>
          </a:bodyPr>
          <a:lstStyle/>
          <a:p>
            <a:r>
              <a:rPr lang="en-US" sz="2800" dirty="0" err="1"/>
              <a:t>shadedMesh</a:t>
            </a:r>
            <a:r>
              <a:rPr lang="en-US" sz="2800" dirty="0"/>
              <a:t>-&gt;Draw(</a:t>
            </a:r>
            <a:r>
              <a:rPr lang="en-US" sz="2800" dirty="0" err="1"/>
              <a:t>commandList.Get</a:t>
            </a:r>
            <a:r>
              <a:rPr lang="en-US" sz="2800" dirty="0"/>
              <a:t>());</a:t>
            </a:r>
          </a:p>
        </p:txBody>
      </p:sp>
    </p:spTree>
    <p:extLst>
      <p:ext uri="{BB962C8B-B14F-4D97-AF65-F5344CB8AC3E}">
        <p14:creationId xmlns:p14="http://schemas.microsoft.com/office/powerpoint/2010/main" val="232304799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33078</TotalTime>
  <Words>3496</Words>
  <Application>Microsoft Office PowerPoint</Application>
  <PresentationFormat>On-screen Show (4:3)</PresentationFormat>
  <Paragraphs>247</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Segoe UI</vt:lpstr>
      <vt:lpstr>Office-téma</vt:lpstr>
      <vt:lpstr>GraphGame ggl002-Libraries</vt:lpstr>
      <vt:lpstr>Dekompozíció</vt:lpstr>
      <vt:lpstr>Solution</vt:lpstr>
      <vt:lpstr>Újítások, Egg projekt</vt:lpstr>
      <vt:lpstr>Egg projekt - 2</vt:lpstr>
      <vt:lpstr>Egg projekt - 3</vt:lpstr>
      <vt:lpstr>ggl002-Libraries</vt:lpstr>
      <vt:lpstr>ggl002App.h – LoadAssets</vt:lpstr>
      <vt:lpstr>ggl002App.h – PopulateCommandLists</vt:lpstr>
      <vt:lpstr>Itt tartunk most</vt:lpstr>
      <vt:lpstr>Feladat</vt:lpstr>
      <vt:lpstr>Konstans buffer készítés</vt:lpstr>
      <vt:lpstr>ConstantBufferTypes.h</vt:lpstr>
      <vt:lpstr>cbBasicVS.hlsl</vt:lpstr>
      <vt:lpstr>RootSignatures.hlsli</vt:lpstr>
      <vt:lpstr>Feladat – CB adattagok</vt:lpstr>
      <vt:lpstr>Feladat - CreateResources</vt:lpstr>
      <vt:lpstr>Feladat - PopulateCommandList</vt:lpstr>
      <vt:lpstr>LoadAssests: CB beállítás Material-lal</vt:lpstr>
      <vt:lpstr>Update: mátrix beállítása</vt:lpstr>
      <vt:lpstr>Ugyanaz, csak CB-rel</vt:lpstr>
      <vt:lpstr>Feladat</vt:lpstr>
      <vt:lpstr>Egyszerűbb konstansbuffer-kezelés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László Szécsi</cp:lastModifiedBy>
  <cp:revision>613</cp:revision>
  <dcterms:created xsi:type="dcterms:W3CDTF">2011-02-09T17:24:52Z</dcterms:created>
  <dcterms:modified xsi:type="dcterms:W3CDTF">2021-09-26T21:53:29Z</dcterms:modified>
</cp:coreProperties>
</file>