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66" r:id="rId2"/>
    <p:sldId id="467" r:id="rId3"/>
    <p:sldId id="468" r:id="rId4"/>
    <p:sldId id="469" r:id="rId5"/>
    <p:sldId id="470" r:id="rId6"/>
    <p:sldId id="471" r:id="rId7"/>
    <p:sldId id="472" r:id="rId8"/>
    <p:sldId id="473" r:id="rId9"/>
    <p:sldId id="474" r:id="rId10"/>
    <p:sldId id="475" r:id="rId11"/>
    <p:sldId id="478" r:id="rId12"/>
    <p:sldId id="479" r:id="rId13"/>
    <p:sldId id="480" r:id="rId14"/>
    <p:sldId id="4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18" d="100"/>
          <a:sy n="118" d="100"/>
        </p:scale>
        <p:origin x="102" y="46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2019-09-23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6200" y="739775"/>
            <a:ext cx="6497638" cy="3656013"/>
          </a:xfrm>
          <a:ln cap="flat"/>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3666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74613" y="739775"/>
            <a:ext cx="6499225" cy="3656013"/>
          </a:xfrm>
          <a:ln/>
        </p:spPr>
      </p:sp>
      <p:sp>
        <p:nvSpPr>
          <p:cNvPr id="7885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What are the parameters of such a computation? What influences where a vertex ends up on the screen?</a:t>
            </a:r>
          </a:p>
          <a:p>
            <a:endParaRPr lang="en-US" altLang="en-US" dirty="0" smtClean="0"/>
          </a:p>
          <a:p>
            <a:r>
              <a:rPr lang="en-US" altLang="en-US" dirty="0" smtClean="0"/>
              <a:t>Where our model is placed in the virtual world.</a:t>
            </a:r>
            <a:endParaRPr lang="hu-HU" altLang="en-US" dirty="0" smtClean="0"/>
          </a:p>
          <a:p>
            <a:pPr lvl="1"/>
            <a:r>
              <a:rPr lang="en-US" altLang="en-US" dirty="0" smtClean="0"/>
              <a:t>This is defined by the </a:t>
            </a:r>
            <a:r>
              <a:rPr lang="hu-HU" altLang="en-US" dirty="0" smtClean="0"/>
              <a:t>model</a:t>
            </a:r>
            <a:r>
              <a:rPr lang="en-US" altLang="en-US" dirty="0" smtClean="0"/>
              <a:t> transformation parameters</a:t>
            </a:r>
            <a:r>
              <a:rPr lang="hu-HU" altLang="en-US" dirty="0" smtClean="0"/>
              <a:t>, </a:t>
            </a:r>
            <a:r>
              <a:rPr lang="en-US" altLang="en-US" dirty="0" smtClean="0"/>
              <a:t>a.k.a. (</a:t>
            </a:r>
            <a:r>
              <a:rPr lang="hu-HU" altLang="en-US" dirty="0" smtClean="0"/>
              <a:t>world</a:t>
            </a:r>
            <a:r>
              <a:rPr lang="en-US" altLang="en-US" dirty="0" smtClean="0"/>
              <a:t> transformation).</a:t>
            </a:r>
            <a:endParaRPr lang="hu-HU" altLang="en-US" dirty="0" smtClean="0"/>
          </a:p>
          <a:p>
            <a:r>
              <a:rPr lang="en-US" altLang="en-US" dirty="0" smtClean="0"/>
              <a:t>Where the camera is, </a:t>
            </a:r>
            <a:r>
              <a:rPr lang="hu-HU" altLang="en-US" dirty="0" smtClean="0"/>
              <a:t>how zoomed-in it is.</a:t>
            </a:r>
          </a:p>
          <a:p>
            <a:pPr lvl="1"/>
            <a:r>
              <a:rPr lang="en-US" altLang="en-US" dirty="0" smtClean="0"/>
              <a:t>Defined by the camera parameters. The computation using these is the camera transformation.</a:t>
            </a:r>
            <a:endParaRPr lang="hu-HU" altLang="en-US" dirty="0" smtClean="0"/>
          </a:p>
          <a:p>
            <a:r>
              <a:rPr lang="en-US" altLang="en-US" dirty="0" smtClean="0"/>
              <a:t>How large pixels are</a:t>
            </a:r>
            <a:endParaRPr lang="hu-HU" altLang="en-US" dirty="0" smtClean="0"/>
          </a:p>
          <a:p>
            <a:pPr lvl="1"/>
            <a:r>
              <a:rPr lang="en-US" altLang="en-US" dirty="0" smtClean="0"/>
              <a:t>Handled by the </a:t>
            </a:r>
            <a:r>
              <a:rPr lang="hu-HU" altLang="en-US" dirty="0" smtClean="0"/>
              <a:t>viewport </a:t>
            </a:r>
            <a:r>
              <a:rPr lang="en-US" altLang="en-US" dirty="0" smtClean="0"/>
              <a:t>transformation.</a:t>
            </a:r>
          </a:p>
          <a:p>
            <a:endParaRPr lang="en-US" altLang="en-US" dirty="0" smtClean="0"/>
          </a:p>
        </p:txBody>
      </p:sp>
    </p:spTree>
    <p:extLst>
      <p:ext uri="{BB962C8B-B14F-4D97-AF65-F5344CB8AC3E}">
        <p14:creationId xmlns:p14="http://schemas.microsoft.com/office/powerpoint/2010/main" val="120212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74613" y="739775"/>
            <a:ext cx="64992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Recall that the virtual world contains model instances in different poses. The model transformation computes the world space coordinates of a model vertex for an object in a certain pose.</a:t>
            </a:r>
          </a:p>
          <a:p>
            <a:endParaRPr lang="en-US" altLang="en-US" smtClean="0"/>
          </a:p>
          <a:p>
            <a:r>
              <a:rPr lang="en-US" altLang="en-US" smtClean="0"/>
              <a:t>This interpretation tells us what we want to compute, but how the pose should be specified is not intuitive.</a:t>
            </a:r>
          </a:p>
        </p:txBody>
      </p:sp>
    </p:spTree>
    <p:extLst>
      <p:ext uri="{BB962C8B-B14F-4D97-AF65-F5344CB8AC3E}">
        <p14:creationId xmlns:p14="http://schemas.microsoft.com/office/powerpoint/2010/main" val="95125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74613" y="739775"/>
            <a:ext cx="64992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We can see this computation to move the model from its original reference position and orientation to its proper world pose. The transformation can be constructed a rotation for the orientation, and a translation for the position.</a:t>
            </a:r>
          </a:p>
          <a:p>
            <a:endParaRPr lang="en-US" altLang="en-US" smtClean="0"/>
          </a:p>
          <a:p>
            <a:r>
              <a:rPr lang="en-US" altLang="en-US" smtClean="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79675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are placing the object in the virtual</a:t>
            </a:r>
            <a:r>
              <a:rPr lang="en-US" baseline="0" dirty="0" smtClean="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smtClean="0"/>
          </a:p>
          <a:p>
            <a:r>
              <a:rPr lang="en-US" baseline="0" dirty="0" smtClean="0"/>
              <a:t>As scaling and rotation are </a:t>
            </a:r>
            <a:r>
              <a:rPr lang="en-US" baseline="0" dirty="0" err="1" smtClean="0"/>
              <a:t>wrt</a:t>
            </a:r>
            <a:r>
              <a:rPr lang="en-US" baseline="0" dirty="0" smtClean="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13</a:t>
            </a:fld>
            <a:endParaRPr lang="en-US" dirty="0"/>
          </a:p>
        </p:txBody>
      </p:sp>
    </p:spTree>
    <p:extLst>
      <p:ext uri="{BB962C8B-B14F-4D97-AF65-F5344CB8AC3E}">
        <p14:creationId xmlns:p14="http://schemas.microsoft.com/office/powerpoint/2010/main" val="226725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4F8FCFD-A81E-4F03-9EE9-AF679686BD11}" type="slidenum">
              <a:rPr lang="en-US" smtClean="0"/>
              <a:pPr/>
              <a:t>14</a:t>
            </a:fld>
            <a:endParaRPr lang="en-US" dirty="0"/>
          </a:p>
        </p:txBody>
      </p:sp>
    </p:spTree>
    <p:extLst>
      <p:ext uri="{BB962C8B-B14F-4D97-AF65-F5344CB8AC3E}">
        <p14:creationId xmlns:p14="http://schemas.microsoft.com/office/powerpoint/2010/main" val="226697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We have discussed the modeling process so far—at least to the point of specifying positions</a:t>
            </a:r>
            <a:r>
              <a:rPr lang="en-US" baseline="0" noProof="0" dirty="0" smtClean="0"/>
              <a:t> with coordinates</a:t>
            </a:r>
            <a:r>
              <a:rPr lang="en-US" noProof="0" dirty="0" smtClean="0"/>
              <a:t>. We revisited </a:t>
            </a:r>
            <a:r>
              <a:rPr lang="en-US" noProof="0" smtClean="0"/>
              <a:t>the mathematical machinery </a:t>
            </a:r>
            <a:r>
              <a:rPr lang="en-US" noProof="0" dirty="0" smtClean="0"/>
              <a:t>for</a:t>
            </a:r>
            <a:r>
              <a:rPr lang="en-US" baseline="0" noProof="0" dirty="0" smtClean="0"/>
              <a:t> transformations. Now it is time to talk about the rendering side. The virtual world model has been built, and we need to display it to the user.</a:t>
            </a:r>
            <a:endParaRPr lang="en-US" noProof="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a:t>
            </a:fld>
            <a:endParaRPr lang="en-US"/>
          </a:p>
        </p:txBody>
      </p:sp>
    </p:spTree>
    <p:extLst>
      <p:ext uri="{BB962C8B-B14F-4D97-AF65-F5344CB8AC3E}">
        <p14:creationId xmlns:p14="http://schemas.microsoft.com/office/powerpoint/2010/main" val="257907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noProof="0" dirty="0" smtClean="0"/>
              <a:t>Let us think about some examples of 2D graphics systems. Examples</a:t>
            </a:r>
            <a:r>
              <a:rPr lang="en-US" baseline="0" noProof="0" dirty="0" smtClean="0"/>
              <a:t> abound. Pretty much every piece of software that does have a visual interface and is not predominantly 3D can be seen as a 2D graphics system. Prezi, PowerPoint, or even Word? Yes. Adobe Reader? Absolutely. Adobe Illustrator? It is even a 2D editor!</a:t>
            </a:r>
          </a:p>
          <a:p>
            <a:endParaRPr lang="en-US" baseline="0" noProof="0" dirty="0" smtClean="0"/>
          </a:p>
          <a:p>
            <a:r>
              <a:rPr lang="en-US" baseline="0" noProof="0" dirty="0" smtClean="0"/>
              <a:t>Computer aided design (CAD) systems, integrated circuit planners, they are 2D graphics systems – not saying they might not include 3D, too.</a:t>
            </a:r>
          </a:p>
          <a:p>
            <a:endParaRPr lang="en-US" baseline="0" noProof="0" dirty="0" smtClean="0"/>
          </a:p>
          <a:p>
            <a:r>
              <a:rPr lang="en-US" baseline="0" noProof="0" dirty="0" smtClean="0"/>
              <a:t>And there are games. With online flash games, </a:t>
            </a:r>
            <a:r>
              <a:rPr lang="en-US" baseline="0" noProof="0" dirty="0" err="1" smtClean="0"/>
              <a:t>WebGL</a:t>
            </a:r>
            <a:r>
              <a:rPr lang="en-US" baseline="0" noProof="0" dirty="0" smtClean="0"/>
              <a:t>, and mobile apps, 2D graphics systems are omnipresent.</a:t>
            </a:r>
            <a:endParaRPr lang="en-US" noProof="0" dirty="0" smtClean="0"/>
          </a:p>
          <a:p>
            <a:endParaRPr lang="en-US" noProof="0" dirty="0"/>
          </a:p>
        </p:txBody>
      </p:sp>
      <p:sp>
        <p:nvSpPr>
          <p:cNvPr id="4" name="Dia számának helye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49390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noProof="0" dirty="0" smtClean="0"/>
              <a:t>A quite general way to look at virtual worlds</a:t>
            </a:r>
            <a:r>
              <a:rPr lang="en-US" baseline="0" noProof="0" dirty="0" smtClean="0"/>
              <a:t> is to see them as collections of objects (a.k.a. entities, or, in case of games, game objects). It is instantly obvious that some objects are similar, differing only in </a:t>
            </a:r>
            <a:r>
              <a:rPr lang="en-US" baseline="0" noProof="0" smtClean="0"/>
              <a:t>their poses</a:t>
            </a:r>
            <a:r>
              <a:rPr lang="hu-HU" baseline="0" noProof="0" smtClean="0"/>
              <a:t> (</a:t>
            </a:r>
            <a:r>
              <a:rPr lang="en-US" baseline="0" noProof="0" smtClean="0"/>
              <a:t>their </a:t>
            </a:r>
            <a:r>
              <a:rPr lang="en-US" baseline="0" noProof="0" dirty="0" smtClean="0"/>
              <a:t>positions and orientations, sometimes even </a:t>
            </a:r>
            <a:r>
              <a:rPr lang="en-US" baseline="0" noProof="0" smtClean="0"/>
              <a:t>their size</a:t>
            </a:r>
            <a:r>
              <a:rPr lang="hu-HU" baseline="0" noProof="0" smtClean="0"/>
              <a:t>)</a:t>
            </a:r>
            <a:r>
              <a:rPr lang="en-US" baseline="0" noProof="0" smtClean="0"/>
              <a:t>. </a:t>
            </a:r>
            <a:r>
              <a:rPr lang="en-US" baseline="0" noProof="0" dirty="0" smtClean="0"/>
              <a:t>We can say that these objects share a common model, but have their own pose.</a:t>
            </a:r>
          </a:p>
          <a:p>
            <a:endParaRPr lang="en-US" baseline="0" noProof="0" dirty="0" smtClean="0"/>
          </a:p>
          <a:p>
            <a:r>
              <a:rPr lang="en-US" baseline="0" noProof="0" dirty="0" smtClean="0"/>
              <a:t>What makes a model? </a:t>
            </a:r>
            <a:r>
              <a:rPr lang="en-US" baseline="0" noProof="0" smtClean="0"/>
              <a:t>So </a:t>
            </a:r>
            <a:r>
              <a:rPr lang="hu-HU" baseline="0" noProof="0" smtClean="0"/>
              <a:t>we alluded to triangles meshes used as geometric models</a:t>
            </a:r>
            <a:r>
              <a:rPr lang="en-US" baseline="0" noProof="0" smtClean="0"/>
              <a:t>. </a:t>
            </a:r>
            <a:r>
              <a:rPr lang="en-US" baseline="0" noProof="0" dirty="0" smtClean="0"/>
              <a:t>But in our examples we saw that pre-drawn images are also used, and often look nicer then what polygons could achieve. These image elements are often called sprites.</a:t>
            </a:r>
          </a:p>
          <a:p>
            <a:endParaRPr lang="en-US" baseline="0" noProof="0" dirty="0" smtClean="0"/>
          </a:p>
          <a:p>
            <a:r>
              <a:rPr lang="en-US" baseline="0" noProof="0" dirty="0" smtClean="0"/>
              <a:t>Some graphics systems support copying pixel colors from generic memory to video memory (a fast process known as </a:t>
            </a:r>
            <a:r>
              <a:rPr lang="en-US" baseline="0" noProof="0" dirty="0" err="1" smtClean="0"/>
              <a:t>blitting</a:t>
            </a:r>
            <a:r>
              <a:rPr lang="en-US" baseline="0" noProof="0" dirty="0" smtClean="0"/>
              <a:t>),  without free rotation or translation (the C64 computer of old even had dedicated sprite memory).</a:t>
            </a:r>
          </a:p>
          <a:p>
            <a:endParaRPr lang="en-US" baseline="0" noProof="0" dirty="0" smtClean="0"/>
          </a:p>
          <a:p>
            <a:r>
              <a:rPr lang="en-US" baseline="0" noProof="0" dirty="0" smtClean="0"/>
              <a:t>Today we use graphics libraries capable of rendering 3D geometry. Displaying images in OpenGL will be accomplished by applying those images onto polygons as textures. Free rotation and scaling, with appropriate resampling of the texture images to the pixels of the frame buffer, will be performed by the graphics system. Thus, we will focus on geometries, and mind texturing them later.</a:t>
            </a:r>
          </a:p>
          <a:p>
            <a:endParaRPr lang="en-US" baseline="0" noProof="0" dirty="0" smtClean="0"/>
          </a:p>
          <a:p>
            <a:endParaRPr lang="en-US" noProof="0" dirty="0" smtClean="0"/>
          </a:p>
          <a:p>
            <a:endParaRPr lang="en-US" noProof="0" dirty="0"/>
          </a:p>
        </p:txBody>
      </p:sp>
      <p:sp>
        <p:nvSpPr>
          <p:cNvPr id="4" name="Dia számának helye 3"/>
          <p:cNvSpPr>
            <a:spLocks noGrp="1"/>
          </p:cNvSpPr>
          <p:nvPr>
            <p:ph type="sldNum" sz="quarter" idx="10"/>
          </p:nvPr>
        </p:nvSpPr>
        <p:spPr/>
        <p:txBody>
          <a:bodyPr/>
          <a:lstStyle/>
          <a:p>
            <a:fld id="{64F8FCFD-A81E-4F03-9EE9-AF679686BD11}" type="slidenum">
              <a:rPr lang="en-US" smtClean="0"/>
              <a:pPr/>
              <a:t>4</a:t>
            </a:fld>
            <a:endParaRPr lang="en-US" dirty="0"/>
          </a:p>
        </p:txBody>
      </p:sp>
    </p:spTree>
    <p:extLst>
      <p:ext uri="{BB962C8B-B14F-4D97-AF65-F5344CB8AC3E}">
        <p14:creationId xmlns:p14="http://schemas.microsoft.com/office/powerpoint/2010/main" val="388390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A model is a piece of geometry, an image, or the combination of the two. Geometry is </a:t>
            </a:r>
            <a:r>
              <a:rPr lang="en-US" smtClean="0"/>
              <a:t>specified</a:t>
            </a:r>
            <a:r>
              <a:rPr lang="en-US" baseline="0" smtClean="0"/>
              <a:t> </a:t>
            </a:r>
            <a:r>
              <a:rPr lang="hu-HU" baseline="0" smtClean="0"/>
              <a:t>through</a:t>
            </a:r>
            <a:r>
              <a:rPr lang="en-US" baseline="0" smtClean="0"/>
              <a:t> point</a:t>
            </a:r>
            <a:r>
              <a:rPr lang="hu-HU" baseline="0" smtClean="0"/>
              <a:t>s</a:t>
            </a:r>
            <a:r>
              <a:rPr lang="en-US" baseline="0" smtClean="0"/>
              <a:t>, </a:t>
            </a:r>
            <a:r>
              <a:rPr lang="en-US" baseline="0" dirty="0" smtClean="0"/>
              <a:t>which needs a coordinate system. The coordinate space we define a model in is called the </a:t>
            </a:r>
            <a:r>
              <a:rPr lang="en-US" b="1" baseline="0" dirty="0" smtClean="0"/>
              <a:t>model space</a:t>
            </a:r>
            <a:r>
              <a:rPr lang="en-US" baseline="0" dirty="0" smtClean="0"/>
              <a:t>.</a:t>
            </a:r>
          </a:p>
          <a:p>
            <a:endParaRPr lang="en-US" baseline="0" dirty="0" smtClean="0"/>
          </a:p>
          <a:p>
            <a:r>
              <a:rPr lang="en-US" baseline="0" dirty="0" smtClean="0"/>
              <a:t>Models are usually too comp</a:t>
            </a:r>
            <a:r>
              <a:rPr lang="hu-HU" baseline="0" dirty="0" smtClean="0"/>
              <a:t>l</a:t>
            </a:r>
            <a:r>
              <a:rPr lang="en-US" baseline="0" dirty="0" smtClean="0"/>
              <a:t>ex to be described by a single triangle, polygon, or curve. These basic constructs are referred to as primitives, and a model is a collection of primitives. Operations like draw, pick, etc. are mathematically defined for the primitives, and implementing them for the model means performing them for all the primitives.</a:t>
            </a:r>
            <a:endParaRPr lang="en-US"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46357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A 2D virtual world is composed of model instances,</a:t>
            </a:r>
            <a:r>
              <a:rPr lang="en-US" baseline="0" dirty="0" smtClean="0"/>
              <a:t> or objects. Where and in what pose those objects are must be given according to some reference system. This reference system is the </a:t>
            </a:r>
            <a:r>
              <a:rPr lang="en-US" b="1" baseline="0" dirty="0" smtClean="0"/>
              <a:t>world</a:t>
            </a:r>
            <a:r>
              <a:rPr lang="en-US" baseline="0" dirty="0" smtClean="0"/>
              <a:t> coordinate </a:t>
            </a:r>
            <a:r>
              <a:rPr lang="en-US" b="1" baseline="0" dirty="0" smtClean="0"/>
              <a:t>space</a:t>
            </a:r>
            <a:r>
              <a:rPr lang="en-US" baseline="0" dirty="0" smtClean="0"/>
              <a:t>.</a:t>
            </a:r>
          </a:p>
          <a:p>
            <a:endParaRPr lang="en-US" baseline="0" dirty="0" smtClean="0"/>
          </a:p>
          <a:p>
            <a:r>
              <a:rPr lang="en-US" baseline="0" dirty="0" smtClean="0"/>
              <a:t>The</a:t>
            </a:r>
            <a:r>
              <a:rPr lang="hu-HU" baseline="0" dirty="0" smtClean="0"/>
              <a:t>re</a:t>
            </a:r>
            <a:r>
              <a:rPr lang="en-US" baseline="0" dirty="0" smtClean="0"/>
              <a:t> is one world space (for one 2D virtual world). We can draw the model coordinate axes for all the objects. This is easy to see as having multiple “object spaces”, using coordinates relative to the red coordinate axes. But note that there is no difference between the model space and the object space: the coordinates of the left ear of a pig </a:t>
            </a:r>
            <a:r>
              <a:rPr lang="en-US" baseline="0" dirty="0" err="1" smtClean="0"/>
              <a:t>w.r.t</a:t>
            </a:r>
            <a:r>
              <a:rPr lang="en-US" baseline="0" dirty="0" smtClean="0"/>
              <a:t> their own axes will be the same no matter which instance of the same model we consider.</a:t>
            </a:r>
          </a:p>
          <a:p>
            <a:endParaRPr lang="en-US" baseline="0" dirty="0" smtClean="0"/>
          </a:p>
          <a:p>
            <a:r>
              <a:rPr lang="en-US" baseline="0" dirty="0" smtClean="0"/>
              <a:t>Thus we could say that objects (a.k.a. model instances) define the mapping between model space and world space --- as they have their own positions and orientations. This mapping is unique for each object. The mapping will be described by a transformation, meaning all objects will have their own </a:t>
            </a:r>
            <a:r>
              <a:rPr lang="en-US" b="1" baseline="0" dirty="0" smtClean="0"/>
              <a:t>model transformation</a:t>
            </a:r>
            <a:r>
              <a:rPr lang="en-US" baseline="0" dirty="0" smtClean="0"/>
              <a:t>.</a:t>
            </a:r>
          </a:p>
          <a:p>
            <a:endParaRPr lang="en-US" baseline="0" dirty="0" smtClean="0"/>
          </a:p>
          <a:p>
            <a:r>
              <a:rPr lang="en-US" baseline="0" dirty="0" smtClean="0"/>
              <a:t>The terms object space and model space can be used synonymously.</a:t>
            </a:r>
          </a:p>
          <a:p>
            <a:endParaRPr lang="en-US"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297786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Not all of the virtual world is visible at a given time. We may pan the view, scroll the contents,</a:t>
            </a:r>
            <a:r>
              <a:rPr lang="en-US" baseline="0" dirty="0" smtClean="0"/>
              <a:t> zoom in or zoom out.</a:t>
            </a:r>
          </a:p>
          <a:p>
            <a:endParaRPr lang="en-US" baseline="0" dirty="0" smtClean="0"/>
          </a:p>
          <a:p>
            <a:r>
              <a:rPr lang="en-US" baseline="0" dirty="0" smtClean="0"/>
              <a:t>The part of the virtual world that is visible is called the </a:t>
            </a:r>
            <a:r>
              <a:rPr lang="en-US" b="1" baseline="0" dirty="0" smtClean="0"/>
              <a:t>window</a:t>
            </a:r>
            <a:r>
              <a:rPr lang="en-US" baseline="0" dirty="0" smtClean="0"/>
              <a:t> (not to be confused with the operating system window in which our viewport might be located). Because of the aforementioned panning and zooming capabilities, </a:t>
            </a:r>
            <a:r>
              <a:rPr lang="en-US" baseline="0" smtClean="0"/>
              <a:t>the window </a:t>
            </a:r>
            <a:r>
              <a:rPr lang="en-US" baseline="0" dirty="0" smtClean="0"/>
              <a:t>behaves quite like a real-life camera. The term '</a:t>
            </a:r>
            <a:r>
              <a:rPr lang="en-US" b="1" baseline="0" dirty="0" smtClean="0"/>
              <a:t>2D camera</a:t>
            </a:r>
            <a:r>
              <a:rPr lang="en-US" baseline="0" dirty="0" smtClean="0"/>
              <a:t>' is also applicable.</a:t>
            </a:r>
          </a:p>
          <a:p>
            <a:endParaRPr lang="en-US" baseline="0" dirty="0" smtClean="0"/>
          </a:p>
          <a:p>
            <a:r>
              <a:rPr lang="en-US" baseline="0" dirty="0" smtClean="0"/>
              <a:t>We can of course talk about position of points in the camera window. This is another coordinate space, and we can think of the camera as a mapping from world space coordinates to window space coordinates. Therefore, the 2D camera will be described by a transformation called the </a:t>
            </a:r>
            <a:r>
              <a:rPr lang="en-US" b="1" baseline="0" dirty="0" smtClean="0"/>
              <a:t>view transformation</a:t>
            </a:r>
            <a:r>
              <a:rPr lang="en-US" baseline="0" dirty="0" smtClean="0"/>
              <a:t>.</a:t>
            </a:r>
            <a:endParaRPr lang="en-US"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634205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74613" y="739775"/>
            <a:ext cx="6499225" cy="3656013"/>
          </a:xfrm>
          <a:ln/>
        </p:spPr>
      </p:sp>
      <p:sp>
        <p:nvSpPr>
          <p:cNvPr id="7373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Transformations are operations on points. The point is expressed by a set of coordinates. A transformation will yield a new set of coordinates. This can simultaneously be seen to:</a:t>
            </a:r>
          </a:p>
          <a:p>
            <a:r>
              <a:rPr lang="en-US" altLang="en-US" dirty="0" smtClean="0"/>
              <a:t>a, calculate coordinates for the same point in a different space (this I will call the static interpretation)</a:t>
            </a:r>
          </a:p>
          <a:p>
            <a:r>
              <a:rPr lang="en-US" altLang="en-US" dirty="0" smtClean="0"/>
              <a:t>b, change the coordinates of the point, moving it (the dynamic interpretation).</a:t>
            </a:r>
          </a:p>
          <a:p>
            <a:endParaRPr lang="en-US" altLang="en-US" dirty="0" smtClean="0"/>
          </a:p>
          <a:p>
            <a:r>
              <a:rPr lang="en-US" altLang="en-US" dirty="0" smtClean="0"/>
              <a:t>Both interpretations are valid. The static one tells us what the purpose of the computation is, the dynamic often helps us in its construction.</a:t>
            </a:r>
          </a:p>
          <a:p>
            <a:endParaRPr lang="en-US" altLang="en-US" dirty="0" smtClean="0"/>
          </a:p>
          <a:p>
            <a:r>
              <a:rPr lang="en-US" altLang="en-US" dirty="0" smtClean="0"/>
              <a:t>Transformations are a way to compute answers to questions we will be encountering in graphics, and incremental image synthesis in particular. Questions like:</a:t>
            </a:r>
          </a:p>
          <a:p>
            <a:pPr>
              <a:buFontTx/>
              <a:buChar char="-"/>
            </a:pPr>
            <a:r>
              <a:rPr lang="en-US" altLang="en-US" dirty="0" smtClean="0"/>
              <a:t> If the </a:t>
            </a:r>
            <a:r>
              <a:rPr lang="en-US" altLang="en-US" b="1" dirty="0" smtClean="0"/>
              <a:t>model</a:t>
            </a:r>
            <a:r>
              <a:rPr lang="en-US" altLang="en-US" dirty="0" smtClean="0"/>
              <a:t>er has drawn this vertex here, and the object is standing here, where in the </a:t>
            </a:r>
            <a:r>
              <a:rPr lang="en-US" altLang="en-US" b="1" dirty="0" smtClean="0"/>
              <a:t>world</a:t>
            </a:r>
            <a:r>
              <a:rPr lang="en-US" altLang="en-US" dirty="0" smtClean="0"/>
              <a:t> is the vertex?</a:t>
            </a:r>
          </a:p>
          <a:p>
            <a:pPr>
              <a:buFontTx/>
              <a:buChar char="-"/>
            </a:pPr>
            <a:r>
              <a:rPr lang="en-US" altLang="en-US" dirty="0" smtClean="0"/>
              <a:t> If the triangle was </a:t>
            </a:r>
            <a:r>
              <a:rPr lang="en-US" altLang="en-US" b="1" dirty="0" smtClean="0"/>
              <a:t>mode</a:t>
            </a:r>
            <a:r>
              <a:rPr lang="en-US" altLang="en-US" dirty="0" smtClean="0"/>
              <a:t>led here, where should we draw it on </a:t>
            </a:r>
            <a:r>
              <a:rPr lang="en-US" altLang="en-US" b="1" dirty="0" smtClean="0"/>
              <a:t>screen</a:t>
            </a:r>
            <a:r>
              <a:rPr lang="en-US" altLang="en-US" dirty="0" smtClean="0"/>
              <a:t>?</a:t>
            </a:r>
          </a:p>
          <a:p>
            <a:pPr>
              <a:buFontTx/>
              <a:buChar char="-"/>
            </a:pPr>
            <a:endParaRPr lang="en-US" altLang="en-US" dirty="0" smtClean="0"/>
          </a:p>
        </p:txBody>
      </p:sp>
    </p:spTree>
    <p:extLst>
      <p:ext uri="{BB962C8B-B14F-4D97-AF65-F5344CB8AC3E}">
        <p14:creationId xmlns:p14="http://schemas.microsoft.com/office/powerpoint/2010/main" val="2934039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74613" y="739775"/>
            <a:ext cx="6499225" cy="3656013"/>
          </a:xfrm>
          <a:ln/>
        </p:spPr>
      </p:sp>
      <p:sp>
        <p:nvSpPr>
          <p:cNvPr id="77827"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dirty="0" err="1" smtClean="0"/>
              <a:t>Graphics</a:t>
            </a:r>
            <a:r>
              <a:rPr lang="hu-HU" altLang="en-US" dirty="0" smtClean="0"/>
              <a:t> </a:t>
            </a:r>
            <a:r>
              <a:rPr lang="hu-HU" altLang="en-US" dirty="0" err="1" smtClean="0"/>
              <a:t>libraries</a:t>
            </a:r>
            <a:r>
              <a:rPr lang="en-US" altLang="en-US" dirty="0" smtClean="0"/>
              <a:t> (like </a:t>
            </a:r>
            <a:r>
              <a:rPr lang="en-US" altLang="en-US" dirty="0" err="1" smtClean="0"/>
              <a:t>WebGL</a:t>
            </a:r>
            <a:r>
              <a:rPr lang="en-US" altLang="en-US" dirty="0" smtClean="0"/>
              <a:t> or OpenGL)</a:t>
            </a:r>
            <a:r>
              <a:rPr lang="hu-HU" altLang="en-US" dirty="0" smtClean="0"/>
              <a:t> or graphics hardware</a:t>
            </a:r>
            <a:r>
              <a:rPr lang="en-US" altLang="en-US" dirty="0" smtClean="0"/>
              <a:t> just draws </a:t>
            </a:r>
            <a:r>
              <a:rPr lang="hu-HU" altLang="en-US" dirty="0" smtClean="0"/>
              <a:t>points</a:t>
            </a:r>
            <a:r>
              <a:rPr lang="hu-HU" altLang="en-US" baseline="0" dirty="0" smtClean="0"/>
              <a:t>, line segments, and </a:t>
            </a:r>
            <a:r>
              <a:rPr lang="en-US" altLang="en-US" dirty="0" smtClean="0"/>
              <a:t>triangles on-screen. The task really is, given the models in the reference model spaces, where to draw those triangles on-screen, what pixels to color.</a:t>
            </a:r>
          </a:p>
          <a:p>
            <a:endParaRPr lang="en-US" altLang="en-US" dirty="0" smtClean="0"/>
          </a:p>
          <a:p>
            <a:r>
              <a:rPr lang="en-US" altLang="en-US" dirty="0" smtClean="0"/>
              <a:t>For a single triangle vertex point, this means a long journey of computations (transformations!) to find out where it actually appears on the display device.</a:t>
            </a:r>
          </a:p>
          <a:p>
            <a:endParaRPr lang="en-US" altLang="en-US" dirty="0" smtClean="0"/>
          </a:p>
          <a:p>
            <a:r>
              <a:rPr lang="en-US" altLang="en-US" dirty="0" smtClean="0"/>
              <a:t>Also, the transformations must take triangles and yield triangles. The class of transformations which has this property is called the class of homogeneous linear transformations. As they are linear, they can be written as a multiplication with a matrix. It is a 4x4 matrix, as it works on homogeneous coordinate quadruplets.</a:t>
            </a:r>
          </a:p>
        </p:txBody>
      </p:sp>
    </p:spTree>
    <p:extLst>
      <p:ext uri="{BB962C8B-B14F-4D97-AF65-F5344CB8AC3E}">
        <p14:creationId xmlns:p14="http://schemas.microsoft.com/office/powerpoint/2010/main" val="42688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2019-09-23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2019-09-23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2019-09-23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2019-09-23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2019-09-23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2019-09-23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13" Type="http://schemas.openxmlformats.org/officeDocument/2006/relationships/image" Target="../media/image25.png"/><Relationship Id="rId3" Type="http://schemas.openxmlformats.org/officeDocument/2006/relationships/tags" Target="../tags/tag4.xml"/><Relationship Id="rId7" Type="http://schemas.openxmlformats.org/officeDocument/2006/relationships/slideLayout" Target="../slideLayouts/slideLayout6.xml"/><Relationship Id="rId12" Type="http://schemas.openxmlformats.org/officeDocument/2006/relationships/image" Target="../media/image2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3.png"/><Relationship Id="rId5" Type="http://schemas.openxmlformats.org/officeDocument/2006/relationships/tags" Target="../tags/tag6.xml"/><Relationship Id="rId10" Type="http://schemas.openxmlformats.org/officeDocument/2006/relationships/image" Target="../media/image22.png"/><Relationship Id="rId4" Type="http://schemas.openxmlformats.org/officeDocument/2006/relationships/tags" Target="../tags/tag5.xml"/><Relationship Id="rId9" Type="http://schemas.openxmlformats.org/officeDocument/2006/relationships/image" Target="../media/image2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ormAutofit/>
          </a:bodyPr>
          <a:lstStyle/>
          <a:p>
            <a:pPr>
              <a:defRPr/>
            </a:pPr>
            <a:r>
              <a:rPr lang="en-US" sz="5400" b="1" dirty="0">
                <a:solidFill>
                  <a:srgbClr val="C00000"/>
                </a:solidFill>
              </a:rPr>
              <a:t>Computer Graphics</a:t>
            </a:r>
            <a:r>
              <a:rPr lang="en-US" sz="5400" b="1" dirty="0"/>
              <a:t/>
            </a:r>
            <a:br>
              <a:rPr lang="en-US" sz="5400" b="1" dirty="0"/>
            </a:br>
            <a:r>
              <a:rPr lang="hu-HU" sz="5400" b="1" dirty="0" err="1" smtClean="0"/>
              <a:t>Model</a:t>
            </a:r>
            <a:r>
              <a:rPr lang="hu-HU" sz="5400" b="1" dirty="0" smtClean="0"/>
              <a:t> and </a:t>
            </a:r>
            <a:r>
              <a:rPr lang="hu-HU" sz="5400" b="1" dirty="0" err="1" smtClean="0"/>
              <a:t>world</a:t>
            </a:r>
            <a:endParaRPr lang="hu-HU" sz="5400" b="1" dirty="0"/>
          </a:p>
        </p:txBody>
      </p:sp>
      <p:sp>
        <p:nvSpPr>
          <p:cNvPr id="3075" name="Rectangle 3"/>
          <p:cNvSpPr>
            <a:spLocks noGrp="1" noChangeArrowheads="1"/>
          </p:cNvSpPr>
          <p:nvPr>
            <p:ph type="subTitle" idx="1"/>
          </p:nvPr>
        </p:nvSpPr>
        <p:spPr>
          <a:noFill/>
        </p:spPr>
        <p:txBody>
          <a:bodyPr>
            <a:normAutofit/>
          </a:bodyPr>
          <a:lstStyle/>
          <a:p>
            <a:r>
              <a:rPr lang="hu-HU" dirty="0" smtClean="0"/>
              <a:t>László </a:t>
            </a:r>
            <a:r>
              <a:rPr lang="hu-HU" dirty="0"/>
              <a:t>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70620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What would influence this?</a:t>
            </a:r>
            <a:endParaRPr lang="en-US" dirty="0"/>
          </a:p>
        </p:txBody>
      </p:sp>
      <p:sp>
        <p:nvSpPr>
          <p:cNvPr id="18435" name="Tartalom helye 2"/>
          <p:cNvSpPr>
            <a:spLocks noGrp="1"/>
          </p:cNvSpPr>
          <p:nvPr>
            <p:ph idx="1"/>
          </p:nvPr>
        </p:nvSpPr>
        <p:spPr/>
        <p:txBody>
          <a:bodyPr/>
          <a:lstStyle/>
          <a:p>
            <a:r>
              <a:rPr lang="en-US" altLang="en-US" dirty="0" smtClean="0"/>
              <a:t>Where our model is placed in the virtual world</a:t>
            </a:r>
            <a:endParaRPr lang="hu-HU" altLang="en-US" dirty="0" smtClean="0"/>
          </a:p>
          <a:p>
            <a:pPr lvl="1"/>
            <a:r>
              <a:rPr lang="hu-HU" altLang="en-US" b="1" dirty="0" smtClean="0"/>
              <a:t>model</a:t>
            </a:r>
            <a:r>
              <a:rPr lang="en-US" altLang="en-US" dirty="0" smtClean="0"/>
              <a:t> transformation</a:t>
            </a:r>
            <a:r>
              <a:rPr lang="hu-HU" altLang="en-US" dirty="0" smtClean="0"/>
              <a:t>, </a:t>
            </a:r>
            <a:r>
              <a:rPr lang="en-US" altLang="en-US" dirty="0" smtClean="0"/>
              <a:t>a.k.a. (</a:t>
            </a:r>
            <a:r>
              <a:rPr lang="hu-HU" altLang="en-US" dirty="0" smtClean="0"/>
              <a:t>world</a:t>
            </a:r>
            <a:r>
              <a:rPr lang="en-US" altLang="en-US" dirty="0" smtClean="0"/>
              <a:t> transformation)</a:t>
            </a:r>
            <a:endParaRPr lang="hu-HU" altLang="en-US" dirty="0" smtClean="0"/>
          </a:p>
          <a:p>
            <a:r>
              <a:rPr lang="en-US" altLang="en-US" dirty="0" smtClean="0">
                <a:solidFill>
                  <a:schemeClr val="bg1">
                    <a:lumMod val="75000"/>
                  </a:schemeClr>
                </a:solidFill>
              </a:rPr>
              <a:t>Where the camera is, </a:t>
            </a:r>
            <a:r>
              <a:rPr lang="hu-HU" altLang="en-US" dirty="0" smtClean="0">
                <a:solidFill>
                  <a:schemeClr val="bg1">
                    <a:lumMod val="75000"/>
                  </a:schemeClr>
                </a:solidFill>
              </a:rPr>
              <a:t>how zoomed-in it is</a:t>
            </a:r>
          </a:p>
          <a:p>
            <a:pPr lvl="1"/>
            <a:r>
              <a:rPr lang="hu-HU" altLang="en-US" b="1" dirty="0" smtClean="0">
                <a:solidFill>
                  <a:schemeClr val="bg1">
                    <a:lumMod val="75000"/>
                  </a:schemeClr>
                </a:solidFill>
              </a:rPr>
              <a:t>view</a:t>
            </a:r>
            <a:r>
              <a:rPr lang="en-US" altLang="en-US" dirty="0" smtClean="0">
                <a:solidFill>
                  <a:schemeClr val="bg1">
                    <a:lumMod val="75000"/>
                  </a:schemeClr>
                </a:solidFill>
              </a:rPr>
              <a:t> transformation</a:t>
            </a:r>
            <a:endParaRPr lang="hu-HU" altLang="en-US" dirty="0" smtClean="0">
              <a:solidFill>
                <a:schemeClr val="bg1">
                  <a:lumMod val="75000"/>
                </a:schemeClr>
              </a:solidFill>
            </a:endParaRPr>
          </a:p>
          <a:p>
            <a:r>
              <a:rPr lang="en-US" altLang="en-US" dirty="0" smtClean="0">
                <a:solidFill>
                  <a:schemeClr val="bg1">
                    <a:lumMod val="75000"/>
                  </a:schemeClr>
                </a:solidFill>
              </a:rPr>
              <a:t>How large pixels are</a:t>
            </a:r>
            <a:endParaRPr lang="hu-HU" altLang="en-US" dirty="0" smtClean="0">
              <a:solidFill>
                <a:schemeClr val="bg1">
                  <a:lumMod val="75000"/>
                </a:schemeClr>
              </a:solidFill>
            </a:endParaRPr>
          </a:p>
          <a:p>
            <a:pPr lvl="1"/>
            <a:r>
              <a:rPr lang="hu-HU" altLang="en-US" b="1" dirty="0" smtClean="0">
                <a:solidFill>
                  <a:schemeClr val="bg1">
                    <a:lumMod val="75000"/>
                  </a:schemeClr>
                </a:solidFill>
              </a:rPr>
              <a:t>viewport</a:t>
            </a:r>
            <a:r>
              <a:rPr lang="hu-HU" altLang="en-US" dirty="0" smtClean="0">
                <a:solidFill>
                  <a:schemeClr val="bg1">
                    <a:lumMod val="75000"/>
                  </a:schemeClr>
                </a:solidFill>
              </a:rPr>
              <a:t> </a:t>
            </a:r>
            <a:r>
              <a:rPr lang="en-US" altLang="en-US" dirty="0" smtClean="0">
                <a:solidFill>
                  <a:schemeClr val="bg1">
                    <a:lumMod val="75000"/>
                  </a:schemeClr>
                </a:solidFill>
              </a:rPr>
              <a:t>transformation</a:t>
            </a:r>
          </a:p>
          <a:p>
            <a:endParaRPr lang="en-US" altLang="en-US" dirty="0" smtClean="0"/>
          </a:p>
        </p:txBody>
      </p:sp>
      <p:sp>
        <p:nvSpPr>
          <p:cNvPr id="3" name="TextBox 2"/>
          <p:cNvSpPr txBox="1"/>
          <p:nvPr/>
        </p:nvSpPr>
        <p:spPr>
          <a:xfrm rot="19686962">
            <a:off x="1624565" y="3091157"/>
            <a:ext cx="2284601" cy="1200329"/>
          </a:xfrm>
          <a:prstGeom prst="rect">
            <a:avLst/>
          </a:prstGeom>
          <a:noFill/>
          <a:ln w="76200">
            <a:solidFill>
              <a:schemeClr val="accent2"/>
            </a:solidFill>
          </a:ln>
        </p:spPr>
        <p:txBody>
          <a:bodyPr wrap="none" rtlCol="0">
            <a:spAutoFit/>
          </a:bodyPr>
          <a:lstStyle/>
          <a:p>
            <a:pPr algn="ctr"/>
            <a:r>
              <a:rPr lang="en-US" dirty="0" smtClean="0">
                <a:solidFill>
                  <a:srgbClr val="FF0000"/>
                </a:solidFill>
                <a:latin typeface="Stencil" panose="040409050D0802020404" pitchFamily="82" charset="0"/>
              </a:rPr>
              <a:t>To Be Addressed</a:t>
            </a:r>
          </a:p>
          <a:p>
            <a:pPr algn="ctr"/>
            <a:r>
              <a:rPr lang="en-US" sz="5400" dirty="0" smtClean="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1143768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(static interpretation)</a:t>
            </a:r>
            <a:endParaRPr lang="en-US" dirty="0"/>
          </a:p>
        </p:txBody>
      </p:sp>
      <p:cxnSp>
        <p:nvCxnSpPr>
          <p:cNvPr id="24579" name="Egyenes összekötő nyíllal 4"/>
          <p:cNvCxnSpPr>
            <a:cxnSpLocks noChangeShapeType="1"/>
          </p:cNvCxnSpPr>
          <p:nvPr/>
        </p:nvCxnSpPr>
        <p:spPr bwMode="auto">
          <a:xfrm flipV="1">
            <a:off x="2316163" y="4365626"/>
            <a:ext cx="0" cy="1655763"/>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2316163" y="6021388"/>
            <a:ext cx="1403350"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2243139" y="6092826"/>
            <a:ext cx="1048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4954589" y="2608264"/>
            <a:ext cx="2281237" cy="2276475"/>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2589214" y="2082801"/>
            <a:ext cx="2281237" cy="2276475"/>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7324726" y="2351089"/>
            <a:ext cx="2354263" cy="2276475"/>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cxnSp>
        <p:nvCxnSpPr>
          <p:cNvPr id="24586" name="Egyenes összekötő nyíllal 39"/>
          <p:cNvCxnSpPr>
            <a:cxnSpLocks noChangeShapeType="1"/>
            <a:stCxn id="24585" idx="4"/>
          </p:cNvCxnSpPr>
          <p:nvPr/>
        </p:nvCxnSpPr>
        <p:spPr bwMode="auto">
          <a:xfrm>
            <a:off x="4295776" y="2816225"/>
            <a:ext cx="36513" cy="3168650"/>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3359151" y="2786064"/>
            <a:ext cx="860425" cy="427037"/>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4371975" y="2786064"/>
            <a:ext cx="463550" cy="930275"/>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2316163" y="2673351"/>
            <a:ext cx="1871662" cy="34925"/>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3795398" y="3867356"/>
            <a:ext cx="12378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2316164" y="6021388"/>
            <a:ext cx="7488237"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2316163" y="1916114"/>
            <a:ext cx="0" cy="4105275"/>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65178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(dynamic interpretation)</a:t>
            </a:r>
            <a:endParaRPr lang="en-US" dirty="0"/>
          </a:p>
        </p:txBody>
      </p:sp>
      <p:cxnSp>
        <p:nvCxnSpPr>
          <p:cNvPr id="34" name="Egyenes összekötő nyíllal 33"/>
          <p:cNvCxnSpPr>
            <a:cxnSpLocks noChangeShapeType="1"/>
          </p:cNvCxnSpPr>
          <p:nvPr/>
        </p:nvCxnSpPr>
        <p:spPr bwMode="auto">
          <a:xfrm rot="2272415" flipH="1" flipV="1">
            <a:off x="5011739" y="4460876"/>
            <a:ext cx="998537" cy="1287463"/>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5689600" y="5451476"/>
            <a:ext cx="1150938" cy="900113"/>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4767264" y="3829050"/>
            <a:ext cx="1957387" cy="215900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541019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Constructing a model transformation</a:t>
            </a:r>
            <a:endParaRPr lang="en-US" dirty="0"/>
          </a:p>
        </p:txBody>
      </p:sp>
      <p:sp>
        <p:nvSpPr>
          <p:cNvPr id="33" name="Szövegdoboz 10"/>
          <p:cNvSpPr txBox="1">
            <a:spLocks noChangeArrowheads="1"/>
          </p:cNvSpPr>
          <p:nvPr/>
        </p:nvSpPr>
        <p:spPr bwMode="auto">
          <a:xfrm>
            <a:off x="437021" y="4098123"/>
            <a:ext cx="18669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smtClean="0">
                <a:latin typeface="Courier New" panose="02070309020205020404" pitchFamily="49" charset="0"/>
                <a:cs typeface="Courier New" panose="02070309020205020404" pitchFamily="49" charset="0"/>
              </a:rPr>
              <a:t>from</a:t>
            </a:r>
            <a:endParaRPr lang="hu-HU" altLang="en-US" sz="3200" b="1" dirty="0" smtClean="0">
              <a:latin typeface="Courier New" panose="02070309020205020404" pitchFamily="49" charset="0"/>
              <a:cs typeface="Courier New" panose="02070309020205020404" pitchFamily="49" charset="0"/>
            </a:endParaRPr>
          </a:p>
          <a:p>
            <a:pPr algn="ctr"/>
            <a:r>
              <a:rPr lang="en-US" altLang="en-US" sz="3200" b="1" dirty="0" smtClean="0">
                <a:latin typeface="Courier New" panose="02070309020205020404" pitchFamily="49" charset="0"/>
                <a:cs typeface="Courier New" panose="02070309020205020404" pitchFamily="49" charset="0"/>
              </a:rPr>
              <a:t>vertex</a:t>
            </a:r>
            <a:endParaRPr lang="hu-HU" altLang="en-US" sz="3200" b="1" dirty="0" smtClean="0">
              <a:latin typeface="Courier New" panose="02070309020205020404" pitchFamily="49" charset="0"/>
              <a:cs typeface="Courier New" panose="02070309020205020404" pitchFamily="49" charset="0"/>
            </a:endParaRPr>
          </a:p>
          <a:p>
            <a:pPr algn="ctr"/>
            <a:r>
              <a:rPr lang="en-US" altLang="en-US" sz="3200" b="1" dirty="0" smtClean="0">
                <a:latin typeface="Courier New" panose="02070309020205020404" pitchFamily="49" charset="0"/>
                <a:cs typeface="Courier New" panose="02070309020205020404" pitchFamily="49" charset="0"/>
              </a:rPr>
              <a:t>buffer</a:t>
            </a:r>
            <a:endParaRPr lang="hu-HU" altLang="en-US" sz="3200"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2053" y="1690688"/>
            <a:ext cx="11827855" cy="2981176"/>
          </a:xfrm>
          <a:prstGeom prst="rect">
            <a:avLst/>
          </a:prstGeom>
        </p:spPr>
      </p:pic>
    </p:spTree>
    <p:extLst>
      <p:ext uri="{BB962C8B-B14F-4D97-AF65-F5344CB8AC3E}">
        <p14:creationId xmlns:p14="http://schemas.microsoft.com/office/powerpoint/2010/main" val="2857367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Constructing a model transformation</a:t>
            </a:r>
            <a:endParaRPr lang="en-US" dirty="0"/>
          </a:p>
        </p:txBody>
      </p:sp>
      <p:sp>
        <p:nvSpPr>
          <p:cNvPr id="12" name="Szövegdoboz 10"/>
          <p:cNvSpPr txBox="1">
            <a:spLocks noChangeArrowheads="1"/>
          </p:cNvSpPr>
          <p:nvPr/>
        </p:nvSpPr>
        <p:spPr bwMode="auto">
          <a:xfrm>
            <a:off x="4059318" y="4357534"/>
            <a:ext cx="2765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scale(</a:t>
            </a:r>
            <a:r>
              <a:rPr lang="en-US" altLang="en-US" b="1" dirty="0" err="1" smtClean="0">
                <a:latin typeface="Courier New" panose="02070309020205020404" pitchFamily="49" charset="0"/>
                <a:cs typeface="Courier New" panose="02070309020205020404" pitchFamily="49" charset="0"/>
              </a:rPr>
              <a:t>sx</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sy</a:t>
            </a:r>
            <a:r>
              <a:rPr lang="en-US" altLang="en-US" b="1" dirty="0" smtClean="0">
                <a:latin typeface="Courier New" panose="02070309020205020404" pitchFamily="49" charset="0"/>
                <a:cs typeface="Courier New" panose="02070309020205020404" pitchFamily="49" charset="0"/>
              </a:rPr>
              <a:t>)</a:t>
            </a:r>
            <a:endParaRPr lang="hu-HU" altLang="en-US"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6557882" y="4357534"/>
            <a:ext cx="2396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rotate(phi)</a:t>
            </a:r>
            <a:endParaRPr lang="hu-HU" altLang="en-US"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2296939" y="4357534"/>
            <a:ext cx="2028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b="1" dirty="0" smtClean="0">
                <a:latin typeface="Courier New" panose="02070309020205020404" pitchFamily="49" charset="0"/>
                <a:cs typeface="Courier New" panose="02070309020205020404" pitchFamily="49" charset="0"/>
              </a:rPr>
              <a:t>new Mat4</a:t>
            </a:r>
            <a:r>
              <a:rPr lang="en-US" altLang="en-US" b="1" dirty="0" smtClean="0">
                <a:latin typeface="Courier New" panose="02070309020205020404" pitchFamily="49" charset="0"/>
                <a:cs typeface="Courier New" panose="02070309020205020404" pitchFamily="49" charset="0"/>
              </a:rPr>
              <a:t>()</a:t>
            </a:r>
            <a:endParaRPr lang="hu-HU" altLang="en-US"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33966" y="3677264"/>
            <a:ext cx="3502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Courier New" panose="02070309020205020404" pitchFamily="49" charset="0"/>
                <a:cs typeface="Courier New" panose="02070309020205020404" pitchFamily="49" charset="0"/>
              </a:rPr>
              <a:t>from vertex buffer</a:t>
            </a:r>
            <a:endParaRPr lang="hu-HU" altLang="en-US"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585900" y="2507067"/>
            <a:ext cx="1276681" cy="1273022"/>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481335" y="2507067"/>
            <a:ext cx="1547381" cy="1273022"/>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750412" y="2519337"/>
            <a:ext cx="2604575" cy="1273022"/>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084459" y="2507067"/>
            <a:ext cx="1501654" cy="1273022"/>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578864" y="2873112"/>
            <a:ext cx="1785158" cy="545058"/>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671464" y="1706747"/>
            <a:ext cx="2123534" cy="545058"/>
          </a:xfrm>
          <a:prstGeom prst="rect">
            <a:avLst/>
          </a:prstGeom>
        </p:spPr>
      </p:pic>
      <p:sp>
        <p:nvSpPr>
          <p:cNvPr id="22" name="Szövegdoboz 10"/>
          <p:cNvSpPr txBox="1">
            <a:spLocks noChangeArrowheads="1"/>
          </p:cNvSpPr>
          <p:nvPr/>
        </p:nvSpPr>
        <p:spPr bwMode="auto">
          <a:xfrm>
            <a:off x="8689118" y="4357534"/>
            <a:ext cx="3502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smtClean="0">
                <a:latin typeface="Courier New" panose="02070309020205020404" pitchFamily="49" charset="0"/>
                <a:cs typeface="Courier New" panose="02070309020205020404" pitchFamily="49" charset="0"/>
              </a:rPr>
              <a:t>.translate(</a:t>
            </a:r>
            <a:r>
              <a:rPr lang="en-US" altLang="en-US" b="1" dirty="0" err="1" smtClean="0">
                <a:latin typeface="Courier New" panose="02070309020205020404" pitchFamily="49" charset="0"/>
                <a:cs typeface="Courier New" panose="02070309020205020404" pitchFamily="49" charset="0"/>
              </a:rPr>
              <a:t>qx</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qy</a:t>
            </a:r>
            <a:r>
              <a:rPr lang="en-US" altLang="en-US" b="1" dirty="0" smtClean="0">
                <a:latin typeface="Courier New" panose="02070309020205020404" pitchFamily="49" charset="0"/>
                <a:cs typeface="Courier New" panose="02070309020205020404" pitchFamily="49" charset="0"/>
              </a:rPr>
              <a:t>)</a:t>
            </a:r>
            <a:endParaRPr lang="hu-HU" altLang="en-US" b="1" dirty="0">
              <a:latin typeface="Courier New" panose="02070309020205020404" pitchFamily="49" charset="0"/>
              <a:cs typeface="Courier New" panose="02070309020205020404" pitchFamily="49" charset="0"/>
            </a:endParaRPr>
          </a:p>
        </p:txBody>
      </p:sp>
      <p:sp>
        <p:nvSpPr>
          <p:cNvPr id="3" name="TextBox 2"/>
          <p:cNvSpPr txBox="1"/>
          <p:nvPr/>
        </p:nvSpPr>
        <p:spPr>
          <a:xfrm>
            <a:off x="312059" y="6035907"/>
            <a:ext cx="8172430" cy="584775"/>
          </a:xfrm>
          <a:prstGeom prst="rect">
            <a:avLst/>
          </a:prstGeom>
          <a:noFill/>
        </p:spPr>
        <p:txBody>
          <a:bodyPr wrap="none" rtlCol="0">
            <a:spAutoFit/>
          </a:bodyPr>
          <a:lstStyle/>
          <a:p>
            <a:r>
              <a:rPr lang="en-US" sz="3200" dirty="0" smtClean="0">
                <a:latin typeface="Whipsmart" panose="020B0502030203050204" pitchFamily="34" charset="0"/>
              </a:rPr>
              <a:t>vector-matrix multiplication happens in the </a:t>
            </a:r>
            <a:r>
              <a:rPr lang="en-US" sz="3200" dirty="0" err="1" smtClean="0">
                <a:latin typeface="Whipsmart" panose="020B0502030203050204" pitchFamily="34" charset="0"/>
              </a:rPr>
              <a:t>shader</a:t>
            </a:r>
            <a:endParaRPr lang="en-US" sz="3200" dirty="0">
              <a:latin typeface="Whipsmart" panose="020B0502030203050204" pitchFamily="34" charset="0"/>
            </a:endParaRPr>
          </a:p>
        </p:txBody>
      </p:sp>
      <p:sp>
        <p:nvSpPr>
          <p:cNvPr id="23" name="TextBox 22"/>
          <p:cNvSpPr txBox="1"/>
          <p:nvPr/>
        </p:nvSpPr>
        <p:spPr>
          <a:xfrm>
            <a:off x="4521907" y="4842777"/>
            <a:ext cx="4071949" cy="584775"/>
          </a:xfrm>
          <a:prstGeom prst="rect">
            <a:avLst/>
          </a:prstGeom>
          <a:noFill/>
        </p:spPr>
        <p:txBody>
          <a:bodyPr wrap="none" rtlCol="0">
            <a:spAutoFit/>
          </a:bodyPr>
          <a:lstStyle/>
          <a:p>
            <a:r>
              <a:rPr lang="en-US" sz="3200" dirty="0" smtClean="0">
                <a:latin typeface="Whipsmart" panose="020B0502030203050204" pitchFamily="34" charset="0"/>
              </a:rPr>
              <a:t>compose matrix on host</a:t>
            </a:r>
            <a:endParaRPr lang="en-US" sz="3200" dirty="0">
              <a:latin typeface="Whipsmart" panose="020B0502030203050204" pitchFamily="34" charset="0"/>
            </a:endParaRPr>
          </a:p>
        </p:txBody>
      </p:sp>
      <p:cxnSp>
        <p:nvCxnSpPr>
          <p:cNvPr id="7" name="Straight Arrow Connector 6"/>
          <p:cNvCxnSpPr/>
          <p:nvPr/>
        </p:nvCxnSpPr>
        <p:spPr>
          <a:xfrm flipV="1">
            <a:off x="2009670" y="3275574"/>
            <a:ext cx="1487156" cy="2809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44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54"/>
          <p:cNvSpPr/>
          <p:nvPr/>
        </p:nvSpPr>
        <p:spPr>
          <a:xfrm>
            <a:off x="2949767" y="2522865"/>
            <a:ext cx="1474787" cy="2703513"/>
          </a:xfrm>
          <a:custGeom>
            <a:avLst/>
            <a:gdLst>
              <a:gd name="connsiteX0" fmla="*/ 1498600 w 1498600"/>
              <a:gd name="connsiteY0" fmla="*/ 2679700 h 2717800"/>
              <a:gd name="connsiteX1" fmla="*/ 38100 w 1498600"/>
              <a:gd name="connsiteY1" fmla="*/ 2717800 h 2717800"/>
              <a:gd name="connsiteX2" fmla="*/ 0 w 1498600"/>
              <a:gd name="connsiteY2" fmla="*/ 0 h 2717800"/>
              <a:gd name="connsiteX3" fmla="*/ 1257300 w 1498600"/>
              <a:gd name="connsiteY3" fmla="*/ 0 h 2717800"/>
              <a:gd name="connsiteX0" fmla="*/ 1503362 w 1503362"/>
              <a:gd name="connsiteY0" fmla="*/ 2708275 h 2717800"/>
              <a:gd name="connsiteX1" fmla="*/ 38100 w 1503362"/>
              <a:gd name="connsiteY1" fmla="*/ 2717800 h 2717800"/>
              <a:gd name="connsiteX2" fmla="*/ 0 w 1503362"/>
              <a:gd name="connsiteY2" fmla="*/ 0 h 2717800"/>
              <a:gd name="connsiteX3" fmla="*/ 1257300 w 1503362"/>
              <a:gd name="connsiteY3" fmla="*/ 0 h 2717800"/>
              <a:gd name="connsiteX0" fmla="*/ 1503362 w 1503362"/>
              <a:gd name="connsiteY0" fmla="*/ 2708275 h 2713038"/>
              <a:gd name="connsiteX1" fmla="*/ 38100 w 1503362"/>
              <a:gd name="connsiteY1" fmla="*/ 2713038 h 2713038"/>
              <a:gd name="connsiteX2" fmla="*/ 0 w 1503362"/>
              <a:gd name="connsiteY2" fmla="*/ 0 h 2713038"/>
              <a:gd name="connsiteX3" fmla="*/ 1257300 w 1503362"/>
              <a:gd name="connsiteY3" fmla="*/ 0 h 2713038"/>
              <a:gd name="connsiteX0" fmla="*/ 1474787 w 1474787"/>
              <a:gd name="connsiteY0" fmla="*/ 2708275 h 2713038"/>
              <a:gd name="connsiteX1" fmla="*/ 9525 w 1474787"/>
              <a:gd name="connsiteY1" fmla="*/ 2713038 h 2713038"/>
              <a:gd name="connsiteX2" fmla="*/ 0 w 1474787"/>
              <a:gd name="connsiteY2" fmla="*/ 14288 h 2713038"/>
              <a:gd name="connsiteX3" fmla="*/ 1228725 w 1474787"/>
              <a:gd name="connsiteY3" fmla="*/ 0 h 2713038"/>
              <a:gd name="connsiteX0" fmla="*/ 1474787 w 1474787"/>
              <a:gd name="connsiteY0" fmla="*/ 2698750 h 2703513"/>
              <a:gd name="connsiteX1" fmla="*/ 9525 w 1474787"/>
              <a:gd name="connsiteY1" fmla="*/ 2703513 h 2703513"/>
              <a:gd name="connsiteX2" fmla="*/ 0 w 1474787"/>
              <a:gd name="connsiteY2" fmla="*/ 4763 h 2703513"/>
              <a:gd name="connsiteX3" fmla="*/ 1333500 w 1474787"/>
              <a:gd name="connsiteY3" fmla="*/ 0 h 2703513"/>
            </a:gdLst>
            <a:ahLst/>
            <a:cxnLst>
              <a:cxn ang="0">
                <a:pos x="connsiteX0" y="connsiteY0"/>
              </a:cxn>
              <a:cxn ang="0">
                <a:pos x="connsiteX1" y="connsiteY1"/>
              </a:cxn>
              <a:cxn ang="0">
                <a:pos x="connsiteX2" y="connsiteY2"/>
              </a:cxn>
              <a:cxn ang="0">
                <a:pos x="connsiteX3" y="connsiteY3"/>
              </a:cxn>
            </a:cxnLst>
            <a:rect l="l" t="t" r="r" b="b"/>
            <a:pathLst>
              <a:path w="1474787" h="2703513">
                <a:moveTo>
                  <a:pt x="1474787" y="2698750"/>
                </a:moveTo>
                <a:lnTo>
                  <a:pt x="9525" y="2703513"/>
                </a:lnTo>
                <a:lnTo>
                  <a:pt x="0" y="4763"/>
                </a:lnTo>
                <a:lnTo>
                  <a:pt x="1333500" y="0"/>
                </a:lnTo>
              </a:path>
            </a:pathLst>
          </a:cu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cxnSp>
        <p:nvCxnSpPr>
          <p:cNvPr id="46" name="Straight Connector 45"/>
          <p:cNvCxnSpPr/>
          <p:nvPr/>
        </p:nvCxnSpPr>
        <p:spPr>
          <a:xfrm>
            <a:off x="4801888" y="1241086"/>
            <a:ext cx="0" cy="55239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u-HU" dirty="0" smtClean="0"/>
              <a:t>2D computer</a:t>
            </a:r>
            <a:r>
              <a:rPr lang="en-US" dirty="0" smtClean="0"/>
              <a:t> graphics</a:t>
            </a:r>
            <a:endParaRPr lang="en-US" dirty="0"/>
          </a:p>
        </p:txBody>
      </p:sp>
      <p:sp>
        <p:nvSpPr>
          <p:cNvPr id="4" name="Line 16"/>
          <p:cNvSpPr>
            <a:spLocks noChangeShapeType="1"/>
          </p:cNvSpPr>
          <p:nvPr/>
        </p:nvSpPr>
        <p:spPr bwMode="auto">
          <a:xfrm flipH="1">
            <a:off x="8204198" y="5220351"/>
            <a:ext cx="1552576" cy="1192"/>
          </a:xfrm>
          <a:prstGeom prst="line">
            <a:avLst/>
          </a:pr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sp>
        <p:nvSpPr>
          <p:cNvPr id="7" name="Text Box 20"/>
          <p:cNvSpPr txBox="1">
            <a:spLocks noChangeArrowheads="1"/>
          </p:cNvSpPr>
          <p:nvPr/>
        </p:nvSpPr>
        <p:spPr bwMode="auto">
          <a:xfrm>
            <a:off x="8337388" y="5220351"/>
            <a:ext cx="1335303" cy="459100"/>
          </a:xfrm>
          <a:prstGeom prst="rect">
            <a:avLst/>
          </a:prstGeom>
          <a:solidFill>
            <a:srgbClr val="FFFFFF">
              <a:alpha val="80000"/>
            </a:srgbClr>
          </a:solidFill>
          <a:ln>
            <a:solidFill>
              <a:schemeClr val="tx1"/>
            </a:solid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modeling</a:t>
            </a:r>
          </a:p>
        </p:txBody>
      </p:sp>
      <p:sp>
        <p:nvSpPr>
          <p:cNvPr id="11" name="Rectangle 10"/>
          <p:cNvSpPr/>
          <p:nvPr/>
        </p:nvSpPr>
        <p:spPr>
          <a:xfrm>
            <a:off x="4546418" y="4741057"/>
            <a:ext cx="3600632" cy="187679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Whipsmart" panose="020B0502030203050204" pitchFamily="34" charset="0"/>
              </a:rPr>
              <a:t>model</a:t>
            </a:r>
          </a:p>
          <a:p>
            <a:pPr algn="ctr"/>
            <a:r>
              <a:rPr lang="en-US" sz="2400" dirty="0">
                <a:solidFill>
                  <a:schemeClr val="tx1"/>
                </a:solidFill>
                <a:latin typeface="Whipsmart" panose="020B0502030203050204" pitchFamily="34" charset="0"/>
              </a:rPr>
              <a:t>virtual world</a:t>
            </a:r>
          </a:p>
          <a:p>
            <a:pPr algn="ctr"/>
            <a:r>
              <a:rPr lang="en-US" sz="2400" dirty="0">
                <a:solidFill>
                  <a:schemeClr val="tx1"/>
                </a:solidFill>
                <a:latin typeface="Whipsmart" panose="020B0502030203050204" pitchFamily="34" charset="0"/>
              </a:rPr>
              <a:t>numerical representation</a:t>
            </a:r>
          </a:p>
        </p:txBody>
      </p:sp>
      <p:sp>
        <p:nvSpPr>
          <p:cNvPr id="12" name="Double Bracket 11"/>
          <p:cNvSpPr/>
          <p:nvPr/>
        </p:nvSpPr>
        <p:spPr>
          <a:xfrm>
            <a:off x="5571854" y="5494610"/>
            <a:ext cx="1519833" cy="369685"/>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Whipsmart" panose="020B0502030203050204" pitchFamily="34" charset="0"/>
            </a:endParaRPr>
          </a:p>
        </p:txBody>
      </p:sp>
      <p:grpSp>
        <p:nvGrpSpPr>
          <p:cNvPr id="14" name="Group 13"/>
          <p:cNvGrpSpPr/>
          <p:nvPr/>
        </p:nvGrpSpPr>
        <p:grpSpPr>
          <a:xfrm>
            <a:off x="4497088" y="2050462"/>
            <a:ext cx="609600" cy="1143000"/>
            <a:chOff x="914400" y="2057400"/>
            <a:chExt cx="609600" cy="1143000"/>
          </a:xfrm>
        </p:grpSpPr>
        <p:sp>
          <p:nvSpPr>
            <p:cNvPr id="15" name="Oval 9"/>
            <p:cNvSpPr>
              <a:spLocks noChangeArrowheads="1"/>
            </p:cNvSpPr>
            <p:nvPr/>
          </p:nvSpPr>
          <p:spPr bwMode="auto">
            <a:xfrm>
              <a:off x="1066800" y="2057400"/>
              <a:ext cx="304800" cy="304800"/>
            </a:xfrm>
            <a:prstGeom prst="ellipse">
              <a:avLst/>
            </a:prstGeom>
            <a:noFill/>
            <a:ln w="38100">
              <a:solidFill>
                <a:schemeClr val="tx1"/>
              </a:solidFill>
              <a:round/>
              <a:headEnd/>
              <a:tailEnd/>
            </a:ln>
            <a:effectLst/>
          </p:spPr>
          <p:txBody>
            <a:bodyPr wrap="none" anchor="ctr"/>
            <a:lstStyle/>
            <a:p>
              <a:endParaRPr lang="en-US" dirty="0">
                <a:latin typeface="Whipsmart" panose="020B0502030203050204" pitchFamily="34" charset="0"/>
              </a:endParaRPr>
            </a:p>
          </p:txBody>
        </p:sp>
        <p:sp>
          <p:nvSpPr>
            <p:cNvPr id="16" name="Line 10"/>
            <p:cNvSpPr>
              <a:spLocks noChangeShapeType="1"/>
            </p:cNvSpPr>
            <p:nvPr/>
          </p:nvSpPr>
          <p:spPr bwMode="auto">
            <a:xfrm>
              <a:off x="1219200" y="2362200"/>
              <a:ext cx="0" cy="5334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17" name="Line 11"/>
            <p:cNvSpPr>
              <a:spLocks noChangeShapeType="1"/>
            </p:cNvSpPr>
            <p:nvPr/>
          </p:nvSpPr>
          <p:spPr bwMode="auto">
            <a:xfrm flipH="1">
              <a:off x="914400" y="2895600"/>
              <a:ext cx="304800" cy="3048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18" name="Line 12"/>
            <p:cNvSpPr>
              <a:spLocks noChangeShapeType="1"/>
            </p:cNvSpPr>
            <p:nvPr/>
          </p:nvSpPr>
          <p:spPr bwMode="auto">
            <a:xfrm>
              <a:off x="1219200" y="2895600"/>
              <a:ext cx="304800" cy="3048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19" name="Line 13"/>
            <p:cNvSpPr>
              <a:spLocks noChangeShapeType="1"/>
            </p:cNvSpPr>
            <p:nvPr/>
          </p:nvSpPr>
          <p:spPr bwMode="auto">
            <a:xfrm flipH="1" flipV="1">
              <a:off x="914400" y="2514600"/>
              <a:ext cx="304800" cy="762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sp>
          <p:nvSpPr>
            <p:cNvPr id="20" name="Line 14"/>
            <p:cNvSpPr>
              <a:spLocks noChangeShapeType="1"/>
            </p:cNvSpPr>
            <p:nvPr/>
          </p:nvSpPr>
          <p:spPr bwMode="auto">
            <a:xfrm flipV="1">
              <a:off x="1219200" y="2514600"/>
              <a:ext cx="304800" cy="76200"/>
            </a:xfrm>
            <a:prstGeom prst="line">
              <a:avLst/>
            </a:prstGeom>
            <a:noFill/>
            <a:ln w="38100">
              <a:solidFill>
                <a:schemeClr val="tx1"/>
              </a:solidFill>
              <a:round/>
              <a:headEnd/>
              <a:tailEnd/>
            </a:ln>
            <a:effectLst/>
          </p:spPr>
          <p:txBody>
            <a:bodyPr/>
            <a:lstStyle/>
            <a:p>
              <a:endParaRPr lang="en-US" dirty="0">
                <a:latin typeface="Whipsmart" panose="020B0502030203050204" pitchFamily="34" charset="0"/>
              </a:endParaRPr>
            </a:p>
          </p:txBody>
        </p:sp>
      </p:grpSp>
      <p:sp>
        <p:nvSpPr>
          <p:cNvPr id="23" name="Text Box 20"/>
          <p:cNvSpPr txBox="1">
            <a:spLocks noChangeArrowheads="1"/>
          </p:cNvSpPr>
          <p:nvPr/>
        </p:nvSpPr>
        <p:spPr bwMode="auto">
          <a:xfrm>
            <a:off x="7305819" y="2007777"/>
            <a:ext cx="196207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i="1">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i="0" dirty="0"/>
              <a:t>event handling</a:t>
            </a:r>
          </a:p>
        </p:txBody>
      </p:sp>
      <p:pic>
        <p:nvPicPr>
          <p:cNvPr id="28674" name="Picture 2" descr="http://www.allfree-clipart.com/Computers/keyboard_m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653" y="1676314"/>
            <a:ext cx="1171200" cy="7636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72078" y="3991711"/>
            <a:ext cx="696386" cy="696386"/>
          </a:xfrm>
          <a:prstGeom prst="rect">
            <a:avLst/>
          </a:prstGeom>
          <a:noFill/>
          <a:ln w="9525">
            <a:noFill/>
            <a:miter lim="800000"/>
            <a:headEnd/>
            <a:tailEnd/>
          </a:ln>
        </p:spPr>
      </p:pic>
      <p:sp>
        <p:nvSpPr>
          <p:cNvPr id="39" name="Freeform 38"/>
          <p:cNvSpPr/>
          <p:nvPr/>
        </p:nvSpPr>
        <p:spPr>
          <a:xfrm>
            <a:off x="6778645" y="3592436"/>
            <a:ext cx="730231" cy="1087481"/>
          </a:xfrm>
          <a:custGeom>
            <a:avLst/>
            <a:gdLst>
              <a:gd name="connsiteX0" fmla="*/ 0 w 714375"/>
              <a:gd name="connsiteY0" fmla="*/ 1076325 h 1076325"/>
              <a:gd name="connsiteX1" fmla="*/ 0 w 714375"/>
              <a:gd name="connsiteY1" fmla="*/ 0 h 1076325"/>
              <a:gd name="connsiteX2" fmla="*/ 714375 w 714375"/>
              <a:gd name="connsiteY2" fmla="*/ 0 h 1076325"/>
              <a:gd name="connsiteX3" fmla="*/ 714375 w 714375"/>
              <a:gd name="connsiteY3" fmla="*/ 1057275 h 1076325"/>
            </a:gdLst>
            <a:ahLst/>
            <a:cxnLst>
              <a:cxn ang="0">
                <a:pos x="connsiteX0" y="connsiteY0"/>
              </a:cxn>
              <a:cxn ang="0">
                <a:pos x="connsiteX1" y="connsiteY1"/>
              </a:cxn>
              <a:cxn ang="0">
                <a:pos x="connsiteX2" y="connsiteY2"/>
              </a:cxn>
              <a:cxn ang="0">
                <a:pos x="connsiteX3" y="connsiteY3"/>
              </a:cxn>
            </a:cxnLst>
            <a:rect l="l" t="t" r="r" b="b"/>
            <a:pathLst>
              <a:path w="714375" h="1076325">
                <a:moveTo>
                  <a:pt x="0" y="1076325"/>
                </a:moveTo>
                <a:lnTo>
                  <a:pt x="0" y="0"/>
                </a:lnTo>
                <a:lnTo>
                  <a:pt x="714375" y="0"/>
                </a:lnTo>
                <a:lnTo>
                  <a:pt x="714375" y="1057275"/>
                </a:lnTo>
              </a:path>
            </a:pathLst>
          </a:cu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sp>
        <p:nvSpPr>
          <p:cNvPr id="28" name="Text Box 20"/>
          <p:cNvSpPr txBox="1">
            <a:spLocks noChangeArrowheads="1"/>
          </p:cNvSpPr>
          <p:nvPr/>
        </p:nvSpPr>
        <p:spPr bwMode="auto">
          <a:xfrm>
            <a:off x="6492638" y="3469714"/>
            <a:ext cx="2462214" cy="828432"/>
          </a:xfrm>
          <a:prstGeom prst="rect">
            <a:avLst/>
          </a:prstGeom>
          <a:solidFill>
            <a:srgbClr val="FFFFFF">
              <a:alpha val="80000"/>
            </a:srgbClr>
          </a:solidFill>
          <a:ln>
            <a:solidFill>
              <a:schemeClr val="tx1"/>
            </a:solidFill>
          </a:ln>
        </p:spPr>
        <p:txBody>
          <a:bodyPr wrap="none" lIns="90488" tIns="44450" rIns="90488" bIns="44450">
            <a:spAutoFit/>
          </a:bodyPr>
          <a:lstStyle>
            <a:defPPr>
              <a:defRPr lang="en-US"/>
            </a:defPPr>
            <a:lvl1pPr>
              <a:defRPr sz="2400" b="1"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b="0" dirty="0"/>
              <a:t>animation</a:t>
            </a:r>
          </a:p>
          <a:p>
            <a:r>
              <a:rPr lang="en-US" b="0" dirty="0"/>
              <a:t>physical simulation</a:t>
            </a:r>
          </a:p>
        </p:txBody>
      </p:sp>
      <p:sp>
        <p:nvSpPr>
          <p:cNvPr id="41" name="Line 15"/>
          <p:cNvSpPr>
            <a:spLocks noChangeShapeType="1"/>
          </p:cNvSpPr>
          <p:nvPr/>
        </p:nvSpPr>
        <p:spPr bwMode="auto">
          <a:xfrm>
            <a:off x="7054005" y="2583862"/>
            <a:ext cx="0" cy="885852"/>
          </a:xfrm>
          <a:prstGeom prst="line">
            <a:avLst/>
          </a:pr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sp>
        <p:nvSpPr>
          <p:cNvPr id="42" name="Text Box 19"/>
          <p:cNvSpPr txBox="1">
            <a:spLocks noChangeArrowheads="1"/>
          </p:cNvSpPr>
          <p:nvPr/>
        </p:nvSpPr>
        <p:spPr bwMode="auto">
          <a:xfrm>
            <a:off x="7037546" y="2599259"/>
            <a:ext cx="1038747" cy="459100"/>
          </a:xfrm>
          <a:prstGeom prst="rect">
            <a:avLst/>
          </a:prstGeom>
          <a:noFill/>
          <a:ln>
            <a:noFill/>
          </a:ln>
        </p:spPr>
        <p:txBody>
          <a:bodyPr wrap="none" lIns="90488" tIns="44450" rIns="90488" bIns="44450">
            <a:spAutoFit/>
          </a:bodyPr>
          <a:lstStyle>
            <a:defPPr>
              <a:defRPr lang="en-US"/>
            </a:defPPr>
            <a:lvl1pPr>
              <a:defRPr sz="2400" b="0" i="1">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i="0" dirty="0"/>
              <a:t>control</a:t>
            </a:r>
          </a:p>
        </p:txBody>
      </p:sp>
      <p:sp>
        <p:nvSpPr>
          <p:cNvPr id="43" name="Text Box 19"/>
          <p:cNvSpPr txBox="1">
            <a:spLocks noChangeArrowheads="1"/>
          </p:cNvSpPr>
          <p:nvPr/>
        </p:nvSpPr>
        <p:spPr bwMode="auto">
          <a:xfrm>
            <a:off x="9366098" y="2580489"/>
            <a:ext cx="993863" cy="459100"/>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editing</a:t>
            </a:r>
          </a:p>
        </p:txBody>
      </p:sp>
      <p:sp>
        <p:nvSpPr>
          <p:cNvPr id="6" name="Text Box 19"/>
          <p:cNvSpPr txBox="1">
            <a:spLocks noChangeArrowheads="1"/>
          </p:cNvSpPr>
          <p:nvPr/>
        </p:nvSpPr>
        <p:spPr bwMode="auto">
          <a:xfrm>
            <a:off x="3011260" y="5194119"/>
            <a:ext cx="1293625" cy="459100"/>
          </a:xfrm>
          <a:prstGeom prst="rect">
            <a:avLst/>
          </a:prstGeom>
          <a:solidFill>
            <a:srgbClr val="FFFFFF">
              <a:alpha val="80000"/>
            </a:srgbClr>
          </a:solidFill>
          <a:ln>
            <a:solidFill>
              <a:schemeClr val="tx1"/>
            </a:solidFill>
          </a:ln>
        </p:spPr>
        <p:txBody>
          <a:bodyPr wrap="none" lIns="90488" tIns="44450" rIns="90488" bIns="44450">
            <a:spAutoFit/>
          </a:bodyPr>
          <a:lstStyle>
            <a:defPPr>
              <a:defRPr lang="en-US"/>
            </a:defPPr>
            <a:lvl1pPr>
              <a:defRPr sz="2400" b="0" i="1">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b="1" i="0" dirty="0"/>
              <a:t>rendering</a:t>
            </a:r>
          </a:p>
        </p:txBody>
      </p:sp>
      <p:pic>
        <p:nvPicPr>
          <p:cNvPr id="28676" name="Picture 4" descr="http://en.clipart-fr.com/data/icons/set_01/icones_0031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8337" y="2160898"/>
            <a:ext cx="928987" cy="92898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a:blip r:embed="rId6" cstate="print"/>
          <a:stretch>
            <a:fillRect/>
          </a:stretch>
        </p:blipFill>
        <p:spPr>
          <a:xfrm>
            <a:off x="2369291" y="3451710"/>
            <a:ext cx="1018033" cy="763525"/>
          </a:xfrm>
          <a:prstGeom prst="rect">
            <a:avLst/>
          </a:prstGeom>
        </p:spPr>
      </p:pic>
      <p:sp>
        <p:nvSpPr>
          <p:cNvPr id="51" name="Text Box 19"/>
          <p:cNvSpPr txBox="1">
            <a:spLocks noChangeArrowheads="1"/>
          </p:cNvSpPr>
          <p:nvPr/>
        </p:nvSpPr>
        <p:spPr bwMode="auto">
          <a:xfrm>
            <a:off x="1731631" y="3988677"/>
            <a:ext cx="1267977" cy="828432"/>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graphics</a:t>
            </a:r>
          </a:p>
          <a:p>
            <a:r>
              <a:rPr lang="en-US" dirty="0"/>
              <a:t>hardware</a:t>
            </a:r>
          </a:p>
        </p:txBody>
      </p:sp>
      <p:sp>
        <p:nvSpPr>
          <p:cNvPr id="52" name="Text Box 19"/>
          <p:cNvSpPr txBox="1">
            <a:spLocks noChangeArrowheads="1"/>
          </p:cNvSpPr>
          <p:nvPr/>
        </p:nvSpPr>
        <p:spPr bwMode="auto">
          <a:xfrm>
            <a:off x="1769967" y="2702336"/>
            <a:ext cx="1017908" cy="828432"/>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display</a:t>
            </a:r>
          </a:p>
          <a:p>
            <a:r>
              <a:rPr lang="en-US" dirty="0"/>
              <a:t>device</a:t>
            </a:r>
          </a:p>
        </p:txBody>
      </p:sp>
      <p:sp>
        <p:nvSpPr>
          <p:cNvPr id="53" name="Text Box 19"/>
          <p:cNvSpPr txBox="1">
            <a:spLocks noChangeArrowheads="1"/>
          </p:cNvSpPr>
          <p:nvPr/>
        </p:nvSpPr>
        <p:spPr bwMode="auto">
          <a:xfrm>
            <a:off x="2767676" y="1298416"/>
            <a:ext cx="2034212" cy="459100"/>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output pipeline</a:t>
            </a:r>
          </a:p>
        </p:txBody>
      </p:sp>
      <p:sp>
        <p:nvSpPr>
          <p:cNvPr id="54" name="Text Box 19"/>
          <p:cNvSpPr txBox="1">
            <a:spLocks noChangeArrowheads="1"/>
          </p:cNvSpPr>
          <p:nvPr/>
        </p:nvSpPr>
        <p:spPr bwMode="auto">
          <a:xfrm>
            <a:off x="4815883" y="1310067"/>
            <a:ext cx="1816204" cy="459100"/>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dirty="0"/>
              <a:t>input pipeline</a:t>
            </a:r>
          </a:p>
        </p:txBody>
      </p:sp>
      <p:pic>
        <p:nvPicPr>
          <p:cNvPr id="28680" name="Picture 8" descr="http://www.clker.com/cliparts/4/d/a/f/12408493351629035541grumbel_Xbox360_Gamepad.svg.m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995" y="2645003"/>
            <a:ext cx="574313" cy="411591"/>
          </a:xfrm>
          <a:prstGeom prst="rect">
            <a:avLst/>
          </a:prstGeom>
          <a:noFill/>
          <a:extLst>
            <a:ext uri="{909E8E84-426E-40DD-AFC4-6F175D3DCCD1}">
              <a14:hiddenFill xmlns:a14="http://schemas.microsoft.com/office/drawing/2010/main">
                <a:solidFill>
                  <a:srgbClr val="FFFFFF"/>
                </a:solidFill>
              </a14:hiddenFill>
            </a:ext>
          </a:extLst>
        </p:spPr>
      </p:pic>
      <p:pic>
        <p:nvPicPr>
          <p:cNvPr id="28682" name="Picture 10" descr="http://www.videoshock.es/wp-content/uploads/2010/12/wiimote.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2802" y="1693816"/>
            <a:ext cx="837024" cy="806382"/>
          </a:xfrm>
          <a:prstGeom prst="rect">
            <a:avLst/>
          </a:prstGeom>
          <a:noFill/>
          <a:extLst>
            <a:ext uri="{909E8E84-426E-40DD-AFC4-6F175D3DCCD1}">
              <a14:hiddenFill xmlns:a14="http://schemas.microsoft.com/office/drawing/2010/main">
                <a:solidFill>
                  <a:srgbClr val="FFFFFF"/>
                </a:solidFill>
              </a14:hiddenFill>
            </a:ext>
          </a:extLst>
        </p:spPr>
      </p:pic>
      <p:sp>
        <p:nvSpPr>
          <p:cNvPr id="47" name="Freeform 46"/>
          <p:cNvSpPr/>
          <p:nvPr/>
        </p:nvSpPr>
        <p:spPr>
          <a:xfrm>
            <a:off x="4000500" y="2552700"/>
            <a:ext cx="1739900" cy="2616200"/>
          </a:xfrm>
          <a:custGeom>
            <a:avLst/>
            <a:gdLst>
              <a:gd name="connsiteX0" fmla="*/ 1701800 w 1739900"/>
              <a:gd name="connsiteY0" fmla="*/ 0 h 2616200"/>
              <a:gd name="connsiteX1" fmla="*/ 1739900 w 1739900"/>
              <a:gd name="connsiteY1" fmla="*/ 1308100 h 2616200"/>
              <a:gd name="connsiteX2" fmla="*/ 0 w 1739900"/>
              <a:gd name="connsiteY2" fmla="*/ 1308100 h 2616200"/>
              <a:gd name="connsiteX3" fmla="*/ 0 w 1739900"/>
              <a:gd name="connsiteY3" fmla="*/ 2616200 h 2616200"/>
            </a:gdLst>
            <a:ahLst/>
            <a:cxnLst>
              <a:cxn ang="0">
                <a:pos x="connsiteX0" y="connsiteY0"/>
              </a:cxn>
              <a:cxn ang="0">
                <a:pos x="connsiteX1" y="connsiteY1"/>
              </a:cxn>
              <a:cxn ang="0">
                <a:pos x="connsiteX2" y="connsiteY2"/>
              </a:cxn>
              <a:cxn ang="0">
                <a:pos x="connsiteX3" y="connsiteY3"/>
              </a:cxn>
            </a:cxnLst>
            <a:rect l="l" t="t" r="r" b="b"/>
            <a:pathLst>
              <a:path w="1739900" h="2616200">
                <a:moveTo>
                  <a:pt x="1701800" y="0"/>
                </a:moveTo>
                <a:lnTo>
                  <a:pt x="1739900" y="1308100"/>
                </a:lnTo>
                <a:lnTo>
                  <a:pt x="0" y="1308100"/>
                </a:lnTo>
                <a:lnTo>
                  <a:pt x="0" y="2616200"/>
                </a:lnTo>
              </a:path>
            </a:pathLst>
          </a:custGeom>
          <a:noFill/>
          <a:ln w="63500">
            <a:solidFill>
              <a:schemeClr val="tx2"/>
            </a:solidFill>
            <a:round/>
            <a:headEnd/>
            <a:tailEnd type="triangle" w="lg" len="lg"/>
          </a:ln>
          <a:effectLst/>
        </p:spPr>
        <p:txBody>
          <a:bodyPr/>
          <a:lstStyle/>
          <a:p>
            <a:endParaRPr lang="en-US" dirty="0">
              <a:latin typeface="Whipsmart" panose="020B0502030203050204" pitchFamily="34" charset="0"/>
            </a:endParaRPr>
          </a:p>
        </p:txBody>
      </p:sp>
      <p:pic>
        <p:nvPicPr>
          <p:cNvPr id="28684" name="Picture 12" descr="http://en.clipart-fr.com/data/icons/set_01/icones_0047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15129" y="3063531"/>
            <a:ext cx="642178" cy="642178"/>
          </a:xfrm>
          <a:prstGeom prst="rect">
            <a:avLst/>
          </a:prstGeom>
          <a:noFill/>
          <a:extLst>
            <a:ext uri="{909E8E84-426E-40DD-AFC4-6F175D3DCCD1}">
              <a14:hiddenFill xmlns:a14="http://schemas.microsoft.com/office/drawing/2010/main">
                <a:solidFill>
                  <a:srgbClr val="FFFFFF"/>
                </a:solidFill>
              </a14:hiddenFill>
            </a:ext>
          </a:extLst>
        </p:spPr>
      </p:pic>
      <p:sp>
        <p:nvSpPr>
          <p:cNvPr id="56" name="Freeform 55"/>
          <p:cNvSpPr/>
          <p:nvPr/>
        </p:nvSpPr>
        <p:spPr>
          <a:xfrm>
            <a:off x="5280660" y="2537460"/>
            <a:ext cx="4038600" cy="2667000"/>
          </a:xfrm>
          <a:custGeom>
            <a:avLst/>
            <a:gdLst>
              <a:gd name="connsiteX0" fmla="*/ 0 w 4038600"/>
              <a:gd name="connsiteY0" fmla="*/ 0 h 2667000"/>
              <a:gd name="connsiteX1" fmla="*/ 4038600 w 4038600"/>
              <a:gd name="connsiteY1" fmla="*/ 0 h 2667000"/>
              <a:gd name="connsiteX2" fmla="*/ 4038600 w 4038600"/>
              <a:gd name="connsiteY2" fmla="*/ 2667000 h 2667000"/>
            </a:gdLst>
            <a:ahLst/>
            <a:cxnLst>
              <a:cxn ang="0">
                <a:pos x="connsiteX0" y="connsiteY0"/>
              </a:cxn>
              <a:cxn ang="0">
                <a:pos x="connsiteX1" y="connsiteY1"/>
              </a:cxn>
              <a:cxn ang="0">
                <a:pos x="connsiteX2" y="connsiteY2"/>
              </a:cxn>
            </a:cxnLst>
            <a:rect l="l" t="t" r="r" b="b"/>
            <a:pathLst>
              <a:path w="4038600" h="2667000">
                <a:moveTo>
                  <a:pt x="0" y="0"/>
                </a:moveTo>
                <a:lnTo>
                  <a:pt x="4038600" y="0"/>
                </a:lnTo>
                <a:lnTo>
                  <a:pt x="4038600" y="2667000"/>
                </a:lnTo>
              </a:path>
            </a:pathLst>
          </a:custGeom>
          <a:noFill/>
          <a:ln w="63500">
            <a:solidFill>
              <a:schemeClr val="tx2"/>
            </a:solidFill>
            <a:round/>
            <a:headEnd/>
            <a:tailEnd type="triangle" w="lg" len="lg"/>
          </a:ln>
          <a:effectLst/>
        </p:spPr>
        <p:txBody>
          <a:bodyPr rtlCol="0" anchor="ctr"/>
          <a:lstStyle/>
          <a:p>
            <a:pPr algn="ctr"/>
            <a:endParaRPr lang="en-US" dirty="0">
              <a:latin typeface="Whipsmart" panose="020B0502030203050204" pitchFamily="34" charset="0"/>
            </a:endParaRPr>
          </a:p>
        </p:txBody>
      </p:sp>
      <p:sp>
        <p:nvSpPr>
          <p:cNvPr id="36" name="Text Box 19"/>
          <p:cNvSpPr txBox="1">
            <a:spLocks noChangeArrowheads="1"/>
          </p:cNvSpPr>
          <p:nvPr/>
        </p:nvSpPr>
        <p:spPr bwMode="auto">
          <a:xfrm>
            <a:off x="2507398" y="5623083"/>
            <a:ext cx="2039021" cy="1197764"/>
          </a:xfrm>
          <a:prstGeom prst="rect">
            <a:avLst/>
          </a:prstGeom>
          <a:noFill/>
          <a:ln>
            <a:noFill/>
          </a:ln>
        </p:spPr>
        <p:txBody>
          <a:bodyPr wrap="none" lIns="90488" tIns="44450" rIns="90488" bIns="44450">
            <a:spAutoFit/>
          </a:bodyPr>
          <a:lstStyle>
            <a:defPPr>
              <a:defRPr lang="en-US"/>
            </a:defPPr>
            <a:lvl1pPr>
              <a:defRPr sz="2400" b="0" i="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hu-HU" dirty="0">
                <a:solidFill>
                  <a:srgbClr val="FF0000"/>
                </a:solidFill>
              </a:rPr>
              <a:t>analogy:</a:t>
            </a:r>
          </a:p>
          <a:p>
            <a:pPr algn="ctr"/>
            <a:r>
              <a:rPr lang="hu-HU" dirty="0">
                <a:solidFill>
                  <a:srgbClr val="FF0000"/>
                </a:solidFill>
              </a:rPr>
              <a:t>drawing shapes</a:t>
            </a:r>
          </a:p>
          <a:p>
            <a:pPr algn="ctr"/>
            <a:r>
              <a:rPr lang="hu-HU" dirty="0">
                <a:solidFill>
                  <a:srgbClr val="FF0000"/>
                </a:solidFill>
              </a:rPr>
              <a:t>on paper</a:t>
            </a:r>
            <a:endParaRPr lang="en-US" dirty="0">
              <a:solidFill>
                <a:srgbClr val="FF0000"/>
              </a:solidFill>
            </a:endParaRPr>
          </a:p>
        </p:txBody>
      </p:sp>
    </p:spTree>
    <p:extLst>
      <p:ext uri="{BB962C8B-B14F-4D97-AF65-F5344CB8AC3E}">
        <p14:creationId xmlns:p14="http://schemas.microsoft.com/office/powerpoint/2010/main" val="110982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2D graphics systems</a:t>
            </a:r>
            <a:endParaRPr lang="en-US" dirty="0"/>
          </a:p>
        </p:txBody>
      </p:sp>
      <p:pic>
        <p:nvPicPr>
          <p:cNvPr id="5122" name="Picture 2" descr="http://payload.cargocollective.com/1/3/96110/1212094/Prezi%20-%20portfoli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276" y="1690690"/>
            <a:ext cx="4098925" cy="20922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mcdn4.angrybirdsnest.com/wp-content/uploads/2011/06/Angry-Birds-The-Big-Setup-11-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5400" y="1690690"/>
            <a:ext cx="4041775" cy="26945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newsweek.pl/g/i.aspx/670/0/newsweek/63514955651525895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6276" y="4112119"/>
            <a:ext cx="4073525" cy="257311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4.bp.blogspot.com/-TFvftGeJn-4/UUVoW5r9OvI/AAAAAAAADmo/JxjM1N5U5Vk/s1600/sequential+delay+relay+circui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7174" y="4449712"/>
            <a:ext cx="3578225" cy="240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557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smtClean="0"/>
              <a:t>2D virtual worlds</a:t>
            </a:r>
            <a:endParaRPr lang="en-US" dirty="0"/>
          </a:p>
        </p:txBody>
      </p:sp>
      <p:sp>
        <p:nvSpPr>
          <p:cNvPr id="4" name="Content Placeholder 3"/>
          <p:cNvSpPr>
            <a:spLocks noGrp="1"/>
          </p:cNvSpPr>
          <p:nvPr>
            <p:ph idx="1"/>
          </p:nvPr>
        </p:nvSpPr>
        <p:spPr/>
        <p:txBody>
          <a:bodyPr/>
          <a:lstStyle/>
          <a:p>
            <a:r>
              <a:rPr lang="hu-HU" dirty="0" smtClean="0"/>
              <a:t>The virtual world is a collection of </a:t>
            </a:r>
            <a:r>
              <a:rPr lang="hu-HU" b="1" dirty="0" smtClean="0"/>
              <a:t>object</a:t>
            </a:r>
            <a:r>
              <a:rPr lang="hu-HU" dirty="0" smtClean="0"/>
              <a:t>s</a:t>
            </a:r>
          </a:p>
          <a:p>
            <a:r>
              <a:rPr lang="hu-HU" dirty="0" smtClean="0"/>
              <a:t>All objects have </a:t>
            </a:r>
            <a:r>
              <a:rPr lang="hu-HU" b="1" dirty="0" smtClean="0"/>
              <a:t>their own</a:t>
            </a:r>
            <a:r>
              <a:rPr lang="hu-HU" dirty="0" smtClean="0"/>
              <a:t> positions, orientations, or even scalings or shearings</a:t>
            </a:r>
          </a:p>
          <a:p>
            <a:r>
              <a:rPr lang="hu-HU" dirty="0" smtClean="0"/>
              <a:t>But multiple objects may use the same </a:t>
            </a:r>
            <a:r>
              <a:rPr lang="hu-HU" b="1" dirty="0" smtClean="0"/>
              <a:t>model</a:t>
            </a:r>
          </a:p>
          <a:p>
            <a:pPr lvl="1"/>
            <a:r>
              <a:rPr lang="hu-HU" dirty="0" smtClean="0"/>
              <a:t>may consist of geometry</a:t>
            </a:r>
          </a:p>
          <a:p>
            <a:pPr lvl="2"/>
            <a:r>
              <a:rPr lang="hu-HU" dirty="0" smtClean="0"/>
              <a:t>curves, polygons, shapes</a:t>
            </a:r>
          </a:p>
          <a:p>
            <a:pPr lvl="1"/>
            <a:r>
              <a:rPr lang="hu-HU" dirty="0" smtClean="0"/>
              <a:t>and texture</a:t>
            </a:r>
          </a:p>
          <a:p>
            <a:pPr lvl="2"/>
            <a:r>
              <a:rPr lang="hu-HU" dirty="0" smtClean="0"/>
              <a:t>sprites</a:t>
            </a:r>
            <a:endParaRPr lang="en-US" dirty="0"/>
          </a:p>
        </p:txBody>
      </p:sp>
    </p:spTree>
    <p:extLst>
      <p:ext uri="{BB962C8B-B14F-4D97-AF65-F5344CB8AC3E}">
        <p14:creationId xmlns:p14="http://schemas.microsoft.com/office/powerpoint/2010/main" val="243564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Models</a:t>
            </a:r>
            <a:endParaRPr lang="en-US" dirty="0"/>
          </a:p>
        </p:txBody>
      </p:sp>
      <p:pic>
        <p:nvPicPr>
          <p:cNvPr id="6146" name="Picture 2" descr="http://i.stack.imgur.com/6mz4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7550" y="1485899"/>
            <a:ext cx="2203450" cy="23571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fc02.deviantart.net/fs70/f/2014/142/6/8/angry_birds_red_bird_sprite_by_ultrakirbyfan100-d49hgy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750" y="214061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mg3.wikia.nocookie.net/__cb20091114150342/gtawiki/images/b/b6/Spritzer-GTA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1" y="2235863"/>
            <a:ext cx="1571625" cy="857251"/>
          </a:xfrm>
          <a:prstGeom prst="rect">
            <a:avLst/>
          </a:prstGeom>
          <a:noFill/>
          <a:extLst>
            <a:ext uri="{909E8E84-426E-40DD-AFC4-6F175D3DCCD1}">
              <a14:hiddenFill xmlns:a14="http://schemas.microsoft.com/office/drawing/2010/main">
                <a:solidFill>
                  <a:srgbClr val="FFFFFF"/>
                </a:solidFill>
              </a14:hiddenFill>
            </a:ext>
          </a:extLst>
        </p:spPr>
      </p:pic>
      <p:sp>
        <p:nvSpPr>
          <p:cNvPr id="5" name="Sun 4"/>
          <p:cNvSpPr/>
          <p:nvPr/>
        </p:nvSpPr>
        <p:spPr>
          <a:xfrm>
            <a:off x="2218573" y="4568727"/>
            <a:ext cx="1436147" cy="1436147"/>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Can 5"/>
          <p:cNvSpPr/>
          <p:nvPr/>
        </p:nvSpPr>
        <p:spPr>
          <a:xfrm>
            <a:off x="4953000" y="4267200"/>
            <a:ext cx="1981200" cy="1955800"/>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 name="Picture 1"/>
          <p:cNvPicPr>
            <a:picLocks noChangeAspect="1"/>
          </p:cNvPicPr>
          <p:nvPr/>
        </p:nvPicPr>
        <p:blipFill>
          <a:blip r:embed="rId6" cstate="print"/>
          <a:stretch>
            <a:fillRect/>
          </a:stretch>
        </p:blipFill>
        <p:spPr>
          <a:xfrm>
            <a:off x="7223026" y="3843077"/>
            <a:ext cx="2692400" cy="2019300"/>
          </a:xfrm>
          <a:prstGeom prst="rect">
            <a:avLst/>
          </a:prstGeom>
        </p:spPr>
      </p:pic>
      <p:cxnSp>
        <p:nvCxnSpPr>
          <p:cNvPr id="7" name="Straight Arrow Connector 6"/>
          <p:cNvCxnSpPr/>
          <p:nvPr/>
        </p:nvCxnSpPr>
        <p:spPr>
          <a:xfrm>
            <a:off x="1882220" y="3930977"/>
            <a:ext cx="23087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82219" y="1338607"/>
            <a:ext cx="0" cy="25923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39854" y="5290008"/>
            <a:ext cx="12511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39854" y="4355185"/>
            <a:ext cx="0" cy="9348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148" idx="2"/>
          </p:cNvCxnSpPr>
          <p:nvPr/>
        </p:nvCxnSpPr>
        <p:spPr>
          <a:xfrm>
            <a:off x="6096001" y="3093113"/>
            <a:ext cx="1057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148" idx="2"/>
            <a:endCxn id="4" idx="2"/>
          </p:cNvCxnSpPr>
          <p:nvPr/>
        </p:nvCxnSpPr>
        <p:spPr>
          <a:xfrm flipV="1">
            <a:off x="6096000" y="1690689"/>
            <a:ext cx="0" cy="1402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96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Worlds</a:t>
            </a:r>
            <a:endParaRPr lang="en-US" dirty="0"/>
          </a:p>
        </p:txBody>
      </p:sp>
      <p:pic>
        <p:nvPicPr>
          <p:cNvPr id="3074" name="Picture 2" descr="http://static.wikigta.org/nl/images/thumb/2/24/Downtown_satellite_map.png/256px-Downtown_satellite_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871789"/>
            <a:ext cx="37147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9487" y="5036983"/>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4607" y="5036983"/>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7147" y="3802543"/>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9807" y="5044208"/>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0527" y="5463308"/>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110077" y="5820497"/>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110077" y="5349010"/>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3714664" y="5713342"/>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img3.wikia.nocookie.net/__cb20091114150342/gtawiki/images/b/b6/Spritzer-GT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787564" y="4271850"/>
            <a:ext cx="83818"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4.bp.blogspot.com/-TnkdiDtaw3A/TicEePxWwAI/AAAAAAAAAOQ/HanGKuRqw3Y/s1600/Angry-Birds-Mighty-Hoax-4-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0527" y="1306074"/>
            <a:ext cx="5511220" cy="309764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8351045" y="2847978"/>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351044" y="2509839"/>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896351" y="2850362"/>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896350" y="2512223"/>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13082" y="2847978"/>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413081" y="2509839"/>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977438" y="2847978"/>
            <a:ext cx="2952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9977437" y="2509839"/>
            <a:ext cx="0" cy="33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420100"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420099"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701087"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701086"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003505"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9003504"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9274968"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9274967"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572624"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572623"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853612" y="3474247"/>
            <a:ext cx="1643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9853611" y="3281364"/>
            <a:ext cx="0" cy="192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81200" y="6586539"/>
            <a:ext cx="39243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981200" y="2509839"/>
            <a:ext cx="0" cy="40767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00528" y="4403714"/>
            <a:ext cx="5691273"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4900527" y="762000"/>
            <a:ext cx="0" cy="36417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8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par>
                                <p:cTn id="11" presetID="26" presetClass="emph" presetSubtype="0" repeatCount="indefinite" fill="hold" nodeType="withEffect">
                                  <p:stCondLst>
                                    <p:cond delay="0"/>
                                  </p:stCondLst>
                                  <p:endCondLst>
                                    <p:cond evt="onNext" delay="0">
                                      <p:tgtEl>
                                        <p:sldTgt/>
                                      </p:tgtEl>
                                    </p:cond>
                                  </p:end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par>
                                <p:cTn id="14" presetID="26" presetClass="emph" presetSubtype="0" repeatCount="indefinite" fill="hold" nodeType="withEffect">
                                  <p:stCondLst>
                                    <p:cond delay="0"/>
                                  </p:stCondLst>
                                  <p:endCondLst>
                                    <p:cond evt="onNext" delay="0">
                                      <p:tgtEl>
                                        <p:sldTgt/>
                                      </p:tgtEl>
                                    </p:cond>
                                  </p:end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par>
                                <p:cTn id="17" presetID="26" presetClass="emph" presetSubtype="0" repeatCount="indefinite" fill="hold" nodeType="withEffect">
                                  <p:stCondLst>
                                    <p:cond delay="0"/>
                                  </p:stCondLst>
                                  <p:endCondLst>
                                    <p:cond evt="onNext" delay="0">
                                      <p:tgtEl>
                                        <p:sldTgt/>
                                      </p:tgtEl>
                                    </p:cond>
                                  </p:endCondLst>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par>
                                <p:cTn id="20" presetID="26" presetClass="emph" presetSubtype="0" repeatCount="indefinite" fill="hold" nodeType="withEffect">
                                  <p:stCondLst>
                                    <p:cond delay="0"/>
                                  </p:stCondLst>
                                  <p:endCondLst>
                                    <p:cond evt="onNext" delay="0">
                                      <p:tgtEl>
                                        <p:sldTgt/>
                                      </p:tgtEl>
                                    </p:cond>
                                  </p:endCondLst>
                                  <p:childTnLst>
                                    <p:animEffect transition="out" filter="fade">
                                      <p:cBhvr>
                                        <p:cTn id="21" dur="500" tmFilter="0, 0; .2, .5; .8, .5; 1, 0"/>
                                        <p:tgtEl>
                                          <p:spTgt spid="9"/>
                                        </p:tgtEl>
                                      </p:cBhvr>
                                    </p:animEffect>
                                    <p:animScale>
                                      <p:cBhvr>
                                        <p:cTn id="22" dur="250" autoRev="1" fill="hold"/>
                                        <p:tgtEl>
                                          <p:spTgt spid="9"/>
                                        </p:tgtEl>
                                      </p:cBhvr>
                                      <p:by x="105000" y="105000"/>
                                    </p:animScale>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10"/>
                                        </p:tgtEl>
                                      </p:cBhvr>
                                    </p:animEffect>
                                    <p:animScale>
                                      <p:cBhvr>
                                        <p:cTn id="25" dur="250" autoRev="1" fill="hold"/>
                                        <p:tgtEl>
                                          <p:spTgt spid="10"/>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1"/>
                                        </p:tgtEl>
                                      </p:cBhvr>
                                    </p:animEffect>
                                    <p:animScale>
                                      <p:cBhvr>
                                        <p:cTn id="28" dur="250" autoRev="1" fill="hold"/>
                                        <p:tgtEl>
                                          <p:spTgt spid="11"/>
                                        </p:tgtEl>
                                      </p:cBhvr>
                                      <p:by x="105000" y="105000"/>
                                    </p:animScale>
                                  </p:childTnLst>
                                </p:cTn>
                              </p:par>
                              <p:par>
                                <p:cTn id="29" presetID="26" presetClass="emph" presetSubtype="0" repeatCount="indefinite" fill="hold" nodeType="withEffect">
                                  <p:stCondLst>
                                    <p:cond delay="0"/>
                                  </p:stCondLst>
                                  <p:endCondLst>
                                    <p:cond evt="onNext" delay="0">
                                      <p:tgtEl>
                                        <p:sldTgt/>
                                      </p:tgtEl>
                                    </p:cond>
                                  </p:endCondLst>
                                  <p:childTnLst>
                                    <p:animEffect transition="out" filter="fade">
                                      <p:cBhvr>
                                        <p:cTn id="30" dur="500" tmFilter="0, 0; .2, .5; .8, .5; 1, 0"/>
                                        <p:tgtEl>
                                          <p:spTgt spid="12"/>
                                        </p:tgtEl>
                                      </p:cBhvr>
                                    </p:animEffect>
                                    <p:animScale>
                                      <p:cBhvr>
                                        <p:cTn id="31" dur="250" autoRev="1" fill="hold"/>
                                        <p:tgtEl>
                                          <p:spTgt spid="12"/>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par>
                                <p:cTn id="100" presetID="10" presetClass="entr" presetSubtype="0"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par>
                                <p:cTn id="103" presetID="10" presetClass="entr" presetSubtype="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fade">
                                      <p:cBhvr>
                                        <p:cTn id="10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Visible window / 2D camera</a:t>
            </a:r>
            <a:endParaRPr lang="en-US" dirty="0"/>
          </a:p>
        </p:txBody>
      </p:sp>
      <p:pic>
        <p:nvPicPr>
          <p:cNvPr id="5" name="Picture 2" descr="http://static.wikigta.org/nl/images/thumb/2/24/Downtown_satellite_map.png/256px-Downtown_satellite_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4150" y="1512889"/>
            <a:ext cx="1733550" cy="1733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48050" y="2247900"/>
            <a:ext cx="304800" cy="247650"/>
          </a:xfrm>
          <a:prstGeom prst="rect">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6" name="Straight Connector 5"/>
          <p:cNvCxnSpPr/>
          <p:nvPr/>
        </p:nvCxnSpPr>
        <p:spPr>
          <a:xfrm flipV="1">
            <a:off x="1943100" y="2506980"/>
            <a:ext cx="1508760" cy="3889058"/>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flipH="1" flipV="1">
            <a:off x="3752850" y="2506980"/>
            <a:ext cx="1981200" cy="3889058"/>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flipH="1" flipV="1">
            <a:off x="3752850" y="2247901"/>
            <a:ext cx="1981200" cy="1304925"/>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p:nvCxnSpPr>
        <p:spPr>
          <a:xfrm flipV="1">
            <a:off x="1943100" y="2247901"/>
            <a:ext cx="1504950" cy="1304925"/>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pic>
        <p:nvPicPr>
          <p:cNvPr id="4098" name="Picture 2" descr="http://www.gouranga.com/images/gta2/snap14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3100" y="3552826"/>
            <a:ext cx="3790950" cy="28432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bp.blogspot.com/-TnkdiDtaw3A/TicEePxWwAI/AAAAAAAAAOQ/HanGKuRqw3Y/s1600/Angry-Birds-Mighty-Hoax-4-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8080" y="5173822"/>
            <a:ext cx="2174527" cy="122221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850630" y="5639993"/>
            <a:ext cx="637934" cy="518321"/>
          </a:xfrm>
          <a:prstGeom prst="rect">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0" name="Straight Connector 19"/>
          <p:cNvCxnSpPr/>
          <p:nvPr/>
        </p:nvCxnSpPr>
        <p:spPr>
          <a:xfrm>
            <a:off x="5981700" y="4572003"/>
            <a:ext cx="2868930" cy="1586311"/>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H="1">
            <a:off x="9488564" y="4572003"/>
            <a:ext cx="817486" cy="1586311"/>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flipH="1">
            <a:off x="9488564" y="1690690"/>
            <a:ext cx="817486" cy="3949303"/>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5974080" y="1690690"/>
            <a:ext cx="2876551" cy="3949303"/>
          </a:xfrm>
          <a:prstGeom prst="line">
            <a:avLst/>
          </a:prstGeom>
          <a:solidFill>
            <a:srgbClr val="99FF66">
              <a:alpha val="30196"/>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pic>
        <p:nvPicPr>
          <p:cNvPr id="4100" name="Picture 4" descr="http://www.psu.com/media/articles/image/angry-birds-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700" y="1690690"/>
            <a:ext cx="4324350" cy="288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90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Transformations</a:t>
            </a:r>
            <a:endParaRPr lang="en-US" dirty="0"/>
          </a:p>
        </p:txBody>
      </p:sp>
      <p:sp>
        <p:nvSpPr>
          <p:cNvPr id="13315" name="Tartalom helye 2"/>
          <p:cNvSpPr>
            <a:spLocks noGrp="1"/>
          </p:cNvSpPr>
          <p:nvPr>
            <p:ph idx="1"/>
          </p:nvPr>
        </p:nvSpPr>
        <p:spPr/>
        <p:txBody>
          <a:bodyPr/>
          <a:lstStyle/>
          <a:p>
            <a:r>
              <a:rPr lang="en-US" altLang="en-US" dirty="0" smtClean="0"/>
              <a:t>Given the coordinates of a point in one space, what are its coordinates in another space?</a:t>
            </a:r>
          </a:p>
          <a:p>
            <a:pPr lvl="1"/>
            <a:r>
              <a:rPr lang="en-US" altLang="en-US" dirty="0" smtClean="0"/>
              <a:t>static interpretation</a:t>
            </a:r>
          </a:p>
          <a:p>
            <a:r>
              <a:rPr lang="en-US" altLang="en-US" dirty="0" smtClean="0"/>
              <a:t>What should I do with the original coordinates, to get them in another space?</a:t>
            </a:r>
          </a:p>
          <a:p>
            <a:pPr lvl="1"/>
            <a:r>
              <a:rPr lang="en-US" altLang="en-US" dirty="0" smtClean="0"/>
              <a:t>dynamic interpretation</a:t>
            </a:r>
          </a:p>
        </p:txBody>
      </p:sp>
    </p:spTree>
    <p:extLst>
      <p:ext uri="{BB962C8B-B14F-4D97-AF65-F5344CB8AC3E}">
        <p14:creationId xmlns:p14="http://schemas.microsoft.com/office/powerpoint/2010/main" val="2585707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The 2D image synthesis problem</a:t>
            </a:r>
            <a:endParaRPr lang="en-US" dirty="0"/>
          </a:p>
        </p:txBody>
      </p:sp>
      <p:sp>
        <p:nvSpPr>
          <p:cNvPr id="17411" name="Tartalom helye 2"/>
          <p:cNvSpPr>
            <a:spLocks noGrp="1"/>
          </p:cNvSpPr>
          <p:nvPr>
            <p:ph idx="1"/>
          </p:nvPr>
        </p:nvSpPr>
        <p:spPr/>
        <p:txBody>
          <a:bodyPr/>
          <a:lstStyle/>
          <a:p>
            <a:r>
              <a:rPr lang="hu-HU" altLang="en-US" dirty="0" smtClean="0"/>
              <a:t>given a 2D model</a:t>
            </a:r>
          </a:p>
          <a:p>
            <a:pPr lvl="1"/>
            <a:r>
              <a:rPr lang="hu-HU" altLang="en-US" dirty="0" smtClean="0"/>
              <a:t>triangle vertices </a:t>
            </a:r>
            <a:r>
              <a:rPr lang="en-US" altLang="en-US" dirty="0" smtClean="0"/>
              <a:t>[</a:t>
            </a:r>
            <a:r>
              <a:rPr lang="hu-HU" altLang="en-US" dirty="0" smtClean="0"/>
              <a:t>model coordinates</a:t>
            </a:r>
            <a:r>
              <a:rPr lang="en-US" altLang="en-US" dirty="0" smtClean="0"/>
              <a:t>]</a:t>
            </a:r>
            <a:endParaRPr lang="hu-HU" altLang="en-US" dirty="0" smtClean="0"/>
          </a:p>
          <a:p>
            <a:r>
              <a:rPr lang="hu-HU" altLang="en-US" dirty="0" smtClean="0"/>
              <a:t>a 2D triangle drawing algorithm</a:t>
            </a:r>
          </a:p>
          <a:p>
            <a:pPr lvl="1"/>
            <a:r>
              <a:rPr lang="hu-HU" altLang="en-US" dirty="0" smtClean="0"/>
              <a:t>colors pixels </a:t>
            </a:r>
            <a:r>
              <a:rPr lang="en-US" altLang="en-US" dirty="0" smtClean="0"/>
              <a:t>[viewport </a:t>
            </a:r>
            <a:r>
              <a:rPr lang="hu-HU" altLang="en-US" dirty="0" smtClean="0"/>
              <a:t>coordinates</a:t>
            </a:r>
            <a:r>
              <a:rPr lang="en-US" altLang="en-US" dirty="0" smtClean="0"/>
              <a:t>]</a:t>
            </a:r>
            <a:endParaRPr lang="hu-HU" altLang="en-US" dirty="0" smtClean="0"/>
          </a:p>
          <a:p>
            <a:r>
              <a:rPr lang="hu-HU" altLang="en-US" dirty="0" smtClean="0"/>
              <a:t>The task</a:t>
            </a:r>
            <a:r>
              <a:rPr lang="en-US" altLang="en-US" dirty="0" smtClean="0"/>
              <a:t>:</a:t>
            </a:r>
            <a:endParaRPr lang="hu-HU" altLang="en-US" dirty="0" smtClean="0"/>
          </a:p>
          <a:p>
            <a:pPr lvl="1"/>
            <a:r>
              <a:rPr lang="hu-HU" altLang="en-US" dirty="0" smtClean="0"/>
              <a:t>from the</a:t>
            </a:r>
            <a:r>
              <a:rPr lang="en-US" altLang="en-US" dirty="0" smtClean="0"/>
              <a:t> model coordinates</a:t>
            </a:r>
            <a:r>
              <a:rPr lang="hu-HU" altLang="en-US" dirty="0" smtClean="0"/>
              <a:t> </a:t>
            </a:r>
            <a:r>
              <a:rPr lang="en-US" altLang="en-US" dirty="0" smtClean="0"/>
              <a:t>of the </a:t>
            </a:r>
            <a:r>
              <a:rPr lang="hu-HU" altLang="en-US" dirty="0" smtClean="0"/>
              <a:t>vertex</a:t>
            </a:r>
            <a:r>
              <a:rPr lang="en-US" altLang="en-US" dirty="0" smtClean="0"/>
              <a:t>, </a:t>
            </a:r>
            <a:r>
              <a:rPr lang="hu-HU" altLang="en-US" dirty="0" smtClean="0"/>
              <a:t>compute </a:t>
            </a:r>
            <a:r>
              <a:rPr lang="en-US" altLang="en-US" dirty="0" smtClean="0"/>
              <a:t>in which pixel it appears</a:t>
            </a:r>
          </a:p>
          <a:p>
            <a:endParaRPr lang="en-US" altLang="en-US" dirty="0" smtClean="0"/>
          </a:p>
        </p:txBody>
      </p:sp>
    </p:spTree>
    <p:extLst>
      <p:ext uri="{BB962C8B-B14F-4D97-AF65-F5344CB8AC3E}">
        <p14:creationId xmlns:p14="http://schemas.microsoft.com/office/powerpoint/2010/main" val="26291274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2.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3.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4.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ags/tag5.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6.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7.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32515</TotalTime>
  <Words>1772</Words>
  <Application>Microsoft Office PowerPoint</Application>
  <PresentationFormat>Widescreen</PresentationFormat>
  <Paragraphs>140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Orthodox Herbertarian</vt:lpstr>
      <vt:lpstr>Stencil</vt:lpstr>
      <vt:lpstr>Times New Roman</vt:lpstr>
      <vt:lpstr>Whipsmart</vt:lpstr>
      <vt:lpstr>Office Theme</vt:lpstr>
      <vt:lpstr>Computer Graphics Model and world</vt:lpstr>
      <vt:lpstr>2D computer graphics</vt:lpstr>
      <vt:lpstr>2D graphics systems</vt:lpstr>
      <vt:lpstr>2D virtual worlds</vt:lpstr>
      <vt:lpstr>Models</vt:lpstr>
      <vt:lpstr>Worlds</vt:lpstr>
      <vt:lpstr>Visible window / 2D camera</vt:lpstr>
      <vt:lpstr>Transformations</vt:lpstr>
      <vt:lpstr>The 2D image synthesis problem</vt:lpstr>
      <vt:lpstr>What would influence this?</vt:lpstr>
      <vt:lpstr>Model and world coordinates (static interpretation)</vt:lpstr>
      <vt:lpstr>Model and world coordinates (dynamic interpretation)</vt:lpstr>
      <vt:lpstr>Constructing a model transformation</vt:lpstr>
      <vt:lpstr>Constructing a model transformation</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271</cp:revision>
  <dcterms:created xsi:type="dcterms:W3CDTF">2014-12-27T20:04:49Z</dcterms:created>
  <dcterms:modified xsi:type="dcterms:W3CDTF">2019-09-23T21:11:35Z</dcterms:modified>
</cp:coreProperties>
</file>