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7" r:id="rId2"/>
    <p:sldId id="586" r:id="rId3"/>
    <p:sldId id="587" r:id="rId4"/>
    <p:sldId id="588" r:id="rId5"/>
    <p:sldId id="439" r:id="rId6"/>
    <p:sldId id="441" r:id="rId7"/>
    <p:sldId id="354" r:id="rId8"/>
    <p:sldId id="335" r:id="rId9"/>
    <p:sldId id="336" r:id="rId10"/>
    <p:sldId id="338" r:id="rId11"/>
    <p:sldId id="590" r:id="rId12"/>
    <p:sldId id="339" r:id="rId13"/>
    <p:sldId id="589" r:id="rId14"/>
    <p:sldId id="452" r:id="rId15"/>
    <p:sldId id="454" r:id="rId16"/>
    <p:sldId id="453" r:id="rId17"/>
    <p:sldId id="4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4" d="100"/>
          <a:sy n="94" d="100"/>
        </p:scale>
        <p:origin x="18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r>
              <a:rPr lang="en-US" dirty="0"/>
              <a:t/>
            </a:r>
            <a:br>
              <a:rPr lang="en-US" dirty="0"/>
            </a:br>
            <a:r>
              <a:rPr lang="hu-HU" dirty="0" err="1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4094964" y="1935266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85424" y="1565934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2764" y="2141314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7013040" y="2325980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4420" y="5444191"/>
            <a:ext cx="14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create a list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5595102" y="5132960"/>
            <a:ext cx="58939" cy="311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35255" y="562885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geometry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given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JSON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917181" y="5132960"/>
            <a:ext cx="487679" cy="49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vararg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smtClean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&lt;Mesh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geometries)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map{(m, g)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Mesh(m, g</a:t>
            </a:r>
            <a:r>
              <a:rPr lang="hu-HU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)}.toTypedArray()</a:t>
            </a:r>
            <a:endParaRPr lang="hu-HU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5340687" y="3465734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31147" y="3096402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8420" y="3758866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718696" y="3943532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7106" y="5544440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pair up materials and geometries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4103678" y="5118317"/>
            <a:ext cx="0" cy="426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8696" y="546883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create a mesh for each pair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7748420" y="5118317"/>
            <a:ext cx="267820" cy="347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</a:t>
            </a:r>
            <a:r>
              <a:rPr lang="en-US" sz="3200" dirty="0"/>
              <a:t> multiple meshes are</a:t>
            </a:r>
            <a:r>
              <a:rPr lang="hu-HU" sz="3200" dirty="0"/>
              <a:t> allowed as child component</a:t>
            </a:r>
            <a:r>
              <a:rPr lang="en-US" sz="3200" dirty="0"/>
              <a:t>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meshes : Mesh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this to display 3D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materials for both </a:t>
            </a:r>
            <a:r>
              <a:rPr lang="en-US" dirty="0" err="1"/>
              <a:t>submeshes</a:t>
            </a:r>
            <a:endParaRPr lang="en-US" dirty="0"/>
          </a:p>
          <a:p>
            <a:pPr lvl="1"/>
            <a:r>
              <a:rPr lang="en-US" dirty="0"/>
              <a:t>same program, different texture</a:t>
            </a:r>
          </a:p>
          <a:p>
            <a:r>
              <a:rPr lang="en-US" dirty="0"/>
              <a:t>create game object using multiple meshes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8160" y="1690688"/>
            <a:ext cx="6593840" cy="516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jsonLoader.meshesFrom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"media/slowpoke/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600" dirty="0" smtClean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Texture2D(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600" i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</a:t>
            </a:r>
            <a:r>
              <a:rPr lang="hu-HU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colorTexture</a:t>
            </a:r>
            <a:r>
              <a:rPr lang="en-US" sz="1600" dirty="0" smtClean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600" dirty="0" smtClean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Texture2D(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600" i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YadonEye</a:t>
            </a:r>
            <a:r>
              <a:rPr lang="hu-HU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600" i="1" dirty="0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object that coincides with visible area shown (your camera may be different)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2" y="1676400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1" y="1245190"/>
            <a:ext cx="6236142" cy="35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Yaw-pitch-roll: a way to specify 3D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right-handed coordinates</a:t>
            </a:r>
            <a:endParaRPr lang="hu-HU" dirty="0"/>
          </a:p>
          <a:p>
            <a:r>
              <a:rPr lang="en-US" dirty="0"/>
              <a:t>main directions</a:t>
            </a:r>
            <a:endParaRPr lang="hu-HU" dirty="0"/>
          </a:p>
          <a:p>
            <a:pPr lvl="1"/>
            <a:r>
              <a:rPr lang="hu-HU" dirty="0"/>
              <a:t>x: </a:t>
            </a:r>
            <a:r>
              <a:rPr lang="en-US" dirty="0"/>
              <a:t>right</a:t>
            </a:r>
            <a:endParaRPr lang="hu-HU" dirty="0"/>
          </a:p>
          <a:p>
            <a:pPr lvl="1"/>
            <a:r>
              <a:rPr lang="hu-HU" dirty="0"/>
              <a:t>y: </a:t>
            </a:r>
            <a:r>
              <a:rPr lang="en-US" dirty="0"/>
              <a:t>up</a:t>
            </a:r>
            <a:endParaRPr lang="hu-HU" dirty="0"/>
          </a:p>
          <a:p>
            <a:pPr lvl="1"/>
            <a:r>
              <a:rPr lang="hu-HU" dirty="0"/>
              <a:t>z: </a:t>
            </a:r>
            <a:r>
              <a:rPr lang="en-US" dirty="0"/>
              <a:t>back </a:t>
            </a:r>
            <a:r>
              <a:rPr lang="hu-HU" dirty="0"/>
              <a:t>(</a:t>
            </a:r>
            <a:r>
              <a:rPr lang="en-US" dirty="0"/>
              <a:t>ahead is</a:t>
            </a:r>
            <a:r>
              <a:rPr lang="hu-HU" dirty="0"/>
              <a:t> </a:t>
            </a:r>
            <a:r>
              <a:rPr lang="hu-HU" dirty="0" err="1"/>
              <a:t>-z</a:t>
            </a:r>
            <a:r>
              <a:rPr lang="hu-HU" dirty="0"/>
              <a:t>)</a:t>
            </a:r>
          </a:p>
          <a:p>
            <a:r>
              <a:rPr lang="en-US" dirty="0"/>
              <a:t>rotation angles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yaw</a:t>
            </a:r>
            <a:r>
              <a:rPr lang="en-US" dirty="0"/>
              <a:t> – around y</a:t>
            </a:r>
          </a:p>
          <a:p>
            <a:pPr lvl="1"/>
            <a:r>
              <a:rPr lang="hu-HU" dirty="0" err="1"/>
              <a:t>pitch</a:t>
            </a:r>
            <a:r>
              <a:rPr lang="en-US" dirty="0"/>
              <a:t> – around x</a:t>
            </a:r>
            <a:endParaRPr lang="hu-HU" dirty="0"/>
          </a:p>
          <a:p>
            <a:pPr lvl="1"/>
            <a:r>
              <a:rPr lang="hu-HU" dirty="0"/>
              <a:t>roll</a:t>
            </a:r>
            <a:r>
              <a:rPr lang="en-US" dirty="0"/>
              <a:t> – around z</a:t>
            </a:r>
            <a:endParaRPr lang="hu-HU" dirty="0"/>
          </a:p>
        </p:txBody>
      </p:sp>
      <p:pic>
        <p:nvPicPr>
          <p:cNvPr id="1026" name="Picture 2" descr="https://upload.wikimedia.org/wikipedia/commons/thumb/5/54/Flight_dynamics_with_text.png/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4" y="4753020"/>
            <a:ext cx="2881768" cy="2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425cc26b1744ffcc08e322cdabdcbd51_jet-plane-clipart-fashionnow-toy-airplane-clipart_770-4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3" y="5470168"/>
            <a:ext cx="2315936" cy="1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94677" y="5775065"/>
            <a:ext cx="1383846" cy="471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78524" y="4628436"/>
            <a:ext cx="1" cy="1618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78524" y="5840379"/>
            <a:ext cx="1124857" cy="4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3667" y="5369618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x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858" y="44041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y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9254" y="548267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z</a:t>
            </a:r>
            <a:endParaRPr lang="en-US" sz="32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in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roll, pitch, yaw replace orientation</a:t>
            </a:r>
          </a:p>
          <a:p>
            <a:r>
              <a:rPr lang="en-US" dirty="0"/>
              <a:t>in </a:t>
            </a:r>
            <a:r>
              <a:rPr lang="en-US" dirty="0" err="1"/>
              <a:t>GameObject#update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modelMatrix.set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scale(scale).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rotate(pitch, 1.0f, 0.0f, 0.0f).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rotate(yaw, 0.0f, 1.0f, 0.0f)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translate(position)</a:t>
            </a:r>
          </a:p>
        </p:txBody>
      </p:sp>
    </p:spTree>
    <p:extLst>
      <p:ext uri="{BB962C8B-B14F-4D97-AF65-F5344CB8AC3E}">
        <p14:creationId xmlns:p14="http://schemas.microsoft.com/office/powerpoint/2010/main" val="179720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object fully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game object scale (approx. 0.1, 0.1, 0.1)</a:t>
            </a:r>
          </a:p>
          <a:p>
            <a:r>
              <a:rPr lang="en-US" dirty="0"/>
              <a:t>rotate (e.g. half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around the vertical axis)</a:t>
            </a:r>
          </a:p>
          <a:p>
            <a:endParaRPr lang="en-US" dirty="0"/>
          </a:p>
          <a:p>
            <a:r>
              <a:rPr lang="en-US" dirty="0"/>
              <a:t>enable depth testing to avoid further away parts showing through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lvl="1"/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blending</a:t>
            </a:r>
            <a:endParaRPr lang="hu-HU" dirty="0"/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shaders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unit </a:t>
            </a:r>
            <a:r>
              <a:rPr lang="hu-HU" dirty="0" err="1"/>
              <a:t>alpha</a:t>
            </a:r>
            <a:endParaRPr lang="hu-HU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2777796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236803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277779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850341" y="4236803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4694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6109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428472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2776117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3310638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2788766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3457354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3310637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3310637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3499318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958325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4568358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3499318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4033838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460863" y="4958325"/>
            <a:ext cx="2077085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latin typeface="Whipsmart" panose="020B0502030203050204" pitchFamily="34" charset="0"/>
              </a:rPr>
              <a:t>Quad</a:t>
            </a:r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9836" y="4952042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5667656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5152269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5492846"/>
            <a:ext cx="578613" cy="35466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50062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3497639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4032160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3510288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4178876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4032159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730861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970972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5680305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4032159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4032159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3450304" y="4952768"/>
            <a:ext cx="2087643" cy="107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atin typeface="Whipsmart" panose="020B0502030203050204" pitchFamily="34" charset="0"/>
              </a:rPr>
              <a:t>SubMeshGeometry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0" name="Straight Arrow Connector 29"/>
          <p:cNvCxnSpPr>
            <a:stCxn id="9" idx="2"/>
            <a:endCxn id="27" idx="0"/>
          </p:cNvCxnSpPr>
          <p:nvPr/>
        </p:nvCxnSpPr>
        <p:spPr>
          <a:xfrm flipH="1">
            <a:off x="4494126" y="4568358"/>
            <a:ext cx="200019" cy="38441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18990293">
            <a:off x="3405889" y="3907143"/>
            <a:ext cx="235744" cy="250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model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easy to load from </a:t>
            </a:r>
            <a:r>
              <a:rPr lang="hu-HU" dirty="0" err="1"/>
              <a:t>Kotlin</a:t>
            </a:r>
            <a:endParaRPr lang="en-US" dirty="0"/>
          </a:p>
          <a:p>
            <a:r>
              <a:rPr lang="en-US" dirty="0"/>
              <a:t>contains data in ready-to-use-in-buffers format</a:t>
            </a:r>
          </a:p>
          <a:p>
            <a:endParaRPr lang="hu-HU" dirty="0"/>
          </a:p>
          <a:p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hu-HU" dirty="0"/>
          </a:p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Blender</a:t>
            </a:r>
            <a:endParaRPr lang="hu-HU" dirty="0"/>
          </a:p>
          <a:p>
            <a:pPr lvl="1"/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Blender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and video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script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loaded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</a:t>
            </a:r>
            <a:r>
              <a:rPr lang="en-US" sz="2000" dirty="0" err="1">
                <a:latin typeface="Consolas" panose="020B0609020204030204" pitchFamily="49" charset="0"/>
              </a:rPr>
              <a:t>SubmeshGeometry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hu-HU" sz="2000" dirty="0" err="1">
                <a:latin typeface="Consolas" panose="020B0609020204030204" pitchFamily="49" charset="0"/>
              </a:rPr>
              <a:t>kt</a:t>
            </a:r>
            <a:r>
              <a:rPr lang="en-US" dirty="0"/>
              <a:t> similar to </a:t>
            </a:r>
            <a:r>
              <a:rPr lang="hu-HU" sz="2400" dirty="0">
                <a:latin typeface="Consolas" panose="020B0609020204030204" pitchFamily="49" charset="0"/>
              </a:rPr>
              <a:t>TexturedQ</a:t>
            </a:r>
            <a:r>
              <a:rPr lang="en-US" sz="2400" dirty="0" err="1">
                <a:latin typeface="Consolas" panose="020B0609020204030204" pitchFamily="49" charset="0"/>
              </a:rPr>
              <a:t>uadGeometry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hu-HU" sz="2400" dirty="0" err="1">
                <a:latin typeface="Consolas" panose="020B0609020204030204" pitchFamily="49" charset="0"/>
              </a:rPr>
              <a:t>kt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constructor takes an object</a:t>
            </a:r>
            <a:r>
              <a:rPr lang="hu-HU" dirty="0"/>
              <a:t>,</a:t>
            </a:r>
            <a:r>
              <a:rPr lang="en-US" dirty="0"/>
              <a:t> describing a mesh as loaded from JSON file</a:t>
            </a:r>
            <a:r>
              <a:rPr lang="hu-HU" dirty="0"/>
              <a:t>,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:</a:t>
            </a:r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vertices</a:t>
            </a:r>
            <a:r>
              <a:rPr lang="en-US" dirty="0"/>
              <a:t>: 3n coordinates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normals</a:t>
            </a:r>
            <a:r>
              <a:rPr lang="en-US" dirty="0"/>
              <a:t>: 3n elements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en-US" dirty="0"/>
              <a:t>: array</a:t>
            </a:r>
            <a:r>
              <a:rPr lang="hu-HU" dirty="0"/>
              <a:t> </a:t>
            </a:r>
            <a:r>
              <a:rPr lang="en-US" dirty="0"/>
              <a:t>(typically </a:t>
            </a:r>
            <a:r>
              <a:rPr lang="hu-HU" dirty="0"/>
              <a:t>with </a:t>
            </a:r>
            <a:r>
              <a:rPr lang="en-US" dirty="0"/>
              <a:t>a </a:t>
            </a:r>
            <a:r>
              <a:rPr lang="hu-HU" dirty="0"/>
              <a:t>single </a:t>
            </a:r>
            <a:r>
              <a:rPr lang="hu-HU" dirty="0" err="1"/>
              <a:t>element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the model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en-US" dirty="0"/>
              <a:t>one set of texture coordinates) of continuous arrays of 2n elements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en-US" dirty="0"/>
              <a:t>: array of n arrays of 3 indices</a:t>
            </a:r>
          </a:p>
          <a:p>
            <a:pPr lvl="3"/>
            <a:r>
              <a:rPr lang="en-US" dirty="0"/>
              <a:t>make continuous</a:t>
            </a:r>
            <a:r>
              <a:rPr lang="hu-HU" dirty="0"/>
              <a:t> (and </a:t>
            </a:r>
            <a:r>
              <a:rPr lang="hu-HU" dirty="0" err="1"/>
              <a:t>proper</a:t>
            </a:r>
            <a:r>
              <a:rPr lang="hu-HU" dirty="0"/>
              <a:t> 16-bit int </a:t>
            </a:r>
            <a:r>
              <a:rPr lang="hu-HU" dirty="0" err="1"/>
              <a:t>type</a:t>
            </a:r>
            <a:r>
              <a:rPr lang="hu-HU" dirty="0"/>
              <a:t>)</a:t>
            </a:r>
            <a:r>
              <a:rPr lang="en-US" dirty="0"/>
              <a:t> array using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272" y="5894285"/>
            <a:ext cx="58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the ex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Whipsmart" panose="020B0502030203050204" pitchFamily="34" charset="0"/>
              </a:rPr>
              <a:t>ressions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red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 replace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array literals</a:t>
            </a:r>
          </a:p>
          <a:p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but wrapping them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in typed arrays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must remain</a:t>
            </a:r>
            <a:endParaRPr lang="en-US" sz="20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334" y="4254386"/>
            <a:ext cx="24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texturecoords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75" y="411427"/>
            <a:ext cx="7886700" cy="1325563"/>
          </a:xfrm>
        </p:spPr>
        <p:txBody>
          <a:bodyPr/>
          <a:lstStyle/>
          <a:p>
            <a:r>
              <a:rPr lang="hu-HU" dirty="0" err="1"/>
              <a:t>Geomety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JSON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77027" y="1690690"/>
            <a:ext cx="43868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Whipsmart" panose="020B0502030203050204" pitchFamily="34" charset="0"/>
              </a:rPr>
              <a:t>these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replace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array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literals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7853" y="2526699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9797" y="2118168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732" y="12049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flattened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385570" y="1574244"/>
            <a:ext cx="674837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6385570" y="1574244"/>
            <a:ext cx="1053455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6375" y="6029324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to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617250" y="4381500"/>
            <a:ext cx="379636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4960150" y="5698568"/>
            <a:ext cx="345346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39465" y="1690809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5140" y="1448801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We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need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method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50" y="1375162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vision.gears.webglmath.Geometry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38076</TotalTime>
  <Words>757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Orthodox Herbertarian</vt:lpstr>
      <vt:lpstr>Symbol</vt:lpstr>
      <vt:lpstr>Times New Roman</vt:lpstr>
      <vt:lpstr>Whipsmart</vt:lpstr>
      <vt:lpstr>Office Theme</vt:lpstr>
      <vt:lpstr>Computer Graphics Models</vt:lpstr>
      <vt:lpstr>Game objects and model geometries</vt:lpstr>
      <vt:lpstr>Submesh</vt:lpstr>
      <vt:lpstr>Game objects and model geometries</vt:lpstr>
      <vt:lpstr>JSON model file format</vt:lpstr>
      <vt:lpstr>Geometry loaded from file</vt:lpstr>
      <vt:lpstr>Geomety from JSON</vt:lpstr>
      <vt:lpstr>Index buffer</vt:lpstr>
      <vt:lpstr>JsonLoader.kt</vt:lpstr>
      <vt:lpstr>JsonLoader.kt</vt:lpstr>
      <vt:lpstr>JsonLoader.kt</vt:lpstr>
      <vt:lpstr>GameObject.kt – multiple meshes are allowed as child components</vt:lpstr>
      <vt:lpstr>Use this to display 3D object</vt:lpstr>
      <vt:lpstr>Part of object that coincides with visible area shown (your camera may be different)</vt:lpstr>
      <vt:lpstr>Yaw-pitch-roll: a way to specify 3D orientation</vt:lpstr>
      <vt:lpstr>3D rotation in GameObject</vt:lpstr>
      <vt:lpstr>Make object fully visible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Microsoft account</cp:lastModifiedBy>
  <cp:revision>308</cp:revision>
  <dcterms:created xsi:type="dcterms:W3CDTF">2014-12-27T20:04:49Z</dcterms:created>
  <dcterms:modified xsi:type="dcterms:W3CDTF">2021-11-23T07:55:13Z</dcterms:modified>
</cp:coreProperties>
</file>