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437" r:id="rId2"/>
    <p:sldId id="457" r:id="rId3"/>
    <p:sldId id="458" r:id="rId4"/>
    <p:sldId id="459" r:id="rId5"/>
    <p:sldId id="485" r:id="rId6"/>
    <p:sldId id="460" r:id="rId7"/>
    <p:sldId id="461" r:id="rId8"/>
    <p:sldId id="486" r:id="rId9"/>
    <p:sldId id="462" r:id="rId10"/>
    <p:sldId id="463" r:id="rId11"/>
    <p:sldId id="464" r:id="rId12"/>
    <p:sldId id="465" r:id="rId13"/>
    <p:sldId id="466" r:id="rId14"/>
    <p:sldId id="467" r:id="rId15"/>
    <p:sldId id="487" r:id="rId16"/>
    <p:sldId id="468" r:id="rId17"/>
    <p:sldId id="488" r:id="rId18"/>
    <p:sldId id="469" r:id="rId19"/>
    <p:sldId id="471" r:id="rId20"/>
    <p:sldId id="472" r:id="rId21"/>
    <p:sldId id="409" r:id="rId22"/>
    <p:sldId id="410" r:id="rId23"/>
    <p:sldId id="411" r:id="rId24"/>
    <p:sldId id="470" r:id="rId25"/>
    <p:sldId id="412" r:id="rId26"/>
    <p:sldId id="413" r:id="rId27"/>
    <p:sldId id="447" r:id="rId28"/>
    <p:sldId id="449" r:id="rId29"/>
    <p:sldId id="450" r:id="rId30"/>
    <p:sldId id="451" r:id="rId31"/>
    <p:sldId id="452" r:id="rId32"/>
    <p:sldId id="494" r:id="rId33"/>
    <p:sldId id="474" r:id="rId34"/>
    <p:sldId id="453" r:id="rId35"/>
    <p:sldId id="454" r:id="rId36"/>
    <p:sldId id="475" r:id="rId37"/>
    <p:sldId id="476" r:id="rId38"/>
    <p:sldId id="477" r:id="rId39"/>
    <p:sldId id="455" r:id="rId40"/>
    <p:sldId id="489" r:id="rId41"/>
    <p:sldId id="490" r:id="rId42"/>
    <p:sldId id="491" r:id="rId43"/>
    <p:sldId id="492" r:id="rId44"/>
    <p:sldId id="493" r:id="rId45"/>
    <p:sldId id="473" r:id="rId46"/>
    <p:sldId id="483" r:id="rId47"/>
    <p:sldId id="4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20" d="100"/>
          <a:sy n="120" d="100"/>
        </p:scale>
        <p:origin x="144" y="79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en-US" dirty="0"/>
              <a:t>In order to compute the image, the power arriving at the eye from the solid angle of each pixel needs to be determined on different wavelengths.</a:t>
            </a:r>
          </a:p>
          <a:p>
            <a:r>
              <a:rPr lang="en-US" dirty="0"/>
              <a:t>We establish a virtual world model in the computer memory, where the user is represented by a single eye position and the display is represented by a window rectangle. Then we compute the power going through the pixel toward the eye on different wavelength</a:t>
            </a:r>
            <a:r>
              <a:rPr lang="hu-HU" dirty="0"/>
              <a:t>s</a:t>
            </a:r>
            <a:r>
              <a:rPr lang="en-US" dirty="0"/>
              <a:t>, which results in a power spectrum. </a:t>
            </a:r>
          </a:p>
          <a:p>
            <a:endParaRPr lang="en-US" dirty="0"/>
          </a:p>
          <a:p>
            <a:r>
              <a:rPr lang="en-US" dirty="0"/>
              <a:t>If we can get the display to emit the same photons, then the illusion of watching the virtual world can be created. As the human eye can be cheated with red, green, and blue colors, it is enough if the display emits light on these wavelengths. The last step of rendering is the conversion of the calculated spectrum to displayable red, green and blue intensities, which is called tone mapping. If we compute the light transfer only on these wavelength</a:t>
            </a:r>
            <a:r>
              <a:rPr lang="hu-HU" dirty="0"/>
              <a:t>s</a:t>
            </a:r>
            <a:r>
              <a:rPr lang="en-US" dirty="0"/>
              <a:t>, then this step can be omitted and the resulting spectrum can be used directly to control the monitor.</a:t>
            </a:r>
          </a:p>
          <a:p>
            <a:endParaRPr lang="en-US" dirty="0"/>
          </a:p>
          <a:p>
            <a:r>
              <a:rPr lang="en-US" dirty="0"/>
              <a:t>One crucial question is what exactly should be computed that describes the strength of the light intensity and when the pixel is controlled accordingly, provides the same color perception as the surface. Note that the pixel is at a different distance than the visible surface. The orientation</a:t>
            </a:r>
            <a:r>
              <a:rPr lang="hu-HU" dirty="0"/>
              <a:t>s</a:t>
            </a:r>
            <a:r>
              <a:rPr lang="en-US" dirty="0"/>
              <a:t> of the display surface and </a:t>
            </a:r>
            <a:r>
              <a:rPr lang="hu-HU" dirty="0"/>
              <a:t>of </a:t>
            </a:r>
            <a:r>
              <a:rPr lang="en-US" dirty="0"/>
              <a:t>the visible surface are also different. The total emitted power would definitely be not good since it would mean less photons for the eye for farther sources.  </a:t>
            </a:r>
            <a:endParaRPr lang="hu-HU" dirty="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a:t>
            </a:fld>
            <a:endParaRPr lang="en-US" dirty="0"/>
          </a:p>
        </p:txBody>
      </p:sp>
    </p:spTree>
    <p:extLst>
      <p:ext uri="{BB962C8B-B14F-4D97-AF65-F5344CB8AC3E}">
        <p14:creationId xmlns:p14="http://schemas.microsoft.com/office/powerpoint/2010/main" val="420661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2D, a contiguous set of directions makes an angle. The measure of that angle is the length of the arc subtended on the unit circle. This measure also has an</a:t>
            </a:r>
            <a:r>
              <a:rPr lang="en-US" baseline="0" dirty="0"/>
              <a:t> SI unit, the radian, even though it is dimensionless.</a:t>
            </a:r>
            <a:r>
              <a:rPr lang="en-US" dirty="0"/>
              <a:t> We all know that the measure of the complete domain is </a:t>
            </a:r>
            <a:r>
              <a:rPr lang="hu-HU" sz="1200" dirty="0">
                <a:latin typeface="Whipsmart" panose="020B0502030203050204" pitchFamily="34" charset="0"/>
              </a:rPr>
              <a:t>2</a:t>
            </a:r>
            <a:r>
              <a:rPr lang="el-GR" sz="1200" dirty="0">
                <a:latin typeface="Whipsmart" panose="020B0502030203050204" pitchFamily="34" charset="0"/>
              </a:rPr>
              <a:t>π</a:t>
            </a:r>
            <a:r>
              <a:rPr lang="en-US" sz="1200" dirty="0">
                <a:latin typeface="Whipsmart" panose="020B0502030203050204" pitchFamily="34" charset="0"/>
              </a:rPr>
              <a:t>.</a:t>
            </a:r>
          </a:p>
          <a:p>
            <a:endParaRPr lang="en-US" sz="1200" dirty="0">
              <a:latin typeface="Whipsmart" panose="020B0502030203050204" pitchFamily="34" charset="0"/>
            </a:endParaRPr>
          </a:p>
          <a:p>
            <a:endParaRPr lang="en-US" sz="1200" dirty="0">
              <a:latin typeface="Whipsmart" panose="020B0502030203050204" pitchFamily="34" charset="0"/>
            </a:endParaRPr>
          </a:p>
          <a:p>
            <a:r>
              <a:rPr lang="en-US" sz="1200" dirty="0">
                <a:latin typeface="Whipsmart" panose="020B0502030203050204" pitchFamily="34" charset="0"/>
              </a:rPr>
              <a:t>In 3D, </a:t>
            </a:r>
            <a:r>
              <a:rPr lang="en-US" dirty="0"/>
              <a:t>a contiguous set of directions -- called a solid angle -- makes some kind of shape on the surface of the unit sphere. The measure of the solid angle is the area</a:t>
            </a:r>
            <a:r>
              <a:rPr lang="en-US" baseline="0" dirty="0"/>
              <a:t> of this shape. The dimensionless SI unit is called the </a:t>
            </a:r>
            <a:r>
              <a:rPr lang="en-US" baseline="0" dirty="0" err="1"/>
              <a:t>steradian</a:t>
            </a:r>
            <a:r>
              <a:rPr lang="en-US" baseline="0" dirty="0"/>
              <a:t>. You may be uncomfortable with the fact that we do not specify the shape of the solid angle in any way. You should not be. Just as the pint is a perfect measure of volume without a relation to a measure of lower dimension or having an established shape, so is the </a:t>
            </a:r>
            <a:r>
              <a:rPr lang="en-US" baseline="0" dirty="0" err="1"/>
              <a:t>steradian</a:t>
            </a:r>
            <a:r>
              <a:rPr lang="en-US" baseline="0" dirty="0"/>
              <a:t> perfect for measuring solid angles. Just as we can talk about the number of bubbles per pint, we can also talk about the number of photons per </a:t>
            </a:r>
            <a:r>
              <a:rPr lang="en-US" baseline="0" dirty="0" err="1"/>
              <a:t>steradian</a:t>
            </a:r>
            <a:r>
              <a:rPr lang="en-US" baseline="0" dirty="0"/>
              <a:t>. Or watts per </a:t>
            </a:r>
            <a:r>
              <a:rPr lang="en-US" baseline="0" dirty="0" err="1"/>
              <a:t>steradian</a:t>
            </a:r>
            <a:r>
              <a:rPr lang="en-US" baseline="0" dirty="0"/>
              <a:t>, of course.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13</a:t>
            </a:fld>
            <a:endParaRPr lang="en-US" dirty="0"/>
          </a:p>
        </p:txBody>
      </p:sp>
    </p:spTree>
    <p:extLst>
      <p:ext uri="{BB962C8B-B14F-4D97-AF65-F5344CB8AC3E}">
        <p14:creationId xmlns:p14="http://schemas.microsoft.com/office/powerpoint/2010/main" val="315538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Radiant intensity has</a:t>
            </a:r>
            <a:r>
              <a:rPr lang="en-US" baseline="0" dirty="0"/>
              <a:t> the unit of watts per </a:t>
            </a:r>
            <a:r>
              <a:rPr lang="en-US" baseline="0" dirty="0" err="1"/>
              <a:t>steradian</a:t>
            </a:r>
            <a:r>
              <a:rPr lang="en-US" baseline="0" dirty="0"/>
              <a:t>. It is a density-like measure, but instead of distribution over area, it measures distribution over directions. The symbol is </a:t>
            </a:r>
            <a:r>
              <a:rPr lang="en-US" i="1" baseline="0" dirty="0"/>
              <a:t>I</a:t>
            </a:r>
            <a:r>
              <a:rPr lang="en-US" baseline="0" dirty="0"/>
              <a:t>, and intensity is a </a:t>
            </a:r>
            <a:r>
              <a:rPr lang="en-US" dirty="0"/>
              <a:t>function of direction</a:t>
            </a:r>
            <a:r>
              <a:rPr lang="en-US" baseline="0" dirty="0"/>
              <a:t> </a:t>
            </a:r>
            <a:r>
              <a:rPr lang="el-GR" b="0" dirty="0">
                <a:latin typeface="Times New Roman" panose="02020603050405020304" pitchFamily="18" charset="0"/>
                <a:cs typeface="Times New Roman" pitchFamily="18" charset="0"/>
              </a:rPr>
              <a:t>ω</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we split the directional domain into small solid angles, and count the number of photons exiting in</a:t>
            </a:r>
            <a:r>
              <a:rPr lang="en-US" baseline="0" dirty="0"/>
              <a:t> them, we can plot radiant intensity. With infinitely small solid angles, the get a function with a continuous domain..</a:t>
            </a:r>
            <a:endParaRPr lang="en-US" dirty="0"/>
          </a:p>
          <a:p>
            <a:endParaRPr lang="en-US" dirty="0"/>
          </a:p>
          <a:p>
            <a:r>
              <a:rPr lang="en-US" dirty="0"/>
              <a:t>Now, is radiant intensity the measure we are looking for?</a:t>
            </a:r>
            <a:r>
              <a:rPr lang="en-US" baseline="0" dirty="0"/>
              <a:t> Does it characterize the appearance of a surface point? Well, it seems to work for the radio transmitter or the light bulb, but only if those are so small they can be considered point-like. If we consider an extended surface, knowing the overall directional distribution of photons is not enough, as light emitted from different surface points in the same direction will travel different paths.</a:t>
            </a:r>
          </a:p>
          <a:p>
            <a:endParaRPr lang="en-US" baseline="0" dirty="0"/>
          </a:p>
          <a:p>
            <a:r>
              <a:rPr lang="en-US" baseline="0" dirty="0"/>
              <a:t>To be able to tell what light hits our eye, we need a measure that takes both directional and area distribution into account.</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14</a:t>
            </a:fld>
            <a:endParaRPr lang="en-US" dirty="0"/>
          </a:p>
        </p:txBody>
      </p:sp>
    </p:spTree>
    <p:extLst>
      <p:ext uri="{BB962C8B-B14F-4D97-AF65-F5344CB8AC3E}">
        <p14:creationId xmlns:p14="http://schemas.microsoft.com/office/powerpoint/2010/main" val="182223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measure is radiance. This is absolutely the most important measure in computer graphics, and when less educated graphics programmers talk about light intensity, they most often should say radiance instead.</a:t>
            </a:r>
          </a:p>
          <a:p>
            <a:endParaRPr lang="en-US" dirty="0"/>
          </a:p>
          <a:p>
            <a:r>
              <a:rPr lang="en-US" dirty="0"/>
              <a:t>Radiance is density of radiant power with respect to both position and direction. We are</a:t>
            </a:r>
            <a:r>
              <a:rPr lang="en-US" baseline="0" dirty="0"/>
              <a:t> going to examine it more rigorously, but let us first consider intuitively what it can express and why it is a good measure for us.</a:t>
            </a:r>
          </a:p>
          <a:p>
            <a:endParaRPr lang="en-US" baseline="0" dirty="0"/>
          </a:p>
          <a:p>
            <a:r>
              <a:rPr lang="en-US" baseline="0" dirty="0"/>
              <a:t>Radiance is a function of both position and direction. Although we have been talking and will continue to talk in terms of surfaces, radiance can be interpreted at any point in space (if there is no surface there, just image we put one there). Thus, our complete virtual world can be imagined as a continuous, five-dimensional (3D for position, +2D for directions) radiance field. Of course we will only be interested in the radiance at certain points and directions, but the field is still there.</a:t>
            </a:r>
          </a:p>
          <a:p>
            <a:endParaRPr lang="en-US" baseline="0" dirty="0"/>
          </a:p>
          <a:p>
            <a:r>
              <a:rPr lang="en-US" baseline="0" dirty="0"/>
              <a:t>Now consider two points in space, and their radiances along the line that connects them. We know that light travels along straight lines. So what is the relation between the radiance at those two points? If there is no object in between to block the light, no medium that scatters the light, and no interfering light source that adds more radiance, the flock of photons travelling along one arrow will be the same as the photons travelling at the other. Radiance will not change along rays of light.</a:t>
            </a:r>
          </a:p>
          <a:p>
            <a:endParaRPr lang="en-US" baseline="0" dirty="0"/>
          </a:p>
          <a:p>
            <a:r>
              <a:rPr lang="en-US" baseline="0" dirty="0"/>
              <a:t>Now imagine at one point is our eye, and at the other a surface point. If we manage to find the radiance exiting the surface toward the eye, than we have also managed to find the radiance arriving at the eye from that given direction.</a:t>
            </a:r>
          </a:p>
          <a:p>
            <a:endParaRPr lang="en-US" baseline="0" dirty="0"/>
          </a:p>
          <a:p>
            <a:r>
              <a:rPr lang="en-US" baseline="0" dirty="0"/>
              <a:t>Let us look at the proper definition of radiance, and see that the above properties indeed are true and radiance can be used to characterize the appearance of surface points.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185995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Holy Grail of computer graphics is the rendering equation. This expresses how much light a certain</a:t>
            </a:r>
            <a:r>
              <a:rPr lang="en-US" baseline="0" dirty="0"/>
              <a:t> surface point reflects into a certain direction, i.e. what color a surface appears under given lighting conditions.</a:t>
            </a:r>
          </a:p>
          <a:p>
            <a:endParaRPr lang="en-US" baseline="0" dirty="0"/>
          </a:p>
          <a:p>
            <a:r>
              <a:rPr lang="en-US" baseline="0" dirty="0"/>
              <a:t>Although the rendering equation is a formidable-looking integral equation with term yet unexplained, its meaning can be put in words quite simply. Also, after simplifying </a:t>
            </a:r>
            <a:r>
              <a:rPr lang="en-US" baseline="0" dirty="0" err="1"/>
              <a:t>assumpltions</a:t>
            </a:r>
            <a:r>
              <a:rPr lang="en-US" baseline="0" dirty="0"/>
              <a:t> </a:t>
            </a:r>
            <a:r>
              <a:rPr lang="en-US" baseline="0" dirty="0" err="1"/>
              <a:t>andwith</a:t>
            </a:r>
            <a:r>
              <a:rPr lang="en-US" baseline="0" dirty="0"/>
              <a:t> simple lighting and material models, the rendering equation will turn in pretty simple and swiftly computable formulas.</a:t>
            </a:r>
          </a:p>
          <a:p>
            <a:endParaRPr lang="en-US" baseline="0" dirty="0"/>
          </a:p>
          <a:p>
            <a:endParaRPr lang="en-US" baseline="0" dirty="0"/>
          </a:p>
          <a:p>
            <a:r>
              <a:rPr lang="en-US" baseline="0" dirty="0"/>
              <a:t>The rendering equation expressed the outgoing radiance </a:t>
            </a:r>
            <a:r>
              <a:rPr lang="en-US" sz="1200" i="1" dirty="0">
                <a:latin typeface="Times New Roman" pitchFamily="18" charset="0"/>
              </a:rPr>
              <a:t>L</a:t>
            </a:r>
            <a:r>
              <a:rPr lang="en-US" baseline="0" dirty="0"/>
              <a:t> towards direction </a:t>
            </a:r>
            <a:r>
              <a:rPr lang="hu-HU" sz="1200" dirty="0">
                <a:latin typeface="Symbol" pitchFamily="18" charset="2"/>
              </a:rPr>
              <a:t>w</a:t>
            </a:r>
            <a:r>
              <a:rPr lang="en-US" baseline="0" dirty="0"/>
              <a:t> from shaded surface point </a:t>
            </a:r>
            <a:r>
              <a:rPr lang="hu-HU" sz="1200" b="1" i="1" dirty="0">
                <a:latin typeface="Times New Roman" pitchFamily="18" charset="0"/>
              </a:rPr>
              <a:t>x</a:t>
            </a:r>
            <a:r>
              <a:rPr lang="en-US" baseline="0" dirty="0"/>
              <a:t>, as the radiance incoming from all directions, times the probability it is reflected towards the outgoing direction.</a:t>
            </a:r>
          </a:p>
          <a:p>
            <a:endParaRPr lang="en-US" baseline="0" dirty="0"/>
          </a:p>
          <a:p>
            <a:r>
              <a:rPr lang="en-US" baseline="0" dirty="0"/>
              <a:t>The factor </a:t>
            </a:r>
            <a:r>
              <a:rPr lang="hu-HU" sz="1200" dirty="0">
                <a:solidFill>
                  <a:srgbClr val="0070C0"/>
                </a:solidFill>
                <a:latin typeface="Times New Roman" pitchFamily="18" charset="0"/>
              </a:rPr>
              <a:t>cos</a:t>
            </a:r>
            <a:r>
              <a:rPr lang="hu-HU" sz="1200" dirty="0">
                <a:solidFill>
                  <a:srgbClr val="0070C0"/>
                </a:solidFill>
                <a:latin typeface="Times New Roman" pitchFamily="18" charset="0"/>
                <a:sym typeface="Symbol" pitchFamily="18" charset="2"/>
              </a:rPr>
              <a:t>’</a:t>
            </a:r>
            <a:r>
              <a:rPr lang="en-US" sz="1200" dirty="0">
                <a:solidFill>
                  <a:srgbClr val="0070C0"/>
                </a:solidFill>
                <a:latin typeface="Times New Roman" pitchFamily="18" charset="0"/>
                <a:sym typeface="Symbol" pitchFamily="18" charset="2"/>
              </a:rPr>
              <a:t> </a:t>
            </a:r>
            <a:r>
              <a:rPr lang="hu-HU" sz="1200" i="1" dirty="0">
                <a:solidFill>
                  <a:srgbClr val="0070C0"/>
                </a:solidFill>
                <a:latin typeface="Times New Roman" pitchFamily="18" charset="0"/>
              </a:rPr>
              <a:t>f</a:t>
            </a:r>
            <a:r>
              <a:rPr lang="hu-HU" sz="1200" baseline="-25000" dirty="0">
                <a:solidFill>
                  <a:srgbClr val="0070C0"/>
                </a:solidFill>
                <a:latin typeface="Times New Roman" pitchFamily="18" charset="0"/>
              </a:rPr>
              <a:t>r</a:t>
            </a:r>
            <a:r>
              <a:rPr lang="hu-HU" sz="1200" dirty="0">
                <a:solidFill>
                  <a:srgbClr val="0070C0"/>
                </a:solidFill>
                <a:latin typeface="Times New Roman" pitchFamily="18" charset="0"/>
              </a:rPr>
              <a:t>(</a:t>
            </a:r>
            <a:r>
              <a:rPr lang="hu-HU" sz="1200" dirty="0">
                <a:solidFill>
                  <a:srgbClr val="0070C0"/>
                </a:solidFill>
                <a:latin typeface="Times New Roman" pitchFamily="18" charset="0"/>
                <a:sym typeface="Symbol" pitchFamily="18" charset="2"/>
              </a:rPr>
              <a:t>’</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hu-HU" sz="1200" b="1" i="1" dirty="0">
                <a:solidFill>
                  <a:srgbClr val="0070C0"/>
                </a:solidFill>
                <a:latin typeface="Times New Roman" pitchFamily="18" charset="0"/>
              </a:rPr>
              <a:t>x</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hu-HU" sz="1200" dirty="0">
                <a:solidFill>
                  <a:srgbClr val="0070C0"/>
                </a:solidFill>
                <a:latin typeface="Times New Roman" pitchFamily="18" charset="0"/>
                <a:sym typeface="Symbol" pitchFamily="18" charset="2"/>
              </a:rPr>
              <a:t></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en-US" baseline="0" dirty="0"/>
              <a:t>expresses the probability density of a photon incoming from </a:t>
            </a:r>
            <a:r>
              <a:rPr lang="hu-HU" sz="1200" dirty="0">
                <a:solidFill>
                  <a:srgbClr val="0070C0"/>
                </a:solidFill>
                <a:latin typeface="Times New Roman" pitchFamily="18" charset="0"/>
                <a:sym typeface="Symbol" pitchFamily="18" charset="2"/>
              </a:rPr>
              <a:t>’</a:t>
            </a:r>
            <a:r>
              <a:rPr lang="en-US" baseline="0" dirty="0"/>
              <a:t> </a:t>
            </a:r>
            <a:r>
              <a:rPr lang="en-US" baseline="0" dirty="0" err="1"/>
              <a:t>refected</a:t>
            </a:r>
            <a:r>
              <a:rPr lang="en-US" baseline="0" dirty="0"/>
              <a:t> towards </a:t>
            </a:r>
            <a:r>
              <a:rPr lang="hu-HU" sz="1200" dirty="0">
                <a:solidFill>
                  <a:srgbClr val="0070C0"/>
                </a:solidFill>
                <a:latin typeface="Times New Roman" pitchFamily="18" charset="0"/>
                <a:sym typeface="Symbol" pitchFamily="18" charset="2"/>
              </a:rPr>
              <a:t></a:t>
            </a:r>
            <a:r>
              <a:rPr lang="en-US" baseline="0" dirty="0"/>
              <a:t>. We will examine it further in the following slides.</a:t>
            </a:r>
          </a:p>
          <a:p>
            <a:endParaRPr lang="en-US" baseline="0" dirty="0"/>
          </a:p>
          <a:p>
            <a:r>
              <a:rPr lang="en-US" baseline="0" dirty="0"/>
              <a:t>In the real world, in most situations, some radiance is going to be incoming from all directions, reflected from the surrounding surfaces. However, actually computing this integral (an approach called global illumination) would lead to immense computational costs and very slow, if realistic, rendering. Thus, we consider a simpler theoretical case: when all light is incoming from a single direction.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18</a:t>
            </a:fld>
            <a:endParaRPr lang="en-US" dirty="0"/>
          </a:p>
        </p:txBody>
      </p:sp>
    </p:spTree>
    <p:extLst>
      <p:ext uri="{BB962C8B-B14F-4D97-AF65-F5344CB8AC3E}">
        <p14:creationId xmlns:p14="http://schemas.microsoft.com/office/powerpoint/2010/main" val="303665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all light is incoming</a:t>
            </a:r>
            <a:r>
              <a:rPr lang="en-US" baseline="0" dirty="0"/>
              <a:t> from a single direction, the incoming radiance function has zero value for every direction but the light direction </a:t>
            </a:r>
            <a:r>
              <a:rPr lang="en-US" sz="1200" b="1" i="1" dirty="0">
                <a:latin typeface="Times New Roman" pitchFamily="18" charset="0"/>
                <a:sym typeface="Symbol" pitchFamily="18" charset="2"/>
              </a:rPr>
              <a:t>l</a:t>
            </a:r>
            <a:r>
              <a:rPr lang="en-US" baseline="0" dirty="0"/>
              <a:t>. At the same time, we want the total incoming power per unit area be something finite. All this finite power density is concentrated on a zero-size solid angle, making the incoming radiance from </a:t>
            </a:r>
            <a:r>
              <a:rPr lang="en-US" sz="1200" b="1" i="1" dirty="0">
                <a:latin typeface="Times New Roman" pitchFamily="18" charset="0"/>
                <a:sym typeface="Symbol" pitchFamily="18" charset="2"/>
              </a:rPr>
              <a:t>l</a:t>
            </a:r>
            <a:r>
              <a:rPr lang="en-US" baseline="0" dirty="0"/>
              <a:t> infinite. Thus, the radiance is a Dirac-delta function.</a:t>
            </a:r>
          </a:p>
          <a:p>
            <a:endParaRPr lang="en-US" baseline="0" dirty="0"/>
          </a:p>
          <a:p>
            <a:r>
              <a:rPr lang="en-US" baseline="0" dirty="0"/>
              <a:t>The reflection probability factor is now only required for incoming light direction </a:t>
            </a:r>
            <a:r>
              <a:rPr lang="en-US" sz="1200" b="1" i="1" dirty="0">
                <a:latin typeface="Times New Roman" pitchFamily="18" charset="0"/>
                <a:sym typeface="Symbol" pitchFamily="18" charset="2"/>
              </a:rPr>
              <a:t>l</a:t>
            </a:r>
            <a:r>
              <a:rPr lang="en-US" baseline="0" dirty="0"/>
              <a:t>, as for all other directions, it is multiplied by zero incoming radiance. The factor now devoid of the integration variable </a:t>
            </a:r>
            <a:r>
              <a:rPr lang="hu-HU" sz="1200" dirty="0">
                <a:solidFill>
                  <a:srgbClr val="0070C0"/>
                </a:solidFill>
                <a:latin typeface="Times New Roman" pitchFamily="18" charset="0"/>
                <a:sym typeface="Symbol" pitchFamily="18" charset="2"/>
              </a:rPr>
              <a:t>’</a:t>
            </a:r>
            <a:r>
              <a:rPr lang="en-US" sz="1200" dirty="0">
                <a:solidFill>
                  <a:srgbClr val="0070C0"/>
                </a:solidFill>
                <a:latin typeface="Times New Roman" pitchFamily="18" charset="0"/>
                <a:sym typeface="Symbol" pitchFamily="18" charset="2"/>
              </a:rPr>
              <a:t> </a:t>
            </a:r>
            <a:r>
              <a:rPr lang="en-US" baseline="0" dirty="0"/>
              <a:t>can be moved out of the integral. What remains is the directional integral of the radiance, which is the power density of the incoming light, on a surface perpendicular to the light direction.</a:t>
            </a:r>
          </a:p>
          <a:p>
            <a:endParaRPr lang="en-US" baseline="0" dirty="0"/>
          </a:p>
          <a:p>
            <a:r>
              <a:rPr lang="en-US" baseline="0" dirty="0"/>
              <a:t>Now we can start to explain why we separated the reflection probability factor into a cosine factor and the rest. The cosine of the incoming light angle gives the ratio of the perpendicular surface area over the actual surface area . Multiplying the power density with this cosine factor, we get the irradiance on the surface.</a:t>
            </a:r>
          </a:p>
          <a:p>
            <a:endParaRPr lang="en-US" baseline="0" dirty="0"/>
          </a:p>
          <a:p>
            <a:r>
              <a:rPr lang="en-US" baseline="0" dirty="0"/>
              <a:t>The factor </a:t>
            </a:r>
            <a:r>
              <a:rPr lang="hu-HU" sz="1200" i="1" dirty="0">
                <a:solidFill>
                  <a:srgbClr val="0070C0"/>
                </a:solidFill>
                <a:latin typeface="Times New Roman" pitchFamily="18" charset="0"/>
              </a:rPr>
              <a:t>f</a:t>
            </a:r>
            <a:r>
              <a:rPr lang="hu-HU" sz="1200" baseline="-25000" dirty="0">
                <a:solidFill>
                  <a:srgbClr val="0070C0"/>
                </a:solidFill>
                <a:latin typeface="Times New Roman" pitchFamily="18" charset="0"/>
              </a:rPr>
              <a:t>r</a:t>
            </a:r>
            <a:r>
              <a:rPr lang="hu-HU" sz="1200" dirty="0">
                <a:solidFill>
                  <a:srgbClr val="0070C0"/>
                </a:solidFill>
                <a:latin typeface="Times New Roman" pitchFamily="18" charset="0"/>
              </a:rPr>
              <a:t>(</a:t>
            </a:r>
            <a:r>
              <a:rPr lang="en-US" sz="1200" b="1" i="1" dirty="0">
                <a:solidFill>
                  <a:srgbClr val="0070C0"/>
                </a:solidFill>
                <a:latin typeface="Times New Roman" pitchFamily="18" charset="0"/>
              </a:rPr>
              <a:t>l</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hu-HU" sz="1200" b="1" i="1" dirty="0">
                <a:solidFill>
                  <a:srgbClr val="0070C0"/>
                </a:solidFill>
                <a:latin typeface="Times New Roman" pitchFamily="18" charset="0"/>
              </a:rPr>
              <a:t>x</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hu-HU" sz="1200" dirty="0">
                <a:solidFill>
                  <a:srgbClr val="0070C0"/>
                </a:solidFill>
                <a:latin typeface="Times New Roman" pitchFamily="18" charset="0"/>
                <a:sym typeface="Symbol" pitchFamily="18" charset="2"/>
              </a:rPr>
              <a:t></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en-US" baseline="0" dirty="0"/>
              <a:t>therefore must express the outgoing radiance as a function of incoming irradiance., which depends on the optical properties (i.e. the material) of the surface.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21</a:t>
            </a:fld>
            <a:endParaRPr lang="en-US" dirty="0"/>
          </a:p>
        </p:txBody>
      </p:sp>
    </p:spTree>
    <p:extLst>
      <p:ext uri="{BB962C8B-B14F-4D97-AF65-F5344CB8AC3E}">
        <p14:creationId xmlns:p14="http://schemas.microsoft.com/office/powerpoint/2010/main" val="190497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previous slide, we have</a:t>
            </a:r>
            <a:r>
              <a:rPr lang="en-US" baseline="0" dirty="0"/>
              <a:t> already taken the liberty of denoting directions with unit length vectors, namely light direction </a:t>
            </a:r>
            <a:r>
              <a:rPr lang="en-US" sz="1200" b="1" i="1" dirty="0">
                <a:latin typeface="Times New Roman" pitchFamily="18" charset="0"/>
                <a:sym typeface="Symbol" pitchFamily="18" charset="2"/>
              </a:rPr>
              <a:t>l</a:t>
            </a:r>
            <a:r>
              <a:rPr lang="en-US" sz="1200" b="1" i="1" baseline="0" dirty="0">
                <a:latin typeface="Times New Roman" pitchFamily="18" charset="0"/>
                <a:sym typeface="Symbol" pitchFamily="18" charset="2"/>
              </a:rPr>
              <a:t> </a:t>
            </a:r>
            <a:r>
              <a:rPr lang="en-US" baseline="0" dirty="0"/>
              <a:t>is a unit length vector. As we no longer have to deal with integration over directions, the distinction between directions and unit vectors becomes irrelevant, and we can write all our quantities as functions of vectors instead of directions.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concrete case of reflection that is of interest to us is when we wish to compute the eye-directional radiance of a surface point visible in a pixel. The view direction we denote by unit vector </a:t>
            </a:r>
            <a:r>
              <a:rPr lang="en-US" b="1" i="1" baseline="0" dirty="0"/>
              <a:t>v</a:t>
            </a:r>
            <a:r>
              <a:rPr lang="en-US" baseline="0" dirty="0"/>
              <a:t>, the light direction with unit vector </a:t>
            </a:r>
            <a:r>
              <a:rPr lang="en-US" b="1" i="1" baseline="0" dirty="0"/>
              <a:t>l</a:t>
            </a:r>
            <a:r>
              <a:rPr lang="en-US" baseline="0" dirty="0"/>
              <a:t>, the surface point is at </a:t>
            </a:r>
            <a:r>
              <a:rPr lang="en-US" b="1" i="1" baseline="0" dirty="0"/>
              <a:t>x</a:t>
            </a:r>
            <a:r>
              <a:rPr lang="en-US" baseline="0" dirty="0"/>
              <a:t>. If the incoming irradiance in known, the eye-directional radiance can be computed with this formula. Now it is time to reveal what </a:t>
            </a:r>
            <a:r>
              <a:rPr lang="en-US" b="1" i="1" baseline="0" dirty="0"/>
              <a:t>Fr</a:t>
            </a:r>
            <a:r>
              <a:rPr lang="en-US" baseline="0" dirty="0"/>
              <a:t> is.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22</a:t>
            </a:fld>
            <a:endParaRPr lang="en-US" dirty="0"/>
          </a:p>
        </p:txBody>
      </p:sp>
    </p:spTree>
    <p:extLst>
      <p:ext uri="{BB962C8B-B14F-4D97-AF65-F5344CB8AC3E}">
        <p14:creationId xmlns:p14="http://schemas.microsoft.com/office/powerpoint/2010/main" val="4166664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Fr</a:t>
            </a:r>
            <a:r>
              <a:rPr lang="en-US" dirty="0"/>
              <a:t> is the BRDF, or bidirectional reflectance distribution function. It expresses the outgoing reflected radiance in a certain direction in response to unit irradiance from a certain</a:t>
            </a:r>
            <a:r>
              <a:rPr lang="en-US" baseline="0" dirty="0"/>
              <a:t> incoming direction. The BRDF can of course also depend on the surface point: not only materials or colors may be different at different surface points, but also the surface may have different orientation, meaning that the same incoming and outgoing directions </a:t>
            </a:r>
            <a:r>
              <a:rPr lang="en-US" dirty="0"/>
              <a:t>might be very different with respect to the surface.</a:t>
            </a:r>
          </a:p>
          <a:p>
            <a:endParaRPr lang="en-US" dirty="0"/>
          </a:p>
          <a:p>
            <a:r>
              <a:rPr lang="en-US" dirty="0"/>
              <a:t>The BRDF is a physical</a:t>
            </a:r>
            <a:r>
              <a:rPr lang="en-US" baseline="0" dirty="0"/>
              <a:t> property of surfaces. It should obey certain laws of physics. Energy conservation is one such law: a surface should not reflect more light than incident on it. Another is </a:t>
            </a:r>
            <a:r>
              <a:rPr lang="en-US" baseline="0" dirty="0" err="1"/>
              <a:t>Helmholz’s</a:t>
            </a:r>
            <a:r>
              <a:rPr lang="en-US" baseline="0" dirty="0"/>
              <a:t> law: the BRDF is symmetrical, the incoming and outgoing directions interchanges should result in the same reflectance value.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23</a:t>
            </a:fld>
            <a:endParaRPr lang="en-US" dirty="0"/>
          </a:p>
        </p:txBody>
      </p:sp>
    </p:spTree>
    <p:extLst>
      <p:ext uri="{BB962C8B-B14F-4D97-AF65-F5344CB8AC3E}">
        <p14:creationId xmlns:p14="http://schemas.microsoft.com/office/powerpoint/2010/main" val="1749775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of directional light sources, the radiance is constant everywhere, so is the illumination direction. Thus, the data required for</a:t>
            </a:r>
            <a:r>
              <a:rPr lang="en-US" baseline="0" dirty="0"/>
              <a:t> shading is directly given, and there is no need for computation.</a:t>
            </a:r>
          </a:p>
          <a:p>
            <a:endParaRPr lang="en-US" baseline="0" dirty="0"/>
          </a:p>
          <a:p>
            <a:r>
              <a:rPr lang="en-US" dirty="0"/>
              <a:t>The Sun is an example for directional light source if we are on the Earth.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24</a:t>
            </a:fld>
            <a:endParaRPr lang="en-US" dirty="0"/>
          </a:p>
        </p:txBody>
      </p:sp>
    </p:spTree>
    <p:extLst>
      <p:ext uri="{BB962C8B-B14F-4D97-AF65-F5344CB8AC3E}">
        <p14:creationId xmlns:p14="http://schemas.microsoft.com/office/powerpoint/2010/main" val="912774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algorithm for shading</a:t>
            </a:r>
            <a:r>
              <a:rPr lang="en-US" baseline="0" dirty="0"/>
              <a:t> a surface point. The geometric properties position and normal should be available in world space [these are computed from vertex attributes in a GPU </a:t>
            </a:r>
            <a:r>
              <a:rPr lang="en-US" baseline="0" dirty="0" err="1"/>
              <a:t>shader</a:t>
            </a:r>
            <a:r>
              <a:rPr lang="en-US" baseline="0" dirty="0"/>
              <a:t> realization]. Eye positions should be available in world space [a uniform]. Light source data should be available [uniforms], from which the light direction and incoming power density can be computed. Material parameters for the evaluation of the BRDF should be available [uniforms, or from texture].</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335943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light sources are defined by their emission radiance, </a:t>
            </a:r>
            <a:r>
              <a:rPr lang="en-US" sz="1200" i="1" dirty="0" err="1">
                <a:latin typeface="Times New Roman" pitchFamily="18" charset="0"/>
              </a:rPr>
              <a:t>L</a:t>
            </a:r>
            <a:r>
              <a:rPr lang="en-US" sz="1200" baseline="30000" dirty="0" err="1">
                <a:latin typeface="Times New Roman" pitchFamily="18" charset="0"/>
              </a:rPr>
              <a:t>emitted</a:t>
            </a:r>
            <a:r>
              <a:rPr lang="en-US" dirty="0"/>
              <a:t>. When the reflected radiance of a point is considered, the contribution of all those light source points should be added which are visible from the point of interest. This means integration. Thus, we often prefer abstract light source models, that can illuminate a surface just from a single direction, which saves integration.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26</a:t>
            </a:fld>
            <a:endParaRPr lang="en-US" dirty="0"/>
          </a:p>
        </p:txBody>
      </p:sp>
    </p:spTree>
    <p:extLst>
      <p:ext uri="{BB962C8B-B14F-4D97-AF65-F5344CB8AC3E}">
        <p14:creationId xmlns:p14="http://schemas.microsoft.com/office/powerpoint/2010/main" val="381019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Light is electromagnetic radiation in the range of visible wavelengths. </a:t>
            </a:r>
            <a:r>
              <a:rPr lang="en-US" dirty="0"/>
              <a:t>We need to turn</a:t>
            </a:r>
            <a:r>
              <a:rPr lang="en-US" baseline="0" dirty="0"/>
              <a:t> to physics, and to radiometry in particular, to find out what measures of light can be used to express the quantities we are interested in.</a:t>
            </a:r>
          </a:p>
          <a:p>
            <a:endParaRPr lang="en-US" baseline="0" dirty="0"/>
          </a:p>
          <a:p>
            <a:r>
              <a:rPr lang="en-US" baseline="0" dirty="0"/>
              <a:t>Here listed are the phrases we need to use to talk about light in pedantic terms. Admittedly, you can get quite far in computer graphics without having a clear idea about how these are different from each other, by just using the quite simple formulae we will eventually arrive at, or even just trusting OpenGL to apply them correctly for you. However, if we wish to understand what we are doing, we have to start here. Let us review them one by one.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a:t>
            </a:fld>
            <a:endParaRPr lang="en-US" dirty="0"/>
          </a:p>
        </p:txBody>
      </p:sp>
    </p:spTree>
    <p:extLst>
      <p:ext uri="{BB962C8B-B14F-4D97-AF65-F5344CB8AC3E}">
        <p14:creationId xmlns:p14="http://schemas.microsoft.com/office/powerpoint/2010/main" val="646598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point light sources, the illumination direction points from the location of the source to the illuminated point. The power density decreases with the square of the distance,</a:t>
            </a:r>
            <a:r>
              <a:rPr lang="en-US" baseline="0" dirty="0"/>
              <a:t> as with the photons travelling further, the same power is distributed over a spherical wave front of larger surface area.</a:t>
            </a:r>
            <a:endParaRPr lang="hu-HU"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32</a:t>
            </a:fld>
            <a:endParaRPr lang="en-US" dirty="0"/>
          </a:p>
        </p:txBody>
      </p:sp>
    </p:spTree>
    <p:extLst>
      <p:ext uri="{BB962C8B-B14F-4D97-AF65-F5344CB8AC3E}">
        <p14:creationId xmlns:p14="http://schemas.microsoft.com/office/powerpoint/2010/main" val="533844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point light sources, the illumination direction points from the location of the source to the illuminated point. The power density decreases with the square of the distance,</a:t>
            </a:r>
            <a:r>
              <a:rPr lang="en-US" baseline="0" dirty="0"/>
              <a:t> as with the photons travelling further, the same power is distributed over a spherical wave front of larger surface area.</a:t>
            </a:r>
            <a:endParaRPr lang="hu-HU"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33</a:t>
            </a:fld>
            <a:endParaRPr lang="en-US" dirty="0"/>
          </a:p>
        </p:txBody>
      </p:sp>
    </p:spTree>
    <p:extLst>
      <p:ext uri="{BB962C8B-B14F-4D97-AF65-F5344CB8AC3E}">
        <p14:creationId xmlns:p14="http://schemas.microsoft.com/office/powerpoint/2010/main" val="1420315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93700" y="692150"/>
            <a:ext cx="6070600" cy="3416300"/>
          </a:xfrm>
          <a:ln/>
        </p:spPr>
      </p:sp>
      <p:sp>
        <p:nvSpPr>
          <p:cNvPr id="38915" name="Rectangle 3"/>
          <p:cNvSpPr>
            <a:spLocks noGrp="1" noChangeArrowheads="1"/>
          </p:cNvSpPr>
          <p:nvPr>
            <p:ph type="body" idx="1"/>
          </p:nvPr>
        </p:nvSpPr>
        <p:spPr>
          <a:noFill/>
          <a:ln w="9525"/>
        </p:spPr>
        <p:txBody>
          <a:bodyPr/>
          <a:lstStyle/>
          <a:p>
            <a:r>
              <a:rPr lang="en-US" dirty="0"/>
              <a:t>Surfaces are usually not smooth, so they reflect light not just in the ideal reflection direction but practically in all possible directions. Physically, we can imagine these rough surfaces as a random collection of ideal mirror </a:t>
            </a:r>
            <a:r>
              <a:rPr lang="en-US" dirty="0" err="1"/>
              <a:t>microfacets</a:t>
            </a:r>
            <a:r>
              <a:rPr lang="en-US" dirty="0"/>
              <a:t> that reflect light according to their random orientation. </a:t>
            </a:r>
          </a:p>
          <a:p>
            <a:r>
              <a:rPr lang="en-US" dirty="0"/>
              <a:t>As we see not a single </a:t>
            </a:r>
            <a:r>
              <a:rPr lang="en-US" dirty="0" err="1"/>
              <a:t>microfacet</a:t>
            </a:r>
            <a:r>
              <a:rPr lang="en-US" dirty="0"/>
              <a:t> in a pixel, but a large collection of them, we perceive the average radiance reflected by this collection.</a:t>
            </a:r>
          </a:p>
          <a:p>
            <a:r>
              <a:rPr lang="en-US" dirty="0"/>
              <a:t>Photons may have a single scattering on these </a:t>
            </a:r>
            <a:r>
              <a:rPr lang="en-US" dirty="0" err="1"/>
              <a:t>microfaces</a:t>
            </a:r>
            <a:r>
              <a:rPr lang="en-US" dirty="0"/>
              <a:t> when the average is maximum around the ideal reflection direction of the mean surface. On the other hand, photons may get scattered multiple times, when they “forget” their original direction, so the reflection lobe will be roughly uniform.</a:t>
            </a:r>
          </a:p>
          <a:p>
            <a:endParaRPr lang="en-US" dirty="0"/>
          </a:p>
          <a:p>
            <a:r>
              <a:rPr lang="en-US" dirty="0"/>
              <a:t>Instead of following a probabilistic reasoning, we handle these rough surfaces as a black-box, i.e. empirical model. That is, we describe the behavior of the surface based on everyday experience without any structural analysis. By experience, we say that a rough surface reflects light into all directions, but more light is reflected into the neighborhood of the ideal reflection direction. </a:t>
            </a:r>
          </a:p>
        </p:txBody>
      </p:sp>
    </p:spTree>
    <p:extLst>
      <p:ext uri="{BB962C8B-B14F-4D97-AF65-F5344CB8AC3E}">
        <p14:creationId xmlns:p14="http://schemas.microsoft.com/office/powerpoint/2010/main" val="83440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en-US" baseline="0" dirty="0"/>
          </a:p>
        </p:txBody>
      </p:sp>
      <p:sp>
        <p:nvSpPr>
          <p:cNvPr id="4" name="Dia számának helye 3"/>
          <p:cNvSpPr>
            <a:spLocks noGrp="1"/>
          </p:cNvSpPr>
          <p:nvPr>
            <p:ph type="sldNum" sz="quarter" idx="10"/>
          </p:nvPr>
        </p:nvSpPr>
        <p:spPr/>
        <p:txBody>
          <a:bodyPr/>
          <a:lstStyle/>
          <a:p>
            <a:fld id="{64F8FCFD-A81E-4F03-9EE9-AF679686BD11}" type="slidenum">
              <a:rPr lang="en-US" smtClean="0"/>
              <a:pPr/>
              <a:t>37</a:t>
            </a:fld>
            <a:endParaRPr lang="en-US" dirty="0"/>
          </a:p>
        </p:txBody>
      </p:sp>
    </p:spTree>
    <p:extLst>
      <p:ext uri="{BB962C8B-B14F-4D97-AF65-F5344CB8AC3E}">
        <p14:creationId xmlns:p14="http://schemas.microsoft.com/office/powerpoint/2010/main" val="4226887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93700" y="692150"/>
            <a:ext cx="6070600" cy="3416300"/>
          </a:xfrm>
          <a:ln/>
        </p:spPr>
      </p:sp>
      <p:sp>
        <p:nvSpPr>
          <p:cNvPr id="44035" name="Rectangle 3"/>
          <p:cNvSpPr>
            <a:spLocks noGrp="1" noChangeArrowheads="1"/>
          </p:cNvSpPr>
          <p:nvPr>
            <p:ph type="body" idx="1"/>
          </p:nvPr>
        </p:nvSpPr>
        <p:spPr>
          <a:noFill/>
          <a:ln w="9525"/>
        </p:spPr>
        <p:txBody>
          <a:bodyPr/>
          <a:lstStyle/>
          <a:p>
            <a:r>
              <a:rPr lang="en-US" dirty="0" err="1"/>
              <a:t>Phong-Blinn</a:t>
            </a:r>
            <a:r>
              <a:rPr lang="en-US" baseline="0" dirty="0"/>
              <a:t> is an empirical BRDF model. Glossy surfaces reflect more light around the "ideal reflection direction", i.e. the light direction reflected over the surface normal. The more the view direction deviates from this ideal case, the less the reflection should be. We compute the halfway vector h between the view and light directions. The angle between the normal and h is delta. The higher delta is, the further we are from the ideal reflection case. Thus, the reflected radiance should be less. A cosine function of delta achieves this. If we introduce an exponent gamma, we can control how fast the radiance falls off for direction further away from the ideal case. The faster the fall-off, the more concentrated the reflected light is.</a:t>
            </a:r>
          </a:p>
          <a:p>
            <a:endParaRPr lang="en-US" baseline="0" dirty="0"/>
          </a:p>
          <a:p>
            <a:r>
              <a:rPr lang="en-US" baseline="0" dirty="0"/>
              <a:t>In case of directional illumination, the reflections of the light appear as glossy highlights. Higher gamma means smaller, less smeared highlights. The factor </a:t>
            </a:r>
            <a:r>
              <a:rPr lang="en-US" baseline="0" dirty="0" err="1"/>
              <a:t>ks</a:t>
            </a:r>
            <a:r>
              <a:rPr lang="en-US" baseline="0" dirty="0"/>
              <a:t> can be used to control how bright the highlights are. Typically, when increasing gamma, you also want to increase </a:t>
            </a:r>
            <a:r>
              <a:rPr lang="en-US" baseline="0" dirty="0" err="1"/>
              <a:t>ks</a:t>
            </a:r>
            <a:r>
              <a:rPr lang="en-US" baseline="0" dirty="0"/>
              <a:t>. Both gamma and </a:t>
            </a:r>
            <a:r>
              <a:rPr lang="en-US" baseline="0" dirty="0" err="1"/>
              <a:t>ks</a:t>
            </a:r>
            <a:r>
              <a:rPr lang="en-US" baseline="0" dirty="0"/>
              <a:t> are parameters you can choose relatively freely. gamma is often called "shininess", and </a:t>
            </a:r>
            <a:r>
              <a:rPr lang="en-US" baseline="0" dirty="0" err="1"/>
              <a:t>ks</a:t>
            </a:r>
            <a:r>
              <a:rPr lang="en-US" baseline="0" dirty="0"/>
              <a:t> is the "specular color", as its values may be different for the red, green, and blue wavelengths.</a:t>
            </a:r>
            <a:endParaRPr lang="en-US" dirty="0"/>
          </a:p>
          <a:p>
            <a:endParaRPr lang="en-US" dirty="0"/>
          </a:p>
        </p:txBody>
      </p:sp>
    </p:spTree>
    <p:extLst>
      <p:ext uri="{BB962C8B-B14F-4D97-AF65-F5344CB8AC3E}">
        <p14:creationId xmlns:p14="http://schemas.microsoft.com/office/powerpoint/2010/main" val="587055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93700" y="692150"/>
            <a:ext cx="6070600" cy="3416300"/>
          </a:xfrm>
          <a:ln/>
        </p:spPr>
      </p:sp>
      <p:sp>
        <p:nvSpPr>
          <p:cNvPr id="43011" name="Rectangle 3"/>
          <p:cNvSpPr>
            <a:spLocks noGrp="1" noChangeArrowheads="1"/>
          </p:cNvSpPr>
          <p:nvPr>
            <p:ph type="body" idx="1"/>
          </p:nvPr>
        </p:nvSpPr>
        <p:spPr>
          <a:noFill/>
          <a:ln w="9525"/>
        </p:spPr>
        <p:txBody>
          <a:bodyPr/>
          <a:lstStyle/>
          <a:p>
            <a:r>
              <a:rPr lang="en-US" dirty="0"/>
              <a:t>Combining diffuse and glossy reflections gives us plastic-like or metal-like surfaces. For plastics, the highlight color is white (</a:t>
            </a:r>
            <a:r>
              <a:rPr lang="en-US" dirty="0" err="1"/>
              <a:t>ks</a:t>
            </a:r>
            <a:r>
              <a:rPr lang="en-US" dirty="0"/>
              <a:t> is the same for all wavelengths), for</a:t>
            </a:r>
            <a:r>
              <a:rPr lang="en-US" baseline="0" dirty="0"/>
              <a:t> metals, it is proportional to the diffuse color </a:t>
            </a:r>
            <a:r>
              <a:rPr lang="en-US" baseline="0" dirty="0" err="1"/>
              <a:t>kd</a:t>
            </a:r>
            <a:r>
              <a:rPr lang="en-US" baseline="0" dirty="0"/>
              <a:t>.</a:t>
            </a:r>
            <a:endParaRPr lang="en-US" dirty="0"/>
          </a:p>
        </p:txBody>
      </p:sp>
    </p:spTree>
    <p:extLst>
      <p:ext uri="{BB962C8B-B14F-4D97-AF65-F5344CB8AC3E}">
        <p14:creationId xmlns:p14="http://schemas.microsoft.com/office/powerpoint/2010/main" val="19447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A well-known measure of light is wattage, or power. A light bulb</a:t>
            </a:r>
            <a:r>
              <a:rPr lang="en-US" baseline="0" dirty="0"/>
              <a:t> is characterized by its electrical power uptake, given in watts. Admittedly, much of that wattage goes to heating the bulb, but some of it is converted to light.</a:t>
            </a:r>
          </a:p>
          <a:p>
            <a:endParaRPr lang="en-US" baseline="0" dirty="0"/>
          </a:p>
          <a:p>
            <a:r>
              <a:rPr lang="en-US" baseline="0" dirty="0"/>
              <a:t>We can imagine light as lots of identical photons travelling along straight lines --- wave properties of light need not be considered for 3D rendering, and the fact that real photons have different wavelengths we can address later, when we already have a system for uniform-wavelength photons, i.e. monochromatic light.</a:t>
            </a:r>
          </a:p>
          <a:p>
            <a:endParaRPr lang="en-US" baseline="0" dirty="0"/>
          </a:p>
          <a:p>
            <a:r>
              <a:rPr lang="en-US" baseline="0" dirty="0"/>
              <a:t>Every photon carries the same amount of energy. The </a:t>
            </a:r>
            <a:r>
              <a:rPr lang="hu-HU" baseline="0" dirty="0"/>
              <a:t>power is therefore propertional to the number of photons leaving the bulb.</a:t>
            </a:r>
            <a:r>
              <a:rPr lang="en-US" baseline="0" dirty="0"/>
              <a:t>, or,</a:t>
            </a:r>
            <a:r>
              <a:rPr lang="hu-HU" baseline="0" dirty="0"/>
              <a:t> </a:t>
            </a:r>
            <a:r>
              <a:rPr lang="en-US" baseline="0" dirty="0"/>
              <a:t>m</a:t>
            </a:r>
            <a:r>
              <a:rPr lang="hu-HU" baseline="0" dirty="0"/>
              <a:t>ore accuratelty put, the number of photons crossing the surface of the bulb. In a similar manner, we can talk about the power of light arriving at a wall (or the surface of any object). We can talk about the power of light reflected from the same wall. We can talk about the </a:t>
            </a:r>
            <a:r>
              <a:rPr lang="hu-HU" baseline="0" dirty="0" err="1"/>
              <a:t>power</a:t>
            </a:r>
            <a:r>
              <a:rPr lang="hu-HU" baseline="0" dirty="0"/>
              <a:t> </a:t>
            </a:r>
            <a:r>
              <a:rPr lang="en-US" baseline="0" dirty="0"/>
              <a:t>flowing </a:t>
            </a:r>
            <a:r>
              <a:rPr lang="hu-HU" baseline="0" dirty="0" err="1"/>
              <a:t>through</a:t>
            </a:r>
            <a:r>
              <a:rPr lang="hu-HU" baseline="0" dirty="0"/>
              <a:t> any </a:t>
            </a:r>
            <a:r>
              <a:rPr lang="hu-HU" baseline="0" dirty="0" err="1"/>
              <a:t>surface</a:t>
            </a:r>
            <a:r>
              <a:rPr lang="hu-HU" baseline="0" dirty="0"/>
              <a:t>.</a:t>
            </a:r>
            <a:r>
              <a:rPr lang="en-US" baseline="0" dirty="0"/>
              <a:t> For that reason, radiant power is also called radiant flux.</a:t>
            </a:r>
            <a:endParaRPr lang="hu-HU" baseline="0" dirty="0"/>
          </a:p>
          <a:p>
            <a:endParaRPr lang="hu-HU" baseline="0" dirty="0"/>
          </a:p>
          <a:p>
            <a:r>
              <a:rPr lang="hu-HU" baseline="0" dirty="0"/>
              <a:t>This, of course, does not directly tell us what a </a:t>
            </a:r>
            <a:r>
              <a:rPr lang="en-US" baseline="0" dirty="0"/>
              <a:t>piece of surface</a:t>
            </a:r>
            <a:r>
              <a:rPr lang="hu-HU" baseline="0" dirty="0"/>
              <a:t> appears like. Power can be distributed on the surface arbitrarily, and the same can be said for the directions: there might be more photons crossing at some directions than others.</a:t>
            </a:r>
            <a:endParaRPr lang="en-US" baseline="0" dirty="0"/>
          </a:p>
          <a:p>
            <a:endParaRPr lang="en-US" baseline="0" dirty="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4</a:t>
            </a:fld>
            <a:endParaRPr lang="en-US" dirty="0"/>
          </a:p>
        </p:txBody>
      </p:sp>
    </p:spTree>
    <p:extLst>
      <p:ext uri="{BB962C8B-B14F-4D97-AF65-F5344CB8AC3E}">
        <p14:creationId xmlns:p14="http://schemas.microsoft.com/office/powerpoint/2010/main" val="303032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straightforward improvement to measure the power emitted per unit area instead of the total</a:t>
            </a:r>
            <a:r>
              <a:rPr lang="en-US" baseline="0" dirty="0"/>
              <a:t> power. This removes the total surface area of the emitter from the measure. We get a density-like measure, which is often called power density. As we are talking about photons leaving a surface, the term radiant </a:t>
            </a:r>
            <a:r>
              <a:rPr lang="en-US" baseline="0" dirty="0" err="1"/>
              <a:t>exitance</a:t>
            </a:r>
            <a:r>
              <a:rPr lang="en-US" baseline="0" dirty="0"/>
              <a:t> is the proper one. Of course, emission might be not homogenous over the surface, making this measure a </a:t>
            </a:r>
            <a:r>
              <a:rPr lang="en-US" dirty="0"/>
              <a:t>function of position x. The symbol for radiant</a:t>
            </a:r>
            <a:r>
              <a:rPr lang="en-US" baseline="0" dirty="0"/>
              <a:t> </a:t>
            </a:r>
            <a:r>
              <a:rPr lang="en-US" baseline="0" dirty="0" err="1"/>
              <a:t>exitance</a:t>
            </a:r>
            <a:r>
              <a:rPr lang="en-US" baseline="0" dirty="0"/>
              <a:t> is M, and the SI unit is Watts over square meters.</a:t>
            </a:r>
          </a:p>
          <a:p>
            <a:endParaRPr lang="en-US" baseline="0" dirty="0"/>
          </a:p>
          <a:p>
            <a:r>
              <a:rPr lang="en-US" baseline="0" dirty="0"/>
              <a:t>Is this measure telling us how bright some surface point appears to be? It tells us how densely photons are emitted from around the point, but not if they are emitted towards our eye.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263078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a:t>
            </a:r>
            <a:r>
              <a:rPr lang="en-US" baseline="0" dirty="0"/>
              <a:t> referring to the density of photons incident on a surface, then we call the same measure irradiance. The symbol is E, and the unit is of course the same. Giving these different names and symbols is quite useful for clarity, as the power density arriving at a surface is of course typically not the same as the power density leaving a surface.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488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measure</a:t>
            </a:r>
            <a:r>
              <a:rPr lang="en-US" baseline="0" dirty="0"/>
              <a:t> the irradiance of Captain Solo’s laser beam as its pierces through the table board and as it hits </a:t>
            </a:r>
            <a:r>
              <a:rPr lang="en-US" baseline="0" dirty="0" err="1"/>
              <a:t>Greedo’s</a:t>
            </a:r>
            <a:r>
              <a:rPr lang="en-US" baseline="0" dirty="0"/>
              <a:t> vest. We are going to assume piercing that hollow barrel of a table did little enough to the power of the ray so that can be neglected.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9</a:t>
            </a:fld>
            <a:endParaRPr lang="en-US" dirty="0"/>
          </a:p>
        </p:txBody>
      </p:sp>
    </p:spTree>
    <p:extLst>
      <p:ext uri="{BB962C8B-B14F-4D97-AF65-F5344CB8AC3E}">
        <p14:creationId xmlns:p14="http://schemas.microsoft.com/office/powerpoint/2010/main" val="105857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model the blaster beam as a coherent,</a:t>
            </a:r>
            <a:r>
              <a:rPr lang="en-US" baseline="0" dirty="0"/>
              <a:t> unidirectional beam of photons. Let us count the number of photons crossing a unit area of both the table surface and </a:t>
            </a:r>
            <a:r>
              <a:rPr lang="en-US" baseline="0" dirty="0" err="1"/>
              <a:t>Greedo’s</a:t>
            </a:r>
            <a:r>
              <a:rPr lang="en-US" baseline="0" dirty="0"/>
              <a:t> surface, for the same duration of time. The blaster pierces the table at an angle, so its power is distributed on a larger area (5 units here), whereas it hits </a:t>
            </a:r>
            <a:r>
              <a:rPr lang="en-US" baseline="0" dirty="0" err="1"/>
              <a:t>Greedo</a:t>
            </a:r>
            <a:r>
              <a:rPr lang="en-US" baseline="0" dirty="0"/>
              <a:t> quite directly, over 3 units of area.</a:t>
            </a:r>
          </a:p>
          <a:p>
            <a:endParaRPr lang="en-US" baseline="0" dirty="0"/>
          </a:p>
          <a:p>
            <a:r>
              <a:rPr lang="en-US" baseline="0" dirty="0"/>
              <a:t>Counting the photons we see that the irradiance on the two surfaces is not the same at all, even though it is the same beam of photons and the “density of light” has of course not changed. This is because irradiance is defined over unit surface, and the surfaces are not the same. Their orientation matters. Thus, we cannot talk about irradiance at a point in space without specifying a surface orientation there. When a well-defined direction is known – as is the case with a coherent blaster beam or when the source of light is very distant – it is natural to take a perpendicular surface to express power density, but this does not just go without saying.</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10</a:t>
            </a:fld>
            <a:endParaRPr lang="en-US" dirty="0"/>
          </a:p>
        </p:txBody>
      </p:sp>
    </p:spTree>
    <p:extLst>
      <p:ext uri="{BB962C8B-B14F-4D97-AF65-F5344CB8AC3E}">
        <p14:creationId xmlns:p14="http://schemas.microsoft.com/office/powerpoint/2010/main" val="1144599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tempting</a:t>
            </a:r>
            <a:r>
              <a:rPr lang="en-US" baseline="0" dirty="0"/>
              <a:t> to use the word ‘intensity’ as synonymous to any measure of light, the term is actually taken and has well-defined meaning. It is somewhat less prevalent in computer graphics, but it is a very basic measure in radiofrequency technology. </a:t>
            </a:r>
          </a:p>
          <a:p>
            <a:endParaRPr lang="en-US" baseline="0" dirty="0"/>
          </a:p>
          <a:p>
            <a:r>
              <a:rPr lang="en-US" baseline="0" dirty="0"/>
              <a:t>An important property of a radio transmitter antenna is in which directions it emits more radiation. Imagine a GPS transmitter on the roof of your home: you might be comforted to know that the downward radiation is practically zero.</a:t>
            </a:r>
          </a:p>
          <a:p>
            <a:endParaRPr lang="en-US" baseline="0" dirty="0"/>
          </a:p>
          <a:p>
            <a:r>
              <a:rPr lang="en-US" baseline="0" dirty="0"/>
              <a:t>Measuring the power density at some point is meaningful of course, but it does not characterize the transmitter itself. The further you measure, the less the power density is going to be, as power is distributed over a larger area. At double the distance, the area grows double in both dimensions, diminishing power density by a factor of four – this is the inverse square law.</a:t>
            </a:r>
          </a:p>
          <a:p>
            <a:endParaRPr lang="en-US" baseline="0" dirty="0"/>
          </a:p>
          <a:p>
            <a:r>
              <a:rPr lang="en-US" baseline="0" dirty="0"/>
              <a:t>Thus, what RF engineers are interested in when characterizing the antenna is not the distribution of power over surface, but distribution of power over directions. The measure called radiant intensity is thus going to be a  </a:t>
            </a:r>
            <a:r>
              <a:rPr lang="en-US" dirty="0"/>
              <a:t>function of direction</a:t>
            </a:r>
            <a:r>
              <a:rPr lang="en-US" baseline="0" dirty="0"/>
              <a:t> </a:t>
            </a:r>
            <a:r>
              <a:rPr lang="el-GR" b="0" dirty="0">
                <a:latin typeface="Times New Roman" panose="02020603050405020304" pitchFamily="18" charset="0"/>
                <a:cs typeface="Times New Roman" pitchFamily="18" charset="0"/>
              </a:rPr>
              <a:t>ω</a:t>
            </a:r>
            <a:r>
              <a:rPr lang="en-US" baseline="0" dirty="0"/>
              <a:t>. But how do we express directions in 3D, and what is the analogue to what was the area of a surface, and what units is it measured 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11</a:t>
            </a:fld>
            <a:endParaRPr lang="en-US" dirty="0"/>
          </a:p>
        </p:txBody>
      </p:sp>
    </p:spTree>
    <p:extLst>
      <p:ext uri="{BB962C8B-B14F-4D97-AF65-F5344CB8AC3E}">
        <p14:creationId xmlns:p14="http://schemas.microsoft.com/office/powerpoint/2010/main" val="187158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is familiar with directions and the measure of direction sets in 2D. Directions correspond to points on the unit circle. A direction can always be given as an</a:t>
            </a:r>
            <a:r>
              <a:rPr lang="en-US" baseline="0" dirty="0"/>
              <a:t> angle from the reference direction. In 3D, we need three reference directions, and both the polar and azimuthal angles. Directions correspond to points on the unit sphere. Of course, directions can be represented by the position vectors of the points, i.e. unit-length vectors.</a:t>
            </a:r>
          </a:p>
          <a:p>
            <a:endParaRPr lang="en-US" baseline="0" dirty="0"/>
          </a:p>
          <a:p>
            <a:r>
              <a:rPr lang="en-US" baseline="0" dirty="0"/>
              <a:t>A direction could either be represented by a vector or the two angles, but it is a geometrical entity on its own right, and of course it admits itself to different operations than a vector. Thus, we usually just use the symbol </a:t>
            </a:r>
            <a:r>
              <a:rPr lang="el-GR" sz="1200" dirty="0">
                <a:solidFill>
                  <a:srgbClr val="0070C0"/>
                </a:solidFill>
                <a:latin typeface="Times New Roman" panose="02020603050405020304" pitchFamily="18" charset="0"/>
                <a:cs typeface="Times New Roman" pitchFamily="18" charset="0"/>
              </a:rPr>
              <a:t>ω</a:t>
            </a:r>
            <a:r>
              <a:rPr lang="en-US" sz="1200" dirty="0">
                <a:solidFill>
                  <a:srgbClr val="0070C0"/>
                </a:solidFill>
                <a:latin typeface="Times New Roman" panose="02020603050405020304" pitchFamily="18" charset="0"/>
                <a:cs typeface="Times New Roman" pitchFamily="18" charset="0"/>
              </a:rPr>
              <a:t> for a direction</a:t>
            </a:r>
            <a:r>
              <a:rPr lang="en-US" sz="1200" baseline="0" dirty="0">
                <a:solidFill>
                  <a:srgbClr val="0070C0"/>
                </a:solidFill>
                <a:latin typeface="Times New Roman" panose="02020603050405020304" pitchFamily="18" charset="0"/>
                <a:cs typeface="Times New Roman" pitchFamily="18" charset="0"/>
              </a:rPr>
              <a:t> – and only write a direction as a vector when sets of directions are no longer involved. The symbol </a:t>
            </a:r>
            <a:r>
              <a:rPr lang="hu-HU" sz="1200" dirty="0">
                <a:sym typeface="Symbol" pitchFamily="18" charset="2"/>
              </a:rPr>
              <a:t></a:t>
            </a:r>
            <a:r>
              <a:rPr lang="en-US" sz="1200" dirty="0">
                <a:sym typeface="Symbol" pitchFamily="18" charset="2"/>
              </a:rPr>
              <a:t> is used for the complete set of directions.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12</a:t>
            </a:fld>
            <a:endParaRPr lang="en-US" dirty="0"/>
          </a:p>
        </p:txBody>
      </p:sp>
    </p:spTree>
    <p:extLst>
      <p:ext uri="{BB962C8B-B14F-4D97-AF65-F5344CB8AC3E}">
        <p14:creationId xmlns:p14="http://schemas.microsoft.com/office/powerpoint/2010/main" val="406885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8.xml"/><Relationship Id="rId7" Type="http://schemas.openxmlformats.org/officeDocument/2006/relationships/image" Target="../media/image1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notesSlide" Target="../notesSlides/notesSlide12.xml"/><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slideLayout" Target="../slideLayouts/slideLayout2.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11.xml"/><Relationship Id="rId21" Type="http://schemas.openxmlformats.org/officeDocument/2006/relationships/image" Target="../media/image23.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tags" Target="../tags/tag10.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26.png"/><Relationship Id="rId5" Type="http://schemas.openxmlformats.org/officeDocument/2006/relationships/tags" Target="../tags/tag13.xml"/><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tags" Target="../tags/tag18.xml"/><Relationship Id="rId19" Type="http://schemas.openxmlformats.org/officeDocument/2006/relationships/image" Target="../media/image21.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notesSlide" Target="../notesSlides/notesSlide13.xml"/><Relationship Id="rId2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1.jpeg"/><Relationship Id="rId7"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1.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30.png"/><Relationship Id="rId2" Type="http://schemas.openxmlformats.org/officeDocument/2006/relationships/tags" Target="../tags/tag22.xml"/><Relationship Id="rId16" Type="http://schemas.openxmlformats.org/officeDocument/2006/relationships/image" Target="../media/image34.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9.png"/><Relationship Id="rId5" Type="http://schemas.openxmlformats.org/officeDocument/2006/relationships/tags" Target="../tags/tag25.xml"/><Relationship Id="rId15" Type="http://schemas.openxmlformats.org/officeDocument/2006/relationships/image" Target="../media/image33.png"/><Relationship Id="rId10" Type="http://schemas.openxmlformats.org/officeDocument/2006/relationships/image" Target="../media/image24.png"/><Relationship Id="rId4" Type="http://schemas.openxmlformats.org/officeDocument/2006/relationships/tags" Target="../tags/tag24.xml"/><Relationship Id="rId9" Type="http://schemas.openxmlformats.org/officeDocument/2006/relationships/notesSlide" Target="../notesSlides/notesSlide14.xml"/><Relationship Id="rId1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8.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tags" Target="../tags/tag29.xml"/><Relationship Id="rId16" Type="http://schemas.openxmlformats.org/officeDocument/2006/relationships/image" Target="../media/image41.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6.png"/><Relationship Id="rId5" Type="http://schemas.openxmlformats.org/officeDocument/2006/relationships/tags" Target="../tags/tag32.xml"/><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tags" Target="../tags/tag31.xml"/><Relationship Id="rId9" Type="http://schemas.openxmlformats.org/officeDocument/2006/relationships/notesSlide" Target="../notesSlides/notesSlide15.xml"/><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37.xml"/><Relationship Id="rId7" Type="http://schemas.openxmlformats.org/officeDocument/2006/relationships/notesSlide" Target="../notesSlides/notesSlide16.xml"/><Relationship Id="rId12" Type="http://schemas.openxmlformats.org/officeDocument/2006/relationships/image" Target="../media/image47.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11" Type="http://schemas.openxmlformats.org/officeDocument/2006/relationships/image" Target="../media/image46.png"/><Relationship Id="rId5" Type="http://schemas.openxmlformats.org/officeDocument/2006/relationships/tags" Target="../tags/tag39.xml"/><Relationship Id="rId10" Type="http://schemas.openxmlformats.org/officeDocument/2006/relationships/image" Target="../media/image45.png"/><Relationship Id="rId4" Type="http://schemas.openxmlformats.org/officeDocument/2006/relationships/tags" Target="../tags/tag38.xml"/><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image" Target="../media/image35.png"/><Relationship Id="rId26" Type="http://schemas.openxmlformats.org/officeDocument/2006/relationships/image" Target="../media/image41.png"/><Relationship Id="rId3" Type="http://schemas.openxmlformats.org/officeDocument/2006/relationships/tags" Target="../tags/tag42.xml"/><Relationship Id="rId21" Type="http://schemas.openxmlformats.org/officeDocument/2006/relationships/image" Target="../media/image38.png"/><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image" Target="../media/image40.png"/><Relationship Id="rId25" Type="http://schemas.openxmlformats.org/officeDocument/2006/relationships/image" Target="../media/image23.png"/><Relationship Id="rId2" Type="http://schemas.openxmlformats.org/officeDocument/2006/relationships/tags" Target="../tags/tag41.xml"/><Relationship Id="rId16" Type="http://schemas.openxmlformats.org/officeDocument/2006/relationships/notesSlide" Target="../notesSlides/notesSlide18.xml"/><Relationship Id="rId20" Type="http://schemas.openxmlformats.org/officeDocument/2006/relationships/image" Target="../media/image37.png"/><Relationship Id="rId29" Type="http://schemas.openxmlformats.org/officeDocument/2006/relationships/image" Target="../media/image52.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image" Target="../media/image49.png"/><Relationship Id="rId5" Type="http://schemas.openxmlformats.org/officeDocument/2006/relationships/tags" Target="../tags/tag44.xml"/><Relationship Id="rId15" Type="http://schemas.openxmlformats.org/officeDocument/2006/relationships/slideLayout" Target="../slideLayouts/slideLayout2.xml"/><Relationship Id="rId23" Type="http://schemas.openxmlformats.org/officeDocument/2006/relationships/image" Target="../media/image39.png"/><Relationship Id="rId28" Type="http://schemas.openxmlformats.org/officeDocument/2006/relationships/image" Target="../media/image51.png"/><Relationship Id="rId10" Type="http://schemas.openxmlformats.org/officeDocument/2006/relationships/tags" Target="../tags/tag49.xml"/><Relationship Id="rId19" Type="http://schemas.openxmlformats.org/officeDocument/2006/relationships/image" Target="../media/image36.png"/><Relationship Id="rId31" Type="http://schemas.openxmlformats.org/officeDocument/2006/relationships/image" Target="../media/image54.png"/><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image" Target="../media/image48.png"/><Relationship Id="rId27" Type="http://schemas.openxmlformats.org/officeDocument/2006/relationships/image" Target="../media/image50.png"/><Relationship Id="rId30"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6.xml"/><Relationship Id="rId7" Type="http://schemas.openxmlformats.org/officeDocument/2006/relationships/image" Target="../media/image55.jpe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5.png"/><Relationship Id="rId5" Type="http://schemas.openxmlformats.org/officeDocument/2006/relationships/notesSlide" Target="../notesSlides/notesSlide19.xml"/><Relationship Id="rId10" Type="http://schemas.openxmlformats.org/officeDocument/2006/relationships/image" Target="../media/image58.png"/><Relationship Id="rId4" Type="http://schemas.openxmlformats.org/officeDocument/2006/relationships/slideLayout" Target="../slideLayouts/slideLayout2.xml"/><Relationship Id="rId9"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22.xml"/><Relationship Id="rId7" Type="http://schemas.openxmlformats.org/officeDocument/2006/relationships/image" Target="../media/image63.png"/><Relationship Id="rId2" Type="http://schemas.openxmlformats.org/officeDocument/2006/relationships/slideLayout" Target="../slideLayouts/slideLayout6.xml"/><Relationship Id="rId1" Type="http://schemas.openxmlformats.org/officeDocument/2006/relationships/tags" Target="../tags/tag5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jpeg"/><Relationship Id="rId9" Type="http://schemas.openxmlformats.org/officeDocument/2006/relationships/image" Target="../media/image64.png"/></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67.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tags" Target="../tags/tag59.xml"/><Relationship Id="rId16" Type="http://schemas.openxmlformats.org/officeDocument/2006/relationships/image" Target="../media/image70.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65.png"/><Relationship Id="rId5" Type="http://schemas.openxmlformats.org/officeDocument/2006/relationships/tags" Target="../tags/tag62.xml"/><Relationship Id="rId15" Type="http://schemas.openxmlformats.org/officeDocument/2006/relationships/image" Target="../media/image69.png"/><Relationship Id="rId10" Type="http://schemas.openxmlformats.org/officeDocument/2006/relationships/image" Target="../media/image35.png"/><Relationship Id="rId4" Type="http://schemas.openxmlformats.org/officeDocument/2006/relationships/tags" Target="../tags/tag61.xml"/><Relationship Id="rId9" Type="http://schemas.openxmlformats.org/officeDocument/2006/relationships/notesSlide" Target="../notesSlides/notesSlide23.xml"/><Relationship Id="rId14" Type="http://schemas.openxmlformats.org/officeDocument/2006/relationships/image" Target="../media/image68.png"/></Relationships>
</file>

<file path=ppt/slides/_rels/slide38.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image" Target="../media/image67.png"/><Relationship Id="rId26" Type="http://schemas.openxmlformats.org/officeDocument/2006/relationships/image" Target="../media/image77.png"/><Relationship Id="rId3" Type="http://schemas.openxmlformats.org/officeDocument/2006/relationships/tags" Target="../tags/tag67.xml"/><Relationship Id="rId21" Type="http://schemas.openxmlformats.org/officeDocument/2006/relationships/image" Target="../media/image70.png"/><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image" Target="../media/image35.png"/><Relationship Id="rId25" Type="http://schemas.openxmlformats.org/officeDocument/2006/relationships/image" Target="../media/image76.png"/><Relationship Id="rId2" Type="http://schemas.openxmlformats.org/officeDocument/2006/relationships/tags" Target="../tags/tag66.xml"/><Relationship Id="rId16" Type="http://schemas.openxmlformats.org/officeDocument/2006/relationships/notesSlide" Target="../notesSlides/notesSlide24.xml"/><Relationship Id="rId20" Type="http://schemas.openxmlformats.org/officeDocument/2006/relationships/image" Target="../media/image73.png"/><Relationship Id="rId29" Type="http://schemas.openxmlformats.org/officeDocument/2006/relationships/image" Target="../media/image80.png"/><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image" Target="../media/image75.png"/><Relationship Id="rId5" Type="http://schemas.openxmlformats.org/officeDocument/2006/relationships/tags" Target="../tags/tag69.xml"/><Relationship Id="rId15" Type="http://schemas.openxmlformats.org/officeDocument/2006/relationships/slideLayout" Target="../slideLayouts/slideLayout6.xml"/><Relationship Id="rId23" Type="http://schemas.openxmlformats.org/officeDocument/2006/relationships/image" Target="../media/image71.png"/><Relationship Id="rId28" Type="http://schemas.openxmlformats.org/officeDocument/2006/relationships/image" Target="../media/image79.png"/><Relationship Id="rId10" Type="http://schemas.openxmlformats.org/officeDocument/2006/relationships/tags" Target="../tags/tag74.xml"/><Relationship Id="rId19" Type="http://schemas.openxmlformats.org/officeDocument/2006/relationships/image" Target="../media/image72.png"/><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74.png"/><Relationship Id="rId27" Type="http://schemas.openxmlformats.org/officeDocument/2006/relationships/image" Target="../media/image78.png"/><Relationship Id="rId30" Type="http://schemas.openxmlformats.org/officeDocument/2006/relationships/image" Target="../media/image8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tags" Target="../tags/tag81.xml"/><Relationship Id="rId7" Type="http://schemas.openxmlformats.org/officeDocument/2006/relationships/image" Target="../media/image84.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83.png"/><Relationship Id="rId5" Type="http://schemas.openxmlformats.org/officeDocument/2006/relationships/image" Target="../media/image35.png"/><Relationship Id="rId4"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84.xml"/><Relationship Id="rId7" Type="http://schemas.openxmlformats.org/officeDocument/2006/relationships/image" Target="../media/image84.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3.png"/><Relationship Id="rId5" Type="http://schemas.openxmlformats.org/officeDocument/2006/relationships/image" Target="../media/image35.png"/><Relationship Id="rId4"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89.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tags" Target="../tags/tag90.xml"/><Relationship Id="rId7" Type="http://schemas.openxmlformats.org/officeDocument/2006/relationships/image" Target="../media/image91.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90.png"/><Relationship Id="rId5" Type="http://schemas.openxmlformats.org/officeDocument/2006/relationships/slideLayout" Target="../slideLayouts/slideLayout2.xml"/><Relationship Id="rId4" Type="http://schemas.openxmlformats.org/officeDocument/2006/relationships/tags" Target="../tags/tag91.xml"/><Relationship Id="rId9" Type="http://schemas.openxmlformats.org/officeDocument/2006/relationships/image" Target="../media/image9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tags" Target="../tags/tag94.xml"/><Relationship Id="rId7" Type="http://schemas.openxmlformats.org/officeDocument/2006/relationships/image" Target="../media/image95.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94.png"/><Relationship Id="rId5" Type="http://schemas.openxmlformats.org/officeDocument/2006/relationships/slideLayout" Target="../slideLayouts/slideLayout2.xml"/><Relationship Id="rId4" Type="http://schemas.openxmlformats.org/officeDocument/2006/relationships/tags" Target="../tags/tag95.xml"/><Relationship Id="rId9" Type="http://schemas.openxmlformats.org/officeDocument/2006/relationships/image" Target="../media/image9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Shading</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photons through unit area</a:t>
            </a:r>
          </a:p>
        </p:txBody>
      </p:sp>
      <p:sp>
        <p:nvSpPr>
          <p:cNvPr id="47" name="Oval 46"/>
          <p:cNvSpPr/>
          <p:nvPr/>
        </p:nvSpPr>
        <p:spPr>
          <a:xfrm>
            <a:off x="19431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1" name="Oval 290"/>
          <p:cNvSpPr/>
          <p:nvPr/>
        </p:nvSpPr>
        <p:spPr>
          <a:xfrm>
            <a:off x="19431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2" name="Oval 291"/>
          <p:cNvSpPr/>
          <p:nvPr/>
        </p:nvSpPr>
        <p:spPr>
          <a:xfrm>
            <a:off x="19431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3" name="Oval 292"/>
          <p:cNvSpPr/>
          <p:nvPr/>
        </p:nvSpPr>
        <p:spPr>
          <a:xfrm>
            <a:off x="19431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4" name="Oval 293"/>
          <p:cNvSpPr/>
          <p:nvPr/>
        </p:nvSpPr>
        <p:spPr>
          <a:xfrm>
            <a:off x="19431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5" name="Oval 294"/>
          <p:cNvSpPr/>
          <p:nvPr/>
        </p:nvSpPr>
        <p:spPr>
          <a:xfrm>
            <a:off x="19431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6" name="Oval 295"/>
          <p:cNvSpPr/>
          <p:nvPr/>
        </p:nvSpPr>
        <p:spPr>
          <a:xfrm>
            <a:off x="19431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7" name="Oval 296"/>
          <p:cNvSpPr/>
          <p:nvPr/>
        </p:nvSpPr>
        <p:spPr>
          <a:xfrm>
            <a:off x="19431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8" name="Oval 297"/>
          <p:cNvSpPr/>
          <p:nvPr/>
        </p:nvSpPr>
        <p:spPr>
          <a:xfrm>
            <a:off x="19431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9" name="Oval 298"/>
          <p:cNvSpPr/>
          <p:nvPr/>
        </p:nvSpPr>
        <p:spPr>
          <a:xfrm>
            <a:off x="19431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0" name="Oval 299"/>
          <p:cNvSpPr/>
          <p:nvPr/>
        </p:nvSpPr>
        <p:spPr>
          <a:xfrm>
            <a:off x="19431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1" name="Oval 300"/>
          <p:cNvSpPr/>
          <p:nvPr/>
        </p:nvSpPr>
        <p:spPr>
          <a:xfrm>
            <a:off x="19431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2" name="Oval 301"/>
          <p:cNvSpPr/>
          <p:nvPr/>
        </p:nvSpPr>
        <p:spPr>
          <a:xfrm>
            <a:off x="19431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3" name="Oval 302"/>
          <p:cNvSpPr/>
          <p:nvPr/>
        </p:nvSpPr>
        <p:spPr>
          <a:xfrm>
            <a:off x="19431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4" name="Oval 303"/>
          <p:cNvSpPr/>
          <p:nvPr/>
        </p:nvSpPr>
        <p:spPr>
          <a:xfrm>
            <a:off x="19431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5" name="Oval 304"/>
          <p:cNvSpPr/>
          <p:nvPr/>
        </p:nvSpPr>
        <p:spPr>
          <a:xfrm>
            <a:off x="-2667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6" name="Oval 305"/>
          <p:cNvSpPr/>
          <p:nvPr/>
        </p:nvSpPr>
        <p:spPr>
          <a:xfrm>
            <a:off x="-2667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7" name="Oval 306"/>
          <p:cNvSpPr/>
          <p:nvPr/>
        </p:nvSpPr>
        <p:spPr>
          <a:xfrm>
            <a:off x="-2667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8" name="Oval 307"/>
          <p:cNvSpPr/>
          <p:nvPr/>
        </p:nvSpPr>
        <p:spPr>
          <a:xfrm>
            <a:off x="-2667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9" name="Oval 308"/>
          <p:cNvSpPr/>
          <p:nvPr/>
        </p:nvSpPr>
        <p:spPr>
          <a:xfrm>
            <a:off x="-2667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0" name="Oval 309"/>
          <p:cNvSpPr/>
          <p:nvPr/>
        </p:nvSpPr>
        <p:spPr>
          <a:xfrm>
            <a:off x="-2667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1" name="Oval 310"/>
          <p:cNvSpPr/>
          <p:nvPr/>
        </p:nvSpPr>
        <p:spPr>
          <a:xfrm>
            <a:off x="-2667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2" name="Oval 311"/>
          <p:cNvSpPr/>
          <p:nvPr/>
        </p:nvSpPr>
        <p:spPr>
          <a:xfrm>
            <a:off x="-2667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3" name="Oval 312"/>
          <p:cNvSpPr/>
          <p:nvPr/>
        </p:nvSpPr>
        <p:spPr>
          <a:xfrm>
            <a:off x="-2667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4" name="Oval 313"/>
          <p:cNvSpPr/>
          <p:nvPr/>
        </p:nvSpPr>
        <p:spPr>
          <a:xfrm>
            <a:off x="-2667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5" name="Oval 314"/>
          <p:cNvSpPr/>
          <p:nvPr/>
        </p:nvSpPr>
        <p:spPr>
          <a:xfrm>
            <a:off x="-2667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6" name="Oval 315"/>
          <p:cNvSpPr/>
          <p:nvPr/>
        </p:nvSpPr>
        <p:spPr>
          <a:xfrm>
            <a:off x="-2667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7" name="Oval 316"/>
          <p:cNvSpPr/>
          <p:nvPr/>
        </p:nvSpPr>
        <p:spPr>
          <a:xfrm>
            <a:off x="-2667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8" name="Oval 317"/>
          <p:cNvSpPr/>
          <p:nvPr/>
        </p:nvSpPr>
        <p:spPr>
          <a:xfrm>
            <a:off x="-2667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9" name="Oval 318"/>
          <p:cNvSpPr/>
          <p:nvPr/>
        </p:nvSpPr>
        <p:spPr>
          <a:xfrm>
            <a:off x="-2667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0" name="Oval 319"/>
          <p:cNvSpPr/>
          <p:nvPr/>
        </p:nvSpPr>
        <p:spPr>
          <a:xfrm>
            <a:off x="-9525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1" name="Oval 320"/>
          <p:cNvSpPr/>
          <p:nvPr/>
        </p:nvSpPr>
        <p:spPr>
          <a:xfrm>
            <a:off x="-9525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2" name="Oval 321"/>
          <p:cNvSpPr/>
          <p:nvPr/>
        </p:nvSpPr>
        <p:spPr>
          <a:xfrm>
            <a:off x="-9525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3" name="Oval 322"/>
          <p:cNvSpPr/>
          <p:nvPr/>
        </p:nvSpPr>
        <p:spPr>
          <a:xfrm>
            <a:off x="-9525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4" name="Oval 323"/>
          <p:cNvSpPr/>
          <p:nvPr/>
        </p:nvSpPr>
        <p:spPr>
          <a:xfrm>
            <a:off x="-9525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5" name="Oval 324"/>
          <p:cNvSpPr/>
          <p:nvPr/>
        </p:nvSpPr>
        <p:spPr>
          <a:xfrm>
            <a:off x="-9525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6" name="Oval 325"/>
          <p:cNvSpPr/>
          <p:nvPr/>
        </p:nvSpPr>
        <p:spPr>
          <a:xfrm>
            <a:off x="-9525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7" name="Oval 326"/>
          <p:cNvSpPr/>
          <p:nvPr/>
        </p:nvSpPr>
        <p:spPr>
          <a:xfrm>
            <a:off x="-9525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8" name="Oval 327"/>
          <p:cNvSpPr/>
          <p:nvPr/>
        </p:nvSpPr>
        <p:spPr>
          <a:xfrm>
            <a:off x="-9525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9" name="Oval 328"/>
          <p:cNvSpPr/>
          <p:nvPr/>
        </p:nvSpPr>
        <p:spPr>
          <a:xfrm>
            <a:off x="-9525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0" name="Oval 329"/>
          <p:cNvSpPr/>
          <p:nvPr/>
        </p:nvSpPr>
        <p:spPr>
          <a:xfrm>
            <a:off x="-9525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1" name="Oval 330"/>
          <p:cNvSpPr/>
          <p:nvPr/>
        </p:nvSpPr>
        <p:spPr>
          <a:xfrm>
            <a:off x="-9525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2" name="Oval 331"/>
          <p:cNvSpPr/>
          <p:nvPr/>
        </p:nvSpPr>
        <p:spPr>
          <a:xfrm>
            <a:off x="-9525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3" name="Oval 332"/>
          <p:cNvSpPr/>
          <p:nvPr/>
        </p:nvSpPr>
        <p:spPr>
          <a:xfrm>
            <a:off x="-9525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4" name="Oval 333"/>
          <p:cNvSpPr/>
          <p:nvPr/>
        </p:nvSpPr>
        <p:spPr>
          <a:xfrm>
            <a:off x="-9525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5" name="Oval 334"/>
          <p:cNvSpPr/>
          <p:nvPr/>
        </p:nvSpPr>
        <p:spPr>
          <a:xfrm>
            <a:off x="-16459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6" name="Oval 335"/>
          <p:cNvSpPr/>
          <p:nvPr/>
        </p:nvSpPr>
        <p:spPr>
          <a:xfrm>
            <a:off x="-16459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7" name="Oval 336"/>
          <p:cNvSpPr/>
          <p:nvPr/>
        </p:nvSpPr>
        <p:spPr>
          <a:xfrm>
            <a:off x="-16459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8" name="Oval 337"/>
          <p:cNvSpPr/>
          <p:nvPr/>
        </p:nvSpPr>
        <p:spPr>
          <a:xfrm>
            <a:off x="-16459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9" name="Oval 338"/>
          <p:cNvSpPr/>
          <p:nvPr/>
        </p:nvSpPr>
        <p:spPr>
          <a:xfrm>
            <a:off x="-16459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0" name="Oval 339"/>
          <p:cNvSpPr/>
          <p:nvPr/>
        </p:nvSpPr>
        <p:spPr>
          <a:xfrm>
            <a:off x="-16459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1" name="Oval 340"/>
          <p:cNvSpPr/>
          <p:nvPr/>
        </p:nvSpPr>
        <p:spPr>
          <a:xfrm>
            <a:off x="-16459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2" name="Oval 341"/>
          <p:cNvSpPr/>
          <p:nvPr/>
        </p:nvSpPr>
        <p:spPr>
          <a:xfrm>
            <a:off x="-16459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3" name="Oval 342"/>
          <p:cNvSpPr/>
          <p:nvPr/>
        </p:nvSpPr>
        <p:spPr>
          <a:xfrm>
            <a:off x="-16459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4" name="Oval 343"/>
          <p:cNvSpPr/>
          <p:nvPr/>
        </p:nvSpPr>
        <p:spPr>
          <a:xfrm>
            <a:off x="-16459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5" name="Oval 344"/>
          <p:cNvSpPr/>
          <p:nvPr/>
        </p:nvSpPr>
        <p:spPr>
          <a:xfrm>
            <a:off x="-16459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6" name="Oval 345"/>
          <p:cNvSpPr/>
          <p:nvPr/>
        </p:nvSpPr>
        <p:spPr>
          <a:xfrm>
            <a:off x="-16459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7" name="Oval 346"/>
          <p:cNvSpPr/>
          <p:nvPr/>
        </p:nvSpPr>
        <p:spPr>
          <a:xfrm>
            <a:off x="-16459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8" name="Oval 347"/>
          <p:cNvSpPr/>
          <p:nvPr/>
        </p:nvSpPr>
        <p:spPr>
          <a:xfrm>
            <a:off x="-16459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9" name="Oval 348"/>
          <p:cNvSpPr/>
          <p:nvPr/>
        </p:nvSpPr>
        <p:spPr>
          <a:xfrm>
            <a:off x="-16459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0" name="Oval 349"/>
          <p:cNvSpPr/>
          <p:nvPr/>
        </p:nvSpPr>
        <p:spPr>
          <a:xfrm>
            <a:off x="-23317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1" name="Oval 350"/>
          <p:cNvSpPr/>
          <p:nvPr/>
        </p:nvSpPr>
        <p:spPr>
          <a:xfrm>
            <a:off x="-23317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2" name="Oval 351"/>
          <p:cNvSpPr/>
          <p:nvPr/>
        </p:nvSpPr>
        <p:spPr>
          <a:xfrm>
            <a:off x="-23317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3" name="Oval 352"/>
          <p:cNvSpPr/>
          <p:nvPr/>
        </p:nvSpPr>
        <p:spPr>
          <a:xfrm>
            <a:off x="-23317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4" name="Oval 353"/>
          <p:cNvSpPr/>
          <p:nvPr/>
        </p:nvSpPr>
        <p:spPr>
          <a:xfrm>
            <a:off x="-23317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5" name="Oval 354"/>
          <p:cNvSpPr/>
          <p:nvPr/>
        </p:nvSpPr>
        <p:spPr>
          <a:xfrm>
            <a:off x="-23317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6" name="Oval 355"/>
          <p:cNvSpPr/>
          <p:nvPr/>
        </p:nvSpPr>
        <p:spPr>
          <a:xfrm>
            <a:off x="-23317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7" name="Oval 356"/>
          <p:cNvSpPr/>
          <p:nvPr/>
        </p:nvSpPr>
        <p:spPr>
          <a:xfrm>
            <a:off x="-23317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8" name="Oval 357"/>
          <p:cNvSpPr/>
          <p:nvPr/>
        </p:nvSpPr>
        <p:spPr>
          <a:xfrm>
            <a:off x="-23317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9" name="Oval 358"/>
          <p:cNvSpPr/>
          <p:nvPr/>
        </p:nvSpPr>
        <p:spPr>
          <a:xfrm>
            <a:off x="-23317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0" name="Oval 359"/>
          <p:cNvSpPr/>
          <p:nvPr/>
        </p:nvSpPr>
        <p:spPr>
          <a:xfrm>
            <a:off x="-23317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1" name="Oval 360"/>
          <p:cNvSpPr/>
          <p:nvPr/>
        </p:nvSpPr>
        <p:spPr>
          <a:xfrm>
            <a:off x="-23317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2" name="Oval 361"/>
          <p:cNvSpPr/>
          <p:nvPr/>
        </p:nvSpPr>
        <p:spPr>
          <a:xfrm>
            <a:off x="-23317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3" name="Oval 362"/>
          <p:cNvSpPr/>
          <p:nvPr/>
        </p:nvSpPr>
        <p:spPr>
          <a:xfrm>
            <a:off x="-23317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4" name="Oval 363"/>
          <p:cNvSpPr/>
          <p:nvPr/>
        </p:nvSpPr>
        <p:spPr>
          <a:xfrm>
            <a:off x="-23317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5" name="Oval 364"/>
          <p:cNvSpPr/>
          <p:nvPr/>
        </p:nvSpPr>
        <p:spPr>
          <a:xfrm>
            <a:off x="-30175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6" name="Oval 365"/>
          <p:cNvSpPr/>
          <p:nvPr/>
        </p:nvSpPr>
        <p:spPr>
          <a:xfrm>
            <a:off x="-30175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7" name="Oval 366"/>
          <p:cNvSpPr/>
          <p:nvPr/>
        </p:nvSpPr>
        <p:spPr>
          <a:xfrm>
            <a:off x="-30175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8" name="Oval 367"/>
          <p:cNvSpPr/>
          <p:nvPr/>
        </p:nvSpPr>
        <p:spPr>
          <a:xfrm>
            <a:off x="-30175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9" name="Oval 368"/>
          <p:cNvSpPr/>
          <p:nvPr/>
        </p:nvSpPr>
        <p:spPr>
          <a:xfrm>
            <a:off x="-30175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0" name="Oval 369"/>
          <p:cNvSpPr/>
          <p:nvPr/>
        </p:nvSpPr>
        <p:spPr>
          <a:xfrm>
            <a:off x="-30175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1" name="Oval 370"/>
          <p:cNvSpPr/>
          <p:nvPr/>
        </p:nvSpPr>
        <p:spPr>
          <a:xfrm>
            <a:off x="-30175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2" name="Oval 371"/>
          <p:cNvSpPr/>
          <p:nvPr/>
        </p:nvSpPr>
        <p:spPr>
          <a:xfrm>
            <a:off x="-30175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3" name="Oval 372"/>
          <p:cNvSpPr/>
          <p:nvPr/>
        </p:nvSpPr>
        <p:spPr>
          <a:xfrm>
            <a:off x="-30175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4" name="Oval 373"/>
          <p:cNvSpPr/>
          <p:nvPr/>
        </p:nvSpPr>
        <p:spPr>
          <a:xfrm>
            <a:off x="-30175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5" name="Oval 374"/>
          <p:cNvSpPr/>
          <p:nvPr/>
        </p:nvSpPr>
        <p:spPr>
          <a:xfrm>
            <a:off x="-30175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6" name="Oval 375"/>
          <p:cNvSpPr/>
          <p:nvPr/>
        </p:nvSpPr>
        <p:spPr>
          <a:xfrm>
            <a:off x="-30175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7" name="Oval 376"/>
          <p:cNvSpPr/>
          <p:nvPr/>
        </p:nvSpPr>
        <p:spPr>
          <a:xfrm>
            <a:off x="-30175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8" name="Oval 377"/>
          <p:cNvSpPr/>
          <p:nvPr/>
        </p:nvSpPr>
        <p:spPr>
          <a:xfrm>
            <a:off x="-30175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9" name="Oval 378"/>
          <p:cNvSpPr/>
          <p:nvPr/>
        </p:nvSpPr>
        <p:spPr>
          <a:xfrm>
            <a:off x="-30175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0" name="Oval 379"/>
          <p:cNvSpPr/>
          <p:nvPr/>
        </p:nvSpPr>
        <p:spPr>
          <a:xfrm>
            <a:off x="-37414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1" name="Oval 380"/>
          <p:cNvSpPr/>
          <p:nvPr/>
        </p:nvSpPr>
        <p:spPr>
          <a:xfrm>
            <a:off x="-37414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2" name="Oval 381"/>
          <p:cNvSpPr/>
          <p:nvPr/>
        </p:nvSpPr>
        <p:spPr>
          <a:xfrm>
            <a:off x="-37414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3" name="Oval 382"/>
          <p:cNvSpPr/>
          <p:nvPr/>
        </p:nvSpPr>
        <p:spPr>
          <a:xfrm>
            <a:off x="-37414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4" name="Oval 383"/>
          <p:cNvSpPr/>
          <p:nvPr/>
        </p:nvSpPr>
        <p:spPr>
          <a:xfrm>
            <a:off x="-37414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5" name="Oval 384"/>
          <p:cNvSpPr/>
          <p:nvPr/>
        </p:nvSpPr>
        <p:spPr>
          <a:xfrm>
            <a:off x="-37414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6" name="Oval 385"/>
          <p:cNvSpPr/>
          <p:nvPr/>
        </p:nvSpPr>
        <p:spPr>
          <a:xfrm>
            <a:off x="-37414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7" name="Oval 386"/>
          <p:cNvSpPr/>
          <p:nvPr/>
        </p:nvSpPr>
        <p:spPr>
          <a:xfrm>
            <a:off x="-37414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8" name="Oval 387"/>
          <p:cNvSpPr/>
          <p:nvPr/>
        </p:nvSpPr>
        <p:spPr>
          <a:xfrm>
            <a:off x="-37414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9" name="Oval 388"/>
          <p:cNvSpPr/>
          <p:nvPr/>
        </p:nvSpPr>
        <p:spPr>
          <a:xfrm>
            <a:off x="-37414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0" name="Oval 389"/>
          <p:cNvSpPr/>
          <p:nvPr/>
        </p:nvSpPr>
        <p:spPr>
          <a:xfrm>
            <a:off x="-37414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1" name="Oval 390"/>
          <p:cNvSpPr/>
          <p:nvPr/>
        </p:nvSpPr>
        <p:spPr>
          <a:xfrm>
            <a:off x="-37414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2" name="Oval 391"/>
          <p:cNvSpPr/>
          <p:nvPr/>
        </p:nvSpPr>
        <p:spPr>
          <a:xfrm>
            <a:off x="-37414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3" name="Oval 392"/>
          <p:cNvSpPr/>
          <p:nvPr/>
        </p:nvSpPr>
        <p:spPr>
          <a:xfrm>
            <a:off x="-37414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4" name="Oval 393"/>
          <p:cNvSpPr/>
          <p:nvPr/>
        </p:nvSpPr>
        <p:spPr>
          <a:xfrm>
            <a:off x="-37414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5" name="Oval 394"/>
          <p:cNvSpPr/>
          <p:nvPr/>
        </p:nvSpPr>
        <p:spPr>
          <a:xfrm>
            <a:off x="-44272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6" name="Oval 395"/>
          <p:cNvSpPr/>
          <p:nvPr/>
        </p:nvSpPr>
        <p:spPr>
          <a:xfrm>
            <a:off x="-44272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7" name="Oval 396"/>
          <p:cNvSpPr/>
          <p:nvPr/>
        </p:nvSpPr>
        <p:spPr>
          <a:xfrm>
            <a:off x="-44272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8" name="Oval 397"/>
          <p:cNvSpPr/>
          <p:nvPr/>
        </p:nvSpPr>
        <p:spPr>
          <a:xfrm>
            <a:off x="-44272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9" name="Oval 398"/>
          <p:cNvSpPr/>
          <p:nvPr/>
        </p:nvSpPr>
        <p:spPr>
          <a:xfrm>
            <a:off x="-44272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0" name="Oval 399"/>
          <p:cNvSpPr/>
          <p:nvPr/>
        </p:nvSpPr>
        <p:spPr>
          <a:xfrm>
            <a:off x="-44272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1" name="Oval 400"/>
          <p:cNvSpPr/>
          <p:nvPr/>
        </p:nvSpPr>
        <p:spPr>
          <a:xfrm>
            <a:off x="-44272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2" name="Oval 401"/>
          <p:cNvSpPr/>
          <p:nvPr/>
        </p:nvSpPr>
        <p:spPr>
          <a:xfrm>
            <a:off x="-44272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3" name="Oval 402"/>
          <p:cNvSpPr/>
          <p:nvPr/>
        </p:nvSpPr>
        <p:spPr>
          <a:xfrm>
            <a:off x="-44272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4" name="Oval 403"/>
          <p:cNvSpPr/>
          <p:nvPr/>
        </p:nvSpPr>
        <p:spPr>
          <a:xfrm>
            <a:off x="-44272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5" name="Oval 404"/>
          <p:cNvSpPr/>
          <p:nvPr/>
        </p:nvSpPr>
        <p:spPr>
          <a:xfrm>
            <a:off x="-44272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6" name="Oval 405"/>
          <p:cNvSpPr/>
          <p:nvPr/>
        </p:nvSpPr>
        <p:spPr>
          <a:xfrm>
            <a:off x="-44272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7" name="Oval 406"/>
          <p:cNvSpPr/>
          <p:nvPr/>
        </p:nvSpPr>
        <p:spPr>
          <a:xfrm>
            <a:off x="-44272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8" name="Oval 407"/>
          <p:cNvSpPr/>
          <p:nvPr/>
        </p:nvSpPr>
        <p:spPr>
          <a:xfrm>
            <a:off x="-44272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9" name="Oval 408"/>
          <p:cNvSpPr/>
          <p:nvPr/>
        </p:nvSpPr>
        <p:spPr>
          <a:xfrm>
            <a:off x="-44272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0" name="Oval 409"/>
          <p:cNvSpPr/>
          <p:nvPr/>
        </p:nvSpPr>
        <p:spPr>
          <a:xfrm>
            <a:off x="-51130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1" name="Oval 410"/>
          <p:cNvSpPr/>
          <p:nvPr/>
        </p:nvSpPr>
        <p:spPr>
          <a:xfrm>
            <a:off x="-51130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2" name="Oval 411"/>
          <p:cNvSpPr/>
          <p:nvPr/>
        </p:nvSpPr>
        <p:spPr>
          <a:xfrm>
            <a:off x="-51130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3" name="Oval 412"/>
          <p:cNvSpPr/>
          <p:nvPr/>
        </p:nvSpPr>
        <p:spPr>
          <a:xfrm>
            <a:off x="-51130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4" name="Oval 413"/>
          <p:cNvSpPr/>
          <p:nvPr/>
        </p:nvSpPr>
        <p:spPr>
          <a:xfrm>
            <a:off x="-51130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5" name="Oval 414"/>
          <p:cNvSpPr/>
          <p:nvPr/>
        </p:nvSpPr>
        <p:spPr>
          <a:xfrm>
            <a:off x="-51130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6" name="Oval 415"/>
          <p:cNvSpPr/>
          <p:nvPr/>
        </p:nvSpPr>
        <p:spPr>
          <a:xfrm>
            <a:off x="-51130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7" name="Oval 416"/>
          <p:cNvSpPr/>
          <p:nvPr/>
        </p:nvSpPr>
        <p:spPr>
          <a:xfrm>
            <a:off x="-51130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8" name="Oval 417"/>
          <p:cNvSpPr/>
          <p:nvPr/>
        </p:nvSpPr>
        <p:spPr>
          <a:xfrm>
            <a:off x="-51130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9" name="Oval 418"/>
          <p:cNvSpPr/>
          <p:nvPr/>
        </p:nvSpPr>
        <p:spPr>
          <a:xfrm>
            <a:off x="-51130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0" name="Oval 419"/>
          <p:cNvSpPr/>
          <p:nvPr/>
        </p:nvSpPr>
        <p:spPr>
          <a:xfrm>
            <a:off x="-51130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1" name="Oval 420"/>
          <p:cNvSpPr/>
          <p:nvPr/>
        </p:nvSpPr>
        <p:spPr>
          <a:xfrm>
            <a:off x="-51130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2" name="Oval 421"/>
          <p:cNvSpPr/>
          <p:nvPr/>
        </p:nvSpPr>
        <p:spPr>
          <a:xfrm>
            <a:off x="-51130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3" name="Oval 422"/>
          <p:cNvSpPr/>
          <p:nvPr/>
        </p:nvSpPr>
        <p:spPr>
          <a:xfrm>
            <a:off x="-51130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4" name="Oval 423"/>
          <p:cNvSpPr/>
          <p:nvPr/>
        </p:nvSpPr>
        <p:spPr>
          <a:xfrm>
            <a:off x="-51130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471" name="Straight Connector 470"/>
          <p:cNvCxnSpPr/>
          <p:nvPr/>
        </p:nvCxnSpPr>
        <p:spPr>
          <a:xfrm>
            <a:off x="9258300" y="2095500"/>
            <a:ext cx="0" cy="3429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flipH="1">
            <a:off x="9220200" y="3238500"/>
            <a:ext cx="228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H="1">
            <a:off x="9220200" y="2095500"/>
            <a:ext cx="1905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H="1">
            <a:off x="9258300" y="4381500"/>
            <a:ext cx="1905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flipH="1">
            <a:off x="9220200" y="5524500"/>
            <a:ext cx="228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81" name="Szövegdoboz 58"/>
          <p:cNvSpPr txBox="1"/>
          <p:nvPr/>
        </p:nvSpPr>
        <p:spPr>
          <a:xfrm>
            <a:off x="7315398" y="1499863"/>
            <a:ext cx="2888932" cy="646331"/>
          </a:xfrm>
          <a:prstGeom prst="rect">
            <a:avLst/>
          </a:prstGeom>
          <a:noFill/>
          <a:ln>
            <a:noFill/>
          </a:ln>
        </p:spPr>
        <p:txBody>
          <a:bodyPr wrap="none" rtlCol="0">
            <a:spAutoFit/>
          </a:bodyPr>
          <a:lstStyle/>
          <a:p>
            <a:r>
              <a:rPr lang="en-US" sz="3600" dirty="0" err="1">
                <a:solidFill>
                  <a:srgbClr val="00B050"/>
                </a:solidFill>
                <a:latin typeface="Whipsmart" pitchFamily="34" charset="0"/>
              </a:rPr>
              <a:t>Greedo’s</a:t>
            </a:r>
            <a:r>
              <a:rPr lang="en-US" sz="3600" dirty="0">
                <a:solidFill>
                  <a:srgbClr val="00B050"/>
                </a:solidFill>
                <a:latin typeface="Whipsmart" pitchFamily="34" charset="0"/>
              </a:rPr>
              <a:t> chest</a:t>
            </a:r>
          </a:p>
        </p:txBody>
      </p:sp>
      <p:grpSp>
        <p:nvGrpSpPr>
          <p:cNvPr id="507" name="Group 506"/>
          <p:cNvGrpSpPr/>
          <p:nvPr/>
        </p:nvGrpSpPr>
        <p:grpSpPr>
          <a:xfrm>
            <a:off x="2476501" y="2057400"/>
            <a:ext cx="4624709" cy="3575136"/>
            <a:chOff x="3109591" y="2063664"/>
            <a:chExt cx="4624709" cy="3575136"/>
          </a:xfrm>
        </p:grpSpPr>
        <p:cxnSp>
          <p:nvCxnSpPr>
            <p:cNvPr id="490" name="Straight Connector 489"/>
            <p:cNvCxnSpPr/>
            <p:nvPr/>
          </p:nvCxnSpPr>
          <p:spPr>
            <a:xfrm rot="18428487" flipH="1">
              <a:off x="5728708" y="4248341"/>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p:cNvCxnSpPr/>
            <p:nvPr/>
          </p:nvCxnSpPr>
          <p:spPr>
            <a:xfrm rot="18428487" flipH="1">
              <a:off x="6670400" y="4923281"/>
              <a:ext cx="1905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flipH="1">
              <a:off x="7658100" y="5537479"/>
              <a:ext cx="76200" cy="101321"/>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rot="18428487" flipH="1">
              <a:off x="3906430" y="2868090"/>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rot="18428487" flipH="1">
              <a:off x="2995291" y="2177964"/>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rot="18428487" flipH="1">
              <a:off x="4848122" y="3543030"/>
              <a:ext cx="1905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3178604" y="2095500"/>
              <a:ext cx="4555696" cy="3441979"/>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05" name="Szövegdoboz 58"/>
          <p:cNvSpPr txBox="1"/>
          <p:nvPr/>
        </p:nvSpPr>
        <p:spPr>
          <a:xfrm>
            <a:off x="4644567" y="5574340"/>
            <a:ext cx="2669770" cy="646331"/>
          </a:xfrm>
          <a:prstGeom prst="rect">
            <a:avLst/>
          </a:prstGeom>
          <a:noFill/>
          <a:ln>
            <a:noFill/>
          </a:ln>
        </p:spPr>
        <p:txBody>
          <a:bodyPr wrap="none" rtlCol="0">
            <a:spAutoFit/>
          </a:bodyPr>
          <a:lstStyle/>
          <a:p>
            <a:r>
              <a:rPr lang="en-US" sz="3600" dirty="0">
                <a:solidFill>
                  <a:srgbClr val="7F7F7F"/>
                </a:solidFill>
                <a:latin typeface="Whipsmart" pitchFamily="34" charset="0"/>
              </a:rPr>
              <a:t>Table surface</a:t>
            </a:r>
          </a:p>
        </p:txBody>
      </p:sp>
      <p:sp>
        <p:nvSpPr>
          <p:cNvPr id="508" name="Rounded Rectangle 507"/>
          <p:cNvSpPr/>
          <p:nvPr/>
        </p:nvSpPr>
        <p:spPr>
          <a:xfrm>
            <a:off x="4367792" y="3562830"/>
            <a:ext cx="773112" cy="628171"/>
          </a:xfrm>
          <a:prstGeom prst="roundRect">
            <a:avLst/>
          </a:prstGeom>
          <a:solidFill>
            <a:srgbClr val="7F7F7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27</a:t>
            </a:r>
          </a:p>
        </p:txBody>
      </p:sp>
      <p:sp>
        <p:nvSpPr>
          <p:cNvPr id="509" name="Rounded Rectangle 508"/>
          <p:cNvSpPr/>
          <p:nvPr/>
        </p:nvSpPr>
        <p:spPr>
          <a:xfrm>
            <a:off x="8871744" y="2341821"/>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0</a:t>
            </a:r>
          </a:p>
        </p:txBody>
      </p:sp>
      <p:sp>
        <p:nvSpPr>
          <p:cNvPr id="510" name="Rounded Rectangle 509"/>
          <p:cNvSpPr/>
          <p:nvPr/>
        </p:nvSpPr>
        <p:spPr>
          <a:xfrm>
            <a:off x="8871744" y="2339773"/>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5</a:t>
            </a:r>
          </a:p>
        </p:txBody>
      </p:sp>
      <p:sp>
        <p:nvSpPr>
          <p:cNvPr id="511" name="Rounded Rectangle 510"/>
          <p:cNvSpPr/>
          <p:nvPr/>
        </p:nvSpPr>
        <p:spPr>
          <a:xfrm>
            <a:off x="8871744"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10</a:t>
            </a:r>
          </a:p>
        </p:txBody>
      </p:sp>
      <p:sp>
        <p:nvSpPr>
          <p:cNvPr id="512" name="Rounded Rectangle 511"/>
          <p:cNvSpPr/>
          <p:nvPr/>
        </p:nvSpPr>
        <p:spPr>
          <a:xfrm>
            <a:off x="8876506" y="2339607"/>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15</a:t>
            </a:r>
          </a:p>
        </p:txBody>
      </p:sp>
      <p:sp>
        <p:nvSpPr>
          <p:cNvPr id="513" name="Rounded Rectangle 512"/>
          <p:cNvSpPr/>
          <p:nvPr/>
        </p:nvSpPr>
        <p:spPr>
          <a:xfrm>
            <a:off x="8876506"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20</a:t>
            </a:r>
          </a:p>
        </p:txBody>
      </p:sp>
      <p:sp>
        <p:nvSpPr>
          <p:cNvPr id="514" name="Rounded Rectangle 513"/>
          <p:cNvSpPr/>
          <p:nvPr/>
        </p:nvSpPr>
        <p:spPr>
          <a:xfrm>
            <a:off x="8876506"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25</a:t>
            </a:r>
          </a:p>
        </p:txBody>
      </p:sp>
      <p:sp>
        <p:nvSpPr>
          <p:cNvPr id="515" name="Rounded Rectangle 514"/>
          <p:cNvSpPr/>
          <p:nvPr/>
        </p:nvSpPr>
        <p:spPr>
          <a:xfrm>
            <a:off x="8877300"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30</a:t>
            </a:r>
          </a:p>
        </p:txBody>
      </p:sp>
      <p:sp>
        <p:nvSpPr>
          <p:cNvPr id="516" name="Rounded Rectangle 515"/>
          <p:cNvSpPr/>
          <p:nvPr/>
        </p:nvSpPr>
        <p:spPr>
          <a:xfrm>
            <a:off x="8877300"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35</a:t>
            </a:r>
          </a:p>
        </p:txBody>
      </p:sp>
      <p:sp>
        <p:nvSpPr>
          <p:cNvPr id="517" name="Rounded Rectangle 516"/>
          <p:cNvSpPr/>
          <p:nvPr/>
        </p:nvSpPr>
        <p:spPr>
          <a:xfrm>
            <a:off x="8871744"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40</a:t>
            </a:r>
          </a:p>
        </p:txBody>
      </p:sp>
      <p:sp>
        <p:nvSpPr>
          <p:cNvPr id="518" name="Rounded Rectangle 517"/>
          <p:cNvSpPr/>
          <p:nvPr/>
        </p:nvSpPr>
        <p:spPr>
          <a:xfrm>
            <a:off x="8880475"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45</a:t>
            </a:r>
          </a:p>
        </p:txBody>
      </p:sp>
    </p:spTree>
    <p:extLst>
      <p:ext uri="{BB962C8B-B14F-4D97-AF65-F5344CB8AC3E}">
        <p14:creationId xmlns:p14="http://schemas.microsoft.com/office/powerpoint/2010/main" val="1137868816"/>
      </p:ext>
    </p:extLst>
  </p:cSld>
  <p:clrMapOvr>
    <a:masterClrMapping/>
  </p:clrMapOvr>
  <mc:AlternateContent xmlns:mc="http://schemas.openxmlformats.org/markup-compatibility/2006" xmlns:p14="http://schemas.microsoft.com/office/powerpoint/2010/main">
    <mc:Choice Requires="p14">
      <p:transition spd="slow" p14:dur="8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3.88889E-6 -2.22222E-6 L 1.44966 -2.22222E-6 " pathEditMode="relative" rAng="0" ptsTypes="AA">
                                      <p:cBhvr>
                                        <p:cTn id="6" dur="10000" fill="hold"/>
                                        <p:tgtEl>
                                          <p:spTgt spid="47"/>
                                        </p:tgtEl>
                                        <p:attrNameLst>
                                          <p:attrName>ppt_x</p:attrName>
                                          <p:attrName>ppt_y</p:attrName>
                                        </p:attrNameLst>
                                      </p:cBhvr>
                                      <p:rCtr x="72483" y="0"/>
                                    </p:animMotion>
                                  </p:childTnLst>
                                </p:cTn>
                              </p:par>
                              <p:par>
                                <p:cTn id="7" presetID="63" presetClass="path" presetSubtype="0" fill="hold" grpId="0" nodeType="withEffect">
                                  <p:stCondLst>
                                    <p:cond delay="0"/>
                                  </p:stCondLst>
                                  <p:childTnLst>
                                    <p:animMotion origin="layout" path="M -3.88889E-6 4.44444E-6 L 1.44966 4.44444E-6 " pathEditMode="relative" rAng="0" ptsTypes="AA">
                                      <p:cBhvr>
                                        <p:cTn id="8" dur="10000" fill="hold"/>
                                        <p:tgtEl>
                                          <p:spTgt spid="291"/>
                                        </p:tgtEl>
                                        <p:attrNameLst>
                                          <p:attrName>ppt_x</p:attrName>
                                          <p:attrName>ppt_y</p:attrName>
                                        </p:attrNameLst>
                                      </p:cBhvr>
                                      <p:rCtr x="72483" y="0"/>
                                    </p:animMotion>
                                  </p:childTnLst>
                                </p:cTn>
                              </p:par>
                              <p:par>
                                <p:cTn id="9" presetID="63" presetClass="path" presetSubtype="0" fill="hold" grpId="0" nodeType="withEffect">
                                  <p:stCondLst>
                                    <p:cond delay="0"/>
                                  </p:stCondLst>
                                  <p:childTnLst>
                                    <p:animMotion origin="layout" path="M -3.88889E-6 1.11111E-6 L 1.44966 1.11111E-6 " pathEditMode="relative" rAng="0" ptsTypes="AA">
                                      <p:cBhvr>
                                        <p:cTn id="10" dur="10000" fill="hold"/>
                                        <p:tgtEl>
                                          <p:spTgt spid="292"/>
                                        </p:tgtEl>
                                        <p:attrNameLst>
                                          <p:attrName>ppt_x</p:attrName>
                                          <p:attrName>ppt_y</p:attrName>
                                        </p:attrNameLst>
                                      </p:cBhvr>
                                      <p:rCtr x="72483" y="0"/>
                                    </p:animMotion>
                                  </p:childTnLst>
                                </p:cTn>
                              </p:par>
                              <p:par>
                                <p:cTn id="11" presetID="63" presetClass="path" presetSubtype="0" fill="hold" grpId="0" nodeType="withEffect">
                                  <p:stCondLst>
                                    <p:cond delay="0"/>
                                  </p:stCondLst>
                                  <p:childTnLst>
                                    <p:animMotion origin="layout" path="M -3.88889E-6 -2.22222E-6 L 1.44966 -2.22222E-6 " pathEditMode="relative" rAng="0" ptsTypes="AA">
                                      <p:cBhvr>
                                        <p:cTn id="12" dur="10000" fill="hold"/>
                                        <p:tgtEl>
                                          <p:spTgt spid="293"/>
                                        </p:tgtEl>
                                        <p:attrNameLst>
                                          <p:attrName>ppt_x</p:attrName>
                                          <p:attrName>ppt_y</p:attrName>
                                        </p:attrNameLst>
                                      </p:cBhvr>
                                      <p:rCtr x="72483" y="0"/>
                                    </p:animMotion>
                                  </p:childTnLst>
                                </p:cTn>
                              </p:par>
                              <p:par>
                                <p:cTn id="13" presetID="63" presetClass="path" presetSubtype="0" fill="hold" grpId="0" nodeType="withEffect">
                                  <p:stCondLst>
                                    <p:cond delay="0"/>
                                  </p:stCondLst>
                                  <p:childTnLst>
                                    <p:animMotion origin="layout" path="M -3.88889E-6 4.44444E-6 L 1.44966 4.44444E-6 " pathEditMode="relative" rAng="0" ptsTypes="AA">
                                      <p:cBhvr>
                                        <p:cTn id="14" dur="10000" fill="hold"/>
                                        <p:tgtEl>
                                          <p:spTgt spid="294"/>
                                        </p:tgtEl>
                                        <p:attrNameLst>
                                          <p:attrName>ppt_x</p:attrName>
                                          <p:attrName>ppt_y</p:attrName>
                                        </p:attrNameLst>
                                      </p:cBhvr>
                                      <p:rCtr x="72483" y="0"/>
                                    </p:animMotion>
                                  </p:childTnLst>
                                </p:cTn>
                              </p:par>
                              <p:par>
                                <p:cTn id="15" presetID="63" presetClass="path" presetSubtype="0" fill="hold" grpId="0" nodeType="withEffect">
                                  <p:stCondLst>
                                    <p:cond delay="0"/>
                                  </p:stCondLst>
                                  <p:childTnLst>
                                    <p:animMotion origin="layout" path="M -3.88889E-6 1.11111E-6 L 1.44966 1.11111E-6 " pathEditMode="relative" rAng="0" ptsTypes="AA">
                                      <p:cBhvr>
                                        <p:cTn id="16" dur="10000" fill="hold"/>
                                        <p:tgtEl>
                                          <p:spTgt spid="295"/>
                                        </p:tgtEl>
                                        <p:attrNameLst>
                                          <p:attrName>ppt_x</p:attrName>
                                          <p:attrName>ppt_y</p:attrName>
                                        </p:attrNameLst>
                                      </p:cBhvr>
                                      <p:rCtr x="72483" y="0"/>
                                    </p:animMotion>
                                  </p:childTnLst>
                                </p:cTn>
                              </p:par>
                              <p:par>
                                <p:cTn id="17" presetID="63" presetClass="path" presetSubtype="0" fill="hold" grpId="0" nodeType="withEffect">
                                  <p:stCondLst>
                                    <p:cond delay="0"/>
                                  </p:stCondLst>
                                  <p:childTnLst>
                                    <p:animMotion origin="layout" path="M -3.88889E-6 -2.22222E-6 L 1.44966 -2.22222E-6 " pathEditMode="relative" rAng="0" ptsTypes="AA">
                                      <p:cBhvr>
                                        <p:cTn id="18" dur="10000" fill="hold"/>
                                        <p:tgtEl>
                                          <p:spTgt spid="296"/>
                                        </p:tgtEl>
                                        <p:attrNameLst>
                                          <p:attrName>ppt_x</p:attrName>
                                          <p:attrName>ppt_y</p:attrName>
                                        </p:attrNameLst>
                                      </p:cBhvr>
                                      <p:rCtr x="72483" y="0"/>
                                    </p:animMotion>
                                  </p:childTnLst>
                                </p:cTn>
                              </p:par>
                              <p:par>
                                <p:cTn id="19" presetID="63" presetClass="path" presetSubtype="0" fill="hold" grpId="0" nodeType="withEffect">
                                  <p:stCondLst>
                                    <p:cond delay="0"/>
                                  </p:stCondLst>
                                  <p:childTnLst>
                                    <p:animMotion origin="layout" path="M -3.88889E-6 4.44444E-6 L 1.44966 4.44444E-6 " pathEditMode="relative" rAng="0" ptsTypes="AA">
                                      <p:cBhvr>
                                        <p:cTn id="20" dur="10000" fill="hold"/>
                                        <p:tgtEl>
                                          <p:spTgt spid="297"/>
                                        </p:tgtEl>
                                        <p:attrNameLst>
                                          <p:attrName>ppt_x</p:attrName>
                                          <p:attrName>ppt_y</p:attrName>
                                        </p:attrNameLst>
                                      </p:cBhvr>
                                      <p:rCtr x="72483" y="0"/>
                                    </p:animMotion>
                                  </p:childTnLst>
                                </p:cTn>
                              </p:par>
                              <p:par>
                                <p:cTn id="21" presetID="63" presetClass="path" presetSubtype="0" fill="hold" grpId="0" nodeType="withEffect">
                                  <p:stCondLst>
                                    <p:cond delay="0"/>
                                  </p:stCondLst>
                                  <p:childTnLst>
                                    <p:animMotion origin="layout" path="M -3.88889E-6 1.11111E-6 L 1.44966 1.11111E-6 " pathEditMode="relative" rAng="0" ptsTypes="AA">
                                      <p:cBhvr>
                                        <p:cTn id="22" dur="10000" fill="hold"/>
                                        <p:tgtEl>
                                          <p:spTgt spid="298"/>
                                        </p:tgtEl>
                                        <p:attrNameLst>
                                          <p:attrName>ppt_x</p:attrName>
                                          <p:attrName>ppt_y</p:attrName>
                                        </p:attrNameLst>
                                      </p:cBhvr>
                                      <p:rCtr x="72483" y="0"/>
                                    </p:animMotion>
                                  </p:childTnLst>
                                </p:cTn>
                              </p:par>
                              <p:par>
                                <p:cTn id="23" presetID="63" presetClass="path" presetSubtype="0" fill="hold" grpId="0" nodeType="withEffect">
                                  <p:stCondLst>
                                    <p:cond delay="0"/>
                                  </p:stCondLst>
                                  <p:childTnLst>
                                    <p:animMotion origin="layout" path="M -3.88889E-6 -2.22222E-6 L 1.44966 -2.22222E-6 " pathEditMode="relative" rAng="0" ptsTypes="AA">
                                      <p:cBhvr>
                                        <p:cTn id="24" dur="10000" fill="hold"/>
                                        <p:tgtEl>
                                          <p:spTgt spid="299"/>
                                        </p:tgtEl>
                                        <p:attrNameLst>
                                          <p:attrName>ppt_x</p:attrName>
                                          <p:attrName>ppt_y</p:attrName>
                                        </p:attrNameLst>
                                      </p:cBhvr>
                                      <p:rCtr x="72483" y="0"/>
                                    </p:animMotion>
                                  </p:childTnLst>
                                </p:cTn>
                              </p:par>
                              <p:par>
                                <p:cTn id="25" presetID="63" presetClass="path" presetSubtype="0" fill="hold" grpId="0" nodeType="withEffect">
                                  <p:stCondLst>
                                    <p:cond delay="0"/>
                                  </p:stCondLst>
                                  <p:childTnLst>
                                    <p:animMotion origin="layout" path="M -3.88889E-6 4.44444E-6 L 1.44966 4.44444E-6 " pathEditMode="relative" rAng="0" ptsTypes="AA">
                                      <p:cBhvr>
                                        <p:cTn id="26" dur="10000" fill="hold"/>
                                        <p:tgtEl>
                                          <p:spTgt spid="300"/>
                                        </p:tgtEl>
                                        <p:attrNameLst>
                                          <p:attrName>ppt_x</p:attrName>
                                          <p:attrName>ppt_y</p:attrName>
                                        </p:attrNameLst>
                                      </p:cBhvr>
                                      <p:rCtr x="72483" y="0"/>
                                    </p:animMotion>
                                  </p:childTnLst>
                                </p:cTn>
                              </p:par>
                              <p:par>
                                <p:cTn id="27" presetID="63" presetClass="path" presetSubtype="0" fill="hold" grpId="0" nodeType="withEffect">
                                  <p:stCondLst>
                                    <p:cond delay="0"/>
                                  </p:stCondLst>
                                  <p:childTnLst>
                                    <p:animMotion origin="layout" path="M -3.88889E-6 1.11111E-6 L 1.44966 1.11111E-6 " pathEditMode="relative" rAng="0" ptsTypes="AA">
                                      <p:cBhvr>
                                        <p:cTn id="28" dur="10000" fill="hold"/>
                                        <p:tgtEl>
                                          <p:spTgt spid="301"/>
                                        </p:tgtEl>
                                        <p:attrNameLst>
                                          <p:attrName>ppt_x</p:attrName>
                                          <p:attrName>ppt_y</p:attrName>
                                        </p:attrNameLst>
                                      </p:cBhvr>
                                      <p:rCtr x="72483" y="0"/>
                                    </p:animMotion>
                                  </p:childTnLst>
                                </p:cTn>
                              </p:par>
                              <p:par>
                                <p:cTn id="29" presetID="63" presetClass="path" presetSubtype="0" fill="hold" grpId="0" nodeType="withEffect">
                                  <p:stCondLst>
                                    <p:cond delay="0"/>
                                  </p:stCondLst>
                                  <p:childTnLst>
                                    <p:animMotion origin="layout" path="M -3.88889E-6 -2.22222E-6 L 1.44966 -2.22222E-6 " pathEditMode="relative" rAng="0" ptsTypes="AA">
                                      <p:cBhvr>
                                        <p:cTn id="30" dur="10000" fill="hold"/>
                                        <p:tgtEl>
                                          <p:spTgt spid="302"/>
                                        </p:tgtEl>
                                        <p:attrNameLst>
                                          <p:attrName>ppt_x</p:attrName>
                                          <p:attrName>ppt_y</p:attrName>
                                        </p:attrNameLst>
                                      </p:cBhvr>
                                      <p:rCtr x="72483" y="0"/>
                                    </p:animMotion>
                                  </p:childTnLst>
                                </p:cTn>
                              </p:par>
                              <p:par>
                                <p:cTn id="31" presetID="63" presetClass="path" presetSubtype="0" fill="hold" grpId="0" nodeType="withEffect">
                                  <p:stCondLst>
                                    <p:cond delay="0"/>
                                  </p:stCondLst>
                                  <p:childTnLst>
                                    <p:animMotion origin="layout" path="M -3.88889E-6 4.44444E-6 L 1.44966 4.44444E-6 " pathEditMode="relative" rAng="0" ptsTypes="AA">
                                      <p:cBhvr>
                                        <p:cTn id="32" dur="10000" fill="hold"/>
                                        <p:tgtEl>
                                          <p:spTgt spid="303"/>
                                        </p:tgtEl>
                                        <p:attrNameLst>
                                          <p:attrName>ppt_x</p:attrName>
                                          <p:attrName>ppt_y</p:attrName>
                                        </p:attrNameLst>
                                      </p:cBhvr>
                                      <p:rCtr x="72483" y="0"/>
                                    </p:animMotion>
                                  </p:childTnLst>
                                </p:cTn>
                              </p:par>
                              <p:par>
                                <p:cTn id="33" presetID="63" presetClass="path" presetSubtype="0" fill="hold" grpId="0" nodeType="withEffect">
                                  <p:stCondLst>
                                    <p:cond delay="0"/>
                                  </p:stCondLst>
                                  <p:childTnLst>
                                    <p:animMotion origin="layout" path="M -3.88889E-6 1.11111E-6 L 1.44966 1.11111E-6 " pathEditMode="relative" rAng="0" ptsTypes="AA">
                                      <p:cBhvr>
                                        <p:cTn id="34" dur="10000" fill="hold"/>
                                        <p:tgtEl>
                                          <p:spTgt spid="304"/>
                                        </p:tgtEl>
                                        <p:attrNameLst>
                                          <p:attrName>ppt_x</p:attrName>
                                          <p:attrName>ppt_y</p:attrName>
                                        </p:attrNameLst>
                                      </p:cBhvr>
                                      <p:rCtr x="72483" y="0"/>
                                    </p:animMotion>
                                  </p:childTnLst>
                                </p:cTn>
                              </p:par>
                              <p:par>
                                <p:cTn id="35" presetID="63" presetClass="path" presetSubtype="0" fill="hold" grpId="0" nodeType="withEffect">
                                  <p:stCondLst>
                                    <p:cond delay="0"/>
                                  </p:stCondLst>
                                  <p:childTnLst>
                                    <p:animMotion origin="layout" path="M 2.5E-6 -2.22222E-6 L 1.44965 -2.22222E-6 " pathEditMode="relative" rAng="0" ptsTypes="AA">
                                      <p:cBhvr>
                                        <p:cTn id="36" dur="10000" fill="hold"/>
                                        <p:tgtEl>
                                          <p:spTgt spid="305"/>
                                        </p:tgtEl>
                                        <p:attrNameLst>
                                          <p:attrName>ppt_x</p:attrName>
                                          <p:attrName>ppt_y</p:attrName>
                                        </p:attrNameLst>
                                      </p:cBhvr>
                                      <p:rCtr x="72483" y="0"/>
                                    </p:animMotion>
                                  </p:childTnLst>
                                </p:cTn>
                              </p:par>
                              <p:par>
                                <p:cTn id="37" presetID="63" presetClass="path" presetSubtype="0" fill="hold" grpId="0" nodeType="withEffect">
                                  <p:stCondLst>
                                    <p:cond delay="0"/>
                                  </p:stCondLst>
                                  <p:childTnLst>
                                    <p:animMotion origin="layout" path="M 2.5E-6 4.44444E-6 L 1.44965 4.44444E-6 " pathEditMode="relative" rAng="0" ptsTypes="AA">
                                      <p:cBhvr>
                                        <p:cTn id="38" dur="10000" fill="hold"/>
                                        <p:tgtEl>
                                          <p:spTgt spid="306"/>
                                        </p:tgtEl>
                                        <p:attrNameLst>
                                          <p:attrName>ppt_x</p:attrName>
                                          <p:attrName>ppt_y</p:attrName>
                                        </p:attrNameLst>
                                      </p:cBhvr>
                                      <p:rCtr x="72483" y="0"/>
                                    </p:animMotion>
                                  </p:childTnLst>
                                </p:cTn>
                              </p:par>
                              <p:par>
                                <p:cTn id="39" presetID="63" presetClass="path" presetSubtype="0" fill="hold" grpId="0" nodeType="withEffect">
                                  <p:stCondLst>
                                    <p:cond delay="0"/>
                                  </p:stCondLst>
                                  <p:childTnLst>
                                    <p:animMotion origin="layout" path="M 2.5E-6 1.11111E-6 L 1.44965 1.11111E-6 " pathEditMode="relative" rAng="0" ptsTypes="AA">
                                      <p:cBhvr>
                                        <p:cTn id="40" dur="10000" fill="hold"/>
                                        <p:tgtEl>
                                          <p:spTgt spid="307"/>
                                        </p:tgtEl>
                                        <p:attrNameLst>
                                          <p:attrName>ppt_x</p:attrName>
                                          <p:attrName>ppt_y</p:attrName>
                                        </p:attrNameLst>
                                      </p:cBhvr>
                                      <p:rCtr x="72483" y="0"/>
                                    </p:animMotion>
                                  </p:childTnLst>
                                </p:cTn>
                              </p:par>
                              <p:par>
                                <p:cTn id="41" presetID="63" presetClass="path" presetSubtype="0" fill="hold" grpId="0" nodeType="withEffect">
                                  <p:stCondLst>
                                    <p:cond delay="0"/>
                                  </p:stCondLst>
                                  <p:childTnLst>
                                    <p:animMotion origin="layout" path="M 2.5E-6 -2.22222E-6 L 1.44965 -2.22222E-6 " pathEditMode="relative" rAng="0" ptsTypes="AA">
                                      <p:cBhvr>
                                        <p:cTn id="42" dur="10000" fill="hold"/>
                                        <p:tgtEl>
                                          <p:spTgt spid="308"/>
                                        </p:tgtEl>
                                        <p:attrNameLst>
                                          <p:attrName>ppt_x</p:attrName>
                                          <p:attrName>ppt_y</p:attrName>
                                        </p:attrNameLst>
                                      </p:cBhvr>
                                      <p:rCtr x="72483" y="0"/>
                                    </p:animMotion>
                                  </p:childTnLst>
                                </p:cTn>
                              </p:par>
                              <p:par>
                                <p:cTn id="43" presetID="63" presetClass="path" presetSubtype="0" fill="hold" grpId="0" nodeType="withEffect">
                                  <p:stCondLst>
                                    <p:cond delay="0"/>
                                  </p:stCondLst>
                                  <p:childTnLst>
                                    <p:animMotion origin="layout" path="M 2.5E-6 4.44444E-6 L 1.44965 4.44444E-6 " pathEditMode="relative" rAng="0" ptsTypes="AA">
                                      <p:cBhvr>
                                        <p:cTn id="44" dur="10000" fill="hold"/>
                                        <p:tgtEl>
                                          <p:spTgt spid="309"/>
                                        </p:tgtEl>
                                        <p:attrNameLst>
                                          <p:attrName>ppt_x</p:attrName>
                                          <p:attrName>ppt_y</p:attrName>
                                        </p:attrNameLst>
                                      </p:cBhvr>
                                      <p:rCtr x="72483" y="0"/>
                                    </p:animMotion>
                                  </p:childTnLst>
                                </p:cTn>
                              </p:par>
                              <p:par>
                                <p:cTn id="45" presetID="63" presetClass="path" presetSubtype="0" fill="hold" grpId="0" nodeType="withEffect">
                                  <p:stCondLst>
                                    <p:cond delay="0"/>
                                  </p:stCondLst>
                                  <p:childTnLst>
                                    <p:animMotion origin="layout" path="M 2.5E-6 1.11111E-6 L 1.44965 1.11111E-6 " pathEditMode="relative" rAng="0" ptsTypes="AA">
                                      <p:cBhvr>
                                        <p:cTn id="46" dur="10000" fill="hold"/>
                                        <p:tgtEl>
                                          <p:spTgt spid="310"/>
                                        </p:tgtEl>
                                        <p:attrNameLst>
                                          <p:attrName>ppt_x</p:attrName>
                                          <p:attrName>ppt_y</p:attrName>
                                        </p:attrNameLst>
                                      </p:cBhvr>
                                      <p:rCtr x="72483" y="0"/>
                                    </p:animMotion>
                                  </p:childTnLst>
                                </p:cTn>
                              </p:par>
                              <p:par>
                                <p:cTn id="47" presetID="63" presetClass="path" presetSubtype="0" fill="hold" grpId="0" nodeType="withEffect">
                                  <p:stCondLst>
                                    <p:cond delay="0"/>
                                  </p:stCondLst>
                                  <p:childTnLst>
                                    <p:animMotion origin="layout" path="M 2.5E-6 -2.22222E-6 L 1.44965 -2.22222E-6 " pathEditMode="relative" rAng="0" ptsTypes="AA">
                                      <p:cBhvr>
                                        <p:cTn id="48" dur="10000" fill="hold"/>
                                        <p:tgtEl>
                                          <p:spTgt spid="311"/>
                                        </p:tgtEl>
                                        <p:attrNameLst>
                                          <p:attrName>ppt_x</p:attrName>
                                          <p:attrName>ppt_y</p:attrName>
                                        </p:attrNameLst>
                                      </p:cBhvr>
                                      <p:rCtr x="72483" y="0"/>
                                    </p:animMotion>
                                  </p:childTnLst>
                                </p:cTn>
                              </p:par>
                              <p:par>
                                <p:cTn id="49" presetID="63" presetClass="path" presetSubtype="0" fill="hold" grpId="0" nodeType="withEffect">
                                  <p:stCondLst>
                                    <p:cond delay="0"/>
                                  </p:stCondLst>
                                  <p:childTnLst>
                                    <p:animMotion origin="layout" path="M 2.5E-6 4.44444E-6 L 1.44965 4.44444E-6 " pathEditMode="relative" rAng="0" ptsTypes="AA">
                                      <p:cBhvr>
                                        <p:cTn id="50" dur="10000" fill="hold"/>
                                        <p:tgtEl>
                                          <p:spTgt spid="312"/>
                                        </p:tgtEl>
                                        <p:attrNameLst>
                                          <p:attrName>ppt_x</p:attrName>
                                          <p:attrName>ppt_y</p:attrName>
                                        </p:attrNameLst>
                                      </p:cBhvr>
                                      <p:rCtr x="72483" y="0"/>
                                    </p:animMotion>
                                  </p:childTnLst>
                                </p:cTn>
                              </p:par>
                              <p:par>
                                <p:cTn id="51" presetID="63" presetClass="path" presetSubtype="0" fill="hold" grpId="0" nodeType="withEffect">
                                  <p:stCondLst>
                                    <p:cond delay="0"/>
                                  </p:stCondLst>
                                  <p:childTnLst>
                                    <p:animMotion origin="layout" path="M 2.5E-6 1.11111E-6 L 1.44965 1.11111E-6 " pathEditMode="relative" rAng="0" ptsTypes="AA">
                                      <p:cBhvr>
                                        <p:cTn id="52" dur="10000" fill="hold"/>
                                        <p:tgtEl>
                                          <p:spTgt spid="313"/>
                                        </p:tgtEl>
                                        <p:attrNameLst>
                                          <p:attrName>ppt_x</p:attrName>
                                          <p:attrName>ppt_y</p:attrName>
                                        </p:attrNameLst>
                                      </p:cBhvr>
                                      <p:rCtr x="72483" y="0"/>
                                    </p:animMotion>
                                  </p:childTnLst>
                                </p:cTn>
                              </p:par>
                              <p:par>
                                <p:cTn id="53" presetID="63" presetClass="path" presetSubtype="0" fill="hold" grpId="0" nodeType="withEffect">
                                  <p:stCondLst>
                                    <p:cond delay="0"/>
                                  </p:stCondLst>
                                  <p:childTnLst>
                                    <p:animMotion origin="layout" path="M 2.5E-6 -2.22222E-6 L 1.44965 -2.22222E-6 " pathEditMode="relative" rAng="0" ptsTypes="AA">
                                      <p:cBhvr>
                                        <p:cTn id="54" dur="10000" fill="hold"/>
                                        <p:tgtEl>
                                          <p:spTgt spid="314"/>
                                        </p:tgtEl>
                                        <p:attrNameLst>
                                          <p:attrName>ppt_x</p:attrName>
                                          <p:attrName>ppt_y</p:attrName>
                                        </p:attrNameLst>
                                      </p:cBhvr>
                                      <p:rCtr x="72483" y="0"/>
                                    </p:animMotion>
                                  </p:childTnLst>
                                </p:cTn>
                              </p:par>
                              <p:par>
                                <p:cTn id="55" presetID="63" presetClass="path" presetSubtype="0" fill="hold" grpId="0" nodeType="withEffect">
                                  <p:stCondLst>
                                    <p:cond delay="0"/>
                                  </p:stCondLst>
                                  <p:childTnLst>
                                    <p:animMotion origin="layout" path="M 2.5E-6 4.44444E-6 L 1.44965 4.44444E-6 " pathEditMode="relative" rAng="0" ptsTypes="AA">
                                      <p:cBhvr>
                                        <p:cTn id="56" dur="10000" fill="hold"/>
                                        <p:tgtEl>
                                          <p:spTgt spid="315"/>
                                        </p:tgtEl>
                                        <p:attrNameLst>
                                          <p:attrName>ppt_x</p:attrName>
                                          <p:attrName>ppt_y</p:attrName>
                                        </p:attrNameLst>
                                      </p:cBhvr>
                                      <p:rCtr x="72483" y="0"/>
                                    </p:animMotion>
                                  </p:childTnLst>
                                </p:cTn>
                              </p:par>
                              <p:par>
                                <p:cTn id="57" presetID="63" presetClass="path" presetSubtype="0" fill="hold" grpId="0" nodeType="withEffect">
                                  <p:stCondLst>
                                    <p:cond delay="0"/>
                                  </p:stCondLst>
                                  <p:childTnLst>
                                    <p:animMotion origin="layout" path="M 2.5E-6 1.11111E-6 L 1.44965 1.11111E-6 " pathEditMode="relative" rAng="0" ptsTypes="AA">
                                      <p:cBhvr>
                                        <p:cTn id="58" dur="10000" fill="hold"/>
                                        <p:tgtEl>
                                          <p:spTgt spid="316"/>
                                        </p:tgtEl>
                                        <p:attrNameLst>
                                          <p:attrName>ppt_x</p:attrName>
                                          <p:attrName>ppt_y</p:attrName>
                                        </p:attrNameLst>
                                      </p:cBhvr>
                                      <p:rCtr x="72483" y="0"/>
                                    </p:animMotion>
                                  </p:childTnLst>
                                </p:cTn>
                              </p:par>
                              <p:par>
                                <p:cTn id="59" presetID="63" presetClass="path" presetSubtype="0" fill="hold" grpId="0" nodeType="withEffect">
                                  <p:stCondLst>
                                    <p:cond delay="0"/>
                                  </p:stCondLst>
                                  <p:childTnLst>
                                    <p:animMotion origin="layout" path="M 2.5E-6 -2.22222E-6 L 1.44965 -2.22222E-6 " pathEditMode="relative" rAng="0" ptsTypes="AA">
                                      <p:cBhvr>
                                        <p:cTn id="60" dur="10000" fill="hold"/>
                                        <p:tgtEl>
                                          <p:spTgt spid="317"/>
                                        </p:tgtEl>
                                        <p:attrNameLst>
                                          <p:attrName>ppt_x</p:attrName>
                                          <p:attrName>ppt_y</p:attrName>
                                        </p:attrNameLst>
                                      </p:cBhvr>
                                      <p:rCtr x="72483" y="0"/>
                                    </p:animMotion>
                                  </p:childTnLst>
                                </p:cTn>
                              </p:par>
                              <p:par>
                                <p:cTn id="61" presetID="63" presetClass="path" presetSubtype="0" fill="hold" grpId="0" nodeType="withEffect">
                                  <p:stCondLst>
                                    <p:cond delay="0"/>
                                  </p:stCondLst>
                                  <p:childTnLst>
                                    <p:animMotion origin="layout" path="M 2.5E-6 4.44444E-6 L 1.44965 4.44444E-6 " pathEditMode="relative" rAng="0" ptsTypes="AA">
                                      <p:cBhvr>
                                        <p:cTn id="62" dur="10000" fill="hold"/>
                                        <p:tgtEl>
                                          <p:spTgt spid="318"/>
                                        </p:tgtEl>
                                        <p:attrNameLst>
                                          <p:attrName>ppt_x</p:attrName>
                                          <p:attrName>ppt_y</p:attrName>
                                        </p:attrNameLst>
                                      </p:cBhvr>
                                      <p:rCtr x="72483" y="0"/>
                                    </p:animMotion>
                                  </p:childTnLst>
                                </p:cTn>
                              </p:par>
                              <p:par>
                                <p:cTn id="63" presetID="63" presetClass="path" presetSubtype="0" fill="hold" grpId="0" nodeType="withEffect">
                                  <p:stCondLst>
                                    <p:cond delay="0"/>
                                  </p:stCondLst>
                                  <p:childTnLst>
                                    <p:animMotion origin="layout" path="M 2.5E-6 1.11111E-6 L 1.44965 1.11111E-6 " pathEditMode="relative" rAng="0" ptsTypes="AA">
                                      <p:cBhvr>
                                        <p:cTn id="64" dur="10000" fill="hold"/>
                                        <p:tgtEl>
                                          <p:spTgt spid="319"/>
                                        </p:tgtEl>
                                        <p:attrNameLst>
                                          <p:attrName>ppt_x</p:attrName>
                                          <p:attrName>ppt_y</p:attrName>
                                        </p:attrNameLst>
                                      </p:cBhvr>
                                      <p:rCtr x="72483" y="0"/>
                                    </p:animMotion>
                                  </p:childTnLst>
                                </p:cTn>
                              </p:par>
                              <p:par>
                                <p:cTn id="65" presetID="63" presetClass="path" presetSubtype="0" fill="hold" grpId="0" nodeType="withEffect">
                                  <p:stCondLst>
                                    <p:cond delay="0"/>
                                  </p:stCondLst>
                                  <p:childTnLst>
                                    <p:animMotion origin="layout" path="M 2.5E-6 -2.22222E-6 L 1.44965 -2.22222E-6 " pathEditMode="relative" rAng="0" ptsTypes="AA">
                                      <p:cBhvr>
                                        <p:cTn id="66" dur="10000" fill="hold"/>
                                        <p:tgtEl>
                                          <p:spTgt spid="320"/>
                                        </p:tgtEl>
                                        <p:attrNameLst>
                                          <p:attrName>ppt_x</p:attrName>
                                          <p:attrName>ppt_y</p:attrName>
                                        </p:attrNameLst>
                                      </p:cBhvr>
                                      <p:rCtr x="72483" y="0"/>
                                    </p:animMotion>
                                  </p:childTnLst>
                                </p:cTn>
                              </p:par>
                              <p:par>
                                <p:cTn id="67" presetID="63" presetClass="path" presetSubtype="0" fill="hold" grpId="0" nodeType="withEffect">
                                  <p:stCondLst>
                                    <p:cond delay="0"/>
                                  </p:stCondLst>
                                  <p:childTnLst>
                                    <p:animMotion origin="layout" path="M 2.5E-6 4.44444E-6 L 1.44965 4.44444E-6 " pathEditMode="relative" rAng="0" ptsTypes="AA">
                                      <p:cBhvr>
                                        <p:cTn id="68" dur="10000" fill="hold"/>
                                        <p:tgtEl>
                                          <p:spTgt spid="321"/>
                                        </p:tgtEl>
                                        <p:attrNameLst>
                                          <p:attrName>ppt_x</p:attrName>
                                          <p:attrName>ppt_y</p:attrName>
                                        </p:attrNameLst>
                                      </p:cBhvr>
                                      <p:rCtr x="72483" y="0"/>
                                    </p:animMotion>
                                  </p:childTnLst>
                                </p:cTn>
                              </p:par>
                              <p:par>
                                <p:cTn id="69" presetID="63" presetClass="path" presetSubtype="0" fill="hold" grpId="0" nodeType="withEffect">
                                  <p:stCondLst>
                                    <p:cond delay="0"/>
                                  </p:stCondLst>
                                  <p:childTnLst>
                                    <p:animMotion origin="layout" path="M 2.5E-6 1.11111E-6 L 1.44965 1.11111E-6 " pathEditMode="relative" rAng="0" ptsTypes="AA">
                                      <p:cBhvr>
                                        <p:cTn id="70" dur="10000" fill="hold"/>
                                        <p:tgtEl>
                                          <p:spTgt spid="322"/>
                                        </p:tgtEl>
                                        <p:attrNameLst>
                                          <p:attrName>ppt_x</p:attrName>
                                          <p:attrName>ppt_y</p:attrName>
                                        </p:attrNameLst>
                                      </p:cBhvr>
                                      <p:rCtr x="72483" y="0"/>
                                    </p:animMotion>
                                  </p:childTnLst>
                                </p:cTn>
                              </p:par>
                              <p:par>
                                <p:cTn id="71" presetID="63" presetClass="path" presetSubtype="0" fill="hold" grpId="0" nodeType="withEffect">
                                  <p:stCondLst>
                                    <p:cond delay="0"/>
                                  </p:stCondLst>
                                  <p:childTnLst>
                                    <p:animMotion origin="layout" path="M 2.5E-6 -2.22222E-6 L 1.44965 -2.22222E-6 " pathEditMode="relative" rAng="0" ptsTypes="AA">
                                      <p:cBhvr>
                                        <p:cTn id="72" dur="10000" fill="hold"/>
                                        <p:tgtEl>
                                          <p:spTgt spid="323"/>
                                        </p:tgtEl>
                                        <p:attrNameLst>
                                          <p:attrName>ppt_x</p:attrName>
                                          <p:attrName>ppt_y</p:attrName>
                                        </p:attrNameLst>
                                      </p:cBhvr>
                                      <p:rCtr x="72483" y="0"/>
                                    </p:animMotion>
                                  </p:childTnLst>
                                </p:cTn>
                              </p:par>
                              <p:par>
                                <p:cTn id="73" presetID="63" presetClass="path" presetSubtype="0" fill="hold" grpId="0" nodeType="withEffect">
                                  <p:stCondLst>
                                    <p:cond delay="0"/>
                                  </p:stCondLst>
                                  <p:childTnLst>
                                    <p:animMotion origin="layout" path="M 2.5E-6 4.44444E-6 L 1.44965 4.44444E-6 " pathEditMode="relative" rAng="0" ptsTypes="AA">
                                      <p:cBhvr>
                                        <p:cTn id="74" dur="10000" fill="hold"/>
                                        <p:tgtEl>
                                          <p:spTgt spid="324"/>
                                        </p:tgtEl>
                                        <p:attrNameLst>
                                          <p:attrName>ppt_x</p:attrName>
                                          <p:attrName>ppt_y</p:attrName>
                                        </p:attrNameLst>
                                      </p:cBhvr>
                                      <p:rCtr x="72483" y="0"/>
                                    </p:animMotion>
                                  </p:childTnLst>
                                </p:cTn>
                              </p:par>
                              <p:par>
                                <p:cTn id="75" presetID="63" presetClass="path" presetSubtype="0" fill="hold" grpId="0" nodeType="withEffect">
                                  <p:stCondLst>
                                    <p:cond delay="0"/>
                                  </p:stCondLst>
                                  <p:childTnLst>
                                    <p:animMotion origin="layout" path="M 2.5E-6 1.11111E-6 L 1.44965 1.11111E-6 " pathEditMode="relative" rAng="0" ptsTypes="AA">
                                      <p:cBhvr>
                                        <p:cTn id="76" dur="10000" fill="hold"/>
                                        <p:tgtEl>
                                          <p:spTgt spid="325"/>
                                        </p:tgtEl>
                                        <p:attrNameLst>
                                          <p:attrName>ppt_x</p:attrName>
                                          <p:attrName>ppt_y</p:attrName>
                                        </p:attrNameLst>
                                      </p:cBhvr>
                                      <p:rCtr x="72483" y="0"/>
                                    </p:animMotion>
                                  </p:childTnLst>
                                </p:cTn>
                              </p:par>
                              <p:par>
                                <p:cTn id="77" presetID="63" presetClass="path" presetSubtype="0" fill="hold" grpId="0" nodeType="withEffect">
                                  <p:stCondLst>
                                    <p:cond delay="0"/>
                                  </p:stCondLst>
                                  <p:childTnLst>
                                    <p:animMotion origin="layout" path="M 2.5E-6 -2.22222E-6 L 1.44965 -2.22222E-6 " pathEditMode="relative" rAng="0" ptsTypes="AA">
                                      <p:cBhvr>
                                        <p:cTn id="78" dur="10000" fill="hold"/>
                                        <p:tgtEl>
                                          <p:spTgt spid="326"/>
                                        </p:tgtEl>
                                        <p:attrNameLst>
                                          <p:attrName>ppt_x</p:attrName>
                                          <p:attrName>ppt_y</p:attrName>
                                        </p:attrNameLst>
                                      </p:cBhvr>
                                      <p:rCtr x="72483" y="0"/>
                                    </p:animMotion>
                                  </p:childTnLst>
                                </p:cTn>
                              </p:par>
                              <p:par>
                                <p:cTn id="79" presetID="63" presetClass="path" presetSubtype="0" fill="hold" grpId="0" nodeType="withEffect">
                                  <p:stCondLst>
                                    <p:cond delay="0"/>
                                  </p:stCondLst>
                                  <p:childTnLst>
                                    <p:animMotion origin="layout" path="M 2.5E-6 4.44444E-6 L 1.44965 4.44444E-6 " pathEditMode="relative" rAng="0" ptsTypes="AA">
                                      <p:cBhvr>
                                        <p:cTn id="80" dur="10000" fill="hold"/>
                                        <p:tgtEl>
                                          <p:spTgt spid="327"/>
                                        </p:tgtEl>
                                        <p:attrNameLst>
                                          <p:attrName>ppt_x</p:attrName>
                                          <p:attrName>ppt_y</p:attrName>
                                        </p:attrNameLst>
                                      </p:cBhvr>
                                      <p:rCtr x="72483" y="0"/>
                                    </p:animMotion>
                                  </p:childTnLst>
                                </p:cTn>
                              </p:par>
                              <p:par>
                                <p:cTn id="81" presetID="63" presetClass="path" presetSubtype="0" fill="hold" grpId="0" nodeType="withEffect">
                                  <p:stCondLst>
                                    <p:cond delay="0"/>
                                  </p:stCondLst>
                                  <p:childTnLst>
                                    <p:animMotion origin="layout" path="M 2.5E-6 1.11111E-6 L 1.44965 1.11111E-6 " pathEditMode="relative" rAng="0" ptsTypes="AA">
                                      <p:cBhvr>
                                        <p:cTn id="82" dur="10000" fill="hold"/>
                                        <p:tgtEl>
                                          <p:spTgt spid="328"/>
                                        </p:tgtEl>
                                        <p:attrNameLst>
                                          <p:attrName>ppt_x</p:attrName>
                                          <p:attrName>ppt_y</p:attrName>
                                        </p:attrNameLst>
                                      </p:cBhvr>
                                      <p:rCtr x="72483" y="0"/>
                                    </p:animMotion>
                                  </p:childTnLst>
                                </p:cTn>
                              </p:par>
                              <p:par>
                                <p:cTn id="83" presetID="63" presetClass="path" presetSubtype="0" fill="hold" grpId="0" nodeType="withEffect">
                                  <p:stCondLst>
                                    <p:cond delay="0"/>
                                  </p:stCondLst>
                                  <p:childTnLst>
                                    <p:animMotion origin="layout" path="M 2.5E-6 -2.22222E-6 L 1.44965 -2.22222E-6 " pathEditMode="relative" rAng="0" ptsTypes="AA">
                                      <p:cBhvr>
                                        <p:cTn id="84" dur="10000" fill="hold"/>
                                        <p:tgtEl>
                                          <p:spTgt spid="329"/>
                                        </p:tgtEl>
                                        <p:attrNameLst>
                                          <p:attrName>ppt_x</p:attrName>
                                          <p:attrName>ppt_y</p:attrName>
                                        </p:attrNameLst>
                                      </p:cBhvr>
                                      <p:rCtr x="72483" y="0"/>
                                    </p:animMotion>
                                  </p:childTnLst>
                                </p:cTn>
                              </p:par>
                              <p:par>
                                <p:cTn id="85" presetID="63" presetClass="path" presetSubtype="0" fill="hold" grpId="0" nodeType="withEffect">
                                  <p:stCondLst>
                                    <p:cond delay="0"/>
                                  </p:stCondLst>
                                  <p:childTnLst>
                                    <p:animMotion origin="layout" path="M 2.5E-6 4.44444E-6 L 1.44965 4.44444E-6 " pathEditMode="relative" rAng="0" ptsTypes="AA">
                                      <p:cBhvr>
                                        <p:cTn id="86" dur="10000" fill="hold"/>
                                        <p:tgtEl>
                                          <p:spTgt spid="330"/>
                                        </p:tgtEl>
                                        <p:attrNameLst>
                                          <p:attrName>ppt_x</p:attrName>
                                          <p:attrName>ppt_y</p:attrName>
                                        </p:attrNameLst>
                                      </p:cBhvr>
                                      <p:rCtr x="72483" y="0"/>
                                    </p:animMotion>
                                  </p:childTnLst>
                                </p:cTn>
                              </p:par>
                              <p:par>
                                <p:cTn id="87" presetID="63" presetClass="path" presetSubtype="0" fill="hold" grpId="0" nodeType="withEffect">
                                  <p:stCondLst>
                                    <p:cond delay="0"/>
                                  </p:stCondLst>
                                  <p:childTnLst>
                                    <p:animMotion origin="layout" path="M 2.5E-6 1.11111E-6 L 1.44965 1.11111E-6 " pathEditMode="relative" rAng="0" ptsTypes="AA">
                                      <p:cBhvr>
                                        <p:cTn id="88" dur="10000" fill="hold"/>
                                        <p:tgtEl>
                                          <p:spTgt spid="331"/>
                                        </p:tgtEl>
                                        <p:attrNameLst>
                                          <p:attrName>ppt_x</p:attrName>
                                          <p:attrName>ppt_y</p:attrName>
                                        </p:attrNameLst>
                                      </p:cBhvr>
                                      <p:rCtr x="72483" y="0"/>
                                    </p:animMotion>
                                  </p:childTnLst>
                                </p:cTn>
                              </p:par>
                              <p:par>
                                <p:cTn id="89" presetID="63" presetClass="path" presetSubtype="0" fill="hold" grpId="0" nodeType="withEffect">
                                  <p:stCondLst>
                                    <p:cond delay="0"/>
                                  </p:stCondLst>
                                  <p:childTnLst>
                                    <p:animMotion origin="layout" path="M 2.5E-6 -2.22222E-6 L 1.44965 -2.22222E-6 " pathEditMode="relative" rAng="0" ptsTypes="AA">
                                      <p:cBhvr>
                                        <p:cTn id="90" dur="10000" fill="hold"/>
                                        <p:tgtEl>
                                          <p:spTgt spid="332"/>
                                        </p:tgtEl>
                                        <p:attrNameLst>
                                          <p:attrName>ppt_x</p:attrName>
                                          <p:attrName>ppt_y</p:attrName>
                                        </p:attrNameLst>
                                      </p:cBhvr>
                                      <p:rCtr x="72483" y="0"/>
                                    </p:animMotion>
                                  </p:childTnLst>
                                </p:cTn>
                              </p:par>
                              <p:par>
                                <p:cTn id="91" presetID="63" presetClass="path" presetSubtype="0" fill="hold" grpId="0" nodeType="withEffect">
                                  <p:stCondLst>
                                    <p:cond delay="0"/>
                                  </p:stCondLst>
                                  <p:childTnLst>
                                    <p:animMotion origin="layout" path="M 2.5E-6 4.44444E-6 L 1.44965 4.44444E-6 " pathEditMode="relative" rAng="0" ptsTypes="AA">
                                      <p:cBhvr>
                                        <p:cTn id="92" dur="10000" fill="hold"/>
                                        <p:tgtEl>
                                          <p:spTgt spid="333"/>
                                        </p:tgtEl>
                                        <p:attrNameLst>
                                          <p:attrName>ppt_x</p:attrName>
                                          <p:attrName>ppt_y</p:attrName>
                                        </p:attrNameLst>
                                      </p:cBhvr>
                                      <p:rCtr x="72483" y="0"/>
                                    </p:animMotion>
                                  </p:childTnLst>
                                </p:cTn>
                              </p:par>
                              <p:par>
                                <p:cTn id="93" presetID="63" presetClass="path" presetSubtype="0" fill="hold" grpId="0" nodeType="withEffect">
                                  <p:stCondLst>
                                    <p:cond delay="0"/>
                                  </p:stCondLst>
                                  <p:childTnLst>
                                    <p:animMotion origin="layout" path="M 2.5E-6 1.11111E-6 L 1.44965 1.11111E-6 " pathEditMode="relative" rAng="0" ptsTypes="AA">
                                      <p:cBhvr>
                                        <p:cTn id="94" dur="10000" fill="hold"/>
                                        <p:tgtEl>
                                          <p:spTgt spid="334"/>
                                        </p:tgtEl>
                                        <p:attrNameLst>
                                          <p:attrName>ppt_x</p:attrName>
                                          <p:attrName>ppt_y</p:attrName>
                                        </p:attrNameLst>
                                      </p:cBhvr>
                                      <p:rCtr x="72483" y="0"/>
                                    </p:animMotion>
                                  </p:childTnLst>
                                </p:cTn>
                              </p:par>
                              <p:par>
                                <p:cTn id="95" presetID="63" presetClass="path" presetSubtype="0" fill="hold" grpId="0" nodeType="withEffect">
                                  <p:stCondLst>
                                    <p:cond delay="0"/>
                                  </p:stCondLst>
                                  <p:childTnLst>
                                    <p:animMotion origin="layout" path="M 5.55556E-7 -2.22222E-6 L 1.44965 -2.22222E-6 " pathEditMode="relative" rAng="0" ptsTypes="AA">
                                      <p:cBhvr>
                                        <p:cTn id="96" dur="10000" fill="hold"/>
                                        <p:tgtEl>
                                          <p:spTgt spid="335"/>
                                        </p:tgtEl>
                                        <p:attrNameLst>
                                          <p:attrName>ppt_x</p:attrName>
                                          <p:attrName>ppt_y</p:attrName>
                                        </p:attrNameLst>
                                      </p:cBhvr>
                                      <p:rCtr x="72483" y="0"/>
                                    </p:animMotion>
                                  </p:childTnLst>
                                </p:cTn>
                              </p:par>
                              <p:par>
                                <p:cTn id="97" presetID="63" presetClass="path" presetSubtype="0" fill="hold" grpId="0" nodeType="withEffect">
                                  <p:stCondLst>
                                    <p:cond delay="0"/>
                                  </p:stCondLst>
                                  <p:childTnLst>
                                    <p:animMotion origin="layout" path="M 5.55556E-7 4.44444E-6 L 1.44965 4.44444E-6 " pathEditMode="relative" rAng="0" ptsTypes="AA">
                                      <p:cBhvr>
                                        <p:cTn id="98" dur="10000" fill="hold"/>
                                        <p:tgtEl>
                                          <p:spTgt spid="336"/>
                                        </p:tgtEl>
                                        <p:attrNameLst>
                                          <p:attrName>ppt_x</p:attrName>
                                          <p:attrName>ppt_y</p:attrName>
                                        </p:attrNameLst>
                                      </p:cBhvr>
                                      <p:rCtr x="72483" y="0"/>
                                    </p:animMotion>
                                  </p:childTnLst>
                                </p:cTn>
                              </p:par>
                              <p:par>
                                <p:cTn id="99" presetID="63" presetClass="path" presetSubtype="0" fill="hold" grpId="0" nodeType="withEffect">
                                  <p:stCondLst>
                                    <p:cond delay="0"/>
                                  </p:stCondLst>
                                  <p:childTnLst>
                                    <p:animMotion origin="layout" path="M 5.55556E-7 1.11111E-6 L 1.44965 1.11111E-6 " pathEditMode="relative" rAng="0" ptsTypes="AA">
                                      <p:cBhvr>
                                        <p:cTn id="100" dur="10000" fill="hold"/>
                                        <p:tgtEl>
                                          <p:spTgt spid="337"/>
                                        </p:tgtEl>
                                        <p:attrNameLst>
                                          <p:attrName>ppt_x</p:attrName>
                                          <p:attrName>ppt_y</p:attrName>
                                        </p:attrNameLst>
                                      </p:cBhvr>
                                      <p:rCtr x="72483" y="0"/>
                                    </p:animMotion>
                                  </p:childTnLst>
                                </p:cTn>
                              </p:par>
                              <p:par>
                                <p:cTn id="101" presetID="63" presetClass="path" presetSubtype="0" fill="hold" grpId="0" nodeType="withEffect">
                                  <p:stCondLst>
                                    <p:cond delay="0"/>
                                  </p:stCondLst>
                                  <p:childTnLst>
                                    <p:animMotion origin="layout" path="M 5.55556E-7 -2.22222E-6 L 1.44965 -2.22222E-6 " pathEditMode="relative" rAng="0" ptsTypes="AA">
                                      <p:cBhvr>
                                        <p:cTn id="102" dur="10000" fill="hold"/>
                                        <p:tgtEl>
                                          <p:spTgt spid="338"/>
                                        </p:tgtEl>
                                        <p:attrNameLst>
                                          <p:attrName>ppt_x</p:attrName>
                                          <p:attrName>ppt_y</p:attrName>
                                        </p:attrNameLst>
                                      </p:cBhvr>
                                      <p:rCtr x="72483" y="0"/>
                                    </p:animMotion>
                                  </p:childTnLst>
                                </p:cTn>
                              </p:par>
                              <p:par>
                                <p:cTn id="103" presetID="63" presetClass="path" presetSubtype="0" fill="hold" grpId="0" nodeType="withEffect">
                                  <p:stCondLst>
                                    <p:cond delay="0"/>
                                  </p:stCondLst>
                                  <p:childTnLst>
                                    <p:animMotion origin="layout" path="M 5.55556E-7 4.44444E-6 L 1.44965 4.44444E-6 " pathEditMode="relative" rAng="0" ptsTypes="AA">
                                      <p:cBhvr>
                                        <p:cTn id="104" dur="10000" fill="hold"/>
                                        <p:tgtEl>
                                          <p:spTgt spid="339"/>
                                        </p:tgtEl>
                                        <p:attrNameLst>
                                          <p:attrName>ppt_x</p:attrName>
                                          <p:attrName>ppt_y</p:attrName>
                                        </p:attrNameLst>
                                      </p:cBhvr>
                                      <p:rCtr x="72483" y="0"/>
                                    </p:animMotion>
                                  </p:childTnLst>
                                </p:cTn>
                              </p:par>
                              <p:par>
                                <p:cTn id="105" presetID="63" presetClass="path" presetSubtype="0" fill="hold" grpId="0" nodeType="withEffect">
                                  <p:stCondLst>
                                    <p:cond delay="0"/>
                                  </p:stCondLst>
                                  <p:childTnLst>
                                    <p:animMotion origin="layout" path="M 5.55556E-7 1.11111E-6 L 1.44965 1.11111E-6 " pathEditMode="relative" rAng="0" ptsTypes="AA">
                                      <p:cBhvr>
                                        <p:cTn id="106" dur="10000" fill="hold"/>
                                        <p:tgtEl>
                                          <p:spTgt spid="340"/>
                                        </p:tgtEl>
                                        <p:attrNameLst>
                                          <p:attrName>ppt_x</p:attrName>
                                          <p:attrName>ppt_y</p:attrName>
                                        </p:attrNameLst>
                                      </p:cBhvr>
                                      <p:rCtr x="72483" y="0"/>
                                    </p:animMotion>
                                  </p:childTnLst>
                                </p:cTn>
                              </p:par>
                              <p:par>
                                <p:cTn id="107" presetID="63" presetClass="path" presetSubtype="0" fill="hold" grpId="0" nodeType="withEffect">
                                  <p:stCondLst>
                                    <p:cond delay="0"/>
                                  </p:stCondLst>
                                  <p:childTnLst>
                                    <p:animMotion origin="layout" path="M 5.55556E-7 -2.22222E-6 L 1.44965 -2.22222E-6 " pathEditMode="relative" rAng="0" ptsTypes="AA">
                                      <p:cBhvr>
                                        <p:cTn id="108" dur="10000" fill="hold"/>
                                        <p:tgtEl>
                                          <p:spTgt spid="341"/>
                                        </p:tgtEl>
                                        <p:attrNameLst>
                                          <p:attrName>ppt_x</p:attrName>
                                          <p:attrName>ppt_y</p:attrName>
                                        </p:attrNameLst>
                                      </p:cBhvr>
                                      <p:rCtr x="72483" y="0"/>
                                    </p:animMotion>
                                  </p:childTnLst>
                                </p:cTn>
                              </p:par>
                              <p:par>
                                <p:cTn id="109" presetID="63" presetClass="path" presetSubtype="0" fill="hold" grpId="0" nodeType="withEffect">
                                  <p:stCondLst>
                                    <p:cond delay="0"/>
                                  </p:stCondLst>
                                  <p:childTnLst>
                                    <p:animMotion origin="layout" path="M 5.55556E-7 4.44444E-6 L 1.44965 4.44444E-6 " pathEditMode="relative" rAng="0" ptsTypes="AA">
                                      <p:cBhvr>
                                        <p:cTn id="110" dur="10000" fill="hold"/>
                                        <p:tgtEl>
                                          <p:spTgt spid="342"/>
                                        </p:tgtEl>
                                        <p:attrNameLst>
                                          <p:attrName>ppt_x</p:attrName>
                                          <p:attrName>ppt_y</p:attrName>
                                        </p:attrNameLst>
                                      </p:cBhvr>
                                      <p:rCtr x="72483" y="0"/>
                                    </p:animMotion>
                                  </p:childTnLst>
                                </p:cTn>
                              </p:par>
                              <p:par>
                                <p:cTn id="111" presetID="63" presetClass="path" presetSubtype="0" fill="hold" grpId="0" nodeType="withEffect">
                                  <p:stCondLst>
                                    <p:cond delay="0"/>
                                  </p:stCondLst>
                                  <p:childTnLst>
                                    <p:animMotion origin="layout" path="M 5.55556E-7 1.11111E-6 L 1.44965 1.11111E-6 " pathEditMode="relative" rAng="0" ptsTypes="AA">
                                      <p:cBhvr>
                                        <p:cTn id="112" dur="10000" fill="hold"/>
                                        <p:tgtEl>
                                          <p:spTgt spid="343"/>
                                        </p:tgtEl>
                                        <p:attrNameLst>
                                          <p:attrName>ppt_x</p:attrName>
                                          <p:attrName>ppt_y</p:attrName>
                                        </p:attrNameLst>
                                      </p:cBhvr>
                                      <p:rCtr x="72483" y="0"/>
                                    </p:animMotion>
                                  </p:childTnLst>
                                </p:cTn>
                              </p:par>
                              <p:par>
                                <p:cTn id="113" presetID="63" presetClass="path" presetSubtype="0" fill="hold" grpId="0" nodeType="withEffect">
                                  <p:stCondLst>
                                    <p:cond delay="0"/>
                                  </p:stCondLst>
                                  <p:childTnLst>
                                    <p:animMotion origin="layout" path="M 5.55556E-7 -2.22222E-6 L 1.44965 -2.22222E-6 " pathEditMode="relative" rAng="0" ptsTypes="AA">
                                      <p:cBhvr>
                                        <p:cTn id="114" dur="10000" fill="hold"/>
                                        <p:tgtEl>
                                          <p:spTgt spid="344"/>
                                        </p:tgtEl>
                                        <p:attrNameLst>
                                          <p:attrName>ppt_x</p:attrName>
                                          <p:attrName>ppt_y</p:attrName>
                                        </p:attrNameLst>
                                      </p:cBhvr>
                                      <p:rCtr x="72483" y="0"/>
                                    </p:animMotion>
                                  </p:childTnLst>
                                </p:cTn>
                              </p:par>
                              <p:par>
                                <p:cTn id="115" presetID="63" presetClass="path" presetSubtype="0" fill="hold" grpId="0" nodeType="withEffect">
                                  <p:stCondLst>
                                    <p:cond delay="0"/>
                                  </p:stCondLst>
                                  <p:childTnLst>
                                    <p:animMotion origin="layout" path="M 5.55556E-7 4.44444E-6 L 1.44965 4.44444E-6 " pathEditMode="relative" rAng="0" ptsTypes="AA">
                                      <p:cBhvr>
                                        <p:cTn id="116" dur="10000" fill="hold"/>
                                        <p:tgtEl>
                                          <p:spTgt spid="345"/>
                                        </p:tgtEl>
                                        <p:attrNameLst>
                                          <p:attrName>ppt_x</p:attrName>
                                          <p:attrName>ppt_y</p:attrName>
                                        </p:attrNameLst>
                                      </p:cBhvr>
                                      <p:rCtr x="72483" y="0"/>
                                    </p:animMotion>
                                  </p:childTnLst>
                                </p:cTn>
                              </p:par>
                              <p:par>
                                <p:cTn id="117" presetID="63" presetClass="path" presetSubtype="0" fill="hold" grpId="0" nodeType="withEffect">
                                  <p:stCondLst>
                                    <p:cond delay="0"/>
                                  </p:stCondLst>
                                  <p:childTnLst>
                                    <p:animMotion origin="layout" path="M 5.55556E-7 1.11111E-6 L 1.44965 1.11111E-6 " pathEditMode="relative" rAng="0" ptsTypes="AA">
                                      <p:cBhvr>
                                        <p:cTn id="118" dur="10000" fill="hold"/>
                                        <p:tgtEl>
                                          <p:spTgt spid="346"/>
                                        </p:tgtEl>
                                        <p:attrNameLst>
                                          <p:attrName>ppt_x</p:attrName>
                                          <p:attrName>ppt_y</p:attrName>
                                        </p:attrNameLst>
                                      </p:cBhvr>
                                      <p:rCtr x="72483" y="0"/>
                                    </p:animMotion>
                                  </p:childTnLst>
                                </p:cTn>
                              </p:par>
                              <p:par>
                                <p:cTn id="119" presetID="63" presetClass="path" presetSubtype="0" fill="hold" grpId="0" nodeType="withEffect">
                                  <p:stCondLst>
                                    <p:cond delay="0"/>
                                  </p:stCondLst>
                                  <p:childTnLst>
                                    <p:animMotion origin="layout" path="M 5.55556E-7 -2.22222E-6 L 1.44965 -2.22222E-6 " pathEditMode="relative" rAng="0" ptsTypes="AA">
                                      <p:cBhvr>
                                        <p:cTn id="120" dur="10000" fill="hold"/>
                                        <p:tgtEl>
                                          <p:spTgt spid="347"/>
                                        </p:tgtEl>
                                        <p:attrNameLst>
                                          <p:attrName>ppt_x</p:attrName>
                                          <p:attrName>ppt_y</p:attrName>
                                        </p:attrNameLst>
                                      </p:cBhvr>
                                      <p:rCtr x="72483" y="0"/>
                                    </p:animMotion>
                                  </p:childTnLst>
                                </p:cTn>
                              </p:par>
                              <p:par>
                                <p:cTn id="121" presetID="63" presetClass="path" presetSubtype="0" fill="hold" grpId="0" nodeType="withEffect">
                                  <p:stCondLst>
                                    <p:cond delay="0"/>
                                  </p:stCondLst>
                                  <p:childTnLst>
                                    <p:animMotion origin="layout" path="M 5.55556E-7 4.44444E-6 L 1.44965 4.44444E-6 " pathEditMode="relative" rAng="0" ptsTypes="AA">
                                      <p:cBhvr>
                                        <p:cTn id="122" dur="10000" fill="hold"/>
                                        <p:tgtEl>
                                          <p:spTgt spid="348"/>
                                        </p:tgtEl>
                                        <p:attrNameLst>
                                          <p:attrName>ppt_x</p:attrName>
                                          <p:attrName>ppt_y</p:attrName>
                                        </p:attrNameLst>
                                      </p:cBhvr>
                                      <p:rCtr x="72483" y="0"/>
                                    </p:animMotion>
                                  </p:childTnLst>
                                </p:cTn>
                              </p:par>
                              <p:par>
                                <p:cTn id="123" presetID="63" presetClass="path" presetSubtype="0" fill="hold" grpId="0" nodeType="withEffect">
                                  <p:stCondLst>
                                    <p:cond delay="0"/>
                                  </p:stCondLst>
                                  <p:childTnLst>
                                    <p:animMotion origin="layout" path="M 5.55556E-7 1.11111E-6 L 1.44965 1.11111E-6 " pathEditMode="relative" rAng="0" ptsTypes="AA">
                                      <p:cBhvr>
                                        <p:cTn id="124" dur="10000" fill="hold"/>
                                        <p:tgtEl>
                                          <p:spTgt spid="349"/>
                                        </p:tgtEl>
                                        <p:attrNameLst>
                                          <p:attrName>ppt_x</p:attrName>
                                          <p:attrName>ppt_y</p:attrName>
                                        </p:attrNameLst>
                                      </p:cBhvr>
                                      <p:rCtr x="72483" y="0"/>
                                    </p:animMotion>
                                  </p:childTnLst>
                                </p:cTn>
                              </p:par>
                              <p:par>
                                <p:cTn id="125" presetID="63" presetClass="path" presetSubtype="0" fill="hold" grpId="0" nodeType="withEffect">
                                  <p:stCondLst>
                                    <p:cond delay="0"/>
                                  </p:stCondLst>
                                  <p:childTnLst>
                                    <p:animMotion origin="layout" path="M 5.55556E-7 -2.22222E-6 L 1.44965 -2.22222E-6 " pathEditMode="relative" rAng="0" ptsTypes="AA">
                                      <p:cBhvr>
                                        <p:cTn id="126" dur="10000" fill="hold"/>
                                        <p:tgtEl>
                                          <p:spTgt spid="350"/>
                                        </p:tgtEl>
                                        <p:attrNameLst>
                                          <p:attrName>ppt_x</p:attrName>
                                          <p:attrName>ppt_y</p:attrName>
                                        </p:attrNameLst>
                                      </p:cBhvr>
                                      <p:rCtr x="72483" y="0"/>
                                    </p:animMotion>
                                  </p:childTnLst>
                                </p:cTn>
                              </p:par>
                              <p:par>
                                <p:cTn id="127" presetID="63" presetClass="path" presetSubtype="0" fill="hold" grpId="0" nodeType="withEffect">
                                  <p:stCondLst>
                                    <p:cond delay="0"/>
                                  </p:stCondLst>
                                  <p:childTnLst>
                                    <p:animMotion origin="layout" path="M 5.55556E-7 4.44444E-6 L 1.44965 4.44444E-6 " pathEditMode="relative" rAng="0" ptsTypes="AA">
                                      <p:cBhvr>
                                        <p:cTn id="128" dur="10000" fill="hold"/>
                                        <p:tgtEl>
                                          <p:spTgt spid="351"/>
                                        </p:tgtEl>
                                        <p:attrNameLst>
                                          <p:attrName>ppt_x</p:attrName>
                                          <p:attrName>ppt_y</p:attrName>
                                        </p:attrNameLst>
                                      </p:cBhvr>
                                      <p:rCtr x="72483" y="0"/>
                                    </p:animMotion>
                                  </p:childTnLst>
                                </p:cTn>
                              </p:par>
                              <p:par>
                                <p:cTn id="129" presetID="63" presetClass="path" presetSubtype="0" fill="hold" grpId="0" nodeType="withEffect">
                                  <p:stCondLst>
                                    <p:cond delay="0"/>
                                  </p:stCondLst>
                                  <p:childTnLst>
                                    <p:animMotion origin="layout" path="M 5.55556E-7 1.11111E-6 L 1.44965 1.11111E-6 " pathEditMode="relative" rAng="0" ptsTypes="AA">
                                      <p:cBhvr>
                                        <p:cTn id="130" dur="10000" fill="hold"/>
                                        <p:tgtEl>
                                          <p:spTgt spid="352"/>
                                        </p:tgtEl>
                                        <p:attrNameLst>
                                          <p:attrName>ppt_x</p:attrName>
                                          <p:attrName>ppt_y</p:attrName>
                                        </p:attrNameLst>
                                      </p:cBhvr>
                                      <p:rCtr x="72483" y="0"/>
                                    </p:animMotion>
                                  </p:childTnLst>
                                </p:cTn>
                              </p:par>
                              <p:par>
                                <p:cTn id="131" presetID="63" presetClass="path" presetSubtype="0" fill="hold" grpId="0" nodeType="withEffect">
                                  <p:stCondLst>
                                    <p:cond delay="0"/>
                                  </p:stCondLst>
                                  <p:childTnLst>
                                    <p:animMotion origin="layout" path="M 5.55556E-7 -2.22222E-6 L 1.44965 -2.22222E-6 " pathEditMode="relative" rAng="0" ptsTypes="AA">
                                      <p:cBhvr>
                                        <p:cTn id="132" dur="10000" fill="hold"/>
                                        <p:tgtEl>
                                          <p:spTgt spid="353"/>
                                        </p:tgtEl>
                                        <p:attrNameLst>
                                          <p:attrName>ppt_x</p:attrName>
                                          <p:attrName>ppt_y</p:attrName>
                                        </p:attrNameLst>
                                      </p:cBhvr>
                                      <p:rCtr x="72483" y="0"/>
                                    </p:animMotion>
                                  </p:childTnLst>
                                </p:cTn>
                              </p:par>
                              <p:par>
                                <p:cTn id="133" presetID="63" presetClass="path" presetSubtype="0" fill="hold" grpId="0" nodeType="withEffect">
                                  <p:stCondLst>
                                    <p:cond delay="0"/>
                                  </p:stCondLst>
                                  <p:childTnLst>
                                    <p:animMotion origin="layout" path="M 5.55556E-7 4.44444E-6 L 1.44965 4.44444E-6 " pathEditMode="relative" rAng="0" ptsTypes="AA">
                                      <p:cBhvr>
                                        <p:cTn id="134" dur="10000" fill="hold"/>
                                        <p:tgtEl>
                                          <p:spTgt spid="354"/>
                                        </p:tgtEl>
                                        <p:attrNameLst>
                                          <p:attrName>ppt_x</p:attrName>
                                          <p:attrName>ppt_y</p:attrName>
                                        </p:attrNameLst>
                                      </p:cBhvr>
                                      <p:rCtr x="72483" y="0"/>
                                    </p:animMotion>
                                  </p:childTnLst>
                                </p:cTn>
                              </p:par>
                              <p:par>
                                <p:cTn id="135" presetID="63" presetClass="path" presetSubtype="0" fill="hold" grpId="0" nodeType="withEffect">
                                  <p:stCondLst>
                                    <p:cond delay="0"/>
                                  </p:stCondLst>
                                  <p:childTnLst>
                                    <p:animMotion origin="layout" path="M 5.55556E-7 1.11111E-6 L 1.44965 1.11111E-6 " pathEditMode="relative" rAng="0" ptsTypes="AA">
                                      <p:cBhvr>
                                        <p:cTn id="136" dur="10000" fill="hold"/>
                                        <p:tgtEl>
                                          <p:spTgt spid="355"/>
                                        </p:tgtEl>
                                        <p:attrNameLst>
                                          <p:attrName>ppt_x</p:attrName>
                                          <p:attrName>ppt_y</p:attrName>
                                        </p:attrNameLst>
                                      </p:cBhvr>
                                      <p:rCtr x="72483" y="0"/>
                                    </p:animMotion>
                                  </p:childTnLst>
                                </p:cTn>
                              </p:par>
                              <p:par>
                                <p:cTn id="137" presetID="63" presetClass="path" presetSubtype="0" fill="hold" grpId="0" nodeType="withEffect">
                                  <p:stCondLst>
                                    <p:cond delay="0"/>
                                  </p:stCondLst>
                                  <p:childTnLst>
                                    <p:animMotion origin="layout" path="M 5.55556E-7 -2.22222E-6 L 1.44965 -2.22222E-6 " pathEditMode="relative" rAng="0" ptsTypes="AA">
                                      <p:cBhvr>
                                        <p:cTn id="138" dur="10000" fill="hold"/>
                                        <p:tgtEl>
                                          <p:spTgt spid="356"/>
                                        </p:tgtEl>
                                        <p:attrNameLst>
                                          <p:attrName>ppt_x</p:attrName>
                                          <p:attrName>ppt_y</p:attrName>
                                        </p:attrNameLst>
                                      </p:cBhvr>
                                      <p:rCtr x="72483" y="0"/>
                                    </p:animMotion>
                                  </p:childTnLst>
                                </p:cTn>
                              </p:par>
                              <p:par>
                                <p:cTn id="139" presetID="63" presetClass="path" presetSubtype="0" fill="hold" grpId="0" nodeType="withEffect">
                                  <p:stCondLst>
                                    <p:cond delay="0"/>
                                  </p:stCondLst>
                                  <p:childTnLst>
                                    <p:animMotion origin="layout" path="M 5.55556E-7 4.44444E-6 L 1.44965 4.44444E-6 " pathEditMode="relative" rAng="0" ptsTypes="AA">
                                      <p:cBhvr>
                                        <p:cTn id="140" dur="10000" fill="hold"/>
                                        <p:tgtEl>
                                          <p:spTgt spid="357"/>
                                        </p:tgtEl>
                                        <p:attrNameLst>
                                          <p:attrName>ppt_x</p:attrName>
                                          <p:attrName>ppt_y</p:attrName>
                                        </p:attrNameLst>
                                      </p:cBhvr>
                                      <p:rCtr x="72483" y="0"/>
                                    </p:animMotion>
                                  </p:childTnLst>
                                </p:cTn>
                              </p:par>
                              <p:par>
                                <p:cTn id="141" presetID="63" presetClass="path" presetSubtype="0" fill="hold" grpId="0" nodeType="withEffect">
                                  <p:stCondLst>
                                    <p:cond delay="0"/>
                                  </p:stCondLst>
                                  <p:childTnLst>
                                    <p:animMotion origin="layout" path="M 5.55556E-7 1.11111E-6 L 1.44965 1.11111E-6 " pathEditMode="relative" rAng="0" ptsTypes="AA">
                                      <p:cBhvr>
                                        <p:cTn id="142" dur="10000" fill="hold"/>
                                        <p:tgtEl>
                                          <p:spTgt spid="358"/>
                                        </p:tgtEl>
                                        <p:attrNameLst>
                                          <p:attrName>ppt_x</p:attrName>
                                          <p:attrName>ppt_y</p:attrName>
                                        </p:attrNameLst>
                                      </p:cBhvr>
                                      <p:rCtr x="72483" y="0"/>
                                    </p:animMotion>
                                  </p:childTnLst>
                                </p:cTn>
                              </p:par>
                              <p:par>
                                <p:cTn id="143" presetID="63" presetClass="path" presetSubtype="0" fill="hold" grpId="0" nodeType="withEffect">
                                  <p:stCondLst>
                                    <p:cond delay="0"/>
                                  </p:stCondLst>
                                  <p:childTnLst>
                                    <p:animMotion origin="layout" path="M 5.55556E-7 -2.22222E-6 L 1.44965 -2.22222E-6 " pathEditMode="relative" rAng="0" ptsTypes="AA">
                                      <p:cBhvr>
                                        <p:cTn id="144" dur="10000" fill="hold"/>
                                        <p:tgtEl>
                                          <p:spTgt spid="359"/>
                                        </p:tgtEl>
                                        <p:attrNameLst>
                                          <p:attrName>ppt_x</p:attrName>
                                          <p:attrName>ppt_y</p:attrName>
                                        </p:attrNameLst>
                                      </p:cBhvr>
                                      <p:rCtr x="72483" y="0"/>
                                    </p:animMotion>
                                  </p:childTnLst>
                                </p:cTn>
                              </p:par>
                              <p:par>
                                <p:cTn id="145" presetID="63" presetClass="path" presetSubtype="0" fill="hold" grpId="0" nodeType="withEffect">
                                  <p:stCondLst>
                                    <p:cond delay="0"/>
                                  </p:stCondLst>
                                  <p:childTnLst>
                                    <p:animMotion origin="layout" path="M 5.55556E-7 4.44444E-6 L 1.44965 4.44444E-6 " pathEditMode="relative" rAng="0" ptsTypes="AA">
                                      <p:cBhvr>
                                        <p:cTn id="146" dur="10000" fill="hold"/>
                                        <p:tgtEl>
                                          <p:spTgt spid="360"/>
                                        </p:tgtEl>
                                        <p:attrNameLst>
                                          <p:attrName>ppt_x</p:attrName>
                                          <p:attrName>ppt_y</p:attrName>
                                        </p:attrNameLst>
                                      </p:cBhvr>
                                      <p:rCtr x="72483" y="0"/>
                                    </p:animMotion>
                                  </p:childTnLst>
                                </p:cTn>
                              </p:par>
                              <p:par>
                                <p:cTn id="147" presetID="63" presetClass="path" presetSubtype="0" fill="hold" grpId="0" nodeType="withEffect">
                                  <p:stCondLst>
                                    <p:cond delay="0"/>
                                  </p:stCondLst>
                                  <p:childTnLst>
                                    <p:animMotion origin="layout" path="M 5.55556E-7 1.11111E-6 L 1.44965 1.11111E-6 " pathEditMode="relative" rAng="0" ptsTypes="AA">
                                      <p:cBhvr>
                                        <p:cTn id="148" dur="10000" fill="hold"/>
                                        <p:tgtEl>
                                          <p:spTgt spid="361"/>
                                        </p:tgtEl>
                                        <p:attrNameLst>
                                          <p:attrName>ppt_x</p:attrName>
                                          <p:attrName>ppt_y</p:attrName>
                                        </p:attrNameLst>
                                      </p:cBhvr>
                                      <p:rCtr x="72483" y="0"/>
                                    </p:animMotion>
                                  </p:childTnLst>
                                </p:cTn>
                              </p:par>
                              <p:par>
                                <p:cTn id="149" presetID="63" presetClass="path" presetSubtype="0" fill="hold" grpId="0" nodeType="withEffect">
                                  <p:stCondLst>
                                    <p:cond delay="0"/>
                                  </p:stCondLst>
                                  <p:childTnLst>
                                    <p:animMotion origin="layout" path="M 5.55556E-7 -2.22222E-6 L 1.44965 -2.22222E-6 " pathEditMode="relative" rAng="0" ptsTypes="AA">
                                      <p:cBhvr>
                                        <p:cTn id="150" dur="10000" fill="hold"/>
                                        <p:tgtEl>
                                          <p:spTgt spid="362"/>
                                        </p:tgtEl>
                                        <p:attrNameLst>
                                          <p:attrName>ppt_x</p:attrName>
                                          <p:attrName>ppt_y</p:attrName>
                                        </p:attrNameLst>
                                      </p:cBhvr>
                                      <p:rCtr x="72483" y="0"/>
                                    </p:animMotion>
                                  </p:childTnLst>
                                </p:cTn>
                              </p:par>
                              <p:par>
                                <p:cTn id="151" presetID="63" presetClass="path" presetSubtype="0" fill="hold" grpId="0" nodeType="withEffect">
                                  <p:stCondLst>
                                    <p:cond delay="0"/>
                                  </p:stCondLst>
                                  <p:childTnLst>
                                    <p:animMotion origin="layout" path="M 5.55556E-7 4.44444E-6 L 1.44965 4.44444E-6 " pathEditMode="relative" rAng="0" ptsTypes="AA">
                                      <p:cBhvr>
                                        <p:cTn id="152" dur="10000" fill="hold"/>
                                        <p:tgtEl>
                                          <p:spTgt spid="363"/>
                                        </p:tgtEl>
                                        <p:attrNameLst>
                                          <p:attrName>ppt_x</p:attrName>
                                          <p:attrName>ppt_y</p:attrName>
                                        </p:attrNameLst>
                                      </p:cBhvr>
                                      <p:rCtr x="72483" y="0"/>
                                    </p:animMotion>
                                  </p:childTnLst>
                                </p:cTn>
                              </p:par>
                              <p:par>
                                <p:cTn id="153" presetID="63" presetClass="path" presetSubtype="0" fill="hold" grpId="0" nodeType="withEffect">
                                  <p:stCondLst>
                                    <p:cond delay="0"/>
                                  </p:stCondLst>
                                  <p:childTnLst>
                                    <p:animMotion origin="layout" path="M 5.55556E-7 1.11111E-6 L 1.44965 1.11111E-6 " pathEditMode="relative" rAng="0" ptsTypes="AA">
                                      <p:cBhvr>
                                        <p:cTn id="154" dur="10000" fill="hold"/>
                                        <p:tgtEl>
                                          <p:spTgt spid="364"/>
                                        </p:tgtEl>
                                        <p:attrNameLst>
                                          <p:attrName>ppt_x</p:attrName>
                                          <p:attrName>ppt_y</p:attrName>
                                        </p:attrNameLst>
                                      </p:cBhvr>
                                      <p:rCtr x="72483" y="0"/>
                                    </p:animMotion>
                                  </p:childTnLst>
                                </p:cTn>
                              </p:par>
                              <p:par>
                                <p:cTn id="155" presetID="63" presetClass="path" presetSubtype="0" fill="hold" grpId="0" nodeType="withEffect">
                                  <p:stCondLst>
                                    <p:cond delay="0"/>
                                  </p:stCondLst>
                                  <p:childTnLst>
                                    <p:animMotion origin="layout" path="M 5.55556E-7 -2.22222E-6 L 1.44965 -2.22222E-6 " pathEditMode="relative" rAng="0" ptsTypes="AA">
                                      <p:cBhvr>
                                        <p:cTn id="156" dur="10000" fill="hold"/>
                                        <p:tgtEl>
                                          <p:spTgt spid="365"/>
                                        </p:tgtEl>
                                        <p:attrNameLst>
                                          <p:attrName>ppt_x</p:attrName>
                                          <p:attrName>ppt_y</p:attrName>
                                        </p:attrNameLst>
                                      </p:cBhvr>
                                      <p:rCtr x="72483" y="0"/>
                                    </p:animMotion>
                                  </p:childTnLst>
                                </p:cTn>
                              </p:par>
                              <p:par>
                                <p:cTn id="157" presetID="63" presetClass="path" presetSubtype="0" fill="hold" grpId="0" nodeType="withEffect">
                                  <p:stCondLst>
                                    <p:cond delay="0"/>
                                  </p:stCondLst>
                                  <p:childTnLst>
                                    <p:animMotion origin="layout" path="M 5.55556E-7 4.44444E-6 L 1.44965 4.44444E-6 " pathEditMode="relative" rAng="0" ptsTypes="AA">
                                      <p:cBhvr>
                                        <p:cTn id="158" dur="10000" fill="hold"/>
                                        <p:tgtEl>
                                          <p:spTgt spid="366"/>
                                        </p:tgtEl>
                                        <p:attrNameLst>
                                          <p:attrName>ppt_x</p:attrName>
                                          <p:attrName>ppt_y</p:attrName>
                                        </p:attrNameLst>
                                      </p:cBhvr>
                                      <p:rCtr x="72483" y="0"/>
                                    </p:animMotion>
                                  </p:childTnLst>
                                </p:cTn>
                              </p:par>
                              <p:par>
                                <p:cTn id="159" presetID="63" presetClass="path" presetSubtype="0" fill="hold" grpId="0" nodeType="withEffect">
                                  <p:stCondLst>
                                    <p:cond delay="0"/>
                                  </p:stCondLst>
                                  <p:childTnLst>
                                    <p:animMotion origin="layout" path="M 5.55556E-7 1.11111E-6 L 1.44965 1.11111E-6 " pathEditMode="relative" rAng="0" ptsTypes="AA">
                                      <p:cBhvr>
                                        <p:cTn id="160" dur="10000" fill="hold"/>
                                        <p:tgtEl>
                                          <p:spTgt spid="367"/>
                                        </p:tgtEl>
                                        <p:attrNameLst>
                                          <p:attrName>ppt_x</p:attrName>
                                          <p:attrName>ppt_y</p:attrName>
                                        </p:attrNameLst>
                                      </p:cBhvr>
                                      <p:rCtr x="72483" y="0"/>
                                    </p:animMotion>
                                  </p:childTnLst>
                                </p:cTn>
                              </p:par>
                              <p:par>
                                <p:cTn id="161" presetID="63" presetClass="path" presetSubtype="0" fill="hold" grpId="0" nodeType="withEffect">
                                  <p:stCondLst>
                                    <p:cond delay="0"/>
                                  </p:stCondLst>
                                  <p:childTnLst>
                                    <p:animMotion origin="layout" path="M 5.55556E-7 -2.22222E-6 L 1.44965 -2.22222E-6 " pathEditMode="relative" rAng="0" ptsTypes="AA">
                                      <p:cBhvr>
                                        <p:cTn id="162" dur="10000" fill="hold"/>
                                        <p:tgtEl>
                                          <p:spTgt spid="368"/>
                                        </p:tgtEl>
                                        <p:attrNameLst>
                                          <p:attrName>ppt_x</p:attrName>
                                          <p:attrName>ppt_y</p:attrName>
                                        </p:attrNameLst>
                                      </p:cBhvr>
                                      <p:rCtr x="72483" y="0"/>
                                    </p:animMotion>
                                  </p:childTnLst>
                                </p:cTn>
                              </p:par>
                              <p:par>
                                <p:cTn id="163" presetID="63" presetClass="path" presetSubtype="0" fill="hold" grpId="0" nodeType="withEffect">
                                  <p:stCondLst>
                                    <p:cond delay="0"/>
                                  </p:stCondLst>
                                  <p:childTnLst>
                                    <p:animMotion origin="layout" path="M 5.55556E-7 4.44444E-6 L 1.44965 4.44444E-6 " pathEditMode="relative" rAng="0" ptsTypes="AA">
                                      <p:cBhvr>
                                        <p:cTn id="164" dur="10000" fill="hold"/>
                                        <p:tgtEl>
                                          <p:spTgt spid="369"/>
                                        </p:tgtEl>
                                        <p:attrNameLst>
                                          <p:attrName>ppt_x</p:attrName>
                                          <p:attrName>ppt_y</p:attrName>
                                        </p:attrNameLst>
                                      </p:cBhvr>
                                      <p:rCtr x="72483" y="0"/>
                                    </p:animMotion>
                                  </p:childTnLst>
                                </p:cTn>
                              </p:par>
                              <p:par>
                                <p:cTn id="165" presetID="63" presetClass="path" presetSubtype="0" fill="hold" grpId="0" nodeType="withEffect">
                                  <p:stCondLst>
                                    <p:cond delay="0"/>
                                  </p:stCondLst>
                                  <p:childTnLst>
                                    <p:animMotion origin="layout" path="M 5.55556E-7 1.11111E-6 L 1.44965 1.11111E-6 " pathEditMode="relative" rAng="0" ptsTypes="AA">
                                      <p:cBhvr>
                                        <p:cTn id="166" dur="10000" fill="hold"/>
                                        <p:tgtEl>
                                          <p:spTgt spid="370"/>
                                        </p:tgtEl>
                                        <p:attrNameLst>
                                          <p:attrName>ppt_x</p:attrName>
                                          <p:attrName>ppt_y</p:attrName>
                                        </p:attrNameLst>
                                      </p:cBhvr>
                                      <p:rCtr x="72483" y="0"/>
                                    </p:animMotion>
                                  </p:childTnLst>
                                </p:cTn>
                              </p:par>
                              <p:par>
                                <p:cTn id="167" presetID="63" presetClass="path" presetSubtype="0" fill="hold" grpId="0" nodeType="withEffect">
                                  <p:stCondLst>
                                    <p:cond delay="0"/>
                                  </p:stCondLst>
                                  <p:childTnLst>
                                    <p:animMotion origin="layout" path="M 5.55556E-7 -2.22222E-6 L 1.44965 -2.22222E-6 " pathEditMode="relative" rAng="0" ptsTypes="AA">
                                      <p:cBhvr>
                                        <p:cTn id="168" dur="10000" fill="hold"/>
                                        <p:tgtEl>
                                          <p:spTgt spid="371"/>
                                        </p:tgtEl>
                                        <p:attrNameLst>
                                          <p:attrName>ppt_x</p:attrName>
                                          <p:attrName>ppt_y</p:attrName>
                                        </p:attrNameLst>
                                      </p:cBhvr>
                                      <p:rCtr x="72483" y="0"/>
                                    </p:animMotion>
                                  </p:childTnLst>
                                </p:cTn>
                              </p:par>
                              <p:par>
                                <p:cTn id="169" presetID="63" presetClass="path" presetSubtype="0" fill="hold" grpId="0" nodeType="withEffect">
                                  <p:stCondLst>
                                    <p:cond delay="0"/>
                                  </p:stCondLst>
                                  <p:childTnLst>
                                    <p:animMotion origin="layout" path="M 5.55556E-7 4.44444E-6 L 1.44965 4.44444E-6 " pathEditMode="relative" rAng="0" ptsTypes="AA">
                                      <p:cBhvr>
                                        <p:cTn id="170" dur="10000" fill="hold"/>
                                        <p:tgtEl>
                                          <p:spTgt spid="372"/>
                                        </p:tgtEl>
                                        <p:attrNameLst>
                                          <p:attrName>ppt_x</p:attrName>
                                          <p:attrName>ppt_y</p:attrName>
                                        </p:attrNameLst>
                                      </p:cBhvr>
                                      <p:rCtr x="72483" y="0"/>
                                    </p:animMotion>
                                  </p:childTnLst>
                                </p:cTn>
                              </p:par>
                              <p:par>
                                <p:cTn id="171" presetID="63" presetClass="path" presetSubtype="0" fill="hold" grpId="0" nodeType="withEffect">
                                  <p:stCondLst>
                                    <p:cond delay="0"/>
                                  </p:stCondLst>
                                  <p:childTnLst>
                                    <p:animMotion origin="layout" path="M 5.55556E-7 1.11111E-6 L 1.44965 1.11111E-6 " pathEditMode="relative" rAng="0" ptsTypes="AA">
                                      <p:cBhvr>
                                        <p:cTn id="172" dur="10000" fill="hold"/>
                                        <p:tgtEl>
                                          <p:spTgt spid="373"/>
                                        </p:tgtEl>
                                        <p:attrNameLst>
                                          <p:attrName>ppt_x</p:attrName>
                                          <p:attrName>ppt_y</p:attrName>
                                        </p:attrNameLst>
                                      </p:cBhvr>
                                      <p:rCtr x="72483" y="0"/>
                                    </p:animMotion>
                                  </p:childTnLst>
                                </p:cTn>
                              </p:par>
                              <p:par>
                                <p:cTn id="173" presetID="63" presetClass="path" presetSubtype="0" fill="hold" grpId="0" nodeType="withEffect">
                                  <p:stCondLst>
                                    <p:cond delay="0"/>
                                  </p:stCondLst>
                                  <p:childTnLst>
                                    <p:animMotion origin="layout" path="M 5.55556E-7 -2.22222E-6 L 1.44965 -2.22222E-6 " pathEditMode="relative" rAng="0" ptsTypes="AA">
                                      <p:cBhvr>
                                        <p:cTn id="174" dur="10000" fill="hold"/>
                                        <p:tgtEl>
                                          <p:spTgt spid="374"/>
                                        </p:tgtEl>
                                        <p:attrNameLst>
                                          <p:attrName>ppt_x</p:attrName>
                                          <p:attrName>ppt_y</p:attrName>
                                        </p:attrNameLst>
                                      </p:cBhvr>
                                      <p:rCtr x="72483" y="0"/>
                                    </p:animMotion>
                                  </p:childTnLst>
                                </p:cTn>
                              </p:par>
                              <p:par>
                                <p:cTn id="175" presetID="63" presetClass="path" presetSubtype="0" fill="hold" grpId="0" nodeType="withEffect">
                                  <p:stCondLst>
                                    <p:cond delay="0"/>
                                  </p:stCondLst>
                                  <p:childTnLst>
                                    <p:animMotion origin="layout" path="M 5.55556E-7 4.44444E-6 L 1.44965 4.44444E-6 " pathEditMode="relative" rAng="0" ptsTypes="AA">
                                      <p:cBhvr>
                                        <p:cTn id="176" dur="10000" fill="hold"/>
                                        <p:tgtEl>
                                          <p:spTgt spid="375"/>
                                        </p:tgtEl>
                                        <p:attrNameLst>
                                          <p:attrName>ppt_x</p:attrName>
                                          <p:attrName>ppt_y</p:attrName>
                                        </p:attrNameLst>
                                      </p:cBhvr>
                                      <p:rCtr x="72483" y="0"/>
                                    </p:animMotion>
                                  </p:childTnLst>
                                </p:cTn>
                              </p:par>
                              <p:par>
                                <p:cTn id="177" presetID="63" presetClass="path" presetSubtype="0" fill="hold" grpId="0" nodeType="withEffect">
                                  <p:stCondLst>
                                    <p:cond delay="0"/>
                                  </p:stCondLst>
                                  <p:childTnLst>
                                    <p:animMotion origin="layout" path="M 5.55556E-7 1.11111E-6 L 1.44965 1.11111E-6 " pathEditMode="relative" rAng="0" ptsTypes="AA">
                                      <p:cBhvr>
                                        <p:cTn id="178" dur="10000" fill="hold"/>
                                        <p:tgtEl>
                                          <p:spTgt spid="376"/>
                                        </p:tgtEl>
                                        <p:attrNameLst>
                                          <p:attrName>ppt_x</p:attrName>
                                          <p:attrName>ppt_y</p:attrName>
                                        </p:attrNameLst>
                                      </p:cBhvr>
                                      <p:rCtr x="72483" y="0"/>
                                    </p:animMotion>
                                  </p:childTnLst>
                                </p:cTn>
                              </p:par>
                              <p:par>
                                <p:cTn id="179" presetID="63" presetClass="path" presetSubtype="0" fill="hold" grpId="0" nodeType="withEffect">
                                  <p:stCondLst>
                                    <p:cond delay="0"/>
                                  </p:stCondLst>
                                  <p:childTnLst>
                                    <p:animMotion origin="layout" path="M 5.55556E-7 -2.22222E-6 L 1.44965 -2.22222E-6 " pathEditMode="relative" rAng="0" ptsTypes="AA">
                                      <p:cBhvr>
                                        <p:cTn id="180" dur="10000" fill="hold"/>
                                        <p:tgtEl>
                                          <p:spTgt spid="377"/>
                                        </p:tgtEl>
                                        <p:attrNameLst>
                                          <p:attrName>ppt_x</p:attrName>
                                          <p:attrName>ppt_y</p:attrName>
                                        </p:attrNameLst>
                                      </p:cBhvr>
                                      <p:rCtr x="72483" y="0"/>
                                    </p:animMotion>
                                  </p:childTnLst>
                                </p:cTn>
                              </p:par>
                              <p:par>
                                <p:cTn id="181" presetID="63" presetClass="path" presetSubtype="0" fill="hold" grpId="0" nodeType="withEffect">
                                  <p:stCondLst>
                                    <p:cond delay="0"/>
                                  </p:stCondLst>
                                  <p:childTnLst>
                                    <p:animMotion origin="layout" path="M 5.55556E-7 4.44444E-6 L 1.44965 4.44444E-6 " pathEditMode="relative" rAng="0" ptsTypes="AA">
                                      <p:cBhvr>
                                        <p:cTn id="182" dur="10000" fill="hold"/>
                                        <p:tgtEl>
                                          <p:spTgt spid="378"/>
                                        </p:tgtEl>
                                        <p:attrNameLst>
                                          <p:attrName>ppt_x</p:attrName>
                                          <p:attrName>ppt_y</p:attrName>
                                        </p:attrNameLst>
                                      </p:cBhvr>
                                      <p:rCtr x="72483" y="0"/>
                                    </p:animMotion>
                                  </p:childTnLst>
                                </p:cTn>
                              </p:par>
                              <p:par>
                                <p:cTn id="183" presetID="63" presetClass="path" presetSubtype="0" fill="hold" grpId="0" nodeType="withEffect">
                                  <p:stCondLst>
                                    <p:cond delay="0"/>
                                  </p:stCondLst>
                                  <p:childTnLst>
                                    <p:animMotion origin="layout" path="M 5.55556E-7 1.11111E-6 L 1.44965 1.11111E-6 " pathEditMode="relative" rAng="0" ptsTypes="AA">
                                      <p:cBhvr>
                                        <p:cTn id="184" dur="10000" fill="hold"/>
                                        <p:tgtEl>
                                          <p:spTgt spid="379"/>
                                        </p:tgtEl>
                                        <p:attrNameLst>
                                          <p:attrName>ppt_x</p:attrName>
                                          <p:attrName>ppt_y</p:attrName>
                                        </p:attrNameLst>
                                      </p:cBhvr>
                                      <p:rCtr x="72483" y="0"/>
                                    </p:animMotion>
                                  </p:childTnLst>
                                </p:cTn>
                              </p:par>
                              <p:par>
                                <p:cTn id="185" presetID="63" presetClass="path" presetSubtype="0" fill="hold" grpId="0" nodeType="withEffect">
                                  <p:stCondLst>
                                    <p:cond delay="0"/>
                                  </p:stCondLst>
                                  <p:childTnLst>
                                    <p:animMotion origin="layout" path="M -2.77778E-6 -2.22222E-6 L 1.44966 -2.22222E-6 " pathEditMode="relative" rAng="0" ptsTypes="AA">
                                      <p:cBhvr>
                                        <p:cTn id="186" dur="10000" fill="hold"/>
                                        <p:tgtEl>
                                          <p:spTgt spid="380"/>
                                        </p:tgtEl>
                                        <p:attrNameLst>
                                          <p:attrName>ppt_x</p:attrName>
                                          <p:attrName>ppt_y</p:attrName>
                                        </p:attrNameLst>
                                      </p:cBhvr>
                                      <p:rCtr x="72483" y="0"/>
                                    </p:animMotion>
                                  </p:childTnLst>
                                </p:cTn>
                              </p:par>
                              <p:par>
                                <p:cTn id="187" presetID="63" presetClass="path" presetSubtype="0" fill="hold" grpId="0" nodeType="withEffect">
                                  <p:stCondLst>
                                    <p:cond delay="0"/>
                                  </p:stCondLst>
                                  <p:childTnLst>
                                    <p:animMotion origin="layout" path="M -2.77778E-6 4.44444E-6 L 1.44966 4.44444E-6 " pathEditMode="relative" rAng="0" ptsTypes="AA">
                                      <p:cBhvr>
                                        <p:cTn id="188" dur="10000" fill="hold"/>
                                        <p:tgtEl>
                                          <p:spTgt spid="381"/>
                                        </p:tgtEl>
                                        <p:attrNameLst>
                                          <p:attrName>ppt_x</p:attrName>
                                          <p:attrName>ppt_y</p:attrName>
                                        </p:attrNameLst>
                                      </p:cBhvr>
                                      <p:rCtr x="72483" y="0"/>
                                    </p:animMotion>
                                  </p:childTnLst>
                                </p:cTn>
                              </p:par>
                              <p:par>
                                <p:cTn id="189" presetID="63" presetClass="path" presetSubtype="0" fill="hold" grpId="0" nodeType="withEffect">
                                  <p:stCondLst>
                                    <p:cond delay="0"/>
                                  </p:stCondLst>
                                  <p:childTnLst>
                                    <p:animMotion origin="layout" path="M -2.77778E-6 1.11111E-6 L 1.44966 1.11111E-6 " pathEditMode="relative" rAng="0" ptsTypes="AA">
                                      <p:cBhvr>
                                        <p:cTn id="190" dur="10000" fill="hold"/>
                                        <p:tgtEl>
                                          <p:spTgt spid="382"/>
                                        </p:tgtEl>
                                        <p:attrNameLst>
                                          <p:attrName>ppt_x</p:attrName>
                                          <p:attrName>ppt_y</p:attrName>
                                        </p:attrNameLst>
                                      </p:cBhvr>
                                      <p:rCtr x="72483" y="0"/>
                                    </p:animMotion>
                                  </p:childTnLst>
                                </p:cTn>
                              </p:par>
                              <p:par>
                                <p:cTn id="191" presetID="63" presetClass="path" presetSubtype="0" fill="hold" grpId="0" nodeType="withEffect">
                                  <p:stCondLst>
                                    <p:cond delay="0"/>
                                  </p:stCondLst>
                                  <p:childTnLst>
                                    <p:animMotion origin="layout" path="M -2.77778E-6 -2.22222E-6 L 1.44966 -2.22222E-6 " pathEditMode="relative" rAng="0" ptsTypes="AA">
                                      <p:cBhvr>
                                        <p:cTn id="192" dur="10000" fill="hold"/>
                                        <p:tgtEl>
                                          <p:spTgt spid="383"/>
                                        </p:tgtEl>
                                        <p:attrNameLst>
                                          <p:attrName>ppt_x</p:attrName>
                                          <p:attrName>ppt_y</p:attrName>
                                        </p:attrNameLst>
                                      </p:cBhvr>
                                      <p:rCtr x="72483" y="0"/>
                                    </p:animMotion>
                                  </p:childTnLst>
                                </p:cTn>
                              </p:par>
                              <p:par>
                                <p:cTn id="193" presetID="63" presetClass="path" presetSubtype="0" fill="hold" grpId="0" nodeType="withEffect">
                                  <p:stCondLst>
                                    <p:cond delay="0"/>
                                  </p:stCondLst>
                                  <p:childTnLst>
                                    <p:animMotion origin="layout" path="M -2.77778E-6 4.44444E-6 L 1.44966 4.44444E-6 " pathEditMode="relative" rAng="0" ptsTypes="AA">
                                      <p:cBhvr>
                                        <p:cTn id="194" dur="10000" fill="hold"/>
                                        <p:tgtEl>
                                          <p:spTgt spid="384"/>
                                        </p:tgtEl>
                                        <p:attrNameLst>
                                          <p:attrName>ppt_x</p:attrName>
                                          <p:attrName>ppt_y</p:attrName>
                                        </p:attrNameLst>
                                      </p:cBhvr>
                                      <p:rCtr x="72483" y="0"/>
                                    </p:animMotion>
                                  </p:childTnLst>
                                </p:cTn>
                              </p:par>
                              <p:par>
                                <p:cTn id="195" presetID="63" presetClass="path" presetSubtype="0" fill="hold" grpId="0" nodeType="withEffect">
                                  <p:stCondLst>
                                    <p:cond delay="0"/>
                                  </p:stCondLst>
                                  <p:childTnLst>
                                    <p:animMotion origin="layout" path="M -2.77778E-6 1.11111E-6 L 1.44966 1.11111E-6 " pathEditMode="relative" rAng="0" ptsTypes="AA">
                                      <p:cBhvr>
                                        <p:cTn id="196" dur="10000" fill="hold"/>
                                        <p:tgtEl>
                                          <p:spTgt spid="385"/>
                                        </p:tgtEl>
                                        <p:attrNameLst>
                                          <p:attrName>ppt_x</p:attrName>
                                          <p:attrName>ppt_y</p:attrName>
                                        </p:attrNameLst>
                                      </p:cBhvr>
                                      <p:rCtr x="72483" y="0"/>
                                    </p:animMotion>
                                  </p:childTnLst>
                                </p:cTn>
                              </p:par>
                              <p:par>
                                <p:cTn id="197" presetID="63" presetClass="path" presetSubtype="0" fill="hold" grpId="0" nodeType="withEffect">
                                  <p:stCondLst>
                                    <p:cond delay="0"/>
                                  </p:stCondLst>
                                  <p:childTnLst>
                                    <p:animMotion origin="layout" path="M -2.77778E-6 -2.22222E-6 L 1.44966 -2.22222E-6 " pathEditMode="relative" rAng="0" ptsTypes="AA">
                                      <p:cBhvr>
                                        <p:cTn id="198" dur="10000" fill="hold"/>
                                        <p:tgtEl>
                                          <p:spTgt spid="386"/>
                                        </p:tgtEl>
                                        <p:attrNameLst>
                                          <p:attrName>ppt_x</p:attrName>
                                          <p:attrName>ppt_y</p:attrName>
                                        </p:attrNameLst>
                                      </p:cBhvr>
                                      <p:rCtr x="72483" y="0"/>
                                    </p:animMotion>
                                  </p:childTnLst>
                                </p:cTn>
                              </p:par>
                              <p:par>
                                <p:cTn id="199" presetID="63" presetClass="path" presetSubtype="0" fill="hold" grpId="0" nodeType="withEffect">
                                  <p:stCondLst>
                                    <p:cond delay="0"/>
                                  </p:stCondLst>
                                  <p:childTnLst>
                                    <p:animMotion origin="layout" path="M -2.77778E-6 4.44444E-6 L 1.44966 4.44444E-6 " pathEditMode="relative" rAng="0" ptsTypes="AA">
                                      <p:cBhvr>
                                        <p:cTn id="200" dur="10000" fill="hold"/>
                                        <p:tgtEl>
                                          <p:spTgt spid="387"/>
                                        </p:tgtEl>
                                        <p:attrNameLst>
                                          <p:attrName>ppt_x</p:attrName>
                                          <p:attrName>ppt_y</p:attrName>
                                        </p:attrNameLst>
                                      </p:cBhvr>
                                      <p:rCtr x="72483" y="0"/>
                                    </p:animMotion>
                                  </p:childTnLst>
                                </p:cTn>
                              </p:par>
                              <p:par>
                                <p:cTn id="201" presetID="63" presetClass="path" presetSubtype="0" fill="hold" grpId="0" nodeType="withEffect">
                                  <p:stCondLst>
                                    <p:cond delay="0"/>
                                  </p:stCondLst>
                                  <p:childTnLst>
                                    <p:animMotion origin="layout" path="M -2.77778E-6 1.11111E-6 L 1.44966 1.11111E-6 " pathEditMode="relative" rAng="0" ptsTypes="AA">
                                      <p:cBhvr>
                                        <p:cTn id="202" dur="10000" fill="hold"/>
                                        <p:tgtEl>
                                          <p:spTgt spid="388"/>
                                        </p:tgtEl>
                                        <p:attrNameLst>
                                          <p:attrName>ppt_x</p:attrName>
                                          <p:attrName>ppt_y</p:attrName>
                                        </p:attrNameLst>
                                      </p:cBhvr>
                                      <p:rCtr x="72483" y="0"/>
                                    </p:animMotion>
                                  </p:childTnLst>
                                </p:cTn>
                              </p:par>
                              <p:par>
                                <p:cTn id="203" presetID="63" presetClass="path" presetSubtype="0" fill="hold" grpId="0" nodeType="withEffect">
                                  <p:stCondLst>
                                    <p:cond delay="0"/>
                                  </p:stCondLst>
                                  <p:childTnLst>
                                    <p:animMotion origin="layout" path="M -2.77778E-6 -2.22222E-6 L 1.44966 -2.22222E-6 " pathEditMode="relative" rAng="0" ptsTypes="AA">
                                      <p:cBhvr>
                                        <p:cTn id="204" dur="10000" fill="hold"/>
                                        <p:tgtEl>
                                          <p:spTgt spid="389"/>
                                        </p:tgtEl>
                                        <p:attrNameLst>
                                          <p:attrName>ppt_x</p:attrName>
                                          <p:attrName>ppt_y</p:attrName>
                                        </p:attrNameLst>
                                      </p:cBhvr>
                                      <p:rCtr x="72483" y="0"/>
                                    </p:animMotion>
                                  </p:childTnLst>
                                </p:cTn>
                              </p:par>
                              <p:par>
                                <p:cTn id="205" presetID="63" presetClass="path" presetSubtype="0" fill="hold" grpId="0" nodeType="withEffect">
                                  <p:stCondLst>
                                    <p:cond delay="0"/>
                                  </p:stCondLst>
                                  <p:childTnLst>
                                    <p:animMotion origin="layout" path="M -2.77778E-6 4.44444E-6 L 1.44966 4.44444E-6 " pathEditMode="relative" rAng="0" ptsTypes="AA">
                                      <p:cBhvr>
                                        <p:cTn id="206" dur="10000" fill="hold"/>
                                        <p:tgtEl>
                                          <p:spTgt spid="390"/>
                                        </p:tgtEl>
                                        <p:attrNameLst>
                                          <p:attrName>ppt_x</p:attrName>
                                          <p:attrName>ppt_y</p:attrName>
                                        </p:attrNameLst>
                                      </p:cBhvr>
                                      <p:rCtr x="72483" y="0"/>
                                    </p:animMotion>
                                  </p:childTnLst>
                                </p:cTn>
                              </p:par>
                              <p:par>
                                <p:cTn id="207" presetID="63" presetClass="path" presetSubtype="0" fill="hold" grpId="0" nodeType="withEffect">
                                  <p:stCondLst>
                                    <p:cond delay="0"/>
                                  </p:stCondLst>
                                  <p:childTnLst>
                                    <p:animMotion origin="layout" path="M -2.77778E-6 1.11111E-6 L 1.44966 1.11111E-6 " pathEditMode="relative" rAng="0" ptsTypes="AA">
                                      <p:cBhvr>
                                        <p:cTn id="208" dur="10000" fill="hold"/>
                                        <p:tgtEl>
                                          <p:spTgt spid="391"/>
                                        </p:tgtEl>
                                        <p:attrNameLst>
                                          <p:attrName>ppt_x</p:attrName>
                                          <p:attrName>ppt_y</p:attrName>
                                        </p:attrNameLst>
                                      </p:cBhvr>
                                      <p:rCtr x="72483" y="0"/>
                                    </p:animMotion>
                                  </p:childTnLst>
                                </p:cTn>
                              </p:par>
                              <p:par>
                                <p:cTn id="209" presetID="63" presetClass="path" presetSubtype="0" fill="hold" grpId="0" nodeType="withEffect">
                                  <p:stCondLst>
                                    <p:cond delay="0"/>
                                  </p:stCondLst>
                                  <p:childTnLst>
                                    <p:animMotion origin="layout" path="M -2.77778E-6 -2.22222E-6 L 1.44966 -2.22222E-6 " pathEditMode="relative" rAng="0" ptsTypes="AA">
                                      <p:cBhvr>
                                        <p:cTn id="210" dur="10000" fill="hold"/>
                                        <p:tgtEl>
                                          <p:spTgt spid="392"/>
                                        </p:tgtEl>
                                        <p:attrNameLst>
                                          <p:attrName>ppt_x</p:attrName>
                                          <p:attrName>ppt_y</p:attrName>
                                        </p:attrNameLst>
                                      </p:cBhvr>
                                      <p:rCtr x="72483" y="0"/>
                                    </p:animMotion>
                                  </p:childTnLst>
                                </p:cTn>
                              </p:par>
                              <p:par>
                                <p:cTn id="211" presetID="63" presetClass="path" presetSubtype="0" fill="hold" grpId="0" nodeType="withEffect">
                                  <p:stCondLst>
                                    <p:cond delay="0"/>
                                  </p:stCondLst>
                                  <p:childTnLst>
                                    <p:animMotion origin="layout" path="M -2.77778E-6 4.44444E-6 L 1.44966 4.44444E-6 " pathEditMode="relative" rAng="0" ptsTypes="AA">
                                      <p:cBhvr>
                                        <p:cTn id="212" dur="10000" fill="hold"/>
                                        <p:tgtEl>
                                          <p:spTgt spid="393"/>
                                        </p:tgtEl>
                                        <p:attrNameLst>
                                          <p:attrName>ppt_x</p:attrName>
                                          <p:attrName>ppt_y</p:attrName>
                                        </p:attrNameLst>
                                      </p:cBhvr>
                                      <p:rCtr x="72483" y="0"/>
                                    </p:animMotion>
                                  </p:childTnLst>
                                </p:cTn>
                              </p:par>
                              <p:par>
                                <p:cTn id="213" presetID="63" presetClass="path" presetSubtype="0" fill="hold" grpId="0" nodeType="withEffect">
                                  <p:stCondLst>
                                    <p:cond delay="0"/>
                                  </p:stCondLst>
                                  <p:childTnLst>
                                    <p:animMotion origin="layout" path="M -2.77778E-6 1.11111E-6 L 1.44966 1.11111E-6 " pathEditMode="relative" rAng="0" ptsTypes="AA">
                                      <p:cBhvr>
                                        <p:cTn id="214" dur="10000" fill="hold"/>
                                        <p:tgtEl>
                                          <p:spTgt spid="394"/>
                                        </p:tgtEl>
                                        <p:attrNameLst>
                                          <p:attrName>ppt_x</p:attrName>
                                          <p:attrName>ppt_y</p:attrName>
                                        </p:attrNameLst>
                                      </p:cBhvr>
                                      <p:rCtr x="72483" y="0"/>
                                    </p:animMotion>
                                  </p:childTnLst>
                                </p:cTn>
                              </p:par>
                              <p:par>
                                <p:cTn id="215" presetID="63" presetClass="path" presetSubtype="0" fill="hold" grpId="0" nodeType="withEffect">
                                  <p:stCondLst>
                                    <p:cond delay="0"/>
                                  </p:stCondLst>
                                  <p:childTnLst>
                                    <p:animMotion origin="layout" path="M -2.77778E-6 -2.22222E-6 L 1.44966 -2.22222E-6 " pathEditMode="relative" rAng="0" ptsTypes="AA">
                                      <p:cBhvr>
                                        <p:cTn id="216" dur="10000" fill="hold"/>
                                        <p:tgtEl>
                                          <p:spTgt spid="395"/>
                                        </p:tgtEl>
                                        <p:attrNameLst>
                                          <p:attrName>ppt_x</p:attrName>
                                          <p:attrName>ppt_y</p:attrName>
                                        </p:attrNameLst>
                                      </p:cBhvr>
                                      <p:rCtr x="72483" y="0"/>
                                    </p:animMotion>
                                  </p:childTnLst>
                                </p:cTn>
                              </p:par>
                              <p:par>
                                <p:cTn id="217" presetID="63" presetClass="path" presetSubtype="0" fill="hold" grpId="0" nodeType="withEffect">
                                  <p:stCondLst>
                                    <p:cond delay="0"/>
                                  </p:stCondLst>
                                  <p:childTnLst>
                                    <p:animMotion origin="layout" path="M -2.77778E-6 4.44444E-6 L 1.44966 4.44444E-6 " pathEditMode="relative" rAng="0" ptsTypes="AA">
                                      <p:cBhvr>
                                        <p:cTn id="218" dur="10000" fill="hold"/>
                                        <p:tgtEl>
                                          <p:spTgt spid="396"/>
                                        </p:tgtEl>
                                        <p:attrNameLst>
                                          <p:attrName>ppt_x</p:attrName>
                                          <p:attrName>ppt_y</p:attrName>
                                        </p:attrNameLst>
                                      </p:cBhvr>
                                      <p:rCtr x="72483" y="0"/>
                                    </p:animMotion>
                                  </p:childTnLst>
                                </p:cTn>
                              </p:par>
                              <p:par>
                                <p:cTn id="219" presetID="63" presetClass="path" presetSubtype="0" fill="hold" grpId="0" nodeType="withEffect">
                                  <p:stCondLst>
                                    <p:cond delay="0"/>
                                  </p:stCondLst>
                                  <p:childTnLst>
                                    <p:animMotion origin="layout" path="M -2.77778E-6 1.11111E-6 L 1.44966 1.11111E-6 " pathEditMode="relative" rAng="0" ptsTypes="AA">
                                      <p:cBhvr>
                                        <p:cTn id="220" dur="10000" fill="hold"/>
                                        <p:tgtEl>
                                          <p:spTgt spid="397"/>
                                        </p:tgtEl>
                                        <p:attrNameLst>
                                          <p:attrName>ppt_x</p:attrName>
                                          <p:attrName>ppt_y</p:attrName>
                                        </p:attrNameLst>
                                      </p:cBhvr>
                                      <p:rCtr x="72483" y="0"/>
                                    </p:animMotion>
                                  </p:childTnLst>
                                </p:cTn>
                              </p:par>
                              <p:par>
                                <p:cTn id="221" presetID="63" presetClass="path" presetSubtype="0" fill="hold" grpId="0" nodeType="withEffect">
                                  <p:stCondLst>
                                    <p:cond delay="0"/>
                                  </p:stCondLst>
                                  <p:childTnLst>
                                    <p:animMotion origin="layout" path="M -2.77778E-6 -2.22222E-6 L 1.44966 -2.22222E-6 " pathEditMode="relative" rAng="0" ptsTypes="AA">
                                      <p:cBhvr>
                                        <p:cTn id="222" dur="10000" fill="hold"/>
                                        <p:tgtEl>
                                          <p:spTgt spid="398"/>
                                        </p:tgtEl>
                                        <p:attrNameLst>
                                          <p:attrName>ppt_x</p:attrName>
                                          <p:attrName>ppt_y</p:attrName>
                                        </p:attrNameLst>
                                      </p:cBhvr>
                                      <p:rCtr x="72483" y="0"/>
                                    </p:animMotion>
                                  </p:childTnLst>
                                </p:cTn>
                              </p:par>
                              <p:par>
                                <p:cTn id="223" presetID="63" presetClass="path" presetSubtype="0" fill="hold" grpId="0" nodeType="withEffect">
                                  <p:stCondLst>
                                    <p:cond delay="0"/>
                                  </p:stCondLst>
                                  <p:childTnLst>
                                    <p:animMotion origin="layout" path="M -2.77778E-6 4.44444E-6 L 1.44966 4.44444E-6 " pathEditMode="relative" rAng="0" ptsTypes="AA">
                                      <p:cBhvr>
                                        <p:cTn id="224" dur="10000" fill="hold"/>
                                        <p:tgtEl>
                                          <p:spTgt spid="399"/>
                                        </p:tgtEl>
                                        <p:attrNameLst>
                                          <p:attrName>ppt_x</p:attrName>
                                          <p:attrName>ppt_y</p:attrName>
                                        </p:attrNameLst>
                                      </p:cBhvr>
                                      <p:rCtr x="72483" y="0"/>
                                    </p:animMotion>
                                  </p:childTnLst>
                                </p:cTn>
                              </p:par>
                              <p:par>
                                <p:cTn id="225" presetID="63" presetClass="path" presetSubtype="0" fill="hold" grpId="0" nodeType="withEffect">
                                  <p:stCondLst>
                                    <p:cond delay="0"/>
                                  </p:stCondLst>
                                  <p:childTnLst>
                                    <p:animMotion origin="layout" path="M -2.77778E-6 1.11111E-6 L 1.44966 1.11111E-6 " pathEditMode="relative" rAng="0" ptsTypes="AA">
                                      <p:cBhvr>
                                        <p:cTn id="226" dur="10000" fill="hold"/>
                                        <p:tgtEl>
                                          <p:spTgt spid="400"/>
                                        </p:tgtEl>
                                        <p:attrNameLst>
                                          <p:attrName>ppt_x</p:attrName>
                                          <p:attrName>ppt_y</p:attrName>
                                        </p:attrNameLst>
                                      </p:cBhvr>
                                      <p:rCtr x="72483" y="0"/>
                                    </p:animMotion>
                                  </p:childTnLst>
                                </p:cTn>
                              </p:par>
                              <p:par>
                                <p:cTn id="227" presetID="63" presetClass="path" presetSubtype="0" fill="hold" grpId="0" nodeType="withEffect">
                                  <p:stCondLst>
                                    <p:cond delay="0"/>
                                  </p:stCondLst>
                                  <p:childTnLst>
                                    <p:animMotion origin="layout" path="M -2.77778E-6 -2.22222E-6 L 1.44966 -2.22222E-6 " pathEditMode="relative" rAng="0" ptsTypes="AA">
                                      <p:cBhvr>
                                        <p:cTn id="228" dur="10000" fill="hold"/>
                                        <p:tgtEl>
                                          <p:spTgt spid="401"/>
                                        </p:tgtEl>
                                        <p:attrNameLst>
                                          <p:attrName>ppt_x</p:attrName>
                                          <p:attrName>ppt_y</p:attrName>
                                        </p:attrNameLst>
                                      </p:cBhvr>
                                      <p:rCtr x="72483" y="0"/>
                                    </p:animMotion>
                                  </p:childTnLst>
                                </p:cTn>
                              </p:par>
                              <p:par>
                                <p:cTn id="229" presetID="63" presetClass="path" presetSubtype="0" fill="hold" grpId="0" nodeType="withEffect">
                                  <p:stCondLst>
                                    <p:cond delay="0"/>
                                  </p:stCondLst>
                                  <p:childTnLst>
                                    <p:animMotion origin="layout" path="M -2.77778E-6 4.44444E-6 L 1.44966 4.44444E-6 " pathEditMode="relative" rAng="0" ptsTypes="AA">
                                      <p:cBhvr>
                                        <p:cTn id="230" dur="10000" fill="hold"/>
                                        <p:tgtEl>
                                          <p:spTgt spid="402"/>
                                        </p:tgtEl>
                                        <p:attrNameLst>
                                          <p:attrName>ppt_x</p:attrName>
                                          <p:attrName>ppt_y</p:attrName>
                                        </p:attrNameLst>
                                      </p:cBhvr>
                                      <p:rCtr x="72483" y="0"/>
                                    </p:animMotion>
                                  </p:childTnLst>
                                </p:cTn>
                              </p:par>
                              <p:par>
                                <p:cTn id="231" presetID="63" presetClass="path" presetSubtype="0" fill="hold" grpId="0" nodeType="withEffect">
                                  <p:stCondLst>
                                    <p:cond delay="0"/>
                                  </p:stCondLst>
                                  <p:childTnLst>
                                    <p:animMotion origin="layout" path="M -2.77778E-6 1.11111E-6 L 1.44966 1.11111E-6 " pathEditMode="relative" rAng="0" ptsTypes="AA">
                                      <p:cBhvr>
                                        <p:cTn id="232" dur="10000" fill="hold"/>
                                        <p:tgtEl>
                                          <p:spTgt spid="403"/>
                                        </p:tgtEl>
                                        <p:attrNameLst>
                                          <p:attrName>ppt_x</p:attrName>
                                          <p:attrName>ppt_y</p:attrName>
                                        </p:attrNameLst>
                                      </p:cBhvr>
                                      <p:rCtr x="72483" y="0"/>
                                    </p:animMotion>
                                  </p:childTnLst>
                                </p:cTn>
                              </p:par>
                              <p:par>
                                <p:cTn id="233" presetID="63" presetClass="path" presetSubtype="0" fill="hold" grpId="0" nodeType="withEffect">
                                  <p:stCondLst>
                                    <p:cond delay="0"/>
                                  </p:stCondLst>
                                  <p:childTnLst>
                                    <p:animMotion origin="layout" path="M -2.77778E-6 -2.22222E-6 L 1.44966 -2.22222E-6 " pathEditMode="relative" rAng="0" ptsTypes="AA">
                                      <p:cBhvr>
                                        <p:cTn id="234" dur="10000" fill="hold"/>
                                        <p:tgtEl>
                                          <p:spTgt spid="404"/>
                                        </p:tgtEl>
                                        <p:attrNameLst>
                                          <p:attrName>ppt_x</p:attrName>
                                          <p:attrName>ppt_y</p:attrName>
                                        </p:attrNameLst>
                                      </p:cBhvr>
                                      <p:rCtr x="72483" y="0"/>
                                    </p:animMotion>
                                  </p:childTnLst>
                                </p:cTn>
                              </p:par>
                              <p:par>
                                <p:cTn id="235" presetID="63" presetClass="path" presetSubtype="0" fill="hold" grpId="0" nodeType="withEffect">
                                  <p:stCondLst>
                                    <p:cond delay="0"/>
                                  </p:stCondLst>
                                  <p:childTnLst>
                                    <p:animMotion origin="layout" path="M -2.77778E-6 4.44444E-6 L 1.44966 4.44444E-6 " pathEditMode="relative" rAng="0" ptsTypes="AA">
                                      <p:cBhvr>
                                        <p:cTn id="236" dur="10000" fill="hold"/>
                                        <p:tgtEl>
                                          <p:spTgt spid="405"/>
                                        </p:tgtEl>
                                        <p:attrNameLst>
                                          <p:attrName>ppt_x</p:attrName>
                                          <p:attrName>ppt_y</p:attrName>
                                        </p:attrNameLst>
                                      </p:cBhvr>
                                      <p:rCtr x="72483" y="0"/>
                                    </p:animMotion>
                                  </p:childTnLst>
                                </p:cTn>
                              </p:par>
                              <p:par>
                                <p:cTn id="237" presetID="63" presetClass="path" presetSubtype="0" fill="hold" grpId="0" nodeType="withEffect">
                                  <p:stCondLst>
                                    <p:cond delay="0"/>
                                  </p:stCondLst>
                                  <p:childTnLst>
                                    <p:animMotion origin="layout" path="M -2.77778E-6 1.11111E-6 L 1.44966 1.11111E-6 " pathEditMode="relative" rAng="0" ptsTypes="AA">
                                      <p:cBhvr>
                                        <p:cTn id="238" dur="10000" fill="hold"/>
                                        <p:tgtEl>
                                          <p:spTgt spid="406"/>
                                        </p:tgtEl>
                                        <p:attrNameLst>
                                          <p:attrName>ppt_x</p:attrName>
                                          <p:attrName>ppt_y</p:attrName>
                                        </p:attrNameLst>
                                      </p:cBhvr>
                                      <p:rCtr x="72483" y="0"/>
                                    </p:animMotion>
                                  </p:childTnLst>
                                </p:cTn>
                              </p:par>
                              <p:par>
                                <p:cTn id="239" presetID="63" presetClass="path" presetSubtype="0" fill="hold" grpId="0" nodeType="withEffect">
                                  <p:stCondLst>
                                    <p:cond delay="0"/>
                                  </p:stCondLst>
                                  <p:childTnLst>
                                    <p:animMotion origin="layout" path="M -2.77778E-6 -2.22222E-6 L 1.44966 -2.22222E-6 " pathEditMode="relative" rAng="0" ptsTypes="AA">
                                      <p:cBhvr>
                                        <p:cTn id="240" dur="10000" fill="hold"/>
                                        <p:tgtEl>
                                          <p:spTgt spid="407"/>
                                        </p:tgtEl>
                                        <p:attrNameLst>
                                          <p:attrName>ppt_x</p:attrName>
                                          <p:attrName>ppt_y</p:attrName>
                                        </p:attrNameLst>
                                      </p:cBhvr>
                                      <p:rCtr x="72483" y="0"/>
                                    </p:animMotion>
                                  </p:childTnLst>
                                </p:cTn>
                              </p:par>
                              <p:par>
                                <p:cTn id="241" presetID="63" presetClass="path" presetSubtype="0" fill="hold" grpId="0" nodeType="withEffect">
                                  <p:stCondLst>
                                    <p:cond delay="0"/>
                                  </p:stCondLst>
                                  <p:childTnLst>
                                    <p:animMotion origin="layout" path="M -2.77778E-6 4.44444E-6 L 1.44966 4.44444E-6 " pathEditMode="relative" rAng="0" ptsTypes="AA">
                                      <p:cBhvr>
                                        <p:cTn id="242" dur="10000" fill="hold"/>
                                        <p:tgtEl>
                                          <p:spTgt spid="408"/>
                                        </p:tgtEl>
                                        <p:attrNameLst>
                                          <p:attrName>ppt_x</p:attrName>
                                          <p:attrName>ppt_y</p:attrName>
                                        </p:attrNameLst>
                                      </p:cBhvr>
                                      <p:rCtr x="72483" y="0"/>
                                    </p:animMotion>
                                  </p:childTnLst>
                                </p:cTn>
                              </p:par>
                              <p:par>
                                <p:cTn id="243" presetID="63" presetClass="path" presetSubtype="0" fill="hold" grpId="0" nodeType="withEffect">
                                  <p:stCondLst>
                                    <p:cond delay="0"/>
                                  </p:stCondLst>
                                  <p:childTnLst>
                                    <p:animMotion origin="layout" path="M -2.77778E-6 1.11111E-6 L 1.44966 1.11111E-6 " pathEditMode="relative" rAng="0" ptsTypes="AA">
                                      <p:cBhvr>
                                        <p:cTn id="244" dur="10000" fill="hold"/>
                                        <p:tgtEl>
                                          <p:spTgt spid="409"/>
                                        </p:tgtEl>
                                        <p:attrNameLst>
                                          <p:attrName>ppt_x</p:attrName>
                                          <p:attrName>ppt_y</p:attrName>
                                        </p:attrNameLst>
                                      </p:cBhvr>
                                      <p:rCtr x="72483" y="0"/>
                                    </p:animMotion>
                                  </p:childTnLst>
                                </p:cTn>
                              </p:par>
                              <p:par>
                                <p:cTn id="245" presetID="63" presetClass="path" presetSubtype="0" fill="hold" grpId="0" nodeType="withEffect">
                                  <p:stCondLst>
                                    <p:cond delay="0"/>
                                  </p:stCondLst>
                                  <p:childTnLst>
                                    <p:animMotion origin="layout" path="M -2.77778E-6 -2.22222E-6 L 1.44966 -2.22222E-6 " pathEditMode="relative" rAng="0" ptsTypes="AA">
                                      <p:cBhvr>
                                        <p:cTn id="246" dur="10000" fill="hold"/>
                                        <p:tgtEl>
                                          <p:spTgt spid="410"/>
                                        </p:tgtEl>
                                        <p:attrNameLst>
                                          <p:attrName>ppt_x</p:attrName>
                                          <p:attrName>ppt_y</p:attrName>
                                        </p:attrNameLst>
                                      </p:cBhvr>
                                      <p:rCtr x="72483" y="0"/>
                                    </p:animMotion>
                                  </p:childTnLst>
                                </p:cTn>
                              </p:par>
                              <p:par>
                                <p:cTn id="247" presetID="63" presetClass="path" presetSubtype="0" fill="hold" grpId="0" nodeType="withEffect">
                                  <p:stCondLst>
                                    <p:cond delay="0"/>
                                  </p:stCondLst>
                                  <p:childTnLst>
                                    <p:animMotion origin="layout" path="M -2.77778E-6 4.44444E-6 L 1.44966 4.44444E-6 " pathEditMode="relative" rAng="0" ptsTypes="AA">
                                      <p:cBhvr>
                                        <p:cTn id="248" dur="10000" fill="hold"/>
                                        <p:tgtEl>
                                          <p:spTgt spid="411"/>
                                        </p:tgtEl>
                                        <p:attrNameLst>
                                          <p:attrName>ppt_x</p:attrName>
                                          <p:attrName>ppt_y</p:attrName>
                                        </p:attrNameLst>
                                      </p:cBhvr>
                                      <p:rCtr x="72483" y="0"/>
                                    </p:animMotion>
                                  </p:childTnLst>
                                </p:cTn>
                              </p:par>
                              <p:par>
                                <p:cTn id="249" presetID="63" presetClass="path" presetSubtype="0" fill="hold" grpId="0" nodeType="withEffect">
                                  <p:stCondLst>
                                    <p:cond delay="0"/>
                                  </p:stCondLst>
                                  <p:childTnLst>
                                    <p:animMotion origin="layout" path="M -2.77778E-6 1.11111E-6 L 1.44966 1.11111E-6 " pathEditMode="relative" rAng="0" ptsTypes="AA">
                                      <p:cBhvr>
                                        <p:cTn id="250" dur="10000" fill="hold"/>
                                        <p:tgtEl>
                                          <p:spTgt spid="412"/>
                                        </p:tgtEl>
                                        <p:attrNameLst>
                                          <p:attrName>ppt_x</p:attrName>
                                          <p:attrName>ppt_y</p:attrName>
                                        </p:attrNameLst>
                                      </p:cBhvr>
                                      <p:rCtr x="72483" y="0"/>
                                    </p:animMotion>
                                  </p:childTnLst>
                                </p:cTn>
                              </p:par>
                              <p:par>
                                <p:cTn id="251" presetID="63" presetClass="path" presetSubtype="0" fill="hold" grpId="0" nodeType="withEffect">
                                  <p:stCondLst>
                                    <p:cond delay="0"/>
                                  </p:stCondLst>
                                  <p:childTnLst>
                                    <p:animMotion origin="layout" path="M -2.77778E-6 -2.22222E-6 L 1.44966 -2.22222E-6 " pathEditMode="relative" rAng="0" ptsTypes="AA">
                                      <p:cBhvr>
                                        <p:cTn id="252" dur="10000" fill="hold"/>
                                        <p:tgtEl>
                                          <p:spTgt spid="413"/>
                                        </p:tgtEl>
                                        <p:attrNameLst>
                                          <p:attrName>ppt_x</p:attrName>
                                          <p:attrName>ppt_y</p:attrName>
                                        </p:attrNameLst>
                                      </p:cBhvr>
                                      <p:rCtr x="72483" y="0"/>
                                    </p:animMotion>
                                  </p:childTnLst>
                                </p:cTn>
                              </p:par>
                              <p:par>
                                <p:cTn id="253" presetID="63" presetClass="path" presetSubtype="0" fill="hold" grpId="0" nodeType="withEffect">
                                  <p:stCondLst>
                                    <p:cond delay="0"/>
                                  </p:stCondLst>
                                  <p:childTnLst>
                                    <p:animMotion origin="layout" path="M -2.77778E-6 4.44444E-6 L 1.44966 4.44444E-6 " pathEditMode="relative" rAng="0" ptsTypes="AA">
                                      <p:cBhvr>
                                        <p:cTn id="254" dur="10000" fill="hold"/>
                                        <p:tgtEl>
                                          <p:spTgt spid="414"/>
                                        </p:tgtEl>
                                        <p:attrNameLst>
                                          <p:attrName>ppt_x</p:attrName>
                                          <p:attrName>ppt_y</p:attrName>
                                        </p:attrNameLst>
                                      </p:cBhvr>
                                      <p:rCtr x="72483" y="0"/>
                                    </p:animMotion>
                                  </p:childTnLst>
                                </p:cTn>
                              </p:par>
                              <p:par>
                                <p:cTn id="255" presetID="63" presetClass="path" presetSubtype="0" fill="hold" grpId="0" nodeType="withEffect">
                                  <p:stCondLst>
                                    <p:cond delay="0"/>
                                  </p:stCondLst>
                                  <p:childTnLst>
                                    <p:animMotion origin="layout" path="M -2.77778E-6 1.11111E-6 L 1.44966 1.11111E-6 " pathEditMode="relative" rAng="0" ptsTypes="AA">
                                      <p:cBhvr>
                                        <p:cTn id="256" dur="10000" fill="hold"/>
                                        <p:tgtEl>
                                          <p:spTgt spid="415"/>
                                        </p:tgtEl>
                                        <p:attrNameLst>
                                          <p:attrName>ppt_x</p:attrName>
                                          <p:attrName>ppt_y</p:attrName>
                                        </p:attrNameLst>
                                      </p:cBhvr>
                                      <p:rCtr x="72483" y="0"/>
                                    </p:animMotion>
                                  </p:childTnLst>
                                </p:cTn>
                              </p:par>
                              <p:par>
                                <p:cTn id="257" presetID="63" presetClass="path" presetSubtype="0" fill="hold" grpId="0" nodeType="withEffect">
                                  <p:stCondLst>
                                    <p:cond delay="0"/>
                                  </p:stCondLst>
                                  <p:childTnLst>
                                    <p:animMotion origin="layout" path="M -2.77778E-6 -2.22222E-6 L 1.44966 -2.22222E-6 " pathEditMode="relative" rAng="0" ptsTypes="AA">
                                      <p:cBhvr>
                                        <p:cTn id="258" dur="10000" fill="hold"/>
                                        <p:tgtEl>
                                          <p:spTgt spid="416"/>
                                        </p:tgtEl>
                                        <p:attrNameLst>
                                          <p:attrName>ppt_x</p:attrName>
                                          <p:attrName>ppt_y</p:attrName>
                                        </p:attrNameLst>
                                      </p:cBhvr>
                                      <p:rCtr x="72483" y="0"/>
                                    </p:animMotion>
                                  </p:childTnLst>
                                </p:cTn>
                              </p:par>
                              <p:par>
                                <p:cTn id="259" presetID="63" presetClass="path" presetSubtype="0" fill="hold" grpId="0" nodeType="withEffect">
                                  <p:stCondLst>
                                    <p:cond delay="0"/>
                                  </p:stCondLst>
                                  <p:childTnLst>
                                    <p:animMotion origin="layout" path="M -2.77778E-6 4.44444E-6 L 1.44966 4.44444E-6 " pathEditMode="relative" rAng="0" ptsTypes="AA">
                                      <p:cBhvr>
                                        <p:cTn id="260" dur="10000" fill="hold"/>
                                        <p:tgtEl>
                                          <p:spTgt spid="417"/>
                                        </p:tgtEl>
                                        <p:attrNameLst>
                                          <p:attrName>ppt_x</p:attrName>
                                          <p:attrName>ppt_y</p:attrName>
                                        </p:attrNameLst>
                                      </p:cBhvr>
                                      <p:rCtr x="72483" y="0"/>
                                    </p:animMotion>
                                  </p:childTnLst>
                                </p:cTn>
                              </p:par>
                              <p:par>
                                <p:cTn id="261" presetID="63" presetClass="path" presetSubtype="0" fill="hold" grpId="0" nodeType="withEffect">
                                  <p:stCondLst>
                                    <p:cond delay="0"/>
                                  </p:stCondLst>
                                  <p:childTnLst>
                                    <p:animMotion origin="layout" path="M -2.77778E-6 1.11111E-6 L 1.44966 1.11111E-6 " pathEditMode="relative" rAng="0" ptsTypes="AA">
                                      <p:cBhvr>
                                        <p:cTn id="262" dur="10000" fill="hold"/>
                                        <p:tgtEl>
                                          <p:spTgt spid="418"/>
                                        </p:tgtEl>
                                        <p:attrNameLst>
                                          <p:attrName>ppt_x</p:attrName>
                                          <p:attrName>ppt_y</p:attrName>
                                        </p:attrNameLst>
                                      </p:cBhvr>
                                      <p:rCtr x="72483" y="0"/>
                                    </p:animMotion>
                                  </p:childTnLst>
                                </p:cTn>
                              </p:par>
                              <p:par>
                                <p:cTn id="263" presetID="63" presetClass="path" presetSubtype="0" fill="hold" grpId="0" nodeType="withEffect">
                                  <p:stCondLst>
                                    <p:cond delay="0"/>
                                  </p:stCondLst>
                                  <p:childTnLst>
                                    <p:animMotion origin="layout" path="M -2.77778E-6 -2.22222E-6 L 1.44966 -2.22222E-6 " pathEditMode="relative" rAng="0" ptsTypes="AA">
                                      <p:cBhvr>
                                        <p:cTn id="264" dur="10000" fill="hold"/>
                                        <p:tgtEl>
                                          <p:spTgt spid="419"/>
                                        </p:tgtEl>
                                        <p:attrNameLst>
                                          <p:attrName>ppt_x</p:attrName>
                                          <p:attrName>ppt_y</p:attrName>
                                        </p:attrNameLst>
                                      </p:cBhvr>
                                      <p:rCtr x="72483" y="0"/>
                                    </p:animMotion>
                                  </p:childTnLst>
                                </p:cTn>
                              </p:par>
                              <p:par>
                                <p:cTn id="265" presetID="63" presetClass="path" presetSubtype="0" fill="hold" grpId="0" nodeType="withEffect">
                                  <p:stCondLst>
                                    <p:cond delay="0"/>
                                  </p:stCondLst>
                                  <p:childTnLst>
                                    <p:animMotion origin="layout" path="M -2.77778E-6 4.44444E-6 L 1.44966 4.44444E-6 " pathEditMode="relative" rAng="0" ptsTypes="AA">
                                      <p:cBhvr>
                                        <p:cTn id="266" dur="10000" fill="hold"/>
                                        <p:tgtEl>
                                          <p:spTgt spid="420"/>
                                        </p:tgtEl>
                                        <p:attrNameLst>
                                          <p:attrName>ppt_x</p:attrName>
                                          <p:attrName>ppt_y</p:attrName>
                                        </p:attrNameLst>
                                      </p:cBhvr>
                                      <p:rCtr x="72483" y="0"/>
                                    </p:animMotion>
                                  </p:childTnLst>
                                </p:cTn>
                              </p:par>
                              <p:par>
                                <p:cTn id="267" presetID="63" presetClass="path" presetSubtype="0" fill="hold" grpId="0" nodeType="withEffect">
                                  <p:stCondLst>
                                    <p:cond delay="0"/>
                                  </p:stCondLst>
                                  <p:childTnLst>
                                    <p:animMotion origin="layout" path="M -2.77778E-6 1.11111E-6 L 1.44966 1.11111E-6 " pathEditMode="relative" rAng="0" ptsTypes="AA">
                                      <p:cBhvr>
                                        <p:cTn id="268" dur="10000" fill="hold"/>
                                        <p:tgtEl>
                                          <p:spTgt spid="421"/>
                                        </p:tgtEl>
                                        <p:attrNameLst>
                                          <p:attrName>ppt_x</p:attrName>
                                          <p:attrName>ppt_y</p:attrName>
                                        </p:attrNameLst>
                                      </p:cBhvr>
                                      <p:rCtr x="72483" y="0"/>
                                    </p:animMotion>
                                  </p:childTnLst>
                                </p:cTn>
                              </p:par>
                              <p:par>
                                <p:cTn id="269" presetID="63" presetClass="path" presetSubtype="0" fill="hold" grpId="0" nodeType="withEffect">
                                  <p:stCondLst>
                                    <p:cond delay="0"/>
                                  </p:stCondLst>
                                  <p:childTnLst>
                                    <p:animMotion origin="layout" path="M -2.77778E-6 -2.22222E-6 L 1.44966 -2.22222E-6 " pathEditMode="relative" rAng="0" ptsTypes="AA">
                                      <p:cBhvr>
                                        <p:cTn id="270" dur="10000" fill="hold"/>
                                        <p:tgtEl>
                                          <p:spTgt spid="422"/>
                                        </p:tgtEl>
                                        <p:attrNameLst>
                                          <p:attrName>ppt_x</p:attrName>
                                          <p:attrName>ppt_y</p:attrName>
                                        </p:attrNameLst>
                                      </p:cBhvr>
                                      <p:rCtr x="72483" y="0"/>
                                    </p:animMotion>
                                  </p:childTnLst>
                                </p:cTn>
                              </p:par>
                              <p:par>
                                <p:cTn id="271" presetID="63" presetClass="path" presetSubtype="0" fill="hold" grpId="0" nodeType="withEffect">
                                  <p:stCondLst>
                                    <p:cond delay="0"/>
                                  </p:stCondLst>
                                  <p:childTnLst>
                                    <p:animMotion origin="layout" path="M -2.77778E-6 4.44444E-6 L 1.44966 4.44444E-6 " pathEditMode="relative" rAng="0" ptsTypes="AA">
                                      <p:cBhvr>
                                        <p:cTn id="272" dur="10000" fill="hold"/>
                                        <p:tgtEl>
                                          <p:spTgt spid="423"/>
                                        </p:tgtEl>
                                        <p:attrNameLst>
                                          <p:attrName>ppt_x</p:attrName>
                                          <p:attrName>ppt_y</p:attrName>
                                        </p:attrNameLst>
                                      </p:cBhvr>
                                      <p:rCtr x="72483" y="0"/>
                                    </p:animMotion>
                                  </p:childTnLst>
                                </p:cTn>
                              </p:par>
                              <p:par>
                                <p:cTn id="273" presetID="63" presetClass="path" presetSubtype="0" fill="hold" grpId="0" nodeType="withEffect">
                                  <p:stCondLst>
                                    <p:cond delay="0"/>
                                  </p:stCondLst>
                                  <p:childTnLst>
                                    <p:animMotion origin="layout" path="M -2.77778E-6 1.11111E-6 L 1.44966 1.11111E-6 " pathEditMode="relative" rAng="0" ptsTypes="AA">
                                      <p:cBhvr>
                                        <p:cTn id="274" dur="10000" fill="hold"/>
                                        <p:tgtEl>
                                          <p:spTgt spid="424"/>
                                        </p:tgtEl>
                                        <p:attrNameLst>
                                          <p:attrName>ppt_x</p:attrName>
                                          <p:attrName>ppt_y</p:attrName>
                                        </p:attrNameLst>
                                      </p:cBhvr>
                                      <p:rCtr x="72483" y="0"/>
                                    </p:animMotion>
                                  </p:childTnLst>
                                </p:cTn>
                              </p:par>
                              <p:par>
                                <p:cTn id="275" presetID="10" presetClass="entr" presetSubtype="0" fill="hold" grpId="0" nodeType="withEffect">
                                  <p:stCondLst>
                                    <p:cond delay="5000"/>
                                  </p:stCondLst>
                                  <p:childTnLst>
                                    <p:set>
                                      <p:cBhvr>
                                        <p:cTn id="276" dur="1" fill="hold">
                                          <p:stCondLst>
                                            <p:cond delay="0"/>
                                          </p:stCondLst>
                                        </p:cTn>
                                        <p:tgtEl>
                                          <p:spTgt spid="509"/>
                                        </p:tgtEl>
                                        <p:attrNameLst>
                                          <p:attrName>style.visibility</p:attrName>
                                        </p:attrNameLst>
                                      </p:cBhvr>
                                      <p:to>
                                        <p:strVal val="visible"/>
                                      </p:to>
                                    </p:set>
                                    <p:animEffect transition="in" filter="fade">
                                      <p:cBhvr>
                                        <p:cTn id="277" dur="500"/>
                                        <p:tgtEl>
                                          <p:spTgt spid="509"/>
                                        </p:tgtEl>
                                      </p:cBhvr>
                                    </p:animEffect>
                                  </p:childTnLst>
                                </p:cTn>
                              </p:par>
                              <p:par>
                                <p:cTn id="278" presetID="10" presetClass="entr" presetSubtype="0" fill="hold" grpId="0" nodeType="withEffect">
                                  <p:stCondLst>
                                    <p:cond delay="5500"/>
                                  </p:stCondLst>
                                  <p:childTnLst>
                                    <p:set>
                                      <p:cBhvr>
                                        <p:cTn id="279" dur="1" fill="hold">
                                          <p:stCondLst>
                                            <p:cond delay="0"/>
                                          </p:stCondLst>
                                        </p:cTn>
                                        <p:tgtEl>
                                          <p:spTgt spid="510"/>
                                        </p:tgtEl>
                                        <p:attrNameLst>
                                          <p:attrName>style.visibility</p:attrName>
                                        </p:attrNameLst>
                                      </p:cBhvr>
                                      <p:to>
                                        <p:strVal val="visible"/>
                                      </p:to>
                                    </p:set>
                                    <p:animEffect transition="in" filter="fade">
                                      <p:cBhvr>
                                        <p:cTn id="280" dur="500"/>
                                        <p:tgtEl>
                                          <p:spTgt spid="510"/>
                                        </p:tgtEl>
                                      </p:cBhvr>
                                    </p:animEffect>
                                  </p:childTnLst>
                                </p:cTn>
                              </p:par>
                              <p:par>
                                <p:cTn id="281" presetID="10" presetClass="entr" presetSubtype="0" fill="hold" grpId="0" nodeType="withEffect">
                                  <p:stCondLst>
                                    <p:cond delay="6000"/>
                                  </p:stCondLst>
                                  <p:childTnLst>
                                    <p:set>
                                      <p:cBhvr>
                                        <p:cTn id="282" dur="1" fill="hold">
                                          <p:stCondLst>
                                            <p:cond delay="0"/>
                                          </p:stCondLst>
                                        </p:cTn>
                                        <p:tgtEl>
                                          <p:spTgt spid="511"/>
                                        </p:tgtEl>
                                        <p:attrNameLst>
                                          <p:attrName>style.visibility</p:attrName>
                                        </p:attrNameLst>
                                      </p:cBhvr>
                                      <p:to>
                                        <p:strVal val="visible"/>
                                      </p:to>
                                    </p:set>
                                    <p:animEffect transition="in" filter="fade">
                                      <p:cBhvr>
                                        <p:cTn id="283" dur="500"/>
                                        <p:tgtEl>
                                          <p:spTgt spid="511"/>
                                        </p:tgtEl>
                                      </p:cBhvr>
                                    </p:animEffect>
                                  </p:childTnLst>
                                </p:cTn>
                              </p:par>
                              <p:par>
                                <p:cTn id="284" presetID="10" presetClass="entr" presetSubtype="0" fill="hold" grpId="0" nodeType="withEffect">
                                  <p:stCondLst>
                                    <p:cond delay="6500"/>
                                  </p:stCondLst>
                                  <p:childTnLst>
                                    <p:set>
                                      <p:cBhvr>
                                        <p:cTn id="285" dur="1" fill="hold">
                                          <p:stCondLst>
                                            <p:cond delay="0"/>
                                          </p:stCondLst>
                                        </p:cTn>
                                        <p:tgtEl>
                                          <p:spTgt spid="512"/>
                                        </p:tgtEl>
                                        <p:attrNameLst>
                                          <p:attrName>style.visibility</p:attrName>
                                        </p:attrNameLst>
                                      </p:cBhvr>
                                      <p:to>
                                        <p:strVal val="visible"/>
                                      </p:to>
                                    </p:set>
                                    <p:animEffect transition="in" filter="fade">
                                      <p:cBhvr>
                                        <p:cTn id="286" dur="500"/>
                                        <p:tgtEl>
                                          <p:spTgt spid="512"/>
                                        </p:tgtEl>
                                      </p:cBhvr>
                                    </p:animEffect>
                                  </p:childTnLst>
                                </p:cTn>
                              </p:par>
                              <p:par>
                                <p:cTn id="287" presetID="10" presetClass="entr" presetSubtype="0" fill="hold" grpId="0" nodeType="withEffect">
                                  <p:stCondLst>
                                    <p:cond delay="7000"/>
                                  </p:stCondLst>
                                  <p:childTnLst>
                                    <p:set>
                                      <p:cBhvr>
                                        <p:cTn id="288" dur="1" fill="hold">
                                          <p:stCondLst>
                                            <p:cond delay="0"/>
                                          </p:stCondLst>
                                        </p:cTn>
                                        <p:tgtEl>
                                          <p:spTgt spid="513"/>
                                        </p:tgtEl>
                                        <p:attrNameLst>
                                          <p:attrName>style.visibility</p:attrName>
                                        </p:attrNameLst>
                                      </p:cBhvr>
                                      <p:to>
                                        <p:strVal val="visible"/>
                                      </p:to>
                                    </p:set>
                                    <p:animEffect transition="in" filter="fade">
                                      <p:cBhvr>
                                        <p:cTn id="289" dur="500"/>
                                        <p:tgtEl>
                                          <p:spTgt spid="513"/>
                                        </p:tgtEl>
                                      </p:cBhvr>
                                    </p:animEffect>
                                  </p:childTnLst>
                                </p:cTn>
                              </p:par>
                              <p:par>
                                <p:cTn id="290" presetID="10" presetClass="entr" presetSubtype="0" fill="hold" grpId="0" nodeType="withEffect">
                                  <p:stCondLst>
                                    <p:cond delay="7500"/>
                                  </p:stCondLst>
                                  <p:childTnLst>
                                    <p:set>
                                      <p:cBhvr>
                                        <p:cTn id="291" dur="1" fill="hold">
                                          <p:stCondLst>
                                            <p:cond delay="0"/>
                                          </p:stCondLst>
                                        </p:cTn>
                                        <p:tgtEl>
                                          <p:spTgt spid="514"/>
                                        </p:tgtEl>
                                        <p:attrNameLst>
                                          <p:attrName>style.visibility</p:attrName>
                                        </p:attrNameLst>
                                      </p:cBhvr>
                                      <p:to>
                                        <p:strVal val="visible"/>
                                      </p:to>
                                    </p:set>
                                    <p:animEffect transition="in" filter="fade">
                                      <p:cBhvr>
                                        <p:cTn id="292" dur="500"/>
                                        <p:tgtEl>
                                          <p:spTgt spid="514"/>
                                        </p:tgtEl>
                                      </p:cBhvr>
                                    </p:animEffect>
                                  </p:childTnLst>
                                </p:cTn>
                              </p:par>
                              <p:par>
                                <p:cTn id="293" presetID="10" presetClass="entr" presetSubtype="0" fill="hold" grpId="0" nodeType="withEffect">
                                  <p:stCondLst>
                                    <p:cond delay="8000"/>
                                  </p:stCondLst>
                                  <p:childTnLst>
                                    <p:set>
                                      <p:cBhvr>
                                        <p:cTn id="294" dur="1" fill="hold">
                                          <p:stCondLst>
                                            <p:cond delay="0"/>
                                          </p:stCondLst>
                                        </p:cTn>
                                        <p:tgtEl>
                                          <p:spTgt spid="515"/>
                                        </p:tgtEl>
                                        <p:attrNameLst>
                                          <p:attrName>style.visibility</p:attrName>
                                        </p:attrNameLst>
                                      </p:cBhvr>
                                      <p:to>
                                        <p:strVal val="visible"/>
                                      </p:to>
                                    </p:set>
                                    <p:animEffect transition="in" filter="fade">
                                      <p:cBhvr>
                                        <p:cTn id="295" dur="500"/>
                                        <p:tgtEl>
                                          <p:spTgt spid="515"/>
                                        </p:tgtEl>
                                      </p:cBhvr>
                                    </p:animEffect>
                                  </p:childTnLst>
                                </p:cTn>
                              </p:par>
                              <p:par>
                                <p:cTn id="296" presetID="10" presetClass="entr" presetSubtype="0" fill="hold" grpId="0" nodeType="withEffect">
                                  <p:stCondLst>
                                    <p:cond delay="8500"/>
                                  </p:stCondLst>
                                  <p:childTnLst>
                                    <p:set>
                                      <p:cBhvr>
                                        <p:cTn id="297" dur="1" fill="hold">
                                          <p:stCondLst>
                                            <p:cond delay="0"/>
                                          </p:stCondLst>
                                        </p:cTn>
                                        <p:tgtEl>
                                          <p:spTgt spid="516"/>
                                        </p:tgtEl>
                                        <p:attrNameLst>
                                          <p:attrName>style.visibility</p:attrName>
                                        </p:attrNameLst>
                                      </p:cBhvr>
                                      <p:to>
                                        <p:strVal val="visible"/>
                                      </p:to>
                                    </p:set>
                                    <p:animEffect transition="in" filter="fade">
                                      <p:cBhvr>
                                        <p:cTn id="298" dur="500"/>
                                        <p:tgtEl>
                                          <p:spTgt spid="516"/>
                                        </p:tgtEl>
                                      </p:cBhvr>
                                    </p:animEffect>
                                  </p:childTnLst>
                                </p:cTn>
                              </p:par>
                              <p:par>
                                <p:cTn id="299" presetID="10" presetClass="entr" presetSubtype="0" fill="hold" grpId="0" nodeType="withEffect">
                                  <p:stCondLst>
                                    <p:cond delay="9000"/>
                                  </p:stCondLst>
                                  <p:childTnLst>
                                    <p:set>
                                      <p:cBhvr>
                                        <p:cTn id="300" dur="1" fill="hold">
                                          <p:stCondLst>
                                            <p:cond delay="0"/>
                                          </p:stCondLst>
                                        </p:cTn>
                                        <p:tgtEl>
                                          <p:spTgt spid="517"/>
                                        </p:tgtEl>
                                        <p:attrNameLst>
                                          <p:attrName>style.visibility</p:attrName>
                                        </p:attrNameLst>
                                      </p:cBhvr>
                                      <p:to>
                                        <p:strVal val="visible"/>
                                      </p:to>
                                    </p:set>
                                    <p:animEffect transition="in" filter="fade">
                                      <p:cBhvr>
                                        <p:cTn id="301" dur="500"/>
                                        <p:tgtEl>
                                          <p:spTgt spid="517"/>
                                        </p:tgtEl>
                                      </p:cBhvr>
                                    </p:animEffect>
                                  </p:childTnLst>
                                </p:cTn>
                              </p:par>
                              <p:par>
                                <p:cTn id="302" presetID="10" presetClass="entr" presetSubtype="0" fill="hold" grpId="0" nodeType="withEffect">
                                  <p:stCondLst>
                                    <p:cond delay="9500"/>
                                  </p:stCondLst>
                                  <p:childTnLst>
                                    <p:set>
                                      <p:cBhvr>
                                        <p:cTn id="303" dur="1" fill="hold">
                                          <p:stCondLst>
                                            <p:cond delay="0"/>
                                          </p:stCondLst>
                                        </p:cTn>
                                        <p:tgtEl>
                                          <p:spTgt spid="518"/>
                                        </p:tgtEl>
                                        <p:attrNameLst>
                                          <p:attrName>style.visibility</p:attrName>
                                        </p:attrNameLst>
                                      </p:cBhvr>
                                      <p:to>
                                        <p:strVal val="visible"/>
                                      </p:to>
                                    </p:set>
                                    <p:animEffect transition="in" filter="fade">
                                      <p:cBhvr>
                                        <p:cTn id="304" dur="500"/>
                                        <p:tgtEl>
                                          <p:spTgt spid="518"/>
                                        </p:tgtEl>
                                      </p:cBhvr>
                                    </p:animEffect>
                                  </p:childTnLst>
                                </p:cTn>
                              </p:par>
                              <p:par>
                                <p:cTn id="305" presetID="53" presetClass="entr" presetSubtype="16" fill="hold" grpId="0" nodeType="withEffect">
                                  <p:stCondLst>
                                    <p:cond delay="1500"/>
                                  </p:stCondLst>
                                  <p:childTnLst>
                                    <p:set>
                                      <p:cBhvr>
                                        <p:cTn id="306" dur="1" fill="hold">
                                          <p:stCondLst>
                                            <p:cond delay="0"/>
                                          </p:stCondLst>
                                        </p:cTn>
                                        <p:tgtEl>
                                          <p:spTgt spid="508"/>
                                        </p:tgtEl>
                                        <p:attrNameLst>
                                          <p:attrName>style.visibility</p:attrName>
                                        </p:attrNameLst>
                                      </p:cBhvr>
                                      <p:to>
                                        <p:strVal val="visible"/>
                                      </p:to>
                                    </p:set>
                                    <p:anim calcmode="lin" valueType="num">
                                      <p:cBhvr>
                                        <p:cTn id="307" dur="5000" fill="hold"/>
                                        <p:tgtEl>
                                          <p:spTgt spid="508"/>
                                        </p:tgtEl>
                                        <p:attrNameLst>
                                          <p:attrName>ppt_w</p:attrName>
                                        </p:attrNameLst>
                                      </p:cBhvr>
                                      <p:tavLst>
                                        <p:tav tm="0">
                                          <p:val>
                                            <p:fltVal val="0"/>
                                          </p:val>
                                        </p:tav>
                                        <p:tav tm="100000">
                                          <p:val>
                                            <p:strVal val="#ppt_w"/>
                                          </p:val>
                                        </p:tav>
                                      </p:tavLst>
                                    </p:anim>
                                    <p:anim calcmode="lin" valueType="num">
                                      <p:cBhvr>
                                        <p:cTn id="308" dur="5000" fill="hold"/>
                                        <p:tgtEl>
                                          <p:spTgt spid="508"/>
                                        </p:tgtEl>
                                        <p:attrNameLst>
                                          <p:attrName>ppt_h</p:attrName>
                                        </p:attrNameLst>
                                      </p:cBhvr>
                                      <p:tavLst>
                                        <p:tav tm="0">
                                          <p:val>
                                            <p:fltVal val="0"/>
                                          </p:val>
                                        </p:tav>
                                        <p:tav tm="100000">
                                          <p:val>
                                            <p:strVal val="#ppt_h"/>
                                          </p:val>
                                        </p:tav>
                                      </p:tavLst>
                                    </p:anim>
                                    <p:animEffect transition="in" filter="fade">
                                      <p:cBhvr>
                                        <p:cTn id="309" dur="5000"/>
                                        <p:tgtEl>
                                          <p:spTgt spid="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hu-HU" dirty="0"/>
              <a:t>How to characterize how strongly a radio transmitter sends in a certain direction?</a:t>
            </a:r>
          </a:p>
          <a:p>
            <a:r>
              <a:rPr lang="hu-HU" dirty="0"/>
              <a:t>Power density depends on distance from antenna</a:t>
            </a:r>
          </a:p>
          <a:p>
            <a:r>
              <a:rPr lang="hu-HU" dirty="0"/>
              <a:t>We are interested in power distribution over directions</a:t>
            </a:r>
            <a:endParaRPr lang="en-US" dirty="0"/>
          </a:p>
        </p:txBody>
      </p:sp>
      <p:pic>
        <p:nvPicPr>
          <p:cNvPr id="60418" name="Picture 2" descr="http://www.clker.com/cliparts/r/N/v/3/M/L/antenna-radio-transmitter-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4503" y="5308374"/>
            <a:ext cx="1036417" cy="11606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60418" idx="3"/>
          </p:cNvCxnSpPr>
          <p:nvPr/>
        </p:nvCxnSpPr>
        <p:spPr>
          <a:xfrm flipV="1">
            <a:off x="3500919" y="5874818"/>
            <a:ext cx="3145340" cy="1387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69423" y="5261156"/>
            <a:ext cx="402674" cy="707886"/>
          </a:xfrm>
          <a:prstGeom prst="rect">
            <a:avLst/>
          </a:prstGeom>
          <a:noFill/>
        </p:spPr>
        <p:txBody>
          <a:bodyPr wrap="none" rtlCol="0">
            <a:spAutoFit/>
          </a:bodyPr>
          <a:lstStyle/>
          <a:p>
            <a:r>
              <a:rPr lang="hu-HU" sz="4000" dirty="0">
                <a:latin typeface="Whipsmart" panose="020B0502030203050204" pitchFamily="34" charset="0"/>
              </a:rPr>
              <a:t>?</a:t>
            </a:r>
            <a:endParaRPr lang="en-US" sz="4000" dirty="0">
              <a:latin typeface="Whipsmart" panose="020B0502030203050204" pitchFamily="34" charset="0"/>
            </a:endParaRPr>
          </a:p>
        </p:txBody>
      </p:sp>
      <p:cxnSp>
        <p:nvCxnSpPr>
          <p:cNvPr id="8" name="Straight Arrow Connector 7"/>
          <p:cNvCxnSpPr/>
          <p:nvPr/>
        </p:nvCxnSpPr>
        <p:spPr>
          <a:xfrm flipV="1">
            <a:off x="3271881" y="3940822"/>
            <a:ext cx="1319001" cy="152130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96513" y="3860469"/>
            <a:ext cx="402674" cy="707886"/>
          </a:xfrm>
          <a:prstGeom prst="rect">
            <a:avLst/>
          </a:prstGeom>
          <a:noFill/>
        </p:spPr>
        <p:txBody>
          <a:bodyPr wrap="none" rtlCol="0">
            <a:spAutoFit/>
          </a:bodyPr>
          <a:lstStyle/>
          <a:p>
            <a:r>
              <a:rPr lang="hu-HU" sz="4000" dirty="0">
                <a:latin typeface="Whipsmart" panose="020B0502030203050204" pitchFamily="34" charset="0"/>
              </a:rPr>
              <a:t>?</a:t>
            </a:r>
            <a:endParaRPr lang="en-US" sz="4000" dirty="0">
              <a:latin typeface="Whipsmart" panose="020B0502030203050204" pitchFamily="34" charset="0"/>
            </a:endParaRP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47380" y="749106"/>
            <a:ext cx="4798527" cy="580115"/>
          </a:xfrm>
          <a:prstGeom prst="rect">
            <a:avLst/>
          </a:prstGeom>
        </p:spPr>
      </p:pic>
    </p:spTree>
    <p:extLst>
      <p:ext uri="{BB962C8B-B14F-4D97-AF65-F5344CB8AC3E}">
        <p14:creationId xmlns:p14="http://schemas.microsoft.com/office/powerpoint/2010/main" val="3202367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directional domain</a:t>
            </a:r>
            <a:endParaRPr lang="en-US" dirty="0"/>
          </a:p>
        </p:txBody>
      </p:sp>
      <p:sp>
        <p:nvSpPr>
          <p:cNvPr id="4" name="TextBox 3"/>
          <p:cNvSpPr txBox="1"/>
          <p:nvPr/>
        </p:nvSpPr>
        <p:spPr>
          <a:xfrm>
            <a:off x="3034597" y="1499036"/>
            <a:ext cx="779381" cy="707886"/>
          </a:xfrm>
          <a:prstGeom prst="rect">
            <a:avLst/>
          </a:prstGeom>
          <a:noFill/>
        </p:spPr>
        <p:txBody>
          <a:bodyPr wrap="none" rtlCol="0">
            <a:spAutoFit/>
          </a:bodyPr>
          <a:lstStyle/>
          <a:p>
            <a:r>
              <a:rPr lang="hu-HU" sz="4000" dirty="0">
                <a:latin typeface="Whipsmart" panose="020B0502030203050204" pitchFamily="34" charset="0"/>
              </a:rPr>
              <a:t>2D</a:t>
            </a:r>
            <a:endParaRPr lang="en-US" sz="4000" dirty="0">
              <a:latin typeface="Whipsmart" panose="020B0502030203050204" pitchFamily="34" charset="0"/>
            </a:endParaRPr>
          </a:p>
        </p:txBody>
      </p:sp>
      <p:sp>
        <p:nvSpPr>
          <p:cNvPr id="5" name="TextBox 4"/>
          <p:cNvSpPr txBox="1"/>
          <p:nvPr/>
        </p:nvSpPr>
        <p:spPr>
          <a:xfrm>
            <a:off x="8062136" y="1452277"/>
            <a:ext cx="779381" cy="707886"/>
          </a:xfrm>
          <a:prstGeom prst="rect">
            <a:avLst/>
          </a:prstGeom>
          <a:noFill/>
        </p:spPr>
        <p:txBody>
          <a:bodyPr wrap="none" rtlCol="0">
            <a:spAutoFit/>
          </a:bodyPr>
          <a:lstStyle/>
          <a:p>
            <a:r>
              <a:rPr lang="hu-HU" sz="4000" dirty="0">
                <a:latin typeface="Whipsmart" panose="020B0502030203050204" pitchFamily="34" charset="0"/>
              </a:rPr>
              <a:t>3D</a:t>
            </a:r>
            <a:endParaRPr lang="en-US" sz="4000" dirty="0">
              <a:latin typeface="Whipsmart" panose="020B0502030203050204" pitchFamily="34" charset="0"/>
            </a:endParaRPr>
          </a:p>
        </p:txBody>
      </p:sp>
      <p:sp>
        <p:nvSpPr>
          <p:cNvPr id="6" name="Oval 5"/>
          <p:cNvSpPr>
            <a:spLocks noChangeArrowheads="1"/>
          </p:cNvSpPr>
          <p:nvPr/>
        </p:nvSpPr>
        <p:spPr bwMode="auto">
          <a:xfrm>
            <a:off x="2420949" y="2435522"/>
            <a:ext cx="1905000" cy="1905000"/>
          </a:xfrm>
          <a:prstGeom prst="ellipse">
            <a:avLst/>
          </a:prstGeom>
          <a:noFill/>
          <a:ln w="12700">
            <a:solidFill>
              <a:schemeClr val="tx1"/>
            </a:solidFill>
            <a:round/>
            <a:headEnd/>
            <a:tailEnd/>
          </a:ln>
          <a:effectLst/>
        </p:spPr>
        <p:txBody>
          <a:bodyPr wrap="none" anchor="ctr"/>
          <a:lstStyle/>
          <a:p>
            <a:endParaRPr lang="en-US"/>
          </a:p>
        </p:txBody>
      </p:sp>
      <p:sp>
        <p:nvSpPr>
          <p:cNvPr id="7" name="Line 4"/>
          <p:cNvSpPr>
            <a:spLocks noChangeShapeType="1"/>
          </p:cNvSpPr>
          <p:nvPr/>
        </p:nvSpPr>
        <p:spPr bwMode="auto">
          <a:xfrm>
            <a:off x="3335349" y="3426122"/>
            <a:ext cx="1371600" cy="0"/>
          </a:xfrm>
          <a:prstGeom prst="line">
            <a:avLst/>
          </a:prstGeom>
          <a:noFill/>
          <a:ln w="38100">
            <a:solidFill>
              <a:schemeClr val="tx1"/>
            </a:solidFill>
            <a:round/>
            <a:headEnd/>
            <a:tailEnd/>
          </a:ln>
          <a:effectLst/>
        </p:spPr>
        <p:txBody>
          <a:bodyPr wrap="none" anchor="ctr"/>
          <a:lstStyle/>
          <a:p>
            <a:endParaRPr lang="en-US"/>
          </a:p>
        </p:txBody>
      </p:sp>
      <p:sp>
        <p:nvSpPr>
          <p:cNvPr id="9" name="Line 6"/>
          <p:cNvSpPr>
            <a:spLocks noChangeShapeType="1"/>
          </p:cNvSpPr>
          <p:nvPr/>
        </p:nvSpPr>
        <p:spPr bwMode="auto">
          <a:xfrm flipV="1">
            <a:off x="3335349" y="2350308"/>
            <a:ext cx="1618408" cy="1075815"/>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11" name="Rectangle 10"/>
          <p:cNvSpPr>
            <a:spLocks noChangeArrowheads="1"/>
          </p:cNvSpPr>
          <p:nvPr/>
        </p:nvSpPr>
        <p:spPr bwMode="auto">
          <a:xfrm>
            <a:off x="4347549" y="2611134"/>
            <a:ext cx="2103461" cy="707886"/>
          </a:xfrm>
          <a:prstGeom prst="rect">
            <a:avLst/>
          </a:prstGeom>
          <a:noFill/>
          <a:ln w="12700">
            <a:noFill/>
            <a:miter lim="800000"/>
            <a:headEnd/>
            <a:tailEnd/>
          </a:ln>
          <a:effectLst/>
        </p:spPr>
        <p:txBody>
          <a:bodyPr wrap="none">
            <a:spAutoFit/>
          </a:bodyPr>
          <a:lstStyle/>
          <a:p>
            <a:pPr eaLnBrk="0" hangingPunct="0"/>
            <a:r>
              <a:rPr lang="hu-HU" sz="4000" dirty="0">
                <a:solidFill>
                  <a:srgbClr val="0070C0"/>
                </a:solidFill>
                <a:sym typeface="Symbol" pitchFamily="18" charset="2"/>
              </a:rPr>
              <a:t></a:t>
            </a:r>
            <a:r>
              <a:rPr lang="hu-HU" sz="4000" dirty="0">
                <a:sym typeface="Symbol" pitchFamily="18" charset="2"/>
              </a:rPr>
              <a:t></a:t>
            </a:r>
            <a:r>
              <a:rPr lang="en-US" sz="4000" dirty="0">
                <a:sym typeface="Symbol" pitchFamily="18" charset="2"/>
              </a:rPr>
              <a:t>[0,2]</a:t>
            </a:r>
            <a:endParaRPr lang="hu-HU" sz="3200" dirty="0">
              <a:sym typeface="Symbol" pitchFamily="18" charset="2"/>
            </a:endParaRPr>
          </a:p>
        </p:txBody>
      </p:sp>
      <p:sp>
        <p:nvSpPr>
          <p:cNvPr id="12" name="Oval 3"/>
          <p:cNvSpPr>
            <a:spLocks noChangeArrowheads="1"/>
          </p:cNvSpPr>
          <p:nvPr/>
        </p:nvSpPr>
        <p:spPr bwMode="auto">
          <a:xfrm>
            <a:off x="7373103" y="3158895"/>
            <a:ext cx="1905000" cy="1254125"/>
          </a:xfrm>
          <a:prstGeom prst="ellipse">
            <a:avLst/>
          </a:prstGeom>
          <a:noFill/>
          <a:ln w="12700">
            <a:solidFill>
              <a:schemeClr val="tx1"/>
            </a:solidFill>
            <a:round/>
            <a:headEnd/>
            <a:tailEnd/>
          </a:ln>
          <a:effectLst/>
        </p:spPr>
        <p:txBody>
          <a:bodyPr wrap="none" anchor="ctr"/>
          <a:lstStyle/>
          <a:p>
            <a:endParaRPr lang="en-US"/>
          </a:p>
        </p:txBody>
      </p:sp>
      <p:sp>
        <p:nvSpPr>
          <p:cNvPr id="14" name="Line 6"/>
          <p:cNvSpPr>
            <a:spLocks noChangeShapeType="1"/>
          </p:cNvSpPr>
          <p:nvPr/>
        </p:nvSpPr>
        <p:spPr bwMode="auto">
          <a:xfrm flipV="1">
            <a:off x="8363703" y="2168294"/>
            <a:ext cx="0" cy="16002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5" name="Line 12"/>
          <p:cNvSpPr>
            <a:spLocks noChangeShapeType="1"/>
          </p:cNvSpPr>
          <p:nvPr/>
        </p:nvSpPr>
        <p:spPr bwMode="auto">
          <a:xfrm flipH="1">
            <a:off x="7601703" y="3768494"/>
            <a:ext cx="762000" cy="7620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6" name="Line 13"/>
          <p:cNvSpPr>
            <a:spLocks noChangeShapeType="1"/>
          </p:cNvSpPr>
          <p:nvPr/>
        </p:nvSpPr>
        <p:spPr bwMode="auto">
          <a:xfrm flipV="1">
            <a:off x="8363703" y="3768494"/>
            <a:ext cx="1219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 name="Rectangle 14"/>
          <p:cNvSpPr>
            <a:spLocks noChangeArrowheads="1"/>
          </p:cNvSpPr>
          <p:nvPr/>
        </p:nvSpPr>
        <p:spPr bwMode="auto">
          <a:xfrm>
            <a:off x="8511524" y="2350590"/>
            <a:ext cx="395288" cy="579438"/>
          </a:xfrm>
          <a:prstGeom prst="rect">
            <a:avLst/>
          </a:prstGeom>
          <a:noFill/>
          <a:ln w="12700">
            <a:noFill/>
            <a:miter lim="800000"/>
            <a:headEnd/>
            <a:tailEnd/>
          </a:ln>
          <a:effectLst/>
        </p:spPr>
        <p:txBody>
          <a:bodyPr wrap="none">
            <a:spAutoFit/>
          </a:bodyPr>
          <a:lstStyle/>
          <a:p>
            <a:pPr eaLnBrk="0" hangingPunct="0"/>
            <a:r>
              <a:rPr lang="hu-HU" sz="3200" dirty="0">
                <a:sym typeface="Symbol" pitchFamily="18" charset="2"/>
              </a:rPr>
              <a:t></a:t>
            </a:r>
          </a:p>
        </p:txBody>
      </p:sp>
      <p:sp>
        <p:nvSpPr>
          <p:cNvPr id="18" name="Line 15"/>
          <p:cNvSpPr>
            <a:spLocks noChangeShapeType="1"/>
          </p:cNvSpPr>
          <p:nvPr/>
        </p:nvSpPr>
        <p:spPr bwMode="auto">
          <a:xfrm>
            <a:off x="9201903" y="2625494"/>
            <a:ext cx="0" cy="1828800"/>
          </a:xfrm>
          <a:prstGeom prst="line">
            <a:avLst/>
          </a:prstGeom>
          <a:noFill/>
          <a:ln w="12700">
            <a:solidFill>
              <a:schemeClr val="tx1"/>
            </a:solidFill>
            <a:prstDash val="sysDot"/>
            <a:round/>
            <a:headEnd/>
            <a:tailEnd/>
          </a:ln>
          <a:effectLst/>
        </p:spPr>
        <p:txBody>
          <a:bodyPr wrap="none" anchor="ctr"/>
          <a:lstStyle/>
          <a:p>
            <a:endParaRPr lang="en-US"/>
          </a:p>
        </p:txBody>
      </p:sp>
      <p:sp>
        <p:nvSpPr>
          <p:cNvPr id="19" name="Line 16"/>
          <p:cNvSpPr>
            <a:spLocks noChangeShapeType="1"/>
          </p:cNvSpPr>
          <p:nvPr/>
        </p:nvSpPr>
        <p:spPr bwMode="auto">
          <a:xfrm>
            <a:off x="8439903" y="3819294"/>
            <a:ext cx="762000" cy="685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 name="Rectangle 17"/>
          <p:cNvSpPr>
            <a:spLocks noChangeArrowheads="1"/>
          </p:cNvSpPr>
          <p:nvPr/>
        </p:nvSpPr>
        <p:spPr bwMode="auto">
          <a:xfrm>
            <a:off x="8211304" y="3692294"/>
            <a:ext cx="428625" cy="579438"/>
          </a:xfrm>
          <a:prstGeom prst="rect">
            <a:avLst/>
          </a:prstGeom>
          <a:noFill/>
          <a:ln w="12700">
            <a:noFill/>
            <a:miter lim="800000"/>
            <a:headEnd/>
            <a:tailEnd/>
          </a:ln>
          <a:effectLst/>
        </p:spPr>
        <p:txBody>
          <a:bodyPr wrap="none">
            <a:spAutoFit/>
          </a:bodyPr>
          <a:lstStyle/>
          <a:p>
            <a:pPr eaLnBrk="0" hangingPunct="0"/>
            <a:r>
              <a:rPr lang="hu-HU" sz="3200" dirty="0">
                <a:sym typeface="Symbol" pitchFamily="18" charset="2"/>
              </a:rPr>
              <a:t></a:t>
            </a:r>
          </a:p>
        </p:txBody>
      </p:sp>
      <p:sp>
        <p:nvSpPr>
          <p:cNvPr id="21" name="Line 18"/>
          <p:cNvSpPr>
            <a:spLocks noChangeShapeType="1"/>
          </p:cNvSpPr>
          <p:nvPr/>
        </p:nvSpPr>
        <p:spPr bwMode="auto">
          <a:xfrm flipV="1">
            <a:off x="8439903" y="2549294"/>
            <a:ext cx="762000" cy="11430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22" name="TextBox 21"/>
          <p:cNvSpPr txBox="1"/>
          <p:nvPr/>
        </p:nvSpPr>
        <p:spPr>
          <a:xfrm>
            <a:off x="3053395" y="4974578"/>
            <a:ext cx="2150981" cy="1569660"/>
          </a:xfrm>
          <a:prstGeom prst="rect">
            <a:avLst/>
          </a:prstGeom>
          <a:noFill/>
        </p:spPr>
        <p:txBody>
          <a:bodyPr wrap="square" rtlCol="0">
            <a:spAutoFit/>
          </a:bodyPr>
          <a:lstStyle/>
          <a:p>
            <a:pPr algn="ctr"/>
            <a:r>
              <a:rPr lang="hu-HU" sz="2400" dirty="0">
                <a:latin typeface="Whipsmart" panose="020B0502030203050204" pitchFamily="34" charset="0"/>
              </a:rPr>
              <a:t>directions correspond to points on unit circle</a:t>
            </a:r>
            <a:endParaRPr lang="en-US" sz="2400" dirty="0">
              <a:latin typeface="Whipsmart" panose="020B0502030203050204" pitchFamily="34" charset="0"/>
            </a:endParaRPr>
          </a:p>
        </p:txBody>
      </p:sp>
      <p:sp>
        <p:nvSpPr>
          <p:cNvPr id="23" name="TextBox 22"/>
          <p:cNvSpPr txBox="1"/>
          <p:nvPr/>
        </p:nvSpPr>
        <p:spPr>
          <a:xfrm>
            <a:off x="6917494" y="4942210"/>
            <a:ext cx="2150981" cy="1569660"/>
          </a:xfrm>
          <a:prstGeom prst="rect">
            <a:avLst/>
          </a:prstGeom>
          <a:noFill/>
        </p:spPr>
        <p:txBody>
          <a:bodyPr wrap="square" rtlCol="0">
            <a:spAutoFit/>
          </a:bodyPr>
          <a:lstStyle/>
          <a:p>
            <a:pPr algn="ctr"/>
            <a:r>
              <a:rPr lang="hu-HU" sz="2400" dirty="0">
                <a:latin typeface="Whipsmart" panose="020B0502030203050204" pitchFamily="34" charset="0"/>
              </a:rPr>
              <a:t>directions correspond to points of unit sphere</a:t>
            </a:r>
            <a:endParaRPr lang="en-US" sz="2400" dirty="0">
              <a:latin typeface="Whipsmart" panose="020B0502030203050204" pitchFamily="34" charset="0"/>
            </a:endParaRPr>
          </a:p>
        </p:txBody>
      </p:sp>
      <p:sp>
        <p:nvSpPr>
          <p:cNvPr id="24" name="Oval 23"/>
          <p:cNvSpPr/>
          <p:nvPr/>
        </p:nvSpPr>
        <p:spPr>
          <a:xfrm>
            <a:off x="7364197" y="2802788"/>
            <a:ext cx="1913907" cy="1913907"/>
          </a:xfrm>
          <a:prstGeom prst="ellipse">
            <a:avLst/>
          </a:prstGeom>
          <a:noFill/>
          <a:ln w="12700" cap="flat" cmpd="sng">
            <a:solidFill>
              <a:schemeClr val="tx1"/>
            </a:solidFill>
            <a:prstDash val="solid"/>
            <a:round/>
            <a:headEnd type="none" w="med" len="med"/>
            <a:tailEnd type="none" w="med" len="med"/>
          </a:ln>
          <a:effectLst/>
        </p:spPr>
        <p:txBody>
          <a:bodyPr wrap="none" anchor="ctr"/>
          <a:lstStyle/>
          <a:p>
            <a:endParaRPr lang="en-US" dirty="0"/>
          </a:p>
        </p:txBody>
      </p:sp>
      <p:sp>
        <p:nvSpPr>
          <p:cNvPr id="25" name="Rectangle 14"/>
          <p:cNvSpPr>
            <a:spLocks noChangeArrowheads="1"/>
          </p:cNvSpPr>
          <p:nvPr/>
        </p:nvSpPr>
        <p:spPr bwMode="auto">
          <a:xfrm>
            <a:off x="9171620" y="2318789"/>
            <a:ext cx="1212322" cy="584775"/>
          </a:xfrm>
          <a:prstGeom prst="rect">
            <a:avLst/>
          </a:prstGeom>
          <a:noFill/>
          <a:ln w="12700">
            <a:noFill/>
            <a:miter lim="800000"/>
            <a:headEnd/>
            <a:tailEnd/>
          </a:ln>
          <a:effectLst/>
        </p:spPr>
        <p:txBody>
          <a:bodyPr wrap="square">
            <a:spAutoFit/>
          </a:bodyPr>
          <a:lstStyle/>
          <a:p>
            <a:pPr eaLnBrk="0" hangingPunct="0"/>
            <a:r>
              <a:rPr lang="el-GR" sz="3200" dirty="0">
                <a:solidFill>
                  <a:srgbClr val="0070C0"/>
                </a:solidFill>
                <a:latin typeface="Times New Roman" panose="02020603050405020304" pitchFamily="18" charset="0"/>
                <a:cs typeface="Times New Roman" pitchFamily="18" charset="0"/>
              </a:rPr>
              <a:t>ω</a:t>
            </a:r>
            <a:r>
              <a:rPr lang="hu-HU" sz="3200" dirty="0">
                <a:sym typeface="Symbol" pitchFamily="18" charset="2"/>
              </a:rPr>
              <a:t></a:t>
            </a:r>
          </a:p>
        </p:txBody>
      </p:sp>
    </p:spTree>
    <p:extLst>
      <p:ext uri="{BB962C8B-B14F-4D97-AF65-F5344CB8AC3E}">
        <p14:creationId xmlns:p14="http://schemas.microsoft.com/office/powerpoint/2010/main" val="273646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Measure of planar/solid angles</a:t>
            </a:r>
            <a:endParaRPr lang="en-US" dirty="0"/>
          </a:p>
        </p:txBody>
      </p:sp>
      <p:sp>
        <p:nvSpPr>
          <p:cNvPr id="5" name="Oval 4"/>
          <p:cNvSpPr>
            <a:spLocks noChangeArrowheads="1"/>
          </p:cNvSpPr>
          <p:nvPr/>
        </p:nvSpPr>
        <p:spPr bwMode="auto">
          <a:xfrm>
            <a:off x="3053394" y="2627175"/>
            <a:ext cx="1905000" cy="1905000"/>
          </a:xfrm>
          <a:prstGeom prst="ellipse">
            <a:avLst/>
          </a:prstGeom>
          <a:noFill/>
          <a:ln w="12700">
            <a:solidFill>
              <a:schemeClr val="tx1"/>
            </a:solidFill>
            <a:round/>
            <a:headEnd/>
            <a:tailEnd/>
          </a:ln>
          <a:effectLst/>
        </p:spPr>
        <p:txBody>
          <a:bodyPr wrap="none" anchor="ctr"/>
          <a:lstStyle/>
          <a:p>
            <a:endParaRPr lang="en-US"/>
          </a:p>
        </p:txBody>
      </p:sp>
      <p:sp>
        <p:nvSpPr>
          <p:cNvPr id="6" name="Line 4"/>
          <p:cNvSpPr>
            <a:spLocks noChangeShapeType="1"/>
          </p:cNvSpPr>
          <p:nvPr/>
        </p:nvSpPr>
        <p:spPr bwMode="auto">
          <a:xfrm>
            <a:off x="3967794" y="3617775"/>
            <a:ext cx="1371600" cy="0"/>
          </a:xfrm>
          <a:prstGeom prst="line">
            <a:avLst/>
          </a:prstGeom>
          <a:noFill/>
          <a:ln w="38100">
            <a:solidFill>
              <a:schemeClr val="hlink"/>
            </a:solidFill>
            <a:round/>
            <a:headEnd/>
            <a:tailEnd/>
          </a:ln>
          <a:effectLst/>
        </p:spPr>
        <p:txBody>
          <a:bodyPr wrap="none" anchor="ctr"/>
          <a:lstStyle/>
          <a:p>
            <a:endParaRPr lang="en-US"/>
          </a:p>
        </p:txBody>
      </p:sp>
      <p:sp>
        <p:nvSpPr>
          <p:cNvPr id="7" name="Line 6"/>
          <p:cNvSpPr>
            <a:spLocks noChangeShapeType="1"/>
          </p:cNvSpPr>
          <p:nvPr/>
        </p:nvSpPr>
        <p:spPr bwMode="auto">
          <a:xfrm flipV="1">
            <a:off x="3967794" y="2541961"/>
            <a:ext cx="1618408" cy="1075815"/>
          </a:xfrm>
          <a:prstGeom prst="line">
            <a:avLst/>
          </a:prstGeom>
          <a:noFill/>
          <a:ln w="34925">
            <a:solidFill>
              <a:schemeClr val="tx1"/>
            </a:solidFill>
            <a:round/>
            <a:headEnd/>
            <a:tailEnd type="triangle" w="med" len="med"/>
          </a:ln>
          <a:effectLst/>
        </p:spPr>
        <p:txBody>
          <a:bodyPr wrap="none" anchor="ctr"/>
          <a:lstStyle/>
          <a:p>
            <a:endParaRPr lang="en-US"/>
          </a:p>
        </p:txBody>
      </p:sp>
      <p:sp>
        <p:nvSpPr>
          <p:cNvPr id="13" name="Arc 12"/>
          <p:cNvSpPr/>
          <p:nvPr/>
        </p:nvSpPr>
        <p:spPr>
          <a:xfrm>
            <a:off x="3053394" y="2627175"/>
            <a:ext cx="1905001" cy="1905000"/>
          </a:xfrm>
          <a:prstGeom prst="arc">
            <a:avLst>
              <a:gd name="adj1" fmla="val 19544377"/>
              <a:gd name="adj2" fmla="val 173609"/>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851660" y="4974578"/>
            <a:ext cx="4213860" cy="1569660"/>
          </a:xfrm>
          <a:prstGeom prst="rect">
            <a:avLst/>
          </a:prstGeom>
          <a:noFill/>
        </p:spPr>
        <p:txBody>
          <a:bodyPr wrap="square" rtlCol="0">
            <a:spAutoFit/>
          </a:bodyPr>
          <a:lstStyle/>
          <a:p>
            <a:pPr algn="ctr"/>
            <a:r>
              <a:rPr lang="hu-HU" sz="2400" dirty="0">
                <a:latin typeface="Whipsmart" panose="020B0502030203050204" pitchFamily="34" charset="0"/>
              </a:rPr>
              <a:t>radian </a:t>
            </a:r>
            <a:r>
              <a:rPr lang="en-US" sz="2400" dirty="0">
                <a:latin typeface="Whipsmart" panose="020B0502030203050204" pitchFamily="34" charset="0"/>
              </a:rPr>
              <a:t>[rad]</a:t>
            </a:r>
            <a:endParaRPr lang="hu-HU" sz="2400" dirty="0">
              <a:latin typeface="Whipsmart" panose="020B0502030203050204" pitchFamily="34" charset="0"/>
            </a:endParaRPr>
          </a:p>
          <a:p>
            <a:pPr algn="ctr"/>
            <a:r>
              <a:rPr lang="hu-HU" sz="2400" dirty="0">
                <a:latin typeface="Whipsmart" panose="020B0502030203050204" pitchFamily="34" charset="0"/>
              </a:rPr>
              <a:t>arc length on unit circle</a:t>
            </a:r>
          </a:p>
          <a:p>
            <a:pPr algn="ctr"/>
            <a:endParaRPr lang="hu-HU" sz="2400" dirty="0">
              <a:latin typeface="Whipsmart" panose="020B0502030203050204" pitchFamily="34" charset="0"/>
            </a:endParaRPr>
          </a:p>
          <a:p>
            <a:pPr algn="ctr"/>
            <a:r>
              <a:rPr lang="hu-HU" sz="2400" dirty="0">
                <a:latin typeface="Whipsmart" panose="020B0502030203050204" pitchFamily="34" charset="0"/>
              </a:rPr>
              <a:t>complete domain: 2</a:t>
            </a:r>
            <a:r>
              <a:rPr lang="el-GR" sz="2400" dirty="0">
                <a:latin typeface="Whipsmart" panose="020B0502030203050204" pitchFamily="34" charset="0"/>
              </a:rPr>
              <a:t>π</a:t>
            </a:r>
            <a:endParaRPr lang="en-US" sz="2400" dirty="0">
              <a:latin typeface="Whipsmart" panose="020B0502030203050204" pitchFamily="34" charset="0"/>
            </a:endParaRPr>
          </a:p>
        </p:txBody>
      </p:sp>
      <p:sp>
        <p:nvSpPr>
          <p:cNvPr id="14" name="Oval 13"/>
          <p:cNvSpPr/>
          <p:nvPr/>
        </p:nvSpPr>
        <p:spPr>
          <a:xfrm>
            <a:off x="6743362" y="2380133"/>
            <a:ext cx="1905001" cy="1905000"/>
          </a:xfrm>
          <a:prstGeom prst="ellipse">
            <a:avLst/>
          </a:prstGeom>
          <a:solidFill>
            <a:schemeClr val="bg1">
              <a:lumMod val="75000"/>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889000" h="889000"/>
            <a:bevelB w="889000" h="889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grpSp>
        <p:nvGrpSpPr>
          <p:cNvPr id="20" name="Group 19"/>
          <p:cNvGrpSpPr/>
          <p:nvPr/>
        </p:nvGrpSpPr>
        <p:grpSpPr>
          <a:xfrm>
            <a:off x="6939472" y="2734902"/>
            <a:ext cx="825819" cy="727599"/>
            <a:chOff x="5458332" y="2763474"/>
            <a:chExt cx="825819" cy="727599"/>
          </a:xfrm>
        </p:grpSpPr>
        <p:sp>
          <p:nvSpPr>
            <p:cNvPr id="19" name="Isosceles Triangle 18"/>
            <p:cNvSpPr/>
            <p:nvPr/>
          </p:nvSpPr>
          <p:spPr>
            <a:xfrm rot="7320659">
              <a:off x="5686180" y="2893102"/>
              <a:ext cx="503562" cy="692380"/>
            </a:xfrm>
            <a:prstGeom prst="triangle">
              <a:avLst>
                <a:gd name="adj" fmla="val 51390"/>
              </a:avLst>
            </a:prstGeom>
            <a:gradFill>
              <a:gsLst>
                <a:gs pos="0">
                  <a:schemeClr val="tx1"/>
                </a:gs>
                <a:gs pos="100000">
                  <a:srgbClr val="0070C0"/>
                </a:gs>
              </a:gsLst>
              <a:lin ang="8400000" scaled="0"/>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8" name="Oval 17"/>
            <p:cNvSpPr/>
            <p:nvPr/>
          </p:nvSpPr>
          <p:spPr>
            <a:xfrm rot="1700759">
              <a:off x="5458332" y="2763474"/>
              <a:ext cx="299405" cy="5298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grpSp>
      <p:sp>
        <p:nvSpPr>
          <p:cNvPr id="22" name="TextBox 21"/>
          <p:cNvSpPr txBox="1"/>
          <p:nvPr/>
        </p:nvSpPr>
        <p:spPr>
          <a:xfrm>
            <a:off x="6065520" y="4974578"/>
            <a:ext cx="3973830" cy="1569660"/>
          </a:xfrm>
          <a:prstGeom prst="rect">
            <a:avLst/>
          </a:prstGeom>
          <a:noFill/>
        </p:spPr>
        <p:txBody>
          <a:bodyPr wrap="square" rtlCol="0">
            <a:spAutoFit/>
          </a:bodyPr>
          <a:lstStyle/>
          <a:p>
            <a:pPr algn="ctr"/>
            <a:r>
              <a:rPr lang="hu-HU" sz="2400" dirty="0">
                <a:latin typeface="Whipsmart" panose="020B0502030203050204" pitchFamily="34" charset="0"/>
              </a:rPr>
              <a:t>steradian</a:t>
            </a:r>
            <a:r>
              <a:rPr lang="en-US" sz="2400" dirty="0">
                <a:latin typeface="Whipsmart" panose="020B0502030203050204" pitchFamily="34" charset="0"/>
              </a:rPr>
              <a:t> [</a:t>
            </a:r>
            <a:r>
              <a:rPr lang="en-US" sz="2400" dirty="0" err="1">
                <a:latin typeface="Whipsmart" panose="020B0502030203050204" pitchFamily="34" charset="0"/>
              </a:rPr>
              <a:t>sr</a:t>
            </a:r>
            <a:r>
              <a:rPr lang="en-US" sz="2400" dirty="0">
                <a:latin typeface="Whipsmart" panose="020B0502030203050204" pitchFamily="34" charset="0"/>
              </a:rPr>
              <a:t>]</a:t>
            </a:r>
            <a:endParaRPr lang="hu-HU" sz="2400" dirty="0">
              <a:latin typeface="Whipsmart" panose="020B0502030203050204" pitchFamily="34" charset="0"/>
            </a:endParaRPr>
          </a:p>
          <a:p>
            <a:pPr algn="ctr"/>
            <a:r>
              <a:rPr lang="hu-HU" sz="2400" dirty="0">
                <a:latin typeface="Whipsmart" panose="020B0502030203050204" pitchFamily="34" charset="0"/>
              </a:rPr>
              <a:t>subtended area on unit sphere</a:t>
            </a:r>
          </a:p>
          <a:p>
            <a:pPr algn="ctr"/>
            <a:endParaRPr lang="hu-HU" sz="2400" dirty="0">
              <a:latin typeface="Whipsmart" panose="020B0502030203050204" pitchFamily="34" charset="0"/>
            </a:endParaRPr>
          </a:p>
          <a:p>
            <a:pPr algn="ctr"/>
            <a:r>
              <a:rPr lang="hu-HU" sz="2400" dirty="0">
                <a:latin typeface="Whipsmart" panose="020B0502030203050204" pitchFamily="34" charset="0"/>
              </a:rPr>
              <a:t>complete domain: 4</a:t>
            </a:r>
            <a:r>
              <a:rPr lang="el-GR" sz="2400" dirty="0">
                <a:latin typeface="Whipsmart" panose="020B0502030203050204" pitchFamily="34" charset="0"/>
              </a:rPr>
              <a:t>π</a:t>
            </a:r>
            <a:r>
              <a:rPr lang="hu-HU" sz="2400" dirty="0">
                <a:latin typeface="Whipsmart" panose="020B0502030203050204" pitchFamily="34" charset="0"/>
              </a:rPr>
              <a:t> </a:t>
            </a:r>
            <a:endParaRPr lang="en-US" sz="2400" dirty="0">
              <a:latin typeface="Whipsmart" panose="020B0502030203050204" pitchFamily="34" charset="0"/>
            </a:endParaRPr>
          </a:p>
        </p:txBody>
      </p:sp>
      <p:sp>
        <p:nvSpPr>
          <p:cNvPr id="23" name="TextBox 22"/>
          <p:cNvSpPr txBox="1"/>
          <p:nvPr/>
        </p:nvSpPr>
        <p:spPr>
          <a:xfrm>
            <a:off x="3034597" y="1499036"/>
            <a:ext cx="779381" cy="707886"/>
          </a:xfrm>
          <a:prstGeom prst="rect">
            <a:avLst/>
          </a:prstGeom>
          <a:noFill/>
        </p:spPr>
        <p:txBody>
          <a:bodyPr wrap="none" rtlCol="0">
            <a:spAutoFit/>
          </a:bodyPr>
          <a:lstStyle/>
          <a:p>
            <a:r>
              <a:rPr lang="hu-HU" sz="4000" dirty="0">
                <a:latin typeface="Whipsmart" panose="020B0502030203050204" pitchFamily="34" charset="0"/>
              </a:rPr>
              <a:t>2D</a:t>
            </a:r>
            <a:endParaRPr lang="en-US" sz="4000" dirty="0">
              <a:latin typeface="Whipsmart" panose="020B0502030203050204" pitchFamily="34" charset="0"/>
            </a:endParaRPr>
          </a:p>
        </p:txBody>
      </p:sp>
      <p:sp>
        <p:nvSpPr>
          <p:cNvPr id="24" name="TextBox 23"/>
          <p:cNvSpPr txBox="1"/>
          <p:nvPr/>
        </p:nvSpPr>
        <p:spPr>
          <a:xfrm>
            <a:off x="8062136" y="1452277"/>
            <a:ext cx="779381" cy="707886"/>
          </a:xfrm>
          <a:prstGeom prst="rect">
            <a:avLst/>
          </a:prstGeom>
          <a:noFill/>
        </p:spPr>
        <p:txBody>
          <a:bodyPr wrap="none" rtlCol="0">
            <a:spAutoFit/>
          </a:bodyPr>
          <a:lstStyle/>
          <a:p>
            <a:r>
              <a:rPr lang="hu-HU" sz="4000" dirty="0">
                <a:latin typeface="Whipsmart" panose="020B0502030203050204" pitchFamily="34" charset="0"/>
              </a:rPr>
              <a:t>3D</a:t>
            </a:r>
            <a:endParaRPr lang="en-US" sz="4000" dirty="0">
              <a:latin typeface="Whipsmart" panose="020B0502030203050204" pitchFamily="34" charset="0"/>
            </a:endParaRPr>
          </a:p>
        </p:txBody>
      </p:sp>
    </p:spTree>
    <p:extLst>
      <p:ext uri="{BB962C8B-B14F-4D97-AF65-F5344CB8AC3E}">
        <p14:creationId xmlns:p14="http://schemas.microsoft.com/office/powerpoint/2010/main" val="263220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5600700" y="3746036"/>
            <a:ext cx="897022" cy="1397464"/>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4272405" y="2438400"/>
            <a:ext cx="3566160" cy="3566160"/>
            <a:chOff x="2405990" y="2651760"/>
            <a:chExt cx="3566160" cy="3566160"/>
          </a:xfrm>
        </p:grpSpPr>
        <p:cxnSp>
          <p:nvCxnSpPr>
            <p:cNvPr id="15" name="Straight Connector 14"/>
            <p:cNvCxnSpPr/>
            <p:nvPr/>
          </p:nvCxnSpPr>
          <p:spPr>
            <a:xfrm>
              <a:off x="4482440" y="4434840"/>
              <a:ext cx="14897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396514" y="3174012"/>
              <a:ext cx="1053384" cy="10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189070" y="2651760"/>
              <a:ext cx="0" cy="148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2928242" y="3174012"/>
              <a:ext cx="1053383" cy="10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405990" y="4434839"/>
              <a:ext cx="145997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928242" y="4642284"/>
              <a:ext cx="1053383" cy="1053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89070" y="472821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96514" y="4642284"/>
              <a:ext cx="1053384" cy="1053384"/>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Szövegdoboz 58"/>
          <p:cNvSpPr txBox="1"/>
          <p:nvPr/>
        </p:nvSpPr>
        <p:spPr>
          <a:xfrm>
            <a:off x="3209310" y="1613848"/>
            <a:ext cx="5489003" cy="646331"/>
          </a:xfrm>
          <a:prstGeom prst="rect">
            <a:avLst/>
          </a:prstGeom>
          <a:noFill/>
        </p:spPr>
        <p:txBody>
          <a:bodyPr wrap="none" rtlCol="0">
            <a:spAutoFit/>
          </a:bodyPr>
          <a:lstStyle/>
          <a:p>
            <a:r>
              <a:rPr lang="en-US" sz="3600" dirty="0">
                <a:latin typeface="Whipsmart" pitchFamily="34" charset="0"/>
              </a:rPr>
              <a:t>Watt per </a:t>
            </a:r>
            <a:r>
              <a:rPr lang="en-US" sz="3600" dirty="0" err="1">
                <a:latin typeface="Whipsmart" pitchFamily="34" charset="0"/>
              </a:rPr>
              <a:t>steradian</a:t>
            </a:r>
            <a:r>
              <a:rPr lang="en-US" sz="3600" dirty="0">
                <a:latin typeface="Whipsmart" pitchFamily="34" charset="0"/>
              </a:rPr>
              <a:t> [ W(</a:t>
            </a:r>
            <a:r>
              <a:rPr lang="en-US" sz="3600" dirty="0" err="1">
                <a:latin typeface="Whipsmart" pitchFamily="34" charset="0"/>
              </a:rPr>
              <a:t>sr</a:t>
            </a:r>
            <a:r>
              <a:rPr lang="en-US" sz="3600" dirty="0">
                <a:latin typeface="Whipsmart" pitchFamily="34" charset="0"/>
              </a:rPr>
              <a:t>)</a:t>
            </a:r>
            <a:r>
              <a:rPr lang="en-US" sz="3600" baseline="30000" dirty="0">
                <a:latin typeface="Whipsmart" pitchFamily="34" charset="0"/>
              </a:rPr>
              <a:t>-1</a:t>
            </a:r>
            <a:r>
              <a:rPr lang="en-US" sz="3600" dirty="0">
                <a:latin typeface="Whipsmart" pitchFamily="34" charset="0"/>
              </a:rPr>
              <a:t> ]</a:t>
            </a:r>
          </a:p>
        </p:txBody>
      </p:sp>
      <p:sp>
        <p:nvSpPr>
          <p:cNvPr id="5" name="Ellipszis 4"/>
          <p:cNvSpPr/>
          <p:nvPr/>
        </p:nvSpPr>
        <p:spPr>
          <a:xfrm>
            <a:off x="5874745" y="40767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6" name="Ellipszis 5"/>
          <p:cNvSpPr/>
          <p:nvPr/>
        </p:nvSpPr>
        <p:spPr>
          <a:xfrm>
            <a:off x="5900145" y="41275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7" name="Ellipszis 6"/>
          <p:cNvSpPr/>
          <p:nvPr/>
        </p:nvSpPr>
        <p:spPr>
          <a:xfrm>
            <a:off x="5938245" y="40767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 name="Ellipszis 7"/>
          <p:cNvSpPr/>
          <p:nvPr/>
        </p:nvSpPr>
        <p:spPr>
          <a:xfrm>
            <a:off x="59255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 name="Ellipszis 8"/>
          <p:cNvSpPr/>
          <p:nvPr/>
        </p:nvSpPr>
        <p:spPr>
          <a:xfrm>
            <a:off x="5938245" y="41148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 name="Ellipszis 9"/>
          <p:cNvSpPr/>
          <p:nvPr/>
        </p:nvSpPr>
        <p:spPr>
          <a:xfrm>
            <a:off x="59509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 name="Ellipszis 10"/>
          <p:cNvSpPr/>
          <p:nvPr/>
        </p:nvSpPr>
        <p:spPr>
          <a:xfrm>
            <a:off x="59509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 name="Ellipszis 11"/>
          <p:cNvSpPr/>
          <p:nvPr/>
        </p:nvSpPr>
        <p:spPr>
          <a:xfrm>
            <a:off x="5958966" y="41275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 name="Freeform 32"/>
          <p:cNvSpPr/>
          <p:nvPr/>
        </p:nvSpPr>
        <p:spPr>
          <a:xfrm>
            <a:off x="4651902" y="3283955"/>
            <a:ext cx="2368818" cy="2038344"/>
          </a:xfrm>
          <a:custGeom>
            <a:avLst/>
            <a:gdLst>
              <a:gd name="connsiteX0" fmla="*/ 34398 w 2368818"/>
              <a:gd name="connsiteY0" fmla="*/ 449845 h 2038344"/>
              <a:gd name="connsiteX1" fmla="*/ 1085958 w 2368818"/>
              <a:gd name="connsiteY1" fmla="*/ 265 h 2038344"/>
              <a:gd name="connsiteX2" fmla="*/ 1611738 w 2368818"/>
              <a:gd name="connsiteY2" fmla="*/ 503185 h 2038344"/>
              <a:gd name="connsiteX3" fmla="*/ 2305158 w 2368818"/>
              <a:gd name="connsiteY3" fmla="*/ 693685 h 2038344"/>
              <a:gd name="connsiteX4" fmla="*/ 2282298 w 2368818"/>
              <a:gd name="connsiteY4" fmla="*/ 1341385 h 2038344"/>
              <a:gd name="connsiteX5" fmla="*/ 1817478 w 2368818"/>
              <a:gd name="connsiteY5" fmla="*/ 1851925 h 2038344"/>
              <a:gd name="connsiteX6" fmla="*/ 1063098 w 2368818"/>
              <a:gd name="connsiteY6" fmla="*/ 2019565 h 2038344"/>
              <a:gd name="connsiteX7" fmla="*/ 331578 w 2368818"/>
              <a:gd name="connsiteY7" fmla="*/ 1455685 h 2038344"/>
              <a:gd name="connsiteX8" fmla="*/ 34398 w 2368818"/>
              <a:gd name="connsiteY8" fmla="*/ 449845 h 203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8818" h="2038344">
                <a:moveTo>
                  <a:pt x="34398" y="449845"/>
                </a:moveTo>
                <a:cubicBezTo>
                  <a:pt x="160128" y="207275"/>
                  <a:pt x="823068" y="-8625"/>
                  <a:pt x="1085958" y="265"/>
                </a:cubicBezTo>
                <a:cubicBezTo>
                  <a:pt x="1348848" y="9155"/>
                  <a:pt x="1408538" y="387615"/>
                  <a:pt x="1611738" y="503185"/>
                </a:cubicBezTo>
                <a:cubicBezTo>
                  <a:pt x="1814938" y="618755"/>
                  <a:pt x="2193398" y="553985"/>
                  <a:pt x="2305158" y="693685"/>
                </a:cubicBezTo>
                <a:cubicBezTo>
                  <a:pt x="2416918" y="833385"/>
                  <a:pt x="2363578" y="1148345"/>
                  <a:pt x="2282298" y="1341385"/>
                </a:cubicBezTo>
                <a:cubicBezTo>
                  <a:pt x="2201018" y="1534425"/>
                  <a:pt x="2020678" y="1738895"/>
                  <a:pt x="1817478" y="1851925"/>
                </a:cubicBezTo>
                <a:cubicBezTo>
                  <a:pt x="1614278" y="1964955"/>
                  <a:pt x="1310748" y="2085605"/>
                  <a:pt x="1063098" y="2019565"/>
                </a:cubicBezTo>
                <a:cubicBezTo>
                  <a:pt x="815448" y="1953525"/>
                  <a:pt x="508108" y="1717305"/>
                  <a:pt x="331578" y="1455685"/>
                </a:cubicBezTo>
                <a:cubicBezTo>
                  <a:pt x="155048" y="1194065"/>
                  <a:pt x="-91332" y="692415"/>
                  <a:pt x="34398" y="449845"/>
                </a:cubicBezTo>
                <a:close/>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4" name="Picture 2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33851" y="792059"/>
            <a:ext cx="4798527" cy="580115"/>
          </a:xfrm>
          <a:prstGeom prst="rect">
            <a:avLst/>
          </a:prstGeom>
        </p:spPr>
      </p:pic>
    </p:spTree>
    <p:extLst>
      <p:ext uri="{BB962C8B-B14F-4D97-AF65-F5344CB8AC3E}">
        <p14:creationId xmlns:p14="http://schemas.microsoft.com/office/powerpoint/2010/main" val="30382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2.77778E-7 3.33333E-6 L -0.3625 -0.10741 " pathEditMode="relative" rAng="0" ptsTypes="AA">
                                      <p:cBhvr>
                                        <p:cTn id="9" dur="500" fill="hold"/>
                                        <p:tgtEl>
                                          <p:spTgt spid="5"/>
                                        </p:tgtEl>
                                        <p:attrNameLst>
                                          <p:attrName>ppt_x</p:attrName>
                                          <p:attrName>ppt_y</p:attrName>
                                        </p:attrNameLst>
                                      </p:cBhvr>
                                      <p:rCtr x="-18100" y="-54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56" presetClass="path" presetSubtype="0" fill="hold" grpId="1" nodeType="afterEffect">
                                  <p:stCondLst>
                                    <p:cond delay="0"/>
                                  </p:stCondLst>
                                  <p:childTnLst>
                                    <p:animMotion origin="layout" path="M 1.94444E-6 -4.07407E-6 L -0.17222 0.34074 " pathEditMode="relative" rAng="0" ptsTypes="AA">
                                      <p:cBhvr>
                                        <p:cTn id="15" dur="500" fill="hold"/>
                                        <p:tgtEl>
                                          <p:spTgt spid="6"/>
                                        </p:tgtEl>
                                        <p:attrNameLst>
                                          <p:attrName>ppt_x</p:attrName>
                                          <p:attrName>ppt_y</p:attrName>
                                        </p:attrNameLst>
                                      </p:cBhvr>
                                      <p:rCtr x="-8600" y="17000"/>
                                    </p:animMotion>
                                  </p:childTnLst>
                                  <p:subTnLst>
                                    <p:set>
                                      <p:cBhvr override="childStyle">
                                        <p:cTn dur="1" fill="hold" display="0" masterRel="sameClick" afterEffect="1">
                                          <p:stCondLst>
                                            <p:cond evt="end" delay="0">
                                              <p:tn val="14"/>
                                            </p:cond>
                                          </p:stCondLst>
                                        </p:cTn>
                                        <p:tgtEl>
                                          <p:spTgt spid="6"/>
                                        </p:tgtEl>
                                        <p:attrNameLst>
                                          <p:attrName>style.visibility</p:attrName>
                                        </p:attrNameLst>
                                      </p:cBhvr>
                                      <p:to>
                                        <p:strVal val="hidden"/>
                                      </p:to>
                                    </p:set>
                                  </p:sub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1000"/>
                            </p:stCondLst>
                            <p:childTnLst>
                              <p:par>
                                <p:cTn id="20" presetID="56" presetClass="path" presetSubtype="0" fill="hold" grpId="1" nodeType="afterEffect">
                                  <p:stCondLst>
                                    <p:cond delay="0"/>
                                  </p:stCondLst>
                                  <p:childTnLst>
                                    <p:animMotion origin="layout" path="M -4.72222E-6 3.33333E-6 L -0.03333 -0.45926 " pathEditMode="relative" rAng="0" ptsTypes="AA">
                                      <p:cBhvr>
                                        <p:cTn id="21" dur="500" fill="hold"/>
                                        <p:tgtEl>
                                          <p:spTgt spid="7"/>
                                        </p:tgtEl>
                                        <p:attrNameLst>
                                          <p:attrName>ppt_x</p:attrName>
                                          <p:attrName>ppt_y</p:attrName>
                                        </p:attrNameLst>
                                      </p:cBhvr>
                                      <p:rCtr x="-1700" y="-23000"/>
                                    </p:animMotion>
                                  </p:childTnLst>
                                  <p:subTnLst>
                                    <p:set>
                                      <p:cBhvr override="childStyle">
                                        <p:cTn dur="1" fill="hold" display="0" masterRel="sameClick" afterEffect="1">
                                          <p:stCondLst>
                                            <p:cond evt="end" delay="0">
                                              <p:tn val="20"/>
                                            </p:cond>
                                          </p:stCondLst>
                                        </p:cTn>
                                        <p:tgtEl>
                                          <p:spTgt spid="7"/>
                                        </p:tgtEl>
                                        <p:attrNameLst>
                                          <p:attrName>style.visibility</p:attrName>
                                        </p:attrNameLst>
                                      </p:cBhvr>
                                      <p:to>
                                        <p:strVal val="hidden"/>
                                      </p:to>
                                    </p:set>
                                  </p:sub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1500"/>
                            </p:stCondLst>
                            <p:childTnLst>
                              <p:par>
                                <p:cTn id="26" presetID="56" presetClass="path" presetSubtype="0" fill="hold" grpId="1" nodeType="afterEffect">
                                  <p:stCondLst>
                                    <p:cond delay="0"/>
                                  </p:stCondLst>
                                  <p:childTnLst>
                                    <p:animMotion origin="layout" path="M 4.16667E-6 4.07407E-6 L 0.38472 -0.23704 " pathEditMode="relative" rAng="0" ptsTypes="AA">
                                      <p:cBhvr>
                                        <p:cTn id="27" dur="500" fill="hold"/>
                                        <p:tgtEl>
                                          <p:spTgt spid="8"/>
                                        </p:tgtEl>
                                        <p:attrNameLst>
                                          <p:attrName>ppt_x</p:attrName>
                                          <p:attrName>ppt_y</p:attrName>
                                        </p:attrNameLst>
                                      </p:cBhvr>
                                      <p:rCtr x="19200" y="-11900"/>
                                    </p:animMotion>
                                  </p:childTnLst>
                                  <p:subTnLst>
                                    <p:set>
                                      <p:cBhvr override="childStyle">
                                        <p:cTn dur="1" fill="hold" display="0" masterRel="sameClick" afterEffect="1">
                                          <p:stCondLst>
                                            <p:cond evt="end" delay="0">
                                              <p:tn val="26"/>
                                            </p:cond>
                                          </p:stCondLst>
                                        </p:cTn>
                                        <p:tgtEl>
                                          <p:spTgt spid="8"/>
                                        </p:tgtEl>
                                        <p:attrNameLst>
                                          <p:attrName>style.visibility</p:attrName>
                                        </p:attrNameLst>
                                      </p:cBhvr>
                                      <p:to>
                                        <p:strVal val="hidden"/>
                                      </p:to>
                                    </p:set>
                                  </p:sub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2000"/>
                            </p:stCondLst>
                            <p:childTnLst>
                              <p:par>
                                <p:cTn id="32" presetID="56" presetClass="path" presetSubtype="0" fill="hold" grpId="1" nodeType="afterEffect">
                                  <p:stCondLst>
                                    <p:cond delay="0"/>
                                  </p:stCondLst>
                                  <p:childTnLst>
                                    <p:animMotion origin="layout" path="M -4.72222E-6 -2.22222E-6 L 0.17084 0.30741 " pathEditMode="relative" rAng="0" ptsTypes="AA">
                                      <p:cBhvr>
                                        <p:cTn id="33" dur="500" fill="hold"/>
                                        <p:tgtEl>
                                          <p:spTgt spid="9"/>
                                        </p:tgtEl>
                                        <p:attrNameLst>
                                          <p:attrName>ppt_x</p:attrName>
                                          <p:attrName>ppt_y</p:attrName>
                                        </p:attrNameLst>
                                      </p:cBhvr>
                                      <p:rCtr x="8500" y="15400"/>
                                    </p:animMotion>
                                  </p:childTnLst>
                                  <p:subTnLst>
                                    <p:set>
                                      <p:cBhvr override="childStyle">
                                        <p:cTn dur="1" fill="hold" display="0" masterRel="sameClick" afterEffect="1">
                                          <p:stCondLst>
                                            <p:cond evt="end" delay="0">
                                              <p:tn val="32"/>
                                            </p:cond>
                                          </p:stCondLst>
                                        </p:cTn>
                                        <p:tgtEl>
                                          <p:spTgt spid="9"/>
                                        </p:tgtEl>
                                        <p:attrNameLst>
                                          <p:attrName>style.visibility</p:attrName>
                                        </p:attrNameLst>
                                      </p:cBhvr>
                                      <p:to>
                                        <p:strVal val="hidden"/>
                                      </p:to>
                                    </p:set>
                                  </p:sub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2500"/>
                            </p:stCondLst>
                            <p:childTnLst>
                              <p:par>
                                <p:cTn id="38" presetID="56" presetClass="path" presetSubtype="0" fill="hold" grpId="1" nodeType="afterEffect">
                                  <p:stCondLst>
                                    <p:cond delay="0"/>
                                  </p:stCondLst>
                                  <p:childTnLst>
                                    <p:animMotion origin="layout" path="M -0.00191 -0.00463 L 0.32448 0.18796 " pathEditMode="relative" rAng="0" ptsTypes="AA">
                                      <p:cBhvr>
                                        <p:cTn id="39" dur="500" fill="hold"/>
                                        <p:tgtEl>
                                          <p:spTgt spid="10"/>
                                        </p:tgtEl>
                                        <p:attrNameLst>
                                          <p:attrName>ppt_x</p:attrName>
                                          <p:attrName>ppt_y</p:attrName>
                                        </p:attrNameLst>
                                      </p:cBhvr>
                                      <p:rCtr x="16319" y="9630"/>
                                    </p:animMotion>
                                  </p:childTnLst>
                                  <p:subTnLst>
                                    <p:set>
                                      <p:cBhvr override="childStyle">
                                        <p:cTn dur="1" fill="hold" display="0" masterRel="sameClick" afterEffect="1">
                                          <p:stCondLst>
                                            <p:cond evt="end" delay="0">
                                              <p:tn val="38"/>
                                            </p:cond>
                                          </p:stCondLst>
                                        </p:cTn>
                                        <p:tgtEl>
                                          <p:spTgt spid="10"/>
                                        </p:tgtEl>
                                        <p:attrNameLst>
                                          <p:attrName>style.visibility</p:attrName>
                                        </p:attrNameLst>
                                      </p:cBhvr>
                                      <p:to>
                                        <p:strVal val="hidden"/>
                                      </p:to>
                                    </p:set>
                                  </p:sub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3000"/>
                            </p:stCondLst>
                            <p:childTnLst>
                              <p:par>
                                <p:cTn id="44" presetID="56" presetClass="path" presetSubtype="0" fill="hold" grpId="1" nodeType="afterEffect">
                                  <p:stCondLst>
                                    <p:cond delay="0"/>
                                  </p:stCondLst>
                                  <p:childTnLst>
                                    <p:animMotion origin="layout" path="M -3.61111E-6 4.07407E-6 L -0.23472 -0.23334 " pathEditMode="relative" rAng="0" ptsTypes="AA">
                                      <p:cBhvr>
                                        <p:cTn id="45" dur="500" fill="hold"/>
                                        <p:tgtEl>
                                          <p:spTgt spid="11"/>
                                        </p:tgtEl>
                                        <p:attrNameLst>
                                          <p:attrName>ppt_x</p:attrName>
                                          <p:attrName>ppt_y</p:attrName>
                                        </p:attrNameLst>
                                      </p:cBhvr>
                                      <p:rCtr x="-11700" y="-11700"/>
                                    </p:animMotion>
                                  </p:childTnLst>
                                  <p:subTnLst>
                                    <p:set>
                                      <p:cBhvr override="childStyle">
                                        <p:cTn dur="1" fill="hold" display="0" masterRel="sameClick" afterEffect="1">
                                          <p:stCondLst>
                                            <p:cond evt="end" delay="0">
                                              <p:tn val="44"/>
                                            </p:cond>
                                          </p:stCondLst>
                                        </p:cTn>
                                        <p:tgtEl>
                                          <p:spTgt spid="11"/>
                                        </p:tgtEl>
                                        <p:attrNameLst>
                                          <p:attrName>style.visibility</p:attrName>
                                        </p:attrNameLst>
                                      </p:cBhvr>
                                      <p:to>
                                        <p:strVal val="hidden"/>
                                      </p:to>
                                    </p:set>
                                  </p:sub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3500"/>
                            </p:stCondLst>
                            <p:childTnLst>
                              <p:par>
                                <p:cTn id="50" presetID="56" presetClass="path" presetSubtype="0" fill="hold" grpId="1" nodeType="afterEffect">
                                  <p:stCondLst>
                                    <p:cond delay="0"/>
                                  </p:stCondLst>
                                  <p:childTnLst>
                                    <p:animMotion origin="layout" path="M -1.11111E-6 7.40741E-7 L -0.38333 0.18704 " pathEditMode="relative" rAng="0" ptsTypes="AA">
                                      <p:cBhvr>
                                        <p:cTn id="51" dur="500" fill="hold"/>
                                        <p:tgtEl>
                                          <p:spTgt spid="12"/>
                                        </p:tgtEl>
                                        <p:attrNameLst>
                                          <p:attrName>ppt_x</p:attrName>
                                          <p:attrName>ppt_y</p:attrName>
                                        </p:attrNameLst>
                                      </p:cBhvr>
                                      <p:rCtr x="-19167" y="9352"/>
                                    </p:animMotion>
                                  </p:childTnLst>
                                  <p:subTnLst>
                                    <p:set>
                                      <p:cBhvr override="childStyle">
                                        <p:cTn dur="1" fill="hold" display="0" masterRel="sameClick" afterEffect="1">
                                          <p:stCondLst>
                                            <p:cond evt="end" delay="0">
                                              <p:tn val="50"/>
                                            </p:cond>
                                          </p:stCondLst>
                                        </p:cTn>
                                        <p:tgtEl>
                                          <p:spTgt spid="12"/>
                                        </p:tgtEl>
                                        <p:attrNameLst>
                                          <p:attrName>style.visibility</p:attrName>
                                        </p:attrNameLst>
                                      </p:cBhvr>
                                      <p:to>
                                        <p:strVal val="hidden"/>
                                      </p:to>
                                    </p:set>
                                  </p:subTnLst>
                                </p:cTn>
                              </p:par>
                              <p:par>
                                <p:cTn id="52" presetID="53" presetClass="entr" presetSubtype="16"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500" fill="hold"/>
                                        <p:tgtEl>
                                          <p:spTgt spid="33"/>
                                        </p:tgtEl>
                                        <p:attrNameLst>
                                          <p:attrName>ppt_w</p:attrName>
                                        </p:attrNameLst>
                                      </p:cBhvr>
                                      <p:tavLst>
                                        <p:tav tm="0">
                                          <p:val>
                                            <p:fltVal val="0"/>
                                          </p:val>
                                        </p:tav>
                                        <p:tav tm="100000">
                                          <p:val>
                                            <p:strVal val="#ppt_w"/>
                                          </p:val>
                                        </p:tav>
                                      </p:tavLst>
                                    </p:anim>
                                    <p:anim calcmode="lin" valueType="num">
                                      <p:cBhvr>
                                        <p:cTn id="55" dur="500" fill="hold"/>
                                        <p:tgtEl>
                                          <p:spTgt spid="33"/>
                                        </p:tgtEl>
                                        <p:attrNameLst>
                                          <p:attrName>ppt_h</p:attrName>
                                        </p:attrNameLst>
                                      </p:cBhvr>
                                      <p:tavLst>
                                        <p:tav tm="0">
                                          <p:val>
                                            <p:fltVal val="0"/>
                                          </p:val>
                                        </p:tav>
                                        <p:tav tm="100000">
                                          <p:val>
                                            <p:strVal val="#ppt_h"/>
                                          </p:val>
                                        </p:tav>
                                      </p:tavLst>
                                    </p:anim>
                                    <p:animEffect transition="in" filter="fad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3394889"/>
              </p:ext>
            </p:extLst>
          </p:nvPr>
        </p:nvGraphicFramePr>
        <p:xfrm>
          <a:off x="1962616" y="2181580"/>
          <a:ext cx="8170124" cy="2983208"/>
        </p:xfrm>
        <a:graphic>
          <a:graphicData uri="http://schemas.openxmlformats.org/drawingml/2006/table">
            <a:tbl>
              <a:tblPr firstRow="1" bandRow="1">
                <a:tableStyleId>{5C22544A-7EE6-4342-B048-85BDC9FD1C3A}</a:tableStyleId>
              </a:tblPr>
              <a:tblGrid>
                <a:gridCol w="2527608">
                  <a:extLst>
                    <a:ext uri="{9D8B030D-6E8A-4147-A177-3AD203B41FA5}">
                      <a16:colId xmlns:a16="http://schemas.microsoft.com/office/drawing/2014/main" val="20000"/>
                    </a:ext>
                  </a:extLst>
                </a:gridCol>
                <a:gridCol w="1557454">
                  <a:extLst>
                    <a:ext uri="{9D8B030D-6E8A-4147-A177-3AD203B41FA5}">
                      <a16:colId xmlns:a16="http://schemas.microsoft.com/office/drawing/2014/main" val="20001"/>
                    </a:ext>
                  </a:extLst>
                </a:gridCol>
                <a:gridCol w="2538761">
                  <a:extLst>
                    <a:ext uri="{9D8B030D-6E8A-4147-A177-3AD203B41FA5}">
                      <a16:colId xmlns:a16="http://schemas.microsoft.com/office/drawing/2014/main" val="20002"/>
                    </a:ext>
                  </a:extLst>
                </a:gridCol>
                <a:gridCol w="1546301">
                  <a:extLst>
                    <a:ext uri="{9D8B030D-6E8A-4147-A177-3AD203B41FA5}">
                      <a16:colId xmlns:a16="http://schemas.microsoft.com/office/drawing/2014/main" val="20003"/>
                    </a:ext>
                  </a:extLst>
                </a:gridCol>
              </a:tblGrid>
              <a:tr h="531484">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extLst>
                  <a:ext uri="{0D108BD9-81ED-4DB2-BD59-A6C34878D82A}">
                    <a16:rowId xmlns:a16="http://schemas.microsoft.com/office/drawing/2014/main" val="10000"/>
                  </a:ext>
                </a:extLst>
              </a:tr>
              <a:tr h="591416">
                <a:tc>
                  <a:txBody>
                    <a:bodyPr/>
                    <a:lstStyle/>
                    <a:p>
                      <a:pPr algn="ctr"/>
                      <a:r>
                        <a:rPr lang="hu-HU" dirty="0" err="1">
                          <a:solidFill>
                            <a:schemeClr val="tx1"/>
                          </a:solidFill>
                          <a:latin typeface="Whipsmart" panose="020B0502030203050204" pitchFamily="34" charset="0"/>
                        </a:rPr>
                        <a:t>radiant</a:t>
                      </a:r>
                      <a:r>
                        <a:rPr lang="hu-HU" dirty="0">
                          <a:solidFill>
                            <a:schemeClr val="tx1"/>
                          </a:solidFill>
                          <a:latin typeface="Whipsmart" panose="020B0502030203050204" pitchFamily="34" charset="0"/>
                        </a:rPr>
                        <a:t> </a:t>
                      </a:r>
                      <a:r>
                        <a:rPr lang="hu-HU" b="1" dirty="0" err="1">
                          <a:latin typeface="Whipsmart" panose="020B0502030203050204" pitchFamily="34" charset="0"/>
                        </a:rPr>
                        <a:t>power</a:t>
                      </a:r>
                      <a:r>
                        <a:rPr lang="hu-HU" dirty="0">
                          <a:latin typeface="Whipsmart" panose="020B0502030203050204" pitchFamily="34" charset="0"/>
                        </a:rPr>
                        <a:t>, </a:t>
                      </a:r>
                      <a:r>
                        <a:rPr lang="hu-HU" dirty="0" err="1">
                          <a:latin typeface="Whipsmart" panose="020B0502030203050204" pitchFamily="34" charset="0"/>
                        </a:rPr>
                        <a:t>radiant</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p>
                    <a:p>
                      <a:pPr algn="ctr"/>
                      <a:r>
                        <a:rPr lang="hu-HU" dirty="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a:solidFill>
                            <a:schemeClr val="tx1"/>
                          </a:solidFill>
                          <a:latin typeface="Whipsmart" panose="020B0502030203050204" pitchFamily="34" charset="0"/>
                        </a:rPr>
                        <a:t>luminous</a:t>
                      </a:r>
                      <a:r>
                        <a:rPr lang="hu-HU" dirty="0">
                          <a:solidFill>
                            <a:schemeClr val="tx1"/>
                          </a:solidFill>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lm</a:t>
                      </a:r>
                    </a:p>
                    <a:p>
                      <a:pPr algn="ctr"/>
                      <a:r>
                        <a:rPr lang="hu-HU" dirty="0">
                          <a:latin typeface="Whipsmart" panose="020B0502030203050204" pitchFamily="34" charset="0"/>
                        </a:rPr>
                        <a:t>lumen</a:t>
                      </a:r>
                      <a:endParaRPr lang="en-US" dirty="0">
                        <a:latin typeface="Whipsmart" panose="020B0502030203050204" pitchFamily="34" charset="0"/>
                      </a:endParaRPr>
                    </a:p>
                  </a:txBody>
                  <a:tcPr/>
                </a:tc>
                <a:extLst>
                  <a:ext uri="{0D108BD9-81ED-4DB2-BD59-A6C34878D82A}">
                    <a16:rowId xmlns:a16="http://schemas.microsoft.com/office/drawing/2014/main" val="10001"/>
                  </a:ext>
                </a:extLst>
              </a:tr>
              <a:tr h="531484">
                <a:tc>
                  <a:txBody>
                    <a:bodyPr/>
                    <a:lstStyle/>
                    <a:p>
                      <a:pPr algn="ctr"/>
                      <a:r>
                        <a:rPr lang="hu-HU" dirty="0">
                          <a:latin typeface="Whipsmart" panose="020B0502030203050204" pitchFamily="34" charset="0"/>
                        </a:rPr>
                        <a:t>r. </a:t>
                      </a:r>
                      <a:r>
                        <a:rPr lang="hu-HU" b="1" dirty="0" err="1">
                          <a:solidFill>
                            <a:srgbClr val="FF0000"/>
                          </a:solidFill>
                          <a:latin typeface="Whipsmart" panose="020B0502030203050204" pitchFamily="34" charset="0"/>
                        </a:rPr>
                        <a:t>power</a:t>
                      </a:r>
                      <a:r>
                        <a:rPr lang="hu-HU" b="1" baseline="0" dirty="0">
                          <a:solidFill>
                            <a:srgbClr val="FF0000"/>
                          </a:solidFill>
                          <a:latin typeface="Whipsmart" panose="020B0502030203050204" pitchFamily="34" charset="0"/>
                        </a:rPr>
                        <a:t> </a:t>
                      </a:r>
                      <a:r>
                        <a:rPr lang="hu-HU" b="1" baseline="0" dirty="0" err="1">
                          <a:solidFill>
                            <a:srgbClr val="FF0000"/>
                          </a:solidFill>
                          <a:latin typeface="Whipsmart" panose="020B0502030203050204" pitchFamily="34" charset="0"/>
                        </a:rPr>
                        <a:t>density</a:t>
                      </a:r>
                      <a:r>
                        <a:rPr lang="hu-HU" baseline="0" dirty="0">
                          <a:latin typeface="Whipsmart" panose="020B0502030203050204" pitchFamily="34" charset="0"/>
                        </a:rPr>
                        <a:t>,</a:t>
                      </a:r>
                      <a:r>
                        <a:rPr lang="en-US" baseline="0" dirty="0">
                          <a:latin typeface="Whipsmart" panose="020B0502030203050204" pitchFamily="34" charset="0"/>
                        </a:rPr>
                        <a:t> </a:t>
                      </a:r>
                      <a:r>
                        <a:rPr lang="en-US" baseline="0" dirty="0" err="1">
                          <a:latin typeface="Whipsmart" panose="020B0502030203050204" pitchFamily="34" charset="0"/>
                        </a:rPr>
                        <a:t>radiosity</a:t>
                      </a:r>
                      <a:r>
                        <a:rPr lang="en-US" baseline="0" dirty="0">
                          <a:latin typeface="Whipsmart" panose="020B0502030203050204" pitchFamily="34" charset="0"/>
                        </a:rPr>
                        <a:t>,</a:t>
                      </a:r>
                      <a:endParaRPr lang="hu-HU" baseline="0" dirty="0">
                        <a:latin typeface="Whipsmart" panose="020B0502030203050204" pitchFamily="34" charset="0"/>
                      </a:endParaRPr>
                    </a:p>
                    <a:p>
                      <a:pPr algn="ctr"/>
                      <a:r>
                        <a:rPr lang="hu-HU" baseline="0" dirty="0">
                          <a:latin typeface="Whipsmart" panose="020B0502030203050204" pitchFamily="34" charset="0"/>
                        </a:rPr>
                        <a:t>r. </a:t>
                      </a:r>
                      <a:r>
                        <a:rPr lang="hu-HU" baseline="0" dirty="0" err="1">
                          <a:latin typeface="Whipsmart" panose="020B0502030203050204" pitchFamily="34" charset="0"/>
                        </a:rPr>
                        <a:t>exitance</a:t>
                      </a:r>
                      <a:r>
                        <a:rPr lang="hu-HU" baseline="0" dirty="0">
                          <a:latin typeface="Whipsmart" panose="020B0502030203050204" pitchFamily="34" charset="0"/>
                        </a:rPr>
                        <a:t>, </a:t>
                      </a:r>
                      <a:r>
                        <a:rPr lang="hu-HU" baseline="0" dirty="0" err="1">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W/m</a:t>
                      </a:r>
                      <a:r>
                        <a:rPr lang="hu-HU" baseline="30000" dirty="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emittance</a:t>
                      </a:r>
                      <a:r>
                        <a:rPr lang="hu-HU" dirty="0">
                          <a:latin typeface="Whipsmart" panose="020B0502030203050204" pitchFamily="34" charset="0"/>
                        </a:rPr>
                        <a:t>, </a:t>
                      </a:r>
                      <a:r>
                        <a:rPr lang="hu-HU" dirty="0" err="1">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lx</a:t>
                      </a:r>
                      <a:endParaRPr lang="hu-HU" dirty="0">
                        <a:latin typeface="Whipsmart" panose="020B0502030203050204" pitchFamily="34" charset="0"/>
                      </a:endParaRPr>
                    </a:p>
                    <a:p>
                      <a:pPr algn="ctr"/>
                      <a:r>
                        <a:rPr lang="hu-HU" dirty="0">
                          <a:latin typeface="Whipsmart" panose="020B0502030203050204" pitchFamily="34" charset="0"/>
                        </a:rPr>
                        <a:t>lux</a:t>
                      </a:r>
                      <a:endParaRPr lang="en-US" dirty="0">
                        <a:latin typeface="Whipsmart" panose="020B0502030203050204" pitchFamily="34" charset="0"/>
                      </a:endParaRPr>
                    </a:p>
                  </a:txBody>
                  <a:tcPr/>
                </a:tc>
                <a:extLst>
                  <a:ext uri="{0D108BD9-81ED-4DB2-BD59-A6C34878D82A}">
                    <a16:rowId xmlns:a16="http://schemas.microsoft.com/office/drawing/2014/main" val="10002"/>
                  </a:ext>
                </a:extLst>
              </a:tr>
              <a:tr h="531484">
                <a:tc>
                  <a:txBody>
                    <a:bodyPr/>
                    <a:lstStyle/>
                    <a:p>
                      <a:pPr algn="ctr"/>
                      <a:r>
                        <a:rPr lang="hu-HU" dirty="0">
                          <a:latin typeface="Whipsmart" panose="020B0502030203050204" pitchFamily="34" charset="0"/>
                        </a:rPr>
                        <a:t>r. </a:t>
                      </a:r>
                      <a:r>
                        <a:rPr lang="hu-HU" b="1" dirty="0" err="1">
                          <a:latin typeface="Whipsmart" panose="020B0502030203050204" pitchFamily="34" charset="0"/>
                        </a:rPr>
                        <a:t>intensity</a:t>
                      </a:r>
                      <a:endParaRPr lang="en-US" b="1" dirty="0">
                        <a:latin typeface="Whipsmart" panose="020B0502030203050204" pitchFamily="34" charset="0"/>
                      </a:endParaRPr>
                    </a:p>
                  </a:txBody>
                  <a:tcPr/>
                </a:tc>
                <a:tc>
                  <a:txBody>
                    <a:bodyPr/>
                    <a:lstStyle/>
                    <a:p>
                      <a:pPr algn="ctr"/>
                      <a:r>
                        <a:rPr lang="hu-HU" dirty="0">
                          <a:latin typeface="Whipsmart" panose="020B0502030203050204" pitchFamily="34" charset="0"/>
                        </a:rPr>
                        <a:t>W/</a:t>
                      </a:r>
                      <a:r>
                        <a:rPr lang="hu-HU" dirty="0" err="1">
                          <a:latin typeface="Whipsmart" panose="020B0502030203050204" pitchFamily="34" charset="0"/>
                        </a:rPr>
                        <a:t>sr</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cd</a:t>
                      </a:r>
                    </a:p>
                    <a:p>
                      <a:pPr algn="ctr"/>
                      <a:r>
                        <a:rPr lang="hu-HU" dirty="0">
                          <a:latin typeface="Whipsmart" panose="020B0502030203050204" pitchFamily="34" charset="0"/>
                        </a:rPr>
                        <a:t>candela</a:t>
                      </a:r>
                      <a:endParaRPr lang="en-US" dirty="0">
                        <a:latin typeface="Whipsmart" panose="020B0502030203050204" pitchFamily="34" charset="0"/>
                      </a:endParaRPr>
                    </a:p>
                  </a:txBody>
                  <a:tcPr/>
                </a:tc>
                <a:extLst>
                  <a:ext uri="{0D108BD9-81ED-4DB2-BD59-A6C34878D82A}">
                    <a16:rowId xmlns:a16="http://schemas.microsoft.com/office/drawing/2014/main" val="10003"/>
                  </a:ext>
                </a:extLst>
              </a:tr>
              <a:tr h="531484">
                <a:tc>
                  <a:txBody>
                    <a:bodyPr/>
                    <a:lstStyle/>
                    <a:p>
                      <a:pPr algn="ctr"/>
                      <a:endParaRPr lang="en-US" dirty="0">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8218336"/>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extLst>
                    <a:ext uri="{9D8B030D-6E8A-4147-A177-3AD203B41FA5}">
                      <a16:colId xmlns:a16="http://schemas.microsoft.com/office/drawing/2014/main" val="20000"/>
                    </a:ext>
                  </a:extLst>
                </a:gridCol>
                <a:gridCol w="4085062">
                  <a:extLst>
                    <a:ext uri="{9D8B030D-6E8A-4147-A177-3AD203B41FA5}">
                      <a16:colId xmlns:a16="http://schemas.microsoft.com/office/drawing/2014/main" val="20001"/>
                    </a:ext>
                  </a:extLst>
                </a:gridCol>
              </a:tblGrid>
              <a:tr h="654205">
                <a:tc>
                  <a:txBody>
                    <a:bodyPr/>
                    <a:lstStyle/>
                    <a:p>
                      <a:pPr algn="ctr"/>
                      <a:r>
                        <a:rPr lang="hu-HU" b="1" dirty="0" err="1">
                          <a:solidFill>
                            <a:schemeClr val="tx1"/>
                          </a:solidFill>
                          <a:latin typeface="Whipsmart" panose="020B0502030203050204" pitchFamily="34" charset="0"/>
                        </a:rPr>
                        <a:t>radiometry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single</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or</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three</a:t>
                      </a:r>
                      <a:r>
                        <a:rPr lang="hu-HU" b="0" dirty="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a:solidFill>
                            <a:schemeClr val="tx1"/>
                          </a:solidFill>
                          <a:latin typeface="Whipsmart" panose="020B0502030203050204" pitchFamily="34" charset="0"/>
                        </a:rPr>
                        <a:t>photometry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weighting</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wavelengths</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for</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observer</a:t>
                      </a:r>
                      <a:r>
                        <a:rPr lang="hu-HU" b="0" dirty="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666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143501" y="3855880"/>
            <a:ext cx="2475865" cy="2475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be 25"/>
          <p:cNvSpPr/>
          <p:nvPr/>
        </p:nvSpPr>
        <p:spPr>
          <a:xfrm>
            <a:off x="6173153" y="5923960"/>
            <a:ext cx="2369820" cy="467677"/>
          </a:xfrm>
          <a:prstGeom prst="cube">
            <a:avLst>
              <a:gd name="adj" fmla="val 70621"/>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5" name="Picture 24"/>
          <p:cNvPicPr>
            <a:picLocks noChangeAspect="1"/>
          </p:cNvPicPr>
          <p:nvPr/>
        </p:nvPicPr>
        <p:blipFill>
          <a:blip r:embed="rId6" cstate="print"/>
          <a:stretch>
            <a:fillRect/>
          </a:stretch>
        </p:blipFill>
        <p:spPr>
          <a:xfrm rot="2700000">
            <a:off x="5120278" y="3890740"/>
            <a:ext cx="776913" cy="684195"/>
          </a:xfrm>
          <a:prstGeom prst="rect">
            <a:avLst/>
          </a:prstGeom>
        </p:spPr>
      </p:pic>
      <p:sp>
        <p:nvSpPr>
          <p:cNvPr id="3" name="Content Placeholder 2"/>
          <p:cNvSpPr>
            <a:spLocks noGrp="1"/>
          </p:cNvSpPr>
          <p:nvPr>
            <p:ph idx="1"/>
          </p:nvPr>
        </p:nvSpPr>
        <p:spPr/>
        <p:txBody>
          <a:bodyPr/>
          <a:lstStyle/>
          <a:p>
            <a:r>
              <a:rPr lang="en-US" dirty="0"/>
              <a:t>Density with respect to both position and direction</a:t>
            </a:r>
          </a:p>
          <a:p>
            <a:r>
              <a:rPr lang="en-US" dirty="0"/>
              <a:t>Can express how much light is travelling at</a:t>
            </a:r>
          </a:p>
          <a:p>
            <a:pPr lvl="1"/>
            <a:r>
              <a:rPr lang="en-US" dirty="0"/>
              <a:t>a certain point of space</a:t>
            </a:r>
          </a:p>
          <a:p>
            <a:pPr lvl="1"/>
            <a:r>
              <a:rPr lang="en-US" dirty="0"/>
              <a:t>in a certain direction</a:t>
            </a:r>
          </a:p>
        </p:txBody>
      </p:sp>
      <p:sp>
        <p:nvSpPr>
          <p:cNvPr id="6" name="Oval 5"/>
          <p:cNvSpPr/>
          <p:nvPr/>
        </p:nvSpPr>
        <p:spPr>
          <a:xfrm>
            <a:off x="5491996" y="4204375"/>
            <a:ext cx="114300"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8" name="Straight Arrow Connector 7"/>
          <p:cNvCxnSpPr>
            <a:stCxn id="6" idx="1"/>
          </p:cNvCxnSpPr>
          <p:nvPr/>
        </p:nvCxnSpPr>
        <p:spPr>
          <a:xfrm flipH="1" flipV="1">
            <a:off x="5229225" y="3941604"/>
            <a:ext cx="279510" cy="27951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300913" y="6008668"/>
            <a:ext cx="114300"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7" name="Straight Connector 26"/>
          <p:cNvCxnSpPr>
            <a:stCxn id="6" idx="5"/>
            <a:endCxn id="19" idx="1"/>
          </p:cNvCxnSpPr>
          <p:nvPr/>
        </p:nvCxnSpPr>
        <p:spPr>
          <a:xfrm>
            <a:off x="5589558" y="4301937"/>
            <a:ext cx="1728095" cy="1723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flipV="1">
            <a:off x="7038142" y="5745897"/>
            <a:ext cx="279510" cy="27951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Sun 23"/>
          <p:cNvSpPr/>
          <p:nvPr/>
        </p:nvSpPr>
        <p:spPr>
          <a:xfrm>
            <a:off x="6122635" y="4829693"/>
            <a:ext cx="426720" cy="426720"/>
          </a:xfrm>
          <a:prstGeom prst="su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3" name="Cube 22"/>
          <p:cNvSpPr/>
          <p:nvPr/>
        </p:nvSpPr>
        <p:spPr>
          <a:xfrm>
            <a:off x="5606296" y="4473395"/>
            <a:ext cx="1107638" cy="1038542"/>
          </a:xfrm>
          <a:prstGeom prst="cub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2" name="Cloud 21"/>
          <p:cNvSpPr/>
          <p:nvPr/>
        </p:nvSpPr>
        <p:spPr>
          <a:xfrm>
            <a:off x="5368980" y="4336996"/>
            <a:ext cx="1816680" cy="1311340"/>
          </a:xfrm>
          <a:prstGeom prst="cloud">
            <a:avLst/>
          </a:prstGeom>
          <a:solidFill>
            <a:schemeClr val="tx2">
              <a:alpha val="3294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 name="TextBox 35"/>
          <p:cNvSpPr txBox="1"/>
          <p:nvPr/>
        </p:nvSpPr>
        <p:spPr>
          <a:xfrm>
            <a:off x="3858497" y="3697566"/>
            <a:ext cx="966709" cy="461665"/>
          </a:xfrm>
          <a:prstGeom prst="rect">
            <a:avLst/>
          </a:prstGeom>
          <a:noFill/>
        </p:spPr>
        <p:txBody>
          <a:bodyPr wrap="square" rtlCol="0">
            <a:spAutoFit/>
          </a:bodyPr>
          <a:lstStyle/>
          <a:p>
            <a:pPr algn="ctr"/>
            <a:r>
              <a:rPr lang="en-US" sz="2400" dirty="0">
                <a:latin typeface="Whipsmart" panose="020B0502030203050204" pitchFamily="34" charset="0"/>
              </a:rPr>
              <a:t>eye</a:t>
            </a:r>
          </a:p>
        </p:txBody>
      </p:sp>
      <p:sp>
        <p:nvSpPr>
          <p:cNvPr id="37" name="TextBox 36"/>
          <p:cNvSpPr txBox="1"/>
          <p:nvPr/>
        </p:nvSpPr>
        <p:spPr>
          <a:xfrm>
            <a:off x="4062372" y="6097420"/>
            <a:ext cx="2162257" cy="468649"/>
          </a:xfrm>
          <a:prstGeom prst="rect">
            <a:avLst/>
          </a:prstGeom>
          <a:noFill/>
        </p:spPr>
        <p:txBody>
          <a:bodyPr wrap="square" rtlCol="0">
            <a:spAutoFit/>
          </a:bodyPr>
          <a:lstStyle/>
          <a:p>
            <a:pPr algn="ctr"/>
            <a:r>
              <a:rPr lang="en-US" sz="2400" dirty="0">
                <a:latin typeface="Whipsmart" panose="020B0502030203050204" pitchFamily="34" charset="0"/>
              </a:rPr>
              <a:t>surface point</a:t>
            </a:r>
          </a:p>
        </p:txBody>
      </p:sp>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48833" y="752517"/>
            <a:ext cx="3960211" cy="580115"/>
          </a:xfrm>
          <a:prstGeom prst="rect">
            <a:avLst/>
          </a:prstGeom>
        </p:spPr>
      </p:pic>
      <p:sp>
        <p:nvSpPr>
          <p:cNvPr id="28" name="TextBox 27"/>
          <p:cNvSpPr txBox="1"/>
          <p:nvPr/>
        </p:nvSpPr>
        <p:spPr>
          <a:xfrm>
            <a:off x="5330565" y="4799347"/>
            <a:ext cx="530915" cy="707886"/>
          </a:xfrm>
          <a:prstGeom prst="rect">
            <a:avLst/>
          </a:prstGeom>
          <a:noFill/>
        </p:spPr>
        <p:txBody>
          <a:bodyPr wrap="none" rtlCol="0">
            <a:spAutoFit/>
          </a:bodyPr>
          <a:lstStyle/>
          <a:p>
            <a:r>
              <a:rPr lang="en-US" sz="4000" i="1" dirty="0">
                <a:latin typeface="Times New Roman" pitchFamily="18" charset="0"/>
                <a:cs typeface="Times New Roman" pitchFamily="18" charset="0"/>
              </a:rPr>
              <a:t>=</a:t>
            </a:r>
            <a:endParaRPr lang="en-US" sz="4000" dirty="0"/>
          </a:p>
        </p:txBody>
      </p:sp>
      <p:pic>
        <p:nvPicPr>
          <p:cNvPr id="29" name="Picture 2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347627" y="4314945"/>
            <a:ext cx="1652933" cy="586740"/>
          </a:xfrm>
          <a:prstGeom prst="rect">
            <a:avLst/>
          </a:prstGeom>
        </p:spPr>
      </p:pic>
      <p:pic>
        <p:nvPicPr>
          <p:cNvPr id="30" name="Picture 2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191445" y="5405311"/>
            <a:ext cx="1693167" cy="586740"/>
          </a:xfrm>
          <a:prstGeom prst="rect">
            <a:avLst/>
          </a:prstGeom>
        </p:spPr>
      </p:pic>
    </p:spTree>
    <p:extLst>
      <p:ext uri="{BB962C8B-B14F-4D97-AF65-F5344CB8AC3E}">
        <p14:creationId xmlns:p14="http://schemas.microsoft.com/office/powerpoint/2010/main" val="32148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500"/>
                                        <p:tgtEl>
                                          <p:spTgt spid="23"/>
                                        </p:tgtEl>
                                      </p:cBhvr>
                                    </p:animEffect>
                                    <p:anim calcmode="lin" valueType="num">
                                      <p:cBhvr>
                                        <p:cTn id="12" dur="500"/>
                                        <p:tgtEl>
                                          <p:spTgt spid="23"/>
                                        </p:tgtEl>
                                        <p:attrNameLst>
                                          <p:attrName>ppt_x</p:attrName>
                                        </p:attrNameLst>
                                      </p:cBhvr>
                                      <p:tavLst>
                                        <p:tav tm="0">
                                          <p:val>
                                            <p:strVal val="ppt_x"/>
                                          </p:val>
                                        </p:tav>
                                        <p:tav tm="100000">
                                          <p:val>
                                            <p:strVal val="ppt_x"/>
                                          </p:val>
                                        </p:tav>
                                      </p:tavLst>
                                    </p:anim>
                                    <p:anim calcmode="lin" valueType="num">
                                      <p:cBhvr>
                                        <p:cTn id="13" dur="500"/>
                                        <p:tgtEl>
                                          <p:spTgt spid="23"/>
                                        </p:tgtEl>
                                        <p:attrNameLst>
                                          <p:attrName>ppt_y</p:attrName>
                                        </p:attrNameLst>
                                      </p:cBhvr>
                                      <p:tavLst>
                                        <p:tav tm="0">
                                          <p:val>
                                            <p:strVal val="ppt_y"/>
                                          </p:val>
                                        </p:tav>
                                        <p:tav tm="100000">
                                          <p:val>
                                            <p:strVal val="ppt_y+.1"/>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2"/>
                                        </p:tgtEl>
                                        <p:attrNameLst>
                                          <p:attrName>ppt_x</p:attrName>
                                        </p:attrNameLst>
                                      </p:cBhvr>
                                      <p:tavLst>
                                        <p:tav tm="0">
                                          <p:val>
                                            <p:strVal val="ppt_x"/>
                                          </p:val>
                                        </p:tav>
                                        <p:tav tm="100000">
                                          <p:val>
                                            <p:strVal val="ppt_x"/>
                                          </p:val>
                                        </p:tav>
                                      </p:tavLst>
                                    </p:anim>
                                    <p:anim calcmode="lin" valueType="num">
                                      <p:cBhvr additive="base">
                                        <p:cTn id="24" dur="500"/>
                                        <p:tgtEl>
                                          <p:spTgt spid="22"/>
                                        </p:tgtEl>
                                        <p:attrNameLst>
                                          <p:attrName>ppt_y</p:attrName>
                                        </p:attrNameLst>
                                      </p:cBhvr>
                                      <p:tavLst>
                                        <p:tav tm="0">
                                          <p:val>
                                            <p:strVal val="ppt_y"/>
                                          </p:val>
                                        </p:tav>
                                        <p:tav tm="100000">
                                          <p:val>
                                            <p:strVal val="1+ppt_h/2"/>
                                          </p:val>
                                        </p:tav>
                                      </p:tavLst>
                                    </p:anim>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24"/>
                                        </p:tgtEl>
                                      </p:cBhvr>
                                    </p:animEffect>
                                    <p:anim calcmode="lin" valueType="num">
                                      <p:cBhvr>
                                        <p:cTn id="35" dur="1000"/>
                                        <p:tgtEl>
                                          <p:spTgt spid="24"/>
                                        </p:tgtEl>
                                        <p:attrNameLst>
                                          <p:attrName>ppt_x</p:attrName>
                                        </p:attrNameLst>
                                      </p:cBhvr>
                                      <p:tavLst>
                                        <p:tav tm="0">
                                          <p:val>
                                            <p:strVal val="ppt_x"/>
                                          </p:val>
                                        </p:tav>
                                        <p:tav tm="100000">
                                          <p:val>
                                            <p:strVal val="ppt_x"/>
                                          </p:val>
                                        </p:tav>
                                      </p:tavLst>
                                    </p:anim>
                                    <p:anim calcmode="lin" valueType="num">
                                      <p:cBhvr>
                                        <p:cTn id="36" dur="1000"/>
                                        <p:tgtEl>
                                          <p:spTgt spid="24"/>
                                        </p:tgtEl>
                                        <p:attrNameLst>
                                          <p:attrName>ppt_y</p:attrName>
                                        </p:attrNameLst>
                                      </p:cBhvr>
                                      <p:tavLst>
                                        <p:tav tm="0">
                                          <p:val>
                                            <p:strVal val="ppt_y"/>
                                          </p:val>
                                        </p:tav>
                                        <p:tav tm="100000">
                                          <p:val>
                                            <p:strVal val="ppt_y+.1"/>
                                          </p:val>
                                        </p:tav>
                                      </p:tavLst>
                                    </p:anim>
                                    <p:set>
                                      <p:cBhvr>
                                        <p:cTn id="37" dur="1" fill="hold">
                                          <p:stCondLst>
                                            <p:cond delay="999"/>
                                          </p:stCondLst>
                                        </p:cTn>
                                        <p:tgtEl>
                                          <p:spTgt spid="2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4" grpId="1" animBg="1"/>
      <p:bldP spid="23" grpId="0" animBg="1"/>
      <p:bldP spid="23" grpId="1" animBg="1"/>
      <p:bldP spid="22" grpId="0" animBg="1"/>
      <p:bldP spid="22" grpId="1" animBg="1"/>
      <p:bldP spid="36" grpId="0"/>
      <p:bldP spid="3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1955503"/>
              </p:ext>
            </p:extLst>
          </p:nvPr>
        </p:nvGraphicFramePr>
        <p:xfrm>
          <a:off x="1962616" y="2181580"/>
          <a:ext cx="8170124" cy="3091804"/>
        </p:xfrm>
        <a:graphic>
          <a:graphicData uri="http://schemas.openxmlformats.org/drawingml/2006/table">
            <a:tbl>
              <a:tblPr firstRow="1" bandRow="1">
                <a:tableStyleId>{5C22544A-7EE6-4342-B048-85BDC9FD1C3A}</a:tableStyleId>
              </a:tblPr>
              <a:tblGrid>
                <a:gridCol w="2527608">
                  <a:extLst>
                    <a:ext uri="{9D8B030D-6E8A-4147-A177-3AD203B41FA5}">
                      <a16:colId xmlns:a16="http://schemas.microsoft.com/office/drawing/2014/main" val="20000"/>
                    </a:ext>
                  </a:extLst>
                </a:gridCol>
                <a:gridCol w="1557454">
                  <a:extLst>
                    <a:ext uri="{9D8B030D-6E8A-4147-A177-3AD203B41FA5}">
                      <a16:colId xmlns:a16="http://schemas.microsoft.com/office/drawing/2014/main" val="20001"/>
                    </a:ext>
                  </a:extLst>
                </a:gridCol>
                <a:gridCol w="2538761">
                  <a:extLst>
                    <a:ext uri="{9D8B030D-6E8A-4147-A177-3AD203B41FA5}">
                      <a16:colId xmlns:a16="http://schemas.microsoft.com/office/drawing/2014/main" val="20002"/>
                    </a:ext>
                  </a:extLst>
                </a:gridCol>
                <a:gridCol w="1546301">
                  <a:extLst>
                    <a:ext uri="{9D8B030D-6E8A-4147-A177-3AD203B41FA5}">
                      <a16:colId xmlns:a16="http://schemas.microsoft.com/office/drawing/2014/main" val="20003"/>
                    </a:ext>
                  </a:extLst>
                </a:gridCol>
              </a:tblGrid>
              <a:tr h="531484">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extLst>
                  <a:ext uri="{0D108BD9-81ED-4DB2-BD59-A6C34878D82A}">
                    <a16:rowId xmlns:a16="http://schemas.microsoft.com/office/drawing/2014/main" val="10000"/>
                  </a:ext>
                </a:extLst>
              </a:tr>
              <a:tr h="591416">
                <a:tc>
                  <a:txBody>
                    <a:bodyPr/>
                    <a:lstStyle/>
                    <a:p>
                      <a:pPr algn="ctr"/>
                      <a:r>
                        <a:rPr lang="hu-HU" dirty="0" err="1">
                          <a:solidFill>
                            <a:schemeClr val="tx1"/>
                          </a:solidFill>
                          <a:latin typeface="Whipsmart" panose="020B0502030203050204" pitchFamily="34" charset="0"/>
                        </a:rPr>
                        <a:t>radiant</a:t>
                      </a:r>
                      <a:r>
                        <a:rPr lang="hu-HU" dirty="0">
                          <a:solidFill>
                            <a:schemeClr val="tx1"/>
                          </a:solidFill>
                          <a:latin typeface="Whipsmart" panose="020B0502030203050204" pitchFamily="34" charset="0"/>
                        </a:rPr>
                        <a:t> </a:t>
                      </a:r>
                      <a:r>
                        <a:rPr lang="hu-HU" b="1" dirty="0" err="1">
                          <a:latin typeface="Whipsmart" panose="020B0502030203050204" pitchFamily="34" charset="0"/>
                        </a:rPr>
                        <a:t>power</a:t>
                      </a:r>
                      <a:r>
                        <a:rPr lang="hu-HU" dirty="0">
                          <a:latin typeface="Whipsmart" panose="020B0502030203050204" pitchFamily="34" charset="0"/>
                        </a:rPr>
                        <a:t>, </a:t>
                      </a:r>
                      <a:r>
                        <a:rPr lang="hu-HU" dirty="0" err="1">
                          <a:latin typeface="Whipsmart" panose="020B0502030203050204" pitchFamily="34" charset="0"/>
                        </a:rPr>
                        <a:t>radiant</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p>
                    <a:p>
                      <a:pPr algn="ctr"/>
                      <a:r>
                        <a:rPr lang="hu-HU" dirty="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a:solidFill>
                            <a:schemeClr val="tx1"/>
                          </a:solidFill>
                          <a:latin typeface="Whipsmart" panose="020B0502030203050204" pitchFamily="34" charset="0"/>
                        </a:rPr>
                        <a:t>luminous</a:t>
                      </a:r>
                      <a:r>
                        <a:rPr lang="hu-HU" dirty="0">
                          <a:solidFill>
                            <a:schemeClr val="tx1"/>
                          </a:solidFill>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lm</a:t>
                      </a:r>
                    </a:p>
                    <a:p>
                      <a:pPr algn="ctr"/>
                      <a:r>
                        <a:rPr lang="hu-HU" dirty="0">
                          <a:latin typeface="Whipsmart" panose="020B0502030203050204" pitchFamily="34" charset="0"/>
                        </a:rPr>
                        <a:t>lumen</a:t>
                      </a:r>
                      <a:endParaRPr lang="en-US" dirty="0">
                        <a:latin typeface="Whipsmart" panose="020B0502030203050204" pitchFamily="34" charset="0"/>
                      </a:endParaRPr>
                    </a:p>
                  </a:txBody>
                  <a:tcPr/>
                </a:tc>
                <a:extLst>
                  <a:ext uri="{0D108BD9-81ED-4DB2-BD59-A6C34878D82A}">
                    <a16:rowId xmlns:a16="http://schemas.microsoft.com/office/drawing/2014/main" val="10001"/>
                  </a:ext>
                </a:extLst>
              </a:tr>
              <a:tr h="531484">
                <a:tc>
                  <a:txBody>
                    <a:bodyPr/>
                    <a:lstStyle/>
                    <a:p>
                      <a:pPr algn="ctr"/>
                      <a:r>
                        <a:rPr lang="hu-HU" dirty="0">
                          <a:latin typeface="Whipsmart" panose="020B0502030203050204" pitchFamily="34" charset="0"/>
                        </a:rPr>
                        <a:t>r. </a:t>
                      </a:r>
                      <a:r>
                        <a:rPr lang="hu-HU" b="1" dirty="0" err="1">
                          <a:solidFill>
                            <a:srgbClr val="FF0000"/>
                          </a:solidFill>
                          <a:latin typeface="Whipsmart" panose="020B0502030203050204" pitchFamily="34" charset="0"/>
                        </a:rPr>
                        <a:t>power</a:t>
                      </a:r>
                      <a:r>
                        <a:rPr lang="hu-HU" b="1" baseline="0" dirty="0">
                          <a:solidFill>
                            <a:srgbClr val="FF0000"/>
                          </a:solidFill>
                          <a:latin typeface="Whipsmart" panose="020B0502030203050204" pitchFamily="34" charset="0"/>
                        </a:rPr>
                        <a:t> </a:t>
                      </a:r>
                      <a:r>
                        <a:rPr lang="hu-HU" b="1" baseline="0" dirty="0" err="1">
                          <a:solidFill>
                            <a:srgbClr val="FF0000"/>
                          </a:solidFill>
                          <a:latin typeface="Whipsmart" panose="020B0502030203050204" pitchFamily="34" charset="0"/>
                        </a:rPr>
                        <a:t>density</a:t>
                      </a:r>
                      <a:r>
                        <a:rPr lang="hu-HU" baseline="0" dirty="0">
                          <a:latin typeface="Whipsmart" panose="020B0502030203050204" pitchFamily="34" charset="0"/>
                        </a:rPr>
                        <a:t>,</a:t>
                      </a:r>
                      <a:r>
                        <a:rPr lang="en-US" baseline="0" dirty="0">
                          <a:latin typeface="Whipsmart" panose="020B0502030203050204" pitchFamily="34" charset="0"/>
                        </a:rPr>
                        <a:t> </a:t>
                      </a:r>
                      <a:r>
                        <a:rPr lang="en-US" baseline="0" dirty="0" err="1">
                          <a:latin typeface="Whipsmart" panose="020B0502030203050204" pitchFamily="34" charset="0"/>
                        </a:rPr>
                        <a:t>radiosity</a:t>
                      </a:r>
                      <a:r>
                        <a:rPr lang="en-US" baseline="0" dirty="0">
                          <a:latin typeface="Whipsmart" panose="020B0502030203050204" pitchFamily="34" charset="0"/>
                        </a:rPr>
                        <a:t>,</a:t>
                      </a:r>
                      <a:endParaRPr lang="hu-HU" baseline="0" dirty="0">
                        <a:latin typeface="Whipsmart" panose="020B0502030203050204" pitchFamily="34" charset="0"/>
                      </a:endParaRPr>
                    </a:p>
                    <a:p>
                      <a:pPr algn="ctr"/>
                      <a:r>
                        <a:rPr lang="hu-HU" baseline="0" dirty="0">
                          <a:latin typeface="Whipsmart" panose="020B0502030203050204" pitchFamily="34" charset="0"/>
                        </a:rPr>
                        <a:t>r. </a:t>
                      </a:r>
                      <a:r>
                        <a:rPr lang="hu-HU" baseline="0" dirty="0" err="1">
                          <a:latin typeface="Whipsmart" panose="020B0502030203050204" pitchFamily="34" charset="0"/>
                        </a:rPr>
                        <a:t>exitance</a:t>
                      </a:r>
                      <a:r>
                        <a:rPr lang="hu-HU" baseline="0" dirty="0">
                          <a:latin typeface="Whipsmart" panose="020B0502030203050204" pitchFamily="34" charset="0"/>
                        </a:rPr>
                        <a:t>, </a:t>
                      </a:r>
                      <a:r>
                        <a:rPr lang="hu-HU" baseline="0" dirty="0" err="1">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W/m</a:t>
                      </a:r>
                      <a:r>
                        <a:rPr lang="hu-HU" baseline="30000" dirty="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emittance</a:t>
                      </a:r>
                      <a:r>
                        <a:rPr lang="hu-HU" dirty="0">
                          <a:latin typeface="Whipsmart" panose="020B0502030203050204" pitchFamily="34" charset="0"/>
                        </a:rPr>
                        <a:t>, </a:t>
                      </a:r>
                      <a:r>
                        <a:rPr lang="hu-HU" dirty="0" err="1">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lx</a:t>
                      </a:r>
                      <a:endParaRPr lang="hu-HU" dirty="0">
                        <a:latin typeface="Whipsmart" panose="020B0502030203050204" pitchFamily="34" charset="0"/>
                      </a:endParaRPr>
                    </a:p>
                    <a:p>
                      <a:pPr algn="ctr"/>
                      <a:r>
                        <a:rPr lang="hu-HU" dirty="0">
                          <a:latin typeface="Whipsmart" panose="020B0502030203050204" pitchFamily="34" charset="0"/>
                        </a:rPr>
                        <a:t>lux</a:t>
                      </a:r>
                      <a:endParaRPr lang="en-US" dirty="0">
                        <a:latin typeface="Whipsmart" panose="020B0502030203050204" pitchFamily="34" charset="0"/>
                      </a:endParaRPr>
                    </a:p>
                  </a:txBody>
                  <a:tcPr/>
                </a:tc>
                <a:extLst>
                  <a:ext uri="{0D108BD9-81ED-4DB2-BD59-A6C34878D82A}">
                    <a16:rowId xmlns:a16="http://schemas.microsoft.com/office/drawing/2014/main" val="10002"/>
                  </a:ext>
                </a:extLst>
              </a:tr>
              <a:tr h="531484">
                <a:tc>
                  <a:txBody>
                    <a:bodyPr/>
                    <a:lstStyle/>
                    <a:p>
                      <a:pPr algn="ctr"/>
                      <a:r>
                        <a:rPr lang="hu-HU" dirty="0">
                          <a:latin typeface="Whipsmart" panose="020B0502030203050204" pitchFamily="34" charset="0"/>
                        </a:rPr>
                        <a:t>r. </a:t>
                      </a:r>
                      <a:r>
                        <a:rPr lang="hu-HU" dirty="0" err="1">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r>
                        <a:rPr lang="hu-HU" dirty="0" err="1">
                          <a:latin typeface="Whipsmart" panose="020B0502030203050204" pitchFamily="34" charset="0"/>
                        </a:rPr>
                        <a:t>sr</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cd</a:t>
                      </a:r>
                    </a:p>
                    <a:p>
                      <a:pPr algn="ctr"/>
                      <a:r>
                        <a:rPr lang="hu-HU" dirty="0">
                          <a:latin typeface="Whipsmart" panose="020B0502030203050204" pitchFamily="34" charset="0"/>
                        </a:rPr>
                        <a:t>candela</a:t>
                      </a:r>
                      <a:endParaRPr lang="en-US" dirty="0">
                        <a:latin typeface="Whipsmart" panose="020B0502030203050204" pitchFamily="34" charset="0"/>
                      </a:endParaRPr>
                    </a:p>
                  </a:txBody>
                  <a:tcPr/>
                </a:tc>
                <a:extLst>
                  <a:ext uri="{0D108BD9-81ED-4DB2-BD59-A6C34878D82A}">
                    <a16:rowId xmlns:a16="http://schemas.microsoft.com/office/drawing/2014/main" val="10003"/>
                  </a:ext>
                </a:extLst>
              </a:tr>
              <a:tr h="531484">
                <a:tc>
                  <a:txBody>
                    <a:bodyPr/>
                    <a:lstStyle/>
                    <a:p>
                      <a:pPr algn="ctr"/>
                      <a:r>
                        <a:rPr lang="hu-HU" b="1" dirty="0" err="1">
                          <a:solidFill>
                            <a:srgbClr val="FF0000"/>
                          </a:solidFill>
                          <a:latin typeface="Whipsmart" panose="020B0502030203050204" pitchFamily="34" charset="0"/>
                        </a:rPr>
                        <a:t>radiance</a:t>
                      </a:r>
                      <a:endParaRPr lang="en-US" b="1" dirty="0">
                        <a:solidFill>
                          <a:srgbClr val="FF0000"/>
                        </a:solidFill>
                        <a:latin typeface="Whipsmart" panose="020B0502030203050204" pitchFamily="34" charset="0"/>
                      </a:endParaRPr>
                    </a:p>
                  </a:txBody>
                  <a:tcPr/>
                </a:tc>
                <a:tc>
                  <a:txBody>
                    <a:bodyPr/>
                    <a:lstStyle/>
                    <a:p>
                      <a:pPr algn="ctr"/>
                      <a:r>
                        <a:rPr lang="hu-HU" dirty="0">
                          <a:latin typeface="Whipsmart" panose="020B0502030203050204" pitchFamily="34" charset="0"/>
                        </a:rPr>
                        <a:t>W/srm</a:t>
                      </a:r>
                      <a:r>
                        <a:rPr lang="hu-HU" baseline="30000" dirty="0">
                          <a:latin typeface="Whipsmart" panose="020B0502030203050204" pitchFamily="34" charset="0"/>
                        </a:rPr>
                        <a:t>2</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luminance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cd/m</a:t>
                      </a:r>
                      <a:r>
                        <a:rPr lang="hu-HU" baseline="30000" dirty="0">
                          <a:latin typeface="Whipsmart" panose="020B0502030203050204" pitchFamily="34" charset="0"/>
                        </a:rPr>
                        <a:t>2</a:t>
                      </a:r>
                    </a:p>
                    <a:p>
                      <a:pPr algn="ctr"/>
                      <a:r>
                        <a:rPr lang="hu-HU" sz="1800" kern="1200" dirty="0" err="1">
                          <a:solidFill>
                            <a:schemeClr val="dk1"/>
                          </a:solidFill>
                          <a:latin typeface="Whipsmart" panose="020B0502030203050204" pitchFamily="34" charset="0"/>
                          <a:ea typeface="+mn-ea"/>
                          <a:cs typeface="+mn-cs"/>
                        </a:rPr>
                        <a:t>nit</a:t>
                      </a:r>
                      <a:endParaRPr lang="en-US" sz="1800" kern="1200" dirty="0">
                        <a:solidFill>
                          <a:schemeClr val="dk1"/>
                        </a:solidFill>
                        <a:latin typeface="Whipsmart" panose="020B0502030203050204" pitchFamily="34" charset="0"/>
                        <a:ea typeface="+mn-ea"/>
                        <a:cs typeface="+mn-cs"/>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238821"/>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extLst>
                    <a:ext uri="{9D8B030D-6E8A-4147-A177-3AD203B41FA5}">
                      <a16:colId xmlns:a16="http://schemas.microsoft.com/office/drawing/2014/main" val="20000"/>
                    </a:ext>
                  </a:extLst>
                </a:gridCol>
                <a:gridCol w="4085062">
                  <a:extLst>
                    <a:ext uri="{9D8B030D-6E8A-4147-A177-3AD203B41FA5}">
                      <a16:colId xmlns:a16="http://schemas.microsoft.com/office/drawing/2014/main" val="20001"/>
                    </a:ext>
                  </a:extLst>
                </a:gridCol>
              </a:tblGrid>
              <a:tr h="654205">
                <a:tc>
                  <a:txBody>
                    <a:bodyPr/>
                    <a:lstStyle/>
                    <a:p>
                      <a:pPr algn="ctr"/>
                      <a:r>
                        <a:rPr lang="hu-HU" b="1" dirty="0" err="1">
                          <a:solidFill>
                            <a:schemeClr val="tx1"/>
                          </a:solidFill>
                          <a:latin typeface="Whipsmart" panose="020B0502030203050204" pitchFamily="34" charset="0"/>
                        </a:rPr>
                        <a:t>radiometry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single</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or</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three</a:t>
                      </a:r>
                      <a:r>
                        <a:rPr lang="hu-HU" b="0" dirty="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a:solidFill>
                            <a:schemeClr val="tx1"/>
                          </a:solidFill>
                          <a:latin typeface="Whipsmart" panose="020B0502030203050204" pitchFamily="34" charset="0"/>
                        </a:rPr>
                        <a:t>photometry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weighting</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wavelengths</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for</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observer</a:t>
                      </a:r>
                      <a:r>
                        <a:rPr lang="hu-HU" b="0" dirty="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939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rendering equation</a:t>
            </a:r>
          </a:p>
        </p:txBody>
      </p:sp>
      <p:sp>
        <p:nvSpPr>
          <p:cNvPr id="19" name="AutoShape 3"/>
          <p:cNvSpPr>
            <a:spLocks noChangeArrowheads="1"/>
          </p:cNvSpPr>
          <p:nvPr/>
        </p:nvSpPr>
        <p:spPr bwMode="auto">
          <a:xfrm>
            <a:off x="4707647" y="3077118"/>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24" name="Line 7"/>
          <p:cNvSpPr>
            <a:spLocks noChangeShapeType="1"/>
          </p:cNvSpPr>
          <p:nvPr/>
        </p:nvSpPr>
        <p:spPr bwMode="auto">
          <a:xfrm flipV="1">
            <a:off x="5774449" y="1894430"/>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5" name="Line 8"/>
          <p:cNvSpPr>
            <a:spLocks noChangeShapeType="1"/>
          </p:cNvSpPr>
          <p:nvPr/>
        </p:nvSpPr>
        <p:spPr bwMode="auto">
          <a:xfrm flipH="1" flipV="1">
            <a:off x="3640847" y="2543718"/>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31" name="Line 9"/>
          <p:cNvSpPr>
            <a:spLocks noChangeShapeType="1"/>
          </p:cNvSpPr>
          <p:nvPr/>
        </p:nvSpPr>
        <p:spPr bwMode="auto">
          <a:xfrm flipH="1" flipV="1">
            <a:off x="5774447" y="2238918"/>
            <a:ext cx="0" cy="1066800"/>
          </a:xfrm>
          <a:prstGeom prst="line">
            <a:avLst/>
          </a:prstGeom>
          <a:noFill/>
          <a:ln w="73025">
            <a:solidFill>
              <a:schemeClr val="tx1"/>
            </a:solidFill>
            <a:round/>
            <a:headEnd/>
            <a:tailEnd type="triangle" w="med" len="med"/>
          </a:ln>
          <a:effectLst/>
        </p:spPr>
        <p:txBody>
          <a:bodyPr wrap="none" anchor="ctr"/>
          <a:lstStyle/>
          <a:p>
            <a:endParaRPr lang="en-US"/>
          </a:p>
        </p:txBody>
      </p:sp>
      <p:sp>
        <p:nvSpPr>
          <p:cNvPr id="32" name="Line 7"/>
          <p:cNvSpPr>
            <a:spLocks noChangeShapeType="1"/>
          </p:cNvSpPr>
          <p:nvPr/>
        </p:nvSpPr>
        <p:spPr bwMode="auto">
          <a:xfrm flipH="1">
            <a:off x="7442598" y="1296848"/>
            <a:ext cx="732094" cy="597582"/>
          </a:xfrm>
          <a:prstGeom prst="line">
            <a:avLst/>
          </a:prstGeom>
          <a:noFill/>
          <a:ln w="73025">
            <a:solidFill>
              <a:srgbClr val="FFC000"/>
            </a:solidFill>
            <a:round/>
            <a:headEnd/>
            <a:tailEnd type="triangle" w="med" len="med"/>
          </a:ln>
          <a:effectLst/>
        </p:spPr>
        <p:txBody>
          <a:bodyPr wrap="none" anchor="ctr"/>
          <a:lstStyle/>
          <a:p>
            <a:endParaRPr lang="en-US"/>
          </a:p>
        </p:txBody>
      </p:sp>
      <p:sp>
        <p:nvSpPr>
          <p:cNvPr id="33" name="Line 7"/>
          <p:cNvSpPr>
            <a:spLocks noChangeShapeType="1"/>
          </p:cNvSpPr>
          <p:nvPr/>
        </p:nvSpPr>
        <p:spPr bwMode="auto">
          <a:xfrm flipH="1" flipV="1">
            <a:off x="2760096" y="2238919"/>
            <a:ext cx="880750" cy="304799"/>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34" name="Picture 33"/>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3200471" y="1847023"/>
            <a:ext cx="1231392" cy="426720"/>
          </a:xfrm>
          <a:prstGeom prst="rect">
            <a:avLst/>
          </a:prstGeom>
        </p:spPr>
      </p:pic>
      <p:pic>
        <p:nvPicPr>
          <p:cNvPr id="35" name="Picture 34"/>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7936417" y="1552839"/>
            <a:ext cx="1636166" cy="485242"/>
          </a:xfrm>
          <a:prstGeom prst="rect">
            <a:avLst/>
          </a:prstGeom>
        </p:spPr>
      </p:pic>
      <p:pic>
        <p:nvPicPr>
          <p:cNvPr id="36" name="Picture 3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3954380" y="2877170"/>
            <a:ext cx="287731" cy="199949"/>
          </a:xfrm>
          <a:prstGeom prst="rect">
            <a:avLst/>
          </a:prstGeom>
        </p:spPr>
      </p:pic>
      <p:pic>
        <p:nvPicPr>
          <p:cNvPr id="37" name="Picture 36"/>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6881848" y="2314700"/>
            <a:ext cx="399897" cy="351130"/>
          </a:xfrm>
          <a:prstGeom prst="rect">
            <a:avLst/>
          </a:prstGeom>
        </p:spPr>
      </p:pic>
      <p:pic>
        <p:nvPicPr>
          <p:cNvPr id="38" name="Picture 37"/>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5670815" y="3495280"/>
            <a:ext cx="207264" cy="197510"/>
          </a:xfrm>
          <a:prstGeom prst="rect">
            <a:avLst/>
          </a:prstGeom>
        </p:spPr>
      </p:pic>
      <p:pic>
        <p:nvPicPr>
          <p:cNvPr id="39" name="Picture 38"/>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7200532" y="3086100"/>
            <a:ext cx="1948281" cy="458418"/>
          </a:xfrm>
          <a:prstGeom prst="rect">
            <a:avLst/>
          </a:prstGeom>
        </p:spPr>
      </p:pic>
      <p:pic>
        <p:nvPicPr>
          <p:cNvPr id="40" name="Picture 39"/>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5966685" y="2248517"/>
            <a:ext cx="312725" cy="395021"/>
          </a:xfrm>
          <a:prstGeom prst="rect">
            <a:avLst/>
          </a:prstGeom>
        </p:spPr>
      </p:pic>
      <p:pic>
        <p:nvPicPr>
          <p:cNvPr id="41" name="Picture 40"/>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1971214" y="5493730"/>
            <a:ext cx="8616391" cy="1231697"/>
          </a:xfrm>
          <a:prstGeom prst="rect">
            <a:avLst/>
          </a:prstGeom>
        </p:spPr>
      </p:pic>
      <p:pic>
        <p:nvPicPr>
          <p:cNvPr id="3" name="Picture 2"/>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2030066" y="3779705"/>
            <a:ext cx="4030934" cy="326486"/>
          </a:xfrm>
          <a:prstGeom prst="rect">
            <a:avLst/>
          </a:prstGeom>
        </p:spPr>
      </p:pic>
      <p:pic>
        <p:nvPicPr>
          <p:cNvPr id="5" name="Picture 4"/>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2520581" y="4259969"/>
            <a:ext cx="4578127" cy="307281"/>
          </a:xfrm>
          <a:prstGeom prst="rect">
            <a:avLst/>
          </a:prstGeom>
        </p:spPr>
      </p:pic>
      <p:pic>
        <p:nvPicPr>
          <p:cNvPr id="6" name="Picture 5"/>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2520582" y="4623648"/>
            <a:ext cx="3361805" cy="331059"/>
          </a:xfrm>
          <a:prstGeom prst="rect">
            <a:avLst/>
          </a:prstGeom>
        </p:spPr>
      </p:pic>
      <p:pic>
        <p:nvPicPr>
          <p:cNvPr id="7" name="Picture 6"/>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2498043" y="5092390"/>
            <a:ext cx="5174397" cy="285332"/>
          </a:xfrm>
          <a:prstGeom prst="rect">
            <a:avLst/>
          </a:prstGeom>
        </p:spPr>
      </p:pic>
    </p:spTree>
    <p:extLst>
      <p:ext uri="{BB962C8B-B14F-4D97-AF65-F5344CB8AC3E}">
        <p14:creationId xmlns:p14="http://schemas.microsoft.com/office/powerpoint/2010/main" val="154577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cases</a:t>
            </a:r>
          </a:p>
        </p:txBody>
      </p:sp>
      <p:sp>
        <p:nvSpPr>
          <p:cNvPr id="3" name="Content Placeholder 2"/>
          <p:cNvSpPr>
            <a:spLocks noGrp="1"/>
          </p:cNvSpPr>
          <p:nvPr>
            <p:ph idx="1"/>
          </p:nvPr>
        </p:nvSpPr>
        <p:spPr/>
        <p:txBody>
          <a:bodyPr/>
          <a:lstStyle/>
          <a:p>
            <a:r>
              <a:rPr lang="en-US" dirty="0"/>
              <a:t>light only comes from one direction</a:t>
            </a:r>
          </a:p>
          <a:p>
            <a:endParaRPr lang="en-US" dirty="0"/>
          </a:p>
          <a:p>
            <a:r>
              <a:rPr lang="en-US" dirty="0"/>
              <a:t>ideal, smooth surface</a:t>
            </a:r>
          </a:p>
          <a:p>
            <a:pPr lvl="1"/>
            <a:r>
              <a:rPr lang="en-US" dirty="0"/>
              <a:t>there is only one incoming direction from where light can be </a:t>
            </a:r>
            <a:r>
              <a:rPr lang="en-US" b="1" dirty="0"/>
              <a:t>reflected</a:t>
            </a:r>
            <a:r>
              <a:rPr lang="en-US" dirty="0"/>
              <a:t> to a given outgoing direction</a:t>
            </a:r>
          </a:p>
          <a:p>
            <a:pPr lvl="1"/>
            <a:r>
              <a:rPr lang="en-US" dirty="0"/>
              <a:t>there is only one incoming direction from where light can be </a:t>
            </a:r>
            <a:r>
              <a:rPr lang="en-US" b="1" dirty="0"/>
              <a:t>refracted</a:t>
            </a:r>
            <a:r>
              <a:rPr lang="en-US" dirty="0"/>
              <a:t> to a given outgoing direction</a:t>
            </a:r>
          </a:p>
          <a:p>
            <a:pPr marL="0" indent="0">
              <a:buNone/>
            </a:pPr>
            <a:endParaRPr lang="en-US" dirty="0"/>
          </a:p>
          <a:p>
            <a:r>
              <a:rPr lang="en-US" dirty="0"/>
              <a:t>in these two cases, no integral is needed!</a:t>
            </a:r>
          </a:p>
        </p:txBody>
      </p:sp>
    </p:spTree>
    <p:extLst>
      <p:ext uri="{BB962C8B-B14F-4D97-AF65-F5344CB8AC3E}">
        <p14:creationId xmlns:p14="http://schemas.microsoft.com/office/powerpoint/2010/main" val="299475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67" descr="http://www.psdgraphics.com/file/glossy-light-bul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888" r="23761"/>
          <a:stretch/>
        </p:blipFill>
        <p:spPr bwMode="auto">
          <a:xfrm>
            <a:off x="6041831" y="5102067"/>
            <a:ext cx="723901" cy="1127760"/>
          </a:xfrm>
          <a:prstGeom prst="rect">
            <a:avLst/>
          </a:prstGeom>
          <a:noFill/>
          <a:extLst>
            <a:ext uri="{909E8E84-426E-40DD-AFC4-6F175D3DCCD1}">
              <a14:hiddenFill xmlns:a14="http://schemas.microsoft.com/office/drawing/2010/main">
                <a:solidFill>
                  <a:srgbClr val="FFFFFF"/>
                </a:solidFill>
              </a14:hiddenFill>
            </a:ext>
          </a:extLst>
        </p:spPr>
      </p:pic>
      <p:pic>
        <p:nvPicPr>
          <p:cNvPr id="58435" name="Picture 67" descr="http://www.psdgraphics.com/file/glossy-light-bul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888" r="23761"/>
          <a:stretch/>
        </p:blipFill>
        <p:spPr bwMode="auto">
          <a:xfrm>
            <a:off x="9906000" y="2672240"/>
            <a:ext cx="723901" cy="1127760"/>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p:txBody>
          <a:bodyPr/>
          <a:lstStyle/>
          <a:p>
            <a:r>
              <a:rPr lang="hu-HU" dirty="0" err="1"/>
              <a:t>Illusion</a:t>
            </a:r>
            <a:r>
              <a:rPr lang="hu-HU" dirty="0"/>
              <a:t> of </a:t>
            </a:r>
            <a:r>
              <a:rPr lang="hu-HU" dirty="0" err="1"/>
              <a:t>the</a:t>
            </a:r>
            <a:r>
              <a:rPr lang="hu-HU" dirty="0"/>
              <a:t> </a:t>
            </a:r>
            <a:r>
              <a:rPr lang="hu-HU" dirty="0" err="1"/>
              <a:t>real</a:t>
            </a:r>
            <a:r>
              <a:rPr lang="hu-HU" dirty="0"/>
              <a:t> </a:t>
            </a:r>
            <a:r>
              <a:rPr lang="hu-HU" dirty="0" err="1"/>
              <a:t>world</a:t>
            </a:r>
            <a:endParaRPr lang="en-US" dirty="0"/>
          </a:p>
        </p:txBody>
      </p:sp>
      <p:pic>
        <p:nvPicPr>
          <p:cNvPr id="4" name="Picture 87"/>
          <p:cNvPicPr>
            <a:picLocks noChangeAspect="1"/>
          </p:cNvPicPr>
          <p:nvPr/>
        </p:nvPicPr>
        <p:blipFill>
          <a:blip r:embed="rId4" cstate="print"/>
          <a:stretch>
            <a:fillRect/>
          </a:stretch>
        </p:blipFill>
        <p:spPr>
          <a:xfrm>
            <a:off x="6525005" y="1928681"/>
            <a:ext cx="739019" cy="650824"/>
          </a:xfrm>
          <a:prstGeom prst="rect">
            <a:avLst/>
          </a:prstGeom>
        </p:spPr>
      </p:pic>
      <p:graphicFrame>
        <p:nvGraphicFramePr>
          <p:cNvPr id="5" name="Object 2">
            <a:hlinkClick r:id="" action="ppaction://ole?verb=0"/>
          </p:cNvPr>
          <p:cNvGraphicFramePr>
            <a:graphicFrameLocks/>
          </p:cNvGraphicFramePr>
          <p:nvPr/>
        </p:nvGraphicFramePr>
        <p:xfrm>
          <a:off x="2181226" y="1443039"/>
          <a:ext cx="2779713" cy="2617787"/>
        </p:xfrm>
        <a:graphic>
          <a:graphicData uri="http://schemas.openxmlformats.org/presentationml/2006/ole">
            <mc:AlternateContent xmlns:mc="http://schemas.openxmlformats.org/markup-compatibility/2006">
              <mc:Choice xmlns:v="urn:schemas-microsoft-com:vml" Requires="v">
                <p:oleObj name="Klip" r:id="rId5" imgW="3651840" imgH="3450600" progId="">
                  <p:embed/>
                </p:oleObj>
              </mc:Choice>
              <mc:Fallback>
                <p:oleObj name="Klip" r:id="rId5" imgW="3651840" imgH="345060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1226" y="1443039"/>
                        <a:ext cx="2779713"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hlinkClick r:id="" action="ppaction://ole?verb=0"/>
          </p:cNvPr>
          <p:cNvGraphicFramePr>
            <a:graphicFrameLocks/>
          </p:cNvGraphicFramePr>
          <p:nvPr/>
        </p:nvGraphicFramePr>
        <p:xfrm>
          <a:off x="2105025" y="4235450"/>
          <a:ext cx="2819400" cy="2617788"/>
        </p:xfrm>
        <a:graphic>
          <a:graphicData uri="http://schemas.openxmlformats.org/presentationml/2006/ole">
            <mc:AlternateContent xmlns:mc="http://schemas.openxmlformats.org/markup-compatibility/2006">
              <mc:Choice xmlns:v="urn:schemas-microsoft-com:vml" Requires="v">
                <p:oleObj name="Klip" r:id="rId7" imgW="3651840" imgH="3450600" progId="">
                  <p:embed/>
                </p:oleObj>
              </mc:Choice>
              <mc:Fallback>
                <p:oleObj name="Klip" r:id="rId7" imgW="3651840" imgH="34506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5025" y="4235450"/>
                        <a:ext cx="28194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p:cNvSpPr>
            <a:spLocks noChangeArrowheads="1"/>
          </p:cNvSpPr>
          <p:nvPr/>
        </p:nvSpPr>
        <p:spPr bwMode="auto">
          <a:xfrm>
            <a:off x="3629025" y="3348038"/>
            <a:ext cx="1371600" cy="3505200"/>
          </a:xfrm>
          <a:prstGeom prst="rect">
            <a:avLst/>
          </a:prstGeom>
          <a:solidFill>
            <a:schemeClr val="bg1"/>
          </a:solidFill>
          <a:ln w="12700">
            <a:solidFill>
              <a:schemeClr val="bg1"/>
            </a:solidFill>
            <a:miter lim="800000"/>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8" name="Oval 6"/>
          <p:cNvSpPr>
            <a:spLocks noChangeArrowheads="1"/>
          </p:cNvSpPr>
          <p:nvPr/>
        </p:nvSpPr>
        <p:spPr bwMode="auto">
          <a:xfrm>
            <a:off x="5076826" y="4491039"/>
            <a:ext cx="822325" cy="479425"/>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10" name="Line 8"/>
          <p:cNvSpPr>
            <a:spLocks noChangeShapeType="1"/>
          </p:cNvSpPr>
          <p:nvPr/>
        </p:nvSpPr>
        <p:spPr bwMode="auto">
          <a:xfrm flipH="1" flipV="1">
            <a:off x="5457825" y="4948238"/>
            <a:ext cx="6858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nvGrpSpPr>
          <p:cNvPr id="11" name="Group 9"/>
          <p:cNvGrpSpPr>
            <a:grpSpLocks/>
          </p:cNvGrpSpPr>
          <p:nvPr/>
        </p:nvGrpSpPr>
        <p:grpSpPr bwMode="auto">
          <a:xfrm>
            <a:off x="3857626" y="1519239"/>
            <a:ext cx="2557463" cy="2865437"/>
            <a:chOff x="1470" y="960"/>
            <a:chExt cx="1611" cy="1805"/>
          </a:xfrm>
        </p:grpSpPr>
        <p:grpSp>
          <p:nvGrpSpPr>
            <p:cNvPr id="12" name="Group 10"/>
            <p:cNvGrpSpPr>
              <a:grpSpLocks/>
            </p:cNvGrpSpPr>
            <p:nvPr/>
          </p:nvGrpSpPr>
          <p:grpSpPr bwMode="auto">
            <a:xfrm>
              <a:off x="1470" y="2016"/>
              <a:ext cx="689" cy="749"/>
              <a:chOff x="960" y="2112"/>
              <a:chExt cx="689" cy="749"/>
            </a:xfrm>
          </p:grpSpPr>
          <p:sp>
            <p:nvSpPr>
              <p:cNvPr id="16" name="Line 11"/>
              <p:cNvSpPr>
                <a:spLocks noChangeShapeType="1"/>
              </p:cNvSpPr>
              <p:nvPr/>
            </p:nvSpPr>
            <p:spPr bwMode="auto">
              <a:xfrm flipV="1">
                <a:off x="960" y="211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7" name="Line 12"/>
              <p:cNvSpPr>
                <a:spLocks noChangeShapeType="1"/>
              </p:cNvSpPr>
              <p:nvPr/>
            </p:nvSpPr>
            <p:spPr bwMode="auto">
              <a:xfrm>
                <a:off x="960" y="259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8" name="Freeform 13"/>
              <p:cNvSpPr>
                <a:spLocks/>
              </p:cNvSpPr>
              <p:nvPr/>
            </p:nvSpPr>
            <p:spPr bwMode="auto">
              <a:xfrm>
                <a:off x="1088" y="2160"/>
                <a:ext cx="43" cy="433"/>
              </a:xfrm>
              <a:custGeom>
                <a:avLst/>
                <a:gdLst>
                  <a:gd name="T0" fmla="*/ 0 w 43"/>
                  <a:gd name="T1" fmla="*/ 433 h 433"/>
                  <a:gd name="T2" fmla="*/ 16 w 43"/>
                  <a:gd name="T3" fmla="*/ 0 h 433"/>
                  <a:gd name="T4" fmla="*/ 43 w 43"/>
                  <a:gd name="T5" fmla="*/ 433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19" name="Freeform 14"/>
              <p:cNvSpPr>
                <a:spLocks/>
              </p:cNvSpPr>
              <p:nvPr/>
            </p:nvSpPr>
            <p:spPr bwMode="auto">
              <a:xfrm>
                <a:off x="1200" y="2352"/>
                <a:ext cx="48" cy="241"/>
              </a:xfrm>
              <a:custGeom>
                <a:avLst/>
                <a:gdLst>
                  <a:gd name="T0" fmla="*/ 0 w 43"/>
                  <a:gd name="T1" fmla="*/ 1 h 433"/>
                  <a:gd name="T2" fmla="*/ 204 w 43"/>
                  <a:gd name="T3" fmla="*/ 0 h 433"/>
                  <a:gd name="T4" fmla="*/ 547 w 43"/>
                  <a:gd name="T5" fmla="*/ 1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0" name="Freeform 15"/>
              <p:cNvSpPr>
                <a:spLocks/>
              </p:cNvSpPr>
              <p:nvPr/>
            </p:nvSpPr>
            <p:spPr bwMode="auto">
              <a:xfrm>
                <a:off x="1392" y="2256"/>
                <a:ext cx="48" cy="337"/>
              </a:xfrm>
              <a:custGeom>
                <a:avLst/>
                <a:gdLst>
                  <a:gd name="T0" fmla="*/ 0 w 43"/>
                  <a:gd name="T1" fmla="*/ 2 h 433"/>
                  <a:gd name="T2" fmla="*/ 204 w 43"/>
                  <a:gd name="T3" fmla="*/ 0 h 433"/>
                  <a:gd name="T4" fmla="*/ 547 w 43"/>
                  <a:gd name="T5" fmla="*/ 2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1" name="Rectangle 16"/>
              <p:cNvSpPr>
                <a:spLocks noChangeArrowheads="1"/>
              </p:cNvSpPr>
              <p:nvPr/>
            </p:nvSpPr>
            <p:spPr bwMode="auto">
              <a:xfrm>
                <a:off x="1392" y="2496"/>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dirty="0">
                    <a:latin typeface="Symbol" panose="05050102010706020507" pitchFamily="18" charset="2"/>
                    <a:sym typeface="Symbol" panose="05050102010706020507" pitchFamily="18" charset="2"/>
                  </a:rPr>
                  <a:t></a:t>
                </a:r>
              </a:p>
            </p:txBody>
          </p:sp>
        </p:grpSp>
        <p:grpSp>
          <p:nvGrpSpPr>
            <p:cNvPr id="13" name="Group 17"/>
            <p:cNvGrpSpPr>
              <a:grpSpLocks/>
            </p:cNvGrpSpPr>
            <p:nvPr/>
          </p:nvGrpSpPr>
          <p:grpSpPr bwMode="auto">
            <a:xfrm>
              <a:off x="2046" y="960"/>
              <a:ext cx="1035" cy="576"/>
              <a:chOff x="1776" y="960"/>
              <a:chExt cx="1035" cy="576"/>
            </a:xfrm>
          </p:grpSpPr>
          <p:sp>
            <p:nvSpPr>
              <p:cNvPr id="14" name="Line 18"/>
              <p:cNvSpPr>
                <a:spLocks noChangeShapeType="1"/>
              </p:cNvSpPr>
              <p:nvPr/>
            </p:nvSpPr>
            <p:spPr bwMode="auto">
              <a:xfrm flipH="1">
                <a:off x="1776" y="1536"/>
                <a:ext cx="912"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5" name="Rectangle 19"/>
              <p:cNvSpPr>
                <a:spLocks noChangeArrowheads="1"/>
              </p:cNvSpPr>
              <p:nvPr/>
            </p:nvSpPr>
            <p:spPr bwMode="auto">
              <a:xfrm>
                <a:off x="2016" y="960"/>
                <a:ext cx="79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r>
                  <a:rPr lang="en-US" altLang="en-US" sz="2400" dirty="0">
                    <a:latin typeface="Whipsmart" panose="020B0502030203050204" pitchFamily="34" charset="0"/>
                  </a:rPr>
                  <a:t>t</a:t>
                </a:r>
                <a:r>
                  <a:rPr lang="hu-HU" altLang="en-US" sz="2400" dirty="0">
                    <a:latin typeface="Whipsmart" panose="020B0502030203050204" pitchFamily="34" charset="0"/>
                  </a:rPr>
                  <a:t>one </a:t>
                </a:r>
              </a:p>
              <a:p>
                <a:r>
                  <a:rPr lang="hu-HU" altLang="en-US" sz="2400" dirty="0">
                    <a:latin typeface="Whipsmart" panose="020B0502030203050204" pitchFamily="34" charset="0"/>
                  </a:rPr>
                  <a:t>mapping</a:t>
                </a:r>
              </a:p>
            </p:txBody>
          </p:sp>
        </p:grpSp>
      </p:grpSp>
      <p:sp>
        <p:nvSpPr>
          <p:cNvPr id="22" name="Line 20"/>
          <p:cNvSpPr>
            <a:spLocks noChangeShapeType="1"/>
          </p:cNvSpPr>
          <p:nvPr/>
        </p:nvSpPr>
        <p:spPr bwMode="auto">
          <a:xfrm>
            <a:off x="3324225" y="1976438"/>
            <a:ext cx="8382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3" name="Freeform 21"/>
          <p:cNvSpPr>
            <a:spLocks/>
          </p:cNvSpPr>
          <p:nvPr/>
        </p:nvSpPr>
        <p:spPr bwMode="auto">
          <a:xfrm>
            <a:off x="4010026" y="2205038"/>
            <a:ext cx="225425" cy="304800"/>
          </a:xfrm>
          <a:custGeom>
            <a:avLst/>
            <a:gdLst>
              <a:gd name="T0" fmla="*/ 2147483647 w 142"/>
              <a:gd name="T1" fmla="*/ 2147483647 h 192"/>
              <a:gd name="T2" fmla="*/ 2147483647 w 142"/>
              <a:gd name="T3" fmla="*/ 2147483647 h 192"/>
              <a:gd name="T4" fmla="*/ 0 w 142"/>
              <a:gd name="T5" fmla="*/ 2147483647 h 192"/>
              <a:gd name="T6" fmla="*/ 2147483647 w 142"/>
              <a:gd name="T7" fmla="*/ 0 h 192"/>
              <a:gd name="T8" fmla="*/ 2147483647 w 142"/>
              <a:gd name="T9" fmla="*/ 2147483647 h 192"/>
              <a:gd name="T10" fmla="*/ 0 60000 65536"/>
              <a:gd name="T11" fmla="*/ 0 60000 65536"/>
              <a:gd name="T12" fmla="*/ 0 60000 65536"/>
              <a:gd name="T13" fmla="*/ 0 60000 65536"/>
              <a:gd name="T14" fmla="*/ 0 60000 65536"/>
              <a:gd name="T15" fmla="*/ 0 w 142"/>
              <a:gd name="T16" fmla="*/ 0 h 192"/>
              <a:gd name="T17" fmla="*/ 142 w 142"/>
              <a:gd name="T18" fmla="*/ 192 h 192"/>
            </a:gdLst>
            <a:ahLst/>
            <a:cxnLst>
              <a:cxn ang="T10">
                <a:pos x="T0" y="T1"/>
              </a:cxn>
              <a:cxn ang="T11">
                <a:pos x="T2" y="T3"/>
              </a:cxn>
              <a:cxn ang="T12">
                <a:pos x="T4" y="T5"/>
              </a:cxn>
              <a:cxn ang="T13">
                <a:pos x="T6" y="T7"/>
              </a:cxn>
              <a:cxn ang="T14">
                <a:pos x="T8" y="T9"/>
              </a:cxn>
            </a:cxnLst>
            <a:rect l="T15" t="T16" r="T17" b="T18"/>
            <a:pathLst>
              <a:path w="142" h="192">
                <a:moveTo>
                  <a:pt x="142" y="42"/>
                </a:moveTo>
                <a:lnTo>
                  <a:pt x="96" y="192"/>
                </a:lnTo>
                <a:lnTo>
                  <a:pt x="0" y="144"/>
                </a:lnTo>
                <a:lnTo>
                  <a:pt x="48" y="0"/>
                </a:lnTo>
                <a:lnTo>
                  <a:pt x="142" y="42"/>
                </a:lnTo>
                <a:close/>
              </a:path>
            </a:pathLst>
          </a:custGeom>
          <a:solidFill>
            <a:schemeClr val="accent2"/>
          </a:solidFill>
          <a:ln w="12700">
            <a:solidFill>
              <a:schemeClr val="accent2"/>
            </a:solidFill>
            <a:round/>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4" name="Line 22"/>
          <p:cNvSpPr>
            <a:spLocks noChangeShapeType="1"/>
          </p:cNvSpPr>
          <p:nvPr/>
        </p:nvSpPr>
        <p:spPr bwMode="auto">
          <a:xfrm>
            <a:off x="3324225" y="1976438"/>
            <a:ext cx="8382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5" name="Line 23"/>
          <p:cNvSpPr>
            <a:spLocks noChangeShapeType="1"/>
          </p:cNvSpPr>
          <p:nvPr/>
        </p:nvSpPr>
        <p:spPr bwMode="auto">
          <a:xfrm>
            <a:off x="3248025" y="4719638"/>
            <a:ext cx="16764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nvGrpSpPr>
          <p:cNvPr id="26" name="Group 24"/>
          <p:cNvGrpSpPr>
            <a:grpSpLocks/>
          </p:cNvGrpSpPr>
          <p:nvPr/>
        </p:nvGrpSpPr>
        <p:grpSpPr bwMode="auto">
          <a:xfrm>
            <a:off x="3857625" y="5634038"/>
            <a:ext cx="1169988" cy="1219200"/>
            <a:chOff x="1296" y="3552"/>
            <a:chExt cx="737" cy="768"/>
          </a:xfrm>
        </p:grpSpPr>
        <p:sp>
          <p:nvSpPr>
            <p:cNvPr id="27" name="Line 25"/>
            <p:cNvSpPr>
              <a:spLocks noChangeShapeType="1"/>
            </p:cNvSpPr>
            <p:nvPr/>
          </p:nvSpPr>
          <p:spPr bwMode="auto">
            <a:xfrm flipV="1">
              <a:off x="1296" y="355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8" name="Line 26"/>
            <p:cNvSpPr>
              <a:spLocks noChangeShapeType="1"/>
            </p:cNvSpPr>
            <p:nvPr/>
          </p:nvSpPr>
          <p:spPr bwMode="auto">
            <a:xfrm>
              <a:off x="1296" y="403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9" name="Freeform 27"/>
            <p:cNvSpPr>
              <a:spLocks/>
            </p:cNvSpPr>
            <p:nvPr/>
          </p:nvSpPr>
          <p:spPr bwMode="auto">
            <a:xfrm>
              <a:off x="1296" y="3616"/>
              <a:ext cx="576" cy="368"/>
            </a:xfrm>
            <a:custGeom>
              <a:avLst/>
              <a:gdLst>
                <a:gd name="T0" fmla="*/ 0 w 576"/>
                <a:gd name="T1" fmla="*/ 320 h 368"/>
                <a:gd name="T2" fmla="*/ 48 w 576"/>
                <a:gd name="T3" fmla="*/ 320 h 368"/>
                <a:gd name="T4" fmla="*/ 96 w 576"/>
                <a:gd name="T5" fmla="*/ 32 h 368"/>
                <a:gd name="T6" fmla="*/ 144 w 576"/>
                <a:gd name="T7" fmla="*/ 128 h 368"/>
                <a:gd name="T8" fmla="*/ 240 w 576"/>
                <a:gd name="T9" fmla="*/ 80 h 368"/>
                <a:gd name="T10" fmla="*/ 288 w 576"/>
                <a:gd name="T11" fmla="*/ 224 h 368"/>
                <a:gd name="T12" fmla="*/ 384 w 576"/>
                <a:gd name="T13" fmla="*/ 176 h 368"/>
                <a:gd name="T14" fmla="*/ 432 w 576"/>
                <a:gd name="T15" fmla="*/ 320 h 368"/>
                <a:gd name="T16" fmla="*/ 480 w 576"/>
                <a:gd name="T17" fmla="*/ 176 h 368"/>
                <a:gd name="T18" fmla="*/ 528 w 576"/>
                <a:gd name="T19" fmla="*/ 368 h 368"/>
                <a:gd name="T20" fmla="*/ 576 w 576"/>
                <a:gd name="T21" fmla="*/ 176 h 3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8"/>
                <a:gd name="T35" fmla="*/ 576 w 576"/>
                <a:gd name="T36" fmla="*/ 368 h 3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8">
                  <a:moveTo>
                    <a:pt x="0" y="320"/>
                  </a:moveTo>
                  <a:cubicBezTo>
                    <a:pt x="16" y="344"/>
                    <a:pt x="32" y="368"/>
                    <a:pt x="48" y="320"/>
                  </a:cubicBezTo>
                  <a:cubicBezTo>
                    <a:pt x="64" y="272"/>
                    <a:pt x="80" y="64"/>
                    <a:pt x="96" y="32"/>
                  </a:cubicBezTo>
                  <a:cubicBezTo>
                    <a:pt x="112" y="0"/>
                    <a:pt x="120" y="120"/>
                    <a:pt x="144" y="128"/>
                  </a:cubicBezTo>
                  <a:cubicBezTo>
                    <a:pt x="168" y="136"/>
                    <a:pt x="216" y="64"/>
                    <a:pt x="240" y="80"/>
                  </a:cubicBezTo>
                  <a:cubicBezTo>
                    <a:pt x="264" y="96"/>
                    <a:pt x="264" y="208"/>
                    <a:pt x="288" y="224"/>
                  </a:cubicBezTo>
                  <a:cubicBezTo>
                    <a:pt x="312" y="240"/>
                    <a:pt x="360" y="160"/>
                    <a:pt x="384" y="176"/>
                  </a:cubicBezTo>
                  <a:cubicBezTo>
                    <a:pt x="408" y="192"/>
                    <a:pt x="416" y="320"/>
                    <a:pt x="432" y="320"/>
                  </a:cubicBezTo>
                  <a:cubicBezTo>
                    <a:pt x="448" y="320"/>
                    <a:pt x="464" y="168"/>
                    <a:pt x="480" y="176"/>
                  </a:cubicBezTo>
                  <a:cubicBezTo>
                    <a:pt x="496" y="184"/>
                    <a:pt x="512" y="368"/>
                    <a:pt x="528" y="368"/>
                  </a:cubicBezTo>
                  <a:cubicBezTo>
                    <a:pt x="544" y="368"/>
                    <a:pt x="568" y="208"/>
                    <a:pt x="576" y="176"/>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30" name="Rectangle 28"/>
            <p:cNvSpPr>
              <a:spLocks noChangeArrowheads="1"/>
            </p:cNvSpPr>
            <p:nvPr/>
          </p:nvSpPr>
          <p:spPr bwMode="auto">
            <a:xfrm>
              <a:off x="1776" y="3955"/>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grpSp>
      <p:sp>
        <p:nvSpPr>
          <p:cNvPr id="31" name="Oval 29"/>
          <p:cNvSpPr>
            <a:spLocks noChangeArrowheads="1"/>
          </p:cNvSpPr>
          <p:nvPr/>
        </p:nvSpPr>
        <p:spPr bwMode="auto">
          <a:xfrm rot="-1036863">
            <a:off x="4543426" y="5253038"/>
            <a:ext cx="1160463" cy="400050"/>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32" name="Line 30"/>
          <p:cNvSpPr>
            <a:spLocks noChangeShapeType="1"/>
          </p:cNvSpPr>
          <p:nvPr/>
        </p:nvSpPr>
        <p:spPr bwMode="auto">
          <a:xfrm flipH="1">
            <a:off x="4695825" y="4948238"/>
            <a:ext cx="76200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3" name="Line 31"/>
          <p:cNvSpPr>
            <a:spLocks noChangeShapeType="1"/>
          </p:cNvSpPr>
          <p:nvPr/>
        </p:nvSpPr>
        <p:spPr bwMode="auto">
          <a:xfrm>
            <a:off x="3248025" y="4719638"/>
            <a:ext cx="1371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4" name="Line 32"/>
          <p:cNvSpPr>
            <a:spLocks noChangeShapeType="1"/>
          </p:cNvSpPr>
          <p:nvPr/>
        </p:nvSpPr>
        <p:spPr bwMode="auto">
          <a:xfrm flipH="1" flipV="1">
            <a:off x="3248025" y="4719638"/>
            <a:ext cx="1447800" cy="685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5" name="Line 33"/>
          <p:cNvSpPr>
            <a:spLocks noChangeShapeType="1"/>
          </p:cNvSpPr>
          <p:nvPr/>
        </p:nvSpPr>
        <p:spPr bwMode="auto">
          <a:xfrm flipH="1" flipV="1">
            <a:off x="3324225" y="1976438"/>
            <a:ext cx="7620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6" name="Text Box 34"/>
          <p:cNvSpPr txBox="1">
            <a:spLocks noChangeArrowheads="1"/>
          </p:cNvSpPr>
          <p:nvPr/>
        </p:nvSpPr>
        <p:spPr bwMode="auto">
          <a:xfrm>
            <a:off x="5181601" y="3957638"/>
            <a:ext cx="135133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altLang="en-US" dirty="0"/>
              <a:t>r</a:t>
            </a:r>
            <a:r>
              <a:rPr lang="hu-HU" altLang="en-US" dirty="0"/>
              <a:t>eal world</a:t>
            </a:r>
          </a:p>
        </p:txBody>
      </p:sp>
      <p:sp>
        <p:nvSpPr>
          <p:cNvPr id="37" name="Text Box 35"/>
          <p:cNvSpPr txBox="1">
            <a:spLocks noChangeArrowheads="1"/>
          </p:cNvSpPr>
          <p:nvPr/>
        </p:nvSpPr>
        <p:spPr bwMode="auto">
          <a:xfrm>
            <a:off x="1524001" y="3957638"/>
            <a:ext cx="81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hu-HU" altLang="en-US" dirty="0"/>
              <a:t>color</a:t>
            </a:r>
          </a:p>
        </p:txBody>
      </p:sp>
      <p:sp>
        <p:nvSpPr>
          <p:cNvPr id="38" name="AutoShape 36"/>
          <p:cNvSpPr>
            <a:spLocks noChangeArrowheads="1"/>
          </p:cNvSpPr>
          <p:nvPr/>
        </p:nvSpPr>
        <p:spPr bwMode="auto">
          <a:xfrm flipH="1" flipV="1">
            <a:off x="1752600" y="17478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39" name="AutoShape 37"/>
          <p:cNvSpPr>
            <a:spLocks noChangeArrowheads="1"/>
          </p:cNvSpPr>
          <p:nvPr/>
        </p:nvSpPr>
        <p:spPr bwMode="auto">
          <a:xfrm flipH="1">
            <a:off x="1752600" y="45672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40" name="Line 39"/>
          <p:cNvSpPr>
            <a:spLocks noChangeShapeType="1"/>
          </p:cNvSpPr>
          <p:nvPr/>
        </p:nvSpPr>
        <p:spPr bwMode="auto">
          <a:xfrm flipV="1">
            <a:off x="5929313" y="5972175"/>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1" name="Line 40"/>
          <p:cNvSpPr>
            <a:spLocks noChangeShapeType="1"/>
          </p:cNvSpPr>
          <p:nvPr/>
        </p:nvSpPr>
        <p:spPr bwMode="auto">
          <a:xfrm>
            <a:off x="5929313" y="6734175"/>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2" name="Freeform 41"/>
          <p:cNvSpPr>
            <a:spLocks/>
          </p:cNvSpPr>
          <p:nvPr/>
        </p:nvSpPr>
        <p:spPr bwMode="auto">
          <a:xfrm>
            <a:off x="5929313" y="6118226"/>
            <a:ext cx="914400" cy="582613"/>
          </a:xfrm>
          <a:custGeom>
            <a:avLst/>
            <a:gdLst>
              <a:gd name="T0" fmla="*/ 0 w 576"/>
              <a:gd name="T1" fmla="*/ 2147483647 h 367"/>
              <a:gd name="T2" fmla="*/ 2147483647 w 576"/>
              <a:gd name="T3" fmla="*/ 2147483647 h 367"/>
              <a:gd name="T4" fmla="*/ 2147483647 w 576"/>
              <a:gd name="T5" fmla="*/ 2147483647 h 367"/>
              <a:gd name="T6" fmla="*/ 2147483647 w 576"/>
              <a:gd name="T7" fmla="*/ 2147483647 h 367"/>
              <a:gd name="T8" fmla="*/ 2147483647 w 576"/>
              <a:gd name="T9" fmla="*/ 2147483647 h 367"/>
              <a:gd name="T10" fmla="*/ 2147483647 w 576"/>
              <a:gd name="T11" fmla="*/ 2147483647 h 367"/>
              <a:gd name="T12" fmla="*/ 2147483647 w 576"/>
              <a:gd name="T13" fmla="*/ 2147483647 h 367"/>
              <a:gd name="T14" fmla="*/ 2147483647 w 576"/>
              <a:gd name="T15" fmla="*/ 2147483647 h 367"/>
              <a:gd name="T16" fmla="*/ 2147483647 w 576"/>
              <a:gd name="T17" fmla="*/ 2147483647 h 367"/>
              <a:gd name="T18" fmla="*/ 2147483647 w 576"/>
              <a:gd name="T19" fmla="*/ 0 h 367"/>
              <a:gd name="T20" fmla="*/ 2147483647 w 576"/>
              <a:gd name="T21" fmla="*/ 2147483647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7"/>
              <a:gd name="T35" fmla="*/ 576 w 576"/>
              <a:gd name="T36" fmla="*/ 367 h 3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7">
                <a:moveTo>
                  <a:pt x="0" y="292"/>
                </a:moveTo>
                <a:cubicBezTo>
                  <a:pt x="16" y="316"/>
                  <a:pt x="26" y="282"/>
                  <a:pt x="48" y="292"/>
                </a:cubicBezTo>
                <a:cubicBezTo>
                  <a:pt x="70" y="302"/>
                  <a:pt x="109" y="367"/>
                  <a:pt x="130" y="352"/>
                </a:cubicBezTo>
                <a:cubicBezTo>
                  <a:pt x="151" y="337"/>
                  <a:pt x="159" y="250"/>
                  <a:pt x="177" y="200"/>
                </a:cubicBezTo>
                <a:cubicBezTo>
                  <a:pt x="195" y="150"/>
                  <a:pt x="222" y="53"/>
                  <a:pt x="240" y="52"/>
                </a:cubicBezTo>
                <a:cubicBezTo>
                  <a:pt x="258" y="51"/>
                  <a:pt x="268" y="162"/>
                  <a:pt x="288" y="196"/>
                </a:cubicBezTo>
                <a:cubicBezTo>
                  <a:pt x="308" y="230"/>
                  <a:pt x="334" y="241"/>
                  <a:pt x="358" y="257"/>
                </a:cubicBezTo>
                <a:cubicBezTo>
                  <a:pt x="382" y="273"/>
                  <a:pt x="412" y="310"/>
                  <a:pt x="432" y="292"/>
                </a:cubicBezTo>
                <a:cubicBezTo>
                  <a:pt x="452" y="274"/>
                  <a:pt x="464" y="197"/>
                  <a:pt x="480" y="148"/>
                </a:cubicBezTo>
                <a:cubicBezTo>
                  <a:pt x="496" y="99"/>
                  <a:pt x="514" y="0"/>
                  <a:pt x="530" y="0"/>
                </a:cubicBezTo>
                <a:cubicBezTo>
                  <a:pt x="546" y="0"/>
                  <a:pt x="567" y="117"/>
                  <a:pt x="576" y="148"/>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43" name="Rectangle 42"/>
          <p:cNvSpPr>
            <a:spLocks noChangeArrowheads="1"/>
          </p:cNvSpPr>
          <p:nvPr/>
        </p:nvSpPr>
        <p:spPr bwMode="auto">
          <a:xfrm>
            <a:off x="6873875" y="6273800"/>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sp>
        <p:nvSpPr>
          <p:cNvPr id="44" name="Rectangle 44"/>
          <p:cNvSpPr>
            <a:spLocks noChangeArrowheads="1"/>
          </p:cNvSpPr>
          <p:nvPr/>
        </p:nvSpPr>
        <p:spPr bwMode="auto">
          <a:xfrm>
            <a:off x="10260013" y="4041776"/>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sp>
        <p:nvSpPr>
          <p:cNvPr id="45" name="Rectangle 47"/>
          <p:cNvSpPr>
            <a:spLocks noChangeArrowheads="1"/>
          </p:cNvSpPr>
          <p:nvPr/>
        </p:nvSpPr>
        <p:spPr bwMode="auto">
          <a:xfrm>
            <a:off x="7762875" y="3048002"/>
            <a:ext cx="12858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grpSp>
        <p:nvGrpSpPr>
          <p:cNvPr id="46" name="Group 48"/>
          <p:cNvGrpSpPr>
            <a:grpSpLocks/>
          </p:cNvGrpSpPr>
          <p:nvPr/>
        </p:nvGrpSpPr>
        <p:grpSpPr bwMode="auto">
          <a:xfrm>
            <a:off x="6657975" y="2662238"/>
            <a:ext cx="1474788" cy="960438"/>
            <a:chOff x="2496" y="1872"/>
            <a:chExt cx="929" cy="605"/>
          </a:xfrm>
        </p:grpSpPr>
        <p:sp>
          <p:nvSpPr>
            <p:cNvPr id="47" name="Line 49"/>
            <p:cNvSpPr>
              <a:spLocks noChangeShapeType="1"/>
            </p:cNvSpPr>
            <p:nvPr/>
          </p:nvSpPr>
          <p:spPr bwMode="auto">
            <a:xfrm flipV="1">
              <a:off x="2496" y="187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8" name="Line 50"/>
            <p:cNvSpPr>
              <a:spLocks noChangeShapeType="1"/>
            </p:cNvSpPr>
            <p:nvPr/>
          </p:nvSpPr>
          <p:spPr bwMode="auto">
            <a:xfrm>
              <a:off x="2496" y="235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9" name="Rectangle 51"/>
            <p:cNvSpPr>
              <a:spLocks noChangeArrowheads="1"/>
            </p:cNvSpPr>
            <p:nvPr/>
          </p:nvSpPr>
          <p:spPr bwMode="auto">
            <a:xfrm>
              <a:off x="3168" y="2112"/>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sp>
          <p:nvSpPr>
            <p:cNvPr id="50" name="Line 52"/>
            <p:cNvSpPr>
              <a:spLocks noChangeShapeType="1"/>
            </p:cNvSpPr>
            <p:nvPr/>
          </p:nvSpPr>
          <p:spPr bwMode="auto">
            <a:xfrm flipV="1">
              <a:off x="2976"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1" name="Line 53"/>
            <p:cNvSpPr>
              <a:spLocks noChangeShapeType="1"/>
            </p:cNvSpPr>
            <p:nvPr/>
          </p:nvSpPr>
          <p:spPr bwMode="auto">
            <a:xfrm flipV="1">
              <a:off x="2880" y="2160"/>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2" name="Line 54"/>
            <p:cNvSpPr>
              <a:spLocks noChangeShapeType="1"/>
            </p:cNvSpPr>
            <p:nvPr/>
          </p:nvSpPr>
          <p:spPr bwMode="auto">
            <a:xfrm flipV="1">
              <a:off x="2736" y="2064"/>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3" name="Line 55"/>
            <p:cNvSpPr>
              <a:spLocks noChangeShapeType="1"/>
            </p:cNvSpPr>
            <p:nvPr/>
          </p:nvSpPr>
          <p:spPr bwMode="auto">
            <a:xfrm flipV="1">
              <a:off x="2592"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sp>
        <p:nvSpPr>
          <p:cNvPr id="54" name="Line 56"/>
          <p:cNvSpPr>
            <a:spLocks noChangeShapeType="1"/>
          </p:cNvSpPr>
          <p:nvPr/>
        </p:nvSpPr>
        <p:spPr bwMode="auto">
          <a:xfrm>
            <a:off x="7677150" y="1976438"/>
            <a:ext cx="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5" name="Line 57"/>
          <p:cNvSpPr>
            <a:spLocks noChangeShapeType="1"/>
          </p:cNvSpPr>
          <p:nvPr/>
        </p:nvSpPr>
        <p:spPr bwMode="auto">
          <a:xfrm>
            <a:off x="7580314" y="26971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6" name="Line 58"/>
          <p:cNvSpPr>
            <a:spLocks noChangeShapeType="1"/>
          </p:cNvSpPr>
          <p:nvPr/>
        </p:nvSpPr>
        <p:spPr bwMode="auto">
          <a:xfrm>
            <a:off x="7580314" y="24177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7" name="Text Box 59"/>
          <p:cNvSpPr txBox="1">
            <a:spLocks noChangeArrowheads="1"/>
          </p:cNvSpPr>
          <p:nvPr/>
        </p:nvSpPr>
        <p:spPr bwMode="auto">
          <a:xfrm>
            <a:off x="7296150" y="1519239"/>
            <a:ext cx="72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hu-HU" altLang="en-US" dirty="0"/>
              <a:t>pixel</a:t>
            </a:r>
          </a:p>
        </p:txBody>
      </p:sp>
      <p:sp>
        <p:nvSpPr>
          <p:cNvPr id="58" name="Oval 70"/>
          <p:cNvSpPr>
            <a:spLocks noChangeArrowheads="1"/>
          </p:cNvSpPr>
          <p:nvPr/>
        </p:nvSpPr>
        <p:spPr bwMode="auto">
          <a:xfrm rot="20563137">
            <a:off x="8362951" y="2814638"/>
            <a:ext cx="1160463" cy="400050"/>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59" name="Line 71"/>
          <p:cNvSpPr>
            <a:spLocks noChangeShapeType="1"/>
          </p:cNvSpPr>
          <p:nvPr/>
        </p:nvSpPr>
        <p:spPr bwMode="auto">
          <a:xfrm flipH="1" flipV="1">
            <a:off x="7143750" y="2281238"/>
            <a:ext cx="1447800" cy="685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0" name="Text Box 72"/>
          <p:cNvSpPr txBox="1">
            <a:spLocks noChangeArrowheads="1"/>
          </p:cNvSpPr>
          <p:nvPr/>
        </p:nvSpPr>
        <p:spPr bwMode="auto">
          <a:xfrm>
            <a:off x="8439150" y="1519238"/>
            <a:ext cx="16192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altLang="en-US" dirty="0"/>
              <a:t>v</a:t>
            </a:r>
            <a:r>
              <a:rPr lang="hu-HU" altLang="en-US" dirty="0"/>
              <a:t>irtual world</a:t>
            </a:r>
          </a:p>
        </p:txBody>
      </p:sp>
      <p:sp>
        <p:nvSpPr>
          <p:cNvPr id="61" name="Oval 73"/>
          <p:cNvSpPr>
            <a:spLocks noChangeArrowheads="1"/>
          </p:cNvSpPr>
          <p:nvPr/>
        </p:nvSpPr>
        <p:spPr bwMode="auto">
          <a:xfrm>
            <a:off x="8943976" y="2052639"/>
            <a:ext cx="822325" cy="479425"/>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63" name="Line 75"/>
          <p:cNvSpPr>
            <a:spLocks noChangeShapeType="1"/>
          </p:cNvSpPr>
          <p:nvPr/>
        </p:nvSpPr>
        <p:spPr bwMode="auto">
          <a:xfrm flipH="1" flipV="1">
            <a:off x="9324975" y="2509838"/>
            <a:ext cx="6858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4" name="Line 76"/>
          <p:cNvSpPr>
            <a:spLocks noChangeShapeType="1"/>
          </p:cNvSpPr>
          <p:nvPr/>
        </p:nvSpPr>
        <p:spPr bwMode="auto">
          <a:xfrm flipH="1">
            <a:off x="8562975" y="2509838"/>
            <a:ext cx="76200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5" name="Line 77"/>
          <p:cNvSpPr>
            <a:spLocks noChangeShapeType="1"/>
          </p:cNvSpPr>
          <p:nvPr/>
        </p:nvSpPr>
        <p:spPr bwMode="auto">
          <a:xfrm flipV="1">
            <a:off x="9315450" y="3740151"/>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6" name="Line 78"/>
          <p:cNvSpPr>
            <a:spLocks noChangeShapeType="1"/>
          </p:cNvSpPr>
          <p:nvPr/>
        </p:nvSpPr>
        <p:spPr bwMode="auto">
          <a:xfrm>
            <a:off x="9315450" y="4502151"/>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7" name="Line 79"/>
          <p:cNvSpPr>
            <a:spLocks noChangeShapeType="1"/>
          </p:cNvSpPr>
          <p:nvPr/>
        </p:nvSpPr>
        <p:spPr bwMode="auto">
          <a:xfrm flipV="1">
            <a:off x="95250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8" name="Line 80"/>
          <p:cNvSpPr>
            <a:spLocks noChangeShapeType="1"/>
          </p:cNvSpPr>
          <p:nvPr/>
        </p:nvSpPr>
        <p:spPr bwMode="auto">
          <a:xfrm flipV="1">
            <a:off x="9753600" y="3881438"/>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9" name="Line 81"/>
          <p:cNvSpPr>
            <a:spLocks noChangeShapeType="1"/>
          </p:cNvSpPr>
          <p:nvPr/>
        </p:nvSpPr>
        <p:spPr bwMode="auto">
          <a:xfrm flipV="1">
            <a:off x="9982200" y="4110038"/>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0" name="Line 82"/>
          <p:cNvSpPr>
            <a:spLocks noChangeShapeType="1"/>
          </p:cNvSpPr>
          <p:nvPr/>
        </p:nvSpPr>
        <p:spPr bwMode="auto">
          <a:xfrm flipV="1">
            <a:off x="102108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1" name="Line 5"/>
          <p:cNvSpPr>
            <a:spLocks noChangeShapeType="1"/>
          </p:cNvSpPr>
          <p:nvPr/>
        </p:nvSpPr>
        <p:spPr bwMode="auto">
          <a:xfrm flipV="1">
            <a:off x="8321675" y="3357564"/>
            <a:ext cx="6350" cy="725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2" name="Line 6"/>
          <p:cNvSpPr>
            <a:spLocks noChangeShapeType="1"/>
          </p:cNvSpPr>
          <p:nvPr/>
        </p:nvSpPr>
        <p:spPr bwMode="auto">
          <a:xfrm>
            <a:off x="8328026" y="4076700"/>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3" name="Line 6"/>
          <p:cNvSpPr>
            <a:spLocks noChangeShapeType="1"/>
          </p:cNvSpPr>
          <p:nvPr/>
        </p:nvSpPr>
        <p:spPr bwMode="auto">
          <a:xfrm flipV="1">
            <a:off x="8328025" y="3644900"/>
            <a:ext cx="4318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Tree>
    <p:extLst>
      <p:ext uri="{BB962C8B-B14F-4D97-AF65-F5344CB8AC3E}">
        <p14:creationId xmlns:p14="http://schemas.microsoft.com/office/powerpoint/2010/main" val="313948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light direction</a:t>
            </a:r>
          </a:p>
        </p:txBody>
      </p:sp>
      <p:sp>
        <p:nvSpPr>
          <p:cNvPr id="5" name="Text Placeholder 4"/>
          <p:cNvSpPr>
            <a:spLocks noGrp="1"/>
          </p:cNvSpPr>
          <p:nvPr>
            <p:ph type="body" idx="1"/>
          </p:nvPr>
        </p:nvSpPr>
        <p:spPr/>
        <p:txBody>
          <a:bodyPr/>
          <a:lstStyle/>
          <a:p>
            <a:r>
              <a:rPr lang="en-US" dirty="0"/>
              <a:t>special case – important for local illumination both in ray tracing and OpenGL shading</a:t>
            </a:r>
          </a:p>
        </p:txBody>
      </p:sp>
    </p:spTree>
    <p:extLst>
      <p:ext uri="{BB962C8B-B14F-4D97-AF65-F5344CB8AC3E}">
        <p14:creationId xmlns:p14="http://schemas.microsoft.com/office/powerpoint/2010/main" val="46101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light direction case</a:t>
            </a:r>
          </a:p>
        </p:txBody>
      </p:sp>
      <p:sp>
        <p:nvSpPr>
          <p:cNvPr id="15" name="Freeform 14"/>
          <p:cNvSpPr/>
          <p:nvPr/>
        </p:nvSpPr>
        <p:spPr>
          <a:xfrm>
            <a:off x="4679673" y="1574618"/>
            <a:ext cx="561975" cy="295275"/>
          </a:xfrm>
          <a:custGeom>
            <a:avLst/>
            <a:gdLst>
              <a:gd name="connsiteX0" fmla="*/ 561975 w 561975"/>
              <a:gd name="connsiteY0" fmla="*/ 0 h 295275"/>
              <a:gd name="connsiteX1" fmla="*/ 0 w 561975"/>
              <a:gd name="connsiteY1" fmla="*/ 0 h 295275"/>
              <a:gd name="connsiteX2" fmla="*/ 0 w 561975"/>
              <a:gd name="connsiteY2" fmla="*/ 295275 h 295275"/>
            </a:gdLst>
            <a:ahLst/>
            <a:cxnLst>
              <a:cxn ang="0">
                <a:pos x="connsiteX0" y="connsiteY0"/>
              </a:cxn>
              <a:cxn ang="0">
                <a:pos x="connsiteX1" y="connsiteY1"/>
              </a:cxn>
              <a:cxn ang="0">
                <a:pos x="connsiteX2" y="connsiteY2"/>
              </a:cxn>
            </a:cxnLst>
            <a:rect l="l" t="t" r="r" b="b"/>
            <a:pathLst>
              <a:path w="561975" h="295275">
                <a:moveTo>
                  <a:pt x="561975" y="0"/>
                </a:moveTo>
                <a:lnTo>
                  <a:pt x="0" y="0"/>
                </a:lnTo>
                <a:lnTo>
                  <a:pt x="0" y="295275"/>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zövegdoboz 58"/>
          <p:cNvSpPr txBox="1"/>
          <p:nvPr/>
        </p:nvSpPr>
        <p:spPr>
          <a:xfrm>
            <a:off x="7109440" y="3992018"/>
            <a:ext cx="2098651" cy="523220"/>
          </a:xfrm>
          <a:prstGeom prst="rect">
            <a:avLst/>
          </a:prstGeom>
          <a:noFill/>
        </p:spPr>
        <p:txBody>
          <a:bodyPr wrap="none" rtlCol="0">
            <a:spAutoFit/>
          </a:bodyPr>
          <a:lstStyle/>
          <a:p>
            <a:r>
              <a:rPr lang="en-US" sz="2800" dirty="0">
                <a:latin typeface="Whipsmart" pitchFamily="34" charset="0"/>
              </a:rPr>
              <a:t>power density</a:t>
            </a:r>
            <a:endParaRPr lang="en-US" sz="2800" b="1" i="1" dirty="0">
              <a:latin typeface="Whipsmart" pitchFamily="34" charset="0"/>
            </a:endParaRPr>
          </a:p>
        </p:txBody>
      </p:sp>
      <p:sp>
        <p:nvSpPr>
          <p:cNvPr id="22" name="Right Brace 21"/>
          <p:cNvSpPr/>
          <p:nvPr/>
        </p:nvSpPr>
        <p:spPr>
          <a:xfrm rot="5400000">
            <a:off x="5147788" y="2718221"/>
            <a:ext cx="538608" cy="3302557"/>
          </a:xfrm>
          <a:prstGeom prst="rightBrace">
            <a:avLst>
              <a:gd name="adj1" fmla="val 20833"/>
              <a:gd name="adj2" fmla="val 3219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p:cNvSpPr/>
          <p:nvPr/>
        </p:nvSpPr>
        <p:spPr>
          <a:xfrm rot="5400000">
            <a:off x="6511221" y="4158918"/>
            <a:ext cx="538608" cy="2549348"/>
          </a:xfrm>
          <a:prstGeom prst="rightBrace">
            <a:avLst>
              <a:gd name="adj1" fmla="val 20833"/>
              <a:gd name="adj2" fmla="val 3219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zövegdoboz 58"/>
          <p:cNvSpPr txBox="1"/>
          <p:nvPr/>
        </p:nvSpPr>
        <p:spPr>
          <a:xfrm>
            <a:off x="8194729" y="5179676"/>
            <a:ext cx="1540806" cy="523220"/>
          </a:xfrm>
          <a:prstGeom prst="rect">
            <a:avLst/>
          </a:prstGeom>
          <a:noFill/>
        </p:spPr>
        <p:txBody>
          <a:bodyPr wrap="none" rtlCol="0">
            <a:spAutoFit/>
          </a:bodyPr>
          <a:lstStyle/>
          <a:p>
            <a:r>
              <a:rPr lang="en-US" sz="2800" dirty="0">
                <a:latin typeface="Whipsmart" pitchFamily="34" charset="0"/>
              </a:rPr>
              <a:t>irradiance</a:t>
            </a:r>
            <a:endParaRPr lang="en-US" sz="2800" b="1" i="1" dirty="0">
              <a:latin typeface="Whipsmart" pitchFamily="34" charset="0"/>
            </a:endParaRPr>
          </a:p>
        </p:txBody>
      </p:sp>
      <p:pic>
        <p:nvPicPr>
          <p:cNvPr id="25" name="Picture 24"/>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866901" y="1775685"/>
            <a:ext cx="8616391" cy="1231697"/>
          </a:xfrm>
          <a:prstGeom prst="rect">
            <a:avLst/>
          </a:prstGeom>
        </p:spPr>
      </p:pic>
      <p:pic>
        <p:nvPicPr>
          <p:cNvPr id="26" name="Picture 2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8441650" y="2584024"/>
            <a:ext cx="1103071" cy="334975"/>
          </a:xfrm>
          <a:prstGeom prst="rect">
            <a:avLst/>
          </a:prstGeom>
        </p:spPr>
      </p:pic>
      <p:pic>
        <p:nvPicPr>
          <p:cNvPr id="27" name="Picture 26"/>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903846" y="3048001"/>
            <a:ext cx="8089697" cy="1231697"/>
          </a:xfrm>
          <a:prstGeom prst="rect">
            <a:avLst/>
          </a:prstGeom>
        </p:spPr>
      </p:pic>
      <p:pic>
        <p:nvPicPr>
          <p:cNvPr id="28" name="Picture 27"/>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3538824" y="4686092"/>
            <a:ext cx="6372454" cy="548640"/>
          </a:xfrm>
          <a:prstGeom prst="rect">
            <a:avLst/>
          </a:prstGeom>
        </p:spPr>
      </p:pic>
      <p:pic>
        <p:nvPicPr>
          <p:cNvPr id="29" name="Picture 28"/>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090992" y="5906772"/>
            <a:ext cx="5050232" cy="548640"/>
          </a:xfrm>
          <a:prstGeom prst="rect">
            <a:avLst/>
          </a:prstGeom>
        </p:spPr>
      </p:pic>
      <p:pic>
        <p:nvPicPr>
          <p:cNvPr id="30" name="Picture 29"/>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903845" y="2688895"/>
            <a:ext cx="1036930" cy="247497"/>
          </a:xfrm>
          <a:prstGeom prst="rect">
            <a:avLst/>
          </a:prstGeom>
        </p:spPr>
      </p:pic>
      <p:pic>
        <p:nvPicPr>
          <p:cNvPr id="3" name="Picture 2"/>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353717" y="1393451"/>
            <a:ext cx="4048004" cy="403306"/>
          </a:xfrm>
          <a:prstGeom prst="rect">
            <a:avLst/>
          </a:prstGeom>
        </p:spPr>
      </p:pic>
    </p:spTree>
    <p:extLst>
      <p:ext uri="{BB962C8B-B14F-4D97-AF65-F5344CB8AC3E}">
        <p14:creationId xmlns:p14="http://schemas.microsoft.com/office/powerpoint/2010/main" val="808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animBg="1"/>
      <p:bldP spid="23" grpId="0" animBg="1"/>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Eye-directional radiance due to single-direction irradiance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eye-directional radiance is</a:t>
            </a:r>
          </a:p>
          <a:p>
            <a:pPr lvl="1"/>
            <a:r>
              <a:rPr lang="en-US" dirty="0"/>
              <a:t>irradiance from light direction times</a:t>
            </a:r>
          </a:p>
          <a:p>
            <a:pPr lvl="1"/>
            <a:r>
              <a:rPr lang="en-US" dirty="0"/>
              <a:t>the probability density of being reflected to view direction</a:t>
            </a:r>
          </a:p>
        </p:txBody>
      </p:sp>
      <p:pic>
        <p:nvPicPr>
          <p:cNvPr id="19" name="Picture 18"/>
          <p:cNvPicPr>
            <a:picLocks noChangeAspect="1"/>
          </p:cNvPicPr>
          <p:nvPr/>
        </p:nvPicPr>
        <p:blipFill>
          <a:blip r:embed="rId10" cstate="print"/>
          <a:stretch>
            <a:fillRect/>
          </a:stretch>
        </p:blipFill>
        <p:spPr>
          <a:xfrm rot="1495480">
            <a:off x="2980988" y="2333705"/>
            <a:ext cx="709724" cy="625024"/>
          </a:xfrm>
          <a:prstGeom prst="rect">
            <a:avLst/>
          </a:prstGeom>
        </p:spPr>
      </p:pic>
      <p:sp>
        <p:nvSpPr>
          <p:cNvPr id="20" name="AutoShape 3"/>
          <p:cNvSpPr>
            <a:spLocks noChangeArrowheads="1"/>
          </p:cNvSpPr>
          <p:nvPr/>
        </p:nvSpPr>
        <p:spPr bwMode="auto">
          <a:xfrm>
            <a:off x="4648200" y="3276600"/>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21" name="Line 7"/>
          <p:cNvSpPr>
            <a:spLocks noChangeShapeType="1"/>
          </p:cNvSpPr>
          <p:nvPr/>
        </p:nvSpPr>
        <p:spPr bwMode="auto">
          <a:xfrm flipV="1">
            <a:off x="5715002" y="2093912"/>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2" name="Line 8"/>
          <p:cNvSpPr>
            <a:spLocks noChangeShapeType="1"/>
          </p:cNvSpPr>
          <p:nvPr/>
        </p:nvSpPr>
        <p:spPr bwMode="auto">
          <a:xfrm flipH="1" flipV="1">
            <a:off x="3581400" y="2743200"/>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3" name="Line 9"/>
          <p:cNvSpPr>
            <a:spLocks noChangeShapeType="1"/>
          </p:cNvSpPr>
          <p:nvPr/>
        </p:nvSpPr>
        <p:spPr bwMode="auto">
          <a:xfrm flipH="1" flipV="1">
            <a:off x="5715000" y="2438400"/>
            <a:ext cx="0" cy="1066800"/>
          </a:xfrm>
          <a:prstGeom prst="line">
            <a:avLst/>
          </a:prstGeom>
          <a:noFill/>
          <a:ln w="73025">
            <a:solidFill>
              <a:schemeClr val="tx1"/>
            </a:solidFill>
            <a:round/>
            <a:headEnd/>
            <a:tailEnd type="triangle" w="med" len="med"/>
          </a:ln>
          <a:effectLst/>
        </p:spPr>
        <p:txBody>
          <a:bodyPr wrap="none" anchor="ctr"/>
          <a:lstStyle/>
          <a:p>
            <a:endParaRPr lang="en-US"/>
          </a:p>
        </p:txBody>
      </p:sp>
      <p:sp>
        <p:nvSpPr>
          <p:cNvPr id="24" name="Line 7"/>
          <p:cNvSpPr>
            <a:spLocks noChangeShapeType="1"/>
          </p:cNvSpPr>
          <p:nvPr/>
        </p:nvSpPr>
        <p:spPr bwMode="auto">
          <a:xfrm flipH="1">
            <a:off x="5734105" y="2849688"/>
            <a:ext cx="732094" cy="597582"/>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25" name="Picture 2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959780" y="2350770"/>
            <a:ext cx="1292047" cy="480060"/>
          </a:xfrm>
          <a:prstGeom prst="rect">
            <a:avLst/>
          </a:prstGeom>
        </p:spPr>
      </p:pic>
      <p:pic>
        <p:nvPicPr>
          <p:cNvPr id="26" name="Picture 2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953027" y="3037419"/>
            <a:ext cx="230429" cy="318211"/>
          </a:xfrm>
          <a:prstGeom prst="rect">
            <a:avLst/>
          </a:prstGeom>
        </p:spPr>
      </p:pic>
      <p:pic>
        <p:nvPicPr>
          <p:cNvPr id="27" name="Picture 2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598414" y="3725755"/>
            <a:ext cx="233172" cy="222199"/>
          </a:xfrm>
          <a:prstGeom prst="rect">
            <a:avLst/>
          </a:prstGeom>
        </p:spPr>
      </p:pic>
      <p:pic>
        <p:nvPicPr>
          <p:cNvPr id="28" name="Picture 2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6592392" y="2746289"/>
            <a:ext cx="1223467" cy="543154"/>
          </a:xfrm>
          <a:prstGeom prst="rect">
            <a:avLst/>
          </a:prstGeom>
        </p:spPr>
      </p:pic>
      <p:pic>
        <p:nvPicPr>
          <p:cNvPr id="29" name="Picture 28"/>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7432170" y="1997922"/>
            <a:ext cx="167335" cy="430683"/>
          </a:xfrm>
          <a:prstGeom prst="rect">
            <a:avLst/>
          </a:prstGeom>
        </p:spPr>
      </p:pic>
      <p:pic>
        <p:nvPicPr>
          <p:cNvPr id="30" name="Picture 2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7204124" y="3268099"/>
            <a:ext cx="1783080" cy="548640"/>
          </a:xfrm>
          <a:prstGeom prst="rect">
            <a:avLst/>
          </a:prstGeom>
        </p:spPr>
      </p:pic>
      <p:pic>
        <p:nvPicPr>
          <p:cNvPr id="31" name="Picture 3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3789362" y="5818581"/>
            <a:ext cx="5050232" cy="548640"/>
          </a:xfrm>
          <a:prstGeom prst="rect">
            <a:avLst/>
          </a:prstGeom>
        </p:spPr>
      </p:pic>
    </p:spTree>
    <p:extLst>
      <p:ext uri="{BB962C8B-B14F-4D97-AF65-F5344CB8AC3E}">
        <p14:creationId xmlns:p14="http://schemas.microsoft.com/office/powerpoint/2010/main" val="327055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Reflectance Distribution Function - BRDF</a:t>
            </a:r>
          </a:p>
        </p:txBody>
      </p:sp>
      <p:sp>
        <p:nvSpPr>
          <p:cNvPr id="6" name="Content Placeholder 5"/>
          <p:cNvSpPr>
            <a:spLocks noGrp="1"/>
          </p:cNvSpPr>
          <p:nvPr>
            <p:ph idx="1"/>
          </p:nvPr>
        </p:nvSpPr>
        <p:spPr/>
        <p:txBody>
          <a:bodyPr/>
          <a:lstStyle/>
          <a:p>
            <a:r>
              <a:rPr lang="en-US" dirty="0"/>
              <a:t>the ratio of reflected radiance exiting along    to the irradiance incident on the surface from   </a:t>
            </a:r>
            <a:r>
              <a:rPr lang="en-US" dirty="0">
                <a:latin typeface="Times New Roman" pitchFamily="18" charset="0"/>
                <a:sym typeface="Symbol" pitchFamily="18" charset="2"/>
              </a:rPr>
              <a:t> </a:t>
            </a:r>
            <a:r>
              <a:rPr lang="en-US" dirty="0">
                <a:sym typeface="Symbol" pitchFamily="18" charset="2"/>
              </a:rPr>
              <a:t>at surface point</a:t>
            </a:r>
            <a:endParaRPr lang="en-US" b="1" i="1" dirty="0">
              <a:latin typeface="Times New Roman" pitchFamily="18" charset="0"/>
              <a:sym typeface="Symbol" pitchFamily="18" charset="2"/>
            </a:endParaRPr>
          </a:p>
          <a:p>
            <a:endParaRPr lang="en-US" dirty="0">
              <a:sym typeface="Symbol" pitchFamily="18" charset="2"/>
            </a:endParaRPr>
          </a:p>
          <a:p>
            <a:endParaRPr lang="en-US" dirty="0">
              <a:sym typeface="Symbol" pitchFamily="18" charset="2"/>
            </a:endParaRPr>
          </a:p>
          <a:p>
            <a:endParaRPr lang="en-US" dirty="0">
              <a:sym typeface="Symbol" pitchFamily="18" charset="2"/>
            </a:endParaRPr>
          </a:p>
          <a:p>
            <a:r>
              <a:rPr lang="en-US" dirty="0"/>
              <a:t>this describes the optical behavior of a surface</a:t>
            </a:r>
          </a:p>
          <a:p>
            <a:r>
              <a:rPr lang="en-US" dirty="0" err="1"/>
              <a:t>Helmholz</a:t>
            </a:r>
            <a:r>
              <a:rPr lang="en-US" dirty="0"/>
              <a:t> law</a:t>
            </a:r>
          </a:p>
        </p:txBody>
      </p:sp>
      <p:sp>
        <p:nvSpPr>
          <p:cNvPr id="11" name="Szövegdoboz 58"/>
          <p:cNvSpPr txBox="1"/>
          <p:nvPr/>
        </p:nvSpPr>
        <p:spPr>
          <a:xfrm>
            <a:off x="8711357" y="3116283"/>
            <a:ext cx="1588897" cy="646331"/>
          </a:xfrm>
          <a:prstGeom prst="rect">
            <a:avLst/>
          </a:prstGeom>
          <a:noFill/>
        </p:spPr>
        <p:txBody>
          <a:bodyPr wrap="none" rtlCol="0">
            <a:spAutoFit/>
          </a:bodyPr>
          <a:lstStyle/>
          <a:p>
            <a:r>
              <a:rPr lang="en-US" sz="3600" dirty="0">
                <a:latin typeface="Whipsmart" pitchFamily="34" charset="0"/>
              </a:rPr>
              <a:t>[ (</a:t>
            </a:r>
            <a:r>
              <a:rPr lang="en-US" sz="3600" dirty="0" err="1">
                <a:latin typeface="Whipsmart" pitchFamily="34" charset="0"/>
              </a:rPr>
              <a:t>sr</a:t>
            </a:r>
            <a:r>
              <a:rPr lang="en-US" sz="3600" dirty="0">
                <a:latin typeface="Whipsmart" pitchFamily="34" charset="0"/>
              </a:rPr>
              <a:t>)</a:t>
            </a:r>
            <a:r>
              <a:rPr lang="en-US" sz="3600" baseline="30000" dirty="0">
                <a:latin typeface="Whipsmart" pitchFamily="34" charset="0"/>
              </a:rPr>
              <a:t>-1</a:t>
            </a:r>
            <a:r>
              <a:rPr lang="en-US" sz="3600" dirty="0">
                <a:latin typeface="Whipsmart" pitchFamily="34" charset="0"/>
              </a:rPr>
              <a:t> ]</a:t>
            </a:r>
          </a:p>
        </p:txBody>
      </p:sp>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86201" y="2895600"/>
            <a:ext cx="3895345" cy="1165860"/>
          </a:xfrm>
          <a:prstGeom prst="rect">
            <a:avLst/>
          </a:prstGeom>
        </p:spPr>
      </p:pic>
      <p:pic>
        <p:nvPicPr>
          <p:cNvPr id="13" name="Picture 1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637401" y="5447085"/>
            <a:ext cx="4243732" cy="548640"/>
          </a:xfrm>
          <a:prstGeom prst="rect">
            <a:avLst/>
          </a:prstGeom>
        </p:spPr>
      </p:pic>
      <p:pic>
        <p:nvPicPr>
          <p:cNvPr id="14" name="Picture 1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024077" y="2232920"/>
            <a:ext cx="130150" cy="334975"/>
          </a:xfrm>
          <a:prstGeom prst="rect">
            <a:avLst/>
          </a:prstGeom>
        </p:spPr>
      </p:pic>
      <p:pic>
        <p:nvPicPr>
          <p:cNvPr id="15" name="Picture 14"/>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33440" y="1924204"/>
            <a:ext cx="179223" cy="247497"/>
          </a:xfrm>
          <a:prstGeom prst="rect">
            <a:avLst/>
          </a:prstGeom>
        </p:spPr>
      </p:pic>
      <p:pic>
        <p:nvPicPr>
          <p:cNvPr id="16" name="Picture 1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555855" y="2371462"/>
            <a:ext cx="181356" cy="172822"/>
          </a:xfrm>
          <a:prstGeom prst="rect">
            <a:avLst/>
          </a:prstGeom>
        </p:spPr>
      </p:pic>
    </p:spTree>
    <p:extLst>
      <p:ext uri="{BB962C8B-B14F-4D97-AF65-F5344CB8AC3E}">
        <p14:creationId xmlns:p14="http://schemas.microsoft.com/office/powerpoint/2010/main" val="898018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1661592" y="188903"/>
            <a:ext cx="248146" cy="24814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32" idx="0"/>
          </p:cNvCxnSpPr>
          <p:nvPr/>
        </p:nvCxnSpPr>
        <p:spPr>
          <a:xfrm flipV="1">
            <a:off x="10477448" y="315590"/>
            <a:ext cx="1320739" cy="149840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Abstract light source model:</a:t>
            </a:r>
            <a:br>
              <a:rPr lang="en-US" dirty="0"/>
            </a:br>
            <a:r>
              <a:rPr lang="en-US" dirty="0"/>
              <a:t>directional light</a:t>
            </a:r>
          </a:p>
        </p:txBody>
      </p:sp>
      <p:sp>
        <p:nvSpPr>
          <p:cNvPr id="3" name="Content Placeholder 2"/>
          <p:cNvSpPr>
            <a:spLocks noGrp="1"/>
          </p:cNvSpPr>
          <p:nvPr>
            <p:ph idx="1"/>
          </p:nvPr>
        </p:nvSpPr>
        <p:spPr/>
        <p:txBody>
          <a:bodyPr>
            <a:noAutofit/>
          </a:bodyPr>
          <a:lstStyle/>
          <a:p>
            <a:r>
              <a:rPr lang="en-US" dirty="0"/>
              <a:t>light source defined by</a:t>
            </a:r>
          </a:p>
          <a:p>
            <a:pPr lvl="1"/>
            <a:r>
              <a:rPr lang="en-US" dirty="0">
                <a:solidFill>
                  <a:srgbClr val="FF0000"/>
                </a:solidFill>
              </a:rPr>
              <a:t>light direction</a:t>
            </a:r>
            <a:r>
              <a:rPr lang="en-US" dirty="0"/>
              <a:t>, given as an ideal homogeneous position</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].position </a:t>
            </a:r>
          </a:p>
          <a:p>
            <a:pPr marL="457200" lvl="1" indent="0">
              <a:buNone/>
            </a:pPr>
            <a:r>
              <a:rPr lang="en-US" dirty="0">
                <a:latin typeface="Consolas" panose="020B0609020204030204" pitchFamily="49" charset="0"/>
                <a:cs typeface="Consolas" panose="020B0609020204030204" pitchFamily="49" charset="0"/>
              </a:rPr>
              <a:t>  := vec4(unit-length direction towards light, 0)</a:t>
            </a:r>
          </a:p>
          <a:p>
            <a:pPr lvl="1"/>
            <a:r>
              <a:rPr lang="en-US" dirty="0">
                <a:solidFill>
                  <a:srgbClr val="FF0000"/>
                </a:solidFill>
              </a:rPr>
              <a:t>power density</a:t>
            </a:r>
            <a:r>
              <a:rPr lang="en-US" dirty="0"/>
              <a:t>, any positive value, given at </a:t>
            </a:r>
            <a:r>
              <a:rPr lang="en-US" dirty="0">
                <a:solidFill>
                  <a:srgbClr val="FF0000"/>
                </a:solidFill>
              </a:rPr>
              <a:t>R</a:t>
            </a:r>
            <a:r>
              <a:rPr lang="en-US" dirty="0">
                <a:solidFill>
                  <a:srgbClr val="00B050"/>
                </a:solidFill>
              </a:rPr>
              <a:t>G</a:t>
            </a:r>
            <a:r>
              <a:rPr lang="en-US" dirty="0">
                <a:solidFill>
                  <a:srgbClr val="0000FF"/>
                </a:solidFill>
              </a:rPr>
              <a:t>B</a:t>
            </a:r>
            <a:r>
              <a:rPr lang="en-US" dirty="0"/>
              <a:t> wavelengths</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powerDensity</a:t>
            </a:r>
            <a:r>
              <a:rPr lang="en-US" dirty="0">
                <a:latin typeface="Consolas" panose="020B0609020204030204" pitchFamily="49" charset="0"/>
                <a:cs typeface="Consolas" panose="020B0609020204030204" pitchFamily="49" charset="0"/>
              </a:rPr>
              <a:t> := vec3(red, green, blue)</a:t>
            </a:r>
          </a:p>
          <a:p>
            <a:pPr marL="0" indent="0">
              <a:buNone/>
            </a:pPr>
            <a:endParaRPr lang="en-US" dirty="0"/>
          </a:p>
          <a:p>
            <a:r>
              <a:rPr lang="en-US" dirty="0"/>
              <a:t>everywhere, at any shaded surface point</a:t>
            </a:r>
          </a:p>
          <a:p>
            <a:pPr lvl="1"/>
            <a:r>
              <a:rPr lang="en-US" sz="2800" dirty="0"/>
              <a:t>the same </a:t>
            </a:r>
            <a:r>
              <a:rPr lang="en-US" dirty="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lightDir</a:t>
            </a:r>
            <a:r>
              <a:rPr lang="en-US" dirty="0">
                <a:latin typeface="Consolas" panose="020B0609020204030204" pitchFamily="49" charset="0"/>
                <a:cs typeface="Consolas" panose="020B0609020204030204" pitchFamily="49" charset="0"/>
              </a:rPr>
              <a:t> = normalize(lights[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position.xyz</a:t>
            </a:r>
            <a:r>
              <a:rPr lang="en-US" dirty="0">
                <a:latin typeface="Consolas" panose="020B0609020204030204" pitchFamily="49" charset="0"/>
                <a:cs typeface="Consolas" panose="020B0609020204030204" pitchFamily="49" charset="0"/>
              </a:rPr>
              <a:t>)</a:t>
            </a:r>
            <a:endParaRPr lang="en-US" dirty="0"/>
          </a:p>
          <a:p>
            <a:pPr lvl="1"/>
            <a:r>
              <a:rPr lang="en-US" sz="2800" dirty="0"/>
              <a:t>the same </a:t>
            </a:r>
            <a:r>
              <a:rPr lang="en-US" dirty="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powerDensity</a:t>
            </a:r>
            <a:r>
              <a:rPr lang="en-US" dirty="0">
                <a:latin typeface="Consolas" panose="020B0609020204030204" pitchFamily="49" charset="0"/>
                <a:cs typeface="Consolas" panose="020B0609020204030204" pitchFamily="49" charset="0"/>
              </a:rPr>
              <a:t> = 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powerDensity</a:t>
            </a:r>
            <a:endParaRPr lang="en-US" dirty="0"/>
          </a:p>
        </p:txBody>
      </p:sp>
      <p:sp>
        <p:nvSpPr>
          <p:cNvPr id="16" name="Line 7"/>
          <p:cNvSpPr>
            <a:spLocks noChangeShapeType="1"/>
          </p:cNvSpPr>
          <p:nvPr/>
        </p:nvSpPr>
        <p:spPr bwMode="auto">
          <a:xfrm flipH="1">
            <a:off x="8615828" y="907394"/>
            <a:ext cx="1104899" cy="1268588"/>
          </a:xfrm>
          <a:prstGeom prst="line">
            <a:avLst/>
          </a:prstGeom>
          <a:noFill/>
          <a:ln w="57150">
            <a:solidFill>
              <a:schemeClr val="accent2"/>
            </a:solidFill>
            <a:round/>
            <a:headEnd/>
            <a:tailEnd type="triangle" w="med" len="med"/>
          </a:ln>
        </p:spPr>
        <p:txBody>
          <a:bodyPr wrap="none" anchor="ctr"/>
          <a:lstStyle/>
          <a:p>
            <a:endParaRPr lang="en-US"/>
          </a:p>
        </p:txBody>
      </p:sp>
      <p:sp>
        <p:nvSpPr>
          <p:cNvPr id="19" name="Line 7"/>
          <p:cNvSpPr>
            <a:spLocks noChangeShapeType="1"/>
          </p:cNvSpPr>
          <p:nvPr/>
        </p:nvSpPr>
        <p:spPr bwMode="auto">
          <a:xfrm flipH="1">
            <a:off x="892062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0" name="Line 7"/>
          <p:cNvSpPr>
            <a:spLocks noChangeShapeType="1"/>
          </p:cNvSpPr>
          <p:nvPr/>
        </p:nvSpPr>
        <p:spPr bwMode="auto">
          <a:xfrm flipH="1">
            <a:off x="91682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1" name="Line 7"/>
          <p:cNvSpPr>
            <a:spLocks noChangeShapeType="1"/>
          </p:cNvSpPr>
          <p:nvPr/>
        </p:nvSpPr>
        <p:spPr bwMode="auto">
          <a:xfrm flipH="1">
            <a:off x="9320676" y="907394"/>
            <a:ext cx="1104900" cy="1268589"/>
          </a:xfrm>
          <a:prstGeom prst="line">
            <a:avLst/>
          </a:prstGeom>
          <a:noFill/>
          <a:ln w="57150">
            <a:solidFill>
              <a:schemeClr val="accent2"/>
            </a:solidFill>
            <a:round/>
            <a:headEnd/>
            <a:tailEnd type="triangle" w="med" len="med"/>
          </a:ln>
        </p:spPr>
        <p:txBody>
          <a:bodyPr wrap="none" anchor="ctr"/>
          <a:lstStyle/>
          <a:p>
            <a:endParaRPr lang="en-US"/>
          </a:p>
        </p:txBody>
      </p:sp>
      <p:sp>
        <p:nvSpPr>
          <p:cNvPr id="22" name="Line 7"/>
          <p:cNvSpPr>
            <a:spLocks noChangeShapeType="1"/>
          </p:cNvSpPr>
          <p:nvPr/>
        </p:nvSpPr>
        <p:spPr bwMode="auto">
          <a:xfrm flipH="1">
            <a:off x="9442658" y="907394"/>
            <a:ext cx="1230569" cy="1412875"/>
          </a:xfrm>
          <a:prstGeom prst="line">
            <a:avLst/>
          </a:prstGeom>
          <a:noFill/>
          <a:ln w="57150">
            <a:solidFill>
              <a:schemeClr val="accent2"/>
            </a:solidFill>
            <a:round/>
            <a:headEnd/>
            <a:tailEnd type="triangle" w="med" len="med"/>
          </a:ln>
        </p:spPr>
        <p:txBody>
          <a:bodyPr wrap="none" anchor="ctr"/>
          <a:lstStyle/>
          <a:p>
            <a:endParaRPr lang="en-US"/>
          </a:p>
        </p:txBody>
      </p:sp>
      <p:sp>
        <p:nvSpPr>
          <p:cNvPr id="23" name="Line 7"/>
          <p:cNvSpPr>
            <a:spLocks noChangeShapeType="1"/>
          </p:cNvSpPr>
          <p:nvPr/>
        </p:nvSpPr>
        <p:spPr bwMode="auto">
          <a:xfrm flipH="1">
            <a:off x="987312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4" name="Line 7"/>
          <p:cNvSpPr>
            <a:spLocks noChangeShapeType="1"/>
          </p:cNvSpPr>
          <p:nvPr/>
        </p:nvSpPr>
        <p:spPr bwMode="auto">
          <a:xfrm flipH="1">
            <a:off x="101207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5" name="Line 7"/>
          <p:cNvSpPr>
            <a:spLocks noChangeShapeType="1"/>
          </p:cNvSpPr>
          <p:nvPr/>
        </p:nvSpPr>
        <p:spPr bwMode="auto">
          <a:xfrm flipH="1">
            <a:off x="103493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6" name="Oval 25"/>
          <p:cNvSpPr/>
          <p:nvPr/>
        </p:nvSpPr>
        <p:spPr>
          <a:xfrm>
            <a:off x="8520577" y="2088495"/>
            <a:ext cx="917575" cy="91757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7" name="Rounded Rectangle 26"/>
          <p:cNvSpPr/>
          <p:nvPr/>
        </p:nvSpPr>
        <p:spPr>
          <a:xfrm>
            <a:off x="9677710" y="2088494"/>
            <a:ext cx="976466" cy="6508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 name="Parallelogram 3"/>
          <p:cNvSpPr/>
          <p:nvPr/>
        </p:nvSpPr>
        <p:spPr>
          <a:xfrm rot="2203614">
            <a:off x="9001970" y="1299538"/>
            <a:ext cx="1456567" cy="436970"/>
          </a:xfrm>
          <a:prstGeom prst="parallelogram">
            <a:avLst>
              <a:gd name="adj" fmla="val 110355"/>
            </a:avLst>
          </a:prstGeom>
          <a:solidFill>
            <a:srgbClr val="0070C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7"/>
          <p:cNvSpPr>
            <a:spLocks noChangeShapeType="1"/>
          </p:cNvSpPr>
          <p:nvPr/>
        </p:nvSpPr>
        <p:spPr bwMode="auto">
          <a:xfrm flipH="1">
            <a:off x="9342106" y="907394"/>
            <a:ext cx="378618" cy="43654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17" name="Line 7"/>
          <p:cNvSpPr>
            <a:spLocks noChangeShapeType="1"/>
          </p:cNvSpPr>
          <p:nvPr/>
        </p:nvSpPr>
        <p:spPr bwMode="auto">
          <a:xfrm flipH="1">
            <a:off x="9644523" y="907395"/>
            <a:ext cx="304801" cy="351438"/>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18" name="Line 7"/>
          <p:cNvSpPr>
            <a:spLocks noChangeShapeType="1"/>
          </p:cNvSpPr>
          <p:nvPr/>
        </p:nvSpPr>
        <p:spPr bwMode="auto">
          <a:xfrm flipH="1">
            <a:off x="9628353" y="907392"/>
            <a:ext cx="568622" cy="655626"/>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28" name="Line 7"/>
          <p:cNvSpPr>
            <a:spLocks noChangeShapeType="1"/>
          </p:cNvSpPr>
          <p:nvPr/>
        </p:nvSpPr>
        <p:spPr bwMode="auto">
          <a:xfrm flipH="1">
            <a:off x="9846932" y="907391"/>
            <a:ext cx="578639" cy="665152"/>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29" name="Line 7"/>
          <p:cNvSpPr>
            <a:spLocks noChangeShapeType="1"/>
          </p:cNvSpPr>
          <p:nvPr/>
        </p:nvSpPr>
        <p:spPr bwMode="auto">
          <a:xfrm flipH="1">
            <a:off x="9920940" y="907394"/>
            <a:ext cx="752284" cy="86738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30" name="Line 7"/>
          <p:cNvSpPr>
            <a:spLocks noChangeShapeType="1"/>
          </p:cNvSpPr>
          <p:nvPr/>
        </p:nvSpPr>
        <p:spPr bwMode="auto">
          <a:xfrm flipH="1">
            <a:off x="10224269" y="905625"/>
            <a:ext cx="677548" cy="781218"/>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31" name="Line 7"/>
          <p:cNvSpPr>
            <a:spLocks noChangeShapeType="1"/>
          </p:cNvSpPr>
          <p:nvPr/>
        </p:nvSpPr>
        <p:spPr bwMode="auto">
          <a:xfrm flipH="1">
            <a:off x="10404604" y="905623"/>
            <a:ext cx="744868" cy="85883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5" name="TextBox 4"/>
          <p:cNvSpPr txBox="1"/>
          <p:nvPr/>
        </p:nvSpPr>
        <p:spPr>
          <a:xfrm>
            <a:off x="7652620" y="882478"/>
            <a:ext cx="1704313" cy="369332"/>
          </a:xfrm>
          <a:prstGeom prst="rect">
            <a:avLst/>
          </a:prstGeom>
          <a:noFill/>
        </p:spPr>
        <p:txBody>
          <a:bodyPr wrap="none" rtlCol="0">
            <a:spAutoFit/>
          </a:bodyPr>
          <a:lstStyle/>
          <a:p>
            <a:r>
              <a:rPr lang="en-US" dirty="0" err="1">
                <a:solidFill>
                  <a:srgbClr val="0070C0"/>
                </a:solidFill>
                <a:latin typeface="Consolas" panose="020B0609020204030204" pitchFamily="49" charset="0"/>
                <a:cs typeface="Consolas" panose="020B0609020204030204" pitchFamily="49" charset="0"/>
              </a:rPr>
              <a:t>powerDensity</a:t>
            </a:r>
            <a:endParaRPr lang="en-US" dirty="0">
              <a:solidFill>
                <a:srgbClr val="0070C0"/>
              </a:solidFill>
              <a:latin typeface="Consolas" panose="020B0609020204030204" pitchFamily="49" charset="0"/>
              <a:cs typeface="Consolas" panose="020B0609020204030204" pitchFamily="49" charset="0"/>
            </a:endParaRPr>
          </a:p>
        </p:txBody>
      </p:sp>
      <p:sp>
        <p:nvSpPr>
          <p:cNvPr id="32" name="Line 7"/>
          <p:cNvSpPr>
            <a:spLocks noChangeShapeType="1"/>
          </p:cNvSpPr>
          <p:nvPr/>
        </p:nvSpPr>
        <p:spPr bwMode="auto">
          <a:xfrm flipV="1">
            <a:off x="10477448" y="1217084"/>
            <a:ext cx="519893" cy="596914"/>
          </a:xfrm>
          <a:prstGeom prst="line">
            <a:avLst/>
          </a:prstGeom>
          <a:noFill/>
          <a:ln w="76200">
            <a:solidFill>
              <a:schemeClr val="tx1"/>
            </a:solidFill>
            <a:round/>
            <a:headEnd/>
            <a:tailEnd type="triangle" w="med" len="med"/>
          </a:ln>
        </p:spPr>
        <p:txBody>
          <a:bodyPr wrap="none" anchor="ctr"/>
          <a:lstStyle/>
          <a:p>
            <a:endParaRPr lang="en-US"/>
          </a:p>
        </p:txBody>
      </p:sp>
      <p:sp>
        <p:nvSpPr>
          <p:cNvPr id="33" name="TextBox 32"/>
          <p:cNvSpPr txBox="1"/>
          <p:nvPr/>
        </p:nvSpPr>
        <p:spPr>
          <a:xfrm rot="18737066">
            <a:off x="10443208" y="1431944"/>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lightDir</a:t>
            </a:r>
            <a:endParaRPr lang="en-US" dirty="0">
              <a:latin typeface="Consolas" panose="020B0609020204030204" pitchFamily="49" charset="0"/>
              <a:cs typeface="Consolas" panose="020B0609020204030204" pitchFamily="49" charset="0"/>
            </a:endParaRPr>
          </a:p>
        </p:txBody>
      </p:sp>
      <p:sp>
        <p:nvSpPr>
          <p:cNvPr id="34" name="TextBox 33"/>
          <p:cNvSpPr txBox="1"/>
          <p:nvPr/>
        </p:nvSpPr>
        <p:spPr>
          <a:xfrm>
            <a:off x="9853180" y="105503"/>
            <a:ext cx="1830950"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lightPosition</a:t>
            </a:r>
            <a:endParaRPr lang="en-US" dirty="0">
              <a:latin typeface="Consolas" panose="020B0609020204030204" pitchFamily="49" charset="0"/>
              <a:cs typeface="Consolas" panose="020B0609020204030204" pitchFamily="49" charset="0"/>
            </a:endParaRPr>
          </a:p>
        </p:txBody>
      </p:sp>
      <p:sp>
        <p:nvSpPr>
          <p:cNvPr id="35" name="TextBox 34"/>
          <p:cNvSpPr txBox="1"/>
          <p:nvPr/>
        </p:nvSpPr>
        <p:spPr>
          <a:xfrm>
            <a:off x="11404840" y="313142"/>
            <a:ext cx="404278"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sym typeface="Symbol" panose="05050102010706020507" pitchFamily="18" charset="2"/>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6594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Shading a surface point</a:t>
            </a:r>
          </a:p>
        </p:txBody>
      </p:sp>
      <p:pic>
        <p:nvPicPr>
          <p:cNvPr id="4" name="Picture 3"/>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619203" y="1931082"/>
            <a:ext cx="167335" cy="430682"/>
          </a:xfrm>
          <a:prstGeom prst="rect">
            <a:avLst/>
          </a:prstGeom>
        </p:spPr>
      </p:pic>
      <p:pic>
        <p:nvPicPr>
          <p:cNvPr id="5" name="Picture 4"/>
          <p:cNvPicPr>
            <a:picLocks noChangeAspect="1"/>
          </p:cNvPicPr>
          <p:nvPr/>
        </p:nvPicPr>
        <p:blipFill>
          <a:blip r:embed="rId18" cstate="print"/>
          <a:stretch>
            <a:fillRect/>
          </a:stretch>
        </p:blipFill>
        <p:spPr>
          <a:xfrm rot="1495480">
            <a:off x="3168896" y="2399857"/>
            <a:ext cx="709724" cy="625024"/>
          </a:xfrm>
          <a:prstGeom prst="rect">
            <a:avLst/>
          </a:prstGeom>
        </p:spPr>
      </p:pic>
      <p:sp>
        <p:nvSpPr>
          <p:cNvPr id="6" name="AutoShape 3"/>
          <p:cNvSpPr>
            <a:spLocks noChangeArrowheads="1"/>
          </p:cNvSpPr>
          <p:nvPr/>
        </p:nvSpPr>
        <p:spPr bwMode="auto">
          <a:xfrm>
            <a:off x="5305599" y="3527639"/>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7" name="Line 7"/>
          <p:cNvSpPr>
            <a:spLocks noChangeShapeType="1"/>
          </p:cNvSpPr>
          <p:nvPr/>
        </p:nvSpPr>
        <p:spPr bwMode="auto">
          <a:xfrm flipV="1">
            <a:off x="6372401" y="2344951"/>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8" name="Line 8"/>
          <p:cNvSpPr>
            <a:spLocks noChangeShapeType="1"/>
          </p:cNvSpPr>
          <p:nvPr/>
        </p:nvSpPr>
        <p:spPr bwMode="auto">
          <a:xfrm flipH="1" flipV="1">
            <a:off x="4238799" y="2994239"/>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9" name="Line 9"/>
          <p:cNvSpPr>
            <a:spLocks noChangeShapeType="1"/>
          </p:cNvSpPr>
          <p:nvPr/>
        </p:nvSpPr>
        <p:spPr bwMode="auto">
          <a:xfrm flipH="1" flipV="1">
            <a:off x="6372399" y="2132230"/>
            <a:ext cx="0" cy="1624011"/>
          </a:xfrm>
          <a:prstGeom prst="line">
            <a:avLst/>
          </a:prstGeom>
          <a:noFill/>
          <a:ln w="73025">
            <a:solidFill>
              <a:schemeClr val="tx1"/>
            </a:solidFill>
            <a:round/>
            <a:headEnd/>
            <a:tailEnd type="triangle" w="med" len="med"/>
          </a:ln>
          <a:effectLst/>
        </p:spPr>
        <p:txBody>
          <a:bodyPr wrap="none" anchor="ctr"/>
          <a:lstStyle/>
          <a:p>
            <a:endParaRPr lang="en-US"/>
          </a:p>
        </p:txBody>
      </p:sp>
      <p:sp>
        <p:nvSpPr>
          <p:cNvPr id="10" name="Sun 9"/>
          <p:cNvSpPr/>
          <p:nvPr/>
        </p:nvSpPr>
        <p:spPr>
          <a:xfrm>
            <a:off x="8429837" y="1554192"/>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11" name="Straight Connector 10"/>
          <p:cNvCxnSpPr/>
          <p:nvPr/>
        </p:nvCxnSpPr>
        <p:spPr>
          <a:xfrm>
            <a:off x="6155420" y="3421092"/>
            <a:ext cx="459740" cy="5557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rot="8470903">
            <a:off x="6142988" y="3047612"/>
            <a:ext cx="1287121" cy="170707"/>
          </a:xfrm>
          <a:custGeom>
            <a:avLst/>
            <a:gdLst>
              <a:gd name="connsiteX0" fmla="*/ 0 w 5692877"/>
              <a:gd name="connsiteY0" fmla="*/ 922625 h 942292"/>
              <a:gd name="connsiteX1" fmla="*/ 924232 w 5692877"/>
              <a:gd name="connsiteY1" fmla="*/ 18057 h 942292"/>
              <a:gd name="connsiteX2" fmla="*/ 1838632 w 5692877"/>
              <a:gd name="connsiteY2" fmla="*/ 942290 h 942292"/>
              <a:gd name="connsiteX3" fmla="*/ 2753032 w 5692877"/>
              <a:gd name="connsiteY3" fmla="*/ 27890 h 942292"/>
              <a:gd name="connsiteX4" fmla="*/ 3657600 w 5692877"/>
              <a:gd name="connsiteY4" fmla="*/ 932457 h 942292"/>
              <a:gd name="connsiteX5" fmla="*/ 4591665 w 5692877"/>
              <a:gd name="connsiteY5" fmla="*/ 8225 h 942292"/>
              <a:gd name="connsiteX6" fmla="*/ 5171768 w 5692877"/>
              <a:gd name="connsiteY6" fmla="*/ 480173 h 942292"/>
              <a:gd name="connsiteX7" fmla="*/ 5692877 w 5692877"/>
              <a:gd name="connsiteY7" fmla="*/ 499838 h 942292"/>
              <a:gd name="connsiteX0" fmla="*/ 0 w 7103773"/>
              <a:gd name="connsiteY0" fmla="*/ 922487 h 942154"/>
              <a:gd name="connsiteX1" fmla="*/ 924232 w 7103773"/>
              <a:gd name="connsiteY1" fmla="*/ 17919 h 942154"/>
              <a:gd name="connsiteX2" fmla="*/ 1838632 w 7103773"/>
              <a:gd name="connsiteY2" fmla="*/ 942152 h 942154"/>
              <a:gd name="connsiteX3" fmla="*/ 2753032 w 7103773"/>
              <a:gd name="connsiteY3" fmla="*/ 27752 h 942154"/>
              <a:gd name="connsiteX4" fmla="*/ 3657600 w 7103773"/>
              <a:gd name="connsiteY4" fmla="*/ 932319 h 942154"/>
              <a:gd name="connsiteX5" fmla="*/ 4591665 w 7103773"/>
              <a:gd name="connsiteY5" fmla="*/ 8087 h 942154"/>
              <a:gd name="connsiteX6" fmla="*/ 5171768 w 7103773"/>
              <a:gd name="connsiteY6" fmla="*/ 480035 h 942154"/>
              <a:gd name="connsiteX7" fmla="*/ 7103773 w 7103773"/>
              <a:gd name="connsiteY7" fmla="*/ 445438 h 94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3773" h="942154">
                <a:moveTo>
                  <a:pt x="0" y="922487"/>
                </a:moveTo>
                <a:cubicBezTo>
                  <a:pt x="308896" y="468564"/>
                  <a:pt x="617793" y="14642"/>
                  <a:pt x="924232" y="17919"/>
                </a:cubicBezTo>
                <a:cubicBezTo>
                  <a:pt x="1230671" y="21196"/>
                  <a:pt x="1533832" y="940513"/>
                  <a:pt x="1838632" y="942152"/>
                </a:cubicBezTo>
                <a:cubicBezTo>
                  <a:pt x="2143432" y="943791"/>
                  <a:pt x="2449871" y="29391"/>
                  <a:pt x="2753032" y="27752"/>
                </a:cubicBezTo>
                <a:cubicBezTo>
                  <a:pt x="3056193" y="26113"/>
                  <a:pt x="3351161" y="935596"/>
                  <a:pt x="3657600" y="932319"/>
                </a:cubicBezTo>
                <a:cubicBezTo>
                  <a:pt x="3964039" y="929042"/>
                  <a:pt x="4339304" y="83468"/>
                  <a:pt x="4591665" y="8087"/>
                </a:cubicBezTo>
                <a:cubicBezTo>
                  <a:pt x="4844026" y="-67294"/>
                  <a:pt x="4753084" y="407143"/>
                  <a:pt x="5171768" y="480035"/>
                </a:cubicBezTo>
                <a:cubicBezTo>
                  <a:pt x="5590452" y="552927"/>
                  <a:pt x="6934986" y="476573"/>
                  <a:pt x="7103773" y="445438"/>
                </a:cubicBezTo>
              </a:path>
            </a:pathLst>
          </a:custGeom>
          <a:noFill/>
          <a:ln w="38100">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8470903">
            <a:off x="6367124" y="3343087"/>
            <a:ext cx="1287121" cy="170707"/>
          </a:xfrm>
          <a:custGeom>
            <a:avLst/>
            <a:gdLst>
              <a:gd name="connsiteX0" fmla="*/ 0 w 5692877"/>
              <a:gd name="connsiteY0" fmla="*/ 922625 h 942292"/>
              <a:gd name="connsiteX1" fmla="*/ 924232 w 5692877"/>
              <a:gd name="connsiteY1" fmla="*/ 18057 h 942292"/>
              <a:gd name="connsiteX2" fmla="*/ 1838632 w 5692877"/>
              <a:gd name="connsiteY2" fmla="*/ 942290 h 942292"/>
              <a:gd name="connsiteX3" fmla="*/ 2753032 w 5692877"/>
              <a:gd name="connsiteY3" fmla="*/ 27890 h 942292"/>
              <a:gd name="connsiteX4" fmla="*/ 3657600 w 5692877"/>
              <a:gd name="connsiteY4" fmla="*/ 932457 h 942292"/>
              <a:gd name="connsiteX5" fmla="*/ 4591665 w 5692877"/>
              <a:gd name="connsiteY5" fmla="*/ 8225 h 942292"/>
              <a:gd name="connsiteX6" fmla="*/ 5171768 w 5692877"/>
              <a:gd name="connsiteY6" fmla="*/ 480173 h 942292"/>
              <a:gd name="connsiteX7" fmla="*/ 5692877 w 5692877"/>
              <a:gd name="connsiteY7" fmla="*/ 499838 h 942292"/>
              <a:gd name="connsiteX0" fmla="*/ 0 w 7103773"/>
              <a:gd name="connsiteY0" fmla="*/ 922487 h 942154"/>
              <a:gd name="connsiteX1" fmla="*/ 924232 w 7103773"/>
              <a:gd name="connsiteY1" fmla="*/ 17919 h 942154"/>
              <a:gd name="connsiteX2" fmla="*/ 1838632 w 7103773"/>
              <a:gd name="connsiteY2" fmla="*/ 942152 h 942154"/>
              <a:gd name="connsiteX3" fmla="*/ 2753032 w 7103773"/>
              <a:gd name="connsiteY3" fmla="*/ 27752 h 942154"/>
              <a:gd name="connsiteX4" fmla="*/ 3657600 w 7103773"/>
              <a:gd name="connsiteY4" fmla="*/ 932319 h 942154"/>
              <a:gd name="connsiteX5" fmla="*/ 4591665 w 7103773"/>
              <a:gd name="connsiteY5" fmla="*/ 8087 h 942154"/>
              <a:gd name="connsiteX6" fmla="*/ 5171768 w 7103773"/>
              <a:gd name="connsiteY6" fmla="*/ 480035 h 942154"/>
              <a:gd name="connsiteX7" fmla="*/ 7103773 w 7103773"/>
              <a:gd name="connsiteY7" fmla="*/ 445438 h 94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3773" h="942154">
                <a:moveTo>
                  <a:pt x="0" y="922487"/>
                </a:moveTo>
                <a:cubicBezTo>
                  <a:pt x="308896" y="468564"/>
                  <a:pt x="617793" y="14642"/>
                  <a:pt x="924232" y="17919"/>
                </a:cubicBezTo>
                <a:cubicBezTo>
                  <a:pt x="1230671" y="21196"/>
                  <a:pt x="1533832" y="940513"/>
                  <a:pt x="1838632" y="942152"/>
                </a:cubicBezTo>
                <a:cubicBezTo>
                  <a:pt x="2143432" y="943791"/>
                  <a:pt x="2449871" y="29391"/>
                  <a:pt x="2753032" y="27752"/>
                </a:cubicBezTo>
                <a:cubicBezTo>
                  <a:pt x="3056193" y="26113"/>
                  <a:pt x="3351161" y="935596"/>
                  <a:pt x="3657600" y="932319"/>
                </a:cubicBezTo>
                <a:cubicBezTo>
                  <a:pt x="3964039" y="929042"/>
                  <a:pt x="4339304" y="83468"/>
                  <a:pt x="4591665" y="8087"/>
                </a:cubicBezTo>
                <a:cubicBezTo>
                  <a:pt x="4844026" y="-67294"/>
                  <a:pt x="4753084" y="407143"/>
                  <a:pt x="5171768" y="480035"/>
                </a:cubicBezTo>
                <a:cubicBezTo>
                  <a:pt x="5590452" y="552927"/>
                  <a:pt x="6934986" y="476573"/>
                  <a:pt x="7103773" y="445438"/>
                </a:cubicBezTo>
              </a:path>
            </a:pathLst>
          </a:custGeom>
          <a:noFill/>
          <a:ln w="38100">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p:cNvSpPr/>
          <p:nvPr/>
        </p:nvSpPr>
        <p:spPr>
          <a:xfrm>
            <a:off x="5793442" y="2437624"/>
            <a:ext cx="2654202" cy="1287926"/>
          </a:xfrm>
          <a:prstGeom prst="parallelogram">
            <a:avLst>
              <a:gd name="adj" fmla="val 120009"/>
            </a:avLst>
          </a:prstGeom>
          <a:solidFill>
            <a:srgbClr val="FFC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15" name="Straight Connector 14"/>
          <p:cNvCxnSpPr/>
          <p:nvPr/>
        </p:nvCxnSpPr>
        <p:spPr>
          <a:xfrm>
            <a:off x="5793442" y="3730209"/>
            <a:ext cx="11015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5053828" y="2442102"/>
            <a:ext cx="2649042" cy="2649042"/>
          </a:xfrm>
          <a:prstGeom prst="arc">
            <a:avLst>
              <a:gd name="adj1" fmla="val 16200000"/>
              <a:gd name="adj2" fmla="val 1903728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zövegdoboz 58"/>
          <p:cNvSpPr txBox="1"/>
          <p:nvPr/>
        </p:nvSpPr>
        <p:spPr>
          <a:xfrm>
            <a:off x="7508191" y="4897207"/>
            <a:ext cx="2850460" cy="523220"/>
          </a:xfrm>
          <a:prstGeom prst="rect">
            <a:avLst/>
          </a:prstGeom>
          <a:noFill/>
        </p:spPr>
        <p:txBody>
          <a:bodyPr wrap="none" rtlCol="0">
            <a:spAutoFit/>
          </a:bodyPr>
          <a:lstStyle/>
          <a:p>
            <a:r>
              <a:rPr lang="en-US" sz="2800" dirty="0">
                <a:solidFill>
                  <a:srgbClr val="FF0000"/>
                </a:solidFill>
                <a:latin typeface="Whipsmart" pitchFamily="34" charset="0"/>
              </a:rPr>
              <a:t>light source model</a:t>
            </a:r>
            <a:endParaRPr lang="en-US" sz="2800" b="1" i="1" dirty="0">
              <a:solidFill>
                <a:srgbClr val="FF0000"/>
              </a:solidFill>
              <a:latin typeface="Whipsmart" pitchFamily="34" charset="0"/>
            </a:endParaRPr>
          </a:p>
        </p:txBody>
      </p:sp>
      <p:sp>
        <p:nvSpPr>
          <p:cNvPr id="18" name="Szövegdoboz 58"/>
          <p:cNvSpPr txBox="1"/>
          <p:nvPr/>
        </p:nvSpPr>
        <p:spPr>
          <a:xfrm>
            <a:off x="7678940" y="6176681"/>
            <a:ext cx="2400016" cy="523220"/>
          </a:xfrm>
          <a:prstGeom prst="rect">
            <a:avLst/>
          </a:prstGeom>
          <a:noFill/>
        </p:spPr>
        <p:txBody>
          <a:bodyPr wrap="none" rtlCol="0">
            <a:spAutoFit/>
          </a:bodyPr>
          <a:lstStyle/>
          <a:p>
            <a:r>
              <a:rPr lang="en-US" sz="2800" dirty="0">
                <a:solidFill>
                  <a:srgbClr val="FF0000"/>
                </a:solidFill>
                <a:latin typeface="Whipsmart" pitchFamily="34" charset="0"/>
              </a:rPr>
              <a:t>material model</a:t>
            </a:r>
            <a:endParaRPr lang="en-US" sz="2800" b="1" i="1" dirty="0">
              <a:solidFill>
                <a:srgbClr val="FF0000"/>
              </a:solidFill>
              <a:latin typeface="Whipsmart" pitchFamily="34" charset="0"/>
            </a:endParaRPr>
          </a:p>
        </p:txBody>
      </p:sp>
      <p:pic>
        <p:nvPicPr>
          <p:cNvPr id="19" name="Picture 18"/>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3089757" y="1944523"/>
            <a:ext cx="1292048" cy="480060"/>
          </a:xfrm>
          <a:prstGeom prst="rect">
            <a:avLst/>
          </a:prstGeom>
        </p:spPr>
      </p:pic>
      <p:pic>
        <p:nvPicPr>
          <p:cNvPr id="20" name="Picture 19"/>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4529217" y="3284675"/>
            <a:ext cx="230429" cy="318211"/>
          </a:xfrm>
          <a:prstGeom prst="rect">
            <a:avLst/>
          </a:prstGeom>
        </p:spPr>
      </p:pic>
      <p:pic>
        <p:nvPicPr>
          <p:cNvPr id="21" name="Picture 20"/>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6256002" y="3980098"/>
            <a:ext cx="233172" cy="222199"/>
          </a:xfrm>
          <a:prstGeom prst="rect">
            <a:avLst/>
          </a:prstGeom>
        </p:spPr>
      </p:pic>
      <p:pic>
        <p:nvPicPr>
          <p:cNvPr id="22" name="Picture 21"/>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5965306" y="2191896"/>
            <a:ext cx="233172" cy="318211"/>
          </a:xfrm>
          <a:prstGeom prst="rect">
            <a:avLst/>
          </a:prstGeom>
        </p:spPr>
      </p:pic>
      <p:pic>
        <p:nvPicPr>
          <p:cNvPr id="23" name="Picture 22"/>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8067705" y="3222613"/>
            <a:ext cx="1223468" cy="543154"/>
          </a:xfrm>
          <a:prstGeom prst="rect">
            <a:avLst/>
          </a:prstGeom>
        </p:spPr>
      </p:pic>
      <p:pic>
        <p:nvPicPr>
          <p:cNvPr id="24" name="Picture 23"/>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8004068" y="2651071"/>
            <a:ext cx="1399033" cy="543154"/>
          </a:xfrm>
          <a:prstGeom prst="rect">
            <a:avLst/>
          </a:prstGeom>
        </p:spPr>
      </p:pic>
      <p:pic>
        <p:nvPicPr>
          <p:cNvPr id="25" name="Picture 24"/>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6489175" y="2577112"/>
            <a:ext cx="312725" cy="395021"/>
          </a:xfrm>
          <a:prstGeom prst="rect">
            <a:avLst/>
          </a:prstGeom>
        </p:spPr>
      </p:pic>
      <p:sp>
        <p:nvSpPr>
          <p:cNvPr id="26" name="Rectangle 25"/>
          <p:cNvSpPr/>
          <p:nvPr/>
        </p:nvSpPr>
        <p:spPr>
          <a:xfrm>
            <a:off x="4191000" y="5173961"/>
            <a:ext cx="485344" cy="5232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643600" y="6167219"/>
            <a:ext cx="485344" cy="5232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3487818" y="3542852"/>
            <a:ext cx="1783080" cy="548640"/>
          </a:xfrm>
          <a:prstGeom prst="rect">
            <a:avLst/>
          </a:prstGeom>
        </p:spPr>
      </p:pic>
      <p:pic>
        <p:nvPicPr>
          <p:cNvPr id="34" name="Picture 33"/>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1714502" y="4391102"/>
            <a:ext cx="6723913" cy="324352"/>
          </a:xfrm>
          <a:prstGeom prst="rect">
            <a:avLst/>
          </a:prstGeom>
        </p:spPr>
      </p:pic>
      <p:pic>
        <p:nvPicPr>
          <p:cNvPr id="35" name="Picture 34"/>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1707946" y="4807831"/>
            <a:ext cx="5040268" cy="403306"/>
          </a:xfrm>
          <a:prstGeom prst="rect">
            <a:avLst/>
          </a:prstGeom>
        </p:spPr>
      </p:pic>
      <p:pic>
        <p:nvPicPr>
          <p:cNvPr id="36" name="Picture 35"/>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1714501" y="5343561"/>
            <a:ext cx="7078141" cy="332888"/>
          </a:xfrm>
          <a:prstGeom prst="rect">
            <a:avLst/>
          </a:prstGeom>
        </p:spPr>
      </p:pic>
      <p:pic>
        <p:nvPicPr>
          <p:cNvPr id="37" name="Picture 36"/>
          <p:cNvPicPr>
            <a:picLocks noChangeAspect="1"/>
          </p:cNvPicPr>
          <p:nvPr>
            <p:custDataLst>
              <p:tags r:id="rId13"/>
            </p:custDataLst>
          </p:nvPr>
        </p:nvPicPr>
        <p:blipFill>
          <a:blip r:embed="rId30" cstate="print">
            <a:extLst>
              <a:ext uri="{28A0092B-C50C-407E-A947-70E740481C1C}">
                <a14:useLocalDpi xmlns:a14="http://schemas.microsoft.com/office/drawing/2010/main" val="0"/>
              </a:ext>
            </a:extLst>
          </a:blip>
          <a:stretch>
            <a:fillRect/>
          </a:stretch>
        </p:blipFill>
        <p:spPr>
          <a:xfrm>
            <a:off x="1714501" y="5734877"/>
            <a:ext cx="6546801" cy="420377"/>
          </a:xfrm>
          <a:prstGeom prst="rect">
            <a:avLst/>
          </a:prstGeom>
        </p:spPr>
      </p:pic>
      <p:pic>
        <p:nvPicPr>
          <p:cNvPr id="38" name="Picture 37"/>
          <p:cNvPicPr>
            <a:picLocks noChangeAspect="1"/>
          </p:cNvPicPr>
          <p:nvPr>
            <p:custDataLst>
              <p:tags r:id="rId14"/>
            </p:custDataLst>
          </p:nvPr>
        </p:nvPicPr>
        <p:blipFill>
          <a:blip r:embed="rId31" cstate="print">
            <a:extLst>
              <a:ext uri="{28A0092B-C50C-407E-A947-70E740481C1C}">
                <a14:useLocalDpi xmlns:a14="http://schemas.microsoft.com/office/drawing/2010/main" val="0"/>
              </a:ext>
            </a:extLst>
          </a:blip>
          <a:stretch>
            <a:fillRect/>
          </a:stretch>
        </p:blipFill>
        <p:spPr>
          <a:xfrm>
            <a:off x="1714500" y="6248400"/>
            <a:ext cx="5285666" cy="356360"/>
          </a:xfrm>
          <a:prstGeom prst="rect">
            <a:avLst/>
          </a:prstGeom>
        </p:spPr>
      </p:pic>
    </p:spTree>
    <p:extLst>
      <p:ext uri="{BB962C8B-B14F-4D97-AF65-F5344CB8AC3E}">
        <p14:creationId xmlns:p14="http://schemas.microsoft.com/office/powerpoint/2010/main" val="235118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P spid="14" grpId="0" animBg="1"/>
      <p:bldP spid="16" grpId="0" animBg="1"/>
      <p:bldP spid="17" grpId="0"/>
      <p:bldP spid="18" grpId="0"/>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light sources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b="1" dirty="0"/>
              <a:t>not</a:t>
            </a:r>
            <a:r>
              <a:rPr lang="en-US" dirty="0"/>
              <a:t> a single incoming direction</a:t>
            </a:r>
          </a:p>
          <a:p>
            <a:r>
              <a:rPr lang="en-US" dirty="0"/>
              <a:t>would have to do the integration</a:t>
            </a:r>
          </a:p>
        </p:txBody>
      </p:sp>
      <p:pic>
        <p:nvPicPr>
          <p:cNvPr id="16" name="Picture 15"/>
          <p:cNvPicPr>
            <a:picLocks noChangeAspect="1"/>
          </p:cNvPicPr>
          <p:nvPr/>
        </p:nvPicPr>
        <p:blipFill>
          <a:blip r:embed="rId6" cstate="print"/>
          <a:stretch>
            <a:fillRect/>
          </a:stretch>
        </p:blipFill>
        <p:spPr>
          <a:xfrm rot="1495480">
            <a:off x="2766648" y="2987811"/>
            <a:ext cx="709724" cy="625024"/>
          </a:xfrm>
          <a:prstGeom prst="rect">
            <a:avLst/>
          </a:prstGeom>
        </p:spPr>
      </p:pic>
      <p:sp>
        <p:nvSpPr>
          <p:cNvPr id="17" name="AutoShape 3"/>
          <p:cNvSpPr>
            <a:spLocks noChangeArrowheads="1"/>
          </p:cNvSpPr>
          <p:nvPr/>
        </p:nvSpPr>
        <p:spPr bwMode="auto">
          <a:xfrm>
            <a:off x="4903351" y="4115593"/>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18" name="Line 8"/>
          <p:cNvSpPr>
            <a:spLocks noChangeShapeType="1"/>
          </p:cNvSpPr>
          <p:nvPr/>
        </p:nvSpPr>
        <p:spPr bwMode="auto">
          <a:xfrm flipH="1" flipV="1">
            <a:off x="3836551" y="3582193"/>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pic>
        <p:nvPicPr>
          <p:cNvPr id="19" name="Picture 67" descr="http://www.psdgraphics.com/file/glossy-light-bulb.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88" r="23761"/>
          <a:stretch/>
        </p:blipFill>
        <p:spPr bwMode="auto">
          <a:xfrm rot="10800000">
            <a:off x="7315200" y="762000"/>
            <a:ext cx="1562100" cy="2433584"/>
          </a:xfrm>
          <a:prstGeom prst="rect">
            <a:avLst/>
          </a:prstGeom>
          <a:noFill/>
          <a:extLst>
            <a:ext uri="{909E8E84-426E-40DD-AFC4-6F175D3DCCD1}">
              <a14:hiddenFill xmlns:a14="http://schemas.microsoft.com/office/drawing/2010/main">
                <a:solidFill>
                  <a:srgbClr val="FFFFFF"/>
                </a:solidFill>
              </a14:hiddenFill>
            </a:ext>
          </a:extLst>
        </p:spPr>
      </p:pic>
      <p:sp>
        <p:nvSpPr>
          <p:cNvPr id="20" name="Line 8"/>
          <p:cNvSpPr>
            <a:spLocks noChangeShapeType="1"/>
          </p:cNvSpPr>
          <p:nvPr/>
        </p:nvSpPr>
        <p:spPr bwMode="auto">
          <a:xfrm flipV="1">
            <a:off x="5970151" y="2344791"/>
            <a:ext cx="1447800" cy="1958642"/>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1" name="Line 8"/>
          <p:cNvSpPr>
            <a:spLocks noChangeShapeType="1"/>
          </p:cNvSpPr>
          <p:nvPr/>
        </p:nvSpPr>
        <p:spPr bwMode="auto">
          <a:xfrm flipV="1">
            <a:off x="5970151" y="2701131"/>
            <a:ext cx="1524000" cy="1602303"/>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2" name="Line 8"/>
          <p:cNvSpPr>
            <a:spLocks noChangeShapeType="1"/>
          </p:cNvSpPr>
          <p:nvPr/>
        </p:nvSpPr>
        <p:spPr bwMode="auto">
          <a:xfrm flipV="1">
            <a:off x="5970151" y="2934492"/>
            <a:ext cx="1790700" cy="136893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3" name="Line 8"/>
          <p:cNvSpPr>
            <a:spLocks noChangeShapeType="1"/>
          </p:cNvSpPr>
          <p:nvPr/>
        </p:nvSpPr>
        <p:spPr bwMode="auto">
          <a:xfrm flipV="1">
            <a:off x="5970153" y="3039752"/>
            <a:ext cx="2118301" cy="1263679"/>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4" name="Line 8"/>
          <p:cNvSpPr>
            <a:spLocks noChangeShapeType="1"/>
          </p:cNvSpPr>
          <p:nvPr/>
        </p:nvSpPr>
        <p:spPr bwMode="auto">
          <a:xfrm>
            <a:off x="8579481" y="2839217"/>
            <a:ext cx="461995" cy="784162"/>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25" name="Picture 2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8762999" y="2603043"/>
            <a:ext cx="241402" cy="337413"/>
          </a:xfrm>
          <a:prstGeom prst="rect">
            <a:avLst/>
          </a:prstGeom>
        </p:spPr>
      </p:pic>
      <p:pic>
        <p:nvPicPr>
          <p:cNvPr id="26" name="Picture 2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9072680" y="3258497"/>
            <a:ext cx="263348" cy="323697"/>
          </a:xfrm>
          <a:prstGeom prst="rect">
            <a:avLst/>
          </a:prstGeom>
        </p:spPr>
      </p:pic>
      <p:pic>
        <p:nvPicPr>
          <p:cNvPr id="27" name="Picture 2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8010171" y="3717131"/>
            <a:ext cx="2531981" cy="562355"/>
          </a:xfrm>
          <a:prstGeom prst="rect">
            <a:avLst/>
          </a:prstGeom>
        </p:spPr>
      </p:pic>
    </p:spTree>
    <p:extLst>
      <p:ext uri="{BB962C8B-B14F-4D97-AF65-F5344CB8AC3E}">
        <p14:creationId xmlns:p14="http://schemas.microsoft.com/office/powerpoint/2010/main" val="91603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shading in FS</a:t>
            </a:r>
          </a:p>
        </p:txBody>
      </p:sp>
      <p:sp>
        <p:nvSpPr>
          <p:cNvPr id="3" name="Content Placeholder 2"/>
          <p:cNvSpPr>
            <a:spLocks noGrp="1"/>
          </p:cNvSpPr>
          <p:nvPr>
            <p:ph idx="1"/>
          </p:nvPr>
        </p:nvSpPr>
        <p:spPr/>
        <p:txBody>
          <a:bodyPr/>
          <a:lstStyle/>
          <a:p>
            <a:r>
              <a:rPr lang="en-US" dirty="0"/>
              <a:t>define a light direction vector</a:t>
            </a:r>
          </a:p>
          <a:p>
            <a:pPr lvl="1"/>
            <a:r>
              <a:rPr lang="en-US" dirty="0"/>
              <a:t>points from surface towards light</a:t>
            </a:r>
          </a:p>
          <a:p>
            <a:pPr lvl="1"/>
            <a:r>
              <a:rPr lang="en-US" dirty="0"/>
              <a:t>can be hardwired as a constant</a:t>
            </a:r>
          </a:p>
          <a:p>
            <a:pPr lvl="1"/>
            <a:r>
              <a:rPr lang="en-US" dirty="0"/>
              <a:t>you may replace with a uniform later to animate lighting direction</a:t>
            </a:r>
          </a:p>
          <a:p>
            <a:r>
              <a:rPr lang="en-US" dirty="0"/>
              <a:t>compute cosine of angle between normal and light</a:t>
            </a:r>
            <a:endParaRPr lang="hu-HU" dirty="0"/>
          </a:p>
          <a:p>
            <a:pPr lvl="1"/>
            <a:r>
              <a:rPr lang="en-US" dirty="0"/>
              <a:t>use the </a:t>
            </a:r>
            <a:r>
              <a:rPr lang="en-US" dirty="0">
                <a:latin typeface="Consolas" panose="020B0609020204030204" pitchFamily="49" charset="0"/>
                <a:cs typeface="Consolas" panose="020B0609020204030204" pitchFamily="49" charset="0"/>
              </a:rPr>
              <a:t>dot </a:t>
            </a:r>
            <a:r>
              <a:rPr lang="en-US" dirty="0"/>
              <a:t>function</a:t>
            </a:r>
          </a:p>
          <a:p>
            <a:r>
              <a:rPr lang="en-US" dirty="0"/>
              <a:t>what if the cosine is negative?</a:t>
            </a:r>
          </a:p>
          <a:p>
            <a:r>
              <a:rPr lang="en-US" dirty="0"/>
              <a:t>return texture color multiplied by this cosine</a:t>
            </a:r>
          </a:p>
          <a:p>
            <a:pPr lvl="1"/>
            <a:r>
              <a:rPr lang="en-US" dirty="0"/>
              <a:t>take care to only scale the RGB, and leave alpha intact (dark </a:t>
            </a:r>
            <a:r>
              <a:rPr lang="hu-HU" dirty="0" err="1"/>
              <a:t>should</a:t>
            </a:r>
            <a:r>
              <a:rPr lang="hu-HU" dirty="0"/>
              <a:t> </a:t>
            </a:r>
            <a:r>
              <a:rPr lang="en-US" dirty="0"/>
              <a:t>not mean transparent)</a:t>
            </a:r>
          </a:p>
        </p:txBody>
      </p:sp>
      <p:sp>
        <p:nvSpPr>
          <p:cNvPr id="4" name="Rectangle 3"/>
          <p:cNvSpPr/>
          <p:nvPr/>
        </p:nvSpPr>
        <p:spPr>
          <a:xfrm>
            <a:off x="5599688" y="-547"/>
            <a:ext cx="6592312" cy="25819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normalize(vec3(1, 1, 1));</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clamp(</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0.0,</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1.0);</a:t>
            </a:r>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18985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data in uniforms</a:t>
            </a:r>
          </a:p>
        </p:txBody>
      </p:sp>
      <p:sp>
        <p:nvSpPr>
          <p:cNvPr id="3" name="Content Placeholder 2"/>
          <p:cNvSpPr>
            <a:spLocks noGrp="1"/>
          </p:cNvSpPr>
          <p:nvPr>
            <p:ph idx="1"/>
          </p:nvPr>
        </p:nvSpPr>
        <p:spPr/>
        <p:txBody>
          <a:bodyPr>
            <a:normAutofit/>
          </a:bodyPr>
          <a:lstStyle/>
          <a:p>
            <a:r>
              <a:rPr lang="en-US"/>
              <a:t>new </a:t>
            </a:r>
            <a:r>
              <a:rPr lang="en-US" dirty="0"/>
              <a:t>uniforms in FS and matching class in JS:</a:t>
            </a:r>
          </a:p>
          <a:p>
            <a:endParaRPr lang="en-US" dirty="0"/>
          </a:p>
          <a:p>
            <a:endParaRPr lang="en-US" dirty="0"/>
          </a:p>
        </p:txBody>
      </p:sp>
      <p:sp>
        <p:nvSpPr>
          <p:cNvPr id="4" name="Rectangle 3"/>
          <p:cNvSpPr/>
          <p:nvPr/>
        </p:nvSpPr>
        <p:spPr>
          <a:xfrm>
            <a:off x="291312" y="3462845"/>
            <a:ext cx="3276600" cy="158658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uniform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struct</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vec4 position;</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lights[8];</a:t>
            </a:r>
          </a:p>
        </p:txBody>
      </p:sp>
      <p:sp>
        <p:nvSpPr>
          <p:cNvPr id="6" name="Rectangle 5"/>
          <p:cNvSpPr/>
          <p:nvPr/>
        </p:nvSpPr>
        <p:spPr>
          <a:xfrm>
            <a:off x="3757713" y="2163986"/>
            <a:ext cx="8345055" cy="4621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vision.gears.webglmath.UniformProvider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vision.gears.webglmath.Vec3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vision.gears.webglmath.Vec4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class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Light(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id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programs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$id</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position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by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Vec4(</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by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Vec3(</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init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6595969" y="4126513"/>
            <a:ext cx="414889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responsible for this array element</a:t>
            </a:r>
          </a:p>
        </p:txBody>
      </p:sp>
      <p:cxnSp>
        <p:nvCxnSpPr>
          <p:cNvPr id="8" name="Straight Arrow Connector 7"/>
          <p:cNvCxnSpPr>
            <a:cxnSpLocks/>
          </p:cNvCxnSpPr>
          <p:nvPr/>
        </p:nvCxnSpPr>
        <p:spPr>
          <a:xfrm flipH="1">
            <a:off x="2087745" y="4142630"/>
            <a:ext cx="4074516" cy="587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173628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light in </a:t>
            </a:r>
            <a:r>
              <a:rPr lang="en-US" dirty="0">
                <a:latin typeface="Consolas" panose="020B0609020204030204" pitchFamily="49" charset="0"/>
                <a:ea typeface="+mn-ea"/>
                <a:cs typeface="Consolas" panose="020B0609020204030204" pitchFamily="49" charset="0"/>
              </a:rPr>
              <a:t>Scene</a:t>
            </a:r>
          </a:p>
        </p:txBody>
      </p:sp>
      <p:sp>
        <p:nvSpPr>
          <p:cNvPr id="3" name="Content Placeholder 2"/>
          <p:cNvSpPr>
            <a:spLocks noGrp="1"/>
          </p:cNvSpPr>
          <p:nvPr>
            <p:ph idx="1"/>
          </p:nvPr>
        </p:nvSpPr>
        <p:spPr/>
        <p:txBody>
          <a:bodyPr>
            <a:normAutofit/>
          </a:bodyPr>
          <a:lstStyle/>
          <a:p>
            <a:r>
              <a:rPr lang="en-US" dirty="0"/>
              <a:t>in the constructor</a:t>
            </a:r>
          </a:p>
          <a:p>
            <a:endParaRPr lang="en-US" dirty="0"/>
          </a:p>
          <a:p>
            <a:endParaRPr lang="en-US" dirty="0"/>
          </a:p>
          <a:p>
            <a:endParaRPr lang="en-US" dirty="0"/>
          </a:p>
          <a:p>
            <a:endParaRPr lang="en-US" dirty="0"/>
          </a:p>
          <a:p>
            <a:r>
              <a:rPr lang="en-US" dirty="0"/>
              <a:t>in </a:t>
            </a:r>
            <a:r>
              <a:rPr lang="en-US" sz="2400" dirty="0">
                <a:latin typeface="Consolas" panose="020B0609020204030204" pitchFamily="49" charset="0"/>
                <a:cs typeface="Consolas" panose="020B0609020204030204" pitchFamily="49" charset="0"/>
              </a:rPr>
              <a:t>update</a:t>
            </a:r>
          </a:p>
          <a:p>
            <a:endParaRPr lang="en-US" dirty="0"/>
          </a:p>
        </p:txBody>
      </p:sp>
      <p:sp>
        <p:nvSpPr>
          <p:cNvPr id="5" name="Rectangle 4"/>
          <p:cNvSpPr/>
          <p:nvPr/>
        </p:nvSpPr>
        <p:spPr>
          <a:xfrm>
            <a:off x="1254265" y="5049168"/>
            <a:ext cx="9435314" cy="12259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chemeClr val="bg1">
                    <a:lumMod val="50000"/>
                  </a:schemeClr>
                </a:solidFill>
                <a:latin typeface="Consolas" panose="020B0609020204030204" pitchFamily="49" charset="0"/>
                <a:ea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rPr>
              <a:t>gameObjects.forEach</a:t>
            </a:r>
            <a:r>
              <a:rPr lang="en-US" sz="2000" dirty="0">
                <a:solidFill>
                  <a:schemeClr val="bg1">
                    <a:lumMod val="50000"/>
                  </a:schemeClr>
                </a:solidFill>
                <a:latin typeface="Consolas" panose="020B0609020204030204" pitchFamily="49" charset="0"/>
                <a:ea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rPr>
              <a:t>it.draw</a:t>
            </a:r>
            <a:r>
              <a:rPr lang="en-US" sz="2000" dirty="0">
                <a:solidFill>
                  <a:schemeClr val="bg1">
                    <a:lumMod val="50000"/>
                  </a:schemeClr>
                </a:solidFill>
                <a:latin typeface="Consolas" panose="020B0609020204030204" pitchFamily="49" charset="0"/>
                <a:ea typeface="Times New Roman" panose="02020603050405020304" pitchFamily="18" charset="0"/>
              </a:rPr>
              <a:t>( camera, </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lights </a:t>
            </a:r>
            <a:r>
              <a:rPr lang="en-US" sz="2000" dirty="0">
                <a:solidFill>
                  <a:schemeClr val="bg1">
                    <a:lumMod val="50000"/>
                  </a:schemeClr>
                </a:solidFill>
                <a:latin typeface="Consolas" panose="020B0609020204030204" pitchFamily="49" charset="0"/>
                <a:ea typeface="Times New Roman" panose="02020603050405020304" pitchFamily="18" charset="0"/>
              </a:rPr>
              <a:t>) }</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p:cNvSpPr/>
          <p:nvPr/>
        </p:nvSpPr>
        <p:spPr>
          <a:xfrm>
            <a:off x="1254265" y="2427610"/>
            <a:ext cx="10099535" cy="18692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lights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Array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&lt;Light&gt;(</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Light(it,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all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init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position</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set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).normalize();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set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a:t>
            </a:r>
            <a:endParaRPr lang="en-US" sz="2000" dirty="0">
              <a:solidFill>
                <a:schemeClr val="tx1"/>
              </a:solidFill>
              <a:latin typeface="Consolas" panose="020B0609020204030204" pitchFamily="49" charset="0"/>
              <a:ea typeface="Calibri" panose="020F0502020204030204" pitchFamily="34" charset="0"/>
              <a:cs typeface="Consolas" panose="020B0609020204030204" pitchFamily="49" charset="0"/>
            </a:endParaRPr>
          </a:p>
        </p:txBody>
      </p:sp>
      <p:sp>
        <p:nvSpPr>
          <p:cNvPr id="7" name="TextBox 6"/>
          <p:cNvSpPr txBox="1"/>
          <p:nvPr/>
        </p:nvSpPr>
        <p:spPr>
          <a:xfrm>
            <a:off x="7485132" y="1675313"/>
            <a:ext cx="414889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responsible for this array element</a:t>
            </a:r>
          </a:p>
        </p:txBody>
      </p:sp>
      <p:cxnSp>
        <p:nvCxnSpPr>
          <p:cNvPr id="8" name="Straight Arrow Connector 7"/>
          <p:cNvCxnSpPr>
            <a:cxnSpLocks/>
            <a:stCxn id="7" idx="1"/>
          </p:cNvCxnSpPr>
          <p:nvPr/>
        </p:nvCxnSpPr>
        <p:spPr>
          <a:xfrm flipH="1">
            <a:off x="3098800" y="1906146"/>
            <a:ext cx="4386332" cy="13063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1203075" y="3774439"/>
            <a:ext cx="312457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can do this max. 8 times</a:t>
            </a:r>
          </a:p>
        </p:txBody>
      </p:sp>
      <p:cxnSp>
        <p:nvCxnSpPr>
          <p:cNvPr id="14" name="Straight Arrow Connector 13"/>
          <p:cNvCxnSpPr>
            <a:cxnSpLocks/>
            <a:stCxn id="13" idx="2"/>
          </p:cNvCxnSpPr>
          <p:nvPr/>
        </p:nvCxnSpPr>
        <p:spPr>
          <a:xfrm flipV="1">
            <a:off x="590044" y="3327400"/>
            <a:ext cx="1137156" cy="6778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95227" y="4445362"/>
            <a:ext cx="4738798"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make sure light direction is unit length</a:t>
            </a:r>
          </a:p>
        </p:txBody>
      </p:sp>
      <p:cxnSp>
        <p:nvCxnSpPr>
          <p:cNvPr id="20" name="Straight Arrow Connector 19"/>
          <p:cNvCxnSpPr>
            <a:cxnSpLocks/>
            <a:stCxn id="19" idx="0"/>
          </p:cNvCxnSpPr>
          <p:nvPr/>
        </p:nvCxnSpPr>
        <p:spPr>
          <a:xfrm flipH="1" flipV="1">
            <a:off x="8915400" y="3447166"/>
            <a:ext cx="349226" cy="99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0" y="6396335"/>
            <a:ext cx="413286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make sure uniforms are provided</a:t>
            </a:r>
          </a:p>
        </p:txBody>
      </p:sp>
      <p:cxnSp>
        <p:nvCxnSpPr>
          <p:cNvPr id="24" name="Straight Arrow Connector 23"/>
          <p:cNvCxnSpPr>
            <a:stCxn id="23" idx="0"/>
          </p:cNvCxnSpPr>
          <p:nvPr/>
        </p:nvCxnSpPr>
        <p:spPr>
          <a:xfrm flipH="1" flipV="1">
            <a:off x="8006255" y="5907017"/>
            <a:ext cx="156177" cy="489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01961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Physical measures of light</a:t>
            </a:r>
          </a:p>
        </p:txBody>
      </p:sp>
      <p:sp>
        <p:nvSpPr>
          <p:cNvPr id="3" name="Tartalom helye 2"/>
          <p:cNvSpPr>
            <a:spLocks noGrp="1"/>
          </p:cNvSpPr>
          <p:nvPr>
            <p:ph idx="1"/>
          </p:nvPr>
        </p:nvSpPr>
        <p:spPr/>
        <p:txBody>
          <a:bodyPr>
            <a:normAutofit lnSpcReduction="10000"/>
          </a:bodyPr>
          <a:lstStyle/>
          <a:p>
            <a:r>
              <a:rPr lang="en-US" dirty="0"/>
              <a:t>radiant </a:t>
            </a:r>
            <a:r>
              <a:rPr lang="en-US" b="1" dirty="0"/>
              <a:t>power</a:t>
            </a:r>
          </a:p>
          <a:p>
            <a:r>
              <a:rPr lang="en-US" dirty="0"/>
              <a:t>radiant </a:t>
            </a:r>
            <a:r>
              <a:rPr lang="hu-HU" b="1" dirty="0"/>
              <a:t>power density</a:t>
            </a:r>
          </a:p>
          <a:p>
            <a:pPr lvl="1"/>
            <a:r>
              <a:rPr lang="en-US" dirty="0" err="1"/>
              <a:t>exitance</a:t>
            </a:r>
            <a:endParaRPr lang="en-US" dirty="0"/>
          </a:p>
          <a:p>
            <a:pPr lvl="1"/>
            <a:r>
              <a:rPr lang="en-US" dirty="0"/>
              <a:t>irradiance</a:t>
            </a:r>
            <a:endParaRPr lang="hu-HU" dirty="0"/>
          </a:p>
          <a:p>
            <a:r>
              <a:rPr lang="hu-HU" dirty="0"/>
              <a:t>radiant intensity</a:t>
            </a:r>
            <a:endParaRPr lang="en-US" dirty="0"/>
          </a:p>
          <a:p>
            <a:r>
              <a:rPr lang="en-US" b="1" dirty="0"/>
              <a:t>radiance</a:t>
            </a:r>
            <a:endParaRPr lang="hu-HU" b="1" dirty="0"/>
          </a:p>
          <a:p>
            <a:endParaRPr lang="hu-HU" dirty="0"/>
          </a:p>
          <a:p>
            <a:r>
              <a:rPr lang="hu-HU" dirty="0"/>
              <a:t>sidenote: </a:t>
            </a:r>
            <a:r>
              <a:rPr lang="hu-HU" dirty="0">
                <a:solidFill>
                  <a:srgbClr val="00B050"/>
                </a:solidFill>
              </a:rPr>
              <a:t>lumen</a:t>
            </a:r>
            <a:r>
              <a:rPr lang="hu-HU" dirty="0"/>
              <a:t>, </a:t>
            </a:r>
            <a:r>
              <a:rPr lang="hu-HU" dirty="0">
                <a:solidFill>
                  <a:srgbClr val="00B050"/>
                </a:solidFill>
              </a:rPr>
              <a:t>lux</a:t>
            </a:r>
            <a:r>
              <a:rPr lang="hu-HU" dirty="0"/>
              <a:t>, and </a:t>
            </a:r>
            <a:r>
              <a:rPr lang="hu-HU" dirty="0">
                <a:solidFill>
                  <a:srgbClr val="00B050"/>
                </a:solidFill>
              </a:rPr>
              <a:t>candela</a:t>
            </a:r>
            <a:r>
              <a:rPr lang="hu-HU" dirty="0"/>
              <a:t> are just power, power density, and intensity, respectively, of every wavelength weighted by human brighness perception of that wavelength</a:t>
            </a:r>
            <a:endParaRPr lang="en-US" dirty="0"/>
          </a:p>
        </p:txBody>
      </p:sp>
    </p:spTree>
    <p:extLst>
      <p:ext uri="{BB962C8B-B14F-4D97-AF65-F5344CB8AC3E}">
        <p14:creationId xmlns:p14="http://schemas.microsoft.com/office/powerpoint/2010/main" val="3088759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a:t>
            </a:r>
            <a:br>
              <a:rPr lang="en-US" dirty="0"/>
            </a:br>
            <a:r>
              <a:rPr lang="en-US" dirty="0"/>
              <a:t>colored lights</a:t>
            </a:r>
          </a:p>
        </p:txBody>
      </p:sp>
      <p:sp>
        <p:nvSpPr>
          <p:cNvPr id="3" name="Content Placeholder 2"/>
          <p:cNvSpPr>
            <a:spLocks noGrp="1"/>
          </p:cNvSpPr>
          <p:nvPr>
            <p:ph idx="1"/>
          </p:nvPr>
        </p:nvSpPr>
        <p:spPr/>
        <p:txBody>
          <a:bodyPr/>
          <a:lstStyle/>
          <a:p>
            <a:r>
              <a:rPr lang="en-US" dirty="0"/>
              <a:t>set up two or more light sources</a:t>
            </a:r>
          </a:p>
          <a:p>
            <a:r>
              <a:rPr lang="en-US" dirty="0"/>
              <a:t>different directions</a:t>
            </a:r>
          </a:p>
          <a:p>
            <a:r>
              <a:rPr lang="en-US" dirty="0"/>
              <a:t>different power density spectra</a:t>
            </a:r>
          </a:p>
          <a:p>
            <a:r>
              <a:rPr lang="en-US" dirty="0"/>
              <a:t>in FS, write a </a:t>
            </a:r>
            <a:r>
              <a:rPr lang="en-US" sz="2400" dirty="0">
                <a:latin typeface="Consolas" panose="020B0609020204030204" pitchFamily="49" charset="0"/>
                <a:cs typeface="Consolas" panose="020B0609020204030204" pitchFamily="49" charset="0"/>
              </a:rPr>
              <a:t>for</a:t>
            </a:r>
            <a:r>
              <a:rPr lang="en-US" dirty="0"/>
              <a:t> loop, adding contributions of light sources to the fragment color</a:t>
            </a:r>
          </a:p>
        </p:txBody>
      </p:sp>
      <p:sp>
        <p:nvSpPr>
          <p:cNvPr id="4" name="Rectangle 3"/>
          <p:cNvSpPr/>
          <p:nvPr/>
        </p:nvSpPr>
        <p:spPr>
          <a:xfrm>
            <a:off x="469337" y="4147048"/>
            <a:ext cx="7513267" cy="250460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fragmentColor.rgb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shade(normal,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texture(</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material.colorTexture</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tex.xy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tex.w</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rgb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2" name="TextBox 31"/>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33" name="Rectangle 32"/>
          <p:cNvSpPr/>
          <p:nvPr/>
        </p:nvSpPr>
        <p:spPr>
          <a:xfrm>
            <a:off x="5915025" y="1"/>
            <a:ext cx="6124575" cy="3302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clamp( 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normal),0.0,1.0);</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4" name="TextBox 33"/>
          <p:cNvSpPr txBox="1"/>
          <p:nvPr/>
        </p:nvSpPr>
        <p:spPr>
          <a:xfrm>
            <a:off x="9184616" y="4635862"/>
            <a:ext cx="2169184"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reflection model</a:t>
            </a:r>
          </a:p>
        </p:txBody>
      </p:sp>
      <p:cxnSp>
        <p:nvCxnSpPr>
          <p:cNvPr id="35" name="Straight Arrow Connector 34"/>
          <p:cNvCxnSpPr>
            <a:stCxn id="34" idx="0"/>
            <a:endCxn id="33" idx="2"/>
          </p:cNvCxnSpPr>
          <p:nvPr/>
        </p:nvCxnSpPr>
        <p:spPr>
          <a:xfrm flipH="1" flipV="1">
            <a:off x="8977313" y="3302145"/>
            <a:ext cx="1291895" cy="1333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77312" y="5969579"/>
            <a:ext cx="2465740"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light source model</a:t>
            </a:r>
          </a:p>
        </p:txBody>
      </p:sp>
      <p:cxnSp>
        <p:nvCxnSpPr>
          <p:cNvPr id="38" name="Straight Arrow Connector 37"/>
          <p:cNvCxnSpPr>
            <a:stCxn id="37" idx="1"/>
          </p:cNvCxnSpPr>
          <p:nvPr/>
        </p:nvCxnSpPr>
        <p:spPr>
          <a:xfrm flipH="1" flipV="1">
            <a:off x="7223558" y="4778665"/>
            <a:ext cx="1753754" cy="14217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0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a:t>
            </a:r>
          </a:p>
        </p:txBody>
      </p:sp>
      <p:sp>
        <p:nvSpPr>
          <p:cNvPr id="3" name="Content Placeholder 2"/>
          <p:cNvSpPr>
            <a:spLocks noGrp="1"/>
          </p:cNvSpPr>
          <p:nvPr>
            <p:ph idx="1"/>
          </p:nvPr>
        </p:nvSpPr>
        <p:spPr/>
        <p:txBody>
          <a:bodyPr/>
          <a:lstStyle/>
          <a:p>
            <a:r>
              <a:rPr lang="en-US" dirty="0"/>
              <a:t>textured model with lighting</a:t>
            </a:r>
          </a:p>
          <a:p>
            <a:endParaRPr lang="en-US" dirty="0"/>
          </a:p>
          <a:p>
            <a:r>
              <a:rPr lang="en-US" dirty="0"/>
              <a:t>but now you can set light direction and power density from </a:t>
            </a:r>
            <a:r>
              <a:rPr lang="hu-HU" dirty="0" err="1"/>
              <a:t>Kotlin</a:t>
            </a:r>
            <a:endParaRPr lang="en-US" dirty="0"/>
          </a:p>
        </p:txBody>
      </p:sp>
    </p:spTree>
    <p:extLst>
      <p:ext uri="{BB962C8B-B14F-4D97-AF65-F5344CB8AC3E}">
        <p14:creationId xmlns:p14="http://schemas.microsoft.com/office/powerpoint/2010/main" val="915695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light source model:</a:t>
            </a:r>
            <a:br>
              <a:rPr lang="en-US" dirty="0"/>
            </a:br>
            <a:r>
              <a:rPr lang="en-US" dirty="0"/>
              <a:t>point light</a:t>
            </a:r>
          </a:p>
        </p:txBody>
      </p:sp>
      <p:sp>
        <p:nvSpPr>
          <p:cNvPr id="19" name="Oval 18"/>
          <p:cNvSpPr/>
          <p:nvPr/>
        </p:nvSpPr>
        <p:spPr>
          <a:xfrm>
            <a:off x="5096212" y="3799347"/>
            <a:ext cx="917575" cy="91757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0" name="Rounded Rectangle 19"/>
          <p:cNvSpPr/>
          <p:nvPr/>
        </p:nvSpPr>
        <p:spPr>
          <a:xfrm>
            <a:off x="6556203" y="3607259"/>
            <a:ext cx="976466" cy="6508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1" name="Straight Arrow Connector 20"/>
          <p:cNvCxnSpPr/>
          <p:nvPr/>
        </p:nvCxnSpPr>
        <p:spPr>
          <a:xfrm flipH="1" flipV="1">
            <a:off x="6465871" y="1690688"/>
            <a:ext cx="9525" cy="1247775"/>
          </a:xfrm>
          <a:prstGeom prst="straightConnector1">
            <a:avLst/>
          </a:prstGeom>
          <a:noFill/>
          <a:ln w="57150">
            <a:solidFill>
              <a:schemeClr val="accent2"/>
            </a:solidFill>
            <a:round/>
            <a:headEnd/>
            <a:tailEnd type="triangle" w="med" len="med"/>
          </a:ln>
        </p:spPr>
      </p:cxnSp>
      <p:cxnSp>
        <p:nvCxnSpPr>
          <p:cNvPr id="22" name="Straight Arrow Connector 21"/>
          <p:cNvCxnSpPr/>
          <p:nvPr/>
        </p:nvCxnSpPr>
        <p:spPr>
          <a:xfrm flipV="1">
            <a:off x="6569687" y="2095208"/>
            <a:ext cx="882310" cy="882310"/>
          </a:xfrm>
          <a:prstGeom prst="straightConnector1">
            <a:avLst/>
          </a:prstGeom>
          <a:noFill/>
          <a:ln w="57150">
            <a:solidFill>
              <a:schemeClr val="accent2"/>
            </a:solidFill>
            <a:round/>
            <a:headEnd/>
            <a:tailEnd type="triangle" w="med" len="med"/>
          </a:ln>
        </p:spPr>
      </p:cxnSp>
      <p:cxnSp>
        <p:nvCxnSpPr>
          <p:cNvPr id="23" name="Straight Arrow Connector 22"/>
          <p:cNvCxnSpPr/>
          <p:nvPr/>
        </p:nvCxnSpPr>
        <p:spPr>
          <a:xfrm>
            <a:off x="6608746" y="3071811"/>
            <a:ext cx="1247775" cy="0"/>
          </a:xfrm>
          <a:prstGeom prst="straightConnector1">
            <a:avLst/>
          </a:prstGeom>
          <a:noFill/>
          <a:ln w="57150">
            <a:solidFill>
              <a:schemeClr val="accent2"/>
            </a:solidFill>
            <a:round/>
            <a:headEnd/>
            <a:tailEnd type="triangle" w="med" len="med"/>
          </a:ln>
        </p:spPr>
      </p:cxnSp>
      <p:cxnSp>
        <p:nvCxnSpPr>
          <p:cNvPr id="24" name="Straight Arrow Connector 23"/>
          <p:cNvCxnSpPr>
            <a:endCxn id="20" idx="0"/>
          </p:cNvCxnSpPr>
          <p:nvPr/>
        </p:nvCxnSpPr>
        <p:spPr>
          <a:xfrm>
            <a:off x="6569689" y="3166106"/>
            <a:ext cx="474749" cy="441155"/>
          </a:xfrm>
          <a:prstGeom prst="straightConnector1">
            <a:avLst/>
          </a:prstGeom>
          <a:noFill/>
          <a:ln w="57150">
            <a:solidFill>
              <a:schemeClr val="accent2"/>
            </a:solidFill>
            <a:round/>
            <a:headEnd/>
            <a:tailEnd type="triangle" w="med" len="med"/>
          </a:ln>
        </p:spPr>
      </p:cxnSp>
      <p:cxnSp>
        <p:nvCxnSpPr>
          <p:cNvPr id="25" name="Straight Arrow Connector 24"/>
          <p:cNvCxnSpPr/>
          <p:nvPr/>
        </p:nvCxnSpPr>
        <p:spPr>
          <a:xfrm>
            <a:off x="6475394" y="3205163"/>
            <a:ext cx="0" cy="1247775"/>
          </a:xfrm>
          <a:prstGeom prst="straightConnector1">
            <a:avLst/>
          </a:prstGeom>
          <a:noFill/>
          <a:ln w="57150">
            <a:solidFill>
              <a:schemeClr val="accent2"/>
            </a:solidFill>
            <a:round/>
            <a:headEnd/>
            <a:tailEnd type="triangle" w="med" len="med"/>
          </a:ln>
        </p:spPr>
      </p:cxnSp>
      <p:cxnSp>
        <p:nvCxnSpPr>
          <p:cNvPr id="32" name="Straight Arrow Connector 31"/>
          <p:cNvCxnSpPr/>
          <p:nvPr/>
        </p:nvCxnSpPr>
        <p:spPr>
          <a:xfrm flipH="1">
            <a:off x="5728842" y="3166104"/>
            <a:ext cx="652259" cy="652259"/>
          </a:xfrm>
          <a:prstGeom prst="straightConnector1">
            <a:avLst/>
          </a:prstGeom>
          <a:noFill/>
          <a:ln w="57150">
            <a:solidFill>
              <a:schemeClr val="accent2"/>
            </a:solidFill>
            <a:round/>
            <a:headEnd/>
            <a:tailEnd type="triangle" w="med" len="med"/>
          </a:ln>
        </p:spPr>
      </p:cxnSp>
      <p:cxnSp>
        <p:nvCxnSpPr>
          <p:cNvPr id="34" name="Straight Arrow Connector 33"/>
          <p:cNvCxnSpPr/>
          <p:nvPr/>
        </p:nvCxnSpPr>
        <p:spPr>
          <a:xfrm flipH="1">
            <a:off x="5094271" y="3071811"/>
            <a:ext cx="1247775" cy="0"/>
          </a:xfrm>
          <a:prstGeom prst="straightConnector1">
            <a:avLst/>
          </a:prstGeom>
          <a:noFill/>
          <a:ln w="57150">
            <a:solidFill>
              <a:schemeClr val="accent2"/>
            </a:solidFill>
            <a:round/>
            <a:headEnd/>
            <a:tailEnd type="triangle" w="med" len="med"/>
          </a:ln>
        </p:spPr>
      </p:cxnSp>
      <p:cxnSp>
        <p:nvCxnSpPr>
          <p:cNvPr id="35" name="Straight Arrow Connector 34"/>
          <p:cNvCxnSpPr/>
          <p:nvPr/>
        </p:nvCxnSpPr>
        <p:spPr>
          <a:xfrm flipH="1" flipV="1">
            <a:off x="5418119" y="2095208"/>
            <a:ext cx="962982" cy="882310"/>
          </a:xfrm>
          <a:prstGeom prst="straightConnector1">
            <a:avLst/>
          </a:prstGeom>
          <a:noFill/>
          <a:ln w="57150">
            <a:solidFill>
              <a:schemeClr val="accent2"/>
            </a:solidFill>
            <a:round/>
            <a:headEnd/>
            <a:tailEnd type="triangle" w="med" len="med"/>
          </a:ln>
        </p:spPr>
      </p:cxnSp>
      <p:sp>
        <p:nvSpPr>
          <p:cNvPr id="28" name="TextBox 27"/>
          <p:cNvSpPr txBox="1"/>
          <p:nvPr/>
        </p:nvSpPr>
        <p:spPr>
          <a:xfrm>
            <a:off x="6238859" y="2752484"/>
            <a:ext cx="119776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position</a:t>
            </a:r>
          </a:p>
        </p:txBody>
      </p:sp>
      <p:sp>
        <p:nvSpPr>
          <p:cNvPr id="6" name="Oval 5"/>
          <p:cNvSpPr/>
          <p:nvPr/>
        </p:nvSpPr>
        <p:spPr>
          <a:xfrm>
            <a:off x="6414712" y="3007363"/>
            <a:ext cx="113690" cy="1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7"/>
          <p:cNvSpPr>
            <a:spLocks noChangeShapeType="1"/>
          </p:cNvSpPr>
          <p:nvPr/>
        </p:nvSpPr>
        <p:spPr bwMode="auto">
          <a:xfrm flipV="1">
            <a:off x="5728842" y="3461994"/>
            <a:ext cx="360807" cy="367056"/>
          </a:xfrm>
          <a:prstGeom prst="line">
            <a:avLst/>
          </a:prstGeom>
          <a:noFill/>
          <a:ln w="76200">
            <a:solidFill>
              <a:schemeClr val="tx1"/>
            </a:solidFill>
            <a:round/>
            <a:headEnd/>
            <a:tailEnd type="triangle" w="med" len="med"/>
          </a:ln>
        </p:spPr>
        <p:txBody>
          <a:bodyPr wrap="none" anchor="ctr"/>
          <a:lstStyle/>
          <a:p>
            <a:endParaRPr lang="en-US"/>
          </a:p>
        </p:txBody>
      </p:sp>
      <p:sp>
        <p:nvSpPr>
          <p:cNvPr id="30" name="TextBox 29"/>
          <p:cNvSpPr txBox="1"/>
          <p:nvPr/>
        </p:nvSpPr>
        <p:spPr>
          <a:xfrm rot="18737066">
            <a:off x="5495671" y="3568302"/>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lightDir</a:t>
            </a:r>
            <a:endParaRPr lang="en-US" dirty="0">
              <a:latin typeface="Consolas" panose="020B0609020204030204" pitchFamily="49" charset="0"/>
              <a:cs typeface="Consolas" panose="020B0609020204030204" pitchFamily="49" charset="0"/>
            </a:endParaRPr>
          </a:p>
        </p:txBody>
      </p:sp>
      <p:sp>
        <p:nvSpPr>
          <p:cNvPr id="31" name="TextBox 30"/>
          <p:cNvSpPr txBox="1"/>
          <p:nvPr/>
        </p:nvSpPr>
        <p:spPr>
          <a:xfrm>
            <a:off x="4584520" y="3479744"/>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worldPos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24047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light source model:</a:t>
            </a:r>
            <a:br>
              <a:rPr lang="en-US" dirty="0"/>
            </a:br>
            <a:r>
              <a:rPr lang="en-US" dirty="0"/>
              <a:t>point light</a:t>
            </a:r>
          </a:p>
        </p:txBody>
      </p:sp>
      <p:sp>
        <p:nvSpPr>
          <p:cNvPr id="3" name="Content Placeholder 2"/>
          <p:cNvSpPr>
            <a:spLocks noGrp="1"/>
          </p:cNvSpPr>
          <p:nvPr>
            <p:ph idx="1"/>
          </p:nvPr>
        </p:nvSpPr>
        <p:spPr>
          <a:xfrm>
            <a:off x="838200" y="1825625"/>
            <a:ext cx="11137290" cy="4351338"/>
          </a:xfrm>
        </p:spPr>
        <p:txBody>
          <a:bodyPr/>
          <a:lstStyle/>
          <a:p>
            <a:r>
              <a:rPr lang="en-US" dirty="0"/>
              <a:t>light source defined by</a:t>
            </a:r>
          </a:p>
          <a:p>
            <a:pPr lvl="1"/>
            <a:r>
              <a:rPr lang="en-US" dirty="0">
                <a:solidFill>
                  <a:srgbClr val="FF0000"/>
                </a:solidFill>
              </a:rPr>
              <a:t>light position</a:t>
            </a:r>
            <a:r>
              <a:rPr lang="en-US" dirty="0"/>
              <a:t>, given as a non-ideal homogeneous position</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].position </a:t>
            </a:r>
          </a:p>
          <a:p>
            <a:pPr marL="457200" lvl="1" indent="0">
              <a:buNone/>
            </a:pPr>
            <a:r>
              <a:rPr lang="en-US" dirty="0">
                <a:latin typeface="Consolas" panose="020B0609020204030204" pitchFamily="49" charset="0"/>
                <a:cs typeface="Consolas" panose="020B0609020204030204" pitchFamily="49" charset="0"/>
              </a:rPr>
              <a:t>  := vec4(Cartesian position, 1)</a:t>
            </a:r>
          </a:p>
          <a:p>
            <a:pPr lvl="1"/>
            <a:r>
              <a:rPr lang="en-US" dirty="0">
                <a:solidFill>
                  <a:srgbClr val="FF0000"/>
                </a:solidFill>
              </a:rPr>
              <a:t>power density </a:t>
            </a:r>
            <a:r>
              <a:rPr lang="en-US" b="1" dirty="0">
                <a:solidFill>
                  <a:srgbClr val="FF0000"/>
                </a:solidFill>
              </a:rPr>
              <a:t>at unit distance</a:t>
            </a:r>
            <a:r>
              <a:rPr lang="en-US" dirty="0"/>
              <a:t>, any positive value, given at </a:t>
            </a:r>
            <a:r>
              <a:rPr lang="en-US" dirty="0">
                <a:solidFill>
                  <a:srgbClr val="FF0000"/>
                </a:solidFill>
              </a:rPr>
              <a:t>R</a:t>
            </a:r>
            <a:r>
              <a:rPr lang="en-US" dirty="0">
                <a:solidFill>
                  <a:srgbClr val="00B050"/>
                </a:solidFill>
              </a:rPr>
              <a:t>G</a:t>
            </a:r>
            <a:r>
              <a:rPr lang="en-US" dirty="0">
                <a:solidFill>
                  <a:srgbClr val="0000FF"/>
                </a:solidFill>
              </a:rPr>
              <a:t>B</a:t>
            </a:r>
            <a:r>
              <a:rPr lang="en-US" dirty="0"/>
              <a:t> wavelengths</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powerDensity</a:t>
            </a:r>
            <a:r>
              <a:rPr lang="en-US" dirty="0">
                <a:latin typeface="Consolas" panose="020B0609020204030204" pitchFamily="49" charset="0"/>
                <a:cs typeface="Consolas" panose="020B0609020204030204" pitchFamily="49" charset="0"/>
              </a:rPr>
              <a:t> := vec3(red, green, blue)</a:t>
            </a:r>
            <a:endParaRPr lang="en-US" dirty="0"/>
          </a:p>
          <a:p>
            <a:r>
              <a:rPr lang="en-US" dirty="0"/>
              <a:t>at a shaded surface point </a:t>
            </a:r>
            <a:r>
              <a:rPr lang="en-US" sz="2400" dirty="0" err="1">
                <a:latin typeface="Consolas" panose="020B0609020204030204" pitchFamily="49" charset="0"/>
                <a:cs typeface="Consolas" panose="020B0609020204030204" pitchFamily="49" charset="0"/>
              </a:rPr>
              <a:t>worldPos.xyz</a:t>
            </a:r>
            <a:endParaRPr lang="en-US" sz="2400"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    vec3 </a:t>
            </a:r>
            <a:r>
              <a:rPr lang="en-US" dirty="0" err="1">
                <a:latin typeface="Consolas" panose="020B0609020204030204" pitchFamily="49" charset="0"/>
                <a:cs typeface="Consolas" panose="020B0609020204030204" pitchFamily="49" charset="0"/>
              </a:rPr>
              <a:t>lightDiff</a:t>
            </a:r>
            <a:r>
              <a:rPr lang="en-US" dirty="0">
                <a:latin typeface="Consolas" panose="020B0609020204030204" pitchFamily="49" charset="0"/>
                <a:cs typeface="Consolas" panose="020B0609020204030204" pitchFamily="49" charset="0"/>
              </a:rPr>
              <a:t> = 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position.xyz</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worldPos.xyz</a:t>
            </a:r>
            <a:r>
              <a:rPr lang="en-US"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vec3 </a:t>
            </a:r>
            <a:r>
              <a:rPr lang="en-US" sz="2400" dirty="0" err="1">
                <a:latin typeface="Consolas" panose="020B0609020204030204" pitchFamily="49" charset="0"/>
                <a:cs typeface="Consolas" panose="020B0609020204030204" pitchFamily="49" charset="0"/>
              </a:rPr>
              <a:t>lightDir</a:t>
            </a:r>
            <a:r>
              <a:rPr lang="en-US" sz="2400" dirty="0">
                <a:latin typeface="Consolas" panose="020B0609020204030204" pitchFamily="49" charset="0"/>
                <a:cs typeface="Consolas" panose="020B0609020204030204" pitchFamily="49" charset="0"/>
              </a:rPr>
              <a:t> = normalize(</a:t>
            </a:r>
            <a:r>
              <a:rPr lang="en-US" sz="2400" dirty="0" err="1">
                <a:latin typeface="Consolas" panose="020B0609020204030204" pitchFamily="49" charset="0"/>
                <a:cs typeface="Consolas" panose="020B0609020204030204" pitchFamily="49" charset="0"/>
              </a:rPr>
              <a:t>lightDiff</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vec3 </a:t>
            </a:r>
            <a:r>
              <a:rPr lang="en-US" sz="2400" dirty="0" err="1">
                <a:latin typeface="Consolas" panose="020B0609020204030204" pitchFamily="49" charset="0"/>
                <a:cs typeface="Consolas" panose="020B0609020204030204" pitchFamily="49" charset="0"/>
              </a:rPr>
              <a:t>powerDensity</a:t>
            </a:r>
            <a:r>
              <a:rPr lang="en-US" sz="2400" dirty="0"/>
              <a:t> = </a:t>
            </a:r>
            <a:r>
              <a:rPr lang="en-US" sz="2400" dirty="0">
                <a:latin typeface="Consolas" panose="020B0609020204030204" pitchFamily="49" charset="0"/>
                <a:cs typeface="Consolas" panose="020B0609020204030204" pitchFamily="49" charset="0"/>
              </a:rPr>
              <a:t>lights[</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powerDensity</a:t>
            </a:r>
            <a:r>
              <a:rPr lang="en-US" sz="2400" dirty="0">
                <a:latin typeface="Consolas" panose="020B0609020204030204" pitchFamily="49" charset="0"/>
                <a:cs typeface="Consolas" panose="020B0609020204030204" pitchFamily="49" charset="0"/>
              </a:rPr>
              <a:t> / length</a:t>
            </a:r>
            <a:r>
              <a:rPr lang="en-US" sz="2400" baseline="30000" dirty="0">
                <a:latin typeface="Consolas" panose="020B0609020204030204" pitchFamily="49" charset="0"/>
                <a:cs typeface="Consolas" panose="020B0609020204030204" pitchFamily="49" charset="0"/>
              </a:rPr>
              <a:t>2</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lightDiff</a:t>
            </a:r>
            <a:r>
              <a:rPr lang="en-US" sz="2400" dirty="0">
                <a:latin typeface="Consolas" panose="020B0609020204030204" pitchFamily="49" charset="0"/>
                <a:cs typeface="Consolas" panose="020B0609020204030204" pitchFamily="49" charset="0"/>
              </a:rPr>
              <a:t>)</a:t>
            </a:r>
          </a:p>
          <a:p>
            <a:endParaRPr lang="en-US" dirty="0"/>
          </a:p>
        </p:txBody>
      </p:sp>
      <p:sp>
        <p:nvSpPr>
          <p:cNvPr id="17" name="Oval 16"/>
          <p:cNvSpPr/>
          <p:nvPr/>
        </p:nvSpPr>
        <p:spPr>
          <a:xfrm>
            <a:off x="9454896" y="1017020"/>
            <a:ext cx="1052974" cy="10529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9" name="Oval 18"/>
          <p:cNvSpPr/>
          <p:nvPr/>
        </p:nvSpPr>
        <p:spPr>
          <a:xfrm>
            <a:off x="8618639" y="2310101"/>
            <a:ext cx="917575" cy="91757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0" name="Rounded Rectangle 19"/>
          <p:cNvSpPr/>
          <p:nvPr/>
        </p:nvSpPr>
        <p:spPr>
          <a:xfrm>
            <a:off x="10078630" y="2118013"/>
            <a:ext cx="976466" cy="6508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1" name="Straight Arrow Connector 20"/>
          <p:cNvCxnSpPr/>
          <p:nvPr/>
        </p:nvCxnSpPr>
        <p:spPr>
          <a:xfrm flipH="1" flipV="1">
            <a:off x="9988298" y="201442"/>
            <a:ext cx="9525" cy="1247775"/>
          </a:xfrm>
          <a:prstGeom prst="straightConnector1">
            <a:avLst/>
          </a:prstGeom>
          <a:noFill/>
          <a:ln w="57150">
            <a:solidFill>
              <a:schemeClr val="accent2"/>
            </a:solidFill>
            <a:round/>
            <a:headEnd/>
            <a:tailEnd type="triangle" w="med" len="med"/>
          </a:ln>
        </p:spPr>
      </p:cxnSp>
      <p:cxnSp>
        <p:nvCxnSpPr>
          <p:cNvPr id="22" name="Straight Arrow Connector 21"/>
          <p:cNvCxnSpPr/>
          <p:nvPr/>
        </p:nvCxnSpPr>
        <p:spPr>
          <a:xfrm flipV="1">
            <a:off x="10092114" y="605962"/>
            <a:ext cx="882310" cy="882310"/>
          </a:xfrm>
          <a:prstGeom prst="straightConnector1">
            <a:avLst/>
          </a:prstGeom>
          <a:noFill/>
          <a:ln w="57150">
            <a:solidFill>
              <a:schemeClr val="accent2"/>
            </a:solidFill>
            <a:round/>
            <a:headEnd/>
            <a:tailEnd type="triangle" w="med" len="med"/>
          </a:ln>
        </p:spPr>
      </p:cxnSp>
      <p:cxnSp>
        <p:nvCxnSpPr>
          <p:cNvPr id="23" name="Straight Arrow Connector 22"/>
          <p:cNvCxnSpPr/>
          <p:nvPr/>
        </p:nvCxnSpPr>
        <p:spPr>
          <a:xfrm>
            <a:off x="10131173" y="1582565"/>
            <a:ext cx="1247775" cy="0"/>
          </a:xfrm>
          <a:prstGeom prst="straightConnector1">
            <a:avLst/>
          </a:prstGeom>
          <a:noFill/>
          <a:ln w="57150">
            <a:solidFill>
              <a:schemeClr val="accent2"/>
            </a:solidFill>
            <a:round/>
            <a:headEnd/>
            <a:tailEnd type="triangle" w="med" len="med"/>
          </a:ln>
        </p:spPr>
      </p:cxnSp>
      <p:cxnSp>
        <p:nvCxnSpPr>
          <p:cNvPr id="24" name="Straight Arrow Connector 23"/>
          <p:cNvCxnSpPr>
            <a:endCxn id="20" idx="0"/>
          </p:cNvCxnSpPr>
          <p:nvPr/>
        </p:nvCxnSpPr>
        <p:spPr>
          <a:xfrm>
            <a:off x="10092116" y="1676860"/>
            <a:ext cx="474749" cy="441155"/>
          </a:xfrm>
          <a:prstGeom prst="straightConnector1">
            <a:avLst/>
          </a:prstGeom>
          <a:noFill/>
          <a:ln w="57150">
            <a:solidFill>
              <a:schemeClr val="accent2"/>
            </a:solidFill>
            <a:round/>
            <a:headEnd/>
            <a:tailEnd type="triangle" w="med" len="med"/>
          </a:ln>
        </p:spPr>
      </p:cxnSp>
      <p:cxnSp>
        <p:nvCxnSpPr>
          <p:cNvPr id="25" name="Straight Arrow Connector 24"/>
          <p:cNvCxnSpPr/>
          <p:nvPr/>
        </p:nvCxnSpPr>
        <p:spPr>
          <a:xfrm>
            <a:off x="9997821" y="1715917"/>
            <a:ext cx="0" cy="1247775"/>
          </a:xfrm>
          <a:prstGeom prst="straightConnector1">
            <a:avLst/>
          </a:prstGeom>
          <a:noFill/>
          <a:ln w="57150">
            <a:solidFill>
              <a:schemeClr val="accent2"/>
            </a:solidFill>
            <a:round/>
            <a:headEnd/>
            <a:tailEnd type="triangle" w="med" len="med"/>
          </a:ln>
        </p:spPr>
      </p:cxnSp>
      <p:cxnSp>
        <p:nvCxnSpPr>
          <p:cNvPr id="32" name="Straight Arrow Connector 31"/>
          <p:cNvCxnSpPr/>
          <p:nvPr/>
        </p:nvCxnSpPr>
        <p:spPr>
          <a:xfrm flipH="1">
            <a:off x="9251269" y="1676858"/>
            <a:ext cx="652259" cy="652259"/>
          </a:xfrm>
          <a:prstGeom prst="straightConnector1">
            <a:avLst/>
          </a:prstGeom>
          <a:noFill/>
          <a:ln w="57150">
            <a:solidFill>
              <a:schemeClr val="accent2"/>
            </a:solidFill>
            <a:round/>
            <a:headEnd/>
            <a:tailEnd type="triangle" w="med" len="med"/>
          </a:ln>
        </p:spPr>
      </p:cxnSp>
      <p:cxnSp>
        <p:nvCxnSpPr>
          <p:cNvPr id="34" name="Straight Arrow Connector 33"/>
          <p:cNvCxnSpPr/>
          <p:nvPr/>
        </p:nvCxnSpPr>
        <p:spPr>
          <a:xfrm flipH="1">
            <a:off x="8616698" y="1582565"/>
            <a:ext cx="1247775" cy="0"/>
          </a:xfrm>
          <a:prstGeom prst="straightConnector1">
            <a:avLst/>
          </a:prstGeom>
          <a:noFill/>
          <a:ln w="57150">
            <a:solidFill>
              <a:schemeClr val="accent2"/>
            </a:solidFill>
            <a:round/>
            <a:headEnd/>
            <a:tailEnd type="triangle" w="med" len="med"/>
          </a:ln>
        </p:spPr>
      </p:cxnSp>
      <p:cxnSp>
        <p:nvCxnSpPr>
          <p:cNvPr id="35" name="Straight Arrow Connector 34"/>
          <p:cNvCxnSpPr/>
          <p:nvPr/>
        </p:nvCxnSpPr>
        <p:spPr>
          <a:xfrm flipH="1" flipV="1">
            <a:off x="8940546" y="605962"/>
            <a:ext cx="962982" cy="882310"/>
          </a:xfrm>
          <a:prstGeom prst="straightConnector1">
            <a:avLst/>
          </a:prstGeom>
          <a:noFill/>
          <a:ln w="57150">
            <a:solidFill>
              <a:schemeClr val="accent2"/>
            </a:solidFill>
            <a:round/>
            <a:headEnd/>
            <a:tailEnd type="triangle" w="med" len="med"/>
          </a:ln>
        </p:spPr>
      </p:cxnSp>
      <p:sp>
        <p:nvSpPr>
          <p:cNvPr id="4" name="Arc 3"/>
          <p:cNvSpPr/>
          <p:nvPr/>
        </p:nvSpPr>
        <p:spPr>
          <a:xfrm>
            <a:off x="9454896" y="1017020"/>
            <a:ext cx="1052974" cy="1052974"/>
          </a:xfrm>
          <a:prstGeom prst="arc">
            <a:avLst>
              <a:gd name="adj1" fmla="val 9980617"/>
              <a:gd name="adj2" fmla="val 13967577"/>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7750583" y="940376"/>
            <a:ext cx="1704313" cy="646331"/>
          </a:xfrm>
          <a:prstGeom prst="rect">
            <a:avLst/>
          </a:prstGeom>
          <a:noFill/>
        </p:spPr>
        <p:txBody>
          <a:bodyPr wrap="none" rtlCol="0">
            <a:spAutoFit/>
          </a:bodyPr>
          <a:lstStyle/>
          <a:p>
            <a:pPr algn="ctr"/>
            <a:r>
              <a:rPr lang="en-US" dirty="0" err="1">
                <a:solidFill>
                  <a:srgbClr val="0070C0"/>
                </a:solidFill>
                <a:latin typeface="Consolas" panose="020B0609020204030204" pitchFamily="49" charset="0"/>
                <a:cs typeface="Consolas" panose="020B0609020204030204" pitchFamily="49" charset="0"/>
              </a:rPr>
              <a:t>powerDensity</a:t>
            </a:r>
            <a:endParaRPr lang="en-US" dirty="0">
              <a:solidFill>
                <a:srgbClr val="0070C0"/>
              </a:solidFill>
              <a:latin typeface="Consolas" panose="020B0609020204030204" pitchFamily="49" charset="0"/>
              <a:cs typeface="Consolas" panose="020B0609020204030204" pitchFamily="49" charset="0"/>
            </a:endParaRPr>
          </a:p>
          <a:p>
            <a:pPr algn="ctr"/>
            <a:r>
              <a:rPr lang="en-US" dirty="0">
                <a:latin typeface="Whipsmart" panose="020B0502030203050204" pitchFamily="34" charset="0"/>
                <a:cs typeface="Consolas" panose="020B0609020204030204" pitchFamily="49" charset="0"/>
              </a:rPr>
              <a:t>at unit distance</a:t>
            </a:r>
          </a:p>
        </p:txBody>
      </p:sp>
      <p:sp>
        <p:nvSpPr>
          <p:cNvPr id="28" name="TextBox 27"/>
          <p:cNvSpPr txBox="1"/>
          <p:nvPr/>
        </p:nvSpPr>
        <p:spPr>
          <a:xfrm>
            <a:off x="9761286" y="1263238"/>
            <a:ext cx="119776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position</a:t>
            </a:r>
          </a:p>
        </p:txBody>
      </p:sp>
      <p:sp>
        <p:nvSpPr>
          <p:cNvPr id="6" name="Oval 5"/>
          <p:cNvSpPr/>
          <p:nvPr/>
        </p:nvSpPr>
        <p:spPr>
          <a:xfrm>
            <a:off x="9937139" y="1518117"/>
            <a:ext cx="113690" cy="1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7"/>
          <p:cNvSpPr>
            <a:spLocks noChangeShapeType="1"/>
          </p:cNvSpPr>
          <p:nvPr/>
        </p:nvSpPr>
        <p:spPr bwMode="auto">
          <a:xfrm flipV="1">
            <a:off x="9251269" y="1972748"/>
            <a:ext cx="360807" cy="367056"/>
          </a:xfrm>
          <a:prstGeom prst="line">
            <a:avLst/>
          </a:prstGeom>
          <a:noFill/>
          <a:ln w="76200">
            <a:solidFill>
              <a:schemeClr val="tx1"/>
            </a:solidFill>
            <a:round/>
            <a:headEnd/>
            <a:tailEnd type="triangle" w="med" len="med"/>
          </a:ln>
        </p:spPr>
        <p:txBody>
          <a:bodyPr wrap="none" anchor="ctr"/>
          <a:lstStyle/>
          <a:p>
            <a:endParaRPr lang="en-US"/>
          </a:p>
        </p:txBody>
      </p:sp>
      <p:sp>
        <p:nvSpPr>
          <p:cNvPr id="30" name="TextBox 29"/>
          <p:cNvSpPr txBox="1"/>
          <p:nvPr/>
        </p:nvSpPr>
        <p:spPr>
          <a:xfrm rot="18737066">
            <a:off x="9018098" y="2079056"/>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lightDir</a:t>
            </a:r>
            <a:endParaRPr lang="en-US" dirty="0">
              <a:latin typeface="Consolas" panose="020B0609020204030204" pitchFamily="49" charset="0"/>
              <a:cs typeface="Consolas" panose="020B0609020204030204" pitchFamily="49" charset="0"/>
            </a:endParaRPr>
          </a:p>
        </p:txBody>
      </p:sp>
      <p:sp>
        <p:nvSpPr>
          <p:cNvPr id="31" name="TextBox 30"/>
          <p:cNvSpPr txBox="1"/>
          <p:nvPr/>
        </p:nvSpPr>
        <p:spPr>
          <a:xfrm>
            <a:off x="8106947" y="1990498"/>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worldPos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1606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lights – without breaking directional lights</a:t>
            </a:r>
          </a:p>
        </p:txBody>
      </p:sp>
      <p:sp>
        <p:nvSpPr>
          <p:cNvPr id="3" name="Content Placeholder 2"/>
          <p:cNvSpPr>
            <a:spLocks noGrp="1"/>
          </p:cNvSpPr>
          <p:nvPr>
            <p:ph idx="1"/>
          </p:nvPr>
        </p:nvSpPr>
        <p:spPr>
          <a:xfrm>
            <a:off x="838200" y="1825625"/>
            <a:ext cx="10515600" cy="479425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r>
              <a:rPr lang="en-US" dirty="0"/>
              <a:t>function </a:t>
            </a:r>
            <a:r>
              <a:rPr lang="en-US" dirty="0">
                <a:latin typeface="Consolas" panose="020B0609020204030204" pitchFamily="49" charset="0"/>
                <a:cs typeface="Consolas" panose="020B0609020204030204" pitchFamily="49" charset="0"/>
              </a:rPr>
              <a:t>shade</a:t>
            </a:r>
            <a:r>
              <a:rPr lang="en-US" dirty="0"/>
              <a:t> does not change</a:t>
            </a:r>
          </a:p>
          <a:p>
            <a:pPr lvl="1"/>
            <a:r>
              <a:rPr lang="en-US" dirty="0"/>
              <a:t>reflection model is the same</a:t>
            </a:r>
          </a:p>
        </p:txBody>
      </p:sp>
      <p:sp>
        <p:nvSpPr>
          <p:cNvPr id="4" name="Rectangle 3"/>
          <p:cNvSpPr/>
          <p:nvPr/>
        </p:nvSpPr>
        <p:spPr>
          <a:xfrm>
            <a:off x="260059" y="2100258"/>
            <a:ext cx="7208519" cy="33308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6551243" y="1271535"/>
            <a:ext cx="5640757" cy="252049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directional case, with lights[</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 0</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lightDir</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lightDir</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1</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p:cNvSpPr/>
          <p:nvPr/>
        </p:nvSpPr>
        <p:spPr>
          <a:xfrm>
            <a:off x="6462634" y="4265807"/>
            <a:ext cx="5640757" cy="252049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point case, with lights[</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 1</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683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r>
              <a:rPr lang="en-US" dirty="0"/>
              <a:t>make the point light orbit the object</a:t>
            </a:r>
          </a:p>
        </p:txBody>
      </p:sp>
      <p:pic>
        <p:nvPicPr>
          <p:cNvPr id="4" name="Picture 3"/>
          <p:cNvPicPr>
            <a:picLocks noChangeAspect="1"/>
          </p:cNvPicPr>
          <p:nvPr/>
        </p:nvPicPr>
        <p:blipFill>
          <a:blip r:embed="rId2"/>
          <a:stretch>
            <a:fillRect/>
          </a:stretch>
        </p:blipFill>
        <p:spPr>
          <a:xfrm>
            <a:off x="2215643" y="2300161"/>
            <a:ext cx="7874002" cy="4429126"/>
          </a:xfrm>
          <a:prstGeom prst="rect">
            <a:avLst/>
          </a:prstGeom>
        </p:spPr>
      </p:pic>
      <p:sp>
        <p:nvSpPr>
          <p:cNvPr id="5" name="TextBox 4"/>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28527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ChangeArrowheads="1"/>
          </p:cNvSpPr>
          <p:nvPr>
            <p:ph type="title"/>
          </p:nvPr>
        </p:nvSpPr>
        <p:spPr/>
        <p:txBody>
          <a:bodyPr/>
          <a:lstStyle/>
          <a:p>
            <a:pPr>
              <a:defRPr/>
            </a:pPr>
            <a:r>
              <a:rPr lang="en-US" dirty="0"/>
              <a:t>Glossy</a:t>
            </a:r>
            <a:r>
              <a:rPr lang="hu-HU" dirty="0"/>
              <a:t> surfaces</a:t>
            </a:r>
          </a:p>
        </p:txBody>
      </p:sp>
      <p:sp>
        <p:nvSpPr>
          <p:cNvPr id="17411" name="AutoShape 5"/>
          <p:cNvSpPr>
            <a:spLocks noChangeArrowheads="1"/>
          </p:cNvSpPr>
          <p:nvPr/>
        </p:nvSpPr>
        <p:spPr bwMode="auto">
          <a:xfrm>
            <a:off x="3632972" y="2489065"/>
            <a:ext cx="1905000" cy="377825"/>
          </a:xfrm>
          <a:prstGeom prst="parallelogram">
            <a:avLst>
              <a:gd name="adj" fmla="val 126050"/>
            </a:avLst>
          </a:prstGeom>
          <a:solidFill>
            <a:schemeClr val="accent1"/>
          </a:solidFill>
          <a:ln w="12700">
            <a:solidFill>
              <a:schemeClr val="tx1"/>
            </a:solidFill>
            <a:miter lim="800000"/>
            <a:headEnd/>
            <a:tailEnd/>
          </a:ln>
        </p:spPr>
        <p:txBody>
          <a:bodyPr wrap="none" anchor="ctr"/>
          <a:lstStyle/>
          <a:p>
            <a:endParaRPr lang="en-US"/>
          </a:p>
        </p:txBody>
      </p:sp>
      <p:sp>
        <p:nvSpPr>
          <p:cNvPr id="17412" name="Line 6"/>
          <p:cNvSpPr>
            <a:spLocks noChangeShapeType="1"/>
          </p:cNvSpPr>
          <p:nvPr/>
        </p:nvSpPr>
        <p:spPr bwMode="auto">
          <a:xfrm flipH="1">
            <a:off x="4547373" y="1889126"/>
            <a:ext cx="735915" cy="668200"/>
          </a:xfrm>
          <a:prstGeom prst="line">
            <a:avLst/>
          </a:prstGeom>
          <a:noFill/>
          <a:ln w="73025">
            <a:solidFill>
              <a:schemeClr val="hlink"/>
            </a:solidFill>
            <a:round/>
            <a:headEnd/>
            <a:tailEnd type="triangle" w="med" len="med"/>
          </a:ln>
        </p:spPr>
        <p:txBody>
          <a:bodyPr wrap="none" anchor="ctr"/>
          <a:lstStyle/>
          <a:p>
            <a:endParaRPr lang="en-US"/>
          </a:p>
        </p:txBody>
      </p:sp>
      <p:sp>
        <p:nvSpPr>
          <p:cNvPr id="17413" name="Line 7"/>
          <p:cNvSpPr>
            <a:spLocks noChangeShapeType="1"/>
          </p:cNvSpPr>
          <p:nvPr/>
        </p:nvSpPr>
        <p:spPr bwMode="auto">
          <a:xfrm flipH="1" flipV="1">
            <a:off x="4547372" y="1498465"/>
            <a:ext cx="1588" cy="1057275"/>
          </a:xfrm>
          <a:prstGeom prst="line">
            <a:avLst/>
          </a:prstGeom>
          <a:noFill/>
          <a:ln w="73025">
            <a:solidFill>
              <a:srgbClr val="00FF00"/>
            </a:solidFill>
            <a:round/>
            <a:headEnd/>
            <a:tailEnd type="triangle" w="med" len="med"/>
          </a:ln>
        </p:spPr>
        <p:txBody>
          <a:bodyPr wrap="none" anchor="ctr"/>
          <a:lstStyle/>
          <a:p>
            <a:endParaRPr lang="en-US"/>
          </a:p>
        </p:txBody>
      </p:sp>
      <p:sp>
        <p:nvSpPr>
          <p:cNvPr id="17417" name="Freeform 22"/>
          <p:cNvSpPr>
            <a:spLocks/>
          </p:cNvSpPr>
          <p:nvPr/>
        </p:nvSpPr>
        <p:spPr bwMode="auto">
          <a:xfrm>
            <a:off x="3693724" y="1636104"/>
            <a:ext cx="1616068" cy="995836"/>
          </a:xfrm>
          <a:custGeom>
            <a:avLst/>
            <a:gdLst>
              <a:gd name="T0" fmla="*/ 2147483647 w 1051"/>
              <a:gd name="T1" fmla="*/ 2147483647 h 648"/>
              <a:gd name="T2" fmla="*/ 2147483647 w 1051"/>
              <a:gd name="T3" fmla="*/ 2147483647 h 648"/>
              <a:gd name="T4" fmla="*/ 2147483647 w 1051"/>
              <a:gd name="T5" fmla="*/ 2147483647 h 648"/>
              <a:gd name="T6" fmla="*/ 2147483647 w 1051"/>
              <a:gd name="T7" fmla="*/ 2147483647 h 648"/>
              <a:gd name="T8" fmla="*/ 2147483647 w 1051"/>
              <a:gd name="T9" fmla="*/ 2147483647 h 648"/>
              <a:gd name="T10" fmla="*/ 2147483647 w 1051"/>
              <a:gd name="T11" fmla="*/ 2147483647 h 648"/>
              <a:gd name="T12" fmla="*/ 2147483647 w 1051"/>
              <a:gd name="T13" fmla="*/ 2147483647 h 648"/>
              <a:gd name="T14" fmla="*/ 2147483647 w 1051"/>
              <a:gd name="T15" fmla="*/ 2147483647 h 648"/>
              <a:gd name="T16" fmla="*/ 2147483647 w 1051"/>
              <a:gd name="T17" fmla="*/ 2147483647 h 648"/>
              <a:gd name="T18" fmla="*/ 2147483647 w 1051"/>
              <a:gd name="T19" fmla="*/ 2147483647 h 648"/>
              <a:gd name="T20" fmla="*/ 2147483647 w 1051"/>
              <a:gd name="T21" fmla="*/ 2147483647 h 648"/>
              <a:gd name="T22" fmla="*/ 2147483647 w 1051"/>
              <a:gd name="T23" fmla="*/ 2147483647 h 6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1"/>
              <a:gd name="T37" fmla="*/ 0 h 648"/>
              <a:gd name="T38" fmla="*/ 1051 w 1051"/>
              <a:gd name="T39" fmla="*/ 648 h 648"/>
              <a:gd name="connsiteX0" fmla="*/ 1463 w 9685"/>
              <a:gd name="connsiteY0" fmla="*/ 9771 h 9771"/>
              <a:gd name="connsiteX1" fmla="*/ 1862 w 9685"/>
              <a:gd name="connsiteY1" fmla="*/ 6592 h 9771"/>
              <a:gd name="connsiteX2" fmla="*/ 1396 w 9685"/>
              <a:gd name="connsiteY2" fmla="*/ 3984 h 9771"/>
              <a:gd name="connsiteX3" fmla="*/ 55 w 9685"/>
              <a:gd name="connsiteY3" fmla="*/ 18 h 9771"/>
              <a:gd name="connsiteX4" fmla="*/ 3423 w 9685"/>
              <a:gd name="connsiteY4" fmla="*/ 2549 h 9771"/>
              <a:gd name="connsiteX5" fmla="*/ 5193 w 9685"/>
              <a:gd name="connsiteY5" fmla="*/ 2209 h 9771"/>
              <a:gd name="connsiteX6" fmla="*/ 6658 w 9685"/>
              <a:gd name="connsiteY6" fmla="*/ 2502 h 9771"/>
              <a:gd name="connsiteX7" fmla="*/ 7876 w 9685"/>
              <a:gd name="connsiteY7" fmla="*/ 3336 h 9771"/>
              <a:gd name="connsiteX8" fmla="*/ 8818 w 9685"/>
              <a:gd name="connsiteY8" fmla="*/ 4678 h 9771"/>
              <a:gd name="connsiteX9" fmla="*/ 9293 w 9685"/>
              <a:gd name="connsiteY9" fmla="*/ 5898 h 9771"/>
              <a:gd name="connsiteX10" fmla="*/ 9645 w 9685"/>
              <a:gd name="connsiteY10" fmla="*/ 8212 h 9771"/>
              <a:gd name="connsiteX11" fmla="*/ 9683 w 9685"/>
              <a:gd name="connsiteY11" fmla="*/ 9771 h 9771"/>
              <a:gd name="connsiteX0" fmla="*/ 1511 w 10001"/>
              <a:gd name="connsiteY0" fmla="*/ 10000 h 10000"/>
              <a:gd name="connsiteX1" fmla="*/ 1923 w 10001"/>
              <a:gd name="connsiteY1" fmla="*/ 6746 h 10000"/>
              <a:gd name="connsiteX2" fmla="*/ 1441 w 10001"/>
              <a:gd name="connsiteY2" fmla="*/ 4077 h 10000"/>
              <a:gd name="connsiteX3" fmla="*/ 57 w 10001"/>
              <a:gd name="connsiteY3" fmla="*/ 18 h 10000"/>
              <a:gd name="connsiteX4" fmla="*/ 3534 w 10001"/>
              <a:gd name="connsiteY4" fmla="*/ 2609 h 10000"/>
              <a:gd name="connsiteX5" fmla="*/ 5362 w 10001"/>
              <a:gd name="connsiteY5" fmla="*/ 2261 h 10000"/>
              <a:gd name="connsiteX6" fmla="*/ 6875 w 10001"/>
              <a:gd name="connsiteY6" fmla="*/ 2561 h 10000"/>
              <a:gd name="connsiteX7" fmla="*/ 8132 w 10001"/>
              <a:gd name="connsiteY7" fmla="*/ 3414 h 10000"/>
              <a:gd name="connsiteX8" fmla="*/ 9105 w 10001"/>
              <a:gd name="connsiteY8" fmla="*/ 4788 h 10000"/>
              <a:gd name="connsiteX9" fmla="*/ 9713 w 10001"/>
              <a:gd name="connsiteY9" fmla="*/ 6546 h 10000"/>
              <a:gd name="connsiteX10" fmla="*/ 9959 w 10001"/>
              <a:gd name="connsiteY10" fmla="*/ 8404 h 10000"/>
              <a:gd name="connsiteX11" fmla="*/ 9998 w 10001"/>
              <a:gd name="connsiteY1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1" h="10000">
                <a:moveTo>
                  <a:pt x="1511" y="10000"/>
                </a:moveTo>
                <a:cubicBezTo>
                  <a:pt x="1579" y="9463"/>
                  <a:pt x="1933" y="7726"/>
                  <a:pt x="1923" y="6746"/>
                </a:cubicBezTo>
                <a:cubicBezTo>
                  <a:pt x="1913" y="5767"/>
                  <a:pt x="1756" y="5199"/>
                  <a:pt x="1441" y="4077"/>
                </a:cubicBezTo>
                <a:cubicBezTo>
                  <a:pt x="1128" y="2956"/>
                  <a:pt x="-297" y="271"/>
                  <a:pt x="57" y="18"/>
                </a:cubicBezTo>
                <a:cubicBezTo>
                  <a:pt x="410" y="-234"/>
                  <a:pt x="2650" y="2235"/>
                  <a:pt x="3534" y="2609"/>
                </a:cubicBezTo>
                <a:cubicBezTo>
                  <a:pt x="4418" y="2982"/>
                  <a:pt x="4801" y="2261"/>
                  <a:pt x="5362" y="2261"/>
                </a:cubicBezTo>
                <a:cubicBezTo>
                  <a:pt x="5922" y="2261"/>
                  <a:pt x="6413" y="2368"/>
                  <a:pt x="6875" y="2561"/>
                </a:cubicBezTo>
                <a:cubicBezTo>
                  <a:pt x="7336" y="2753"/>
                  <a:pt x="7758" y="3034"/>
                  <a:pt x="8132" y="3414"/>
                </a:cubicBezTo>
                <a:cubicBezTo>
                  <a:pt x="8505" y="3778"/>
                  <a:pt x="8842" y="4266"/>
                  <a:pt x="9105" y="4788"/>
                </a:cubicBezTo>
                <a:cubicBezTo>
                  <a:pt x="9368" y="5310"/>
                  <a:pt x="9576" y="5930"/>
                  <a:pt x="9713" y="6546"/>
                </a:cubicBezTo>
                <a:cubicBezTo>
                  <a:pt x="9861" y="7146"/>
                  <a:pt x="9900" y="7741"/>
                  <a:pt x="9959" y="8404"/>
                </a:cubicBezTo>
                <a:cubicBezTo>
                  <a:pt x="10028" y="9069"/>
                  <a:pt x="9989" y="9668"/>
                  <a:pt x="9998" y="10000"/>
                </a:cubicBezTo>
              </a:path>
            </a:pathLst>
          </a:custGeom>
          <a:noFill/>
          <a:ln w="34925" cap="flat" cmpd="sng">
            <a:solidFill>
              <a:schemeClr val="tx1"/>
            </a:solidFill>
            <a:prstDash val="solid"/>
            <a:round/>
            <a:headEnd type="none" w="med" len="med"/>
            <a:tailEnd type="none" w="med" len="med"/>
          </a:ln>
        </p:spPr>
        <p:txBody>
          <a:bodyPr wrap="none" anchor="ctr"/>
          <a:lstStyle/>
          <a:p>
            <a:endParaRPr lang="en-US"/>
          </a:p>
        </p:txBody>
      </p:sp>
      <p:sp>
        <p:nvSpPr>
          <p:cNvPr id="17418" name="Line 23"/>
          <p:cNvSpPr>
            <a:spLocks noChangeShapeType="1"/>
          </p:cNvSpPr>
          <p:nvPr/>
        </p:nvSpPr>
        <p:spPr bwMode="auto">
          <a:xfrm flipH="1" flipV="1">
            <a:off x="3556772" y="1498465"/>
            <a:ext cx="990600" cy="1057275"/>
          </a:xfrm>
          <a:prstGeom prst="line">
            <a:avLst/>
          </a:prstGeom>
          <a:noFill/>
          <a:ln w="73025">
            <a:solidFill>
              <a:schemeClr val="hlink"/>
            </a:solidFill>
            <a:round/>
            <a:headEnd/>
            <a:tailEnd type="triangle" w="med" len="med"/>
          </a:ln>
        </p:spPr>
        <p:txBody>
          <a:bodyPr wrap="none" anchor="ctr"/>
          <a:lstStyle/>
          <a:p>
            <a:endParaRPr lang="en-US"/>
          </a:p>
        </p:txBody>
      </p:sp>
      <p:sp>
        <p:nvSpPr>
          <p:cNvPr id="17419" name="Line 25"/>
          <p:cNvSpPr>
            <a:spLocks noChangeShapeType="1"/>
          </p:cNvSpPr>
          <p:nvPr/>
        </p:nvSpPr>
        <p:spPr bwMode="auto">
          <a:xfrm flipH="1" flipV="1">
            <a:off x="3480572" y="1955664"/>
            <a:ext cx="1066800" cy="603250"/>
          </a:xfrm>
          <a:prstGeom prst="line">
            <a:avLst/>
          </a:prstGeom>
          <a:noFill/>
          <a:ln w="73025">
            <a:solidFill>
              <a:schemeClr val="hlink"/>
            </a:solidFill>
            <a:round/>
            <a:headEnd/>
            <a:tailEnd type="triangle" w="med" len="med"/>
          </a:ln>
        </p:spPr>
        <p:txBody>
          <a:bodyPr wrap="none" anchor="ctr"/>
          <a:lstStyle/>
          <a:p>
            <a:endParaRPr lang="en-US"/>
          </a:p>
        </p:txBody>
      </p:sp>
      <p:sp>
        <p:nvSpPr>
          <p:cNvPr id="17420" name="Freeform 27"/>
          <p:cNvSpPr>
            <a:spLocks/>
          </p:cNvSpPr>
          <p:nvPr/>
        </p:nvSpPr>
        <p:spPr bwMode="auto">
          <a:xfrm>
            <a:off x="6412810" y="1197168"/>
            <a:ext cx="3816350" cy="1081087"/>
          </a:xfrm>
          <a:custGeom>
            <a:avLst/>
            <a:gdLst>
              <a:gd name="T0" fmla="*/ 0 w 2404"/>
              <a:gd name="T1" fmla="*/ 0 h 681"/>
              <a:gd name="T2" fmla="*/ 2147483647 w 2404"/>
              <a:gd name="T3" fmla="*/ 2147483647 h 681"/>
              <a:gd name="T4" fmla="*/ 2147483647 w 2404"/>
              <a:gd name="T5" fmla="*/ 2147483647 h 681"/>
              <a:gd name="T6" fmla="*/ 2147483647 w 2404"/>
              <a:gd name="T7" fmla="*/ 2147483647 h 681"/>
              <a:gd name="T8" fmla="*/ 2147483647 w 2404"/>
              <a:gd name="T9" fmla="*/ 2147483647 h 681"/>
              <a:gd name="T10" fmla="*/ 2147483647 w 2404"/>
              <a:gd name="T11" fmla="*/ 2147483647 h 681"/>
              <a:gd name="T12" fmla="*/ 2147483647 w 2404"/>
              <a:gd name="T13" fmla="*/ 2147483647 h 681"/>
              <a:gd name="T14" fmla="*/ 0 60000 65536"/>
              <a:gd name="T15" fmla="*/ 0 60000 65536"/>
              <a:gd name="T16" fmla="*/ 0 60000 65536"/>
              <a:gd name="T17" fmla="*/ 0 60000 65536"/>
              <a:gd name="T18" fmla="*/ 0 60000 65536"/>
              <a:gd name="T19" fmla="*/ 0 60000 65536"/>
              <a:gd name="T20" fmla="*/ 0 60000 65536"/>
              <a:gd name="T21" fmla="*/ 0 w 2404"/>
              <a:gd name="T22" fmla="*/ 0 h 681"/>
              <a:gd name="T23" fmla="*/ 2404 w 2404"/>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4" h="681">
                <a:moveTo>
                  <a:pt x="0" y="0"/>
                </a:moveTo>
                <a:lnTo>
                  <a:pt x="272" y="681"/>
                </a:lnTo>
                <a:lnTo>
                  <a:pt x="680" y="227"/>
                </a:lnTo>
                <a:lnTo>
                  <a:pt x="1224" y="635"/>
                </a:lnTo>
                <a:lnTo>
                  <a:pt x="1406" y="46"/>
                </a:lnTo>
                <a:lnTo>
                  <a:pt x="1859" y="681"/>
                </a:lnTo>
                <a:lnTo>
                  <a:pt x="2404" y="46"/>
                </a:lnTo>
              </a:path>
            </a:pathLst>
          </a:custGeom>
          <a:noFill/>
          <a:ln w="38100" cap="flat" cmpd="sng">
            <a:solidFill>
              <a:schemeClr val="tx1"/>
            </a:solidFill>
            <a:prstDash val="solid"/>
            <a:round/>
            <a:headEnd type="none" w="med" len="med"/>
            <a:tailEnd type="none" w="med" len="med"/>
          </a:ln>
        </p:spPr>
        <p:txBody>
          <a:bodyPr/>
          <a:lstStyle/>
          <a:p>
            <a:endParaRPr lang="en-US"/>
          </a:p>
        </p:txBody>
      </p:sp>
      <p:sp>
        <p:nvSpPr>
          <p:cNvPr id="17421" name="Line 28"/>
          <p:cNvSpPr>
            <a:spLocks noChangeShapeType="1"/>
          </p:cNvSpPr>
          <p:nvPr/>
        </p:nvSpPr>
        <p:spPr bwMode="auto">
          <a:xfrm flipH="1">
            <a:off x="6700149" y="189104"/>
            <a:ext cx="2014537" cy="1657350"/>
          </a:xfrm>
          <a:prstGeom prst="line">
            <a:avLst/>
          </a:prstGeom>
          <a:noFill/>
          <a:ln w="38100">
            <a:solidFill>
              <a:schemeClr val="accent2"/>
            </a:solidFill>
            <a:round/>
            <a:headEnd/>
            <a:tailEnd type="triangle" w="med" len="med"/>
          </a:ln>
        </p:spPr>
        <p:txBody>
          <a:bodyPr/>
          <a:lstStyle/>
          <a:p>
            <a:endParaRPr lang="en-US"/>
          </a:p>
        </p:txBody>
      </p:sp>
      <p:sp>
        <p:nvSpPr>
          <p:cNvPr id="17422" name="Line 29"/>
          <p:cNvSpPr>
            <a:spLocks noChangeShapeType="1"/>
          </p:cNvSpPr>
          <p:nvPr/>
        </p:nvSpPr>
        <p:spPr bwMode="auto">
          <a:xfrm flipH="1">
            <a:off x="7708211" y="405004"/>
            <a:ext cx="1584325" cy="1295400"/>
          </a:xfrm>
          <a:prstGeom prst="line">
            <a:avLst/>
          </a:prstGeom>
          <a:noFill/>
          <a:ln w="38100">
            <a:solidFill>
              <a:schemeClr val="accent2"/>
            </a:solidFill>
            <a:round/>
            <a:headEnd/>
            <a:tailEnd type="triangle" w="med" len="med"/>
          </a:ln>
        </p:spPr>
        <p:txBody>
          <a:bodyPr/>
          <a:lstStyle/>
          <a:p>
            <a:endParaRPr lang="en-US"/>
          </a:p>
        </p:txBody>
      </p:sp>
      <p:sp>
        <p:nvSpPr>
          <p:cNvPr id="17423" name="Line 30"/>
          <p:cNvSpPr>
            <a:spLocks noChangeShapeType="1"/>
          </p:cNvSpPr>
          <p:nvPr/>
        </p:nvSpPr>
        <p:spPr bwMode="auto">
          <a:xfrm flipH="1">
            <a:off x="8787710" y="765367"/>
            <a:ext cx="865188" cy="647700"/>
          </a:xfrm>
          <a:prstGeom prst="line">
            <a:avLst/>
          </a:prstGeom>
          <a:noFill/>
          <a:ln w="38100">
            <a:solidFill>
              <a:schemeClr val="accent2"/>
            </a:solidFill>
            <a:round/>
            <a:headEnd/>
            <a:tailEnd type="triangle" w="med" len="med"/>
          </a:ln>
        </p:spPr>
        <p:txBody>
          <a:bodyPr/>
          <a:lstStyle/>
          <a:p>
            <a:endParaRPr lang="en-US"/>
          </a:p>
        </p:txBody>
      </p:sp>
      <p:sp>
        <p:nvSpPr>
          <p:cNvPr id="17424" name="Line 31"/>
          <p:cNvSpPr>
            <a:spLocks noChangeShapeType="1"/>
          </p:cNvSpPr>
          <p:nvPr/>
        </p:nvSpPr>
        <p:spPr bwMode="auto">
          <a:xfrm flipV="1">
            <a:off x="8787710" y="693929"/>
            <a:ext cx="649288" cy="719138"/>
          </a:xfrm>
          <a:prstGeom prst="line">
            <a:avLst/>
          </a:prstGeom>
          <a:noFill/>
          <a:ln w="38100">
            <a:solidFill>
              <a:schemeClr val="hlink"/>
            </a:solidFill>
            <a:round/>
            <a:headEnd/>
            <a:tailEnd type="triangle" w="med" len="med"/>
          </a:ln>
        </p:spPr>
        <p:txBody>
          <a:bodyPr/>
          <a:lstStyle/>
          <a:p>
            <a:endParaRPr lang="en-US"/>
          </a:p>
        </p:txBody>
      </p:sp>
      <p:sp>
        <p:nvSpPr>
          <p:cNvPr id="17425" name="Line 32"/>
          <p:cNvSpPr>
            <a:spLocks noChangeShapeType="1"/>
          </p:cNvSpPr>
          <p:nvPr/>
        </p:nvSpPr>
        <p:spPr bwMode="auto">
          <a:xfrm flipV="1">
            <a:off x="7708210" y="405005"/>
            <a:ext cx="287338" cy="1223963"/>
          </a:xfrm>
          <a:prstGeom prst="line">
            <a:avLst/>
          </a:prstGeom>
          <a:noFill/>
          <a:ln w="38100">
            <a:solidFill>
              <a:schemeClr val="hlink"/>
            </a:solidFill>
            <a:round/>
            <a:headEnd/>
            <a:tailEnd type="triangle" w="med" len="med"/>
          </a:ln>
        </p:spPr>
        <p:txBody>
          <a:bodyPr/>
          <a:lstStyle/>
          <a:p>
            <a:endParaRPr lang="en-US"/>
          </a:p>
        </p:txBody>
      </p:sp>
      <p:sp>
        <p:nvSpPr>
          <p:cNvPr id="17426" name="Line 33"/>
          <p:cNvSpPr>
            <a:spLocks noChangeShapeType="1"/>
          </p:cNvSpPr>
          <p:nvPr/>
        </p:nvSpPr>
        <p:spPr bwMode="auto">
          <a:xfrm>
            <a:off x="6771586" y="1846454"/>
            <a:ext cx="360363" cy="71438"/>
          </a:xfrm>
          <a:prstGeom prst="line">
            <a:avLst/>
          </a:prstGeom>
          <a:noFill/>
          <a:ln w="38100">
            <a:solidFill>
              <a:schemeClr val="hlink"/>
            </a:solidFill>
            <a:round/>
            <a:headEnd/>
            <a:tailEnd type="triangle" w="med" len="med"/>
          </a:ln>
        </p:spPr>
        <p:txBody>
          <a:bodyPr/>
          <a:lstStyle/>
          <a:p>
            <a:endParaRPr lang="en-US"/>
          </a:p>
        </p:txBody>
      </p:sp>
      <p:sp>
        <p:nvSpPr>
          <p:cNvPr id="17427" name="Line 34"/>
          <p:cNvSpPr>
            <a:spLocks noChangeShapeType="1"/>
          </p:cNvSpPr>
          <p:nvPr/>
        </p:nvSpPr>
        <p:spPr bwMode="auto">
          <a:xfrm flipV="1">
            <a:off x="7131948" y="620904"/>
            <a:ext cx="144462" cy="1296988"/>
          </a:xfrm>
          <a:prstGeom prst="line">
            <a:avLst/>
          </a:prstGeom>
          <a:noFill/>
          <a:ln w="38100">
            <a:solidFill>
              <a:schemeClr val="hlink"/>
            </a:solidFill>
            <a:round/>
            <a:headEnd/>
            <a:tailEnd type="triangle" w="med" len="med"/>
          </a:ln>
        </p:spPr>
        <p:txBody>
          <a:bodyPr/>
          <a:lstStyle/>
          <a:p>
            <a:endParaRPr lang="en-US"/>
          </a:p>
        </p:txBody>
      </p:sp>
      <p:pic>
        <p:nvPicPr>
          <p:cNvPr id="17428" name="Picture 35" descr="shadphong"/>
          <p:cNvPicPr>
            <a:picLocks noChangeAspect="1" noChangeArrowheads="1"/>
          </p:cNvPicPr>
          <p:nvPr/>
        </p:nvPicPr>
        <p:blipFill>
          <a:blip r:embed="rId4" cstate="print"/>
          <a:srcRect/>
          <a:stretch>
            <a:fillRect/>
          </a:stretch>
        </p:blipFill>
        <p:spPr bwMode="auto">
          <a:xfrm>
            <a:off x="2063750" y="5084763"/>
            <a:ext cx="2520950" cy="1681162"/>
          </a:xfrm>
          <a:prstGeom prst="rect">
            <a:avLst/>
          </a:prstGeom>
          <a:noFill/>
          <a:ln w="9525">
            <a:noFill/>
            <a:miter lim="800000"/>
            <a:headEnd/>
            <a:tailEnd/>
          </a:ln>
        </p:spPr>
      </p:pic>
      <p:pic>
        <p:nvPicPr>
          <p:cNvPr id="17429" name="Picture 36"/>
          <p:cNvPicPr>
            <a:picLocks noChangeAspect="1" noChangeArrowheads="1"/>
          </p:cNvPicPr>
          <p:nvPr/>
        </p:nvPicPr>
        <p:blipFill>
          <a:blip r:embed="rId5" cstate="print"/>
          <a:srcRect/>
          <a:stretch>
            <a:fillRect/>
          </a:stretch>
        </p:blipFill>
        <p:spPr bwMode="auto">
          <a:xfrm>
            <a:off x="1558925" y="3500439"/>
            <a:ext cx="2592388" cy="1728787"/>
          </a:xfrm>
          <a:prstGeom prst="rect">
            <a:avLst/>
          </a:prstGeom>
          <a:noFill/>
          <a:ln w="9525">
            <a:noFill/>
            <a:miter lim="800000"/>
            <a:headEnd/>
            <a:tailEnd/>
          </a:ln>
        </p:spPr>
      </p:pic>
      <p:pic>
        <p:nvPicPr>
          <p:cNvPr id="17430" name="Picture 37"/>
          <p:cNvPicPr>
            <a:picLocks noChangeAspect="1" noChangeArrowheads="1"/>
          </p:cNvPicPr>
          <p:nvPr/>
        </p:nvPicPr>
        <p:blipFill>
          <a:blip r:embed="rId6" cstate="print"/>
          <a:srcRect/>
          <a:stretch>
            <a:fillRect/>
          </a:stretch>
        </p:blipFill>
        <p:spPr bwMode="auto">
          <a:xfrm>
            <a:off x="7967663" y="4379913"/>
            <a:ext cx="2590800" cy="2411412"/>
          </a:xfrm>
          <a:prstGeom prst="rect">
            <a:avLst/>
          </a:prstGeom>
          <a:noFill/>
          <a:ln w="38100" algn="ctr">
            <a:noFill/>
            <a:miter lim="800000"/>
            <a:headEnd/>
            <a:tailEnd/>
          </a:ln>
        </p:spPr>
      </p:pic>
      <p:pic>
        <p:nvPicPr>
          <p:cNvPr id="17431" name="Picture 39"/>
          <p:cNvPicPr>
            <a:picLocks noChangeAspect="1" noChangeArrowheads="1"/>
          </p:cNvPicPr>
          <p:nvPr/>
        </p:nvPicPr>
        <p:blipFill>
          <a:blip r:embed="rId7" cstate="print"/>
          <a:srcRect/>
          <a:stretch>
            <a:fillRect/>
          </a:stretch>
        </p:blipFill>
        <p:spPr bwMode="auto">
          <a:xfrm>
            <a:off x="4656138" y="4365626"/>
            <a:ext cx="3167062" cy="2392363"/>
          </a:xfrm>
          <a:prstGeom prst="rect">
            <a:avLst/>
          </a:prstGeom>
          <a:noFill/>
          <a:ln w="57150" algn="ctr">
            <a:noFill/>
            <a:miter lim="800000"/>
            <a:headEnd/>
            <a:tailEnd/>
          </a:ln>
        </p:spPr>
      </p:pic>
      <p:sp>
        <p:nvSpPr>
          <p:cNvPr id="17433" name="Rectangle 41"/>
          <p:cNvSpPr>
            <a:spLocks noChangeArrowheads="1"/>
          </p:cNvSpPr>
          <p:nvPr/>
        </p:nvSpPr>
        <p:spPr bwMode="auto">
          <a:xfrm>
            <a:off x="6663636" y="2294129"/>
            <a:ext cx="3292889" cy="523220"/>
          </a:xfrm>
          <a:prstGeom prst="rect">
            <a:avLst/>
          </a:prstGeom>
          <a:noFill/>
        </p:spPr>
        <p:txBody>
          <a:bodyPr wrap="none" rtlCol="0">
            <a:spAutoFit/>
          </a:bodyPr>
          <a:lstStyle/>
          <a:p>
            <a:r>
              <a:rPr lang="en-US" sz="2800" dirty="0">
                <a:latin typeface="Whipsmart" pitchFamily="34" charset="0"/>
              </a:rPr>
              <a:t>s</a:t>
            </a:r>
            <a:r>
              <a:rPr lang="hu-HU" sz="2800" dirty="0">
                <a:latin typeface="Whipsmart" pitchFamily="34" charset="0"/>
              </a:rPr>
              <a:t>urface seen in a pixel</a:t>
            </a:r>
          </a:p>
        </p:txBody>
      </p:sp>
      <p:sp>
        <p:nvSpPr>
          <p:cNvPr id="17434" name="Text Box 42"/>
          <p:cNvSpPr txBox="1">
            <a:spLocks noChangeArrowheads="1"/>
          </p:cNvSpPr>
          <p:nvPr/>
        </p:nvSpPr>
        <p:spPr bwMode="auto">
          <a:xfrm>
            <a:off x="3369447" y="2819400"/>
            <a:ext cx="2467342" cy="523220"/>
          </a:xfrm>
          <a:prstGeom prst="rect">
            <a:avLst/>
          </a:prstGeom>
          <a:noFill/>
        </p:spPr>
        <p:txBody>
          <a:bodyPr wrap="none" rtlCol="0">
            <a:spAutoFit/>
          </a:bodyPr>
          <a:lstStyle>
            <a:defPPr>
              <a:defRPr lang="en-US"/>
            </a:defPPr>
            <a:lvl1pPr>
              <a:defRPr sz="2800">
                <a:latin typeface="Whipsmart" pitchFamily="34" charset="0"/>
              </a:defRPr>
            </a:lvl1pPr>
          </a:lstStyle>
          <a:p>
            <a:r>
              <a:rPr lang="en-US" dirty="0"/>
              <a:t>e</a:t>
            </a:r>
            <a:r>
              <a:rPr lang="hu-HU" dirty="0"/>
              <a:t>mpirical model</a:t>
            </a:r>
          </a:p>
        </p:txBody>
      </p:sp>
      <p:sp>
        <p:nvSpPr>
          <p:cNvPr id="17435" name="Line 43"/>
          <p:cNvSpPr>
            <a:spLocks noChangeShapeType="1"/>
          </p:cNvSpPr>
          <p:nvPr/>
        </p:nvSpPr>
        <p:spPr bwMode="auto">
          <a:xfrm>
            <a:off x="6292161" y="1951229"/>
            <a:ext cx="3952875" cy="0"/>
          </a:xfrm>
          <a:prstGeom prst="line">
            <a:avLst/>
          </a:prstGeom>
          <a:noFill/>
          <a:ln w="12700">
            <a:solidFill>
              <a:schemeClr val="tx1"/>
            </a:solidFill>
            <a:prstDash val="dash"/>
            <a:round/>
            <a:headEnd/>
            <a:tailEnd/>
          </a:ln>
        </p:spPr>
        <p:txBody>
          <a:bodyPr/>
          <a:lstStyle/>
          <a:p>
            <a:endParaRPr lang="en-US"/>
          </a:p>
        </p:txBody>
      </p:sp>
      <p:pic>
        <p:nvPicPr>
          <p:cNvPr id="38" name="Picture 37"/>
          <p:cNvPicPr>
            <a:picLocks noChangeAspect="1"/>
          </p:cNvPicPr>
          <p:nvPr/>
        </p:nvPicPr>
        <p:blipFill>
          <a:blip r:embed="rId8" cstate="print"/>
          <a:stretch>
            <a:fillRect/>
          </a:stretch>
        </p:blipFill>
        <p:spPr>
          <a:xfrm rot="1495480">
            <a:off x="2741847" y="1496123"/>
            <a:ext cx="709724" cy="625024"/>
          </a:xfrm>
          <a:prstGeom prst="rect">
            <a:avLst/>
          </a:prstGeom>
        </p:spPr>
      </p:pic>
      <p:sp>
        <p:nvSpPr>
          <p:cNvPr id="39" name="Sun 38"/>
          <p:cNvSpPr/>
          <p:nvPr/>
        </p:nvSpPr>
        <p:spPr>
          <a:xfrm>
            <a:off x="5261873" y="1344181"/>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8" name="Picture 2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653240" y="1975873"/>
            <a:ext cx="238997" cy="281416"/>
          </a:xfrm>
          <a:prstGeom prst="rect">
            <a:avLst/>
          </a:prstGeom>
        </p:spPr>
      </p:pic>
    </p:spTree>
    <p:extLst>
      <p:ext uri="{BB962C8B-B14F-4D97-AF65-F5344CB8AC3E}">
        <p14:creationId xmlns:p14="http://schemas.microsoft.com/office/powerpoint/2010/main" val="249300082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Notation for directions</a:t>
            </a:r>
          </a:p>
        </p:txBody>
      </p:sp>
      <p:sp>
        <p:nvSpPr>
          <p:cNvPr id="27" name="Rectangle 16"/>
          <p:cNvSpPr>
            <a:spLocks noChangeArrowheads="1"/>
          </p:cNvSpPr>
          <p:nvPr/>
        </p:nvSpPr>
        <p:spPr bwMode="auto">
          <a:xfrm>
            <a:off x="6289392" y="1828800"/>
            <a:ext cx="5768137" cy="3477875"/>
          </a:xfrm>
          <a:prstGeom prst="rect">
            <a:avLst/>
          </a:prstGeom>
          <a:noFill/>
          <a:ln w="12700">
            <a:noFill/>
            <a:miter lim="800000"/>
            <a:headEnd/>
            <a:tailEnd/>
          </a:ln>
        </p:spPr>
        <p:txBody>
          <a:bodyPr wrap="square">
            <a:spAutoFit/>
          </a:bodyPr>
          <a:lstStyle/>
          <a:p>
            <a:pPr>
              <a:lnSpc>
                <a:spcPts val="4400"/>
              </a:lnSpc>
            </a:pPr>
            <a:r>
              <a:rPr lang="en-US" sz="3200" dirty="0">
                <a:latin typeface="Whipsmart" pitchFamily="34" charset="0"/>
                <a:sym typeface="Symbol" pitchFamily="18" charset="2"/>
              </a:rPr>
              <a:t>surface point</a:t>
            </a:r>
          </a:p>
          <a:p>
            <a:pPr>
              <a:lnSpc>
                <a:spcPts val="4400"/>
              </a:lnSpc>
            </a:pPr>
            <a:r>
              <a:rPr lang="en-US" sz="3200" dirty="0">
                <a:latin typeface="Whipsmart" pitchFamily="34" charset="0"/>
                <a:sym typeface="Symbol" pitchFamily="18" charset="2"/>
              </a:rPr>
              <a:t>surface normal</a:t>
            </a:r>
          </a:p>
          <a:p>
            <a:pPr>
              <a:lnSpc>
                <a:spcPts val="4400"/>
              </a:lnSpc>
            </a:pPr>
            <a:r>
              <a:rPr lang="en-US" sz="3200" dirty="0">
                <a:latin typeface="Whipsmart" pitchFamily="34" charset="0"/>
                <a:sym typeface="Symbol" pitchFamily="18" charset="2"/>
              </a:rPr>
              <a:t>view dir</a:t>
            </a:r>
          </a:p>
          <a:p>
            <a:pPr>
              <a:lnSpc>
                <a:spcPts val="4400"/>
              </a:lnSpc>
            </a:pPr>
            <a:r>
              <a:rPr lang="en-US" sz="3200" dirty="0">
                <a:latin typeface="Whipsmart" pitchFamily="34" charset="0"/>
                <a:sym typeface="Symbol" pitchFamily="18" charset="2"/>
              </a:rPr>
              <a:t>light dir</a:t>
            </a:r>
          </a:p>
          <a:p>
            <a:pPr>
              <a:lnSpc>
                <a:spcPts val="4400"/>
              </a:lnSpc>
            </a:pPr>
            <a:r>
              <a:rPr lang="en-US" sz="3200" dirty="0">
                <a:latin typeface="Whipsmart" pitchFamily="34" charset="0"/>
                <a:sym typeface="Symbol" pitchFamily="18" charset="2"/>
              </a:rPr>
              <a:t>halfway between view and light </a:t>
            </a:r>
            <a:r>
              <a:rPr lang="en-US" sz="3200" dirty="0" err="1">
                <a:latin typeface="Whipsmart" pitchFamily="34" charset="0"/>
                <a:sym typeface="Symbol" pitchFamily="18" charset="2"/>
              </a:rPr>
              <a:t>dirs</a:t>
            </a:r>
            <a:endParaRPr lang="en-US" sz="3200" dirty="0">
              <a:latin typeface="Whipsmart" pitchFamily="34" charset="0"/>
              <a:sym typeface="Symbol" pitchFamily="18" charset="2"/>
            </a:endParaRPr>
          </a:p>
          <a:p>
            <a:pPr>
              <a:lnSpc>
                <a:spcPts val="4400"/>
              </a:lnSpc>
            </a:pPr>
            <a:r>
              <a:rPr lang="en-US" sz="3200" dirty="0">
                <a:latin typeface="Whipsmart" pitchFamily="34" charset="0"/>
                <a:sym typeface="Symbol" pitchFamily="18" charset="2"/>
              </a:rPr>
              <a:t>deviation from ideal case</a:t>
            </a:r>
          </a:p>
        </p:txBody>
      </p:sp>
      <p:pic>
        <p:nvPicPr>
          <p:cNvPr id="24" name="Picture 62"/>
          <p:cNvPicPr>
            <a:picLocks noChangeAspect="1"/>
          </p:cNvPicPr>
          <p:nvPr/>
        </p:nvPicPr>
        <p:blipFill>
          <a:blip r:embed="rId10" cstate="print"/>
          <a:stretch>
            <a:fillRect/>
          </a:stretch>
        </p:blipFill>
        <p:spPr>
          <a:xfrm rot="1800000">
            <a:off x="1606600" y="4023392"/>
            <a:ext cx="597088" cy="525830"/>
          </a:xfrm>
          <a:prstGeom prst="rect">
            <a:avLst/>
          </a:prstGeom>
        </p:spPr>
      </p:pic>
      <p:sp>
        <p:nvSpPr>
          <p:cNvPr id="31" name="Text Box 3"/>
          <p:cNvSpPr txBox="1">
            <a:spLocks noChangeArrowheads="1"/>
          </p:cNvSpPr>
          <p:nvPr/>
        </p:nvSpPr>
        <p:spPr bwMode="auto">
          <a:xfrm>
            <a:off x="1994566" y="4103020"/>
            <a:ext cx="184731" cy="584775"/>
          </a:xfrm>
          <a:prstGeom prst="rect">
            <a:avLst/>
          </a:prstGeom>
          <a:noFill/>
          <a:ln w="12700">
            <a:noFill/>
            <a:miter lim="800000"/>
            <a:headEnd/>
            <a:tailEnd/>
          </a:ln>
        </p:spPr>
        <p:txBody>
          <a:bodyPr wrap="none">
            <a:spAutoFit/>
          </a:bodyPr>
          <a:lstStyle/>
          <a:p>
            <a:endParaRPr lang="es-ES_tradnl" sz="3200"/>
          </a:p>
        </p:txBody>
      </p:sp>
      <p:sp>
        <p:nvSpPr>
          <p:cNvPr id="37" name="Line 5"/>
          <p:cNvSpPr>
            <a:spLocks noChangeShapeType="1"/>
          </p:cNvSpPr>
          <p:nvPr/>
        </p:nvSpPr>
        <p:spPr bwMode="auto">
          <a:xfrm flipH="1" flipV="1">
            <a:off x="2173951" y="4449093"/>
            <a:ext cx="1524000" cy="914400"/>
          </a:xfrm>
          <a:prstGeom prst="line">
            <a:avLst/>
          </a:prstGeom>
          <a:noFill/>
          <a:ln w="38100">
            <a:solidFill>
              <a:schemeClr val="hlink"/>
            </a:solidFill>
            <a:round/>
            <a:headEnd type="none" w="med" len="med"/>
            <a:tailEnd type="arrow" w="med" len="med"/>
          </a:ln>
        </p:spPr>
        <p:txBody>
          <a:bodyPr wrap="none" anchor="ctr"/>
          <a:lstStyle/>
          <a:p>
            <a:endParaRPr lang="en-US" sz="3200"/>
          </a:p>
        </p:txBody>
      </p:sp>
      <p:sp>
        <p:nvSpPr>
          <p:cNvPr id="39" name="Line 7"/>
          <p:cNvSpPr>
            <a:spLocks noChangeShapeType="1"/>
          </p:cNvSpPr>
          <p:nvPr/>
        </p:nvSpPr>
        <p:spPr bwMode="auto">
          <a:xfrm>
            <a:off x="1781839" y="5357143"/>
            <a:ext cx="3733800" cy="0"/>
          </a:xfrm>
          <a:prstGeom prst="line">
            <a:avLst/>
          </a:prstGeom>
          <a:noFill/>
          <a:ln w="57150">
            <a:solidFill>
              <a:schemeClr val="tx1"/>
            </a:solidFill>
            <a:round/>
            <a:headEnd/>
            <a:tailEnd/>
          </a:ln>
        </p:spPr>
        <p:txBody>
          <a:bodyPr wrap="none" anchor="ctr"/>
          <a:lstStyle/>
          <a:p>
            <a:endParaRPr lang="en-US" sz="3200"/>
          </a:p>
        </p:txBody>
      </p:sp>
      <p:sp>
        <p:nvSpPr>
          <p:cNvPr id="40" name="Line 8"/>
          <p:cNvSpPr>
            <a:spLocks noChangeShapeType="1"/>
          </p:cNvSpPr>
          <p:nvPr/>
        </p:nvSpPr>
        <p:spPr bwMode="auto">
          <a:xfrm flipV="1">
            <a:off x="3686839" y="3585493"/>
            <a:ext cx="0" cy="1752600"/>
          </a:xfrm>
          <a:prstGeom prst="line">
            <a:avLst/>
          </a:prstGeom>
          <a:noFill/>
          <a:ln w="28575">
            <a:solidFill>
              <a:schemeClr val="tx1"/>
            </a:solidFill>
            <a:round/>
            <a:headEnd/>
            <a:tailEnd type="triangle" w="med" len="med"/>
          </a:ln>
        </p:spPr>
        <p:txBody>
          <a:bodyPr wrap="none" anchor="ctr"/>
          <a:lstStyle/>
          <a:p>
            <a:endParaRPr lang="en-US" sz="3200"/>
          </a:p>
        </p:txBody>
      </p:sp>
      <p:sp>
        <p:nvSpPr>
          <p:cNvPr id="41" name="Line 6"/>
          <p:cNvSpPr>
            <a:spLocks noChangeShapeType="1"/>
          </p:cNvSpPr>
          <p:nvPr/>
        </p:nvSpPr>
        <p:spPr bwMode="auto">
          <a:xfrm flipH="1">
            <a:off x="3724939" y="3776569"/>
            <a:ext cx="533400" cy="1562100"/>
          </a:xfrm>
          <a:prstGeom prst="line">
            <a:avLst/>
          </a:prstGeom>
          <a:noFill/>
          <a:ln w="38100">
            <a:solidFill>
              <a:schemeClr val="hlink"/>
            </a:solidFill>
            <a:round/>
            <a:headEnd type="stealth" w="lg" len="lg"/>
            <a:tailEnd/>
          </a:ln>
        </p:spPr>
        <p:txBody>
          <a:bodyPr wrap="none" anchor="ctr"/>
          <a:lstStyle/>
          <a:p>
            <a:endParaRPr lang="en-US" sz="3200"/>
          </a:p>
        </p:txBody>
      </p:sp>
      <p:sp>
        <p:nvSpPr>
          <p:cNvPr id="42" name="Line 6"/>
          <p:cNvSpPr>
            <a:spLocks noChangeShapeType="1"/>
          </p:cNvSpPr>
          <p:nvPr/>
        </p:nvSpPr>
        <p:spPr bwMode="auto">
          <a:xfrm>
            <a:off x="3115339" y="3738469"/>
            <a:ext cx="571500" cy="1562100"/>
          </a:xfrm>
          <a:prstGeom prst="line">
            <a:avLst/>
          </a:prstGeom>
          <a:noFill/>
          <a:ln w="38100">
            <a:solidFill>
              <a:schemeClr val="hlink"/>
            </a:solidFill>
            <a:round/>
            <a:headEnd type="stealth" w="lg" len="lg"/>
            <a:tailEnd/>
          </a:ln>
        </p:spPr>
        <p:txBody>
          <a:bodyPr wrap="none" anchor="ctr"/>
          <a:lstStyle/>
          <a:p>
            <a:endParaRPr lang="en-US" sz="3200"/>
          </a:p>
        </p:txBody>
      </p:sp>
      <p:sp>
        <p:nvSpPr>
          <p:cNvPr id="43" name="Sun 63"/>
          <p:cNvSpPr/>
          <p:nvPr/>
        </p:nvSpPr>
        <p:spPr>
          <a:xfrm>
            <a:off x="4182139" y="2824068"/>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44" name="Picture 4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745642" y="3495608"/>
            <a:ext cx="204854" cy="280455"/>
          </a:xfrm>
          <a:prstGeom prst="rect">
            <a:avLst/>
          </a:prstGeom>
        </p:spPr>
      </p:pic>
      <p:pic>
        <p:nvPicPr>
          <p:cNvPr id="45" name="Picture 4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335527" y="3495660"/>
            <a:ext cx="148763" cy="382882"/>
          </a:xfrm>
          <a:prstGeom prst="rect">
            <a:avLst/>
          </a:prstGeom>
        </p:spPr>
      </p:pic>
      <p:pic>
        <p:nvPicPr>
          <p:cNvPr id="47" name="Picture 4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197133" y="4724552"/>
            <a:ext cx="204854" cy="280455"/>
          </a:xfrm>
          <a:prstGeom prst="rect">
            <a:avLst/>
          </a:prstGeom>
        </p:spPr>
      </p:pic>
      <p:pic>
        <p:nvPicPr>
          <p:cNvPr id="48" name="Picture 4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83193" y="5473770"/>
            <a:ext cx="207293" cy="195099"/>
          </a:xfrm>
          <a:prstGeom prst="rect">
            <a:avLst/>
          </a:prstGeom>
        </p:spPr>
      </p:pic>
      <p:pic>
        <p:nvPicPr>
          <p:cNvPr id="3" name="Picture 2"/>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867400" y="2083096"/>
            <a:ext cx="212141" cy="3028491"/>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2951660" y="3304167"/>
            <a:ext cx="204854" cy="382882"/>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3411158" y="3937292"/>
            <a:ext cx="173150" cy="290209"/>
          </a:xfrm>
          <a:prstGeom prst="rect">
            <a:avLst/>
          </a:prstGeom>
        </p:spPr>
      </p:pic>
      <p:sp>
        <p:nvSpPr>
          <p:cNvPr id="19" name="Freeform 24"/>
          <p:cNvSpPr>
            <a:spLocks/>
          </p:cNvSpPr>
          <p:nvPr/>
        </p:nvSpPr>
        <p:spPr bwMode="auto">
          <a:xfrm>
            <a:off x="3408661" y="4431822"/>
            <a:ext cx="266700" cy="55563"/>
          </a:xfrm>
          <a:custGeom>
            <a:avLst/>
            <a:gdLst>
              <a:gd name="T0" fmla="*/ 2147483647 w 168"/>
              <a:gd name="T1" fmla="*/ 2147483647 h 35"/>
              <a:gd name="T2" fmla="*/ 2147483647 w 168"/>
              <a:gd name="T3" fmla="*/ 2147483647 h 35"/>
              <a:gd name="T4" fmla="*/ 0 w 168"/>
              <a:gd name="T5" fmla="*/ 2147483647 h 35"/>
              <a:gd name="T6" fmla="*/ 0 60000 65536"/>
              <a:gd name="T7" fmla="*/ 0 60000 65536"/>
              <a:gd name="T8" fmla="*/ 0 60000 65536"/>
              <a:gd name="T9" fmla="*/ 0 w 168"/>
              <a:gd name="T10" fmla="*/ 0 h 35"/>
              <a:gd name="T11" fmla="*/ 168 w 168"/>
              <a:gd name="T12" fmla="*/ 35 h 35"/>
            </a:gdLst>
            <a:ahLst/>
            <a:cxnLst>
              <a:cxn ang="T6">
                <a:pos x="T0" y="T1"/>
              </a:cxn>
              <a:cxn ang="T7">
                <a:pos x="T2" y="T3"/>
              </a:cxn>
              <a:cxn ang="T8">
                <a:pos x="T4" y="T5"/>
              </a:cxn>
            </a:cxnLst>
            <a:rect l="T9" t="T10" r="T11" b="T12"/>
            <a:pathLst>
              <a:path w="168" h="35">
                <a:moveTo>
                  <a:pt x="168" y="5"/>
                </a:moveTo>
                <a:cubicBezTo>
                  <a:pt x="152" y="5"/>
                  <a:pt x="106" y="0"/>
                  <a:pt x="78" y="5"/>
                </a:cubicBezTo>
                <a:cubicBezTo>
                  <a:pt x="50" y="10"/>
                  <a:pt x="16" y="29"/>
                  <a:pt x="0" y="35"/>
                </a:cubicBez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Tree>
    <p:extLst>
      <p:ext uri="{BB962C8B-B14F-4D97-AF65-F5344CB8AC3E}">
        <p14:creationId xmlns:p14="http://schemas.microsoft.com/office/powerpoint/2010/main" val="2192662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2206625" y="476250"/>
            <a:ext cx="7772400" cy="1143000"/>
          </a:xfrm>
        </p:spPr>
        <p:txBody>
          <a:bodyPr/>
          <a:lstStyle/>
          <a:p>
            <a:pPr>
              <a:defRPr/>
            </a:pPr>
            <a:r>
              <a:rPr lang="hu-HU" dirty="0" err="1"/>
              <a:t>Phong-Blinn</a:t>
            </a:r>
            <a:r>
              <a:rPr lang="hu-HU" dirty="0"/>
              <a:t> </a:t>
            </a:r>
            <a:r>
              <a:rPr lang="hu-HU" dirty="0" err="1"/>
              <a:t>model</a:t>
            </a:r>
            <a:endParaRPr lang="hu-HU" dirty="0"/>
          </a:p>
        </p:txBody>
      </p:sp>
      <p:sp>
        <p:nvSpPr>
          <p:cNvPr id="22541" name="Text Box 26"/>
          <p:cNvSpPr txBox="1">
            <a:spLocks noChangeArrowheads="1"/>
          </p:cNvSpPr>
          <p:nvPr/>
        </p:nvSpPr>
        <p:spPr bwMode="auto">
          <a:xfrm>
            <a:off x="715127" y="1456166"/>
            <a:ext cx="2456122" cy="584775"/>
          </a:xfrm>
          <a:prstGeom prst="rect">
            <a:avLst/>
          </a:prstGeom>
          <a:noFill/>
          <a:ln w="12700">
            <a:noFill/>
            <a:miter lim="800000"/>
            <a:headEnd/>
            <a:tailEnd/>
          </a:ln>
        </p:spPr>
        <p:txBody>
          <a:bodyPr wrap="none">
            <a:spAutoFit/>
          </a:bodyPr>
          <a:lstStyle/>
          <a:p>
            <a:r>
              <a:rPr lang="en-US" sz="3200" dirty="0" err="1">
                <a:latin typeface="Whipsmart" panose="020B0502030203050204" pitchFamily="34" charset="0"/>
              </a:rPr>
              <a:t>h</a:t>
            </a:r>
            <a:r>
              <a:rPr lang="hu-HU" sz="3200" dirty="0" err="1">
                <a:latin typeface="Whipsmart" panose="020B0502030203050204" pitchFamily="34" charset="0"/>
              </a:rPr>
              <a:t>alfway</a:t>
            </a:r>
            <a:r>
              <a:rPr lang="hu-HU" sz="3200" dirty="0">
                <a:latin typeface="Whipsmart" panose="020B0502030203050204" pitchFamily="34" charset="0"/>
              </a:rPr>
              <a:t> </a:t>
            </a:r>
            <a:r>
              <a:rPr lang="hu-HU" sz="3200" dirty="0" err="1">
                <a:latin typeface="Whipsmart" panose="020B0502030203050204" pitchFamily="34" charset="0"/>
              </a:rPr>
              <a:t>vector</a:t>
            </a:r>
            <a:endParaRPr lang="hu-HU" sz="3200" dirty="0">
              <a:latin typeface="Whipsmart" panose="020B0502030203050204" pitchFamily="34" charset="0"/>
            </a:endParaRPr>
          </a:p>
        </p:txBody>
      </p:sp>
      <p:sp>
        <p:nvSpPr>
          <p:cNvPr id="26" name="AutoShape 3"/>
          <p:cNvSpPr>
            <a:spLocks noChangeArrowheads="1"/>
          </p:cNvSpPr>
          <p:nvPr/>
        </p:nvSpPr>
        <p:spPr bwMode="auto">
          <a:xfrm>
            <a:off x="2262941" y="4215240"/>
            <a:ext cx="3006725" cy="527050"/>
          </a:xfrm>
          <a:prstGeom prst="parallelogram">
            <a:avLst>
              <a:gd name="adj" fmla="val 142620"/>
            </a:avLst>
          </a:prstGeom>
          <a:solidFill>
            <a:schemeClr val="accent1"/>
          </a:solidFill>
          <a:ln w="12700">
            <a:solidFill>
              <a:schemeClr val="tx1"/>
            </a:solidFill>
            <a:miter lim="800000"/>
            <a:headEnd/>
            <a:tailEnd/>
          </a:ln>
        </p:spPr>
        <p:txBody>
          <a:bodyPr wrap="none" anchor="ctr"/>
          <a:lstStyle/>
          <a:p>
            <a:endParaRPr lang="en-US"/>
          </a:p>
        </p:txBody>
      </p:sp>
      <p:sp>
        <p:nvSpPr>
          <p:cNvPr id="27" name="Line 4"/>
          <p:cNvSpPr>
            <a:spLocks noChangeShapeType="1"/>
          </p:cNvSpPr>
          <p:nvPr/>
        </p:nvSpPr>
        <p:spPr bwMode="auto">
          <a:xfrm flipH="1">
            <a:off x="3705977" y="2989692"/>
            <a:ext cx="1117600" cy="1330325"/>
          </a:xfrm>
          <a:prstGeom prst="line">
            <a:avLst/>
          </a:prstGeom>
          <a:noFill/>
          <a:ln w="73025">
            <a:solidFill>
              <a:schemeClr val="hlink"/>
            </a:solidFill>
            <a:round/>
            <a:headEnd type="triangle" w="med" len="med"/>
            <a:tailEnd/>
          </a:ln>
        </p:spPr>
        <p:txBody>
          <a:bodyPr wrap="none" anchor="ctr"/>
          <a:lstStyle/>
          <a:p>
            <a:endParaRPr lang="en-US"/>
          </a:p>
        </p:txBody>
      </p:sp>
      <p:sp>
        <p:nvSpPr>
          <p:cNvPr id="28" name="Line 5"/>
          <p:cNvSpPr>
            <a:spLocks noChangeShapeType="1"/>
          </p:cNvSpPr>
          <p:nvPr/>
        </p:nvSpPr>
        <p:spPr bwMode="auto">
          <a:xfrm flipH="1" flipV="1">
            <a:off x="3705977" y="2672192"/>
            <a:ext cx="0" cy="1647825"/>
          </a:xfrm>
          <a:prstGeom prst="line">
            <a:avLst/>
          </a:prstGeom>
          <a:noFill/>
          <a:ln w="73025">
            <a:solidFill>
              <a:srgbClr val="00FF00"/>
            </a:solidFill>
            <a:round/>
            <a:headEnd/>
            <a:tailEnd type="triangle" w="med" len="med"/>
          </a:ln>
        </p:spPr>
        <p:txBody>
          <a:bodyPr wrap="none" anchor="ctr"/>
          <a:lstStyle/>
          <a:p>
            <a:endParaRPr lang="en-US"/>
          </a:p>
        </p:txBody>
      </p:sp>
      <p:sp>
        <p:nvSpPr>
          <p:cNvPr id="29" name="Freeform 23"/>
          <p:cNvSpPr>
            <a:spLocks/>
          </p:cNvSpPr>
          <p:nvPr/>
        </p:nvSpPr>
        <p:spPr bwMode="auto">
          <a:xfrm>
            <a:off x="2175629" y="2935717"/>
            <a:ext cx="1616075" cy="1392237"/>
          </a:xfrm>
          <a:custGeom>
            <a:avLst/>
            <a:gdLst>
              <a:gd name="T0" fmla="*/ 2147483647 w 645"/>
              <a:gd name="T1" fmla="*/ 2147483647 h 634"/>
              <a:gd name="T2" fmla="*/ 2147483647 w 645"/>
              <a:gd name="T3" fmla="*/ 2147483647 h 634"/>
              <a:gd name="T4" fmla="*/ 2147483647 w 645"/>
              <a:gd name="T5" fmla="*/ 2147483647 h 634"/>
              <a:gd name="T6" fmla="*/ 2147483647 w 645"/>
              <a:gd name="T7" fmla="*/ 2147483647 h 634"/>
              <a:gd name="T8" fmla="*/ 2147483647 w 645"/>
              <a:gd name="T9" fmla="*/ 2147483647 h 634"/>
              <a:gd name="T10" fmla="*/ 2147483647 w 645"/>
              <a:gd name="T11" fmla="*/ 2147483647 h 634"/>
              <a:gd name="T12" fmla="*/ 2147483647 w 645"/>
              <a:gd name="T13" fmla="*/ 2147483647 h 634"/>
              <a:gd name="T14" fmla="*/ 2147483647 w 645"/>
              <a:gd name="T15" fmla="*/ 2147483647 h 634"/>
              <a:gd name="T16" fmla="*/ 2147483647 w 645"/>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5"/>
              <a:gd name="T28" fmla="*/ 0 h 634"/>
              <a:gd name="T29" fmla="*/ 645 w 645"/>
              <a:gd name="T30" fmla="*/ 634 h 6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5" h="634">
                <a:moveTo>
                  <a:pt x="605" y="610"/>
                </a:moveTo>
                <a:cubicBezTo>
                  <a:pt x="565" y="634"/>
                  <a:pt x="407" y="598"/>
                  <a:pt x="317" y="562"/>
                </a:cubicBezTo>
                <a:cubicBezTo>
                  <a:pt x="227" y="526"/>
                  <a:pt x="114" y="450"/>
                  <a:pt x="62" y="395"/>
                </a:cubicBezTo>
                <a:cubicBezTo>
                  <a:pt x="10" y="340"/>
                  <a:pt x="0" y="291"/>
                  <a:pt x="2" y="231"/>
                </a:cubicBezTo>
                <a:cubicBezTo>
                  <a:pt x="4" y="171"/>
                  <a:pt x="26" y="68"/>
                  <a:pt x="77" y="34"/>
                </a:cubicBezTo>
                <a:cubicBezTo>
                  <a:pt x="128" y="0"/>
                  <a:pt x="249" y="8"/>
                  <a:pt x="307" y="24"/>
                </a:cubicBezTo>
                <a:cubicBezTo>
                  <a:pt x="365" y="40"/>
                  <a:pt x="385" y="62"/>
                  <a:pt x="427" y="128"/>
                </a:cubicBezTo>
                <a:cubicBezTo>
                  <a:pt x="469" y="194"/>
                  <a:pt x="527" y="338"/>
                  <a:pt x="557" y="418"/>
                </a:cubicBezTo>
                <a:cubicBezTo>
                  <a:pt x="587" y="498"/>
                  <a:pt x="645" y="586"/>
                  <a:pt x="605" y="610"/>
                </a:cubicBezTo>
                <a:close/>
              </a:path>
            </a:pathLst>
          </a:custGeom>
          <a:noFill/>
          <a:ln w="38100" cap="flat" cmpd="sng">
            <a:solidFill>
              <a:schemeClr val="tx1"/>
            </a:solidFill>
            <a:prstDash val="solid"/>
            <a:round/>
            <a:headEnd/>
            <a:tailEnd/>
          </a:ln>
        </p:spPr>
        <p:txBody>
          <a:bodyPr wrap="none" anchor="ctr"/>
          <a:lstStyle/>
          <a:p>
            <a:endParaRPr lang="en-US"/>
          </a:p>
        </p:txBody>
      </p:sp>
      <p:sp>
        <p:nvSpPr>
          <p:cNvPr id="30" name="Freeform 24"/>
          <p:cNvSpPr>
            <a:spLocks/>
          </p:cNvSpPr>
          <p:nvPr/>
        </p:nvSpPr>
        <p:spPr bwMode="auto">
          <a:xfrm>
            <a:off x="3424989" y="3150029"/>
            <a:ext cx="266700" cy="55563"/>
          </a:xfrm>
          <a:custGeom>
            <a:avLst/>
            <a:gdLst>
              <a:gd name="T0" fmla="*/ 2147483647 w 168"/>
              <a:gd name="T1" fmla="*/ 2147483647 h 35"/>
              <a:gd name="T2" fmla="*/ 2147483647 w 168"/>
              <a:gd name="T3" fmla="*/ 2147483647 h 35"/>
              <a:gd name="T4" fmla="*/ 0 w 168"/>
              <a:gd name="T5" fmla="*/ 2147483647 h 35"/>
              <a:gd name="T6" fmla="*/ 0 60000 65536"/>
              <a:gd name="T7" fmla="*/ 0 60000 65536"/>
              <a:gd name="T8" fmla="*/ 0 60000 65536"/>
              <a:gd name="T9" fmla="*/ 0 w 168"/>
              <a:gd name="T10" fmla="*/ 0 h 35"/>
              <a:gd name="T11" fmla="*/ 168 w 168"/>
              <a:gd name="T12" fmla="*/ 35 h 35"/>
            </a:gdLst>
            <a:ahLst/>
            <a:cxnLst>
              <a:cxn ang="T6">
                <a:pos x="T0" y="T1"/>
              </a:cxn>
              <a:cxn ang="T7">
                <a:pos x="T2" y="T3"/>
              </a:cxn>
              <a:cxn ang="T8">
                <a:pos x="T4" y="T5"/>
              </a:cxn>
            </a:cxnLst>
            <a:rect l="T9" t="T10" r="T11" b="T12"/>
            <a:pathLst>
              <a:path w="168" h="35">
                <a:moveTo>
                  <a:pt x="168" y="5"/>
                </a:moveTo>
                <a:cubicBezTo>
                  <a:pt x="152" y="5"/>
                  <a:pt x="106" y="0"/>
                  <a:pt x="78" y="5"/>
                </a:cubicBezTo>
                <a:cubicBezTo>
                  <a:pt x="50" y="10"/>
                  <a:pt x="16" y="29"/>
                  <a:pt x="0" y="35"/>
                </a:cubicBez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31" name="Rectangle 31"/>
          <p:cNvSpPr>
            <a:spLocks noChangeArrowheads="1"/>
          </p:cNvSpPr>
          <p:nvPr/>
        </p:nvSpPr>
        <p:spPr bwMode="auto">
          <a:xfrm>
            <a:off x="7519909" y="2437359"/>
            <a:ext cx="2604603" cy="838200"/>
          </a:xfrm>
          <a:prstGeom prst="rect">
            <a:avLst/>
          </a:prstGeom>
          <a:noFill/>
          <a:ln w="12700">
            <a:solidFill>
              <a:schemeClr val="tx1"/>
            </a:solidFill>
            <a:miter lim="800000"/>
            <a:headEnd/>
            <a:tailEnd/>
          </a:ln>
        </p:spPr>
        <p:txBody>
          <a:bodyPr wrap="none" anchor="ctr"/>
          <a:lstStyle/>
          <a:p>
            <a:endParaRPr lang="en-US"/>
          </a:p>
        </p:txBody>
      </p:sp>
      <p:sp>
        <p:nvSpPr>
          <p:cNvPr id="32" name="Line 20"/>
          <p:cNvSpPr>
            <a:spLocks noChangeShapeType="1"/>
          </p:cNvSpPr>
          <p:nvPr/>
        </p:nvSpPr>
        <p:spPr bwMode="auto">
          <a:xfrm flipH="1" flipV="1">
            <a:off x="3224966" y="2632504"/>
            <a:ext cx="481013" cy="1687513"/>
          </a:xfrm>
          <a:prstGeom prst="line">
            <a:avLst/>
          </a:prstGeom>
          <a:noFill/>
          <a:ln w="73025">
            <a:solidFill>
              <a:schemeClr val="hlink"/>
            </a:solidFill>
            <a:round/>
            <a:headEnd/>
            <a:tailEnd type="triangle" w="med" len="med"/>
          </a:ln>
        </p:spPr>
        <p:txBody>
          <a:bodyPr wrap="none" anchor="ctr"/>
          <a:lstStyle/>
          <a:p>
            <a:endParaRPr lang="en-US"/>
          </a:p>
        </p:txBody>
      </p:sp>
      <p:sp>
        <p:nvSpPr>
          <p:cNvPr id="33" name="Line 22"/>
          <p:cNvSpPr>
            <a:spLocks noChangeShapeType="1"/>
          </p:cNvSpPr>
          <p:nvPr/>
        </p:nvSpPr>
        <p:spPr bwMode="auto">
          <a:xfrm flipH="1" flipV="1">
            <a:off x="1918454" y="3723115"/>
            <a:ext cx="1787525" cy="596900"/>
          </a:xfrm>
          <a:prstGeom prst="line">
            <a:avLst/>
          </a:prstGeom>
          <a:noFill/>
          <a:ln w="73025">
            <a:solidFill>
              <a:schemeClr val="hlink"/>
            </a:solidFill>
            <a:round/>
            <a:headEnd/>
            <a:tailEnd type="triangle" w="med" len="med"/>
          </a:ln>
        </p:spPr>
        <p:txBody>
          <a:bodyPr wrap="none" anchor="ctr"/>
          <a:lstStyle/>
          <a:p>
            <a:endParaRPr lang="en-US"/>
          </a:p>
        </p:txBody>
      </p:sp>
      <p:sp>
        <p:nvSpPr>
          <p:cNvPr id="40" name="Freeform 27"/>
          <p:cNvSpPr>
            <a:spLocks/>
          </p:cNvSpPr>
          <p:nvPr/>
        </p:nvSpPr>
        <p:spPr bwMode="auto">
          <a:xfrm>
            <a:off x="1675566" y="4040617"/>
            <a:ext cx="3889375" cy="485775"/>
          </a:xfrm>
          <a:custGeom>
            <a:avLst/>
            <a:gdLst>
              <a:gd name="T0" fmla="*/ 0 w 10000"/>
              <a:gd name="T1" fmla="*/ 2147483647 h 10000"/>
              <a:gd name="T2" fmla="*/ 2147483647 w 10000"/>
              <a:gd name="T3" fmla="*/ 2147483647 h 10000"/>
              <a:gd name="T4" fmla="*/ 2147483647 w 10000"/>
              <a:gd name="T5" fmla="*/ 2147483647 h 10000"/>
              <a:gd name="T6" fmla="*/ 2147483647 w 10000"/>
              <a:gd name="T7" fmla="*/ 2147483647 h 10000"/>
              <a:gd name="T8" fmla="*/ 2147483647 w 10000"/>
              <a:gd name="T9" fmla="*/ 0 h 10000"/>
              <a:gd name="T10" fmla="*/ 2147483647 w 10000"/>
              <a:gd name="T11" fmla="*/ 2147483647 h 10000"/>
              <a:gd name="T12" fmla="*/ 2147483647 w 10000"/>
              <a:gd name="T13" fmla="*/ 2147483647 h 10000"/>
              <a:gd name="T14" fmla="*/ 0 60000 65536"/>
              <a:gd name="T15" fmla="*/ 0 60000 65536"/>
              <a:gd name="T16" fmla="*/ 0 60000 65536"/>
              <a:gd name="T17" fmla="*/ 0 60000 65536"/>
              <a:gd name="T18" fmla="*/ 0 60000 65536"/>
              <a:gd name="T19" fmla="*/ 0 60000 65536"/>
              <a:gd name="T20" fmla="*/ 0 60000 65536"/>
              <a:gd name="T21" fmla="*/ 0 w 10000"/>
              <a:gd name="T22" fmla="*/ 0 h 10000"/>
              <a:gd name="T23" fmla="*/ 10000 w 10000"/>
              <a:gd name="T24" fmla="*/ 10000 h 1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0" h="10000">
                <a:moveTo>
                  <a:pt x="0" y="5987"/>
                </a:moveTo>
                <a:lnTo>
                  <a:pt x="1299" y="10000"/>
                </a:lnTo>
                <a:lnTo>
                  <a:pt x="2889" y="4892"/>
                </a:lnTo>
                <a:lnTo>
                  <a:pt x="4503" y="9906"/>
                </a:lnTo>
                <a:cubicBezTo>
                  <a:pt x="4750" y="6909"/>
                  <a:pt x="6287" y="2998"/>
                  <a:pt x="6534" y="0"/>
                </a:cubicBezTo>
                <a:lnTo>
                  <a:pt x="7776" y="10000"/>
                </a:lnTo>
                <a:lnTo>
                  <a:pt x="10000" y="304"/>
                </a:lnTo>
              </a:path>
            </a:pathLst>
          </a:custGeom>
          <a:noFill/>
          <a:ln w="38100" cap="flat" cmpd="sng">
            <a:solidFill>
              <a:srgbClr val="FFC000"/>
            </a:solidFill>
            <a:prstDash val="solid"/>
            <a:round/>
            <a:headEnd type="none" w="med" len="med"/>
            <a:tailEnd type="none" w="med" len="med"/>
          </a:ln>
        </p:spPr>
        <p:txBody>
          <a:bodyPr/>
          <a:lstStyle/>
          <a:p>
            <a:endParaRPr lang="en-US"/>
          </a:p>
        </p:txBody>
      </p:sp>
      <p:sp>
        <p:nvSpPr>
          <p:cNvPr id="41" name="Freeform 1077"/>
          <p:cNvSpPr>
            <a:spLocks/>
          </p:cNvSpPr>
          <p:nvPr/>
        </p:nvSpPr>
        <p:spPr bwMode="auto">
          <a:xfrm>
            <a:off x="3001127" y="1722865"/>
            <a:ext cx="14478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pic>
        <p:nvPicPr>
          <p:cNvPr id="42" name="Picture 62"/>
          <p:cNvPicPr>
            <a:picLocks noChangeAspect="1"/>
          </p:cNvPicPr>
          <p:nvPr/>
        </p:nvPicPr>
        <p:blipFill>
          <a:blip r:embed="rId17" cstate="print"/>
          <a:stretch>
            <a:fillRect/>
          </a:stretch>
        </p:blipFill>
        <p:spPr>
          <a:xfrm rot="900000">
            <a:off x="1150632" y="3307423"/>
            <a:ext cx="709724" cy="625024"/>
          </a:xfrm>
          <a:prstGeom prst="rect">
            <a:avLst/>
          </a:prstGeom>
        </p:spPr>
      </p:pic>
      <p:sp>
        <p:nvSpPr>
          <p:cNvPr id="43" name="Sun 63"/>
          <p:cNvSpPr/>
          <p:nvPr/>
        </p:nvSpPr>
        <p:spPr>
          <a:xfrm>
            <a:off x="4701339" y="2426127"/>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44" name="Picture 43"/>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2014430" y="3912060"/>
            <a:ext cx="204854" cy="280455"/>
          </a:xfrm>
          <a:prstGeom prst="rect">
            <a:avLst/>
          </a:prstGeom>
        </p:spPr>
      </p:pic>
      <p:pic>
        <p:nvPicPr>
          <p:cNvPr id="45" name="Picture 44"/>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4831515" y="3193757"/>
            <a:ext cx="148763" cy="382882"/>
          </a:xfrm>
          <a:prstGeom prst="rect">
            <a:avLst/>
          </a:prstGeom>
        </p:spPr>
      </p:pic>
      <p:pic>
        <p:nvPicPr>
          <p:cNvPr id="46" name="Picture 45"/>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3855963" y="2591761"/>
            <a:ext cx="204854" cy="280455"/>
          </a:xfrm>
          <a:prstGeom prst="rect">
            <a:avLst/>
          </a:prstGeom>
        </p:spPr>
      </p:pic>
      <p:pic>
        <p:nvPicPr>
          <p:cNvPr id="47" name="Picture 46"/>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3006456" y="2237714"/>
            <a:ext cx="204854" cy="382882"/>
          </a:xfrm>
          <a:prstGeom prst="rect">
            <a:avLst/>
          </a:prstGeom>
        </p:spPr>
      </p:pic>
      <p:pic>
        <p:nvPicPr>
          <p:cNvPr id="48" name="Picture 47"/>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3936203" y="3204668"/>
            <a:ext cx="273139" cy="348739"/>
          </a:xfrm>
          <a:prstGeom prst="rect">
            <a:avLst/>
          </a:prstGeom>
        </p:spPr>
      </p:pic>
      <p:pic>
        <p:nvPicPr>
          <p:cNvPr id="49" name="Picture 48"/>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3445299" y="2752921"/>
            <a:ext cx="173150" cy="290209"/>
          </a:xfrm>
          <a:prstGeom prst="rect">
            <a:avLst/>
          </a:prstGeom>
        </p:spPr>
      </p:pic>
      <p:pic>
        <p:nvPicPr>
          <p:cNvPr id="50" name="Picture 49"/>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7576092" y="1728322"/>
            <a:ext cx="2221689" cy="482870"/>
          </a:xfrm>
          <a:prstGeom prst="rect">
            <a:avLst/>
          </a:prstGeom>
        </p:spPr>
      </p:pic>
      <p:pic>
        <p:nvPicPr>
          <p:cNvPr id="51" name="Picture 50"/>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7748612" y="2632638"/>
            <a:ext cx="2129018" cy="385321"/>
          </a:xfrm>
          <a:prstGeom prst="rect">
            <a:avLst/>
          </a:prstGeom>
        </p:spPr>
      </p:pic>
      <p:pic>
        <p:nvPicPr>
          <p:cNvPr id="52" name="Picture 51"/>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1575095" y="5513239"/>
            <a:ext cx="3192307" cy="458483"/>
          </a:xfrm>
          <a:prstGeom prst="rect">
            <a:avLst/>
          </a:prstGeom>
        </p:spPr>
      </p:pic>
      <p:sp>
        <p:nvSpPr>
          <p:cNvPr id="34" name="Line 1074"/>
          <p:cNvSpPr>
            <a:spLocks noChangeShapeType="1"/>
          </p:cNvSpPr>
          <p:nvPr/>
        </p:nvSpPr>
        <p:spPr bwMode="auto">
          <a:xfrm flipV="1">
            <a:off x="8960143" y="4528463"/>
            <a:ext cx="0" cy="1447800"/>
          </a:xfrm>
          <a:prstGeom prst="line">
            <a:avLst/>
          </a:prstGeom>
          <a:noFill/>
          <a:ln w="12700">
            <a:solidFill>
              <a:schemeClr val="tx1"/>
            </a:solidFill>
            <a:round/>
            <a:headEnd/>
            <a:tailEnd type="triangle" w="med" len="med"/>
          </a:ln>
        </p:spPr>
        <p:txBody>
          <a:bodyPr wrap="none" anchor="ctr"/>
          <a:lstStyle/>
          <a:p>
            <a:endParaRPr lang="en-US"/>
          </a:p>
        </p:txBody>
      </p:sp>
      <p:sp>
        <p:nvSpPr>
          <p:cNvPr id="35" name="Line 1075"/>
          <p:cNvSpPr>
            <a:spLocks noChangeShapeType="1"/>
          </p:cNvSpPr>
          <p:nvPr/>
        </p:nvSpPr>
        <p:spPr bwMode="auto">
          <a:xfrm>
            <a:off x="7304382" y="5981026"/>
            <a:ext cx="3313113" cy="0"/>
          </a:xfrm>
          <a:prstGeom prst="line">
            <a:avLst/>
          </a:prstGeom>
          <a:noFill/>
          <a:ln w="12700">
            <a:solidFill>
              <a:schemeClr val="tx1"/>
            </a:solidFill>
            <a:round/>
            <a:headEnd/>
            <a:tailEnd type="triangle" w="med" len="med"/>
          </a:ln>
        </p:spPr>
        <p:txBody>
          <a:bodyPr wrap="none" anchor="ctr"/>
          <a:lstStyle/>
          <a:p>
            <a:endParaRPr lang="en-US"/>
          </a:p>
        </p:txBody>
      </p:sp>
      <p:sp>
        <p:nvSpPr>
          <p:cNvPr id="36" name="Freeform 1076"/>
          <p:cNvSpPr>
            <a:spLocks/>
          </p:cNvSpPr>
          <p:nvPr/>
        </p:nvSpPr>
        <p:spPr bwMode="auto">
          <a:xfrm>
            <a:off x="7664743" y="4828501"/>
            <a:ext cx="2667000" cy="1147762"/>
          </a:xfrm>
          <a:custGeom>
            <a:avLst/>
            <a:gdLst>
              <a:gd name="T0" fmla="*/ 0 w 1680"/>
              <a:gd name="T1" fmla="*/ 2147483647 h 723"/>
              <a:gd name="T2" fmla="*/ 2147483647 w 1680"/>
              <a:gd name="T3" fmla="*/ 2147483647 h 723"/>
              <a:gd name="T4" fmla="*/ 2147483647 w 1680"/>
              <a:gd name="T5" fmla="*/ 2147483647 h 723"/>
              <a:gd name="T6" fmla="*/ 2147483647 w 1680"/>
              <a:gd name="T7" fmla="*/ 2147483647 h 723"/>
              <a:gd name="T8" fmla="*/ 2147483647 w 1680"/>
              <a:gd name="T9" fmla="*/ 2147483647 h 723"/>
              <a:gd name="T10" fmla="*/ 0 60000 65536"/>
              <a:gd name="T11" fmla="*/ 0 60000 65536"/>
              <a:gd name="T12" fmla="*/ 0 60000 65536"/>
              <a:gd name="T13" fmla="*/ 0 60000 65536"/>
              <a:gd name="T14" fmla="*/ 0 60000 65536"/>
              <a:gd name="T15" fmla="*/ 0 w 1680"/>
              <a:gd name="T16" fmla="*/ 0 h 723"/>
              <a:gd name="T17" fmla="*/ 1680 w 1680"/>
              <a:gd name="T18" fmla="*/ 723 h 723"/>
            </a:gdLst>
            <a:ahLst/>
            <a:cxnLst>
              <a:cxn ang="T10">
                <a:pos x="T0" y="T1"/>
              </a:cxn>
              <a:cxn ang="T11">
                <a:pos x="T2" y="T3"/>
              </a:cxn>
              <a:cxn ang="T12">
                <a:pos x="T4" y="T5"/>
              </a:cxn>
              <a:cxn ang="T13">
                <a:pos x="T6" y="T7"/>
              </a:cxn>
              <a:cxn ang="T14">
                <a:pos x="T8" y="T9"/>
              </a:cxn>
            </a:cxnLst>
            <a:rect l="T15" t="T16" r="T17" b="T18"/>
            <a:pathLst>
              <a:path w="1680" h="723">
                <a:moveTo>
                  <a:pt x="0" y="723"/>
                </a:moveTo>
                <a:cubicBezTo>
                  <a:pt x="41" y="641"/>
                  <a:pt x="108" y="350"/>
                  <a:pt x="244" y="230"/>
                </a:cubicBezTo>
                <a:cubicBezTo>
                  <a:pt x="380" y="110"/>
                  <a:pt x="622" y="6"/>
                  <a:pt x="816" y="3"/>
                </a:cubicBezTo>
                <a:cubicBezTo>
                  <a:pt x="1010" y="0"/>
                  <a:pt x="1267" y="93"/>
                  <a:pt x="1411" y="213"/>
                </a:cubicBezTo>
                <a:cubicBezTo>
                  <a:pt x="1555" y="333"/>
                  <a:pt x="1624" y="617"/>
                  <a:pt x="1680" y="723"/>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sp>
        <p:nvSpPr>
          <p:cNvPr id="37" name="Freeform 1077"/>
          <p:cNvSpPr>
            <a:spLocks/>
          </p:cNvSpPr>
          <p:nvPr/>
        </p:nvSpPr>
        <p:spPr bwMode="auto">
          <a:xfrm>
            <a:off x="8198143" y="4833263"/>
            <a:ext cx="14478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sp>
        <p:nvSpPr>
          <p:cNvPr id="38" name="Freeform 1078"/>
          <p:cNvSpPr>
            <a:spLocks/>
          </p:cNvSpPr>
          <p:nvPr/>
        </p:nvSpPr>
        <p:spPr bwMode="auto">
          <a:xfrm>
            <a:off x="8579143" y="4833263"/>
            <a:ext cx="7620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pic>
        <p:nvPicPr>
          <p:cNvPr id="39" name="Picture 38"/>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10075133" y="4559023"/>
            <a:ext cx="977935" cy="370688"/>
          </a:xfrm>
          <a:prstGeom prst="rect">
            <a:avLst/>
          </a:prstGeom>
        </p:spPr>
      </p:pic>
      <p:pic>
        <p:nvPicPr>
          <p:cNvPr id="54" name="Picture 53"/>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10222085" y="4998274"/>
            <a:ext cx="999884" cy="370688"/>
          </a:xfrm>
          <a:prstGeom prst="rect">
            <a:avLst/>
          </a:prstGeom>
        </p:spPr>
      </p:pic>
      <p:pic>
        <p:nvPicPr>
          <p:cNvPr id="55" name="Picture 54"/>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10407944" y="5437525"/>
            <a:ext cx="1199861" cy="370688"/>
          </a:xfrm>
          <a:prstGeom prst="rect">
            <a:avLst/>
          </a:prstGeom>
        </p:spPr>
      </p:pic>
      <p:pic>
        <p:nvPicPr>
          <p:cNvPr id="57" name="Picture 56"/>
          <p:cNvPicPr>
            <a:picLocks noChangeAspect="1"/>
          </p:cNvPicPr>
          <p:nvPr>
            <p:custDataLst>
              <p:tags r:id="rId13"/>
            </p:custDataLst>
          </p:nvPr>
        </p:nvPicPr>
        <p:blipFill>
          <a:blip r:embed="rId23" cstate="print">
            <a:extLst>
              <a:ext uri="{28A0092B-C50C-407E-A947-70E740481C1C}">
                <a14:useLocalDpi xmlns:a14="http://schemas.microsoft.com/office/drawing/2010/main" val="0"/>
              </a:ext>
            </a:extLst>
          </a:blip>
          <a:stretch>
            <a:fillRect/>
          </a:stretch>
        </p:blipFill>
        <p:spPr>
          <a:xfrm>
            <a:off x="10564100" y="6008735"/>
            <a:ext cx="173150" cy="290209"/>
          </a:xfrm>
          <a:prstGeom prst="rect">
            <a:avLst/>
          </a:prstGeom>
        </p:spPr>
      </p:pic>
      <p:sp>
        <p:nvSpPr>
          <p:cNvPr id="58" name="Text Box 26"/>
          <p:cNvSpPr txBox="1">
            <a:spLocks noChangeArrowheads="1"/>
          </p:cNvSpPr>
          <p:nvPr/>
        </p:nvSpPr>
        <p:spPr bwMode="auto">
          <a:xfrm>
            <a:off x="5912644" y="3547513"/>
            <a:ext cx="4612160" cy="584775"/>
          </a:xfrm>
          <a:prstGeom prst="rect">
            <a:avLst/>
          </a:prstGeom>
          <a:noFill/>
          <a:ln w="12700">
            <a:noFill/>
            <a:miter lim="800000"/>
            <a:headEnd/>
            <a:tailEnd/>
          </a:ln>
        </p:spPr>
        <p:txBody>
          <a:bodyPr wrap="none">
            <a:spAutoFit/>
          </a:bodyPr>
          <a:lstStyle/>
          <a:p>
            <a:r>
              <a:rPr lang="en-US" sz="3200" dirty="0">
                <a:latin typeface="Whipsmart" panose="020B0502030203050204" pitchFamily="34" charset="0"/>
              </a:rPr>
              <a:t>a function with maximum at</a:t>
            </a:r>
            <a:endParaRPr lang="hu-HU" sz="3200" dirty="0">
              <a:latin typeface="Whipsmart" panose="020B0502030203050204" pitchFamily="34" charset="0"/>
            </a:endParaRPr>
          </a:p>
        </p:txBody>
      </p:sp>
      <p:pic>
        <p:nvPicPr>
          <p:cNvPr id="2" name="Picture 1"/>
          <p:cNvPicPr>
            <a:picLocks noChangeAspect="1"/>
          </p:cNvPicPr>
          <p:nvPr>
            <p:custDataLst>
              <p:tags r:id="rId14"/>
            </p:custDataLst>
          </p:nvPr>
        </p:nvPicPr>
        <p:blipFill>
          <a:blip r:embed="rId30" cstate="print">
            <a:extLst>
              <a:ext uri="{28A0092B-C50C-407E-A947-70E740481C1C}">
                <a14:useLocalDpi xmlns:a14="http://schemas.microsoft.com/office/drawing/2010/main" val="0"/>
              </a:ext>
            </a:extLst>
          </a:blip>
          <a:stretch>
            <a:fillRect/>
          </a:stretch>
        </p:blipFill>
        <p:spPr>
          <a:xfrm>
            <a:off x="10555355" y="3705317"/>
            <a:ext cx="938782" cy="295045"/>
          </a:xfrm>
          <a:prstGeom prst="rect">
            <a:avLst/>
          </a:prstGeom>
        </p:spPr>
      </p:pic>
    </p:spTree>
    <p:extLst>
      <p:ext uri="{BB962C8B-B14F-4D97-AF65-F5344CB8AC3E}">
        <p14:creationId xmlns:p14="http://schemas.microsoft.com/office/powerpoint/2010/main" val="844630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4" grpId="0" animBg="1"/>
      <p:bldP spid="35" grpId="0" animBg="1"/>
      <p:bldP spid="36" grpId="0" animBg="1"/>
      <p:bldP spid="37" grpId="0" animBg="1"/>
      <p:bldP spid="3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Phong-Blinn</a:t>
            </a:r>
            <a:r>
              <a:rPr lang="en-US" dirty="0"/>
              <a:t> reflection model</a:t>
            </a:r>
          </a:p>
        </p:txBody>
      </p:sp>
      <p:sp>
        <p:nvSpPr>
          <p:cNvPr id="5" name="Rectangle 4"/>
          <p:cNvSpPr/>
          <p:nvPr/>
        </p:nvSpPr>
        <p:spPr>
          <a:xfrm>
            <a:off x="0" y="1792932"/>
            <a:ext cx="12192001" cy="50650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shininess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clamp( dot(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 0, 1);</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halfway</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normalize(</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cos</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Delta</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clamp(dot(halfway, normal), 0, 1);</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pow(</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cosDelta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shininess)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TextBox 5"/>
          <p:cNvSpPr txBox="1"/>
          <p:nvPr/>
        </p:nvSpPr>
        <p:spPr>
          <a:xfrm>
            <a:off x="5672137" y="1405235"/>
            <a:ext cx="5832046"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from shaded point towards camera, unit length</a:t>
            </a:r>
          </a:p>
        </p:txBody>
      </p:sp>
      <p:cxnSp>
        <p:nvCxnSpPr>
          <p:cNvPr id="7" name="Straight Arrow Connector 6"/>
          <p:cNvCxnSpPr>
            <a:stCxn id="6" idx="1"/>
          </p:cNvCxnSpPr>
          <p:nvPr/>
        </p:nvCxnSpPr>
        <p:spPr>
          <a:xfrm flipH="1">
            <a:off x="5410200" y="1636068"/>
            <a:ext cx="261937" cy="7547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58162" y="3391197"/>
            <a:ext cx="2573140"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material parameters</a:t>
            </a:r>
          </a:p>
        </p:txBody>
      </p:sp>
      <p:cxnSp>
        <p:nvCxnSpPr>
          <p:cNvPr id="10" name="Straight Arrow Connector 9"/>
          <p:cNvCxnSpPr>
            <a:stCxn id="9" idx="0"/>
          </p:cNvCxnSpPr>
          <p:nvPr/>
        </p:nvCxnSpPr>
        <p:spPr>
          <a:xfrm flipH="1" flipV="1">
            <a:off x="7867650" y="3063875"/>
            <a:ext cx="1577082" cy="3273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444732" y="3063875"/>
            <a:ext cx="518418" cy="3273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30887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5638800" y="3276601"/>
            <a:ext cx="885114" cy="1378913"/>
          </a:xfrm>
          <a:prstGeom prst="rect">
            <a:avLst/>
          </a:prstGeom>
          <a:noFill/>
          <a:extLst>
            <a:ext uri="{909E8E84-426E-40DD-AFC4-6F175D3DCCD1}">
              <a14:hiddenFill xmlns:a14="http://schemas.microsoft.com/office/drawing/2010/main">
                <a:solidFill>
                  <a:srgbClr val="FFFFFF"/>
                </a:solidFill>
              </a14:hiddenFill>
            </a:ext>
          </a:extLst>
        </p:spPr>
      </p:pic>
      <p:sp>
        <p:nvSpPr>
          <p:cNvPr id="4" name="Ellipszis 3"/>
          <p:cNvSpPr/>
          <p:nvPr/>
        </p:nvSpPr>
        <p:spPr>
          <a:xfrm>
            <a:off x="4613190" y="2545492"/>
            <a:ext cx="2990336" cy="269377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 name="Ellipszis 4"/>
          <p:cNvSpPr/>
          <p:nvPr/>
        </p:nvSpPr>
        <p:spPr>
          <a:xfrm>
            <a:off x="5897605" y="35357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6" name="Ellipszis 5"/>
          <p:cNvSpPr/>
          <p:nvPr/>
        </p:nvSpPr>
        <p:spPr>
          <a:xfrm>
            <a:off x="5923005" y="35865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7" name="Ellipszis 6"/>
          <p:cNvSpPr/>
          <p:nvPr/>
        </p:nvSpPr>
        <p:spPr>
          <a:xfrm>
            <a:off x="5961105" y="35357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 name="Ellipszis 7"/>
          <p:cNvSpPr/>
          <p:nvPr/>
        </p:nvSpPr>
        <p:spPr>
          <a:xfrm>
            <a:off x="59484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 name="Ellipszis 8"/>
          <p:cNvSpPr/>
          <p:nvPr/>
        </p:nvSpPr>
        <p:spPr>
          <a:xfrm>
            <a:off x="5961105" y="35738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 name="Ellipszis 9"/>
          <p:cNvSpPr/>
          <p:nvPr/>
        </p:nvSpPr>
        <p:spPr>
          <a:xfrm>
            <a:off x="59738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 name="Ellipszis 10"/>
          <p:cNvSpPr/>
          <p:nvPr/>
        </p:nvSpPr>
        <p:spPr>
          <a:xfrm>
            <a:off x="59738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 name="Ellipszis 11"/>
          <p:cNvSpPr/>
          <p:nvPr/>
        </p:nvSpPr>
        <p:spPr>
          <a:xfrm>
            <a:off x="6050005" y="36881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 name="Szövegdoboz 12"/>
          <p:cNvSpPr txBox="1"/>
          <p:nvPr/>
        </p:nvSpPr>
        <p:spPr>
          <a:xfrm>
            <a:off x="3060932" y="5715001"/>
            <a:ext cx="5949064" cy="646331"/>
          </a:xfrm>
          <a:prstGeom prst="rect">
            <a:avLst/>
          </a:prstGeom>
          <a:noFill/>
        </p:spPr>
        <p:txBody>
          <a:bodyPr wrap="none" rtlCol="0">
            <a:spAutoFit/>
          </a:bodyPr>
          <a:lstStyle/>
          <a:p>
            <a:r>
              <a:rPr lang="en-US" sz="3600" dirty="0">
                <a:latin typeface="Whipsmart" pitchFamily="34" charset="0"/>
              </a:rPr>
              <a:t>~ photons</a:t>
            </a:r>
            <a:r>
              <a:rPr lang="hu-HU" sz="3600" dirty="0">
                <a:latin typeface="Whipsmart" pitchFamily="34" charset="0"/>
              </a:rPr>
              <a:t> crossing</a:t>
            </a:r>
            <a:r>
              <a:rPr lang="en-US" sz="3600" dirty="0">
                <a:latin typeface="Whipsmart" pitchFamily="34" charset="0"/>
              </a:rPr>
              <a:t> per second</a:t>
            </a:r>
          </a:p>
        </p:txBody>
      </p:sp>
      <p:sp>
        <p:nvSpPr>
          <p:cNvPr id="14" name="Szövegdoboz 13"/>
          <p:cNvSpPr txBox="1"/>
          <p:nvPr/>
        </p:nvSpPr>
        <p:spPr>
          <a:xfrm>
            <a:off x="5092701" y="1600201"/>
            <a:ext cx="2020105" cy="646331"/>
          </a:xfrm>
          <a:prstGeom prst="rect">
            <a:avLst/>
          </a:prstGeom>
          <a:noFill/>
        </p:spPr>
        <p:txBody>
          <a:bodyPr wrap="none" rtlCol="0">
            <a:spAutoFit/>
          </a:bodyPr>
          <a:lstStyle/>
          <a:p>
            <a:r>
              <a:rPr lang="en-US" sz="3600" dirty="0">
                <a:latin typeface="Whipsmart" pitchFamily="34" charset="0"/>
              </a:rPr>
              <a:t>Watt [ W ]</a:t>
            </a:r>
          </a:p>
        </p:txBody>
      </p:sp>
      <p:pic>
        <p:nvPicPr>
          <p:cNvPr id="24" name="Picture 2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53657" y="771425"/>
            <a:ext cx="6180073" cy="529816"/>
          </a:xfrm>
          <a:prstGeom prst="rect">
            <a:avLst/>
          </a:prstGeom>
        </p:spPr>
      </p:pic>
    </p:spTree>
    <p:extLst>
      <p:ext uri="{BB962C8B-B14F-4D97-AF65-F5344CB8AC3E}">
        <p14:creationId xmlns:p14="http://schemas.microsoft.com/office/powerpoint/2010/main" val="405990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2.77778E-7 3.33333E-6 L -0.3625 -0.10741 " pathEditMode="relative" rAng="0" ptsTypes="AA">
                                      <p:cBhvr>
                                        <p:cTn id="9" dur="500" fill="hold"/>
                                        <p:tgtEl>
                                          <p:spTgt spid="5"/>
                                        </p:tgtEl>
                                        <p:attrNameLst>
                                          <p:attrName>ppt_x</p:attrName>
                                          <p:attrName>ppt_y</p:attrName>
                                        </p:attrNameLst>
                                      </p:cBhvr>
                                      <p:rCtr x="-18100" y="-54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26" presetClass="emph" presetSubtype="0" fill="hold" grpId="0" nodeType="withEffect">
                                  <p:stCondLst>
                                    <p:cond delay="200"/>
                                  </p:stCondLst>
                                  <p:childTnLst>
                                    <p:animEffect transition="out" filter="fade">
                                      <p:cBhvr>
                                        <p:cTn id="11" dur="200" tmFilter="0, 0; .2, .5; .8, .5; 1, 0"/>
                                        <p:tgtEl>
                                          <p:spTgt spid="4"/>
                                        </p:tgtEl>
                                      </p:cBhvr>
                                    </p:animEffect>
                                    <p:animScale>
                                      <p:cBhvr>
                                        <p:cTn id="12" dur="100" autoRev="1" fill="hold"/>
                                        <p:tgtEl>
                                          <p:spTgt spid="4"/>
                                        </p:tgtEl>
                                      </p:cBhvr>
                                      <p:by x="105000" y="105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94444E-6 -4.07407E-6 L -0.17222 0.34074 " pathEditMode="relative" rAng="0" ptsTypes="AA">
                                      <p:cBhvr>
                                        <p:cTn id="18" dur="500" fill="hold"/>
                                        <p:tgtEl>
                                          <p:spTgt spid="6"/>
                                        </p:tgtEl>
                                        <p:attrNameLst>
                                          <p:attrName>ppt_x</p:attrName>
                                          <p:attrName>ppt_y</p:attrName>
                                        </p:attrNameLst>
                                      </p:cBhvr>
                                      <p:rCtr x="-8600" y="17000"/>
                                    </p:animMotion>
                                  </p:childTnLst>
                                  <p:subTnLst>
                                    <p:set>
                                      <p:cBhvr override="childStyle">
                                        <p:cTn dur="1" fill="hold" display="0" masterRel="sameClick" afterEffect="1">
                                          <p:stCondLst>
                                            <p:cond evt="end" delay="0">
                                              <p:tn val="17"/>
                                            </p:cond>
                                          </p:stCondLst>
                                        </p:cTn>
                                        <p:tgtEl>
                                          <p:spTgt spid="6"/>
                                        </p:tgtEl>
                                        <p:attrNameLst>
                                          <p:attrName>style.visibility</p:attrName>
                                        </p:attrNameLst>
                                      </p:cBhvr>
                                      <p:to>
                                        <p:strVal val="hidden"/>
                                      </p:to>
                                    </p:set>
                                  </p:subTnLst>
                                </p:cTn>
                              </p:par>
                              <p:par>
                                <p:cTn id="19" presetID="26" presetClass="emph" presetSubtype="0" fill="hold" grpId="1" nodeType="withEffect">
                                  <p:stCondLst>
                                    <p:cond delay="200"/>
                                  </p:stCondLst>
                                  <p:childTnLst>
                                    <p:animEffect transition="out" filter="fade">
                                      <p:cBhvr>
                                        <p:cTn id="20" dur="200" tmFilter="0, 0; .2, .5; .8, .5; 1, 0"/>
                                        <p:tgtEl>
                                          <p:spTgt spid="4"/>
                                        </p:tgtEl>
                                      </p:cBhvr>
                                    </p:animEffect>
                                    <p:animScale>
                                      <p:cBhvr>
                                        <p:cTn id="21" dur="100" autoRev="1" fill="hold"/>
                                        <p:tgtEl>
                                          <p:spTgt spid="4"/>
                                        </p:tgtEl>
                                      </p:cBhvr>
                                      <p:by x="105000" y="105000"/>
                                    </p:animScale>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72222E-6 3.33333E-6 L -0.03333 -0.45926 " pathEditMode="relative" rAng="0" ptsTypes="AA">
                                      <p:cBhvr>
                                        <p:cTn id="27" dur="500" fill="hold"/>
                                        <p:tgtEl>
                                          <p:spTgt spid="7"/>
                                        </p:tgtEl>
                                        <p:attrNameLst>
                                          <p:attrName>ppt_x</p:attrName>
                                          <p:attrName>ppt_y</p:attrName>
                                        </p:attrNameLst>
                                      </p:cBhvr>
                                      <p:rCtr x="-1700" y="-23000"/>
                                    </p:animMotion>
                                  </p:childTnLst>
                                  <p:subTnLst>
                                    <p:set>
                                      <p:cBhvr override="childStyle">
                                        <p:cTn dur="1" fill="hold" display="0" masterRel="sameClick" afterEffect="1">
                                          <p:stCondLst>
                                            <p:cond evt="end" delay="0">
                                              <p:tn val="26"/>
                                            </p:cond>
                                          </p:stCondLst>
                                        </p:cTn>
                                        <p:tgtEl>
                                          <p:spTgt spid="7"/>
                                        </p:tgtEl>
                                        <p:attrNameLst>
                                          <p:attrName>style.visibility</p:attrName>
                                        </p:attrNameLst>
                                      </p:cBhvr>
                                      <p:to>
                                        <p:strVal val="hidden"/>
                                      </p:to>
                                    </p:set>
                                  </p:subTnLst>
                                </p:cTn>
                              </p:par>
                              <p:par>
                                <p:cTn id="28" presetID="26" presetClass="emph" presetSubtype="0" fill="hold" grpId="2" nodeType="withEffect">
                                  <p:stCondLst>
                                    <p:cond delay="200"/>
                                  </p:stCondLst>
                                  <p:childTnLst>
                                    <p:animEffect transition="out" filter="fade">
                                      <p:cBhvr>
                                        <p:cTn id="29" dur="200" tmFilter="0, 0; .2, .5; .8, .5; 1, 0"/>
                                        <p:tgtEl>
                                          <p:spTgt spid="4"/>
                                        </p:tgtEl>
                                      </p:cBhvr>
                                    </p:animEffect>
                                    <p:animScale>
                                      <p:cBhvr>
                                        <p:cTn id="30" dur="100" autoRev="1" fill="hold"/>
                                        <p:tgtEl>
                                          <p:spTgt spid="4"/>
                                        </p:tgtEl>
                                      </p:cBhvr>
                                      <p:by x="105000" y="105000"/>
                                    </p:animScale>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4.16667E-6 4.07407E-6 L 0.38472 -0.23704 " pathEditMode="relative" rAng="0" ptsTypes="AA">
                                      <p:cBhvr>
                                        <p:cTn id="36" dur="500" fill="hold"/>
                                        <p:tgtEl>
                                          <p:spTgt spid="8"/>
                                        </p:tgtEl>
                                        <p:attrNameLst>
                                          <p:attrName>ppt_x</p:attrName>
                                          <p:attrName>ppt_y</p:attrName>
                                        </p:attrNameLst>
                                      </p:cBhvr>
                                      <p:rCtr x="19200" y="-11900"/>
                                    </p:animMotion>
                                  </p:childTnLst>
                                  <p:subTnLst>
                                    <p:set>
                                      <p:cBhvr override="childStyle">
                                        <p:cTn dur="1" fill="hold" display="0" masterRel="sameClick" afterEffect="1">
                                          <p:stCondLst>
                                            <p:cond evt="end" delay="0">
                                              <p:tn val="35"/>
                                            </p:cond>
                                          </p:stCondLst>
                                        </p:cTn>
                                        <p:tgtEl>
                                          <p:spTgt spid="8"/>
                                        </p:tgtEl>
                                        <p:attrNameLst>
                                          <p:attrName>style.visibility</p:attrName>
                                        </p:attrNameLst>
                                      </p:cBhvr>
                                      <p:to>
                                        <p:strVal val="hidden"/>
                                      </p:to>
                                    </p:set>
                                  </p:subTnLst>
                                </p:cTn>
                              </p:par>
                              <p:par>
                                <p:cTn id="37" presetID="26" presetClass="emph" presetSubtype="0" fill="hold" grpId="3" nodeType="withEffect">
                                  <p:stCondLst>
                                    <p:cond delay="200"/>
                                  </p:stCondLst>
                                  <p:childTnLst>
                                    <p:animEffect transition="out" filter="fade">
                                      <p:cBhvr>
                                        <p:cTn id="38" dur="200" tmFilter="0, 0; .2, .5; .8, .5; 1, 0"/>
                                        <p:tgtEl>
                                          <p:spTgt spid="4"/>
                                        </p:tgtEl>
                                      </p:cBhvr>
                                    </p:animEffect>
                                    <p:animScale>
                                      <p:cBhvr>
                                        <p:cTn id="39" dur="100" autoRev="1" fill="hold"/>
                                        <p:tgtEl>
                                          <p:spTgt spid="4"/>
                                        </p:tgtEl>
                                      </p:cBhvr>
                                      <p:by x="105000" y="105000"/>
                                    </p:animScale>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4.72222E-6 -2.22222E-6 L 0.17084 0.30741 " pathEditMode="relative" rAng="0" ptsTypes="AA">
                                      <p:cBhvr>
                                        <p:cTn id="45" dur="500" fill="hold"/>
                                        <p:tgtEl>
                                          <p:spTgt spid="9"/>
                                        </p:tgtEl>
                                        <p:attrNameLst>
                                          <p:attrName>ppt_x</p:attrName>
                                          <p:attrName>ppt_y</p:attrName>
                                        </p:attrNameLst>
                                      </p:cBhvr>
                                      <p:rCtr x="8500" y="15400"/>
                                    </p:animMotion>
                                  </p:childTnLst>
                                  <p:subTnLst>
                                    <p:set>
                                      <p:cBhvr override="childStyle">
                                        <p:cTn dur="1" fill="hold" display="0" masterRel="sameClick" afterEffect="1">
                                          <p:stCondLst>
                                            <p:cond evt="end" delay="0">
                                              <p:tn val="44"/>
                                            </p:cond>
                                          </p:stCondLst>
                                        </p:cTn>
                                        <p:tgtEl>
                                          <p:spTgt spid="9"/>
                                        </p:tgtEl>
                                        <p:attrNameLst>
                                          <p:attrName>style.visibility</p:attrName>
                                        </p:attrNameLst>
                                      </p:cBhvr>
                                      <p:to>
                                        <p:strVal val="hidden"/>
                                      </p:to>
                                    </p:set>
                                  </p:subTnLst>
                                </p:cTn>
                              </p:par>
                              <p:par>
                                <p:cTn id="46" presetID="26" presetClass="emph" presetSubtype="0" fill="hold" grpId="4" nodeType="withEffect">
                                  <p:stCondLst>
                                    <p:cond delay="200"/>
                                  </p:stCondLst>
                                  <p:childTnLst>
                                    <p:animEffect transition="out" filter="fade">
                                      <p:cBhvr>
                                        <p:cTn id="47" dur="200" tmFilter="0, 0; .2, .5; .8, .5; 1, 0"/>
                                        <p:tgtEl>
                                          <p:spTgt spid="4"/>
                                        </p:tgtEl>
                                      </p:cBhvr>
                                    </p:animEffect>
                                    <p:animScale>
                                      <p:cBhvr>
                                        <p:cTn id="48" dur="100" autoRev="1" fill="hold"/>
                                        <p:tgtEl>
                                          <p:spTgt spid="4"/>
                                        </p:tgtEl>
                                      </p:cBhvr>
                                      <p:by x="105000" y="105000"/>
                                    </p:animScale>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4.07407E-6 L 0.32639 0.19259 " pathEditMode="relative" rAng="0" ptsTypes="AA">
                                      <p:cBhvr>
                                        <p:cTn id="54" dur="500" fill="hold"/>
                                        <p:tgtEl>
                                          <p:spTgt spid="10"/>
                                        </p:tgtEl>
                                        <p:attrNameLst>
                                          <p:attrName>ppt_x</p:attrName>
                                          <p:attrName>ppt_y</p:attrName>
                                        </p:attrNameLst>
                                      </p:cBhvr>
                                      <p:rCtr x="16300" y="9600"/>
                                    </p:animMotion>
                                  </p:childTnLst>
                                  <p:subTnLst>
                                    <p:set>
                                      <p:cBhvr override="childStyle">
                                        <p:cTn dur="1" fill="hold" display="0" masterRel="sameClick" afterEffect="1">
                                          <p:stCondLst>
                                            <p:cond evt="end" delay="0">
                                              <p:tn val="53"/>
                                            </p:cond>
                                          </p:stCondLst>
                                        </p:cTn>
                                        <p:tgtEl>
                                          <p:spTgt spid="10"/>
                                        </p:tgtEl>
                                        <p:attrNameLst>
                                          <p:attrName>style.visibility</p:attrName>
                                        </p:attrNameLst>
                                      </p:cBhvr>
                                      <p:to>
                                        <p:strVal val="hidden"/>
                                      </p:to>
                                    </p:set>
                                  </p:subTnLst>
                                </p:cTn>
                              </p:par>
                              <p:par>
                                <p:cTn id="55" presetID="26" presetClass="emph" presetSubtype="0" fill="hold" grpId="5" nodeType="withEffect">
                                  <p:stCondLst>
                                    <p:cond delay="200"/>
                                  </p:stCondLst>
                                  <p:childTnLst>
                                    <p:animEffect transition="out" filter="fade">
                                      <p:cBhvr>
                                        <p:cTn id="56" dur="200" tmFilter="0, 0; .2, .5; .8, .5; 1, 0"/>
                                        <p:tgtEl>
                                          <p:spTgt spid="4"/>
                                        </p:tgtEl>
                                      </p:cBhvr>
                                    </p:animEffect>
                                    <p:animScale>
                                      <p:cBhvr>
                                        <p:cTn id="57" dur="100" autoRev="1" fill="hold"/>
                                        <p:tgtEl>
                                          <p:spTgt spid="4"/>
                                        </p:tgtEl>
                                      </p:cBhvr>
                                      <p:by x="105000" y="105000"/>
                                    </p:animScale>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3.61111E-6 4.07407E-6 L -0.23472 -0.23334 " pathEditMode="relative" rAng="0" ptsTypes="AA">
                                      <p:cBhvr>
                                        <p:cTn id="63" dur="500" fill="hold"/>
                                        <p:tgtEl>
                                          <p:spTgt spid="11"/>
                                        </p:tgtEl>
                                        <p:attrNameLst>
                                          <p:attrName>ppt_x</p:attrName>
                                          <p:attrName>ppt_y</p:attrName>
                                        </p:attrNameLst>
                                      </p:cBhvr>
                                      <p:rCtr x="-11700" y="-11700"/>
                                    </p:animMotion>
                                  </p:childTnLst>
                                  <p:subTnLst>
                                    <p:set>
                                      <p:cBhvr override="childStyle">
                                        <p:cTn dur="1" fill="hold" display="0" masterRel="sameClick" afterEffect="1">
                                          <p:stCondLst>
                                            <p:cond evt="end" delay="0">
                                              <p:tn val="62"/>
                                            </p:cond>
                                          </p:stCondLst>
                                        </p:cTn>
                                        <p:tgtEl>
                                          <p:spTgt spid="11"/>
                                        </p:tgtEl>
                                        <p:attrNameLst>
                                          <p:attrName>style.visibility</p:attrName>
                                        </p:attrNameLst>
                                      </p:cBhvr>
                                      <p:to>
                                        <p:strVal val="hidden"/>
                                      </p:to>
                                    </p:set>
                                  </p:subTnLst>
                                </p:cTn>
                              </p:par>
                              <p:par>
                                <p:cTn id="64" presetID="26" presetClass="emph" presetSubtype="0" fill="hold" grpId="6" nodeType="withEffect">
                                  <p:stCondLst>
                                    <p:cond delay="200"/>
                                  </p:stCondLst>
                                  <p:childTnLst>
                                    <p:animEffect transition="out" filter="fade">
                                      <p:cBhvr>
                                        <p:cTn id="65" dur="200" tmFilter="0, 0; .2, .5; .8, .5; 1, 0"/>
                                        <p:tgtEl>
                                          <p:spTgt spid="4"/>
                                        </p:tgtEl>
                                      </p:cBhvr>
                                    </p:animEffect>
                                    <p:animScale>
                                      <p:cBhvr>
                                        <p:cTn id="66" dur="100" autoRev="1" fill="hold"/>
                                        <p:tgtEl>
                                          <p:spTgt spid="4"/>
                                        </p:tgtEl>
                                      </p:cBhvr>
                                      <p:by x="105000" y="105000"/>
                                    </p:animScale>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1.11111E-6 L -0.38334 0.18704 " pathEditMode="relative" rAng="0" ptsTypes="AA">
                                      <p:cBhvr>
                                        <p:cTn id="72" dur="500" fill="hold"/>
                                        <p:tgtEl>
                                          <p:spTgt spid="12"/>
                                        </p:tgtEl>
                                        <p:attrNameLst>
                                          <p:attrName>ppt_x</p:attrName>
                                          <p:attrName>ppt_y</p:attrName>
                                        </p:attrNameLst>
                                      </p:cBhvr>
                                      <p:rCtr x="-19200" y="9400"/>
                                    </p:animMotion>
                                  </p:childTnLst>
                                  <p:subTnLst>
                                    <p:set>
                                      <p:cBhvr override="childStyle">
                                        <p:cTn dur="1" fill="hold" display="0" masterRel="sameClick" afterEffect="1">
                                          <p:stCondLst>
                                            <p:cond evt="end" delay="0">
                                              <p:tn val="71"/>
                                            </p:cond>
                                          </p:stCondLst>
                                        </p:cTn>
                                        <p:tgtEl>
                                          <p:spTgt spid="12"/>
                                        </p:tgtEl>
                                        <p:attrNameLst>
                                          <p:attrName>style.visibility</p:attrName>
                                        </p:attrNameLst>
                                      </p:cBhvr>
                                      <p:to>
                                        <p:strVal val="hidden"/>
                                      </p:to>
                                    </p:set>
                                  </p:subTnLst>
                                </p:cTn>
                              </p:par>
                              <p:par>
                                <p:cTn id="73" presetID="26" presetClass="emph" presetSubtype="0" fill="hold" grpId="7" nodeType="withEffect">
                                  <p:stCondLst>
                                    <p:cond delay="200"/>
                                  </p:stCondLst>
                                  <p:childTnLst>
                                    <p:animEffect transition="out" filter="fade">
                                      <p:cBhvr>
                                        <p:cTn id="74" dur="200" tmFilter="0, 0; .2, .5; .8, .5; 1, 0"/>
                                        <p:tgtEl>
                                          <p:spTgt spid="4"/>
                                        </p:tgtEl>
                                      </p:cBhvr>
                                    </p:animEffect>
                                    <p:animScale>
                                      <p:cBhvr>
                                        <p:cTn id="75" dur="1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P spid="4" grpId="6" animBg="1"/>
      <p:bldP spid="4" grpId="7"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hu-HU" dirty="0" err="1"/>
              <a:t>Diffuse</a:t>
            </a:r>
            <a:r>
              <a:rPr lang="en-US" dirty="0"/>
              <a:t> </a:t>
            </a:r>
            <a:r>
              <a:rPr lang="hu-HU" dirty="0"/>
              <a:t>+</a:t>
            </a:r>
            <a:r>
              <a:rPr lang="en-US" dirty="0"/>
              <a:t> </a:t>
            </a:r>
            <a:r>
              <a:rPr lang="hu-HU" dirty="0" err="1"/>
              <a:t>Phong</a:t>
            </a:r>
            <a:r>
              <a:rPr lang="en-US" dirty="0"/>
              <a:t>-</a:t>
            </a:r>
            <a:r>
              <a:rPr lang="en-US" dirty="0" err="1"/>
              <a:t>Blinn</a:t>
            </a:r>
            <a:endParaRPr lang="hu-HU" dirty="0"/>
          </a:p>
        </p:txBody>
      </p:sp>
      <p:pic>
        <p:nvPicPr>
          <p:cNvPr id="21507" name="Picture 3" descr="PHONG"/>
          <p:cNvPicPr>
            <a:picLocks noChangeAspect="1" noChangeArrowheads="1"/>
          </p:cNvPicPr>
          <p:nvPr/>
        </p:nvPicPr>
        <p:blipFill>
          <a:blip r:embed="rId3" cstate="print">
            <a:lum bright="20000" contrast="20000"/>
          </a:blip>
          <a:srcRect/>
          <a:stretch>
            <a:fillRect/>
          </a:stretch>
        </p:blipFill>
        <p:spPr bwMode="auto">
          <a:xfrm>
            <a:off x="2838451" y="2228851"/>
            <a:ext cx="5950744" cy="3514725"/>
          </a:xfrm>
          <a:prstGeom prst="rect">
            <a:avLst/>
          </a:prstGeom>
          <a:noFill/>
          <a:ln w="9525">
            <a:noFill/>
            <a:miter lim="800000"/>
            <a:headEnd/>
            <a:tailEnd/>
          </a:ln>
        </p:spPr>
      </p:pic>
      <p:sp>
        <p:nvSpPr>
          <p:cNvPr id="21508" name="Text Box 4"/>
          <p:cNvSpPr txBox="1">
            <a:spLocks noChangeArrowheads="1"/>
          </p:cNvSpPr>
          <p:nvPr/>
        </p:nvSpPr>
        <p:spPr bwMode="auto">
          <a:xfrm>
            <a:off x="3981450" y="5314951"/>
            <a:ext cx="3608680" cy="369332"/>
          </a:xfrm>
          <a:prstGeom prst="rect">
            <a:avLst/>
          </a:prstGeom>
          <a:noFill/>
          <a:ln w="12700">
            <a:noFill/>
            <a:miter lim="800000"/>
            <a:headEnd/>
            <a:tailEnd/>
          </a:ln>
        </p:spPr>
        <p:txBody>
          <a:bodyPr wrap="none">
            <a:spAutoFit/>
          </a:bodyPr>
          <a:lstStyle/>
          <a:p>
            <a:r>
              <a:rPr lang="en-US">
                <a:solidFill>
                  <a:schemeClr val="bg1"/>
                </a:solidFill>
                <a:latin typeface="Whipsmart" pitchFamily="34" charset="0"/>
              </a:rPr>
              <a:t>5                 10             20             50</a:t>
            </a:r>
          </a:p>
        </p:txBody>
      </p:sp>
      <p:sp>
        <p:nvSpPr>
          <p:cNvPr id="21509" name="Text Box 5"/>
          <p:cNvSpPr txBox="1">
            <a:spLocks noChangeArrowheads="1"/>
          </p:cNvSpPr>
          <p:nvPr/>
        </p:nvSpPr>
        <p:spPr bwMode="auto">
          <a:xfrm>
            <a:off x="3409951" y="5314951"/>
            <a:ext cx="479618" cy="369332"/>
          </a:xfrm>
          <a:prstGeom prst="rect">
            <a:avLst/>
          </a:prstGeom>
          <a:noFill/>
          <a:ln w="12700">
            <a:noFill/>
            <a:miter lim="800000"/>
            <a:headEnd/>
            <a:tailEnd/>
          </a:ln>
        </p:spPr>
        <p:txBody>
          <a:bodyPr wrap="none">
            <a:spAutoFit/>
          </a:bodyPr>
          <a:lstStyle/>
          <a:p>
            <a:r>
              <a:rPr lang="el-GR" dirty="0">
                <a:solidFill>
                  <a:schemeClr val="bg1"/>
                </a:solidFill>
                <a:latin typeface="Times New Roman" pitchFamily="18" charset="0"/>
                <a:cs typeface="Times New Roman" pitchFamily="18" charset="0"/>
              </a:rPr>
              <a:t>γ </a:t>
            </a:r>
            <a:r>
              <a:rPr lang="en-US" dirty="0">
                <a:solidFill>
                  <a:schemeClr val="bg1"/>
                </a:solidFill>
                <a:latin typeface="Whipsmart" pitchFamily="34" charset="0"/>
              </a:rPr>
              <a:t>=</a:t>
            </a:r>
          </a:p>
        </p:txBody>
      </p:sp>
      <p:sp>
        <p:nvSpPr>
          <p:cNvPr id="21510" name="Text Box 6"/>
          <p:cNvSpPr txBox="1">
            <a:spLocks noChangeArrowheads="1"/>
          </p:cNvSpPr>
          <p:nvPr/>
        </p:nvSpPr>
        <p:spPr bwMode="auto">
          <a:xfrm rot="18502940">
            <a:off x="3032063" y="2648316"/>
            <a:ext cx="795411" cy="369332"/>
          </a:xfrm>
          <a:prstGeom prst="rect">
            <a:avLst/>
          </a:prstGeom>
          <a:noFill/>
          <a:ln w="12700">
            <a:noFill/>
            <a:miter lim="800000"/>
            <a:headEnd/>
            <a:tailEnd/>
          </a:ln>
        </p:spPr>
        <p:txBody>
          <a:bodyPr wrap="none">
            <a:spAutoFit/>
          </a:bodyPr>
          <a:lstStyle/>
          <a:p>
            <a:r>
              <a:rPr lang="en-US" dirty="0">
                <a:solidFill>
                  <a:schemeClr val="bg1"/>
                </a:solidFill>
                <a:latin typeface="Whipsmart" pitchFamily="34" charset="0"/>
              </a:rPr>
              <a:t>diffuse</a:t>
            </a:r>
          </a:p>
        </p:txBody>
      </p:sp>
      <p:sp>
        <p:nvSpPr>
          <p:cNvPr id="21511" name="Text Box 7"/>
          <p:cNvSpPr txBox="1">
            <a:spLocks noChangeArrowheads="1"/>
          </p:cNvSpPr>
          <p:nvPr/>
        </p:nvSpPr>
        <p:spPr bwMode="auto">
          <a:xfrm rot="18375004">
            <a:off x="2783649" y="3716530"/>
            <a:ext cx="1279517" cy="369332"/>
          </a:xfrm>
          <a:prstGeom prst="rect">
            <a:avLst/>
          </a:prstGeom>
          <a:noFill/>
          <a:ln w="12700">
            <a:noFill/>
            <a:miter lim="800000"/>
            <a:headEnd/>
            <a:tailEnd/>
          </a:ln>
        </p:spPr>
        <p:txBody>
          <a:bodyPr wrap="none">
            <a:spAutoFit/>
          </a:bodyPr>
          <a:lstStyle/>
          <a:p>
            <a:r>
              <a:rPr lang="en-US" dirty="0" err="1">
                <a:solidFill>
                  <a:schemeClr val="bg1"/>
                </a:solidFill>
                <a:latin typeface="Whipsmart" pitchFamily="34" charset="0"/>
              </a:rPr>
              <a:t>Phong-Blinn</a:t>
            </a:r>
            <a:endParaRPr lang="en-US" dirty="0">
              <a:solidFill>
                <a:schemeClr val="bg1"/>
              </a:solidFill>
              <a:latin typeface="Whipsmart" pitchFamily="34" charset="0"/>
            </a:endParaRPr>
          </a:p>
        </p:txBody>
      </p:sp>
      <p:sp>
        <p:nvSpPr>
          <p:cNvPr id="21512" name="Text Box 8"/>
          <p:cNvSpPr txBox="1">
            <a:spLocks noChangeArrowheads="1"/>
          </p:cNvSpPr>
          <p:nvPr/>
        </p:nvSpPr>
        <p:spPr bwMode="auto">
          <a:xfrm rot="18340487">
            <a:off x="2810889" y="4541866"/>
            <a:ext cx="1279517" cy="646331"/>
          </a:xfrm>
          <a:prstGeom prst="rect">
            <a:avLst/>
          </a:prstGeom>
          <a:noFill/>
          <a:ln w="12700">
            <a:noFill/>
            <a:miter lim="800000"/>
            <a:headEnd/>
            <a:tailEnd/>
          </a:ln>
        </p:spPr>
        <p:txBody>
          <a:bodyPr wrap="none">
            <a:spAutoFit/>
          </a:bodyPr>
          <a:lstStyle/>
          <a:p>
            <a:r>
              <a:rPr lang="en-US" dirty="0">
                <a:solidFill>
                  <a:schemeClr val="bg1"/>
                </a:solidFill>
                <a:latin typeface="Whipsmart" pitchFamily="34" charset="0"/>
              </a:rPr>
              <a:t>diffuse +</a:t>
            </a:r>
          </a:p>
          <a:p>
            <a:r>
              <a:rPr lang="en-US" dirty="0" err="1">
                <a:solidFill>
                  <a:schemeClr val="bg1"/>
                </a:solidFill>
                <a:latin typeface="Whipsmart" pitchFamily="34" charset="0"/>
              </a:rPr>
              <a:t>Phong-Blinn</a:t>
            </a:r>
            <a:endParaRPr lang="en-US" dirty="0">
              <a:solidFill>
                <a:schemeClr val="bg1"/>
              </a:solidFill>
              <a:latin typeface="Whipsmart" pitchFamily="34" charset="0"/>
            </a:endParaRPr>
          </a:p>
        </p:txBody>
      </p:sp>
    </p:spTree>
    <p:extLst>
      <p:ext uri="{BB962C8B-B14F-4D97-AF65-F5344CB8AC3E}">
        <p14:creationId xmlns:p14="http://schemas.microsoft.com/office/powerpoint/2010/main" val="283695750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5606957" y="3434412"/>
            <a:ext cx="2765087" cy="2706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ine 4"/>
          <p:cNvSpPr>
            <a:spLocks noChangeShapeType="1"/>
          </p:cNvSpPr>
          <p:nvPr/>
        </p:nvSpPr>
        <p:spPr bwMode="auto">
          <a:xfrm flipH="1">
            <a:off x="6029092" y="3352800"/>
            <a:ext cx="1335072" cy="438496"/>
          </a:xfrm>
          <a:prstGeom prst="line">
            <a:avLst/>
          </a:prstGeom>
          <a:noFill/>
          <a:ln w="73025">
            <a:solidFill>
              <a:schemeClr val="hlink"/>
            </a:solidFill>
            <a:round/>
            <a:headEnd type="triangle" w="med" len="med"/>
            <a:tailEnd/>
          </a:ln>
        </p:spPr>
        <p:txBody>
          <a:bodyPr wrap="none" anchor="ctr"/>
          <a:lstStyle/>
          <a:p>
            <a:endParaRPr lang="en-US" sz="1350"/>
          </a:p>
        </p:txBody>
      </p:sp>
      <p:sp>
        <p:nvSpPr>
          <p:cNvPr id="2" name="Title 1"/>
          <p:cNvSpPr>
            <a:spLocks noGrp="1"/>
          </p:cNvSpPr>
          <p:nvPr>
            <p:ph type="title"/>
          </p:nvPr>
        </p:nvSpPr>
        <p:spPr/>
        <p:txBody>
          <a:bodyPr/>
          <a:lstStyle/>
          <a:p>
            <a:r>
              <a:rPr lang="en-US" dirty="0" err="1"/>
              <a:t>Phong-Blinn</a:t>
            </a:r>
            <a:r>
              <a:rPr lang="en-US" dirty="0"/>
              <a:t> </a:t>
            </a:r>
            <a:r>
              <a:rPr lang="en-US" dirty="0" err="1"/>
              <a:t>probl</a:t>
            </a:r>
            <a:r>
              <a:rPr lang="hu-HU" dirty="0" err="1"/>
              <a:t>em</a:t>
            </a:r>
            <a:endParaRPr lang="en-US" dirty="0"/>
          </a:p>
        </p:txBody>
      </p:sp>
      <p:sp>
        <p:nvSpPr>
          <p:cNvPr id="9" name="Line 22"/>
          <p:cNvSpPr>
            <a:spLocks noChangeShapeType="1"/>
          </p:cNvSpPr>
          <p:nvPr/>
        </p:nvSpPr>
        <p:spPr bwMode="auto">
          <a:xfrm flipH="1" flipV="1">
            <a:off x="4696469" y="3434411"/>
            <a:ext cx="1364224" cy="361627"/>
          </a:xfrm>
          <a:prstGeom prst="line">
            <a:avLst/>
          </a:prstGeom>
          <a:noFill/>
          <a:ln w="73025">
            <a:solidFill>
              <a:schemeClr val="hlink"/>
            </a:solidFill>
            <a:round/>
            <a:headEnd/>
            <a:tailEnd type="triangle" w="med" len="med"/>
          </a:ln>
        </p:spPr>
        <p:txBody>
          <a:bodyPr wrap="none" anchor="ctr"/>
          <a:lstStyle/>
          <a:p>
            <a:endParaRPr lang="en-US" sz="1350"/>
          </a:p>
        </p:txBody>
      </p:sp>
      <p:pic>
        <p:nvPicPr>
          <p:cNvPr id="12" name="Picture 62"/>
          <p:cNvPicPr>
            <a:picLocks noChangeAspect="1"/>
          </p:cNvPicPr>
          <p:nvPr/>
        </p:nvPicPr>
        <p:blipFill>
          <a:blip r:embed="rId5" cstate="print"/>
          <a:stretch>
            <a:fillRect/>
          </a:stretch>
        </p:blipFill>
        <p:spPr>
          <a:xfrm rot="900000">
            <a:off x="4018706" y="3064375"/>
            <a:ext cx="532293" cy="468768"/>
          </a:xfrm>
          <a:prstGeom prst="rect">
            <a:avLst/>
          </a:prstGeom>
        </p:spPr>
      </p:pic>
      <p:sp>
        <p:nvSpPr>
          <p:cNvPr id="13" name="Sun 63"/>
          <p:cNvSpPr/>
          <p:nvPr/>
        </p:nvSpPr>
        <p:spPr>
          <a:xfrm>
            <a:off x="9517493" y="2307892"/>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333645" y="3298760"/>
            <a:ext cx="153641" cy="210341"/>
          </a:xfrm>
          <a:prstGeom prst="rect">
            <a:avLst/>
          </a:prstGeom>
        </p:spPr>
      </p:pic>
      <p:pic>
        <p:nvPicPr>
          <p:cNvPr id="15" name="Picture 1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584872" y="3221938"/>
            <a:ext cx="111572" cy="287162"/>
          </a:xfrm>
          <a:prstGeom prst="rect">
            <a:avLst/>
          </a:prstGeom>
        </p:spPr>
      </p:pic>
      <p:pic>
        <p:nvPicPr>
          <p:cNvPr id="22" name="Picture 21"/>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805715" y="2797669"/>
            <a:ext cx="733259" cy="215771"/>
          </a:xfrm>
          <a:prstGeom prst="rect">
            <a:avLst/>
          </a:prstGeom>
        </p:spPr>
      </p:pic>
      <p:sp>
        <p:nvSpPr>
          <p:cNvPr id="23" name="Oval 22"/>
          <p:cNvSpPr/>
          <p:nvPr/>
        </p:nvSpPr>
        <p:spPr>
          <a:xfrm>
            <a:off x="5912736" y="3657483"/>
            <a:ext cx="267629" cy="267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11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5606957" y="3434412"/>
            <a:ext cx="2765087" cy="2706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ine 4"/>
          <p:cNvSpPr>
            <a:spLocks noChangeShapeType="1"/>
          </p:cNvSpPr>
          <p:nvPr/>
        </p:nvSpPr>
        <p:spPr bwMode="auto">
          <a:xfrm flipH="1">
            <a:off x="6596278" y="3093896"/>
            <a:ext cx="1380561" cy="404674"/>
          </a:xfrm>
          <a:prstGeom prst="line">
            <a:avLst/>
          </a:prstGeom>
          <a:noFill/>
          <a:ln w="73025">
            <a:solidFill>
              <a:schemeClr val="hlink"/>
            </a:solidFill>
            <a:round/>
            <a:headEnd type="triangle" w="med" len="med"/>
            <a:tailEnd/>
          </a:ln>
        </p:spPr>
        <p:txBody>
          <a:bodyPr wrap="none" anchor="ctr"/>
          <a:lstStyle/>
          <a:p>
            <a:endParaRPr lang="en-US" sz="1350"/>
          </a:p>
        </p:txBody>
      </p:sp>
      <p:sp>
        <p:nvSpPr>
          <p:cNvPr id="2" name="Title 1"/>
          <p:cNvSpPr>
            <a:spLocks noGrp="1"/>
          </p:cNvSpPr>
          <p:nvPr>
            <p:ph type="title"/>
          </p:nvPr>
        </p:nvSpPr>
        <p:spPr/>
        <p:txBody>
          <a:bodyPr/>
          <a:lstStyle/>
          <a:p>
            <a:r>
              <a:rPr lang="en-US" dirty="0" err="1"/>
              <a:t>Phong-Blinn</a:t>
            </a:r>
            <a:r>
              <a:rPr lang="en-US" dirty="0"/>
              <a:t> </a:t>
            </a:r>
            <a:r>
              <a:rPr lang="en-US" dirty="0" err="1"/>
              <a:t>probl</a:t>
            </a:r>
            <a:r>
              <a:rPr lang="hu-HU" dirty="0" err="1"/>
              <a:t>em</a:t>
            </a:r>
            <a:endParaRPr lang="en-US" dirty="0"/>
          </a:p>
        </p:txBody>
      </p:sp>
      <p:sp>
        <p:nvSpPr>
          <p:cNvPr id="9" name="Line 22"/>
          <p:cNvSpPr>
            <a:spLocks noChangeShapeType="1"/>
          </p:cNvSpPr>
          <p:nvPr/>
        </p:nvSpPr>
        <p:spPr bwMode="auto">
          <a:xfrm flipH="1" flipV="1">
            <a:off x="5189035" y="3367667"/>
            <a:ext cx="1407243" cy="130902"/>
          </a:xfrm>
          <a:prstGeom prst="line">
            <a:avLst/>
          </a:prstGeom>
          <a:noFill/>
          <a:ln w="73025">
            <a:solidFill>
              <a:schemeClr val="hlink"/>
            </a:solidFill>
            <a:round/>
            <a:headEnd/>
            <a:tailEnd type="triangle" w="med" len="med"/>
          </a:ln>
        </p:spPr>
        <p:txBody>
          <a:bodyPr wrap="none" anchor="ctr"/>
          <a:lstStyle/>
          <a:p>
            <a:endParaRPr lang="en-US" sz="1350"/>
          </a:p>
        </p:txBody>
      </p:sp>
      <p:pic>
        <p:nvPicPr>
          <p:cNvPr id="12" name="Picture 62"/>
          <p:cNvPicPr>
            <a:picLocks noChangeAspect="1"/>
          </p:cNvPicPr>
          <p:nvPr/>
        </p:nvPicPr>
        <p:blipFill>
          <a:blip r:embed="rId5" cstate="print"/>
          <a:stretch>
            <a:fillRect/>
          </a:stretch>
        </p:blipFill>
        <p:spPr>
          <a:xfrm rot="900000">
            <a:off x="4018706" y="3064375"/>
            <a:ext cx="532293" cy="468768"/>
          </a:xfrm>
          <a:prstGeom prst="rect">
            <a:avLst/>
          </a:prstGeom>
        </p:spPr>
      </p:pic>
      <p:sp>
        <p:nvSpPr>
          <p:cNvPr id="13" name="Sun 63"/>
          <p:cNvSpPr/>
          <p:nvPr/>
        </p:nvSpPr>
        <p:spPr>
          <a:xfrm>
            <a:off x="9517493" y="2307892"/>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167535" y="3562000"/>
            <a:ext cx="153641" cy="210341"/>
          </a:xfrm>
          <a:prstGeom prst="rect">
            <a:avLst/>
          </a:prstGeom>
        </p:spPr>
      </p:pic>
      <p:pic>
        <p:nvPicPr>
          <p:cNvPr id="15" name="Picture 1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584872" y="3221938"/>
            <a:ext cx="111572" cy="287162"/>
          </a:xfrm>
          <a:prstGeom prst="rect">
            <a:avLst/>
          </a:prstGeom>
        </p:spPr>
      </p:pic>
      <p:pic>
        <p:nvPicPr>
          <p:cNvPr id="3" name="Picture 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096001" y="2883833"/>
            <a:ext cx="740573" cy="296228"/>
          </a:xfrm>
          <a:prstGeom prst="rect">
            <a:avLst/>
          </a:prstGeom>
        </p:spPr>
      </p:pic>
      <p:sp>
        <p:nvSpPr>
          <p:cNvPr id="16" name="Oval 15"/>
          <p:cNvSpPr/>
          <p:nvPr/>
        </p:nvSpPr>
        <p:spPr>
          <a:xfrm>
            <a:off x="5912736" y="3657483"/>
            <a:ext cx="267629" cy="267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79808" y="3350398"/>
            <a:ext cx="267629" cy="2676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4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What</a:t>
            </a:r>
            <a:r>
              <a:rPr lang="hu-HU" dirty="0"/>
              <a:t> is </a:t>
            </a:r>
            <a:r>
              <a:rPr lang="hu-HU" dirty="0" err="1"/>
              <a:t>the</a:t>
            </a:r>
            <a:r>
              <a:rPr lang="en-US" dirty="0"/>
              <a:t> BRDF </a:t>
            </a:r>
            <a:r>
              <a:rPr lang="hu-HU" dirty="0"/>
              <a:t>here</a:t>
            </a:r>
            <a:r>
              <a:rPr lang="en-US" dirty="0"/>
              <a:t>?</a:t>
            </a:r>
          </a:p>
        </p:txBody>
      </p:sp>
      <p:sp>
        <p:nvSpPr>
          <p:cNvPr id="7" name="Content Placeholder 6"/>
          <p:cNvSpPr>
            <a:spLocks noGrp="1"/>
          </p:cNvSpPr>
          <p:nvPr>
            <p:ph idx="1"/>
          </p:nvPr>
        </p:nvSpPr>
        <p:spPr/>
        <p:txBody>
          <a:bodyPr/>
          <a:lstStyle/>
          <a:p>
            <a:r>
              <a:rPr lang="en-US" dirty="0" err="1"/>
              <a:t>Phong-Blinn</a:t>
            </a:r>
            <a:r>
              <a:rPr lang="en-US" dirty="0"/>
              <a:t> </a:t>
            </a:r>
            <a:r>
              <a:rPr lang="hu-HU" dirty="0"/>
              <a:t>formula</a:t>
            </a:r>
          </a:p>
          <a:p>
            <a:r>
              <a:rPr lang="hu-HU" dirty="0" err="1"/>
              <a:t>shading</a:t>
            </a:r>
            <a:r>
              <a:rPr lang="hu-HU" dirty="0"/>
              <a:t> </a:t>
            </a:r>
            <a:r>
              <a:rPr lang="hu-HU" dirty="0" err="1"/>
              <a:t>equation</a:t>
            </a:r>
            <a:endParaRPr lang="hu-HU" dirty="0"/>
          </a:p>
          <a:p>
            <a:endParaRPr lang="hu-HU" dirty="0"/>
          </a:p>
          <a:p>
            <a:r>
              <a:rPr lang="hu-HU" dirty="0" err="1"/>
              <a:t>therefore</a:t>
            </a:r>
            <a:r>
              <a:rPr lang="hu-HU" dirty="0"/>
              <a:t> </a:t>
            </a:r>
            <a:r>
              <a:rPr lang="hu-HU" dirty="0" err="1"/>
              <a:t>the</a:t>
            </a:r>
            <a:r>
              <a:rPr lang="hu-HU" dirty="0"/>
              <a:t> BRDF is</a:t>
            </a:r>
            <a:endParaRPr lang="en-US" dirty="0"/>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452714" y="1898032"/>
            <a:ext cx="2329600" cy="334629"/>
          </a:xfrm>
          <a:prstGeom prst="rect">
            <a:avLst/>
          </a:prstGeom>
        </p:spPr>
      </p:pic>
      <p:pic>
        <p:nvPicPr>
          <p:cNvPr id="22" name="Picture 2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52717" y="2454873"/>
            <a:ext cx="2247315" cy="378515"/>
          </a:xfrm>
          <a:prstGeom prst="rect">
            <a:avLst/>
          </a:prstGeom>
        </p:spPr>
      </p:pic>
      <p:pic>
        <p:nvPicPr>
          <p:cNvPr id="23" name="Picture 2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296706" y="4307612"/>
            <a:ext cx="1870629" cy="704000"/>
          </a:xfrm>
          <a:prstGeom prst="rect">
            <a:avLst/>
          </a:prstGeom>
        </p:spPr>
      </p:pic>
      <p:sp>
        <p:nvSpPr>
          <p:cNvPr id="14" name="TextBox 13"/>
          <p:cNvSpPr txBox="1"/>
          <p:nvPr/>
        </p:nvSpPr>
        <p:spPr>
          <a:xfrm>
            <a:off x="8645912" y="3858766"/>
            <a:ext cx="1091966" cy="369332"/>
          </a:xfrm>
          <a:prstGeom prst="rect">
            <a:avLst/>
          </a:prstGeom>
          <a:noFill/>
        </p:spPr>
        <p:txBody>
          <a:bodyPr wrap="none" rtlCol="0">
            <a:spAutoFit/>
          </a:bodyPr>
          <a:lstStyle/>
          <a:p>
            <a:r>
              <a:rPr lang="en-US" dirty="0">
                <a:latin typeface="Whipsmart" panose="020B0502030203050204" pitchFamily="34" charset="0"/>
              </a:rPr>
              <a:t>symmetric</a:t>
            </a:r>
          </a:p>
        </p:txBody>
      </p:sp>
      <p:cxnSp>
        <p:nvCxnSpPr>
          <p:cNvPr id="16" name="Straight Arrow Connector 15"/>
          <p:cNvCxnSpPr>
            <a:stCxn id="14" idx="1"/>
          </p:cNvCxnSpPr>
          <p:nvPr/>
        </p:nvCxnSpPr>
        <p:spPr>
          <a:xfrm flipH="1">
            <a:off x="6289288" y="4043432"/>
            <a:ext cx="2356624" cy="439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99863" y="5036658"/>
            <a:ext cx="1918010" cy="369332"/>
          </a:xfrm>
          <a:prstGeom prst="rect">
            <a:avLst/>
          </a:prstGeom>
          <a:noFill/>
        </p:spPr>
        <p:txBody>
          <a:bodyPr wrap="square" rtlCol="0">
            <a:spAutoFit/>
          </a:bodyPr>
          <a:lstStyle/>
          <a:p>
            <a:r>
              <a:rPr lang="en-US" dirty="0">
                <a:latin typeface="Whipsmart" panose="020B0502030203050204" pitchFamily="34" charset="0"/>
              </a:rPr>
              <a:t>n</a:t>
            </a:r>
            <a:r>
              <a:rPr lang="hu-HU" dirty="0" err="1">
                <a:latin typeface="Whipsmart" panose="020B0502030203050204" pitchFamily="34" charset="0"/>
              </a:rPr>
              <a:t>on-symmetric</a:t>
            </a:r>
            <a:endParaRPr lang="en-US" dirty="0">
              <a:latin typeface="Whipsmart" panose="020B0502030203050204" pitchFamily="34" charset="0"/>
            </a:endParaRPr>
          </a:p>
        </p:txBody>
      </p:sp>
      <p:cxnSp>
        <p:nvCxnSpPr>
          <p:cNvPr id="18" name="Straight Arrow Connector 17"/>
          <p:cNvCxnSpPr>
            <a:stCxn id="17" idx="1"/>
          </p:cNvCxnSpPr>
          <p:nvPr/>
        </p:nvCxnSpPr>
        <p:spPr>
          <a:xfrm flipH="1" flipV="1">
            <a:off x="5999357" y="4908341"/>
            <a:ext cx="2200506" cy="31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961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Symmetric</a:t>
            </a:r>
            <a:r>
              <a:rPr lang="hu-HU" dirty="0"/>
              <a:t> version</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max-</a:t>
            </a:r>
            <a:r>
              <a:rPr lang="en-US" dirty="0" err="1"/>
              <a:t>Blinn</a:t>
            </a:r>
            <a:r>
              <a:rPr lang="en-US" dirty="0"/>
              <a:t> BRDF</a:t>
            </a:r>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541714" y="2114540"/>
            <a:ext cx="3108572" cy="778971"/>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371155" y="4100982"/>
            <a:ext cx="4737829" cy="740573"/>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096000" y="5299918"/>
            <a:ext cx="967314" cy="343772"/>
          </a:xfrm>
          <a:prstGeom prst="rect">
            <a:avLst/>
          </a:prstGeom>
        </p:spPr>
      </p:pic>
      <p:pic>
        <p:nvPicPr>
          <p:cNvPr id="11" name="Picture 1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96147" y="3564047"/>
            <a:ext cx="908800" cy="360229"/>
          </a:xfrm>
          <a:prstGeom prst="rect">
            <a:avLst/>
          </a:prstGeom>
        </p:spPr>
      </p:pic>
      <p:cxnSp>
        <p:nvCxnSpPr>
          <p:cNvPr id="12" name="Straight Arrow Connector 11"/>
          <p:cNvCxnSpPr>
            <a:stCxn id="11" idx="1"/>
          </p:cNvCxnSpPr>
          <p:nvPr/>
        </p:nvCxnSpPr>
        <p:spPr>
          <a:xfrm flipH="1">
            <a:off x="7322635" y="3744161"/>
            <a:ext cx="873513" cy="44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1"/>
          </p:cNvCxnSpPr>
          <p:nvPr/>
        </p:nvCxnSpPr>
        <p:spPr>
          <a:xfrm flipH="1">
            <a:off x="7650287" y="3744161"/>
            <a:ext cx="545861" cy="783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0"/>
          </p:cNvCxnSpPr>
          <p:nvPr/>
        </p:nvCxnSpPr>
        <p:spPr>
          <a:xfrm flipV="1">
            <a:off x="6579658" y="4841554"/>
            <a:ext cx="285411" cy="45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299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t>
            </a:r>
            <a:r>
              <a:rPr lang="en-US" dirty="0" err="1"/>
              <a:t>Blinn</a:t>
            </a:r>
            <a:r>
              <a:rPr lang="en-US" dirty="0"/>
              <a:t> reflection model</a:t>
            </a:r>
          </a:p>
        </p:txBody>
      </p:sp>
      <p:sp>
        <p:nvSpPr>
          <p:cNvPr id="5" name="Rectangle 4"/>
          <p:cNvSpPr/>
          <p:nvPr/>
        </p:nvSpPr>
        <p:spPr>
          <a:xfrm>
            <a:off x="1" y="1574800"/>
            <a:ext cx="12192000" cy="5283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shininess) {</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clamp( dot(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 0, 1);</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clamp(dot(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 0, 1);</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hu-HU"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halfway</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normalize(</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float cos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Delta</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clamp(dot(halfway, normal), 0, 1);</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pow(</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cosDelta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shininess)</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max(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11" name="TextBox 10"/>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48869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Procedural </a:t>
            </a:r>
            <a:r>
              <a:rPr lang="hu-HU" dirty="0" err="1"/>
              <a:t>noise</a:t>
            </a:r>
            <a:r>
              <a:rPr lang="hu-HU" dirty="0"/>
              <a:t> </a:t>
            </a:r>
            <a:r>
              <a:rPr lang="hu-HU" dirty="0" err="1"/>
              <a:t>gradient</a:t>
            </a:r>
            <a:r>
              <a:rPr lang="en-US" dirty="0"/>
              <a:t> (GLSL)</a:t>
            </a:r>
          </a:p>
        </p:txBody>
      </p:sp>
      <p:sp>
        <p:nvSpPr>
          <p:cNvPr id="5" name="Téglalap 4"/>
          <p:cNvSpPr/>
          <p:nvPr/>
        </p:nvSpPr>
        <p:spPr>
          <a:xfrm>
            <a:off x="0" y="1690688"/>
            <a:ext cx="12192000" cy="51673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noiseGrad</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r)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s = vec3(7502, 22777, 4767);</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f = vec3(0.0, 0.0, 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for(</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int</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=0;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&lt;16;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 += cos( dot(s - vec3(32768, 32768, 32768), r*40.0)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65536.0) * (s - vec3(32768, 32768, 32768)) * 40.0;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s = mod(s, 32768.0) * 2.0 + floor(s / 32768.0);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return f / 65536.0;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TextBox 5"/>
          <p:cNvSpPr txBox="1"/>
          <p:nvPr/>
        </p:nvSpPr>
        <p:spPr>
          <a:xfrm>
            <a:off x="0" y="-1379536"/>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Tree>
    <p:extLst>
      <p:ext uri="{BB962C8B-B14F-4D97-AF65-F5344CB8AC3E}">
        <p14:creationId xmlns:p14="http://schemas.microsoft.com/office/powerpoint/2010/main" val="4095963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a:t>Procedural normal mapping</a:t>
            </a:r>
            <a:endParaRPr lang="en-US" dirty="0"/>
          </a:p>
        </p:txBody>
      </p:sp>
      <p:sp>
        <p:nvSpPr>
          <p:cNvPr id="4" name="Content Placeholder 3"/>
          <p:cNvSpPr>
            <a:spLocks noGrp="1"/>
          </p:cNvSpPr>
          <p:nvPr>
            <p:ph idx="1"/>
          </p:nvPr>
        </p:nvSpPr>
        <p:spPr>
          <a:xfrm>
            <a:off x="838200" y="1825625"/>
            <a:ext cx="10916920" cy="4351338"/>
          </a:xfrm>
        </p:spPr>
        <p:txBody>
          <a:bodyPr>
            <a:noAutofit/>
          </a:bodyPr>
          <a:lstStyle/>
          <a:p>
            <a:r>
              <a:rPr lang="hu-HU" dirty="0"/>
              <a:t>surface equation</a:t>
            </a:r>
            <a:endParaRPr lang="en-US" dirty="0"/>
          </a:p>
          <a:p>
            <a:r>
              <a:rPr lang="en-US" dirty="0"/>
              <a:t>surface normal formula</a:t>
            </a:r>
          </a:p>
          <a:p>
            <a:endParaRPr lang="en-US" dirty="0"/>
          </a:p>
          <a:p>
            <a:r>
              <a:rPr lang="en-US" dirty="0"/>
              <a:t>noise function</a:t>
            </a:r>
          </a:p>
          <a:p>
            <a:r>
              <a:rPr lang="en-US" dirty="0"/>
              <a:t>perturbed surface equation</a:t>
            </a:r>
          </a:p>
          <a:p>
            <a:pPr marL="0" indent="0">
              <a:buNone/>
            </a:pPr>
            <a:endParaRPr lang="en-US" dirty="0"/>
          </a:p>
          <a:p>
            <a:r>
              <a:rPr lang="en-US" dirty="0"/>
              <a:t>thus: </a:t>
            </a:r>
            <a:r>
              <a:rPr lang="en-US" dirty="0">
                <a:solidFill>
                  <a:srgbClr val="FF0000"/>
                </a:solidFill>
              </a:rPr>
              <a:t>just add gradient-of-noise, evaluated at </a:t>
            </a:r>
            <a:r>
              <a:rPr lang="en-US" dirty="0" err="1">
                <a:solidFill>
                  <a:srgbClr val="FF0000"/>
                </a:solidFill>
                <a:latin typeface="Consolas" panose="020B0609020204030204" pitchFamily="49" charset="0"/>
              </a:rPr>
              <a:t>worldPosition.xyz</a:t>
            </a:r>
            <a:r>
              <a:rPr lang="en-US" dirty="0">
                <a:solidFill>
                  <a:srgbClr val="FF0000"/>
                </a:solidFill>
              </a:rPr>
              <a:t>, to original normal, then normalize</a:t>
            </a:r>
          </a:p>
          <a:p>
            <a:pPr lvl="1"/>
            <a:r>
              <a:rPr lang="en-US" dirty="0">
                <a:solidFill>
                  <a:srgbClr val="FF0000"/>
                </a:solidFill>
              </a:rPr>
              <a:t>multiply noise gradient function input and output with appropriate factors to tune</a:t>
            </a:r>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859001" y="1825625"/>
            <a:ext cx="1514379" cy="429195"/>
          </a:xfrm>
          <a:prstGeom prst="rect">
            <a:avLst/>
          </a:prstGeom>
        </p:spPr>
      </p:pic>
      <p:pic>
        <p:nvPicPr>
          <p:cNvPr id="11" name="Picture 1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458084" y="3351631"/>
            <a:ext cx="668180" cy="421879"/>
          </a:xfrm>
          <a:prstGeom prst="rect">
            <a:avLst/>
          </a:prstGeom>
        </p:spPr>
      </p:pic>
      <p:pic>
        <p:nvPicPr>
          <p:cNvPr id="16" name="Picture 1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373381" y="2389757"/>
            <a:ext cx="2353261" cy="499915"/>
          </a:xfrm>
          <a:prstGeom prst="rect">
            <a:avLst/>
          </a:prstGeom>
        </p:spPr>
      </p:pic>
      <p:pic>
        <p:nvPicPr>
          <p:cNvPr id="20" name="Picture 1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527259" y="4254096"/>
            <a:ext cx="9137481" cy="558442"/>
          </a:xfrm>
          <a:prstGeom prst="rect">
            <a:avLst/>
          </a:prstGeom>
        </p:spPr>
      </p:pic>
      <p:sp>
        <p:nvSpPr>
          <p:cNvPr id="9" name="TextBox 8"/>
          <p:cNvSpPr txBox="1"/>
          <p:nvPr/>
        </p:nvSpPr>
        <p:spPr>
          <a:xfrm>
            <a:off x="0" y="-465136"/>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Tree>
    <p:extLst>
      <p:ext uri="{BB962C8B-B14F-4D97-AF65-F5344CB8AC3E}">
        <p14:creationId xmlns:p14="http://schemas.microsoft.com/office/powerpoint/2010/main" val="177247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1575130"/>
              </p:ext>
            </p:extLst>
          </p:nvPr>
        </p:nvGraphicFramePr>
        <p:xfrm>
          <a:off x="1962616" y="2181580"/>
          <a:ext cx="8170124" cy="2766016"/>
        </p:xfrm>
        <a:graphic>
          <a:graphicData uri="http://schemas.openxmlformats.org/drawingml/2006/table">
            <a:tbl>
              <a:tblPr firstRow="1" bandRow="1">
                <a:tableStyleId>{5C22544A-7EE6-4342-B048-85BDC9FD1C3A}</a:tableStyleId>
              </a:tblPr>
              <a:tblGrid>
                <a:gridCol w="2527608">
                  <a:extLst>
                    <a:ext uri="{9D8B030D-6E8A-4147-A177-3AD203B41FA5}">
                      <a16:colId xmlns:a16="http://schemas.microsoft.com/office/drawing/2014/main" val="20000"/>
                    </a:ext>
                  </a:extLst>
                </a:gridCol>
                <a:gridCol w="1557454">
                  <a:extLst>
                    <a:ext uri="{9D8B030D-6E8A-4147-A177-3AD203B41FA5}">
                      <a16:colId xmlns:a16="http://schemas.microsoft.com/office/drawing/2014/main" val="20001"/>
                    </a:ext>
                  </a:extLst>
                </a:gridCol>
                <a:gridCol w="2538761">
                  <a:extLst>
                    <a:ext uri="{9D8B030D-6E8A-4147-A177-3AD203B41FA5}">
                      <a16:colId xmlns:a16="http://schemas.microsoft.com/office/drawing/2014/main" val="20002"/>
                    </a:ext>
                  </a:extLst>
                </a:gridCol>
                <a:gridCol w="1546301">
                  <a:extLst>
                    <a:ext uri="{9D8B030D-6E8A-4147-A177-3AD203B41FA5}">
                      <a16:colId xmlns:a16="http://schemas.microsoft.com/office/drawing/2014/main" val="20003"/>
                    </a:ext>
                  </a:extLst>
                </a:gridCol>
              </a:tblGrid>
              <a:tr h="531484">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extLst>
                  <a:ext uri="{0D108BD9-81ED-4DB2-BD59-A6C34878D82A}">
                    <a16:rowId xmlns:a16="http://schemas.microsoft.com/office/drawing/2014/main" val="10000"/>
                  </a:ext>
                </a:extLst>
              </a:tr>
              <a:tr h="591416">
                <a:tc>
                  <a:txBody>
                    <a:bodyPr/>
                    <a:lstStyle/>
                    <a:p>
                      <a:pPr algn="ctr"/>
                      <a:r>
                        <a:rPr lang="hu-HU" dirty="0" err="1">
                          <a:latin typeface="Whipsmart" panose="020B0502030203050204" pitchFamily="34" charset="0"/>
                        </a:rPr>
                        <a:t>radiant</a:t>
                      </a:r>
                      <a:r>
                        <a:rPr lang="hu-HU" dirty="0">
                          <a:latin typeface="Whipsmart" panose="020B0502030203050204" pitchFamily="34" charset="0"/>
                        </a:rPr>
                        <a:t> </a:t>
                      </a:r>
                      <a:r>
                        <a:rPr lang="hu-HU" b="1" dirty="0" err="1">
                          <a:latin typeface="Whipsmart" panose="020B0502030203050204" pitchFamily="34" charset="0"/>
                        </a:rPr>
                        <a:t>power</a:t>
                      </a:r>
                      <a:r>
                        <a:rPr lang="hu-HU" dirty="0">
                          <a:latin typeface="Whipsmart" panose="020B0502030203050204" pitchFamily="34" charset="0"/>
                        </a:rPr>
                        <a:t>, </a:t>
                      </a:r>
                      <a:r>
                        <a:rPr lang="hu-HU" dirty="0" err="1">
                          <a:latin typeface="Whipsmart" panose="020B0502030203050204" pitchFamily="34" charset="0"/>
                        </a:rPr>
                        <a:t>radiant</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p>
                    <a:p>
                      <a:pPr algn="ctr"/>
                      <a:r>
                        <a:rPr lang="hu-HU" dirty="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luminous</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lm</a:t>
                      </a:r>
                    </a:p>
                    <a:p>
                      <a:pPr algn="ctr"/>
                      <a:r>
                        <a:rPr lang="hu-HU" dirty="0">
                          <a:latin typeface="Whipsmart" panose="020B0502030203050204" pitchFamily="34" charset="0"/>
                        </a:rPr>
                        <a:t>lumen</a:t>
                      </a:r>
                      <a:endParaRPr lang="en-US" dirty="0">
                        <a:latin typeface="Whipsmart" panose="020B0502030203050204" pitchFamily="34" charset="0"/>
                      </a:endParaRPr>
                    </a:p>
                  </a:txBody>
                  <a:tcPr/>
                </a:tc>
                <a:extLst>
                  <a:ext uri="{0D108BD9-81ED-4DB2-BD59-A6C34878D82A}">
                    <a16:rowId xmlns:a16="http://schemas.microsoft.com/office/drawing/2014/main" val="10001"/>
                  </a:ext>
                </a:extLst>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extLst>
                  <a:ext uri="{0D108BD9-81ED-4DB2-BD59-A6C34878D82A}">
                    <a16:rowId xmlns:a16="http://schemas.microsoft.com/office/drawing/2014/main" val="10002"/>
                  </a:ext>
                </a:extLst>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extLst>
                  <a:ext uri="{0D108BD9-81ED-4DB2-BD59-A6C34878D82A}">
                    <a16:rowId xmlns:a16="http://schemas.microsoft.com/office/drawing/2014/main" val="10003"/>
                  </a:ext>
                </a:extLst>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5926019"/>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extLst>
                    <a:ext uri="{9D8B030D-6E8A-4147-A177-3AD203B41FA5}">
                      <a16:colId xmlns:a16="http://schemas.microsoft.com/office/drawing/2014/main" val="20000"/>
                    </a:ext>
                  </a:extLst>
                </a:gridCol>
                <a:gridCol w="4085062">
                  <a:extLst>
                    <a:ext uri="{9D8B030D-6E8A-4147-A177-3AD203B41FA5}">
                      <a16:colId xmlns:a16="http://schemas.microsoft.com/office/drawing/2014/main" val="20001"/>
                    </a:ext>
                  </a:extLst>
                </a:gridCol>
              </a:tblGrid>
              <a:tr h="654205">
                <a:tc>
                  <a:txBody>
                    <a:bodyPr/>
                    <a:lstStyle/>
                    <a:p>
                      <a:pPr algn="ctr"/>
                      <a:r>
                        <a:rPr lang="hu-HU" b="1" dirty="0" err="1">
                          <a:solidFill>
                            <a:schemeClr val="tx1"/>
                          </a:solidFill>
                          <a:latin typeface="Whipsmart" panose="020B0502030203050204" pitchFamily="34" charset="0"/>
                        </a:rPr>
                        <a:t>radiometry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single</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or</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three</a:t>
                      </a:r>
                      <a:r>
                        <a:rPr lang="hu-HU" b="0" dirty="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a:solidFill>
                            <a:schemeClr val="tx1"/>
                          </a:solidFill>
                          <a:latin typeface="Whipsmart" panose="020B0502030203050204" pitchFamily="34" charset="0"/>
                        </a:rPr>
                        <a:t>photometry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weighting</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wavelengths</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for</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observer</a:t>
                      </a:r>
                      <a:r>
                        <a:rPr lang="hu-HU" b="0" dirty="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033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Egyenes összekötő nyíllal 71"/>
          <p:cNvCxnSpPr/>
          <p:nvPr/>
        </p:nvCxnSpPr>
        <p:spPr>
          <a:xfrm flipV="1">
            <a:off x="3733801" y="437388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5" name="Egyenes összekötő nyíllal 74"/>
          <p:cNvCxnSpPr/>
          <p:nvPr/>
        </p:nvCxnSpPr>
        <p:spPr>
          <a:xfrm flipV="1">
            <a:off x="8412481" y="439674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6" name="Egyenes összekötő nyíllal 75"/>
          <p:cNvCxnSpPr/>
          <p:nvPr/>
        </p:nvCxnSpPr>
        <p:spPr>
          <a:xfrm flipV="1">
            <a:off x="45720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7" name="Egyenes összekötő nyíllal 76"/>
          <p:cNvCxnSpPr/>
          <p:nvPr/>
        </p:nvCxnSpPr>
        <p:spPr>
          <a:xfrm flipV="1">
            <a:off x="50292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8" name="Egyenes összekötő nyíllal 77"/>
          <p:cNvCxnSpPr/>
          <p:nvPr/>
        </p:nvCxnSpPr>
        <p:spPr>
          <a:xfrm flipV="1">
            <a:off x="7162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9" name="Egyenes összekötő nyíllal 78"/>
          <p:cNvCxnSpPr/>
          <p:nvPr/>
        </p:nvCxnSpPr>
        <p:spPr>
          <a:xfrm flipV="1">
            <a:off x="58674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0" name="Egyenes összekötő nyíllal 79"/>
          <p:cNvCxnSpPr/>
          <p:nvPr/>
        </p:nvCxnSpPr>
        <p:spPr>
          <a:xfrm flipV="1">
            <a:off x="63246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1" name="Egyenes összekötő nyíllal 80"/>
          <p:cNvCxnSpPr/>
          <p:nvPr/>
        </p:nvCxnSpPr>
        <p:spPr>
          <a:xfrm flipV="1">
            <a:off x="6728216" y="431292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2" name="Egyenes összekötő nyíllal 81"/>
          <p:cNvCxnSpPr/>
          <p:nvPr/>
        </p:nvCxnSpPr>
        <p:spPr>
          <a:xfrm flipV="1">
            <a:off x="71628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3" name="Egyenes összekötő nyíllal 82"/>
          <p:cNvCxnSpPr/>
          <p:nvPr/>
        </p:nvCxnSpPr>
        <p:spPr>
          <a:xfrm flipV="1">
            <a:off x="54483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4" name="Egyenes összekötő nyíllal 83"/>
          <p:cNvCxnSpPr/>
          <p:nvPr/>
        </p:nvCxnSpPr>
        <p:spPr>
          <a:xfrm flipV="1">
            <a:off x="796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5" name="Egyenes összekötő nyíllal 84"/>
          <p:cNvCxnSpPr/>
          <p:nvPr/>
        </p:nvCxnSpPr>
        <p:spPr>
          <a:xfrm flipV="1">
            <a:off x="58674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6" name="Egyenes összekötő nyíllal 85"/>
          <p:cNvCxnSpPr/>
          <p:nvPr/>
        </p:nvCxnSpPr>
        <p:spPr>
          <a:xfrm flipV="1">
            <a:off x="415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7" name="Egyenes összekötő nyíllal 86"/>
          <p:cNvCxnSpPr/>
          <p:nvPr/>
        </p:nvCxnSpPr>
        <p:spPr>
          <a:xfrm flipV="1">
            <a:off x="63246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8" name="Egyenes összekötő nyíllal 87"/>
          <p:cNvCxnSpPr/>
          <p:nvPr/>
        </p:nvCxnSpPr>
        <p:spPr>
          <a:xfrm flipV="1">
            <a:off x="7543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9" name="Egyenes összekötő nyíllal 88"/>
          <p:cNvCxnSpPr/>
          <p:nvPr/>
        </p:nvCxnSpPr>
        <p:spPr>
          <a:xfrm flipV="1">
            <a:off x="45720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0" name="Egyenes összekötő nyíllal 89"/>
          <p:cNvCxnSpPr/>
          <p:nvPr/>
        </p:nvCxnSpPr>
        <p:spPr>
          <a:xfrm flipV="1">
            <a:off x="50292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1" name="Egyenes összekötő nyíllal 90"/>
          <p:cNvCxnSpPr/>
          <p:nvPr/>
        </p:nvCxnSpPr>
        <p:spPr>
          <a:xfrm flipV="1">
            <a:off x="45720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2" name="Egyenes összekötő nyíllal 91"/>
          <p:cNvCxnSpPr/>
          <p:nvPr/>
        </p:nvCxnSpPr>
        <p:spPr>
          <a:xfrm flipV="1">
            <a:off x="54483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3" name="Egyenes összekötő nyíllal 92"/>
          <p:cNvCxnSpPr/>
          <p:nvPr/>
        </p:nvCxnSpPr>
        <p:spPr>
          <a:xfrm flipV="1">
            <a:off x="63246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4" name="Egyenes összekötő nyíllal 93"/>
          <p:cNvCxnSpPr/>
          <p:nvPr/>
        </p:nvCxnSpPr>
        <p:spPr>
          <a:xfrm flipV="1">
            <a:off x="67437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498969" y="5012576"/>
            <a:ext cx="511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llipszis 11"/>
          <p:cNvSpPr/>
          <p:nvPr/>
        </p:nvSpPr>
        <p:spPr>
          <a:xfrm>
            <a:off x="3530096"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7" name="Straight Connector 6"/>
          <p:cNvCxnSpPr/>
          <p:nvPr/>
        </p:nvCxnSpPr>
        <p:spPr>
          <a:xfrm>
            <a:off x="349896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2568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52408"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79127"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08186"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635340"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59287"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8600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26492"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339444" y="4877877"/>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76616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19288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1622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lipszis 11"/>
          <p:cNvSpPr/>
          <p:nvPr/>
        </p:nvSpPr>
        <p:spPr>
          <a:xfrm>
            <a:off x="8287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 name="Ellipszis 11"/>
          <p:cNvSpPr/>
          <p:nvPr/>
        </p:nvSpPr>
        <p:spPr>
          <a:xfrm>
            <a:off x="4491497"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 name="Ellipszis 11"/>
          <p:cNvSpPr/>
          <p:nvPr/>
        </p:nvSpPr>
        <p:spPr>
          <a:xfrm>
            <a:off x="4889089"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 name="Ellipszis 11"/>
          <p:cNvSpPr/>
          <p:nvPr/>
        </p:nvSpPr>
        <p:spPr>
          <a:xfrm>
            <a:off x="700306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3" name="Ellipszis 11"/>
          <p:cNvSpPr/>
          <p:nvPr/>
        </p:nvSpPr>
        <p:spPr>
          <a:xfrm>
            <a:off x="5668440"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4" name="Ellipszis 11"/>
          <p:cNvSpPr/>
          <p:nvPr/>
        </p:nvSpPr>
        <p:spPr>
          <a:xfrm>
            <a:off x="6150328"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5" name="Ellipszis 11"/>
          <p:cNvSpPr/>
          <p:nvPr/>
        </p:nvSpPr>
        <p:spPr>
          <a:xfrm>
            <a:off x="6488344"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6" name="Ellipszis 11"/>
          <p:cNvSpPr/>
          <p:nvPr/>
        </p:nvSpPr>
        <p:spPr>
          <a:xfrm>
            <a:off x="7068511"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7" name="Ellipszis 11"/>
          <p:cNvSpPr/>
          <p:nvPr/>
        </p:nvSpPr>
        <p:spPr>
          <a:xfrm>
            <a:off x="535474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8" name="Ellipszis 11"/>
          <p:cNvSpPr/>
          <p:nvPr/>
        </p:nvSpPr>
        <p:spPr>
          <a:xfrm>
            <a:off x="7783030"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9" name="Ellipszis 11"/>
          <p:cNvSpPr/>
          <p:nvPr/>
        </p:nvSpPr>
        <p:spPr>
          <a:xfrm>
            <a:off x="5762854"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0" name="Ellipszis 11"/>
          <p:cNvSpPr/>
          <p:nvPr/>
        </p:nvSpPr>
        <p:spPr>
          <a:xfrm>
            <a:off x="4014565"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1" name="Ellipszis 11"/>
          <p:cNvSpPr/>
          <p:nvPr/>
        </p:nvSpPr>
        <p:spPr>
          <a:xfrm>
            <a:off x="612345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2" name="Ellipszis 11"/>
          <p:cNvSpPr/>
          <p:nvPr/>
        </p:nvSpPr>
        <p:spPr>
          <a:xfrm>
            <a:off x="7444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3" name="Ellipszis 11"/>
          <p:cNvSpPr/>
          <p:nvPr/>
        </p:nvSpPr>
        <p:spPr>
          <a:xfrm>
            <a:off x="4429168"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4" name="Ellipszis 11"/>
          <p:cNvSpPr/>
          <p:nvPr/>
        </p:nvSpPr>
        <p:spPr>
          <a:xfrm>
            <a:off x="4876801" y="4876801"/>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5" name="Ellipszis 11"/>
          <p:cNvSpPr/>
          <p:nvPr/>
        </p:nvSpPr>
        <p:spPr>
          <a:xfrm>
            <a:off x="443911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6" name="Ellipszis 11"/>
          <p:cNvSpPr/>
          <p:nvPr/>
        </p:nvSpPr>
        <p:spPr>
          <a:xfrm>
            <a:off x="5220194" y="4867363"/>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7" name="Ellipszis 11"/>
          <p:cNvSpPr/>
          <p:nvPr/>
        </p:nvSpPr>
        <p:spPr>
          <a:xfrm>
            <a:off x="6202659"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8" name="Ellipszis 11"/>
          <p:cNvSpPr/>
          <p:nvPr/>
        </p:nvSpPr>
        <p:spPr>
          <a:xfrm>
            <a:off x="6654170" y="4867364"/>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9" name="Szövegdoboz 58"/>
          <p:cNvSpPr txBox="1"/>
          <p:nvPr/>
        </p:nvSpPr>
        <p:spPr>
          <a:xfrm>
            <a:off x="3336971" y="1786894"/>
            <a:ext cx="5990743" cy="646331"/>
          </a:xfrm>
          <a:prstGeom prst="rect">
            <a:avLst/>
          </a:prstGeom>
          <a:noFill/>
        </p:spPr>
        <p:txBody>
          <a:bodyPr wrap="none" rtlCol="0">
            <a:spAutoFit/>
          </a:bodyPr>
          <a:lstStyle/>
          <a:p>
            <a:r>
              <a:rPr lang="en-US" sz="3600" dirty="0">
                <a:latin typeface="Whipsmart" pitchFamily="34" charset="0"/>
              </a:rPr>
              <a:t>Watt per square meter [ Wm</a:t>
            </a:r>
            <a:r>
              <a:rPr lang="en-US" sz="3600" baseline="30000" dirty="0">
                <a:latin typeface="Whipsmart" pitchFamily="34" charset="0"/>
              </a:rPr>
              <a:t>-2</a:t>
            </a:r>
            <a:r>
              <a:rPr lang="en-US" sz="3600" dirty="0">
                <a:latin typeface="Whipsmart" pitchFamily="34" charset="0"/>
              </a:rPr>
              <a:t> ]</a:t>
            </a:r>
          </a:p>
        </p:txBody>
      </p:sp>
      <p:sp>
        <p:nvSpPr>
          <p:cNvPr id="60" name="Szabadkézi sokszög 59"/>
          <p:cNvSpPr/>
          <p:nvPr/>
        </p:nvSpPr>
        <p:spPr>
          <a:xfrm>
            <a:off x="3657600" y="3143251"/>
            <a:ext cx="4876800" cy="1488017"/>
          </a:xfrm>
          <a:custGeom>
            <a:avLst/>
            <a:gdLst>
              <a:gd name="connsiteX0" fmla="*/ 0 w 4876800"/>
              <a:gd name="connsiteY0" fmla="*/ 1441450 h 1488017"/>
              <a:gd name="connsiteX1" fmla="*/ 584200 w 4876800"/>
              <a:gd name="connsiteY1" fmla="*/ 1263650 h 1488017"/>
              <a:gd name="connsiteX2" fmla="*/ 1028700 w 4876800"/>
              <a:gd name="connsiteY2" fmla="*/ 95250 h 1488017"/>
              <a:gd name="connsiteX3" fmla="*/ 1422400 w 4876800"/>
              <a:gd name="connsiteY3" fmla="*/ 692150 h 1488017"/>
              <a:gd name="connsiteX4" fmla="*/ 2197100 w 4876800"/>
              <a:gd name="connsiteY4" fmla="*/ 831850 h 1488017"/>
              <a:gd name="connsiteX5" fmla="*/ 2768600 w 4876800"/>
              <a:gd name="connsiteY5" fmla="*/ 209550 h 1488017"/>
              <a:gd name="connsiteX6" fmla="*/ 3581400 w 4876800"/>
              <a:gd name="connsiteY6" fmla="*/ 857250 h 1488017"/>
              <a:gd name="connsiteX7" fmla="*/ 4876800 w 4876800"/>
              <a:gd name="connsiteY7" fmla="*/ 1428750 h 148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800" h="1488017">
                <a:moveTo>
                  <a:pt x="0" y="1441450"/>
                </a:moveTo>
                <a:cubicBezTo>
                  <a:pt x="206375" y="1464733"/>
                  <a:pt x="412750" y="1488017"/>
                  <a:pt x="584200" y="1263650"/>
                </a:cubicBezTo>
                <a:cubicBezTo>
                  <a:pt x="755650" y="1039283"/>
                  <a:pt x="889000" y="190500"/>
                  <a:pt x="1028700" y="95250"/>
                </a:cubicBezTo>
                <a:cubicBezTo>
                  <a:pt x="1168400" y="0"/>
                  <a:pt x="1227667" y="569383"/>
                  <a:pt x="1422400" y="692150"/>
                </a:cubicBezTo>
                <a:cubicBezTo>
                  <a:pt x="1617133" y="814917"/>
                  <a:pt x="1972733" y="912283"/>
                  <a:pt x="2197100" y="831850"/>
                </a:cubicBezTo>
                <a:cubicBezTo>
                  <a:pt x="2421467" y="751417"/>
                  <a:pt x="2537883" y="205317"/>
                  <a:pt x="2768600" y="209550"/>
                </a:cubicBezTo>
                <a:cubicBezTo>
                  <a:pt x="2999317" y="213783"/>
                  <a:pt x="3230033" y="654050"/>
                  <a:pt x="3581400" y="857250"/>
                </a:cubicBezTo>
                <a:cubicBezTo>
                  <a:pt x="3932767" y="1060450"/>
                  <a:pt x="4404783" y="1244600"/>
                  <a:pt x="4876800" y="142875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54699" y="741959"/>
            <a:ext cx="6740073" cy="580115"/>
          </a:xfrm>
          <a:prstGeom prst="rect">
            <a:avLst/>
          </a:prstGeom>
        </p:spPr>
      </p:pic>
    </p:spTree>
    <p:extLst>
      <p:ext uri="{BB962C8B-B14F-4D97-AF65-F5344CB8AC3E}">
        <p14:creationId xmlns:p14="http://schemas.microsoft.com/office/powerpoint/2010/main" val="41545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5.55556E-7 2.96296E-6 L 0.26649 -0.34861 " pathEditMode="relative" rAng="0" ptsTypes="AA">
                                      <p:cBhvr>
                                        <p:cTn id="9" dur="500" fill="hold"/>
                                        <p:tgtEl>
                                          <p:spTgt spid="5"/>
                                        </p:tgtEl>
                                        <p:attrNameLst>
                                          <p:attrName>ppt_x</p:attrName>
                                          <p:attrName>ppt_y</p:attrName>
                                        </p:attrNameLst>
                                      </p:cBhvr>
                                      <p:rCtr x="13316" y="-17431"/>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2" presetClass="entr" presetSubtype="4"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slide(fromBottom)">
                                      <p:cBhvr>
                                        <p:cTn id="12" dur="500"/>
                                        <p:tgtEl>
                                          <p:spTgt spid="7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66667E-6 3.7037E-7 L -0.13264 -0.3419 " pathEditMode="relative" rAng="0" ptsTypes="AA">
                                      <p:cBhvr>
                                        <p:cTn id="18" dur="500" fill="hold"/>
                                        <p:tgtEl>
                                          <p:spTgt spid="39"/>
                                        </p:tgtEl>
                                        <p:attrNameLst>
                                          <p:attrName>ppt_x</p:attrName>
                                          <p:attrName>ppt_y</p:attrName>
                                        </p:attrNameLst>
                                      </p:cBhvr>
                                      <p:rCtr x="-6632" y="-17106"/>
                                    </p:animMotion>
                                  </p:childTnLst>
                                  <p:subTnLst>
                                    <p:set>
                                      <p:cBhvr override="childStyle">
                                        <p:cTn dur="1" fill="hold" display="0" masterRel="sameClick" afterEffect="1">
                                          <p:stCondLst>
                                            <p:cond evt="end" delay="0">
                                              <p:tn val="17"/>
                                            </p:cond>
                                          </p:stCondLst>
                                        </p:cTn>
                                        <p:tgtEl>
                                          <p:spTgt spid="39"/>
                                        </p:tgtEl>
                                        <p:attrNameLst>
                                          <p:attrName>style.visibility</p:attrName>
                                        </p:attrNameLst>
                                      </p:cBhvr>
                                      <p:to>
                                        <p:strVal val="hidden"/>
                                      </p:to>
                                    </p:set>
                                  </p:subTnLst>
                                </p:cTn>
                              </p:par>
                              <p:par>
                                <p:cTn id="19" presetID="12" presetClass="entr" presetSubtype="4"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slide(fromBottom)">
                                      <p:cBhvr>
                                        <p:cTn id="21" dur="500"/>
                                        <p:tgtEl>
                                          <p:spTgt spid="75"/>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16667E-6 2.96296E-6 L 0.13178 -0.34746 " pathEditMode="relative" rAng="0" ptsTypes="AA">
                                      <p:cBhvr>
                                        <p:cTn id="27" dur="500" fill="hold"/>
                                        <p:tgtEl>
                                          <p:spTgt spid="40"/>
                                        </p:tgtEl>
                                        <p:attrNameLst>
                                          <p:attrName>ppt_x</p:attrName>
                                          <p:attrName>ppt_y</p:attrName>
                                        </p:attrNameLst>
                                      </p:cBhvr>
                                      <p:rCtr x="6580" y="-17384"/>
                                    </p:animMotion>
                                  </p:childTnLst>
                                  <p:subTnLst>
                                    <p:set>
                                      <p:cBhvr override="childStyle">
                                        <p:cTn dur="1" fill="hold" display="0" masterRel="sameClick" afterEffect="1">
                                          <p:stCondLst>
                                            <p:cond evt="end" delay="0">
                                              <p:tn val="26"/>
                                            </p:cond>
                                          </p:stCondLst>
                                        </p:cTn>
                                        <p:tgtEl>
                                          <p:spTgt spid="40"/>
                                        </p:tgtEl>
                                        <p:attrNameLst>
                                          <p:attrName>style.visibility</p:attrName>
                                        </p:attrNameLst>
                                      </p:cBhvr>
                                      <p:to>
                                        <p:strVal val="hidden"/>
                                      </p:to>
                                    </p:set>
                                  </p:subTnLst>
                                </p:cTn>
                              </p:par>
                              <p:par>
                                <p:cTn id="28" presetID="12" presetClass="entr" presetSubtype="4"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slide(fromBottom)">
                                      <p:cBhvr>
                                        <p:cTn id="30" dur="500"/>
                                        <p:tgtEl>
                                          <p:spTgt spid="76"/>
                                        </p:tgtEl>
                                      </p:cBhvr>
                                    </p:animEffec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5.55556E-7 2.96296E-6 L -0.1349 -0.34306 " pathEditMode="relative" rAng="0" ptsTypes="AA">
                                      <p:cBhvr>
                                        <p:cTn id="36" dur="500" fill="hold"/>
                                        <p:tgtEl>
                                          <p:spTgt spid="41"/>
                                        </p:tgtEl>
                                        <p:attrNameLst>
                                          <p:attrName>ppt_x</p:attrName>
                                          <p:attrName>ppt_y</p:attrName>
                                        </p:attrNameLst>
                                      </p:cBhvr>
                                      <p:rCtr x="-6753" y="-17153"/>
                                    </p:animMotion>
                                  </p:childTnLst>
                                  <p:subTnLst>
                                    <p:set>
                                      <p:cBhvr override="childStyle">
                                        <p:cTn dur="1" fill="hold" display="0" masterRel="sameClick" afterEffect="1">
                                          <p:stCondLst>
                                            <p:cond evt="end" delay="0">
                                              <p:tn val="35"/>
                                            </p:cond>
                                          </p:stCondLst>
                                        </p:cTn>
                                        <p:tgtEl>
                                          <p:spTgt spid="41"/>
                                        </p:tgtEl>
                                        <p:attrNameLst>
                                          <p:attrName>style.visibility</p:attrName>
                                        </p:attrNameLst>
                                      </p:cBhvr>
                                      <p:to>
                                        <p:strVal val="hidden"/>
                                      </p:to>
                                    </p:set>
                                  </p:subTnLst>
                                </p:cTn>
                              </p:par>
                              <p:par>
                                <p:cTn id="37" presetID="12" presetClass="entr" presetSubtype="4"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slide(fromBottom)">
                                      <p:cBhvr>
                                        <p:cTn id="39" dur="500"/>
                                        <p:tgtEl>
                                          <p:spTgt spid="77"/>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3.05556E-6 2.96296E-6 L 0.17691 -0.32963 " pathEditMode="relative" rAng="0" ptsTypes="AA">
                                      <p:cBhvr>
                                        <p:cTn id="45" dur="500" fill="hold"/>
                                        <p:tgtEl>
                                          <p:spTgt spid="42"/>
                                        </p:tgtEl>
                                        <p:attrNameLst>
                                          <p:attrName>ppt_x</p:attrName>
                                          <p:attrName>ppt_y</p:attrName>
                                        </p:attrNameLst>
                                      </p:cBhvr>
                                      <p:rCtr x="8837" y="-16481"/>
                                    </p:animMotion>
                                  </p:childTnLst>
                                  <p:subTnLst>
                                    <p:set>
                                      <p:cBhvr override="childStyle">
                                        <p:cTn dur="1" fill="hold" display="0" masterRel="sameClick" afterEffect="1">
                                          <p:stCondLst>
                                            <p:cond evt="end" delay="0">
                                              <p:tn val="44"/>
                                            </p:cond>
                                          </p:stCondLst>
                                        </p:cTn>
                                        <p:tgtEl>
                                          <p:spTgt spid="42"/>
                                        </p:tgtEl>
                                        <p:attrNameLst>
                                          <p:attrName>style.visibility</p:attrName>
                                        </p:attrNameLst>
                                      </p:cBhvr>
                                      <p:to>
                                        <p:strVal val="hidden"/>
                                      </p:to>
                                    </p:set>
                                  </p:subTnLst>
                                </p:cTn>
                              </p:par>
                              <p:par>
                                <p:cTn id="46" presetID="12" presetClass="entr" presetSubtype="4" fill="hold" nodeType="with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slide(fromBottom)">
                                      <p:cBhvr>
                                        <p:cTn id="48" dur="500"/>
                                        <p:tgtEl>
                                          <p:spTgt spid="78"/>
                                        </p:tgtEl>
                                      </p:cBhvr>
                                    </p:animEffec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2.96296E-6 L -0.08385 -0.34769 " pathEditMode="relative" rAng="0" ptsTypes="AA">
                                      <p:cBhvr>
                                        <p:cTn id="54" dur="500" fill="hold"/>
                                        <p:tgtEl>
                                          <p:spTgt spid="43"/>
                                        </p:tgtEl>
                                        <p:attrNameLst>
                                          <p:attrName>ppt_x</p:attrName>
                                          <p:attrName>ppt_y</p:attrName>
                                        </p:attrNameLst>
                                      </p:cBhvr>
                                      <p:rCtr x="-4201" y="-17384"/>
                                    </p:animMotion>
                                  </p:childTnLst>
                                  <p:subTnLst>
                                    <p:set>
                                      <p:cBhvr override="childStyle">
                                        <p:cTn dur="1" fill="hold" display="0" masterRel="sameClick" afterEffect="1">
                                          <p:stCondLst>
                                            <p:cond evt="end" delay="0">
                                              <p:tn val="53"/>
                                            </p:cond>
                                          </p:stCondLst>
                                        </p:cTn>
                                        <p:tgtEl>
                                          <p:spTgt spid="43"/>
                                        </p:tgtEl>
                                        <p:attrNameLst>
                                          <p:attrName>style.visibility</p:attrName>
                                        </p:attrNameLst>
                                      </p:cBhvr>
                                      <p:to>
                                        <p:strVal val="hidden"/>
                                      </p:to>
                                    </p:set>
                                  </p:subTnLst>
                                </p:cTn>
                              </p:par>
                              <p:par>
                                <p:cTn id="55" presetID="12" presetClass="entr" presetSubtype="4"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slide(fromBottom)">
                                      <p:cBhvr>
                                        <p:cTn id="57" dur="500"/>
                                        <p:tgtEl>
                                          <p:spTgt spid="79"/>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2.22222E-6 2.96296E-6 L 0.14948 -0.33403 " pathEditMode="relative" rAng="0" ptsTypes="AA">
                                      <p:cBhvr>
                                        <p:cTn id="63" dur="500" fill="hold"/>
                                        <p:tgtEl>
                                          <p:spTgt spid="44"/>
                                        </p:tgtEl>
                                        <p:attrNameLst>
                                          <p:attrName>ppt_x</p:attrName>
                                          <p:attrName>ppt_y</p:attrName>
                                        </p:attrNameLst>
                                      </p:cBhvr>
                                      <p:rCtr x="7465" y="-16713"/>
                                    </p:animMotion>
                                  </p:childTnLst>
                                  <p:subTnLst>
                                    <p:set>
                                      <p:cBhvr override="childStyle">
                                        <p:cTn dur="1" fill="hold" display="0" masterRel="sameClick" afterEffect="1">
                                          <p:stCondLst>
                                            <p:cond evt="end" delay="0">
                                              <p:tn val="62"/>
                                            </p:cond>
                                          </p:stCondLst>
                                        </p:cTn>
                                        <p:tgtEl>
                                          <p:spTgt spid="44"/>
                                        </p:tgtEl>
                                        <p:attrNameLst>
                                          <p:attrName>style.visibility</p:attrName>
                                        </p:attrNameLst>
                                      </p:cBhvr>
                                      <p:to>
                                        <p:strVal val="hidden"/>
                                      </p:to>
                                    </p:set>
                                  </p:subTnLst>
                                </p:cTn>
                              </p:par>
                              <p:par>
                                <p:cTn id="64" presetID="12" presetClass="entr" presetSubtype="4" fill="hold" nodeType="with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slide(fromBottom)">
                                      <p:cBhvr>
                                        <p:cTn id="66" dur="500"/>
                                        <p:tgtEl>
                                          <p:spTgt spid="80"/>
                                        </p:tgtEl>
                                      </p:cBhvr>
                                    </p:animEffec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2.96296E-6 L -0.30973 -0.33635 " pathEditMode="relative" rAng="0" ptsTypes="AA">
                                      <p:cBhvr>
                                        <p:cTn id="72" dur="500" fill="hold"/>
                                        <p:tgtEl>
                                          <p:spTgt spid="45"/>
                                        </p:tgtEl>
                                        <p:attrNameLst>
                                          <p:attrName>ppt_x</p:attrName>
                                          <p:attrName>ppt_y</p:attrName>
                                        </p:attrNameLst>
                                      </p:cBhvr>
                                      <p:rCtr x="-15486" y="-16829"/>
                                    </p:animMotion>
                                  </p:childTnLst>
                                  <p:subTnLst>
                                    <p:set>
                                      <p:cBhvr override="childStyle">
                                        <p:cTn dur="1" fill="hold" display="0" masterRel="sameClick" afterEffect="1">
                                          <p:stCondLst>
                                            <p:cond evt="end" delay="0">
                                              <p:tn val="71"/>
                                            </p:cond>
                                          </p:stCondLst>
                                        </p:cTn>
                                        <p:tgtEl>
                                          <p:spTgt spid="45"/>
                                        </p:tgtEl>
                                        <p:attrNameLst>
                                          <p:attrName>style.visibility</p:attrName>
                                        </p:attrNameLst>
                                      </p:cBhvr>
                                      <p:to>
                                        <p:strVal val="hidden"/>
                                      </p:to>
                                    </p:set>
                                  </p:subTnLst>
                                </p:cTn>
                              </p:par>
                              <p:par>
                                <p:cTn id="73" presetID="12" presetClass="entr" presetSubtype="4"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slide(fromBottom)">
                                      <p:cBhvr>
                                        <p:cTn id="75" dur="500"/>
                                        <p:tgtEl>
                                          <p:spTgt spid="81"/>
                                        </p:tgtEl>
                                      </p:cBhvr>
                                    </p:animEffec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par>
                          <p:cTn id="79" fill="hold">
                            <p:stCondLst>
                              <p:cond delay="4000"/>
                            </p:stCondLst>
                            <p:childTnLst>
                              <p:par>
                                <p:cTn id="80" presetID="56" presetClass="path" presetSubtype="0" fill="hold" grpId="1" nodeType="afterEffect">
                                  <p:stCondLst>
                                    <p:cond delay="0"/>
                                  </p:stCondLst>
                                  <p:childTnLst>
                                    <p:animMotion origin="layout" path="M 1.38889E-6 2.96296E-6 L 0.14062 -0.34861 " pathEditMode="relative" rAng="0" ptsTypes="AA">
                                      <p:cBhvr>
                                        <p:cTn id="81" dur="500" fill="hold"/>
                                        <p:tgtEl>
                                          <p:spTgt spid="46"/>
                                        </p:tgtEl>
                                        <p:attrNameLst>
                                          <p:attrName>ppt_x</p:attrName>
                                          <p:attrName>ppt_y</p:attrName>
                                        </p:attrNameLst>
                                      </p:cBhvr>
                                      <p:rCtr x="7031" y="-17431"/>
                                    </p:animMotion>
                                  </p:childTnLst>
                                  <p:subTnLst>
                                    <p:set>
                                      <p:cBhvr override="childStyle">
                                        <p:cTn dur="1" fill="hold" display="0" masterRel="sameClick" afterEffect="1">
                                          <p:stCondLst>
                                            <p:cond evt="end" delay="0">
                                              <p:tn val="80"/>
                                            </p:cond>
                                          </p:stCondLst>
                                        </p:cTn>
                                        <p:tgtEl>
                                          <p:spTgt spid="46"/>
                                        </p:tgtEl>
                                        <p:attrNameLst>
                                          <p:attrName>style.visibility</p:attrName>
                                        </p:attrNameLst>
                                      </p:cBhvr>
                                      <p:to>
                                        <p:strVal val="hidden"/>
                                      </p:to>
                                    </p:set>
                                  </p:subTnLst>
                                </p:cTn>
                              </p:par>
                              <p:par>
                                <p:cTn id="82" presetID="12" presetClass="entr" presetSubtype="4" fill="hold" nodeType="with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slide(fromBottom)">
                                      <p:cBhvr>
                                        <p:cTn id="84" dur="500"/>
                                        <p:tgtEl>
                                          <p:spTgt spid="82"/>
                                        </p:tgtEl>
                                      </p:cBhvr>
                                    </p:animEffec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par>
                          <p:cTn id="88" fill="hold">
                            <p:stCondLst>
                              <p:cond delay="4500"/>
                            </p:stCondLst>
                            <p:childTnLst>
                              <p:par>
                                <p:cTn id="89" presetID="56" presetClass="path" presetSubtype="0" fill="hold" grpId="1" nodeType="afterEffect">
                                  <p:stCondLst>
                                    <p:cond delay="0"/>
                                  </p:stCondLst>
                                  <p:childTnLst>
                                    <p:animMotion origin="layout" path="M 1.38889E-6 2.96296E-6 L -0.31979 -0.33542 " pathEditMode="relative" rAng="0" ptsTypes="AA">
                                      <p:cBhvr>
                                        <p:cTn id="90" dur="500" fill="hold"/>
                                        <p:tgtEl>
                                          <p:spTgt spid="47"/>
                                        </p:tgtEl>
                                        <p:attrNameLst>
                                          <p:attrName>ppt_x</p:attrName>
                                          <p:attrName>ppt_y</p:attrName>
                                        </p:attrNameLst>
                                      </p:cBhvr>
                                      <p:rCtr x="-15990" y="-16782"/>
                                    </p:animMotion>
                                  </p:childTnLst>
                                  <p:subTnLst>
                                    <p:set>
                                      <p:cBhvr override="childStyle">
                                        <p:cTn dur="1" fill="hold" display="0" masterRel="sameClick" afterEffect="1">
                                          <p:stCondLst>
                                            <p:cond evt="end" delay="0">
                                              <p:tn val="89"/>
                                            </p:cond>
                                          </p:stCondLst>
                                        </p:cTn>
                                        <p:tgtEl>
                                          <p:spTgt spid="47"/>
                                        </p:tgtEl>
                                        <p:attrNameLst>
                                          <p:attrName>style.visibility</p:attrName>
                                        </p:attrNameLst>
                                      </p:cBhvr>
                                      <p:to>
                                        <p:strVal val="hidden"/>
                                      </p:to>
                                    </p:set>
                                  </p:subTnLst>
                                </p:cTn>
                              </p:par>
                              <p:par>
                                <p:cTn id="91" presetID="12" presetClass="entr" presetSubtype="4"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slide(fromBottom)">
                                      <p:cBhvr>
                                        <p:cTn id="93" dur="500"/>
                                        <p:tgtEl>
                                          <p:spTgt spid="83"/>
                                        </p:tgtEl>
                                      </p:cBhvr>
                                    </p:animEffec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childTnLst>
                          </p:cTn>
                        </p:par>
                        <p:par>
                          <p:cTn id="97" fill="hold">
                            <p:stCondLst>
                              <p:cond delay="5000"/>
                            </p:stCondLst>
                            <p:childTnLst>
                              <p:par>
                                <p:cTn id="98" presetID="56" presetClass="path" presetSubtype="0" fill="hold" grpId="1" nodeType="afterEffect">
                                  <p:stCondLst>
                                    <p:cond delay="0"/>
                                  </p:stCondLst>
                                  <p:childTnLst>
                                    <p:animMotion origin="layout" path="M -3.61111E-6 2.96296E-6 L -0.20034 -0.33519 " pathEditMode="relative" rAng="0" ptsTypes="AA">
                                      <p:cBhvr>
                                        <p:cTn id="99" dur="500" fill="hold"/>
                                        <p:tgtEl>
                                          <p:spTgt spid="48"/>
                                        </p:tgtEl>
                                        <p:attrNameLst>
                                          <p:attrName>ppt_x</p:attrName>
                                          <p:attrName>ppt_y</p:attrName>
                                        </p:attrNameLst>
                                      </p:cBhvr>
                                      <p:rCtr x="-10017" y="-16759"/>
                                    </p:animMotion>
                                  </p:childTnLst>
                                  <p:subTnLst>
                                    <p:set>
                                      <p:cBhvr override="childStyle">
                                        <p:cTn dur="1" fill="hold" display="0" masterRel="sameClick" afterEffect="1">
                                          <p:stCondLst>
                                            <p:cond evt="end" delay="0">
                                              <p:tn val="98"/>
                                            </p:cond>
                                          </p:stCondLst>
                                        </p:cTn>
                                        <p:tgtEl>
                                          <p:spTgt spid="48"/>
                                        </p:tgtEl>
                                        <p:attrNameLst>
                                          <p:attrName>style.visibility</p:attrName>
                                        </p:attrNameLst>
                                      </p:cBhvr>
                                      <p:to>
                                        <p:strVal val="hidden"/>
                                      </p:to>
                                    </p:set>
                                  </p:subTnLst>
                                </p:cTn>
                              </p:par>
                              <p:par>
                                <p:cTn id="100" presetID="12" presetClass="entr" presetSubtype="4" fill="hold" nodeType="with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slide(fromBottom)">
                                      <p:cBhvr>
                                        <p:cTn id="102" dur="500"/>
                                        <p:tgtEl>
                                          <p:spTgt spid="84"/>
                                        </p:tgtEl>
                                      </p:cBhvr>
                                    </p:animEffect>
                                  </p:childTnLst>
                                </p:cTn>
                              </p:par>
                            </p:childTnLst>
                          </p:cTn>
                        </p:par>
                        <p:par>
                          <p:cTn id="103" fill="hold">
                            <p:stCondLst>
                              <p:cond delay="5500"/>
                            </p:stCondLst>
                            <p:childTnLst>
                              <p:par>
                                <p:cTn id="104" presetID="1" presetClass="entr" presetSubtype="0" fill="hold" grpId="0" nodeType="afterEffect">
                                  <p:stCondLst>
                                    <p:cond delay="0"/>
                                  </p:stCondLst>
                                  <p:childTnLst>
                                    <p:set>
                                      <p:cBhvr>
                                        <p:cTn id="105" dur="1" fill="hold">
                                          <p:stCondLst>
                                            <p:cond delay="0"/>
                                          </p:stCondLst>
                                        </p:cTn>
                                        <p:tgtEl>
                                          <p:spTgt spid="49"/>
                                        </p:tgtEl>
                                        <p:attrNameLst>
                                          <p:attrName>style.visibility</p:attrName>
                                        </p:attrNameLst>
                                      </p:cBhvr>
                                      <p:to>
                                        <p:strVal val="visible"/>
                                      </p:to>
                                    </p:set>
                                  </p:childTnLst>
                                </p:cTn>
                              </p:par>
                            </p:childTnLst>
                          </p:cTn>
                        </p:par>
                        <p:par>
                          <p:cTn id="106" fill="hold">
                            <p:stCondLst>
                              <p:cond delay="5500"/>
                            </p:stCondLst>
                            <p:childTnLst>
                              <p:par>
                                <p:cTn id="107" presetID="56" presetClass="path" presetSubtype="0" fill="hold" grpId="1" nodeType="afterEffect">
                                  <p:stCondLst>
                                    <p:cond delay="0"/>
                                  </p:stCondLst>
                                  <p:childTnLst>
                                    <p:animMotion origin="layout" path="M 3.33333E-6 2.96296E-6 L -0.00573 -0.35533 " pathEditMode="relative" rAng="0" ptsTypes="AA">
                                      <p:cBhvr>
                                        <p:cTn id="108" dur="500" fill="hold"/>
                                        <p:tgtEl>
                                          <p:spTgt spid="49"/>
                                        </p:tgtEl>
                                        <p:attrNameLst>
                                          <p:attrName>ppt_x</p:attrName>
                                          <p:attrName>ppt_y</p:attrName>
                                        </p:attrNameLst>
                                      </p:cBhvr>
                                      <p:rCtr x="-295" y="-17778"/>
                                    </p:animMotion>
                                  </p:childTnLst>
                                  <p:subTnLst>
                                    <p:set>
                                      <p:cBhvr override="childStyle">
                                        <p:cTn dur="1" fill="hold" display="0" masterRel="sameClick" afterEffect="1">
                                          <p:stCondLst>
                                            <p:cond evt="end" delay="0">
                                              <p:tn val="107"/>
                                            </p:cond>
                                          </p:stCondLst>
                                        </p:cTn>
                                        <p:tgtEl>
                                          <p:spTgt spid="49"/>
                                        </p:tgtEl>
                                        <p:attrNameLst>
                                          <p:attrName>style.visibility</p:attrName>
                                        </p:attrNameLst>
                                      </p:cBhvr>
                                      <p:to>
                                        <p:strVal val="hidden"/>
                                      </p:to>
                                    </p:set>
                                  </p:subTnLst>
                                </p:cTn>
                              </p:par>
                              <p:par>
                                <p:cTn id="109" presetID="12" presetClass="entr" presetSubtype="4" fill="hold" nodeType="with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slide(fromBottom)">
                                      <p:cBhvr>
                                        <p:cTn id="111" dur="500"/>
                                        <p:tgtEl>
                                          <p:spTgt spid="85"/>
                                        </p:tgtEl>
                                      </p:cBhvr>
                                    </p:animEffect>
                                  </p:childTnLst>
                                </p:cTn>
                              </p:par>
                            </p:childTnLst>
                          </p:cTn>
                        </p:par>
                        <p:par>
                          <p:cTn id="112" fill="hold">
                            <p:stCondLst>
                              <p:cond delay="6000"/>
                            </p:stCondLst>
                            <p:childTnLst>
                              <p:par>
                                <p:cTn id="113" presetID="1" presetClass="entr" presetSubtype="0" fill="hold" grpId="0" nodeType="after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par>
                          <p:cTn id="115" fill="hold">
                            <p:stCondLst>
                              <p:cond delay="6000"/>
                            </p:stCondLst>
                            <p:childTnLst>
                              <p:par>
                                <p:cTn id="116" presetID="56" presetClass="path" presetSubtype="0" fill="hold" grpId="1" nodeType="afterEffect">
                                  <p:stCondLst>
                                    <p:cond delay="0"/>
                                  </p:stCondLst>
                                  <p:childTnLst>
                                    <p:animMotion origin="layout" path="M -8.33333E-7 2.96296E-6 L 0.05087 -0.35463 " pathEditMode="relative" rAng="0" ptsTypes="AA">
                                      <p:cBhvr>
                                        <p:cTn id="117" dur="500" fill="hold"/>
                                        <p:tgtEl>
                                          <p:spTgt spid="50"/>
                                        </p:tgtEl>
                                        <p:attrNameLst>
                                          <p:attrName>ppt_x</p:attrName>
                                          <p:attrName>ppt_y</p:attrName>
                                        </p:attrNameLst>
                                      </p:cBhvr>
                                      <p:rCtr x="2535" y="-17731"/>
                                    </p:animMotion>
                                  </p:childTnLst>
                                  <p:subTnLst>
                                    <p:set>
                                      <p:cBhvr override="childStyle">
                                        <p:cTn dur="1" fill="hold" display="0" masterRel="sameClick" afterEffect="1">
                                          <p:stCondLst>
                                            <p:cond evt="end" delay="0">
                                              <p:tn val="116"/>
                                            </p:cond>
                                          </p:stCondLst>
                                        </p:cTn>
                                        <p:tgtEl>
                                          <p:spTgt spid="50"/>
                                        </p:tgtEl>
                                        <p:attrNameLst>
                                          <p:attrName>style.visibility</p:attrName>
                                        </p:attrNameLst>
                                      </p:cBhvr>
                                      <p:to>
                                        <p:strVal val="hidden"/>
                                      </p:to>
                                    </p:set>
                                  </p:subTnLst>
                                </p:cTn>
                              </p:par>
                              <p:par>
                                <p:cTn id="118" presetID="12" presetClass="entr" presetSubtype="4" fill="hold"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slide(fromBottom)">
                                      <p:cBhvr>
                                        <p:cTn id="120" dur="500"/>
                                        <p:tgtEl>
                                          <p:spTgt spid="86"/>
                                        </p:tgtEl>
                                      </p:cBhvr>
                                    </p:animEffect>
                                  </p:childTnLst>
                                </p:cTn>
                              </p:par>
                            </p:childTnLst>
                          </p:cTn>
                        </p:par>
                        <p:par>
                          <p:cTn id="121" fill="hold">
                            <p:stCondLst>
                              <p:cond delay="6500"/>
                            </p:stCondLst>
                            <p:childTnLst>
                              <p:par>
                                <p:cTn id="122" presetID="1" presetClass="entr" presetSubtype="0" fill="hold" grpId="0" nodeType="afterEffect">
                                  <p:stCondLst>
                                    <p:cond delay="0"/>
                                  </p:stCondLst>
                                  <p:childTnLst>
                                    <p:set>
                                      <p:cBhvr>
                                        <p:cTn id="123" dur="1" fill="hold">
                                          <p:stCondLst>
                                            <p:cond delay="0"/>
                                          </p:stCondLst>
                                        </p:cTn>
                                        <p:tgtEl>
                                          <p:spTgt spid="51"/>
                                        </p:tgtEl>
                                        <p:attrNameLst>
                                          <p:attrName>style.visibility</p:attrName>
                                        </p:attrNameLst>
                                      </p:cBhvr>
                                      <p:to>
                                        <p:strVal val="visible"/>
                                      </p:to>
                                    </p:set>
                                  </p:childTnLst>
                                </p:cTn>
                              </p:par>
                            </p:childTnLst>
                          </p:cTn>
                        </p:par>
                        <p:par>
                          <p:cTn id="124" fill="hold">
                            <p:stCondLst>
                              <p:cond delay="6500"/>
                            </p:stCondLst>
                            <p:childTnLst>
                              <p:par>
                                <p:cTn id="125" presetID="56" presetClass="path" presetSubtype="0" fill="hold" grpId="1" nodeType="afterEffect">
                                  <p:stCondLst>
                                    <p:cond delay="0"/>
                                  </p:stCondLst>
                                  <p:childTnLst>
                                    <p:animMotion origin="layout" path="M 3.61111E-6 2.96296E-6 L -0.00868 -0.34514 " pathEditMode="relative" rAng="0" ptsTypes="AA">
                                      <p:cBhvr>
                                        <p:cTn id="126" dur="500" fill="hold"/>
                                        <p:tgtEl>
                                          <p:spTgt spid="51"/>
                                        </p:tgtEl>
                                        <p:attrNameLst>
                                          <p:attrName>ppt_x</p:attrName>
                                          <p:attrName>ppt_y</p:attrName>
                                        </p:attrNameLst>
                                      </p:cBhvr>
                                      <p:rCtr x="-434" y="-17269"/>
                                    </p:animMotion>
                                  </p:childTnLst>
                                  <p:subTnLst>
                                    <p:set>
                                      <p:cBhvr override="childStyle">
                                        <p:cTn dur="1" fill="hold" display="0" masterRel="sameClick" afterEffect="1">
                                          <p:stCondLst>
                                            <p:cond evt="end" delay="0">
                                              <p:tn val="125"/>
                                            </p:cond>
                                          </p:stCondLst>
                                        </p:cTn>
                                        <p:tgtEl>
                                          <p:spTgt spid="51"/>
                                        </p:tgtEl>
                                        <p:attrNameLst>
                                          <p:attrName>style.visibility</p:attrName>
                                        </p:attrNameLst>
                                      </p:cBhvr>
                                      <p:to>
                                        <p:strVal val="hidden"/>
                                      </p:to>
                                    </p:set>
                                  </p:subTnLst>
                                </p:cTn>
                              </p:par>
                              <p:par>
                                <p:cTn id="127" presetID="12" presetClass="entr" presetSubtype="4" fill="hold" nodeType="with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slide(fromBottom)">
                                      <p:cBhvr>
                                        <p:cTn id="129" dur="500"/>
                                        <p:tgtEl>
                                          <p:spTgt spid="87"/>
                                        </p:tgtEl>
                                      </p:cBhvr>
                                    </p:animEffect>
                                  </p:childTnLst>
                                </p:cTn>
                              </p:par>
                            </p:childTnLst>
                          </p:cTn>
                        </p:par>
                        <p:par>
                          <p:cTn id="130" fill="hold">
                            <p:stCondLst>
                              <p:cond delay="7000"/>
                            </p:stCondLst>
                            <p:childTnLst>
                              <p:par>
                                <p:cTn id="131" presetID="1" presetClass="entr" presetSubtype="0" fill="hold" grpId="0" nodeType="after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childTnLst>
                          </p:cTn>
                        </p:par>
                        <p:par>
                          <p:cTn id="133" fill="hold">
                            <p:stCondLst>
                              <p:cond delay="7000"/>
                            </p:stCondLst>
                            <p:childTnLst>
                              <p:par>
                                <p:cTn id="134" presetID="56" presetClass="path" presetSubtype="0" fill="hold" grpId="1" nodeType="afterEffect">
                                  <p:stCondLst>
                                    <p:cond delay="0"/>
                                  </p:stCondLst>
                                  <p:childTnLst>
                                    <p:animMotion origin="layout" path="M -8.33333E-7 3.7037E-7 L -0.13663 -0.34074 " pathEditMode="relative" rAng="0" ptsTypes="AA">
                                      <p:cBhvr>
                                        <p:cTn id="135" dur="500" fill="hold"/>
                                        <p:tgtEl>
                                          <p:spTgt spid="52"/>
                                        </p:tgtEl>
                                        <p:attrNameLst>
                                          <p:attrName>ppt_x</p:attrName>
                                          <p:attrName>ppt_y</p:attrName>
                                        </p:attrNameLst>
                                      </p:cBhvr>
                                      <p:rCtr x="-6840" y="-17037"/>
                                    </p:animMotion>
                                  </p:childTnLst>
                                  <p:subTnLst>
                                    <p:set>
                                      <p:cBhvr override="childStyle">
                                        <p:cTn dur="1" fill="hold" display="0" masterRel="sameClick" afterEffect="1">
                                          <p:stCondLst>
                                            <p:cond evt="end" delay="0">
                                              <p:tn val="134"/>
                                            </p:cond>
                                          </p:stCondLst>
                                        </p:cTn>
                                        <p:tgtEl>
                                          <p:spTgt spid="52"/>
                                        </p:tgtEl>
                                        <p:attrNameLst>
                                          <p:attrName>style.visibility</p:attrName>
                                        </p:attrNameLst>
                                      </p:cBhvr>
                                      <p:to>
                                        <p:strVal val="hidden"/>
                                      </p:to>
                                    </p:set>
                                  </p:subTnLst>
                                </p:cTn>
                              </p:par>
                              <p:par>
                                <p:cTn id="136" presetID="12" presetClass="entr" presetSubtype="4" fill="hold" nodeType="with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slide(fromBottom)">
                                      <p:cBhvr>
                                        <p:cTn id="138" dur="500"/>
                                        <p:tgtEl>
                                          <p:spTgt spid="88"/>
                                        </p:tgtEl>
                                      </p:cBhvr>
                                    </p:animEffect>
                                  </p:childTnLst>
                                </p:cTn>
                              </p:par>
                            </p:childTnLst>
                          </p:cTn>
                        </p:par>
                        <p:par>
                          <p:cTn id="139" fill="hold">
                            <p:stCondLst>
                              <p:cond delay="7500"/>
                            </p:stCondLst>
                            <p:childTnLst>
                              <p:par>
                                <p:cTn id="140" presetID="1" presetClass="entr" presetSubtype="0" fill="hold" grpId="0" nodeType="afterEffect">
                                  <p:stCondLst>
                                    <p:cond delay="0"/>
                                  </p:stCondLst>
                                  <p:childTnLst>
                                    <p:set>
                                      <p:cBhvr>
                                        <p:cTn id="141" dur="1" fill="hold">
                                          <p:stCondLst>
                                            <p:cond delay="0"/>
                                          </p:stCondLst>
                                        </p:cTn>
                                        <p:tgtEl>
                                          <p:spTgt spid="53"/>
                                        </p:tgtEl>
                                        <p:attrNameLst>
                                          <p:attrName>style.visibility</p:attrName>
                                        </p:attrNameLst>
                                      </p:cBhvr>
                                      <p:to>
                                        <p:strVal val="visible"/>
                                      </p:to>
                                    </p:set>
                                  </p:childTnLst>
                                </p:cTn>
                              </p:par>
                            </p:childTnLst>
                          </p:cTn>
                        </p:par>
                        <p:par>
                          <p:cTn id="142" fill="hold">
                            <p:stCondLst>
                              <p:cond delay="7500"/>
                            </p:stCondLst>
                            <p:childTnLst>
                              <p:par>
                                <p:cTn id="143" presetID="56" presetClass="path" presetSubtype="0" fill="hold" grpId="1" nodeType="afterEffect">
                                  <p:stCondLst>
                                    <p:cond delay="0"/>
                                  </p:stCondLst>
                                  <p:childTnLst>
                                    <p:animMotion origin="layout" path="M -3.33333E-6 3.7037E-7 L 0.39306 -0.35301 " pathEditMode="relative" rAng="0" ptsTypes="AA">
                                      <p:cBhvr>
                                        <p:cTn id="144" dur="500" fill="hold"/>
                                        <p:tgtEl>
                                          <p:spTgt spid="53"/>
                                        </p:tgtEl>
                                        <p:attrNameLst>
                                          <p:attrName>ppt_x</p:attrName>
                                          <p:attrName>ppt_y</p:attrName>
                                        </p:attrNameLst>
                                      </p:cBhvr>
                                      <p:rCtr x="19653" y="-17662"/>
                                    </p:animMotion>
                                  </p:childTnLst>
                                  <p:subTnLst>
                                    <p:set>
                                      <p:cBhvr override="childStyle">
                                        <p:cTn dur="1" fill="hold" display="0" masterRel="sameClick" afterEffect="1">
                                          <p:stCondLst>
                                            <p:cond evt="end" delay="0">
                                              <p:tn val="143"/>
                                            </p:cond>
                                          </p:stCondLst>
                                        </p:cTn>
                                        <p:tgtEl>
                                          <p:spTgt spid="53"/>
                                        </p:tgtEl>
                                        <p:attrNameLst>
                                          <p:attrName>style.visibility</p:attrName>
                                        </p:attrNameLst>
                                      </p:cBhvr>
                                      <p:to>
                                        <p:strVal val="hidden"/>
                                      </p:to>
                                    </p:set>
                                  </p:subTnLst>
                                </p:cTn>
                              </p:par>
                              <p:par>
                                <p:cTn id="145" presetID="12" presetClass="entr" presetSubtype="4" fill="hold" nodeType="with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slide(fromBottom)">
                                      <p:cBhvr>
                                        <p:cTn id="147" dur="500"/>
                                        <p:tgtEl>
                                          <p:spTgt spid="89"/>
                                        </p:tgtEl>
                                      </p:cBhvr>
                                    </p:animEffect>
                                  </p:childTnLst>
                                </p:cTn>
                              </p:par>
                            </p:childTnLst>
                          </p:cTn>
                        </p:par>
                        <p:par>
                          <p:cTn id="148" fill="hold">
                            <p:stCondLst>
                              <p:cond delay="8000"/>
                            </p:stCondLst>
                            <p:childTnLst>
                              <p:par>
                                <p:cTn id="149" presetID="1" presetClass="entr" presetSubtype="0" fill="hold" grpId="0" nodeType="after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par>
                          <p:cTn id="151" fill="hold">
                            <p:stCondLst>
                              <p:cond delay="8000"/>
                            </p:stCondLst>
                            <p:childTnLst>
                              <p:par>
                                <p:cTn id="152" presetID="56" presetClass="path" presetSubtype="0" fill="hold" grpId="1" nodeType="afterEffect">
                                  <p:stCondLst>
                                    <p:cond delay="0"/>
                                  </p:stCondLst>
                                  <p:childTnLst>
                                    <p:animMotion origin="layout" path="M 3.33333E-6 2.96296E-6 L -0.08386 -0.34769 " pathEditMode="relative" rAng="0" ptsTypes="AA">
                                      <p:cBhvr>
                                        <p:cTn id="153" dur="500" fill="hold"/>
                                        <p:tgtEl>
                                          <p:spTgt spid="54"/>
                                        </p:tgtEl>
                                        <p:attrNameLst>
                                          <p:attrName>ppt_x</p:attrName>
                                          <p:attrName>ppt_y</p:attrName>
                                        </p:attrNameLst>
                                      </p:cBhvr>
                                      <p:rCtr x="-4201" y="-17384"/>
                                    </p:animMotion>
                                  </p:childTnLst>
                                  <p:subTnLst>
                                    <p:set>
                                      <p:cBhvr override="childStyle">
                                        <p:cTn dur="1" fill="hold" display="0" masterRel="sameClick" afterEffect="1">
                                          <p:stCondLst>
                                            <p:cond evt="end" delay="0">
                                              <p:tn val="152"/>
                                            </p:cond>
                                          </p:stCondLst>
                                        </p:cTn>
                                        <p:tgtEl>
                                          <p:spTgt spid="54"/>
                                        </p:tgtEl>
                                        <p:attrNameLst>
                                          <p:attrName>style.visibility</p:attrName>
                                        </p:attrNameLst>
                                      </p:cBhvr>
                                      <p:to>
                                        <p:strVal val="hidden"/>
                                      </p:to>
                                    </p:set>
                                  </p:subTnLst>
                                </p:cTn>
                              </p:par>
                              <p:par>
                                <p:cTn id="154" presetID="12" presetClass="entr" presetSubtype="4" fill="hold" nodeType="withEffect">
                                  <p:stCondLst>
                                    <p:cond delay="0"/>
                                  </p:stCondLst>
                                  <p:childTnLst>
                                    <p:set>
                                      <p:cBhvr>
                                        <p:cTn id="155" dur="1" fill="hold">
                                          <p:stCondLst>
                                            <p:cond delay="0"/>
                                          </p:stCondLst>
                                        </p:cTn>
                                        <p:tgtEl>
                                          <p:spTgt spid="90"/>
                                        </p:tgtEl>
                                        <p:attrNameLst>
                                          <p:attrName>style.visibility</p:attrName>
                                        </p:attrNameLst>
                                      </p:cBhvr>
                                      <p:to>
                                        <p:strVal val="visible"/>
                                      </p:to>
                                    </p:set>
                                    <p:animEffect transition="in" filter="slide(fromBottom)">
                                      <p:cBhvr>
                                        <p:cTn id="156" dur="500"/>
                                        <p:tgtEl>
                                          <p:spTgt spid="90"/>
                                        </p:tgtEl>
                                      </p:cBhvr>
                                    </p:animEffect>
                                  </p:childTnLst>
                                </p:cTn>
                              </p:par>
                            </p:childTnLst>
                          </p:cTn>
                        </p:par>
                        <p:par>
                          <p:cTn id="157" fill="hold">
                            <p:stCondLst>
                              <p:cond delay="8500"/>
                            </p:stCondLst>
                            <p:childTnLst>
                              <p:par>
                                <p:cTn id="158" presetID="1" presetClass="entr" presetSubtype="0" fill="hold" grpId="0" nodeType="afterEffect">
                                  <p:stCondLst>
                                    <p:cond delay="0"/>
                                  </p:stCondLst>
                                  <p:childTnLst>
                                    <p:set>
                                      <p:cBhvr>
                                        <p:cTn id="159" dur="1" fill="hold">
                                          <p:stCondLst>
                                            <p:cond delay="0"/>
                                          </p:stCondLst>
                                        </p:cTn>
                                        <p:tgtEl>
                                          <p:spTgt spid="55"/>
                                        </p:tgtEl>
                                        <p:attrNameLst>
                                          <p:attrName>style.visibility</p:attrName>
                                        </p:attrNameLst>
                                      </p:cBhvr>
                                      <p:to>
                                        <p:strVal val="visible"/>
                                      </p:to>
                                    </p:set>
                                  </p:childTnLst>
                                </p:cTn>
                              </p:par>
                            </p:childTnLst>
                          </p:cTn>
                        </p:par>
                        <p:par>
                          <p:cTn id="160" fill="hold">
                            <p:stCondLst>
                              <p:cond delay="8500"/>
                            </p:stCondLst>
                            <p:childTnLst>
                              <p:par>
                                <p:cTn id="161" presetID="56" presetClass="path" presetSubtype="0" fill="hold" grpId="1" nodeType="afterEffect">
                                  <p:stCondLst>
                                    <p:cond delay="0"/>
                                  </p:stCondLst>
                                  <p:childTnLst>
                                    <p:animMotion origin="layout" path="M 5E-6 2.96296E-6 L -0.03542 -0.3419 " pathEditMode="relative" rAng="0" ptsTypes="AA">
                                      <p:cBhvr>
                                        <p:cTn id="162" dur="500" fill="hold"/>
                                        <p:tgtEl>
                                          <p:spTgt spid="55"/>
                                        </p:tgtEl>
                                        <p:attrNameLst>
                                          <p:attrName>ppt_x</p:attrName>
                                          <p:attrName>ppt_y</p:attrName>
                                        </p:attrNameLst>
                                      </p:cBhvr>
                                      <p:rCtr x="-1771" y="-17106"/>
                                    </p:animMotion>
                                  </p:childTnLst>
                                  <p:subTnLst>
                                    <p:set>
                                      <p:cBhvr override="childStyle">
                                        <p:cTn dur="1" fill="hold" display="0" masterRel="sameClick" afterEffect="1">
                                          <p:stCondLst>
                                            <p:cond evt="end" delay="0">
                                              <p:tn val="161"/>
                                            </p:cond>
                                          </p:stCondLst>
                                        </p:cTn>
                                        <p:tgtEl>
                                          <p:spTgt spid="55"/>
                                        </p:tgtEl>
                                        <p:attrNameLst>
                                          <p:attrName>style.visibility</p:attrName>
                                        </p:attrNameLst>
                                      </p:cBhvr>
                                      <p:to>
                                        <p:strVal val="hidden"/>
                                      </p:to>
                                    </p:set>
                                  </p:subTnLst>
                                </p:cTn>
                              </p:par>
                              <p:par>
                                <p:cTn id="163" presetID="12" presetClass="entr" presetSubtype="4" fill="hold" nodeType="withEffect">
                                  <p:stCondLst>
                                    <p:cond delay="0"/>
                                  </p:stCondLst>
                                  <p:childTnLst>
                                    <p:set>
                                      <p:cBhvr>
                                        <p:cTn id="164" dur="1" fill="hold">
                                          <p:stCondLst>
                                            <p:cond delay="0"/>
                                          </p:stCondLst>
                                        </p:cTn>
                                        <p:tgtEl>
                                          <p:spTgt spid="91"/>
                                        </p:tgtEl>
                                        <p:attrNameLst>
                                          <p:attrName>style.visibility</p:attrName>
                                        </p:attrNameLst>
                                      </p:cBhvr>
                                      <p:to>
                                        <p:strVal val="visible"/>
                                      </p:to>
                                    </p:set>
                                    <p:animEffect transition="in" filter="slide(fromBottom)">
                                      <p:cBhvr>
                                        <p:cTn id="165" dur="500"/>
                                        <p:tgtEl>
                                          <p:spTgt spid="91"/>
                                        </p:tgtEl>
                                      </p:cBhvr>
                                    </p:animEffect>
                                  </p:childTnLst>
                                </p:cTn>
                              </p:par>
                            </p:childTnLst>
                          </p:cTn>
                        </p:par>
                        <p:par>
                          <p:cTn id="166" fill="hold">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56"/>
                                        </p:tgtEl>
                                        <p:attrNameLst>
                                          <p:attrName>style.visibility</p:attrName>
                                        </p:attrNameLst>
                                      </p:cBhvr>
                                      <p:to>
                                        <p:strVal val="visible"/>
                                      </p:to>
                                    </p:set>
                                  </p:childTnLst>
                                </p:cTn>
                              </p:par>
                            </p:childTnLst>
                          </p:cTn>
                        </p:par>
                        <p:par>
                          <p:cTn id="169" fill="hold">
                            <p:stCondLst>
                              <p:cond delay="9000"/>
                            </p:stCondLst>
                            <p:childTnLst>
                              <p:par>
                                <p:cTn id="170" presetID="56" presetClass="path" presetSubtype="0" fill="hold" grpId="1" nodeType="afterEffect">
                                  <p:stCondLst>
                                    <p:cond delay="0"/>
                                  </p:stCondLst>
                                  <p:childTnLst>
                                    <p:animMotion origin="layout" path="M -1.66667E-6 3.7037E-7 L -0.20312 -0.3375 " pathEditMode="relative" rAng="0" ptsTypes="AA">
                                      <p:cBhvr>
                                        <p:cTn id="171" dur="500" fill="hold"/>
                                        <p:tgtEl>
                                          <p:spTgt spid="56"/>
                                        </p:tgtEl>
                                        <p:attrNameLst>
                                          <p:attrName>ppt_x</p:attrName>
                                          <p:attrName>ppt_y</p:attrName>
                                        </p:attrNameLst>
                                      </p:cBhvr>
                                      <p:rCtr x="-10156" y="-16875"/>
                                    </p:animMotion>
                                  </p:childTnLst>
                                  <p:subTnLst>
                                    <p:set>
                                      <p:cBhvr override="childStyle">
                                        <p:cTn dur="1" fill="hold" display="0" masterRel="sameClick" afterEffect="1">
                                          <p:stCondLst>
                                            <p:cond evt="end" delay="0">
                                              <p:tn val="170"/>
                                            </p:cond>
                                          </p:stCondLst>
                                        </p:cTn>
                                        <p:tgtEl>
                                          <p:spTgt spid="56"/>
                                        </p:tgtEl>
                                        <p:attrNameLst>
                                          <p:attrName>style.visibility</p:attrName>
                                        </p:attrNameLst>
                                      </p:cBhvr>
                                      <p:to>
                                        <p:strVal val="hidden"/>
                                      </p:to>
                                    </p:set>
                                  </p:subTnLst>
                                </p:cTn>
                              </p:par>
                              <p:par>
                                <p:cTn id="172" presetID="12" presetClass="entr" presetSubtype="4" fill="hold" nodeType="withEffect">
                                  <p:stCondLst>
                                    <p:cond delay="0"/>
                                  </p:stCondLst>
                                  <p:childTnLst>
                                    <p:set>
                                      <p:cBhvr>
                                        <p:cTn id="173" dur="1" fill="hold">
                                          <p:stCondLst>
                                            <p:cond delay="0"/>
                                          </p:stCondLst>
                                        </p:cTn>
                                        <p:tgtEl>
                                          <p:spTgt spid="92"/>
                                        </p:tgtEl>
                                        <p:attrNameLst>
                                          <p:attrName>style.visibility</p:attrName>
                                        </p:attrNameLst>
                                      </p:cBhvr>
                                      <p:to>
                                        <p:strVal val="visible"/>
                                      </p:to>
                                    </p:set>
                                    <p:animEffect transition="in" filter="slide(fromBottom)">
                                      <p:cBhvr>
                                        <p:cTn id="174" dur="500"/>
                                        <p:tgtEl>
                                          <p:spTgt spid="92"/>
                                        </p:tgtEl>
                                      </p:cBhvr>
                                    </p:animEffect>
                                  </p:childTnLst>
                                </p:cTn>
                              </p:par>
                            </p:childTnLst>
                          </p:cTn>
                        </p:par>
                        <p:par>
                          <p:cTn id="175" fill="hold">
                            <p:stCondLst>
                              <p:cond delay="9500"/>
                            </p:stCondLst>
                            <p:childTnLst>
                              <p:par>
                                <p:cTn id="176" presetID="1" presetClass="entr" presetSubtype="0" fill="hold" grpId="0" nodeType="afterEffect">
                                  <p:stCondLst>
                                    <p:cond delay="0"/>
                                  </p:stCondLst>
                                  <p:childTnLst>
                                    <p:set>
                                      <p:cBhvr>
                                        <p:cTn id="177" dur="1" fill="hold">
                                          <p:stCondLst>
                                            <p:cond delay="0"/>
                                          </p:stCondLst>
                                        </p:cTn>
                                        <p:tgtEl>
                                          <p:spTgt spid="57"/>
                                        </p:tgtEl>
                                        <p:attrNameLst>
                                          <p:attrName>style.visibility</p:attrName>
                                        </p:attrNameLst>
                                      </p:cBhvr>
                                      <p:to>
                                        <p:strVal val="visible"/>
                                      </p:to>
                                    </p:set>
                                  </p:childTnLst>
                                </p:cTn>
                              </p:par>
                            </p:childTnLst>
                          </p:cTn>
                        </p:par>
                        <p:par>
                          <p:cTn id="178" fill="hold">
                            <p:stCondLst>
                              <p:cond delay="9500"/>
                            </p:stCondLst>
                            <p:childTnLst>
                              <p:par>
                                <p:cTn id="179" presetID="56" presetClass="path" presetSubtype="0" fill="hold" grpId="1" nodeType="afterEffect">
                                  <p:stCondLst>
                                    <p:cond delay="0"/>
                                  </p:stCondLst>
                                  <p:childTnLst>
                                    <p:animMotion origin="layout" path="M 3.05556E-6 2.96296E-6 L -0.08386 -0.34769 " pathEditMode="relative" rAng="0" ptsTypes="AA">
                                      <p:cBhvr>
                                        <p:cTn id="180" dur="500" fill="hold"/>
                                        <p:tgtEl>
                                          <p:spTgt spid="57"/>
                                        </p:tgtEl>
                                        <p:attrNameLst>
                                          <p:attrName>ppt_x</p:attrName>
                                          <p:attrName>ppt_y</p:attrName>
                                        </p:attrNameLst>
                                      </p:cBhvr>
                                      <p:rCtr x="-4201" y="-17384"/>
                                    </p:animMotion>
                                  </p:childTnLst>
                                  <p:subTnLst>
                                    <p:set>
                                      <p:cBhvr override="childStyle">
                                        <p:cTn dur="1" fill="hold" display="0" masterRel="sameClick" afterEffect="1">
                                          <p:stCondLst>
                                            <p:cond evt="end" delay="0">
                                              <p:tn val="179"/>
                                            </p:cond>
                                          </p:stCondLst>
                                        </p:cTn>
                                        <p:tgtEl>
                                          <p:spTgt spid="57"/>
                                        </p:tgtEl>
                                        <p:attrNameLst>
                                          <p:attrName>style.visibility</p:attrName>
                                        </p:attrNameLst>
                                      </p:cBhvr>
                                      <p:to>
                                        <p:strVal val="hidden"/>
                                      </p:to>
                                    </p:set>
                                  </p:subTnLst>
                                </p:cTn>
                              </p:par>
                              <p:par>
                                <p:cTn id="181" presetID="12" presetClass="entr" presetSubtype="4" fill="hold" nodeType="withEffect">
                                  <p:stCondLst>
                                    <p:cond delay="0"/>
                                  </p:stCondLst>
                                  <p:childTnLst>
                                    <p:set>
                                      <p:cBhvr>
                                        <p:cTn id="182" dur="1" fill="hold">
                                          <p:stCondLst>
                                            <p:cond delay="0"/>
                                          </p:stCondLst>
                                        </p:cTn>
                                        <p:tgtEl>
                                          <p:spTgt spid="93"/>
                                        </p:tgtEl>
                                        <p:attrNameLst>
                                          <p:attrName>style.visibility</p:attrName>
                                        </p:attrNameLst>
                                      </p:cBhvr>
                                      <p:to>
                                        <p:strVal val="visible"/>
                                      </p:to>
                                    </p:set>
                                    <p:animEffect transition="in" filter="slide(fromBottom)">
                                      <p:cBhvr>
                                        <p:cTn id="183" dur="500"/>
                                        <p:tgtEl>
                                          <p:spTgt spid="93"/>
                                        </p:tgtEl>
                                      </p:cBhvr>
                                    </p:animEffect>
                                  </p:childTnLst>
                                </p:cTn>
                              </p:par>
                            </p:childTnLst>
                          </p:cTn>
                        </p:par>
                        <p:par>
                          <p:cTn id="184" fill="hold">
                            <p:stCondLst>
                              <p:cond delay="10000"/>
                            </p:stCondLst>
                            <p:childTnLst>
                              <p:par>
                                <p:cTn id="185" presetID="1" presetClass="entr" presetSubtype="0" fill="hold" grpId="0" nodeType="afterEffect">
                                  <p:stCondLst>
                                    <p:cond delay="0"/>
                                  </p:stCondLst>
                                  <p:childTnLst>
                                    <p:set>
                                      <p:cBhvr>
                                        <p:cTn id="186" dur="1" fill="hold">
                                          <p:stCondLst>
                                            <p:cond delay="0"/>
                                          </p:stCondLst>
                                        </p:cTn>
                                        <p:tgtEl>
                                          <p:spTgt spid="58"/>
                                        </p:tgtEl>
                                        <p:attrNameLst>
                                          <p:attrName>style.visibility</p:attrName>
                                        </p:attrNameLst>
                                      </p:cBhvr>
                                      <p:to>
                                        <p:strVal val="visible"/>
                                      </p:to>
                                    </p:set>
                                  </p:childTnLst>
                                </p:cTn>
                              </p:par>
                            </p:childTnLst>
                          </p:cTn>
                        </p:par>
                        <p:par>
                          <p:cTn id="187" fill="hold">
                            <p:stCondLst>
                              <p:cond delay="10000"/>
                            </p:stCondLst>
                            <p:childTnLst>
                              <p:par>
                                <p:cTn id="188" presetID="56" presetClass="path" presetSubtype="0" fill="hold" grpId="1" nodeType="afterEffect">
                                  <p:stCondLst>
                                    <p:cond delay="0"/>
                                  </p:stCondLst>
                                  <p:childTnLst>
                                    <p:animMotion origin="layout" path="M 3.88889E-6 3.7037E-7 L -0.05278 -0.34514 " pathEditMode="relative" rAng="0" ptsTypes="AA">
                                      <p:cBhvr>
                                        <p:cTn id="189" dur="500" fill="hold"/>
                                        <p:tgtEl>
                                          <p:spTgt spid="58"/>
                                        </p:tgtEl>
                                        <p:attrNameLst>
                                          <p:attrName>ppt_x</p:attrName>
                                          <p:attrName>ppt_y</p:attrName>
                                        </p:attrNameLst>
                                      </p:cBhvr>
                                      <p:rCtr x="-2639" y="-17269"/>
                                    </p:animMotion>
                                  </p:childTnLst>
                                  <p:subTnLst>
                                    <p:set>
                                      <p:cBhvr override="childStyle">
                                        <p:cTn dur="1" fill="hold" display="0" masterRel="sameClick" afterEffect="1">
                                          <p:stCondLst>
                                            <p:cond evt="end" delay="0">
                                              <p:tn val="188"/>
                                            </p:cond>
                                          </p:stCondLst>
                                        </p:cTn>
                                        <p:tgtEl>
                                          <p:spTgt spid="58"/>
                                        </p:tgtEl>
                                        <p:attrNameLst>
                                          <p:attrName>style.visibility</p:attrName>
                                        </p:attrNameLst>
                                      </p:cBhvr>
                                      <p:to>
                                        <p:strVal val="hidden"/>
                                      </p:to>
                                    </p:set>
                                  </p:subTnLst>
                                </p:cTn>
                              </p:par>
                              <p:par>
                                <p:cTn id="190" presetID="12" presetClass="entr" presetSubtype="4" fill="hold" nodeType="with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slide(fromBottom)">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60"/>
                                        </p:tgtEl>
                                        <p:attrNameLst>
                                          <p:attrName>style.visibility</p:attrName>
                                        </p:attrNameLst>
                                      </p:cBhvr>
                                      <p:to>
                                        <p:strVal val="visible"/>
                                      </p:to>
                                    </p:set>
                                    <p:animEffect transition="in" filter="fade">
                                      <p:cBhvr>
                                        <p:cTn id="19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zövegdoboz 58"/>
          <p:cNvSpPr txBox="1"/>
          <p:nvPr/>
        </p:nvSpPr>
        <p:spPr>
          <a:xfrm>
            <a:off x="3344714" y="1779284"/>
            <a:ext cx="5990743" cy="646331"/>
          </a:xfrm>
          <a:prstGeom prst="rect">
            <a:avLst/>
          </a:prstGeom>
          <a:noFill/>
        </p:spPr>
        <p:txBody>
          <a:bodyPr wrap="none" rtlCol="0">
            <a:spAutoFit/>
          </a:bodyPr>
          <a:lstStyle/>
          <a:p>
            <a:r>
              <a:rPr lang="en-US" sz="3600" dirty="0">
                <a:latin typeface="Whipsmart" pitchFamily="34" charset="0"/>
              </a:rPr>
              <a:t>Watt per square meter [ Wm</a:t>
            </a:r>
            <a:r>
              <a:rPr lang="en-US" sz="3600" baseline="30000" dirty="0">
                <a:latin typeface="Whipsmart" pitchFamily="34" charset="0"/>
              </a:rPr>
              <a:t>-2</a:t>
            </a:r>
            <a:r>
              <a:rPr lang="en-US" sz="3600" dirty="0">
                <a:latin typeface="Whipsmart" pitchFamily="34" charset="0"/>
              </a:rPr>
              <a:t> ]</a:t>
            </a:r>
          </a:p>
        </p:txBody>
      </p:sp>
      <p:cxnSp>
        <p:nvCxnSpPr>
          <p:cNvPr id="60" name="Egyenes összekötő nyíllal 59"/>
          <p:cNvCxnSpPr/>
          <p:nvPr/>
        </p:nvCxnSpPr>
        <p:spPr>
          <a:xfrm flipV="1">
            <a:off x="3733801" y="437388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1" name="Egyenes összekötő nyíllal 60"/>
          <p:cNvCxnSpPr/>
          <p:nvPr/>
        </p:nvCxnSpPr>
        <p:spPr>
          <a:xfrm flipV="1">
            <a:off x="8412481" y="439674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2" name="Egyenes összekötő nyíllal 61"/>
          <p:cNvCxnSpPr/>
          <p:nvPr/>
        </p:nvCxnSpPr>
        <p:spPr>
          <a:xfrm flipV="1">
            <a:off x="45720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3" name="Egyenes összekötő nyíllal 62"/>
          <p:cNvCxnSpPr/>
          <p:nvPr/>
        </p:nvCxnSpPr>
        <p:spPr>
          <a:xfrm flipV="1">
            <a:off x="50292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4" name="Egyenes összekötő nyíllal 63"/>
          <p:cNvCxnSpPr/>
          <p:nvPr/>
        </p:nvCxnSpPr>
        <p:spPr>
          <a:xfrm flipV="1">
            <a:off x="7162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5" name="Egyenes összekötő nyíllal 64"/>
          <p:cNvCxnSpPr/>
          <p:nvPr/>
        </p:nvCxnSpPr>
        <p:spPr>
          <a:xfrm flipV="1">
            <a:off x="58674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6" name="Egyenes összekötő nyíllal 65"/>
          <p:cNvCxnSpPr/>
          <p:nvPr/>
        </p:nvCxnSpPr>
        <p:spPr>
          <a:xfrm flipV="1">
            <a:off x="63246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7" name="Egyenes összekötő nyíllal 66"/>
          <p:cNvCxnSpPr/>
          <p:nvPr/>
        </p:nvCxnSpPr>
        <p:spPr>
          <a:xfrm flipV="1">
            <a:off x="6728216" y="431292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8" name="Egyenes összekötő nyíllal 67"/>
          <p:cNvCxnSpPr/>
          <p:nvPr/>
        </p:nvCxnSpPr>
        <p:spPr>
          <a:xfrm flipV="1">
            <a:off x="71628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9" name="Egyenes összekötő nyíllal 68"/>
          <p:cNvCxnSpPr/>
          <p:nvPr/>
        </p:nvCxnSpPr>
        <p:spPr>
          <a:xfrm flipV="1">
            <a:off x="54483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0" name="Egyenes összekötő nyíllal 69"/>
          <p:cNvCxnSpPr/>
          <p:nvPr/>
        </p:nvCxnSpPr>
        <p:spPr>
          <a:xfrm flipV="1">
            <a:off x="796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1" name="Egyenes összekötő nyíllal 70"/>
          <p:cNvCxnSpPr/>
          <p:nvPr/>
        </p:nvCxnSpPr>
        <p:spPr>
          <a:xfrm flipV="1">
            <a:off x="58674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Egyenes összekötő nyíllal 72"/>
          <p:cNvCxnSpPr/>
          <p:nvPr/>
        </p:nvCxnSpPr>
        <p:spPr>
          <a:xfrm flipV="1">
            <a:off x="415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4" name="Egyenes összekötő nyíllal 73"/>
          <p:cNvCxnSpPr/>
          <p:nvPr/>
        </p:nvCxnSpPr>
        <p:spPr>
          <a:xfrm flipV="1">
            <a:off x="63246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5" name="Egyenes összekötő nyíllal 94"/>
          <p:cNvCxnSpPr/>
          <p:nvPr/>
        </p:nvCxnSpPr>
        <p:spPr>
          <a:xfrm flipV="1">
            <a:off x="7543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6" name="Egyenes összekötő nyíllal 95"/>
          <p:cNvCxnSpPr/>
          <p:nvPr/>
        </p:nvCxnSpPr>
        <p:spPr>
          <a:xfrm flipV="1">
            <a:off x="45720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7" name="Egyenes összekötő nyíllal 96"/>
          <p:cNvCxnSpPr/>
          <p:nvPr/>
        </p:nvCxnSpPr>
        <p:spPr>
          <a:xfrm flipV="1">
            <a:off x="50292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8" name="Egyenes összekötő nyíllal 97"/>
          <p:cNvCxnSpPr/>
          <p:nvPr/>
        </p:nvCxnSpPr>
        <p:spPr>
          <a:xfrm flipV="1">
            <a:off x="45720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9" name="Egyenes összekötő nyíllal 98"/>
          <p:cNvCxnSpPr/>
          <p:nvPr/>
        </p:nvCxnSpPr>
        <p:spPr>
          <a:xfrm flipV="1">
            <a:off x="54483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0" name="Egyenes összekötő nyíllal 99"/>
          <p:cNvCxnSpPr/>
          <p:nvPr/>
        </p:nvCxnSpPr>
        <p:spPr>
          <a:xfrm flipV="1">
            <a:off x="63246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1" name="Egyenes összekötő nyíllal 100"/>
          <p:cNvCxnSpPr/>
          <p:nvPr/>
        </p:nvCxnSpPr>
        <p:spPr>
          <a:xfrm flipV="1">
            <a:off x="67437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3"/>
          <p:cNvCxnSpPr/>
          <p:nvPr/>
        </p:nvCxnSpPr>
        <p:spPr>
          <a:xfrm>
            <a:off x="3498969" y="5012576"/>
            <a:ext cx="511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Ellipszis 11"/>
          <p:cNvSpPr/>
          <p:nvPr/>
        </p:nvSpPr>
        <p:spPr>
          <a:xfrm>
            <a:off x="3530096"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104" name="Straight Connector 6"/>
          <p:cNvCxnSpPr/>
          <p:nvPr/>
        </p:nvCxnSpPr>
        <p:spPr>
          <a:xfrm>
            <a:off x="349896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7"/>
          <p:cNvCxnSpPr/>
          <p:nvPr/>
        </p:nvCxnSpPr>
        <p:spPr>
          <a:xfrm>
            <a:off x="392568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26"/>
          <p:cNvCxnSpPr/>
          <p:nvPr/>
        </p:nvCxnSpPr>
        <p:spPr>
          <a:xfrm>
            <a:off x="4352408"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27"/>
          <p:cNvCxnSpPr/>
          <p:nvPr/>
        </p:nvCxnSpPr>
        <p:spPr>
          <a:xfrm>
            <a:off x="4779127"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28"/>
          <p:cNvCxnSpPr/>
          <p:nvPr/>
        </p:nvCxnSpPr>
        <p:spPr>
          <a:xfrm>
            <a:off x="5208186"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29"/>
          <p:cNvCxnSpPr/>
          <p:nvPr/>
        </p:nvCxnSpPr>
        <p:spPr>
          <a:xfrm>
            <a:off x="5635340"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30"/>
          <p:cNvCxnSpPr/>
          <p:nvPr/>
        </p:nvCxnSpPr>
        <p:spPr>
          <a:xfrm>
            <a:off x="6059287"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31"/>
          <p:cNvCxnSpPr/>
          <p:nvPr/>
        </p:nvCxnSpPr>
        <p:spPr>
          <a:xfrm>
            <a:off x="648600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32"/>
          <p:cNvCxnSpPr/>
          <p:nvPr/>
        </p:nvCxnSpPr>
        <p:spPr>
          <a:xfrm>
            <a:off x="6926492"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33"/>
          <p:cNvCxnSpPr/>
          <p:nvPr/>
        </p:nvCxnSpPr>
        <p:spPr>
          <a:xfrm>
            <a:off x="7339444" y="4877877"/>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34"/>
          <p:cNvCxnSpPr/>
          <p:nvPr/>
        </p:nvCxnSpPr>
        <p:spPr>
          <a:xfrm>
            <a:off x="776616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35"/>
          <p:cNvCxnSpPr/>
          <p:nvPr/>
        </p:nvCxnSpPr>
        <p:spPr>
          <a:xfrm>
            <a:off x="819288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36"/>
          <p:cNvCxnSpPr/>
          <p:nvPr/>
        </p:nvCxnSpPr>
        <p:spPr>
          <a:xfrm>
            <a:off x="861622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Ellipszis 11"/>
          <p:cNvSpPr/>
          <p:nvPr/>
        </p:nvSpPr>
        <p:spPr>
          <a:xfrm>
            <a:off x="8287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8" name="Ellipszis 11"/>
          <p:cNvSpPr/>
          <p:nvPr/>
        </p:nvSpPr>
        <p:spPr>
          <a:xfrm>
            <a:off x="4491497"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9" name="Ellipszis 11"/>
          <p:cNvSpPr/>
          <p:nvPr/>
        </p:nvSpPr>
        <p:spPr>
          <a:xfrm>
            <a:off x="4889089"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0" name="Ellipszis 11"/>
          <p:cNvSpPr/>
          <p:nvPr/>
        </p:nvSpPr>
        <p:spPr>
          <a:xfrm>
            <a:off x="700306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1" name="Ellipszis 11"/>
          <p:cNvSpPr/>
          <p:nvPr/>
        </p:nvSpPr>
        <p:spPr>
          <a:xfrm>
            <a:off x="5668440"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2" name="Ellipszis 11"/>
          <p:cNvSpPr/>
          <p:nvPr/>
        </p:nvSpPr>
        <p:spPr>
          <a:xfrm>
            <a:off x="6150328"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3" name="Ellipszis 11"/>
          <p:cNvSpPr/>
          <p:nvPr/>
        </p:nvSpPr>
        <p:spPr>
          <a:xfrm>
            <a:off x="6488344"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4" name="Ellipszis 11"/>
          <p:cNvSpPr/>
          <p:nvPr/>
        </p:nvSpPr>
        <p:spPr>
          <a:xfrm>
            <a:off x="7068511"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5" name="Ellipszis 11"/>
          <p:cNvSpPr/>
          <p:nvPr/>
        </p:nvSpPr>
        <p:spPr>
          <a:xfrm>
            <a:off x="535474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6" name="Ellipszis 11"/>
          <p:cNvSpPr/>
          <p:nvPr/>
        </p:nvSpPr>
        <p:spPr>
          <a:xfrm>
            <a:off x="7783030"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7" name="Ellipszis 11"/>
          <p:cNvSpPr/>
          <p:nvPr/>
        </p:nvSpPr>
        <p:spPr>
          <a:xfrm>
            <a:off x="5762854"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8" name="Ellipszis 11"/>
          <p:cNvSpPr/>
          <p:nvPr/>
        </p:nvSpPr>
        <p:spPr>
          <a:xfrm>
            <a:off x="4014565"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9" name="Ellipszis 11"/>
          <p:cNvSpPr/>
          <p:nvPr/>
        </p:nvSpPr>
        <p:spPr>
          <a:xfrm>
            <a:off x="612345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0" name="Ellipszis 11"/>
          <p:cNvSpPr/>
          <p:nvPr/>
        </p:nvSpPr>
        <p:spPr>
          <a:xfrm>
            <a:off x="7444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1" name="Ellipszis 11"/>
          <p:cNvSpPr/>
          <p:nvPr/>
        </p:nvSpPr>
        <p:spPr>
          <a:xfrm>
            <a:off x="4429168"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2" name="Ellipszis 11"/>
          <p:cNvSpPr/>
          <p:nvPr/>
        </p:nvSpPr>
        <p:spPr>
          <a:xfrm>
            <a:off x="4876801" y="4876801"/>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3" name="Ellipszis 11"/>
          <p:cNvSpPr/>
          <p:nvPr/>
        </p:nvSpPr>
        <p:spPr>
          <a:xfrm>
            <a:off x="443911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4" name="Ellipszis 11"/>
          <p:cNvSpPr/>
          <p:nvPr/>
        </p:nvSpPr>
        <p:spPr>
          <a:xfrm>
            <a:off x="5220194" y="4867363"/>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5" name="Ellipszis 11"/>
          <p:cNvSpPr/>
          <p:nvPr/>
        </p:nvSpPr>
        <p:spPr>
          <a:xfrm>
            <a:off x="6202659"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6" name="Ellipszis 11"/>
          <p:cNvSpPr/>
          <p:nvPr/>
        </p:nvSpPr>
        <p:spPr>
          <a:xfrm>
            <a:off x="6654170" y="4867364"/>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7" name="Szabadkézi sokszög 136"/>
          <p:cNvSpPr/>
          <p:nvPr/>
        </p:nvSpPr>
        <p:spPr>
          <a:xfrm>
            <a:off x="3657600" y="3143251"/>
            <a:ext cx="4876800" cy="1488017"/>
          </a:xfrm>
          <a:custGeom>
            <a:avLst/>
            <a:gdLst>
              <a:gd name="connsiteX0" fmla="*/ 0 w 4876800"/>
              <a:gd name="connsiteY0" fmla="*/ 1441450 h 1488017"/>
              <a:gd name="connsiteX1" fmla="*/ 584200 w 4876800"/>
              <a:gd name="connsiteY1" fmla="*/ 1263650 h 1488017"/>
              <a:gd name="connsiteX2" fmla="*/ 1028700 w 4876800"/>
              <a:gd name="connsiteY2" fmla="*/ 95250 h 1488017"/>
              <a:gd name="connsiteX3" fmla="*/ 1422400 w 4876800"/>
              <a:gd name="connsiteY3" fmla="*/ 692150 h 1488017"/>
              <a:gd name="connsiteX4" fmla="*/ 2197100 w 4876800"/>
              <a:gd name="connsiteY4" fmla="*/ 831850 h 1488017"/>
              <a:gd name="connsiteX5" fmla="*/ 2768600 w 4876800"/>
              <a:gd name="connsiteY5" fmla="*/ 209550 h 1488017"/>
              <a:gd name="connsiteX6" fmla="*/ 3581400 w 4876800"/>
              <a:gd name="connsiteY6" fmla="*/ 857250 h 1488017"/>
              <a:gd name="connsiteX7" fmla="*/ 4876800 w 4876800"/>
              <a:gd name="connsiteY7" fmla="*/ 1428750 h 148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800" h="1488017">
                <a:moveTo>
                  <a:pt x="0" y="1441450"/>
                </a:moveTo>
                <a:cubicBezTo>
                  <a:pt x="206375" y="1464733"/>
                  <a:pt x="412750" y="1488017"/>
                  <a:pt x="584200" y="1263650"/>
                </a:cubicBezTo>
                <a:cubicBezTo>
                  <a:pt x="755650" y="1039283"/>
                  <a:pt x="889000" y="190500"/>
                  <a:pt x="1028700" y="95250"/>
                </a:cubicBezTo>
                <a:cubicBezTo>
                  <a:pt x="1168400" y="0"/>
                  <a:pt x="1227667" y="569383"/>
                  <a:pt x="1422400" y="692150"/>
                </a:cubicBezTo>
                <a:cubicBezTo>
                  <a:pt x="1617133" y="814917"/>
                  <a:pt x="1972733" y="912283"/>
                  <a:pt x="2197100" y="831850"/>
                </a:cubicBezTo>
                <a:cubicBezTo>
                  <a:pt x="2421467" y="751417"/>
                  <a:pt x="2537883" y="205317"/>
                  <a:pt x="2768600" y="209550"/>
                </a:cubicBezTo>
                <a:cubicBezTo>
                  <a:pt x="2999317" y="213783"/>
                  <a:pt x="3230033" y="654050"/>
                  <a:pt x="3581400" y="857250"/>
                </a:cubicBezTo>
                <a:cubicBezTo>
                  <a:pt x="3932767" y="1060450"/>
                  <a:pt x="4404783" y="1244600"/>
                  <a:pt x="4876800" y="142875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52995" y="734349"/>
            <a:ext cx="6840668" cy="580115"/>
          </a:xfrm>
          <a:prstGeom prst="rect">
            <a:avLst/>
          </a:prstGeom>
        </p:spPr>
      </p:pic>
    </p:spTree>
    <p:extLst>
      <p:ext uri="{BB962C8B-B14F-4D97-AF65-F5344CB8AC3E}">
        <p14:creationId xmlns:p14="http://schemas.microsoft.com/office/powerpoint/2010/main" val="84468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5.55556E-7 2.96296E-6 L 0.26649 -0.34861 " pathEditMode="relative" rAng="0" ptsTypes="AA">
                                      <p:cBhvr>
                                        <p:cTn id="9" dur="500" spd="-100000" fill="hold"/>
                                        <p:tgtEl>
                                          <p:spTgt spid="103"/>
                                        </p:tgtEl>
                                        <p:attrNameLst>
                                          <p:attrName>ppt_x</p:attrName>
                                          <p:attrName>ppt_y</p:attrName>
                                        </p:attrNameLst>
                                      </p:cBhvr>
                                      <p:rCtr x="13316" y="-17431"/>
                                    </p:animMotion>
                                  </p:childTnLst>
                                  <p:subTnLst>
                                    <p:set>
                                      <p:cBhvr override="childStyle">
                                        <p:cTn dur="1" fill="hold" display="0" masterRel="sameClick" afterEffect="1">
                                          <p:stCondLst>
                                            <p:cond evt="end" delay="0">
                                              <p:tn val="8"/>
                                            </p:cond>
                                          </p:stCondLst>
                                        </p:cTn>
                                        <p:tgtEl>
                                          <p:spTgt spid="103"/>
                                        </p:tgtEl>
                                        <p:attrNameLst>
                                          <p:attrName>style.visibility</p:attrName>
                                        </p:attrNameLst>
                                      </p:cBhvr>
                                      <p:to>
                                        <p:strVal val="hidden"/>
                                      </p:to>
                                    </p:set>
                                  </p:subTnLst>
                                </p:cTn>
                              </p:par>
                              <p:par>
                                <p:cTn id="10" presetID="12" presetClass="entr" presetSubtype="4"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slide(fromBottom)">
                                      <p:cBhvr>
                                        <p:cTn id="12" dur="500"/>
                                        <p:tgtEl>
                                          <p:spTgt spid="60"/>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17"/>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66667E-6 3.7037E-7 L -0.13264 -0.3419 " pathEditMode="relative" rAng="0" ptsTypes="AA">
                                      <p:cBhvr>
                                        <p:cTn id="18" dur="500" spd="-100000" fill="hold"/>
                                        <p:tgtEl>
                                          <p:spTgt spid="117"/>
                                        </p:tgtEl>
                                        <p:attrNameLst>
                                          <p:attrName>ppt_x</p:attrName>
                                          <p:attrName>ppt_y</p:attrName>
                                        </p:attrNameLst>
                                      </p:cBhvr>
                                      <p:rCtr x="-6632" y="-17106"/>
                                    </p:animMotion>
                                  </p:childTnLst>
                                  <p:subTnLst>
                                    <p:set>
                                      <p:cBhvr override="childStyle">
                                        <p:cTn dur="1" fill="hold" display="0" masterRel="sameClick" afterEffect="1">
                                          <p:stCondLst>
                                            <p:cond evt="end" delay="0">
                                              <p:tn val="17"/>
                                            </p:cond>
                                          </p:stCondLst>
                                        </p:cTn>
                                        <p:tgtEl>
                                          <p:spTgt spid="117"/>
                                        </p:tgtEl>
                                        <p:attrNameLst>
                                          <p:attrName>style.visibility</p:attrName>
                                        </p:attrNameLst>
                                      </p:cBhvr>
                                      <p:to>
                                        <p:strVal val="hidden"/>
                                      </p:to>
                                    </p:set>
                                  </p:subTnLst>
                                </p:cTn>
                              </p:par>
                              <p:par>
                                <p:cTn id="19" presetID="12" presetClass="entr" presetSubtype="4"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slide(fromBottom)">
                                      <p:cBhvr>
                                        <p:cTn id="21" dur="500"/>
                                        <p:tgtEl>
                                          <p:spTgt spid="61"/>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16667E-6 2.96296E-6 L 0.13178 -0.34746 " pathEditMode="relative" rAng="0" ptsTypes="AA">
                                      <p:cBhvr>
                                        <p:cTn id="27" dur="500" spd="-100000" fill="hold"/>
                                        <p:tgtEl>
                                          <p:spTgt spid="118"/>
                                        </p:tgtEl>
                                        <p:attrNameLst>
                                          <p:attrName>ppt_x</p:attrName>
                                          <p:attrName>ppt_y</p:attrName>
                                        </p:attrNameLst>
                                      </p:cBhvr>
                                      <p:rCtr x="6580" y="-17384"/>
                                    </p:animMotion>
                                  </p:childTnLst>
                                  <p:subTnLst>
                                    <p:set>
                                      <p:cBhvr override="childStyle">
                                        <p:cTn dur="1" fill="hold" display="0" masterRel="sameClick" afterEffect="1">
                                          <p:stCondLst>
                                            <p:cond evt="end" delay="0">
                                              <p:tn val="26"/>
                                            </p:cond>
                                          </p:stCondLst>
                                        </p:cTn>
                                        <p:tgtEl>
                                          <p:spTgt spid="118"/>
                                        </p:tgtEl>
                                        <p:attrNameLst>
                                          <p:attrName>style.visibility</p:attrName>
                                        </p:attrNameLst>
                                      </p:cBhvr>
                                      <p:to>
                                        <p:strVal val="hidden"/>
                                      </p:to>
                                    </p:set>
                                  </p:subTnLst>
                                </p:cTn>
                              </p:par>
                              <p:par>
                                <p:cTn id="28" presetID="12" presetClass="entr" presetSubtype="4"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slide(fromBottom)">
                                      <p:cBhvr>
                                        <p:cTn id="30" dur="500"/>
                                        <p:tgtEl>
                                          <p:spTgt spid="62"/>
                                        </p:tgtEl>
                                      </p:cBhvr>
                                    </p:animEffec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119"/>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5.55556E-7 2.96296E-6 L -0.1349 -0.34306 " pathEditMode="relative" rAng="0" ptsTypes="AA">
                                      <p:cBhvr>
                                        <p:cTn id="36" dur="500" spd="-100000" fill="hold"/>
                                        <p:tgtEl>
                                          <p:spTgt spid="119"/>
                                        </p:tgtEl>
                                        <p:attrNameLst>
                                          <p:attrName>ppt_x</p:attrName>
                                          <p:attrName>ppt_y</p:attrName>
                                        </p:attrNameLst>
                                      </p:cBhvr>
                                      <p:rCtr x="-6753" y="-17153"/>
                                    </p:animMotion>
                                  </p:childTnLst>
                                  <p:subTnLst>
                                    <p:set>
                                      <p:cBhvr override="childStyle">
                                        <p:cTn dur="1" fill="hold" display="0" masterRel="sameClick" afterEffect="1">
                                          <p:stCondLst>
                                            <p:cond evt="end" delay="0">
                                              <p:tn val="35"/>
                                            </p:cond>
                                          </p:stCondLst>
                                        </p:cTn>
                                        <p:tgtEl>
                                          <p:spTgt spid="119"/>
                                        </p:tgtEl>
                                        <p:attrNameLst>
                                          <p:attrName>style.visibility</p:attrName>
                                        </p:attrNameLst>
                                      </p:cBhvr>
                                      <p:to>
                                        <p:strVal val="hidden"/>
                                      </p:to>
                                    </p:set>
                                  </p:subTnLst>
                                </p:cTn>
                              </p:par>
                              <p:par>
                                <p:cTn id="37" presetID="1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slide(fromBottom)">
                                      <p:cBhvr>
                                        <p:cTn id="39" dur="500"/>
                                        <p:tgtEl>
                                          <p:spTgt spid="63"/>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3.05556E-6 2.96296E-6 L 0.17691 -0.32963 " pathEditMode="relative" rAng="0" ptsTypes="AA">
                                      <p:cBhvr>
                                        <p:cTn id="45" dur="500" spd="-100000" fill="hold"/>
                                        <p:tgtEl>
                                          <p:spTgt spid="120"/>
                                        </p:tgtEl>
                                        <p:attrNameLst>
                                          <p:attrName>ppt_x</p:attrName>
                                          <p:attrName>ppt_y</p:attrName>
                                        </p:attrNameLst>
                                      </p:cBhvr>
                                      <p:rCtr x="8837" y="-16481"/>
                                    </p:animMotion>
                                  </p:childTnLst>
                                  <p:subTnLst>
                                    <p:set>
                                      <p:cBhvr override="childStyle">
                                        <p:cTn dur="1" fill="hold" display="0" masterRel="sameClick" afterEffect="1">
                                          <p:stCondLst>
                                            <p:cond evt="end" delay="0">
                                              <p:tn val="44"/>
                                            </p:cond>
                                          </p:stCondLst>
                                        </p:cTn>
                                        <p:tgtEl>
                                          <p:spTgt spid="120"/>
                                        </p:tgtEl>
                                        <p:attrNameLst>
                                          <p:attrName>style.visibility</p:attrName>
                                        </p:attrNameLst>
                                      </p:cBhvr>
                                      <p:to>
                                        <p:strVal val="hidden"/>
                                      </p:to>
                                    </p:set>
                                  </p:subTnLst>
                                </p:cTn>
                              </p:par>
                              <p:par>
                                <p:cTn id="46" presetID="12" presetClass="entr" presetSubtype="4" fill="hold"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slide(fromBottom)">
                                      <p:cBhvr>
                                        <p:cTn id="48" dur="500"/>
                                        <p:tgtEl>
                                          <p:spTgt spid="64"/>
                                        </p:tgtEl>
                                      </p:cBhvr>
                                    </p:animEffec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121"/>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2.96296E-6 L -0.08385 -0.34769 " pathEditMode="relative" rAng="0" ptsTypes="AA">
                                      <p:cBhvr>
                                        <p:cTn id="54" dur="500" spd="-100000" fill="hold"/>
                                        <p:tgtEl>
                                          <p:spTgt spid="121"/>
                                        </p:tgtEl>
                                        <p:attrNameLst>
                                          <p:attrName>ppt_x</p:attrName>
                                          <p:attrName>ppt_y</p:attrName>
                                        </p:attrNameLst>
                                      </p:cBhvr>
                                      <p:rCtr x="-4201" y="-17384"/>
                                    </p:animMotion>
                                  </p:childTnLst>
                                  <p:subTnLst>
                                    <p:set>
                                      <p:cBhvr override="childStyle">
                                        <p:cTn dur="1" fill="hold" display="0" masterRel="sameClick" afterEffect="1">
                                          <p:stCondLst>
                                            <p:cond evt="end" delay="0">
                                              <p:tn val="53"/>
                                            </p:cond>
                                          </p:stCondLst>
                                        </p:cTn>
                                        <p:tgtEl>
                                          <p:spTgt spid="121"/>
                                        </p:tgtEl>
                                        <p:attrNameLst>
                                          <p:attrName>style.visibility</p:attrName>
                                        </p:attrNameLst>
                                      </p:cBhvr>
                                      <p:to>
                                        <p:strVal val="hidden"/>
                                      </p:to>
                                    </p:set>
                                  </p:subTnLst>
                                </p:cTn>
                              </p:par>
                              <p:par>
                                <p:cTn id="55" presetID="12" presetClass="entr" presetSubtype="4"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slide(fromBottom)">
                                      <p:cBhvr>
                                        <p:cTn id="57" dur="500"/>
                                        <p:tgtEl>
                                          <p:spTgt spid="65"/>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2.22222E-6 2.96296E-6 L 0.14948 -0.33403 " pathEditMode="relative" rAng="0" ptsTypes="AA">
                                      <p:cBhvr>
                                        <p:cTn id="63" dur="500" spd="-100000" fill="hold"/>
                                        <p:tgtEl>
                                          <p:spTgt spid="122"/>
                                        </p:tgtEl>
                                        <p:attrNameLst>
                                          <p:attrName>ppt_x</p:attrName>
                                          <p:attrName>ppt_y</p:attrName>
                                        </p:attrNameLst>
                                      </p:cBhvr>
                                      <p:rCtr x="7465" y="-16713"/>
                                    </p:animMotion>
                                  </p:childTnLst>
                                  <p:subTnLst>
                                    <p:set>
                                      <p:cBhvr override="childStyle">
                                        <p:cTn dur="1" fill="hold" display="0" masterRel="sameClick" afterEffect="1">
                                          <p:stCondLst>
                                            <p:cond evt="end" delay="0">
                                              <p:tn val="62"/>
                                            </p:cond>
                                          </p:stCondLst>
                                        </p:cTn>
                                        <p:tgtEl>
                                          <p:spTgt spid="122"/>
                                        </p:tgtEl>
                                        <p:attrNameLst>
                                          <p:attrName>style.visibility</p:attrName>
                                        </p:attrNameLst>
                                      </p:cBhvr>
                                      <p:to>
                                        <p:strVal val="hidden"/>
                                      </p:to>
                                    </p:set>
                                  </p:subTnLst>
                                </p:cTn>
                              </p:par>
                              <p:par>
                                <p:cTn id="64" presetID="12" presetClass="entr" presetSubtype="4"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slide(fromBottom)">
                                      <p:cBhvr>
                                        <p:cTn id="66" dur="500"/>
                                        <p:tgtEl>
                                          <p:spTgt spid="66"/>
                                        </p:tgtEl>
                                      </p:cBhvr>
                                    </p:animEffec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123"/>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2.96296E-6 L -0.30973 -0.33635 " pathEditMode="relative" rAng="0" ptsTypes="AA">
                                      <p:cBhvr>
                                        <p:cTn id="72" dur="500" spd="-100000" fill="hold"/>
                                        <p:tgtEl>
                                          <p:spTgt spid="123"/>
                                        </p:tgtEl>
                                        <p:attrNameLst>
                                          <p:attrName>ppt_x</p:attrName>
                                          <p:attrName>ppt_y</p:attrName>
                                        </p:attrNameLst>
                                      </p:cBhvr>
                                      <p:rCtr x="-15486" y="-16829"/>
                                    </p:animMotion>
                                  </p:childTnLst>
                                  <p:subTnLst>
                                    <p:set>
                                      <p:cBhvr override="childStyle">
                                        <p:cTn dur="1" fill="hold" display="0" masterRel="sameClick" afterEffect="1">
                                          <p:stCondLst>
                                            <p:cond evt="end" delay="0">
                                              <p:tn val="71"/>
                                            </p:cond>
                                          </p:stCondLst>
                                        </p:cTn>
                                        <p:tgtEl>
                                          <p:spTgt spid="123"/>
                                        </p:tgtEl>
                                        <p:attrNameLst>
                                          <p:attrName>style.visibility</p:attrName>
                                        </p:attrNameLst>
                                      </p:cBhvr>
                                      <p:to>
                                        <p:strVal val="hidden"/>
                                      </p:to>
                                    </p:set>
                                  </p:subTnLst>
                                </p:cTn>
                              </p:par>
                              <p:par>
                                <p:cTn id="73" presetID="12" presetClass="entr" presetSubtype="4"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slide(fromBottom)">
                                      <p:cBhvr>
                                        <p:cTn id="75" dur="500"/>
                                        <p:tgtEl>
                                          <p:spTgt spid="67"/>
                                        </p:tgtEl>
                                      </p:cBhvr>
                                    </p:animEffec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par>
                          <p:cTn id="79" fill="hold">
                            <p:stCondLst>
                              <p:cond delay="4000"/>
                            </p:stCondLst>
                            <p:childTnLst>
                              <p:par>
                                <p:cTn id="80" presetID="56" presetClass="path" presetSubtype="0" fill="hold" grpId="1" nodeType="afterEffect">
                                  <p:stCondLst>
                                    <p:cond delay="0"/>
                                  </p:stCondLst>
                                  <p:childTnLst>
                                    <p:animMotion origin="layout" path="M 1.38889E-6 2.96296E-6 L 0.14062 -0.34861 " pathEditMode="relative" rAng="0" ptsTypes="AA">
                                      <p:cBhvr>
                                        <p:cTn id="81" dur="500" spd="-100000" fill="hold"/>
                                        <p:tgtEl>
                                          <p:spTgt spid="124"/>
                                        </p:tgtEl>
                                        <p:attrNameLst>
                                          <p:attrName>ppt_x</p:attrName>
                                          <p:attrName>ppt_y</p:attrName>
                                        </p:attrNameLst>
                                      </p:cBhvr>
                                      <p:rCtr x="7031" y="-17431"/>
                                    </p:animMotion>
                                  </p:childTnLst>
                                  <p:subTnLst>
                                    <p:set>
                                      <p:cBhvr override="childStyle">
                                        <p:cTn dur="1" fill="hold" display="0" masterRel="sameClick" afterEffect="1">
                                          <p:stCondLst>
                                            <p:cond evt="end" delay="0">
                                              <p:tn val="80"/>
                                            </p:cond>
                                          </p:stCondLst>
                                        </p:cTn>
                                        <p:tgtEl>
                                          <p:spTgt spid="124"/>
                                        </p:tgtEl>
                                        <p:attrNameLst>
                                          <p:attrName>style.visibility</p:attrName>
                                        </p:attrNameLst>
                                      </p:cBhvr>
                                      <p:to>
                                        <p:strVal val="hidden"/>
                                      </p:to>
                                    </p:set>
                                  </p:subTnLst>
                                </p:cTn>
                              </p:par>
                              <p:par>
                                <p:cTn id="82" presetID="12" presetClass="entr" presetSubtype="4" fill="hold"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slide(fromBottom)">
                                      <p:cBhvr>
                                        <p:cTn id="84" dur="500"/>
                                        <p:tgtEl>
                                          <p:spTgt spid="68"/>
                                        </p:tgtEl>
                                      </p:cBhvr>
                                    </p:animEffec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125"/>
                                        </p:tgtEl>
                                        <p:attrNameLst>
                                          <p:attrName>style.visibility</p:attrName>
                                        </p:attrNameLst>
                                      </p:cBhvr>
                                      <p:to>
                                        <p:strVal val="visible"/>
                                      </p:to>
                                    </p:set>
                                  </p:childTnLst>
                                </p:cTn>
                              </p:par>
                            </p:childTnLst>
                          </p:cTn>
                        </p:par>
                        <p:par>
                          <p:cTn id="88" fill="hold">
                            <p:stCondLst>
                              <p:cond delay="4500"/>
                            </p:stCondLst>
                            <p:childTnLst>
                              <p:par>
                                <p:cTn id="89" presetID="56" presetClass="path" presetSubtype="0" fill="hold" grpId="1" nodeType="afterEffect">
                                  <p:stCondLst>
                                    <p:cond delay="0"/>
                                  </p:stCondLst>
                                  <p:childTnLst>
                                    <p:animMotion origin="layout" path="M 1.38889E-6 2.96296E-6 L -0.31979 -0.33542 " pathEditMode="relative" rAng="0" ptsTypes="AA">
                                      <p:cBhvr>
                                        <p:cTn id="90" dur="500" spd="-100000" fill="hold"/>
                                        <p:tgtEl>
                                          <p:spTgt spid="125"/>
                                        </p:tgtEl>
                                        <p:attrNameLst>
                                          <p:attrName>ppt_x</p:attrName>
                                          <p:attrName>ppt_y</p:attrName>
                                        </p:attrNameLst>
                                      </p:cBhvr>
                                      <p:rCtr x="-15990" y="-16782"/>
                                    </p:animMotion>
                                  </p:childTnLst>
                                  <p:subTnLst>
                                    <p:set>
                                      <p:cBhvr override="childStyle">
                                        <p:cTn dur="1" fill="hold" display="0" masterRel="sameClick" afterEffect="1">
                                          <p:stCondLst>
                                            <p:cond evt="end" delay="0">
                                              <p:tn val="89"/>
                                            </p:cond>
                                          </p:stCondLst>
                                        </p:cTn>
                                        <p:tgtEl>
                                          <p:spTgt spid="125"/>
                                        </p:tgtEl>
                                        <p:attrNameLst>
                                          <p:attrName>style.visibility</p:attrName>
                                        </p:attrNameLst>
                                      </p:cBhvr>
                                      <p:to>
                                        <p:strVal val="hidden"/>
                                      </p:to>
                                    </p:set>
                                  </p:subTnLst>
                                </p:cTn>
                              </p:par>
                              <p:par>
                                <p:cTn id="91" presetID="12" presetClass="entr" presetSubtype="4" fill="hold"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slide(fromBottom)">
                                      <p:cBhvr>
                                        <p:cTn id="93" dur="500"/>
                                        <p:tgtEl>
                                          <p:spTgt spid="69"/>
                                        </p:tgtEl>
                                      </p:cBhvr>
                                    </p:animEffec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par>
                          <p:cTn id="97" fill="hold">
                            <p:stCondLst>
                              <p:cond delay="5000"/>
                            </p:stCondLst>
                            <p:childTnLst>
                              <p:par>
                                <p:cTn id="98" presetID="56" presetClass="path" presetSubtype="0" fill="hold" grpId="1" nodeType="afterEffect">
                                  <p:stCondLst>
                                    <p:cond delay="0"/>
                                  </p:stCondLst>
                                  <p:childTnLst>
                                    <p:animMotion origin="layout" path="M -3.61111E-6 2.96296E-6 L -0.20034 -0.33519 " pathEditMode="relative" rAng="0" ptsTypes="AA">
                                      <p:cBhvr>
                                        <p:cTn id="99" dur="500" spd="-100000" fill="hold"/>
                                        <p:tgtEl>
                                          <p:spTgt spid="126"/>
                                        </p:tgtEl>
                                        <p:attrNameLst>
                                          <p:attrName>ppt_x</p:attrName>
                                          <p:attrName>ppt_y</p:attrName>
                                        </p:attrNameLst>
                                      </p:cBhvr>
                                      <p:rCtr x="-10017" y="-16759"/>
                                    </p:animMotion>
                                  </p:childTnLst>
                                  <p:subTnLst>
                                    <p:set>
                                      <p:cBhvr override="childStyle">
                                        <p:cTn dur="1" fill="hold" display="0" masterRel="sameClick" afterEffect="1">
                                          <p:stCondLst>
                                            <p:cond evt="end" delay="0">
                                              <p:tn val="98"/>
                                            </p:cond>
                                          </p:stCondLst>
                                        </p:cTn>
                                        <p:tgtEl>
                                          <p:spTgt spid="126"/>
                                        </p:tgtEl>
                                        <p:attrNameLst>
                                          <p:attrName>style.visibility</p:attrName>
                                        </p:attrNameLst>
                                      </p:cBhvr>
                                      <p:to>
                                        <p:strVal val="hidden"/>
                                      </p:to>
                                    </p:set>
                                  </p:subTnLst>
                                </p:cTn>
                              </p:par>
                              <p:par>
                                <p:cTn id="100" presetID="12" presetClass="entr" presetSubtype="4"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slide(fromBottom)">
                                      <p:cBhvr>
                                        <p:cTn id="102" dur="500"/>
                                        <p:tgtEl>
                                          <p:spTgt spid="70"/>
                                        </p:tgtEl>
                                      </p:cBhvr>
                                    </p:animEffect>
                                  </p:childTnLst>
                                </p:cTn>
                              </p:par>
                            </p:childTnLst>
                          </p:cTn>
                        </p:par>
                        <p:par>
                          <p:cTn id="103" fill="hold">
                            <p:stCondLst>
                              <p:cond delay="5500"/>
                            </p:stCondLst>
                            <p:childTnLst>
                              <p:par>
                                <p:cTn id="104" presetID="1" presetClass="entr" presetSubtype="0" fill="hold" grpId="0" nodeType="afterEffect">
                                  <p:stCondLst>
                                    <p:cond delay="0"/>
                                  </p:stCondLst>
                                  <p:childTnLst>
                                    <p:set>
                                      <p:cBhvr>
                                        <p:cTn id="105" dur="1" fill="hold">
                                          <p:stCondLst>
                                            <p:cond delay="0"/>
                                          </p:stCondLst>
                                        </p:cTn>
                                        <p:tgtEl>
                                          <p:spTgt spid="127"/>
                                        </p:tgtEl>
                                        <p:attrNameLst>
                                          <p:attrName>style.visibility</p:attrName>
                                        </p:attrNameLst>
                                      </p:cBhvr>
                                      <p:to>
                                        <p:strVal val="visible"/>
                                      </p:to>
                                    </p:set>
                                  </p:childTnLst>
                                </p:cTn>
                              </p:par>
                            </p:childTnLst>
                          </p:cTn>
                        </p:par>
                        <p:par>
                          <p:cTn id="106" fill="hold">
                            <p:stCondLst>
                              <p:cond delay="5500"/>
                            </p:stCondLst>
                            <p:childTnLst>
                              <p:par>
                                <p:cTn id="107" presetID="56" presetClass="path" presetSubtype="0" fill="hold" grpId="1" nodeType="afterEffect">
                                  <p:stCondLst>
                                    <p:cond delay="0"/>
                                  </p:stCondLst>
                                  <p:childTnLst>
                                    <p:animMotion origin="layout" path="M 3.33333E-6 2.96296E-6 L -0.00573 -0.35533 " pathEditMode="relative" rAng="0" ptsTypes="AA">
                                      <p:cBhvr>
                                        <p:cTn id="108" dur="500" spd="-100000" fill="hold"/>
                                        <p:tgtEl>
                                          <p:spTgt spid="127"/>
                                        </p:tgtEl>
                                        <p:attrNameLst>
                                          <p:attrName>ppt_x</p:attrName>
                                          <p:attrName>ppt_y</p:attrName>
                                        </p:attrNameLst>
                                      </p:cBhvr>
                                      <p:rCtr x="-295" y="-17778"/>
                                    </p:animMotion>
                                  </p:childTnLst>
                                  <p:subTnLst>
                                    <p:set>
                                      <p:cBhvr override="childStyle">
                                        <p:cTn dur="1" fill="hold" display="0" masterRel="sameClick" afterEffect="1">
                                          <p:stCondLst>
                                            <p:cond evt="end" delay="0">
                                              <p:tn val="107"/>
                                            </p:cond>
                                          </p:stCondLst>
                                        </p:cTn>
                                        <p:tgtEl>
                                          <p:spTgt spid="127"/>
                                        </p:tgtEl>
                                        <p:attrNameLst>
                                          <p:attrName>style.visibility</p:attrName>
                                        </p:attrNameLst>
                                      </p:cBhvr>
                                      <p:to>
                                        <p:strVal val="hidden"/>
                                      </p:to>
                                    </p:set>
                                  </p:subTnLst>
                                </p:cTn>
                              </p:par>
                              <p:par>
                                <p:cTn id="109" presetID="12" presetClass="entr" presetSubtype="4"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slide(fromBottom)">
                                      <p:cBhvr>
                                        <p:cTn id="111" dur="500"/>
                                        <p:tgtEl>
                                          <p:spTgt spid="71"/>
                                        </p:tgtEl>
                                      </p:cBhvr>
                                    </p:animEffect>
                                  </p:childTnLst>
                                </p:cTn>
                              </p:par>
                            </p:childTnLst>
                          </p:cTn>
                        </p:par>
                        <p:par>
                          <p:cTn id="112" fill="hold">
                            <p:stCondLst>
                              <p:cond delay="6000"/>
                            </p:stCondLst>
                            <p:childTnLst>
                              <p:par>
                                <p:cTn id="113" presetID="1" presetClass="entr" presetSubtype="0" fill="hold" grpId="0" nodeType="afterEffect">
                                  <p:stCondLst>
                                    <p:cond delay="0"/>
                                  </p:stCondLst>
                                  <p:childTnLst>
                                    <p:set>
                                      <p:cBhvr>
                                        <p:cTn id="114" dur="1" fill="hold">
                                          <p:stCondLst>
                                            <p:cond delay="0"/>
                                          </p:stCondLst>
                                        </p:cTn>
                                        <p:tgtEl>
                                          <p:spTgt spid="128"/>
                                        </p:tgtEl>
                                        <p:attrNameLst>
                                          <p:attrName>style.visibility</p:attrName>
                                        </p:attrNameLst>
                                      </p:cBhvr>
                                      <p:to>
                                        <p:strVal val="visible"/>
                                      </p:to>
                                    </p:set>
                                  </p:childTnLst>
                                </p:cTn>
                              </p:par>
                            </p:childTnLst>
                          </p:cTn>
                        </p:par>
                        <p:par>
                          <p:cTn id="115" fill="hold">
                            <p:stCondLst>
                              <p:cond delay="6000"/>
                            </p:stCondLst>
                            <p:childTnLst>
                              <p:par>
                                <p:cTn id="116" presetID="56" presetClass="path" presetSubtype="0" fill="hold" grpId="1" nodeType="afterEffect">
                                  <p:stCondLst>
                                    <p:cond delay="0"/>
                                  </p:stCondLst>
                                  <p:childTnLst>
                                    <p:animMotion origin="layout" path="M -8.33333E-7 2.96296E-6 L 0.05087 -0.35463 " pathEditMode="relative" rAng="0" ptsTypes="AA">
                                      <p:cBhvr>
                                        <p:cTn id="117" dur="500" spd="-100000" fill="hold"/>
                                        <p:tgtEl>
                                          <p:spTgt spid="128"/>
                                        </p:tgtEl>
                                        <p:attrNameLst>
                                          <p:attrName>ppt_x</p:attrName>
                                          <p:attrName>ppt_y</p:attrName>
                                        </p:attrNameLst>
                                      </p:cBhvr>
                                      <p:rCtr x="2535" y="-17731"/>
                                    </p:animMotion>
                                  </p:childTnLst>
                                  <p:subTnLst>
                                    <p:set>
                                      <p:cBhvr override="childStyle">
                                        <p:cTn dur="1" fill="hold" display="0" masterRel="sameClick" afterEffect="1">
                                          <p:stCondLst>
                                            <p:cond evt="end" delay="0">
                                              <p:tn val="116"/>
                                            </p:cond>
                                          </p:stCondLst>
                                        </p:cTn>
                                        <p:tgtEl>
                                          <p:spTgt spid="128"/>
                                        </p:tgtEl>
                                        <p:attrNameLst>
                                          <p:attrName>style.visibility</p:attrName>
                                        </p:attrNameLst>
                                      </p:cBhvr>
                                      <p:to>
                                        <p:strVal val="hidden"/>
                                      </p:to>
                                    </p:set>
                                  </p:subTnLst>
                                </p:cTn>
                              </p:par>
                              <p:par>
                                <p:cTn id="118" presetID="12" presetClass="entr" presetSubtype="4" fill="hold" nodeType="with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slide(fromBottom)">
                                      <p:cBhvr>
                                        <p:cTn id="120" dur="500"/>
                                        <p:tgtEl>
                                          <p:spTgt spid="73"/>
                                        </p:tgtEl>
                                      </p:cBhvr>
                                    </p:animEffect>
                                  </p:childTnLst>
                                </p:cTn>
                              </p:par>
                            </p:childTnLst>
                          </p:cTn>
                        </p:par>
                        <p:par>
                          <p:cTn id="121" fill="hold">
                            <p:stCondLst>
                              <p:cond delay="6500"/>
                            </p:stCondLst>
                            <p:childTnLst>
                              <p:par>
                                <p:cTn id="122" presetID="1" presetClass="entr" presetSubtype="0" fill="hold" grpId="0" nodeType="afterEffect">
                                  <p:stCondLst>
                                    <p:cond delay="0"/>
                                  </p:stCondLst>
                                  <p:childTnLst>
                                    <p:set>
                                      <p:cBhvr>
                                        <p:cTn id="123" dur="1" fill="hold">
                                          <p:stCondLst>
                                            <p:cond delay="0"/>
                                          </p:stCondLst>
                                        </p:cTn>
                                        <p:tgtEl>
                                          <p:spTgt spid="129"/>
                                        </p:tgtEl>
                                        <p:attrNameLst>
                                          <p:attrName>style.visibility</p:attrName>
                                        </p:attrNameLst>
                                      </p:cBhvr>
                                      <p:to>
                                        <p:strVal val="visible"/>
                                      </p:to>
                                    </p:set>
                                  </p:childTnLst>
                                </p:cTn>
                              </p:par>
                            </p:childTnLst>
                          </p:cTn>
                        </p:par>
                        <p:par>
                          <p:cTn id="124" fill="hold">
                            <p:stCondLst>
                              <p:cond delay="6500"/>
                            </p:stCondLst>
                            <p:childTnLst>
                              <p:par>
                                <p:cTn id="125" presetID="56" presetClass="path" presetSubtype="0" fill="hold" grpId="1" nodeType="afterEffect">
                                  <p:stCondLst>
                                    <p:cond delay="0"/>
                                  </p:stCondLst>
                                  <p:childTnLst>
                                    <p:animMotion origin="layout" path="M 3.61111E-6 2.96296E-6 L -0.00868 -0.34514 " pathEditMode="relative" rAng="0" ptsTypes="AA">
                                      <p:cBhvr>
                                        <p:cTn id="126" dur="500" spd="-100000" fill="hold"/>
                                        <p:tgtEl>
                                          <p:spTgt spid="129"/>
                                        </p:tgtEl>
                                        <p:attrNameLst>
                                          <p:attrName>ppt_x</p:attrName>
                                          <p:attrName>ppt_y</p:attrName>
                                        </p:attrNameLst>
                                      </p:cBhvr>
                                      <p:rCtr x="-434" y="-17269"/>
                                    </p:animMotion>
                                  </p:childTnLst>
                                  <p:subTnLst>
                                    <p:set>
                                      <p:cBhvr override="childStyle">
                                        <p:cTn dur="1" fill="hold" display="0" masterRel="sameClick" afterEffect="1">
                                          <p:stCondLst>
                                            <p:cond evt="end" delay="0">
                                              <p:tn val="125"/>
                                            </p:cond>
                                          </p:stCondLst>
                                        </p:cTn>
                                        <p:tgtEl>
                                          <p:spTgt spid="129"/>
                                        </p:tgtEl>
                                        <p:attrNameLst>
                                          <p:attrName>style.visibility</p:attrName>
                                        </p:attrNameLst>
                                      </p:cBhvr>
                                      <p:to>
                                        <p:strVal val="hidden"/>
                                      </p:to>
                                    </p:set>
                                  </p:subTnLst>
                                </p:cTn>
                              </p:par>
                              <p:par>
                                <p:cTn id="127" presetID="12" presetClass="entr" presetSubtype="4" fill="hold" nodeType="withEffect">
                                  <p:stCondLst>
                                    <p:cond delay="0"/>
                                  </p:stCondLst>
                                  <p:childTnLst>
                                    <p:set>
                                      <p:cBhvr>
                                        <p:cTn id="128" dur="1" fill="hold">
                                          <p:stCondLst>
                                            <p:cond delay="0"/>
                                          </p:stCondLst>
                                        </p:cTn>
                                        <p:tgtEl>
                                          <p:spTgt spid="74"/>
                                        </p:tgtEl>
                                        <p:attrNameLst>
                                          <p:attrName>style.visibility</p:attrName>
                                        </p:attrNameLst>
                                      </p:cBhvr>
                                      <p:to>
                                        <p:strVal val="visible"/>
                                      </p:to>
                                    </p:set>
                                    <p:animEffect transition="in" filter="slide(fromBottom)">
                                      <p:cBhvr>
                                        <p:cTn id="129" dur="500"/>
                                        <p:tgtEl>
                                          <p:spTgt spid="74"/>
                                        </p:tgtEl>
                                      </p:cBhvr>
                                    </p:animEffect>
                                  </p:childTnLst>
                                </p:cTn>
                              </p:par>
                            </p:childTnLst>
                          </p:cTn>
                        </p:par>
                        <p:par>
                          <p:cTn id="130" fill="hold">
                            <p:stCondLst>
                              <p:cond delay="7000"/>
                            </p:stCondLst>
                            <p:childTnLst>
                              <p:par>
                                <p:cTn id="131" presetID="1" presetClass="entr" presetSubtype="0" fill="hold" grpId="0" nodeType="afterEffect">
                                  <p:stCondLst>
                                    <p:cond delay="0"/>
                                  </p:stCondLst>
                                  <p:childTnLst>
                                    <p:set>
                                      <p:cBhvr>
                                        <p:cTn id="132" dur="1" fill="hold">
                                          <p:stCondLst>
                                            <p:cond delay="0"/>
                                          </p:stCondLst>
                                        </p:cTn>
                                        <p:tgtEl>
                                          <p:spTgt spid="130"/>
                                        </p:tgtEl>
                                        <p:attrNameLst>
                                          <p:attrName>style.visibility</p:attrName>
                                        </p:attrNameLst>
                                      </p:cBhvr>
                                      <p:to>
                                        <p:strVal val="visible"/>
                                      </p:to>
                                    </p:set>
                                  </p:childTnLst>
                                </p:cTn>
                              </p:par>
                            </p:childTnLst>
                          </p:cTn>
                        </p:par>
                        <p:par>
                          <p:cTn id="133" fill="hold">
                            <p:stCondLst>
                              <p:cond delay="7000"/>
                            </p:stCondLst>
                            <p:childTnLst>
                              <p:par>
                                <p:cTn id="134" presetID="56" presetClass="path" presetSubtype="0" fill="hold" grpId="1" nodeType="afterEffect">
                                  <p:stCondLst>
                                    <p:cond delay="0"/>
                                  </p:stCondLst>
                                  <p:childTnLst>
                                    <p:animMotion origin="layout" path="M -8.33333E-7 3.7037E-7 L -0.13663 -0.34074 " pathEditMode="relative" rAng="0" ptsTypes="AA">
                                      <p:cBhvr>
                                        <p:cTn id="135" dur="500" spd="-100000" fill="hold"/>
                                        <p:tgtEl>
                                          <p:spTgt spid="130"/>
                                        </p:tgtEl>
                                        <p:attrNameLst>
                                          <p:attrName>ppt_x</p:attrName>
                                          <p:attrName>ppt_y</p:attrName>
                                        </p:attrNameLst>
                                      </p:cBhvr>
                                      <p:rCtr x="-6840" y="-17037"/>
                                    </p:animMotion>
                                  </p:childTnLst>
                                  <p:subTnLst>
                                    <p:set>
                                      <p:cBhvr override="childStyle">
                                        <p:cTn dur="1" fill="hold" display="0" masterRel="sameClick" afterEffect="1">
                                          <p:stCondLst>
                                            <p:cond evt="end" delay="0">
                                              <p:tn val="134"/>
                                            </p:cond>
                                          </p:stCondLst>
                                        </p:cTn>
                                        <p:tgtEl>
                                          <p:spTgt spid="130"/>
                                        </p:tgtEl>
                                        <p:attrNameLst>
                                          <p:attrName>style.visibility</p:attrName>
                                        </p:attrNameLst>
                                      </p:cBhvr>
                                      <p:to>
                                        <p:strVal val="hidden"/>
                                      </p:to>
                                    </p:set>
                                  </p:subTnLst>
                                </p:cTn>
                              </p:par>
                              <p:par>
                                <p:cTn id="136" presetID="12" presetClass="entr" presetSubtype="4" fill="hold"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slide(fromBottom)">
                                      <p:cBhvr>
                                        <p:cTn id="138" dur="500"/>
                                        <p:tgtEl>
                                          <p:spTgt spid="95"/>
                                        </p:tgtEl>
                                      </p:cBhvr>
                                    </p:animEffect>
                                  </p:childTnLst>
                                </p:cTn>
                              </p:par>
                            </p:childTnLst>
                          </p:cTn>
                        </p:par>
                        <p:par>
                          <p:cTn id="139" fill="hold">
                            <p:stCondLst>
                              <p:cond delay="7500"/>
                            </p:stCondLst>
                            <p:childTnLst>
                              <p:par>
                                <p:cTn id="140" presetID="1" presetClass="entr" presetSubtype="0" fill="hold" grpId="0" nodeType="afterEffect">
                                  <p:stCondLst>
                                    <p:cond delay="0"/>
                                  </p:stCondLst>
                                  <p:childTnLst>
                                    <p:set>
                                      <p:cBhvr>
                                        <p:cTn id="141" dur="1" fill="hold">
                                          <p:stCondLst>
                                            <p:cond delay="0"/>
                                          </p:stCondLst>
                                        </p:cTn>
                                        <p:tgtEl>
                                          <p:spTgt spid="131"/>
                                        </p:tgtEl>
                                        <p:attrNameLst>
                                          <p:attrName>style.visibility</p:attrName>
                                        </p:attrNameLst>
                                      </p:cBhvr>
                                      <p:to>
                                        <p:strVal val="visible"/>
                                      </p:to>
                                    </p:set>
                                  </p:childTnLst>
                                </p:cTn>
                              </p:par>
                            </p:childTnLst>
                          </p:cTn>
                        </p:par>
                        <p:par>
                          <p:cTn id="142" fill="hold">
                            <p:stCondLst>
                              <p:cond delay="7500"/>
                            </p:stCondLst>
                            <p:childTnLst>
                              <p:par>
                                <p:cTn id="143" presetID="56" presetClass="path" presetSubtype="0" fill="hold" grpId="1" nodeType="afterEffect">
                                  <p:stCondLst>
                                    <p:cond delay="0"/>
                                  </p:stCondLst>
                                  <p:childTnLst>
                                    <p:animMotion origin="layout" path="M -3.33333E-6 3.7037E-7 L 0.39306 -0.35301 " pathEditMode="relative" rAng="0" ptsTypes="AA">
                                      <p:cBhvr>
                                        <p:cTn id="144" dur="500" spd="-100000" fill="hold"/>
                                        <p:tgtEl>
                                          <p:spTgt spid="131"/>
                                        </p:tgtEl>
                                        <p:attrNameLst>
                                          <p:attrName>ppt_x</p:attrName>
                                          <p:attrName>ppt_y</p:attrName>
                                        </p:attrNameLst>
                                      </p:cBhvr>
                                      <p:rCtr x="19653" y="-17662"/>
                                    </p:animMotion>
                                  </p:childTnLst>
                                  <p:subTnLst>
                                    <p:set>
                                      <p:cBhvr override="childStyle">
                                        <p:cTn dur="1" fill="hold" display="0" masterRel="sameClick" afterEffect="1">
                                          <p:stCondLst>
                                            <p:cond evt="end" delay="0">
                                              <p:tn val="143"/>
                                            </p:cond>
                                          </p:stCondLst>
                                        </p:cTn>
                                        <p:tgtEl>
                                          <p:spTgt spid="131"/>
                                        </p:tgtEl>
                                        <p:attrNameLst>
                                          <p:attrName>style.visibility</p:attrName>
                                        </p:attrNameLst>
                                      </p:cBhvr>
                                      <p:to>
                                        <p:strVal val="hidden"/>
                                      </p:to>
                                    </p:set>
                                  </p:subTnLst>
                                </p:cTn>
                              </p:par>
                              <p:par>
                                <p:cTn id="145" presetID="12" presetClass="entr" presetSubtype="4" fill="hold" nodeType="withEffect">
                                  <p:stCondLst>
                                    <p:cond delay="0"/>
                                  </p:stCondLst>
                                  <p:childTnLst>
                                    <p:set>
                                      <p:cBhvr>
                                        <p:cTn id="146" dur="1" fill="hold">
                                          <p:stCondLst>
                                            <p:cond delay="0"/>
                                          </p:stCondLst>
                                        </p:cTn>
                                        <p:tgtEl>
                                          <p:spTgt spid="96"/>
                                        </p:tgtEl>
                                        <p:attrNameLst>
                                          <p:attrName>style.visibility</p:attrName>
                                        </p:attrNameLst>
                                      </p:cBhvr>
                                      <p:to>
                                        <p:strVal val="visible"/>
                                      </p:to>
                                    </p:set>
                                    <p:animEffect transition="in" filter="slide(fromBottom)">
                                      <p:cBhvr>
                                        <p:cTn id="147" dur="500"/>
                                        <p:tgtEl>
                                          <p:spTgt spid="96"/>
                                        </p:tgtEl>
                                      </p:cBhvr>
                                    </p:animEffect>
                                  </p:childTnLst>
                                </p:cTn>
                              </p:par>
                            </p:childTnLst>
                          </p:cTn>
                        </p:par>
                        <p:par>
                          <p:cTn id="148" fill="hold">
                            <p:stCondLst>
                              <p:cond delay="8000"/>
                            </p:stCondLst>
                            <p:childTnLst>
                              <p:par>
                                <p:cTn id="149" presetID="1" presetClass="entr" presetSubtype="0" fill="hold" grpId="0" nodeType="afterEffect">
                                  <p:stCondLst>
                                    <p:cond delay="0"/>
                                  </p:stCondLst>
                                  <p:childTnLst>
                                    <p:set>
                                      <p:cBhvr>
                                        <p:cTn id="150" dur="1" fill="hold">
                                          <p:stCondLst>
                                            <p:cond delay="0"/>
                                          </p:stCondLst>
                                        </p:cTn>
                                        <p:tgtEl>
                                          <p:spTgt spid="132"/>
                                        </p:tgtEl>
                                        <p:attrNameLst>
                                          <p:attrName>style.visibility</p:attrName>
                                        </p:attrNameLst>
                                      </p:cBhvr>
                                      <p:to>
                                        <p:strVal val="visible"/>
                                      </p:to>
                                    </p:set>
                                  </p:childTnLst>
                                </p:cTn>
                              </p:par>
                            </p:childTnLst>
                          </p:cTn>
                        </p:par>
                        <p:par>
                          <p:cTn id="151" fill="hold">
                            <p:stCondLst>
                              <p:cond delay="8000"/>
                            </p:stCondLst>
                            <p:childTnLst>
                              <p:par>
                                <p:cTn id="152" presetID="56" presetClass="path" presetSubtype="0" fill="hold" grpId="1" nodeType="afterEffect">
                                  <p:stCondLst>
                                    <p:cond delay="0"/>
                                  </p:stCondLst>
                                  <p:childTnLst>
                                    <p:animMotion origin="layout" path="M 3.33333E-6 2.96296E-6 L -0.08386 -0.34769 " pathEditMode="relative" rAng="0" ptsTypes="AA">
                                      <p:cBhvr>
                                        <p:cTn id="153" dur="500" spd="-100000" fill="hold"/>
                                        <p:tgtEl>
                                          <p:spTgt spid="132"/>
                                        </p:tgtEl>
                                        <p:attrNameLst>
                                          <p:attrName>ppt_x</p:attrName>
                                          <p:attrName>ppt_y</p:attrName>
                                        </p:attrNameLst>
                                      </p:cBhvr>
                                      <p:rCtr x="-4201" y="-17384"/>
                                    </p:animMotion>
                                  </p:childTnLst>
                                  <p:subTnLst>
                                    <p:set>
                                      <p:cBhvr override="childStyle">
                                        <p:cTn dur="1" fill="hold" display="0" masterRel="sameClick" afterEffect="1">
                                          <p:stCondLst>
                                            <p:cond evt="end" delay="0">
                                              <p:tn val="152"/>
                                            </p:cond>
                                          </p:stCondLst>
                                        </p:cTn>
                                        <p:tgtEl>
                                          <p:spTgt spid="132"/>
                                        </p:tgtEl>
                                        <p:attrNameLst>
                                          <p:attrName>style.visibility</p:attrName>
                                        </p:attrNameLst>
                                      </p:cBhvr>
                                      <p:to>
                                        <p:strVal val="hidden"/>
                                      </p:to>
                                    </p:set>
                                  </p:subTnLst>
                                </p:cTn>
                              </p:par>
                              <p:par>
                                <p:cTn id="154" presetID="12" presetClass="entr" presetSubtype="4" fill="hold"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slide(fromBottom)">
                                      <p:cBhvr>
                                        <p:cTn id="156" dur="500"/>
                                        <p:tgtEl>
                                          <p:spTgt spid="97"/>
                                        </p:tgtEl>
                                      </p:cBhvr>
                                    </p:animEffect>
                                  </p:childTnLst>
                                </p:cTn>
                              </p:par>
                            </p:childTnLst>
                          </p:cTn>
                        </p:par>
                        <p:par>
                          <p:cTn id="157" fill="hold">
                            <p:stCondLst>
                              <p:cond delay="8500"/>
                            </p:stCondLst>
                            <p:childTnLst>
                              <p:par>
                                <p:cTn id="158" presetID="1" presetClass="entr" presetSubtype="0" fill="hold" grpId="0" nodeType="afterEffect">
                                  <p:stCondLst>
                                    <p:cond delay="0"/>
                                  </p:stCondLst>
                                  <p:childTnLst>
                                    <p:set>
                                      <p:cBhvr>
                                        <p:cTn id="159" dur="1" fill="hold">
                                          <p:stCondLst>
                                            <p:cond delay="0"/>
                                          </p:stCondLst>
                                        </p:cTn>
                                        <p:tgtEl>
                                          <p:spTgt spid="133"/>
                                        </p:tgtEl>
                                        <p:attrNameLst>
                                          <p:attrName>style.visibility</p:attrName>
                                        </p:attrNameLst>
                                      </p:cBhvr>
                                      <p:to>
                                        <p:strVal val="visible"/>
                                      </p:to>
                                    </p:set>
                                  </p:childTnLst>
                                </p:cTn>
                              </p:par>
                            </p:childTnLst>
                          </p:cTn>
                        </p:par>
                        <p:par>
                          <p:cTn id="160" fill="hold">
                            <p:stCondLst>
                              <p:cond delay="8500"/>
                            </p:stCondLst>
                            <p:childTnLst>
                              <p:par>
                                <p:cTn id="161" presetID="56" presetClass="path" presetSubtype="0" fill="hold" grpId="1" nodeType="afterEffect">
                                  <p:stCondLst>
                                    <p:cond delay="0"/>
                                  </p:stCondLst>
                                  <p:childTnLst>
                                    <p:animMotion origin="layout" path="M 5E-6 2.96296E-6 L -0.03542 -0.3419 " pathEditMode="relative" rAng="0" ptsTypes="AA">
                                      <p:cBhvr>
                                        <p:cTn id="162" dur="500" spd="-100000" fill="hold"/>
                                        <p:tgtEl>
                                          <p:spTgt spid="133"/>
                                        </p:tgtEl>
                                        <p:attrNameLst>
                                          <p:attrName>ppt_x</p:attrName>
                                          <p:attrName>ppt_y</p:attrName>
                                        </p:attrNameLst>
                                      </p:cBhvr>
                                      <p:rCtr x="-1771" y="-17106"/>
                                    </p:animMotion>
                                  </p:childTnLst>
                                  <p:subTnLst>
                                    <p:set>
                                      <p:cBhvr override="childStyle">
                                        <p:cTn dur="1" fill="hold" display="0" masterRel="sameClick" afterEffect="1">
                                          <p:stCondLst>
                                            <p:cond evt="end" delay="0">
                                              <p:tn val="161"/>
                                            </p:cond>
                                          </p:stCondLst>
                                        </p:cTn>
                                        <p:tgtEl>
                                          <p:spTgt spid="133"/>
                                        </p:tgtEl>
                                        <p:attrNameLst>
                                          <p:attrName>style.visibility</p:attrName>
                                        </p:attrNameLst>
                                      </p:cBhvr>
                                      <p:to>
                                        <p:strVal val="hidden"/>
                                      </p:to>
                                    </p:set>
                                  </p:subTnLst>
                                </p:cTn>
                              </p:par>
                              <p:par>
                                <p:cTn id="163" presetID="12" presetClass="entr" presetSubtype="4" fill="hold"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slide(fromBottom)">
                                      <p:cBhvr>
                                        <p:cTn id="165" dur="500"/>
                                        <p:tgtEl>
                                          <p:spTgt spid="98"/>
                                        </p:tgtEl>
                                      </p:cBhvr>
                                    </p:animEffect>
                                  </p:childTnLst>
                                </p:cTn>
                              </p:par>
                            </p:childTnLst>
                          </p:cTn>
                        </p:par>
                        <p:par>
                          <p:cTn id="166" fill="hold">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134"/>
                                        </p:tgtEl>
                                        <p:attrNameLst>
                                          <p:attrName>style.visibility</p:attrName>
                                        </p:attrNameLst>
                                      </p:cBhvr>
                                      <p:to>
                                        <p:strVal val="visible"/>
                                      </p:to>
                                    </p:set>
                                  </p:childTnLst>
                                </p:cTn>
                              </p:par>
                            </p:childTnLst>
                          </p:cTn>
                        </p:par>
                        <p:par>
                          <p:cTn id="169" fill="hold">
                            <p:stCondLst>
                              <p:cond delay="9000"/>
                            </p:stCondLst>
                            <p:childTnLst>
                              <p:par>
                                <p:cTn id="170" presetID="56" presetClass="path" presetSubtype="0" fill="hold" grpId="1" nodeType="afterEffect">
                                  <p:stCondLst>
                                    <p:cond delay="0"/>
                                  </p:stCondLst>
                                  <p:childTnLst>
                                    <p:animMotion origin="layout" path="M -1.66667E-6 3.7037E-7 L -0.20312 -0.3375 " pathEditMode="relative" rAng="0" ptsTypes="AA">
                                      <p:cBhvr>
                                        <p:cTn id="171" dur="500" spd="-100000" fill="hold"/>
                                        <p:tgtEl>
                                          <p:spTgt spid="134"/>
                                        </p:tgtEl>
                                        <p:attrNameLst>
                                          <p:attrName>ppt_x</p:attrName>
                                          <p:attrName>ppt_y</p:attrName>
                                        </p:attrNameLst>
                                      </p:cBhvr>
                                      <p:rCtr x="-10156" y="-16875"/>
                                    </p:animMotion>
                                  </p:childTnLst>
                                  <p:subTnLst>
                                    <p:set>
                                      <p:cBhvr override="childStyle">
                                        <p:cTn dur="1" fill="hold" display="0" masterRel="sameClick" afterEffect="1">
                                          <p:stCondLst>
                                            <p:cond evt="end" delay="0">
                                              <p:tn val="170"/>
                                            </p:cond>
                                          </p:stCondLst>
                                        </p:cTn>
                                        <p:tgtEl>
                                          <p:spTgt spid="134"/>
                                        </p:tgtEl>
                                        <p:attrNameLst>
                                          <p:attrName>style.visibility</p:attrName>
                                        </p:attrNameLst>
                                      </p:cBhvr>
                                      <p:to>
                                        <p:strVal val="hidden"/>
                                      </p:to>
                                    </p:set>
                                  </p:subTnLst>
                                </p:cTn>
                              </p:par>
                              <p:par>
                                <p:cTn id="172" presetID="12" presetClass="entr" presetSubtype="4" fill="hold" nodeType="withEffect">
                                  <p:stCondLst>
                                    <p:cond delay="0"/>
                                  </p:stCondLst>
                                  <p:childTnLst>
                                    <p:set>
                                      <p:cBhvr>
                                        <p:cTn id="173" dur="1" fill="hold">
                                          <p:stCondLst>
                                            <p:cond delay="0"/>
                                          </p:stCondLst>
                                        </p:cTn>
                                        <p:tgtEl>
                                          <p:spTgt spid="99"/>
                                        </p:tgtEl>
                                        <p:attrNameLst>
                                          <p:attrName>style.visibility</p:attrName>
                                        </p:attrNameLst>
                                      </p:cBhvr>
                                      <p:to>
                                        <p:strVal val="visible"/>
                                      </p:to>
                                    </p:set>
                                    <p:animEffect transition="in" filter="slide(fromBottom)">
                                      <p:cBhvr>
                                        <p:cTn id="174" dur="500"/>
                                        <p:tgtEl>
                                          <p:spTgt spid="99"/>
                                        </p:tgtEl>
                                      </p:cBhvr>
                                    </p:animEffect>
                                  </p:childTnLst>
                                </p:cTn>
                              </p:par>
                            </p:childTnLst>
                          </p:cTn>
                        </p:par>
                        <p:par>
                          <p:cTn id="175" fill="hold">
                            <p:stCondLst>
                              <p:cond delay="9500"/>
                            </p:stCondLst>
                            <p:childTnLst>
                              <p:par>
                                <p:cTn id="176" presetID="1" presetClass="entr" presetSubtype="0" fill="hold" grpId="0" nodeType="afterEffect">
                                  <p:stCondLst>
                                    <p:cond delay="0"/>
                                  </p:stCondLst>
                                  <p:childTnLst>
                                    <p:set>
                                      <p:cBhvr>
                                        <p:cTn id="177" dur="1" fill="hold">
                                          <p:stCondLst>
                                            <p:cond delay="0"/>
                                          </p:stCondLst>
                                        </p:cTn>
                                        <p:tgtEl>
                                          <p:spTgt spid="135"/>
                                        </p:tgtEl>
                                        <p:attrNameLst>
                                          <p:attrName>style.visibility</p:attrName>
                                        </p:attrNameLst>
                                      </p:cBhvr>
                                      <p:to>
                                        <p:strVal val="visible"/>
                                      </p:to>
                                    </p:set>
                                  </p:childTnLst>
                                </p:cTn>
                              </p:par>
                            </p:childTnLst>
                          </p:cTn>
                        </p:par>
                        <p:par>
                          <p:cTn id="178" fill="hold">
                            <p:stCondLst>
                              <p:cond delay="9500"/>
                            </p:stCondLst>
                            <p:childTnLst>
                              <p:par>
                                <p:cTn id="179" presetID="56" presetClass="path" presetSubtype="0" fill="hold" grpId="1" nodeType="afterEffect">
                                  <p:stCondLst>
                                    <p:cond delay="0"/>
                                  </p:stCondLst>
                                  <p:childTnLst>
                                    <p:animMotion origin="layout" path="M 3.05556E-6 2.96296E-6 L -0.08386 -0.34769 " pathEditMode="relative" rAng="0" ptsTypes="AA">
                                      <p:cBhvr>
                                        <p:cTn id="180" dur="500" spd="-100000" fill="hold"/>
                                        <p:tgtEl>
                                          <p:spTgt spid="135"/>
                                        </p:tgtEl>
                                        <p:attrNameLst>
                                          <p:attrName>ppt_x</p:attrName>
                                          <p:attrName>ppt_y</p:attrName>
                                        </p:attrNameLst>
                                      </p:cBhvr>
                                      <p:rCtr x="-4201" y="-17384"/>
                                    </p:animMotion>
                                  </p:childTnLst>
                                  <p:subTnLst>
                                    <p:set>
                                      <p:cBhvr override="childStyle">
                                        <p:cTn dur="1" fill="hold" display="0" masterRel="sameClick" afterEffect="1">
                                          <p:stCondLst>
                                            <p:cond evt="end" delay="0">
                                              <p:tn val="179"/>
                                            </p:cond>
                                          </p:stCondLst>
                                        </p:cTn>
                                        <p:tgtEl>
                                          <p:spTgt spid="135"/>
                                        </p:tgtEl>
                                        <p:attrNameLst>
                                          <p:attrName>style.visibility</p:attrName>
                                        </p:attrNameLst>
                                      </p:cBhvr>
                                      <p:to>
                                        <p:strVal val="hidden"/>
                                      </p:to>
                                    </p:set>
                                  </p:subTnLst>
                                </p:cTn>
                              </p:par>
                              <p:par>
                                <p:cTn id="181" presetID="12" presetClass="entr" presetSubtype="4"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slide(fromBottom)">
                                      <p:cBhvr>
                                        <p:cTn id="183" dur="500"/>
                                        <p:tgtEl>
                                          <p:spTgt spid="100"/>
                                        </p:tgtEl>
                                      </p:cBhvr>
                                    </p:animEffect>
                                  </p:childTnLst>
                                </p:cTn>
                              </p:par>
                            </p:childTnLst>
                          </p:cTn>
                        </p:par>
                        <p:par>
                          <p:cTn id="184" fill="hold">
                            <p:stCondLst>
                              <p:cond delay="10000"/>
                            </p:stCondLst>
                            <p:childTnLst>
                              <p:par>
                                <p:cTn id="185" presetID="1" presetClass="entr" presetSubtype="0" fill="hold" grpId="0" nodeType="afterEffect">
                                  <p:stCondLst>
                                    <p:cond delay="0"/>
                                  </p:stCondLst>
                                  <p:childTnLst>
                                    <p:set>
                                      <p:cBhvr>
                                        <p:cTn id="186" dur="1" fill="hold">
                                          <p:stCondLst>
                                            <p:cond delay="0"/>
                                          </p:stCondLst>
                                        </p:cTn>
                                        <p:tgtEl>
                                          <p:spTgt spid="136"/>
                                        </p:tgtEl>
                                        <p:attrNameLst>
                                          <p:attrName>style.visibility</p:attrName>
                                        </p:attrNameLst>
                                      </p:cBhvr>
                                      <p:to>
                                        <p:strVal val="visible"/>
                                      </p:to>
                                    </p:set>
                                  </p:childTnLst>
                                </p:cTn>
                              </p:par>
                            </p:childTnLst>
                          </p:cTn>
                        </p:par>
                        <p:par>
                          <p:cTn id="187" fill="hold">
                            <p:stCondLst>
                              <p:cond delay="10000"/>
                            </p:stCondLst>
                            <p:childTnLst>
                              <p:par>
                                <p:cTn id="188" presetID="56" presetClass="path" presetSubtype="0" fill="hold" grpId="1" nodeType="afterEffect">
                                  <p:stCondLst>
                                    <p:cond delay="0"/>
                                  </p:stCondLst>
                                  <p:childTnLst>
                                    <p:animMotion origin="layout" path="M 3.88889E-6 3.7037E-7 L -0.05278 -0.34514 " pathEditMode="relative" rAng="0" ptsTypes="AA">
                                      <p:cBhvr>
                                        <p:cTn id="189" dur="500" spd="-100000" fill="hold"/>
                                        <p:tgtEl>
                                          <p:spTgt spid="136"/>
                                        </p:tgtEl>
                                        <p:attrNameLst>
                                          <p:attrName>ppt_x</p:attrName>
                                          <p:attrName>ppt_y</p:attrName>
                                        </p:attrNameLst>
                                      </p:cBhvr>
                                      <p:rCtr x="-2639" y="-17269"/>
                                    </p:animMotion>
                                  </p:childTnLst>
                                  <p:subTnLst>
                                    <p:set>
                                      <p:cBhvr override="childStyle">
                                        <p:cTn dur="1" fill="hold" display="0" masterRel="sameClick" afterEffect="1">
                                          <p:stCondLst>
                                            <p:cond evt="end" delay="0">
                                              <p:tn val="188"/>
                                            </p:cond>
                                          </p:stCondLst>
                                        </p:cTn>
                                        <p:tgtEl>
                                          <p:spTgt spid="136"/>
                                        </p:tgtEl>
                                        <p:attrNameLst>
                                          <p:attrName>style.visibility</p:attrName>
                                        </p:attrNameLst>
                                      </p:cBhvr>
                                      <p:to>
                                        <p:strVal val="hidden"/>
                                      </p:to>
                                    </p:set>
                                  </p:subTnLst>
                                </p:cTn>
                              </p:par>
                              <p:par>
                                <p:cTn id="190" presetID="12" presetClass="entr" presetSubtype="4" fill="hold" nodeType="withEffect">
                                  <p:stCondLst>
                                    <p:cond delay="0"/>
                                  </p:stCondLst>
                                  <p:childTnLst>
                                    <p:set>
                                      <p:cBhvr>
                                        <p:cTn id="191" dur="1" fill="hold">
                                          <p:stCondLst>
                                            <p:cond delay="0"/>
                                          </p:stCondLst>
                                        </p:cTn>
                                        <p:tgtEl>
                                          <p:spTgt spid="101"/>
                                        </p:tgtEl>
                                        <p:attrNameLst>
                                          <p:attrName>style.visibility</p:attrName>
                                        </p:attrNameLst>
                                      </p:cBhvr>
                                      <p:to>
                                        <p:strVal val="visible"/>
                                      </p:to>
                                    </p:set>
                                    <p:animEffect transition="in" filter="slide(fromBottom)">
                                      <p:cBhvr>
                                        <p:cTn id="192" dur="500"/>
                                        <p:tgtEl>
                                          <p:spTgt spid="101"/>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37"/>
                                        </p:tgtEl>
                                        <p:attrNameLst>
                                          <p:attrName>style.visibility</p:attrName>
                                        </p:attrNameLst>
                                      </p:cBhvr>
                                      <p:to>
                                        <p:strVal val="visible"/>
                                      </p:to>
                                    </p:set>
                                    <p:animEffect transition="in" filter="fade">
                                      <p:cBhvr>
                                        <p:cTn id="19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8347142"/>
              </p:ext>
            </p:extLst>
          </p:nvPr>
        </p:nvGraphicFramePr>
        <p:xfrm>
          <a:off x="1962616" y="2181580"/>
          <a:ext cx="8170124" cy="2874612"/>
        </p:xfrm>
        <a:graphic>
          <a:graphicData uri="http://schemas.openxmlformats.org/drawingml/2006/table">
            <a:tbl>
              <a:tblPr firstRow="1" bandRow="1">
                <a:tableStyleId>{5C22544A-7EE6-4342-B048-85BDC9FD1C3A}</a:tableStyleId>
              </a:tblPr>
              <a:tblGrid>
                <a:gridCol w="2527608">
                  <a:extLst>
                    <a:ext uri="{9D8B030D-6E8A-4147-A177-3AD203B41FA5}">
                      <a16:colId xmlns:a16="http://schemas.microsoft.com/office/drawing/2014/main" val="20000"/>
                    </a:ext>
                  </a:extLst>
                </a:gridCol>
                <a:gridCol w="1557454">
                  <a:extLst>
                    <a:ext uri="{9D8B030D-6E8A-4147-A177-3AD203B41FA5}">
                      <a16:colId xmlns:a16="http://schemas.microsoft.com/office/drawing/2014/main" val="20001"/>
                    </a:ext>
                  </a:extLst>
                </a:gridCol>
                <a:gridCol w="2538761">
                  <a:extLst>
                    <a:ext uri="{9D8B030D-6E8A-4147-A177-3AD203B41FA5}">
                      <a16:colId xmlns:a16="http://schemas.microsoft.com/office/drawing/2014/main" val="20002"/>
                    </a:ext>
                  </a:extLst>
                </a:gridCol>
                <a:gridCol w="1546301">
                  <a:extLst>
                    <a:ext uri="{9D8B030D-6E8A-4147-A177-3AD203B41FA5}">
                      <a16:colId xmlns:a16="http://schemas.microsoft.com/office/drawing/2014/main" val="20003"/>
                    </a:ext>
                  </a:extLst>
                </a:gridCol>
              </a:tblGrid>
              <a:tr h="531484">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extLst>
                  <a:ext uri="{0D108BD9-81ED-4DB2-BD59-A6C34878D82A}">
                    <a16:rowId xmlns:a16="http://schemas.microsoft.com/office/drawing/2014/main" val="10000"/>
                  </a:ext>
                </a:extLst>
              </a:tr>
              <a:tr h="591416">
                <a:tc>
                  <a:txBody>
                    <a:bodyPr/>
                    <a:lstStyle/>
                    <a:p>
                      <a:pPr algn="ctr"/>
                      <a:r>
                        <a:rPr lang="hu-HU" dirty="0" err="1">
                          <a:solidFill>
                            <a:schemeClr val="tx1"/>
                          </a:solidFill>
                          <a:latin typeface="Whipsmart" panose="020B0502030203050204" pitchFamily="34" charset="0"/>
                        </a:rPr>
                        <a:t>radiant</a:t>
                      </a:r>
                      <a:r>
                        <a:rPr lang="hu-HU" dirty="0">
                          <a:solidFill>
                            <a:schemeClr val="tx1"/>
                          </a:solidFill>
                          <a:latin typeface="Whipsmart" panose="020B0502030203050204" pitchFamily="34" charset="0"/>
                        </a:rPr>
                        <a:t> </a:t>
                      </a:r>
                      <a:r>
                        <a:rPr lang="hu-HU" b="1" dirty="0" err="1">
                          <a:latin typeface="Whipsmart" panose="020B0502030203050204" pitchFamily="34" charset="0"/>
                        </a:rPr>
                        <a:t>power</a:t>
                      </a:r>
                      <a:r>
                        <a:rPr lang="hu-HU" dirty="0">
                          <a:latin typeface="Whipsmart" panose="020B0502030203050204" pitchFamily="34" charset="0"/>
                        </a:rPr>
                        <a:t>, </a:t>
                      </a:r>
                      <a:r>
                        <a:rPr lang="hu-HU" dirty="0" err="1">
                          <a:latin typeface="Whipsmart" panose="020B0502030203050204" pitchFamily="34" charset="0"/>
                        </a:rPr>
                        <a:t>radiant</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p>
                    <a:p>
                      <a:pPr algn="ctr"/>
                      <a:r>
                        <a:rPr lang="hu-HU" dirty="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a:solidFill>
                            <a:schemeClr val="tx1"/>
                          </a:solidFill>
                          <a:latin typeface="Whipsmart" panose="020B0502030203050204" pitchFamily="34" charset="0"/>
                        </a:rPr>
                        <a:t>luminous</a:t>
                      </a:r>
                      <a:r>
                        <a:rPr lang="hu-HU" dirty="0">
                          <a:solidFill>
                            <a:schemeClr val="tx1"/>
                          </a:solidFill>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lm</a:t>
                      </a:r>
                    </a:p>
                    <a:p>
                      <a:pPr algn="ctr"/>
                      <a:r>
                        <a:rPr lang="hu-HU" dirty="0">
                          <a:latin typeface="Whipsmart" panose="020B0502030203050204" pitchFamily="34" charset="0"/>
                        </a:rPr>
                        <a:t>lumen</a:t>
                      </a:r>
                      <a:endParaRPr lang="en-US" dirty="0">
                        <a:latin typeface="Whipsmart" panose="020B0502030203050204" pitchFamily="34" charset="0"/>
                      </a:endParaRPr>
                    </a:p>
                  </a:txBody>
                  <a:tcPr/>
                </a:tc>
                <a:extLst>
                  <a:ext uri="{0D108BD9-81ED-4DB2-BD59-A6C34878D82A}">
                    <a16:rowId xmlns:a16="http://schemas.microsoft.com/office/drawing/2014/main" val="10001"/>
                  </a:ext>
                </a:extLst>
              </a:tr>
              <a:tr h="531484">
                <a:tc>
                  <a:txBody>
                    <a:bodyPr/>
                    <a:lstStyle/>
                    <a:p>
                      <a:pPr algn="ctr"/>
                      <a:r>
                        <a:rPr lang="hu-HU" dirty="0">
                          <a:latin typeface="Whipsmart" panose="020B0502030203050204" pitchFamily="34" charset="0"/>
                        </a:rPr>
                        <a:t>r. </a:t>
                      </a:r>
                      <a:r>
                        <a:rPr lang="hu-HU" b="1" dirty="0" err="1">
                          <a:solidFill>
                            <a:srgbClr val="FF0000"/>
                          </a:solidFill>
                          <a:latin typeface="Whipsmart" panose="020B0502030203050204" pitchFamily="34" charset="0"/>
                        </a:rPr>
                        <a:t>power</a:t>
                      </a:r>
                      <a:r>
                        <a:rPr lang="hu-HU" b="1" baseline="0" dirty="0">
                          <a:solidFill>
                            <a:srgbClr val="FF0000"/>
                          </a:solidFill>
                          <a:latin typeface="Whipsmart" panose="020B0502030203050204" pitchFamily="34" charset="0"/>
                        </a:rPr>
                        <a:t> </a:t>
                      </a:r>
                      <a:r>
                        <a:rPr lang="hu-HU" b="1" baseline="0" dirty="0" err="1">
                          <a:solidFill>
                            <a:srgbClr val="FF0000"/>
                          </a:solidFill>
                          <a:latin typeface="Whipsmart" panose="020B0502030203050204" pitchFamily="34" charset="0"/>
                        </a:rPr>
                        <a:t>density</a:t>
                      </a:r>
                      <a:r>
                        <a:rPr lang="hu-HU" baseline="0" dirty="0">
                          <a:latin typeface="Whipsmart" panose="020B0502030203050204" pitchFamily="34" charset="0"/>
                        </a:rPr>
                        <a:t>, </a:t>
                      </a:r>
                      <a:r>
                        <a:rPr lang="hu-HU" baseline="0" dirty="0" err="1">
                          <a:latin typeface="Whipsmart" panose="020B0502030203050204" pitchFamily="34" charset="0"/>
                        </a:rPr>
                        <a:t>radiosity</a:t>
                      </a:r>
                      <a:r>
                        <a:rPr lang="en-US" baseline="0" dirty="0">
                          <a:latin typeface="Whipsmart" panose="020B0502030203050204" pitchFamily="34" charset="0"/>
                        </a:rPr>
                        <a:t>,</a:t>
                      </a:r>
                      <a:endParaRPr lang="hu-HU" baseline="0" dirty="0">
                        <a:latin typeface="Whipsmart" panose="020B0502030203050204" pitchFamily="34" charset="0"/>
                      </a:endParaRPr>
                    </a:p>
                    <a:p>
                      <a:pPr algn="ctr"/>
                      <a:r>
                        <a:rPr lang="hu-HU" baseline="0" dirty="0">
                          <a:latin typeface="Whipsmart" panose="020B0502030203050204" pitchFamily="34" charset="0"/>
                        </a:rPr>
                        <a:t>r. </a:t>
                      </a:r>
                      <a:r>
                        <a:rPr lang="hu-HU" baseline="0" dirty="0" err="1">
                          <a:latin typeface="Whipsmart" panose="020B0502030203050204" pitchFamily="34" charset="0"/>
                        </a:rPr>
                        <a:t>exitance</a:t>
                      </a:r>
                      <a:r>
                        <a:rPr lang="hu-HU" baseline="0" dirty="0">
                          <a:latin typeface="Whipsmart" panose="020B0502030203050204" pitchFamily="34" charset="0"/>
                        </a:rPr>
                        <a:t>, </a:t>
                      </a:r>
                      <a:r>
                        <a:rPr lang="hu-HU" baseline="0" dirty="0" err="1">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W/m</a:t>
                      </a:r>
                      <a:r>
                        <a:rPr lang="hu-HU" baseline="30000" dirty="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emittance</a:t>
                      </a:r>
                      <a:r>
                        <a:rPr lang="hu-HU" dirty="0">
                          <a:latin typeface="Whipsmart" panose="020B0502030203050204" pitchFamily="34" charset="0"/>
                        </a:rPr>
                        <a:t>, </a:t>
                      </a:r>
                      <a:r>
                        <a:rPr lang="hu-HU" dirty="0" err="1">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lx</a:t>
                      </a:r>
                      <a:endParaRPr lang="hu-HU" dirty="0">
                        <a:latin typeface="Whipsmart" panose="020B0502030203050204" pitchFamily="34" charset="0"/>
                      </a:endParaRPr>
                    </a:p>
                    <a:p>
                      <a:pPr algn="ctr"/>
                      <a:r>
                        <a:rPr lang="hu-HU" dirty="0">
                          <a:latin typeface="Whipsmart" panose="020B0502030203050204" pitchFamily="34" charset="0"/>
                        </a:rPr>
                        <a:t>lux</a:t>
                      </a:r>
                      <a:endParaRPr lang="en-US" dirty="0">
                        <a:latin typeface="Whipsmart" panose="020B0502030203050204" pitchFamily="34" charset="0"/>
                      </a:endParaRPr>
                    </a:p>
                  </a:txBody>
                  <a:tcPr/>
                </a:tc>
                <a:extLst>
                  <a:ext uri="{0D108BD9-81ED-4DB2-BD59-A6C34878D82A}">
                    <a16:rowId xmlns:a16="http://schemas.microsoft.com/office/drawing/2014/main" val="10002"/>
                  </a:ext>
                </a:extLst>
              </a:tr>
              <a:tr h="531484">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extLst>
                  <a:ext uri="{0D108BD9-81ED-4DB2-BD59-A6C34878D82A}">
                    <a16:rowId xmlns:a16="http://schemas.microsoft.com/office/drawing/2014/main" val="10003"/>
                  </a:ext>
                </a:extLst>
              </a:tr>
              <a:tr h="531484">
                <a:tc>
                  <a:txBody>
                    <a:bodyPr/>
                    <a:lstStyle/>
                    <a:p>
                      <a:pPr algn="ctr"/>
                      <a:endParaRPr lang="en-US" dirty="0">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65532539"/>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extLst>
                    <a:ext uri="{9D8B030D-6E8A-4147-A177-3AD203B41FA5}">
                      <a16:colId xmlns:a16="http://schemas.microsoft.com/office/drawing/2014/main" val="20000"/>
                    </a:ext>
                  </a:extLst>
                </a:gridCol>
                <a:gridCol w="4085062">
                  <a:extLst>
                    <a:ext uri="{9D8B030D-6E8A-4147-A177-3AD203B41FA5}">
                      <a16:colId xmlns:a16="http://schemas.microsoft.com/office/drawing/2014/main" val="20001"/>
                    </a:ext>
                  </a:extLst>
                </a:gridCol>
              </a:tblGrid>
              <a:tr h="654205">
                <a:tc>
                  <a:txBody>
                    <a:bodyPr/>
                    <a:lstStyle/>
                    <a:p>
                      <a:pPr algn="ctr"/>
                      <a:r>
                        <a:rPr lang="hu-HU" b="1" dirty="0" err="1">
                          <a:solidFill>
                            <a:schemeClr val="tx1"/>
                          </a:solidFill>
                          <a:latin typeface="Whipsmart" panose="020B0502030203050204" pitchFamily="34" charset="0"/>
                        </a:rPr>
                        <a:t>radiometry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single</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or</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three</a:t>
                      </a:r>
                      <a:r>
                        <a:rPr lang="hu-HU" b="0" dirty="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a:solidFill>
                            <a:schemeClr val="tx1"/>
                          </a:solidFill>
                          <a:latin typeface="Whipsmart" panose="020B0502030203050204" pitchFamily="34" charset="0"/>
                        </a:rPr>
                        <a:t>photometry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weighting</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wavelengths</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for</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observer</a:t>
                      </a:r>
                      <a:r>
                        <a:rPr lang="hu-HU" b="0" dirty="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065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 shot first</a:t>
            </a:r>
          </a:p>
        </p:txBody>
      </p:sp>
      <p:pic>
        <p:nvPicPr>
          <p:cNvPr id="73730" name="Picture 2" descr="http://images.fandango.com/MDCsite/images/featured/201109/Han%20Shot%20First_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2362201"/>
            <a:ext cx="8503893" cy="405015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flipV="1">
            <a:off x="4419600" y="4510089"/>
            <a:ext cx="845344" cy="1381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981700" y="4312445"/>
            <a:ext cx="471488" cy="748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138989" y="4031457"/>
            <a:ext cx="997743" cy="16430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a:off x="4842496" y="2786062"/>
            <a:ext cx="2324100" cy="2490788"/>
          </a:xfrm>
          <a:prstGeom prst="cloud">
            <a:avLst/>
          </a:prstGeom>
          <a:solidFill>
            <a:srgbClr val="7F7F7F">
              <a:alpha val="69804"/>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Tree>
    <p:extLst>
      <p:ext uri="{BB962C8B-B14F-4D97-AF65-F5344CB8AC3E}">
        <p14:creationId xmlns:p14="http://schemas.microsoft.com/office/powerpoint/2010/main" val="15936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250"/>
                                        <p:tgtEl>
                                          <p:spTgt spid="18"/>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18.5165"/>
  <p:tag name="ORIGINALWIDTH" val="1382.4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power: $\mathit{\Phi}$ (a.k.a. flux)&#10;\end{document}"/>
  <p:tag name="IGUANATEXSIZE" val="44"/>
  <p:tag name="IGUANATEXCURSOR" val="890"/>
</p:tagLst>
</file>

<file path=ppt/tags/tag10.xml><?xml version="1.0" encoding="utf-8"?>
<p:tagLst xmlns:a="http://schemas.openxmlformats.org/drawingml/2006/main" xmlns:r="http://schemas.openxmlformats.org/officeDocument/2006/relationships" xmlns:p="http://schemas.openxmlformats.org/presentationml/2006/main">
  <p:tag name="ORIGINALHEIGHT" val="149.25"/>
  <p:tag name="ORIGINALWIDTH" val="503.2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rvec{x}, \omega')&#10;$$&#10;&#10;\end{document}"/>
  <p:tag name="IGUANATEXSIZE" val="32"/>
  <p:tag name="IGUANATEXCURSOR" val="673"/>
</p:tagLst>
</file>

<file path=ppt/tags/tag11.xml><?xml version="1.0" encoding="utf-8"?>
<p:tagLst xmlns:a="http://schemas.openxmlformats.org/drawingml/2006/main" xmlns:r="http://schemas.openxmlformats.org/officeDocument/2006/relationships" xmlns:p="http://schemas.openxmlformats.org/presentationml/2006/main">
  <p:tag name="ORIGINALHEIGHT" val="61.5"/>
  <p:tag name="ORIGINALWIDTH" val="88.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2"/>
</p:tagLst>
</file>

<file path=ppt/tags/tag12.xml><?xml version="1.0" encoding="utf-8"?>
<p:tagLst xmlns:a="http://schemas.openxmlformats.org/drawingml/2006/main" xmlns:r="http://schemas.openxmlformats.org/officeDocument/2006/relationships" xmlns:p="http://schemas.openxmlformats.org/presentationml/2006/main">
  <p:tag name="ORIGINALHEIGHT" val="108"/>
  <p:tag name="ORIGINALWIDTH" val="123"/>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9"/>
</p:tagLst>
</file>

<file path=ppt/tags/tag13.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0"/>
</p:tagLst>
</file>

<file path=ppt/tags/tag14.xml><?xml version="1.0" encoding="utf-8"?>
<p:tagLst xmlns:a="http://schemas.openxmlformats.org/drawingml/2006/main" xmlns:r="http://schemas.openxmlformats.org/officeDocument/2006/relationships" xmlns:p="http://schemas.openxmlformats.org/presentationml/2006/main">
  <p:tag name="ORIGINALHEIGHT" val="141"/>
  <p:tag name="ORIGINALWIDTH" val="599.25"/>
  <p:tag name="LATEXADDIN" val="\documentclass{tufte-book}&#10;\usepackage{amsmath}&#10;\usepackage{amssymb}&#10;%\usepackage{urwchancal}&#10;%\usepackage[cal=rsfso,calscaled=.96]{mathalfa}&#10;\usepackage{bm}&#10;\usepackage{accents}&#10;\usepackage{color}&#10;&#10;\definecolor{ppblue}{rgb}{0.0, 0.44, 0.75}&#10;\definecolor{ppgreen}{rgb}{0.0, 0.69,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10;f_\mathrm{r}( \omega' , \rvec{x}, \omega)&#10;$$&#10;&#10;\end{document}"/>
  <p:tag name="IGUANATEXSIZE" val="32"/>
  <p:tag name="IGUANATEXCURSOR" val="739"/>
</p:tagLst>
</file>

<file path=ppt/tags/tag15.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16.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17.xml><?xml version="1.0" encoding="utf-8"?>
<p:tagLst xmlns:a="http://schemas.openxmlformats.org/drawingml/2006/main" xmlns:r="http://schemas.openxmlformats.org/officeDocument/2006/relationships" xmlns:p="http://schemas.openxmlformats.org/presentationml/2006/main">
  <p:tag name="ORIGINALHEIGHT" val="114.766"/>
  <p:tag name="ORIGINALWIDTH" val="1416.94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reflected radiance along $\omega$ is&#10;\end{document}"/>
  <p:tag name="IGUANATEXSIZE" val="28"/>
  <p:tag name="IGUANATEXCURSOR" val="914"/>
</p:tagLst>
</file>

<file path=ppt/tags/tag18.xml><?xml version="1.0" encoding="utf-8"?>
<p:tagLst xmlns:a="http://schemas.openxmlformats.org/drawingml/2006/main" xmlns:r="http://schemas.openxmlformats.org/officeDocument/2006/relationships" xmlns:p="http://schemas.openxmlformats.org/presentationml/2006/main">
  <p:tag name="ORIGINALHEIGHT" val="126.0176"/>
  <p:tag name="ORIGINALWIDTH" val="1877.51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 summed for all incoming directions $\omega'$&#10;\end{document}"/>
  <p:tag name="IGUANATEXSIZE" val="24"/>
  <p:tag name="IGUANATEXCURSOR" val="934"/>
</p:tagLst>
</file>

<file path=ppt/tags/tag19.xml><?xml version="1.0" encoding="utf-8"?>
<p:tagLst xmlns:a="http://schemas.openxmlformats.org/drawingml/2006/main" xmlns:r="http://schemas.openxmlformats.org/officeDocument/2006/relationships" xmlns:p="http://schemas.openxmlformats.org/presentationml/2006/main">
  <p:tag name="ORIGINALHEIGHT" val="135.769"/>
  <p:tag name="ORIGINALWIDTH" val="1378.69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black} incoming radiance $L^\mathrm{in}$ times&#10;\end{document}"/>
  <p:tag name="IGUANATEXSIZE" val="24"/>
  <p:tag name="IGUANATEXCURSOR" val="931"/>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1507.7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Power density (exitance): $M(\rvec{x})$ \\&#10;\end{document}"/>
  <p:tag name="IGUANATEXSIZE" val="44"/>
  <p:tag name="IGUANATEXCURSOR" val="914"/>
</p:tagLst>
</file>

<file path=ppt/tags/tag20.xml><?xml version="1.0" encoding="utf-8"?>
<p:tagLst xmlns:a="http://schemas.openxmlformats.org/drawingml/2006/main" xmlns:r="http://schemas.openxmlformats.org/officeDocument/2006/relationships" xmlns:p="http://schemas.openxmlformats.org/presentationml/2006/main">
  <p:tag name="ORIGINALHEIGHT" val="117.0163"/>
  <p:tag name="ORIGINALWIDTH" val="2122.04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blue} the probability of being reflected towards $\omega$&#10;\end{document}"/>
  <p:tag name="IGUANATEXSIZE" val="24"/>
  <p:tag name="IGUANATEXCURSOR" val="944"/>
</p:tagLst>
</file>

<file path=ppt/tags/tag21.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22.xml><?xml version="1.0" encoding="utf-8"?>
<p:tagLst xmlns:a="http://schemas.openxmlformats.org/drawingml/2006/main" xmlns:r="http://schemas.openxmlformats.org/officeDocument/2006/relationships" xmlns:p="http://schemas.openxmlformats.org/presentationml/2006/main">
  <p:tag name="ORIGINALHEIGHT" val="117.75"/>
  <p:tag name="ORIGINALWIDTH" val="38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 \rightarrow \uvec{l}&#10;$$&#10;&#10;\end{document}"/>
  <p:tag name="IGUANATEXSIZE" val="28"/>
  <p:tag name="IGUANATEXCURSOR" val="799"/>
</p:tagLst>
</file>

<file path=ppt/tags/tag23.xml><?xml version="1.0" encoding="utf-8"?>
<p:tagLst xmlns:a="http://schemas.openxmlformats.org/drawingml/2006/main" xmlns:r="http://schemas.openxmlformats.org/officeDocument/2006/relationships" xmlns:p="http://schemas.openxmlformats.org/presentationml/2006/main">
  <p:tag name="ORIGINALHEIGHT" val="336.75"/>
  <p:tag name="ORIGINALWIDTH" val="221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color{red} \int\limits_\mathit{\Omega} \color{black} L^\mathrm{in}(\rvec{x}, \omega') \color{red} \mathrm{d}\omega' \color{ppblue} \cos \theta' f_\mathrm{r}(\uvec{l}, \rvec{x}, \uvec{v}) &#10;$$&#10;&#10;\end{document}"/>
  <p:tag name="IGUANATEXSIZE" val="36"/>
  <p:tag name="IGUANATEXCURSOR" val="989"/>
</p:tagLst>
</file>

<file path=ppt/tags/tag24.xml><?xml version="1.0" encoding="utf-8"?>
<p:tagLst xmlns:a="http://schemas.openxmlformats.org/drawingml/2006/main" xmlns:r="http://schemas.openxmlformats.org/officeDocument/2006/relationships" xmlns:p="http://schemas.openxmlformats.org/presentationml/2006/main">
  <p:tag name="ORIGINALHEIGHT" val="150"/>
  <p:tag name="ORIGINALWIDTH" val="174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M(\rvec{x}, \uvec{l}) \color{ppblue} \cos \theta' f_\mathrm{r}(\uvec{l}, \rvec{x}, \uvec{v}) &#10;$$&#10;&#10;\end{document}"/>
  <p:tag name="IGUANATEXSIZE" val="36"/>
  <p:tag name="IGUANATEXCURSOR" val="824"/>
</p:tagLst>
</file>

<file path=ppt/tags/tag25.xml><?xml version="1.0" encoding="utf-8"?>
<p:tagLst xmlns:a="http://schemas.openxmlformats.org/drawingml/2006/main" xmlns:r="http://schemas.openxmlformats.org/officeDocument/2006/relationships" xmlns:p="http://schemas.openxmlformats.org/presentationml/2006/main">
  <p:tag name="ORIGINALHEIGHT" val="150"/>
  <p:tag name="ORIGINALWIDTH" val="138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E(\rvec{x}, \uvec{l}) \color{ppblue} f_\mathrm{r}(\uvec{l}, \rvec{x}, \uvec{v}) &#10;$$&#10;&#10;\end{document}"/>
  <p:tag name="IGUANATEXSIZE" val="36"/>
  <p:tag name="IGUANATEXCURSOR" val="841"/>
</p:tagLst>
</file>

<file path=ppt/tags/tag26.xml><?xml version="1.0" encoding="utf-8"?>
<p:tagLst xmlns:a="http://schemas.openxmlformats.org/drawingml/2006/main" xmlns:r="http://schemas.openxmlformats.org/officeDocument/2006/relationships" xmlns:p="http://schemas.openxmlformats.org/presentationml/2006/main">
  <p:tag name="ORIGINALHEIGHT" val="87"/>
  <p:tag name="ORIGINALWIDTH" val="36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 \rightarrow \uvec{v}&#10;$$&#10;&#10;\end{document}"/>
  <p:tag name="IGUANATEXSIZE" val="28"/>
  <p:tag name="IGUANATEXCURSOR" val="788"/>
</p:tagLst>
</file>

<file path=ppt/tags/tag27.xml><?xml version="1.0" encoding="utf-8"?>
<p:tagLst xmlns:a="http://schemas.openxmlformats.org/drawingml/2006/main" xmlns:r="http://schemas.openxmlformats.org/officeDocument/2006/relationships" xmlns:p="http://schemas.openxmlformats.org/presentationml/2006/main">
  <p:tag name="ORIGINALHEIGHT" val="141.7698"/>
  <p:tag name="ORIGINALWIDTH" val="1422.94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Dirac-delta at light direction $\uvec{l}$&#10;\end{document}"/>
  <p:tag name="IGUANATEXSIZE" val="28"/>
  <p:tag name="IGUANATEXCURSOR" val="919"/>
</p:tagLst>
</file>

<file path=ppt/tags/tag28.xml><?xml version="1.0" encoding="utf-8"?>
<p:tagLst xmlns:a="http://schemas.openxmlformats.org/drawingml/2006/main" xmlns:r="http://schemas.openxmlformats.org/officeDocument/2006/relationships" xmlns:p="http://schemas.openxmlformats.org/presentationml/2006/main">
  <p:tag name="ORIGINALHEIGHT" val="131.25"/>
  <p:tag name="ORIGINALWIDTH" val="35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10;$$&#10;&#10;\end{document}"/>
  <p:tag name="IGUANATEXSIZE" val="36"/>
  <p:tag name="IGUANATEXCURSOR" val="801"/>
</p:tagLst>
</file>

<file path=ppt/tags/tag29.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6"/>
  <p:tag name="IGUANATEXCURSOR" val="788"/>
</p:tagLst>
</file>

<file path=ppt/tags/tag3.xml><?xml version="1.0" encoding="utf-8"?>
<p:tagLst xmlns:a="http://schemas.openxmlformats.org/drawingml/2006/main" xmlns:r="http://schemas.openxmlformats.org/officeDocument/2006/relationships" xmlns:p="http://schemas.openxmlformats.org/presentationml/2006/main">
  <p:tag name="ORIGINALHEIGHT" val="129.7681"/>
  <p:tag name="ORIGINALWIDTH" val="1530.21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Power density (irradiance): $E(\rvec{x})$&#10;\end{document}"/>
  <p:tag name="IGUANATEXSIZE" val="44"/>
  <p:tag name="IGUANATEXCURSOR" val="915"/>
</p:tagLst>
</file>

<file path=ppt/tags/tag30.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6"/>
  <p:tag name="IGUANATEXCURSOR" val="781"/>
</p:tagLst>
</file>

<file path=ppt/tags/tag31.xml><?xml version="1.0" encoding="utf-8"?>
<p:tagLst xmlns:a="http://schemas.openxmlformats.org/drawingml/2006/main" xmlns:r="http://schemas.openxmlformats.org/officeDocument/2006/relationships" xmlns:p="http://schemas.openxmlformats.org/presentationml/2006/main">
  <p:tag name="ORIGINALHEIGHT" val="148.5"/>
  <p:tag name="ORIGINALWIDTH" val="3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E(\rvec{x}, \uvec{l})&#10;$$&#10;&#10;\end{document}"/>
  <p:tag name="IGUANATEXSIZE" val="36"/>
  <p:tag name="IGUANATEXCURSOR" val="801"/>
</p:tagLst>
</file>

<file path=ppt/tags/tag32.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6"/>
  <p:tag name="IGUANATEXCURSOR" val="788"/>
</p:tagLst>
</file>

<file path=ppt/tags/tag33.xml><?xml version="1.0" encoding="utf-8"?>
<p:tagLst xmlns:a="http://schemas.openxmlformats.org/drawingml/2006/main" xmlns:r="http://schemas.openxmlformats.org/officeDocument/2006/relationships" xmlns:p="http://schemas.openxmlformats.org/presentationml/2006/main">
  <p:tag name="ORIGINALHEIGHT" val="150"/>
  <p:tag name="ORIGINALWIDTH" val="4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 f_\mathrm{r}(\uvec{l}, \rvec{x}, \uvec{v}) &#10;$$&#10;&#10;\end{document}"/>
  <p:tag name="IGUANATEXSIZE" val="36"/>
  <p:tag name="IGUANATEXCURSOR" val="780"/>
</p:tagLst>
</file>

<file path=ppt/tags/tag34.xml><?xml version="1.0" encoding="utf-8"?>
<p:tagLst xmlns:a="http://schemas.openxmlformats.org/drawingml/2006/main" xmlns:r="http://schemas.openxmlformats.org/officeDocument/2006/relationships" xmlns:p="http://schemas.openxmlformats.org/presentationml/2006/main">
  <p:tag name="ORIGINALHEIGHT" val="150"/>
  <p:tag name="ORIGINALWIDTH" val="138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E(\rvec{x}, \uvec{l}) \color{ppgreen} f_\mathrm{r}(\uvec{l}, \rvec{x}, \uvec{v}) &#10;$$&#10;&#10;\end{document}"/>
  <p:tag name="IGUANATEXSIZE" val="36"/>
  <p:tag name="IGUANATEXCURSOR" val="840"/>
</p:tagLst>
</file>

<file path=ppt/tags/tag35.xml><?xml version="1.0" encoding="utf-8"?>
<p:tagLst xmlns:a="http://schemas.openxmlformats.org/drawingml/2006/main" xmlns:r="http://schemas.openxmlformats.org/officeDocument/2006/relationships" xmlns:p="http://schemas.openxmlformats.org/presentationml/2006/main">
  <p:tag name="ORIGINALHEIGHT" val="318.75"/>
  <p:tag name="ORIGINALWIDTH" val="10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rvec{x}, \uvec{v}) = \frac{&#10;L(\rvec{x}, \uvec{v}) }{ E(\rvec{x}, \uvec{l}) }&#10;$$&#10;&#10;\end{document}"/>
  <p:tag name="IGUANATEXSIZE" val="36"/>
  <p:tag name="IGUANATEXCURSOR" val="881"/>
</p:tagLst>
</file>

<file path=ppt/tags/tag36.xml><?xml version="1.0" encoding="utf-8"?>
<p:tagLst xmlns:a="http://schemas.openxmlformats.org/drawingml/2006/main" xmlns:r="http://schemas.openxmlformats.org/officeDocument/2006/relationships" xmlns:p="http://schemas.openxmlformats.org/presentationml/2006/main">
  <p:tag name="ORIGINALHEIGHT" val="150"/>
  <p:tag name="ORIGINALWIDTH" val="116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rvec{x}, \uvec{v}) = f_\mathrm{r}(\uvec{v}, \rvec{x}, \uvec{l})&#10;$$&#10;&#10;\end{document}"/>
  <p:tag name="IGUANATEXSIZE" val="36"/>
  <p:tag name="IGUANATEXCURSOR" val="865"/>
</p:tagLst>
</file>

<file path=ppt/tags/tag37.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28"/>
  <p:tag name="IGUANATEXCURSOR" val="788"/>
</p:tagLst>
</file>

<file path=ppt/tags/tag38.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28"/>
  <p:tag name="IGUANATEXCURSOR" val="787"/>
</p:tagLst>
</file>

<file path=ppt/tags/tag39.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8"/>
  <p:tag name="IGUANATEXCURSOR" val="788"/>
</p:tagLst>
</file>

<file path=ppt/tags/tag4.xml><?xml version="1.0" encoding="utf-8"?>
<p:tagLst xmlns:a="http://schemas.openxmlformats.org/drawingml/2006/main" xmlns:r="http://schemas.openxmlformats.org/officeDocument/2006/relationships" xmlns:p="http://schemas.openxmlformats.org/presentationml/2006/main">
  <p:tag name="ORIGINALHEIGHT" val="129.7681"/>
  <p:tag name="ORIGINALWIDTH" val="1073.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intensity: $I(\omega)$&#10;\end{document}"/>
  <p:tag name="IGUANATEXSIZE" val="44"/>
  <p:tag name="IGUANATEXCURSOR" val="907"/>
</p:tagLst>
</file>

<file path=ppt/tags/tag40.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6"/>
  <p:tag name="IGUANATEXCURSOR" val="787"/>
</p:tagLst>
</file>

<file path=ppt/tags/tag41.xml><?xml version="1.0" encoding="utf-8"?>
<p:tagLst xmlns:a="http://schemas.openxmlformats.org/drawingml/2006/main" xmlns:r="http://schemas.openxmlformats.org/officeDocument/2006/relationships" xmlns:p="http://schemas.openxmlformats.org/presentationml/2006/main">
  <p:tag name="ORIGINALHEIGHT" val="131.25"/>
  <p:tag name="ORIGINALWIDTH" val="35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10;$$&#10;&#10;\end{document}"/>
  <p:tag name="IGUANATEXSIZE" val="36"/>
  <p:tag name="IGUANATEXCURSOR" val="802"/>
</p:tagLst>
</file>

<file path=ppt/tags/tag42.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6"/>
  <p:tag name="IGUANATEXCURSOR" val="788"/>
</p:tagLst>
</file>

<file path=ppt/tags/tag43.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6"/>
  <p:tag name="IGUANATEXCURSOR" val="787"/>
</p:tagLst>
</file>

<file path=ppt/tags/tag44.xml><?xml version="1.0" encoding="utf-8"?>
<p:tagLst xmlns:a="http://schemas.openxmlformats.org/drawingml/2006/main" xmlns:r="http://schemas.openxmlformats.org/officeDocument/2006/relationships" xmlns:p="http://schemas.openxmlformats.org/presentationml/2006/main">
  <p:tag name="ORIGINALHEIGHT" val="87"/>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6"/>
  <p:tag name="IGUANATEXCURSOR" val="787"/>
</p:tagLst>
</file>

<file path=ppt/tags/tag45.xml><?xml version="1.0" encoding="utf-8"?>
<p:tagLst xmlns:a="http://schemas.openxmlformats.org/drawingml/2006/main" xmlns:r="http://schemas.openxmlformats.org/officeDocument/2006/relationships" xmlns:p="http://schemas.openxmlformats.org/presentationml/2006/main">
  <p:tag name="ORIGINALHEIGHT" val="148.5"/>
  <p:tag name="ORIGINALWIDTH" val="3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E(\rvec{x}, \uvec{l}) &#10;$$&#10;&#10;\end{document}"/>
  <p:tag name="IGUANATEXSIZE" val="36"/>
  <p:tag name="IGUANATEXCURSOR" val="799"/>
</p:tagLst>
</file>

<file path=ppt/tags/tag46.xml><?xml version="1.0" encoding="utf-8"?>
<p:tagLst xmlns:a="http://schemas.openxmlformats.org/drawingml/2006/main" xmlns:r="http://schemas.openxmlformats.org/officeDocument/2006/relationships" xmlns:p="http://schemas.openxmlformats.org/presentationml/2006/main">
  <p:tag name="ORIGINALHEIGHT" val="148.5"/>
  <p:tag name="ORIGINALWIDTH" val="3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orange}&#10;M(\rvec{x}, \uvec{l}) &#10;$$&#10;&#10;\end{document}"/>
  <p:tag name="IGUANATEXSIZE" val="36"/>
  <p:tag name="IGUANATEXCURSOR" val="372"/>
</p:tagLst>
</file>

<file path=ppt/tags/tag47.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48.xml><?xml version="1.0" encoding="utf-8"?>
<p:tagLst xmlns:a="http://schemas.openxmlformats.org/drawingml/2006/main" xmlns:r="http://schemas.openxmlformats.org/officeDocument/2006/relationships" xmlns:p="http://schemas.openxmlformats.org/presentationml/2006/main">
  <p:tag name="ORIGINALHEIGHT" val="150"/>
  <p:tag name="ORIGINALWIDTH" val="4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 f_\mathrm{r}(\uvec{l}, \rvec{x}, \uvec{v}) &#10;$$&#10;&#10;\end{document}"/>
  <p:tag name="IGUANATEXSIZE" val="36"/>
  <p:tag name="IGUANATEXCURSOR" val="780"/>
</p:tagLst>
</file>

<file path=ppt/tags/tag49.xml><?xml version="1.0" encoding="utf-8"?>
<p:tagLst xmlns:a="http://schemas.openxmlformats.org/drawingml/2006/main" xmlns:r="http://schemas.openxmlformats.org/officeDocument/2006/relationships" xmlns:p="http://schemas.openxmlformats.org/presentationml/2006/main">
  <p:tag name="ORIGINALHEIGHT" val="114.0159"/>
  <p:tag name="ORIGINALWIDTH" val="2363.5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given a point $\rvec{x}$, normal $\uvec{n}$, eye and light positions&#10;\end{document}"/>
  <p:tag name="IGUANATEXSIZE" val="28"/>
  <p:tag name="IGUANATEXCURSOR" val="937"/>
</p:tagLst>
</file>

<file path=ppt/tags/tag5.xml><?xml version="1.0" encoding="utf-8"?>
<p:tagLst xmlns:a="http://schemas.openxmlformats.org/drawingml/2006/main" xmlns:r="http://schemas.openxmlformats.org/officeDocument/2006/relationships" xmlns:p="http://schemas.openxmlformats.org/presentationml/2006/main">
  <p:tag name="ORIGINALHEIGHT" val="129.7681"/>
  <p:tag name="ORIGINALWIDTH" val="1073.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intensity: $I(\omega)$&#10;\end{document}"/>
  <p:tag name="IGUANATEXSIZE" val="44"/>
  <p:tag name="IGUANATEXCURSOR" val="907"/>
</p:tagLst>
</file>

<file path=ppt/tags/tag50.xml><?xml version="1.0" encoding="utf-8"?>
<p:tagLst xmlns:a="http://schemas.openxmlformats.org/drawingml/2006/main" xmlns:r="http://schemas.openxmlformats.org/officeDocument/2006/relationships" xmlns:p="http://schemas.openxmlformats.org/presentationml/2006/main">
  <p:tag name="ORIGINALHEIGHT" val="141.7698"/>
  <p:tag name="ORIGINALWIDTH" val="1771.74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find view and light directions $\uvec{v}$ and $\uvec{l}$&#10;\end{document}"/>
  <p:tag name="IGUANATEXSIZE" val="28"/>
  <p:tag name="IGUANATEXCURSOR" val="934"/>
</p:tagLst>
</file>

<file path=ppt/tags/tag51.xml><?xml version="1.0" encoding="utf-8"?>
<p:tagLst xmlns:a="http://schemas.openxmlformats.org/drawingml/2006/main" xmlns:r="http://schemas.openxmlformats.org/officeDocument/2006/relationships" xmlns:p="http://schemas.openxmlformats.org/presentationml/2006/main">
  <p:tag name="ORIGINALHEIGHT" val="117.0163"/>
  <p:tag name="ORIGINALWIDTH" val="2488.09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find power density $M$ at point $\rvec{x}$ due to light source&#10;\end{document}"/>
  <p:tag name="IGUANATEXSIZE" val="28"/>
  <p:tag name="IGUANATEXCURSOR" val="940"/>
</p:tagLst>
</file>

<file path=ppt/tags/tag52.xml><?xml version="1.0" encoding="utf-8"?>
<p:tagLst xmlns:a="http://schemas.openxmlformats.org/drawingml/2006/main" xmlns:r="http://schemas.openxmlformats.org/officeDocument/2006/relationships" xmlns:p="http://schemas.openxmlformats.org/presentationml/2006/main">
  <p:tag name="ORIGINALHEIGHT" val="147.7706"/>
  <p:tag name="ORIGINALWIDTH" val="2301.32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mpute irradiance: $E = M \cos \theta' = M (\uvec{n}\cdot\uvec{l})&#10;$&#10;\end{document}"/>
  <p:tag name="IGUANATEXSIZE" val="28"/>
  <p:tag name="IGUANATEXCURSOR" val="896"/>
</p:tagLst>
</file>

<file path=ppt/tags/tag53.xml><?xml version="1.0" encoding="utf-8"?>
<p:tagLst xmlns:a="http://schemas.openxmlformats.org/drawingml/2006/main" xmlns:r="http://schemas.openxmlformats.org/officeDocument/2006/relationships" xmlns:p="http://schemas.openxmlformats.org/presentationml/2006/main">
  <p:tag name="ORIGINALHEIGHT" val="125.2675"/>
  <p:tag name="ORIGINALWIDTH" val="1858.00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mpute outgoing radiance: $L = E f_\mathrm{r}$&#10;\end{document}"/>
  <p:tag name="IGUANATEXSIZE" val="28"/>
  <p:tag name="IGUANATEXCURSOR" val="903"/>
</p:tagLst>
</file>

<file path=ppt/tags/tag54.xml><?xml version="1.0" encoding="utf-8"?>
<p:tagLst xmlns:a="http://schemas.openxmlformats.org/drawingml/2006/main" xmlns:r="http://schemas.openxmlformats.org/officeDocument/2006/relationships" xmlns:p="http://schemas.openxmlformats.org/presentationml/2006/main">
  <p:tag name="ORIGINALHEIGHT" val="92.25"/>
  <p:tag name="ORIGINALWIDTH" val="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y}&#10;$$&#10;&#10;\end{document}"/>
  <p:tag name="IGUANATEXSIZE" val="36"/>
  <p:tag name="IGUANATEXCURSOR" val="787"/>
</p:tagLst>
</file>

<file path=ppt/tags/tag55.xml><?xml version="1.0" encoding="utf-8"?>
<p:tagLst xmlns:a="http://schemas.openxmlformats.org/drawingml/2006/main" xmlns:r="http://schemas.openxmlformats.org/officeDocument/2006/relationships" xmlns:p="http://schemas.openxmlformats.org/presentationml/2006/main">
  <p:tag name="ORIGINALHEIGHT" val="88.5"/>
  <p:tag name="ORIGINALWIDTH" val="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0;$$&#10;&#10;\end{document}"/>
  <p:tag name="IGUANATEXSIZE" val="36"/>
  <p:tag name="IGUANATEXCURSOR" val="786"/>
</p:tagLst>
</file>

<file path=ppt/tags/tag56.xml><?xml version="1.0" encoding="utf-8"?>
<p:tagLst xmlns:a="http://schemas.openxmlformats.org/drawingml/2006/main" xmlns:r="http://schemas.openxmlformats.org/officeDocument/2006/relationships" xmlns:p="http://schemas.openxmlformats.org/presentationml/2006/main">
  <p:tag name="ORIGINALHEIGHT" val="153.75"/>
  <p:tag name="ORIGINALWIDTH" val="69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emitted}(\rvec{y}, \gamma)&#10;$$&#10;&#10;\end{document}"/>
  <p:tag name="IGUANATEXSIZE" val="36"/>
  <p:tag name="IGUANATEXCURSOR" val="787"/>
</p:tagLst>
</file>

<file path=ppt/tags/tag57.xml><?xml version="1.0" encoding="utf-8"?>
<p:tagLst xmlns:a="http://schemas.openxmlformats.org/drawingml/2006/main" xmlns:r="http://schemas.openxmlformats.org/officeDocument/2006/relationships" xmlns:p="http://schemas.openxmlformats.org/presentationml/2006/main">
  <p:tag name="ORIGINALHEIGHT" val="107.265"/>
  <p:tag name="ORIGINALWIDTH" val="84.0117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theta'&#10;$$&#10;\end{document}"/>
  <p:tag name="IGUANATEXSIZE" val="28"/>
  <p:tag name="IGUANATEXCURSOR" val="888"/>
</p:tagLst>
</file>

<file path=ppt/tags/tag58.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59.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6.xml><?xml version="1.0" encoding="utf-8"?>
<p:tagLst xmlns:a="http://schemas.openxmlformats.org/drawingml/2006/main" xmlns:r="http://schemas.openxmlformats.org/officeDocument/2006/relationships" xmlns:p="http://schemas.openxmlformats.org/presentationml/2006/main">
  <p:tag name="ORIGINALHEIGHT" val="129.7681"/>
  <p:tag name="ORIGINALWIDTH" val="885.873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ce: $L(\rvec{x}, \omega)$&#10;\end{document}"/>
  <p:tag name="IGUANATEXSIZE" val="44"/>
  <p:tag name="IGUANATEXCURSOR" val="898"/>
</p:tagLst>
</file>

<file path=ppt/tags/tag60.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61.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772"/>
</p:tagLst>
</file>

<file path=ppt/tags/tag62.xml><?xml version="1.0" encoding="utf-8"?>
<p:tagLst xmlns:a="http://schemas.openxmlformats.org/drawingml/2006/main" xmlns:r="http://schemas.openxmlformats.org/officeDocument/2006/relationships" xmlns:p="http://schemas.openxmlformats.org/presentationml/2006/main">
  <p:tag name="ORIGINALHEIGHT" val="931.5"/>
  <p:tag name="ORIGINALWIDTH" val="65.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vec{x}&#10;$ \\&#10;$&#10;\uvec{n}&#10;$ \\&#10;$&#10;\uvec{v}&#10;$ \\&#10;$&#10;\uvec{l}&#10;$ \\&#10;$&#10;\uvec{h}&#10;$ \\&#10;$&#10;\delta&#10;$&#10;\end{document}"/>
  <p:tag name="IGUANATEXSIZE" val="32"/>
  <p:tag name="IGUANATEXCURSOR" val="848"/>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117.766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10;$$&#10;&#10;\end{document}"/>
  <p:tag name="IGUANATEXSIZE" val="32"/>
  <p:tag name="IGUANATEXCURSOR" val="787"/>
</p:tagLst>
</file>

<file path=ppt/tags/tag64.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65.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66.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67.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68.xml><?xml version="1.0" encoding="utf-8"?>
<p:tagLst xmlns:a="http://schemas.openxmlformats.org/drawingml/2006/main" xmlns:r="http://schemas.openxmlformats.org/officeDocument/2006/relationships" xmlns:p="http://schemas.openxmlformats.org/presentationml/2006/main">
  <p:tag name="ORIGINALHEIGHT" val="117.766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10;$$&#10;&#10;\end{document}"/>
  <p:tag name="IGUANATEXSIZE" val="32"/>
  <p:tag name="IGUANATEXCURSOR" val="787"/>
</p:tagLst>
</file>

<file path=ppt/tags/tag69.xml><?xml version="1.0" encoding="utf-8"?>
<p:tagLst xmlns:a="http://schemas.openxmlformats.org/drawingml/2006/main" xmlns:r="http://schemas.openxmlformats.org/officeDocument/2006/relationships" xmlns:p="http://schemas.openxmlformats.org/presentationml/2006/main">
  <p:tag name="ORIGINALHEIGHT" val="107.265"/>
  <p:tag name="ORIGINALWIDTH" val="84.0117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2"/>
  <p:tag name="IGUANATEXCURSOR" val="787"/>
</p:tagLst>
</file>

<file path=ppt/tags/tag7.xml><?xml version="1.0" encoding="utf-8"?>
<p:tagLst xmlns:a="http://schemas.openxmlformats.org/drawingml/2006/main" xmlns:r="http://schemas.openxmlformats.org/officeDocument/2006/relationships" xmlns:p="http://schemas.openxmlformats.org/presentationml/2006/main">
  <p:tag name="ORIGINALHEIGHT" val="131.25"/>
  <p:tag name="ORIGINALWIDTH" val="369.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e}, \omega)&#10;$$&#10;&#10;\end{document}"/>
  <p:tag name="IGUANATEXSIZE" val="44"/>
  <p:tag name="IGUANATEXCURSOR" val="660"/>
</p:tagLst>
</file>

<file path=ppt/tags/tag70.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71.xml><?xml version="1.0" encoding="utf-8"?>
<p:tagLst xmlns:a="http://schemas.openxmlformats.org/drawingml/2006/main" xmlns:r="http://schemas.openxmlformats.org/officeDocument/2006/relationships" xmlns:p="http://schemas.openxmlformats.org/presentationml/2006/main">
  <p:tag name="ORIGINALHEIGHT" val="148.5207"/>
  <p:tag name="ORIGINALWIDTH" val="683.345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 = (\uvec{l}+\uvec{v})^\wedge&#10;$$&#10;&#10;\end{document}"/>
  <p:tag name="IGUANATEXSIZE" val="32"/>
  <p:tag name="IGUANATEXCURSOR" val="817"/>
</p:tagLst>
</file>

<file path=ppt/tags/tag72.xml><?xml version="1.0" encoding="utf-8"?>
<p:tagLst xmlns:a="http://schemas.openxmlformats.org/drawingml/2006/main" xmlns:r="http://schemas.openxmlformats.org/officeDocument/2006/relationships" xmlns:p="http://schemas.openxmlformats.org/presentationml/2006/main">
  <p:tag name="ORIGINALHEIGHT" val="118.5165"/>
  <p:tag name="ORIGINALWIDTH" val="654.84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s\delta = \uvec{n}\cdot\uvec{h}&#10;$$&#10;&#10;\end{document}"/>
  <p:tag name="IGUANATEXSIZE" val="32"/>
  <p:tag name="IGUANATEXCURSOR" val="806"/>
</p:tagLst>
</file>

<file path=ppt/tags/tag73.xml><?xml version="1.0" encoding="utf-8"?>
<p:tagLst xmlns:a="http://schemas.openxmlformats.org/drawingml/2006/main" xmlns:r="http://schemas.openxmlformats.org/officeDocument/2006/relationships" xmlns:p="http://schemas.openxmlformats.org/presentationml/2006/main">
  <p:tag name="ORIGINALHEIGHT" val="141.0197"/>
  <p:tag name="ORIGINALWIDTH" val="981.8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 k_\idx{s} (\cos^+ \delta)^\gamma&#10;$$&#10;&#10;\end{document}"/>
  <p:tag name="IGUANATEXSIZE" val="32"/>
  <p:tag name="IGUANATEXCURSOR" val="818"/>
</p:tagLst>
</file>

<file path=ppt/tags/tag74.xml><?xml version="1.0" encoding="utf-8"?>
<p:tagLst xmlns:a="http://schemas.openxmlformats.org/drawingml/2006/main" xmlns:r="http://schemas.openxmlformats.org/officeDocument/2006/relationships" xmlns:p="http://schemas.openxmlformats.org/presentationml/2006/main">
  <p:tag name="ORIGINALHEIGHT" val="114.0159"/>
  <p:tag name="ORIGINALWIDTH" val="300.7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10;$$&#10;&#10;\end{document}"/>
  <p:tag name="IGUANATEXSIZE" val="32"/>
  <p:tag name="IGUANATEXCURSOR" val="788"/>
</p:tagLst>
</file>

<file path=ppt/tags/tag75.xml><?xml version="1.0" encoding="utf-8"?>
<p:tagLst xmlns:a="http://schemas.openxmlformats.org/drawingml/2006/main" xmlns:r="http://schemas.openxmlformats.org/officeDocument/2006/relationships" xmlns:p="http://schemas.openxmlformats.org/presentationml/2006/main">
  <p:tag name="ORIGINALHEIGHT" val="114.0159"/>
  <p:tag name="ORIGINALWIDTH" val="307.54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4&#10;$$&#10;&#10;\end{document}"/>
  <p:tag name="IGUANATEXSIZE" val="32"/>
  <p:tag name="IGUANATEXCURSOR" val="788"/>
</p:tagLst>
</file>

<file path=ppt/tags/tag76.xml><?xml version="1.0" encoding="utf-8"?>
<p:tagLst xmlns:a="http://schemas.openxmlformats.org/drawingml/2006/main" xmlns:r="http://schemas.openxmlformats.org/officeDocument/2006/relationships" xmlns:p="http://schemas.openxmlformats.org/presentationml/2006/main">
  <p:tag name="ORIGINALHEIGHT" val="114.0159"/>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6&#10;$$&#10;&#10;\end{document}"/>
  <p:tag name="IGUANATEXSIZE" val="32"/>
  <p:tag name="IGUANATEXCURSOR" val="789"/>
</p:tagLst>
</file>

<file path=ppt/tags/tag77.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78.xml><?xml version="1.0" encoding="utf-8"?>
<p:tagLst xmlns:a="http://schemas.openxmlformats.org/drawingml/2006/main" xmlns:r="http://schemas.openxmlformats.org/officeDocument/2006/relationships" xmlns:p="http://schemas.openxmlformats.org/presentationml/2006/main">
  <p:tag name="ORIGINALHEIGHT" val="90.75"/>
  <p:tag name="ORIGINALWIDTH" val="28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 = 0&#10;$$&#10;&#10;\end{document}"/>
  <p:tag name="IGUANATEXSIZE" val="32"/>
  <p:tag name="IGUANATEXCURSOR" val="790"/>
  <p:tag name="TRANSPARENCY" val="True"/>
  <p:tag name="FILENAME" val=""/>
  <p:tag name="INPUTTYPE" val="0"/>
  <p:tag name="LATEXENGINEID" val="0"/>
  <p:tag name="TEMPFOLDER" val="c:\temp\"/>
</p:tagLst>
</file>

<file path=ppt/tags/tag7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8.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44"/>
  <p:tag name="IGUANATEXCURSOR" val="661"/>
</p:tagLst>
</file>

<file path=ppt/tags/tag80.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81.xml><?xml version="1.0" encoding="utf-8"?>
<p:tagLst xmlns:a="http://schemas.openxmlformats.org/drawingml/2006/main" xmlns:r="http://schemas.openxmlformats.org/officeDocument/2006/relationships" xmlns:p="http://schemas.openxmlformats.org/presentationml/2006/main">
  <p:tag name="ORIGINALHEIGHT" val="88.48898"/>
  <p:tag name="ORIGINALWIDTH" val="300.71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0&#10;$$&#10;&#10;\end{document}"/>
  <p:tag name="IGUANATEXSIZE" val="32"/>
  <p:tag name="IGUANATEXCURSOR" val="785"/>
  <p:tag name="TRANSPARENCY" val="True"/>
  <p:tag name="FILENAME" val=""/>
  <p:tag name="INPUTTYPE" val="0"/>
  <p:tag name="LATEXENGINEID" val="0"/>
  <p:tag name="TEMPFOLDER" val="c:\temp\"/>
</p:tagLst>
</file>

<file path=ppt/tags/tag82.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83.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84.xml><?xml version="1.0" encoding="utf-8"?>
<p:tagLst xmlns:a="http://schemas.openxmlformats.org/drawingml/2006/main" xmlns:r="http://schemas.openxmlformats.org/officeDocument/2006/relationships" xmlns:p="http://schemas.openxmlformats.org/presentationml/2006/main">
  <p:tag name="ORIGINALHEIGHT" val="121.4848"/>
  <p:tag name="ORIGINALWIDTH" val="303.7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neq 0&#10;$$&#10;&#10;\end{document}"/>
  <p:tag name="IGUANATEXSIZE" val="32"/>
  <p:tag name="IGUANATEXCURSOR" val="786"/>
  <p:tag name="TRANSPARENCY" val="True"/>
  <p:tag name="FILENAME" val=""/>
  <p:tag name="INPUTTYPE" val="0"/>
  <p:tag name="LATEXENGINEID" val="0"/>
  <p:tag name="TEMPFOLDER" val="c:\temp\"/>
</p:tagLst>
</file>

<file path=ppt/tags/tag85.xml><?xml version="1.0" encoding="utf-8"?>
<p:tagLst xmlns:a="http://schemas.openxmlformats.org/drawingml/2006/main" xmlns:r="http://schemas.openxmlformats.org/officeDocument/2006/relationships" xmlns:p="http://schemas.openxmlformats.org/presentationml/2006/main">
  <p:tag name="ORIGINALHEIGHT" val="137.2328"/>
  <p:tag name="ORIGINALWIDTH" val="955.38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k}_\idx{s} \cos^\gamma \delta&#10;$$&#10;&#10;\end{document}"/>
  <p:tag name="IGUANATEXSIZE" val="32"/>
  <p:tag name="IGUANATEXCURSOR" val="838"/>
  <p:tag name="TRANSPARENCY" val="True"/>
  <p:tag name="FILENAME" val=""/>
  <p:tag name="INPUTTYPE" val="0"/>
  <p:tag name="LATEXENGINEID" val="0"/>
  <p:tag name="TEMPFOLDER" val="c:\temp\"/>
</p:tagLst>
</file>

<file path=ppt/tags/tag86.xml><?xml version="1.0" encoding="utf-8"?>
<p:tagLst xmlns:a="http://schemas.openxmlformats.org/drawingml/2006/main" xmlns:r="http://schemas.openxmlformats.org/officeDocument/2006/relationships" xmlns:p="http://schemas.openxmlformats.org/presentationml/2006/main">
  <p:tag name="ORIGINALHEIGHT" val="155.2306"/>
  <p:tag name="ORIGINALWIDTH" val="921.63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f}_\mathbf{r} \cos \theta'&#10;$$&#10;&#10;\end{document}"/>
  <p:tag name="IGUANATEXSIZE" val="32"/>
  <p:tag name="IGUANATEXCURSOR" val="835"/>
  <p:tag name="TRANSPARENCY" val="True"/>
  <p:tag name="FILENAME" val=""/>
  <p:tag name="INPUTTYPE" val="0"/>
  <p:tag name="LATEXENGINEID" val="0"/>
  <p:tag name="TEMPFOLDER" val="c:\temp\"/>
</p:tagLst>
</file>

<file path=ppt/tags/tag87.xml><?xml version="1.0" encoding="utf-8"?>
<p:tagLst xmlns:a="http://schemas.openxmlformats.org/drawingml/2006/main" xmlns:r="http://schemas.openxmlformats.org/officeDocument/2006/relationships" xmlns:p="http://schemas.openxmlformats.org/presentationml/2006/main">
  <p:tag name="ORIGINALHEIGHT" val="288.7139"/>
  <p:tag name="ORIGINALWIDTH" val="767.15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f}_\mathbf{r} = \frac{\rgb{k}_\idx{s} \cos^\gamma \delta}{\cos \theta'}&#10;$$&#10;&#10;\end{document}"/>
  <p:tag name="IGUANATEXSIZE" val="32"/>
  <p:tag name="IGUANATEXCURSOR" val="855"/>
  <p:tag name="TRANSPARENCY" val="True"/>
  <p:tag name="FILENAME" val=""/>
  <p:tag name="INPUTTYPE" val="0"/>
  <p:tag name="LATEXENGINEID" val="0"/>
  <p:tag name="TEMPFOLDER" val="c:\temp\"/>
</p:tagLst>
</file>

<file path=ppt/tags/tag88.xml><?xml version="1.0" encoding="utf-8"?>
<p:tagLst xmlns:a="http://schemas.openxmlformats.org/drawingml/2006/main" xmlns:r="http://schemas.openxmlformats.org/officeDocument/2006/relationships" xmlns:p="http://schemas.openxmlformats.org/presentationml/2006/main">
  <p:tag name="ORIGINALHEIGHT" val="319.4601"/>
  <p:tag name="ORIGINALWIDTH" val="1274.8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f}_\mathbf{r} = \frac{\rgb{k}_\idx{s} \cos^\gamma \delta}{\max \left(\cos \theta, \cos \theta'\right)}&#10;$$&#10;&#10;\end{document}"/>
  <p:tag name="IGUANATEXSIZE" val="32"/>
  <p:tag name="IGUANATEXCURSOR" val="886"/>
  <p:tag name="TRANSPARENCY" val="True"/>
  <p:tag name="FILENAME" val=""/>
  <p:tag name="INPUTTYPE" val="0"/>
  <p:tag name="LATEXENGINEID" val="0"/>
  <p:tag name="TEMPFOLDER" val="c:\temp\"/>
</p:tagLst>
</file>

<file path=ppt/tags/tag89.xml><?xml version="1.0" encoding="utf-8"?>
<p:tagLst xmlns:a="http://schemas.openxmlformats.org/drawingml/2006/main" xmlns:r="http://schemas.openxmlformats.org/officeDocument/2006/relationships" xmlns:p="http://schemas.openxmlformats.org/presentationml/2006/main">
  <p:tag name="ORIGINALHEIGHT" val="303.712"/>
  <p:tag name="ORIGINALWIDTH" val="194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k}_\idx{s} \cos^\gamma \delta&#10;\frac{\cos \theta'}{\max \left(\cos \theta, \cos \theta'\right)}&#10;$$&#10;&#10;\end{document}"/>
  <p:tag name="IGUANATEXSIZE" val="32"/>
  <p:tag name="IGUANATEXCURSOR" val="857"/>
  <p:tag name="TRANSPARENCY" val="True"/>
  <p:tag name="FILENAME" val=""/>
  <p:tag name="INPUTTYPE" val="0"/>
  <p:tag name="LATEXENGINEID" val="0"/>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32"/>
  <p:tag name="IGUANATEXCURSOR" val="661"/>
</p:tagLst>
</file>

<file path=ppt/tags/tag90.xml><?xml version="1.0" encoding="utf-8"?>
<p:tagLst xmlns:a="http://schemas.openxmlformats.org/drawingml/2006/main" xmlns:r="http://schemas.openxmlformats.org/officeDocument/2006/relationships" xmlns:p="http://schemas.openxmlformats.org/presentationml/2006/main">
  <p:tag name="ORIGINALHEIGHT" val="140.9824"/>
  <p:tag name="ORIGINALWIDTH" val="396.70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cdot \uvec{v})^+&#10;$$&#10;&#10;\end{document}"/>
  <p:tag name="IGUANATEXSIZE" val="32"/>
  <p:tag name="IGUANATEXCURSOR" val="807"/>
  <p:tag name="TRANSPARENCY" val="True"/>
  <p:tag name="FILENAME" val=""/>
  <p:tag name="INPUTTYPE" val="0"/>
  <p:tag name="LATEXENGINEID" val="0"/>
  <p:tag name="TEMPFOLDER" val="c:\temp\"/>
</p:tagLst>
</file>

<file path=ppt/tags/tag91.xml><?xml version="1.0" encoding="utf-8"?>
<p:tagLst xmlns:a="http://schemas.openxmlformats.org/drawingml/2006/main" xmlns:r="http://schemas.openxmlformats.org/officeDocument/2006/relationships" xmlns:p="http://schemas.openxmlformats.org/presentationml/2006/main">
  <p:tag name="ORIGINALHEIGHT" val="147.7315"/>
  <p:tag name="ORIGINALWIDTH" val="372.70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cdot \uvec{l})^+&#10;$$&#10;&#10;\end{document}"/>
  <p:tag name="IGUANATEXSIZE" val="32"/>
  <p:tag name="IGUANATEXCURSOR" val="803"/>
  <p:tag name="TRANSPARENCY" val="True"/>
  <p:tag name="FILENAME" val=""/>
  <p:tag name="INPUTTYPE" val="0"/>
  <p:tag name="LATEXENGINEID" val="0"/>
  <p:tag name="TEMPFOLDER" val="c:\temp\"/>
</p:tagLst>
</file>

<file path=ppt/tags/tag92.xml><?xml version="1.0" encoding="utf-8"?>
<p:tagLst xmlns:a="http://schemas.openxmlformats.org/drawingml/2006/main" xmlns:r="http://schemas.openxmlformats.org/officeDocument/2006/relationships" xmlns:p="http://schemas.openxmlformats.org/presentationml/2006/main">
  <p:tag name="ORIGINALHEIGHT" val="105.6091"/>
  <p:tag name="ORIGINALWIDTH" val="372.63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vec{r}) = 0&#10;$$&#10;&#10;\end{document}"/>
  <p:tag name="IGUANATEXSIZE" val="32"/>
  <p:tag name="IGUANATEXCURSOR" val="795"/>
  <p:tag name="TRANSPARENCY" val="True"/>
  <p:tag name="FILENAME" val=""/>
  <p:tag name="INPUTTYPE" val="0"/>
  <p:tag name="LATEXENGINEID" val="1"/>
  <p:tag name="TEMPFOLDER" val="c:\temp\"/>
</p:tagLst>
</file>

<file path=ppt/tags/tag93.xml><?xml version="1.0" encoding="utf-8"?>
<p:tagLst xmlns:a="http://schemas.openxmlformats.org/drawingml/2006/main" xmlns:r="http://schemas.openxmlformats.org/officeDocument/2006/relationships" xmlns:p="http://schemas.openxmlformats.org/presentationml/2006/main">
  <p:tag name="ORIGINALHEIGHT" val="103.809"/>
  <p:tag name="ORIGINALWIDTH" val="164.41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i(\rvec{r})&#10;$$&#10;&#10;\end{document}"/>
  <p:tag name="IGUANATEXSIZE" val="32"/>
  <p:tag name="IGUANATEXCURSOR" val="793"/>
  <p:tag name="TRANSPARENCY" val="True"/>
  <p:tag name="FILENAME" val=""/>
  <p:tag name="INPUTTYPE" val="0"/>
  <p:tag name="LATEXENGINEID" val="1"/>
  <p:tag name="TEMPFOLDER" val="c:\temp\"/>
</p:tagLst>
</file>

<file path=ppt/tags/tag94.xml><?xml version="1.0" encoding="utf-8"?>
<p:tagLst xmlns:a="http://schemas.openxmlformats.org/drawingml/2006/main" xmlns:r="http://schemas.openxmlformats.org/officeDocument/2006/relationships" xmlns:p="http://schemas.openxmlformats.org/presentationml/2006/main">
  <p:tag name="ORIGINALHEIGHT" val="123.0106"/>
  <p:tag name="ORIGINALWIDTH" val="579.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left[ \nabla f(\rvec{r}) \right]^\wedge&#10;$$&#10;&#10;\end{document}"/>
  <p:tag name="IGUANATEXSIZE" val="32"/>
  <p:tag name="IGUANATEXCURSOR" val="824"/>
  <p:tag name="TRANSPARENCY" val="True"/>
  <p:tag name="FILENAME" val=""/>
  <p:tag name="INPUTTYPE" val="0"/>
  <p:tag name="LATEXENGINEID" val="1"/>
  <p:tag name="TEMPFOLDER" val="c:\temp\"/>
</p:tagLst>
</file>

<file path=ppt/tags/tag95.xml><?xml version="1.0" encoding="utf-8"?>
<p:tagLst xmlns:a="http://schemas.openxmlformats.org/drawingml/2006/main" xmlns:r="http://schemas.openxmlformats.org/officeDocument/2006/relationships" xmlns:p="http://schemas.openxmlformats.org/presentationml/2006/main">
  <p:tag name="ORIGINALHEIGHT" val="137.4119"/>
  <p:tag name="ORIGINALWIDTH" val="2248.3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_\idx{perturbed} = \left[ \nabla \left( f(\rvec{r}) + \xi(\rvec{r}) \right) \right]^\wedge&#10;= \left[ \nabla f(\rvec{r}) + \nabla \xi(\rvec{r}) \right]^\wedge&#10;$$&#10;&#10;\end{document}"/>
  <p:tag name="IGUANATEXSIZE" val="32"/>
  <p:tag name="IGUANATEXCURSOR" val="944"/>
  <p:tag name="TRANSPARENCY" val="True"/>
  <p:tag name="FILENAME" val=""/>
  <p:tag name="INPUTTYPE" val="0"/>
  <p:tag name="LATEXENGINEID" val="1"/>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61362</TotalTime>
  <Words>5946</Words>
  <Application>Microsoft Office PowerPoint</Application>
  <PresentationFormat>Widescreen</PresentationFormat>
  <Paragraphs>578</Paragraphs>
  <Slides>47</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Consolas</vt:lpstr>
      <vt:lpstr>Orthodox Herbertarian</vt:lpstr>
      <vt:lpstr>Symbol</vt:lpstr>
      <vt:lpstr>Times New Roman</vt:lpstr>
      <vt:lpstr>Whipsmart</vt:lpstr>
      <vt:lpstr>Office Theme</vt:lpstr>
      <vt:lpstr>Klip</vt:lpstr>
      <vt:lpstr>Computer Graphics Shading</vt:lpstr>
      <vt:lpstr>Illusion of the real world</vt:lpstr>
      <vt:lpstr>Physical measures of light</vt:lpstr>
      <vt:lpstr>PowerPoint Presentation</vt:lpstr>
      <vt:lpstr>Measures and units of light</vt:lpstr>
      <vt:lpstr>PowerPoint Presentation</vt:lpstr>
      <vt:lpstr>PowerPoint Presentation</vt:lpstr>
      <vt:lpstr>Measures and units of light</vt:lpstr>
      <vt:lpstr>Han shot first</vt:lpstr>
      <vt:lpstr>Counting photons through unit area</vt:lpstr>
      <vt:lpstr>PowerPoint Presentation</vt:lpstr>
      <vt:lpstr>The directional domain</vt:lpstr>
      <vt:lpstr>Measure of planar/solid angles</vt:lpstr>
      <vt:lpstr>PowerPoint Presentation</vt:lpstr>
      <vt:lpstr>Measures and units of light</vt:lpstr>
      <vt:lpstr>PowerPoint Presentation</vt:lpstr>
      <vt:lpstr>Measures and units of light</vt:lpstr>
      <vt:lpstr>The rendering equation</vt:lpstr>
      <vt:lpstr>Special cases</vt:lpstr>
      <vt:lpstr>Single light direction</vt:lpstr>
      <vt:lpstr>Single light direction case</vt:lpstr>
      <vt:lpstr>Eye-directional radiance due to single-direction irradiance</vt:lpstr>
      <vt:lpstr>Bidirectional Reflectance Distribution Function - BRDF</vt:lpstr>
      <vt:lpstr>Abstract light source model: directional light</vt:lpstr>
      <vt:lpstr>Shading a surface point</vt:lpstr>
      <vt:lpstr>Real light sources</vt:lpstr>
      <vt:lpstr>Simple shading in FS</vt:lpstr>
      <vt:lpstr>Light data in uniforms</vt:lpstr>
      <vt:lpstr>Setting up a light in Scene</vt:lpstr>
      <vt:lpstr>Multiple, colored lights</vt:lpstr>
      <vt:lpstr>Expected result</vt:lpstr>
      <vt:lpstr>Abstract light source model: point light</vt:lpstr>
      <vt:lpstr>Abstract light source model: point light</vt:lpstr>
      <vt:lpstr>Point lights – without breaking directional lights</vt:lpstr>
      <vt:lpstr>Task</vt:lpstr>
      <vt:lpstr>Glossy surfaces</vt:lpstr>
      <vt:lpstr>Notation for directions</vt:lpstr>
      <vt:lpstr>Phong-Blinn model</vt:lpstr>
      <vt:lpstr>Phong-Blinn reflection model</vt:lpstr>
      <vt:lpstr>Diffuse + Phong-Blinn</vt:lpstr>
      <vt:lpstr>Phong-Blinn problem</vt:lpstr>
      <vt:lpstr>Phong-Blinn problem</vt:lpstr>
      <vt:lpstr>What is the BRDF here?</vt:lpstr>
      <vt:lpstr>Symmetric version</vt:lpstr>
      <vt:lpstr>Maximum Blinn reflection model</vt:lpstr>
      <vt:lpstr>Procedural noise gradient (GLSL)</vt:lpstr>
      <vt:lpstr>Procedural normal mapping</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352</cp:revision>
  <dcterms:created xsi:type="dcterms:W3CDTF">2014-12-27T20:04:49Z</dcterms:created>
  <dcterms:modified xsi:type="dcterms:W3CDTF">2021-04-24T06:52:05Z</dcterms:modified>
</cp:coreProperties>
</file>