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35"/>
  </p:notesMasterIdLst>
  <p:sldIdLst>
    <p:sldId id="256" r:id="rId2"/>
    <p:sldId id="304" r:id="rId3"/>
    <p:sldId id="354" r:id="rId4"/>
    <p:sldId id="335" r:id="rId5"/>
    <p:sldId id="337" r:id="rId6"/>
    <p:sldId id="336" r:id="rId7"/>
    <p:sldId id="338" r:id="rId8"/>
    <p:sldId id="339" r:id="rId9"/>
    <p:sldId id="355" r:id="rId10"/>
    <p:sldId id="309" r:id="rId11"/>
    <p:sldId id="310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50" r:id="rId20"/>
    <p:sldId id="347" r:id="rId21"/>
    <p:sldId id="348" r:id="rId22"/>
    <p:sldId id="349" r:id="rId23"/>
    <p:sldId id="324" r:id="rId24"/>
    <p:sldId id="351" r:id="rId25"/>
    <p:sldId id="328" r:id="rId26"/>
    <p:sldId id="329" r:id="rId27"/>
    <p:sldId id="332" r:id="rId28"/>
    <p:sldId id="352" r:id="rId29"/>
    <p:sldId id="353" r:id="rId30"/>
    <p:sldId id="330" r:id="rId31"/>
    <p:sldId id="331" r:id="rId32"/>
    <p:sldId id="333" r:id="rId33"/>
    <p:sldId id="334" r:id="rId3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Consolas" panose="020B0609020204030204" pitchFamily="49" charset="0"/>
      <p:regular r:id="rId40"/>
      <p:bold r:id="rId41"/>
      <p:italic r:id="rId42"/>
      <p:boldItalic r:id="rId43"/>
    </p:embeddedFont>
    <p:embeddedFont>
      <p:font typeface="Whipsmart" panose="020B0502030203050204" pitchFamily="34" charset="0"/>
      <p:regular r:id="rId44"/>
      <p:bold r:id="rId4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76070" autoAdjust="0"/>
  </p:normalViewPr>
  <p:slideViewPr>
    <p:cSldViewPr snapToGrid="0">
      <p:cViewPr varScale="1">
        <p:scale>
          <a:sx n="103" d="100"/>
          <a:sy n="103" d="100"/>
        </p:scale>
        <p:origin x="18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BE0F85-4E3B-4E73-A5AC-61C1C0C09018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6B5569-DB37-4C05-A767-FECEDD615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1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6B5569-DB37-4C05-A767-FECEDD615C9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2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081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963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661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4"/>
            <a:ext cx="9144000" cy="503237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9049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5BDB-207A-4240-9DD0-70E5211C08C1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E957-AB07-4C36-9BA5-00DC8AA70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7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8581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Whipsmart" panose="020B0502030203050204" pitchFamily="34" charset="0"/>
              </a:defRPr>
            </a:lvl1pPr>
          </a:lstStyle>
          <a:p>
            <a:fld id="{233D5BDB-207A-4240-9DD0-70E5211C08C1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Whipsmart" panose="020B050203020305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Whipsmart" panose="020B0502030203050204" pitchFamily="34" charset="0"/>
              </a:defRPr>
            </a:lvl1pPr>
          </a:lstStyle>
          <a:p>
            <a:fld id="{C52AE957-AB07-4C36-9BA5-00DC8AA70E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90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66" r:id="rId4"/>
    <p:sldLayoutId id="2147483667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Whipsmart" panose="020B0502030203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7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6.png"/><Relationship Id="rId5" Type="http://schemas.openxmlformats.org/officeDocument/2006/relationships/tags" Target="../tags/tag5.xml"/><Relationship Id="rId10" Type="http://schemas.openxmlformats.org/officeDocument/2006/relationships/image" Target="../media/image5.png"/><Relationship Id="rId4" Type="http://schemas.openxmlformats.org/officeDocument/2006/relationships/tags" Target="../tags/tag4.xml"/><Relationship Id="rId9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Mesh from file,</a:t>
            </a:r>
            <a:br>
              <a:rPr lang="hu-HU" dirty="0"/>
            </a:br>
            <a:r>
              <a:rPr lang="hu-HU" dirty="0" err="1"/>
              <a:t>PerspectiveCamera</a:t>
            </a:r>
            <a:r>
              <a:rPr lang="hu-HU" dirty="0"/>
              <a:t>, </a:t>
            </a:r>
            <a:r>
              <a:rPr lang="hu-HU" dirty="0" err="1"/>
              <a:t>CubeTexture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Sz</a:t>
            </a:r>
            <a:r>
              <a:rPr lang="hu-HU" dirty="0" err="1"/>
              <a:t>écsi</a:t>
            </a:r>
            <a:r>
              <a:rPr lang="hu-HU" dirty="0"/>
              <a:t> László</a:t>
            </a:r>
            <a:endParaRPr lang="en-US" dirty="0"/>
          </a:p>
          <a:p>
            <a:r>
              <a:rPr lang="en-US" dirty="0"/>
              <a:t>3D </a:t>
            </a:r>
            <a:r>
              <a:rPr lang="en-US" dirty="0" err="1"/>
              <a:t>Grafikus</a:t>
            </a:r>
            <a:r>
              <a:rPr lang="en-US" dirty="0"/>
              <a:t> </a:t>
            </a:r>
            <a:r>
              <a:rPr lang="en-US" dirty="0" err="1"/>
              <a:t>Rendszerek</a:t>
            </a:r>
            <a:endParaRPr lang="en-US" dirty="0"/>
          </a:p>
          <a:p>
            <a:r>
              <a:rPr lang="hu-HU" dirty="0"/>
              <a:t>3. </a:t>
            </a:r>
            <a:r>
              <a:rPr lang="en-US" dirty="0"/>
              <a:t>labor</a:t>
            </a:r>
          </a:p>
        </p:txBody>
      </p:sp>
    </p:spTree>
    <p:extLst>
      <p:ext uri="{BB962C8B-B14F-4D97-AF65-F5344CB8AC3E}">
        <p14:creationId xmlns:p14="http://schemas.microsoft.com/office/powerpoint/2010/main" val="2653088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Várt eredmény (2D kamerától is függ)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932" y="1676399"/>
            <a:ext cx="8136468" cy="457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083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</a:t>
            </a:r>
            <a:r>
              <a:rPr lang="hu-HU" dirty="0"/>
              <a:t>k</a:t>
            </a:r>
            <a:r>
              <a:rPr lang="en-US" dirty="0" err="1"/>
              <a:t>amera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PerspectiveCamera</a:t>
            </a:r>
            <a:r>
              <a:rPr lang="en-US" dirty="0"/>
              <a:t> </a:t>
            </a:r>
            <a:r>
              <a:rPr lang="hu-HU" dirty="0" err="1"/>
              <a:t>class</a:t>
            </a:r>
            <a:endParaRPr lang="en-US" dirty="0"/>
          </a:p>
          <a:p>
            <a:r>
              <a:rPr lang="hu-HU" dirty="0"/>
              <a:t>v</a:t>
            </a:r>
            <a:r>
              <a:rPr lang="en-US" dirty="0" err="1"/>
              <a:t>iew</a:t>
            </a:r>
            <a:r>
              <a:rPr lang="en-US" dirty="0"/>
              <a:t>, </a:t>
            </a:r>
            <a:r>
              <a:rPr lang="en-US" dirty="0" err="1"/>
              <a:t>proj</a:t>
            </a:r>
            <a:r>
              <a:rPr lang="hu-HU" dirty="0"/>
              <a:t> mátrixok beállítása</a:t>
            </a:r>
            <a:endParaRPr lang="en-US" dirty="0"/>
          </a:p>
          <a:p>
            <a:r>
              <a:rPr lang="hu-HU" dirty="0"/>
              <a:t>egérrel és </a:t>
            </a:r>
            <a:r>
              <a:rPr lang="en-US" dirty="0"/>
              <a:t>WASD </a:t>
            </a:r>
            <a:r>
              <a:rPr lang="hu-HU" dirty="0"/>
              <a:t>billentyűkkel mozgatható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548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PerspectiveCamera</a:t>
            </a:r>
            <a:r>
              <a:rPr lang="hu-HU" sz="32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hu-HU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kt</a:t>
            </a:r>
            <a:r>
              <a:rPr lang="hu-HU" sz="3200" dirty="0"/>
              <a:t> – import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vision.gears.webglmath.UniformProvider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vision.gears.webglmath.Vec2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vision.gears.webglmath.Vec3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vision.gears.webglmath.Mat4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kotlin.math.tan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org.w3c.dom.events.*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71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PerspectiveCamera</a:t>
            </a:r>
            <a:r>
              <a:rPr lang="hu-HU" sz="32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hu-HU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kt</a:t>
            </a:r>
            <a:r>
              <a:rPr lang="hu-HU" sz="3200" dirty="0"/>
              <a:t> – kameraparaméterek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PerspectiveCamera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vararg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programs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Program)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i="1" dirty="0" err="1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UniformProvider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"camera"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Vec3(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roll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pitch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yaw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fov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1.0f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aspect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1.0f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nearPlane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0.1f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var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farPlane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1000.0f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205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PerspectiveCamer</a:t>
            </a:r>
            <a:r>
              <a:rPr lang="hu-HU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a.kt</a:t>
            </a:r>
            <a:r>
              <a:rPr lang="hu-HU" sz="3200" dirty="0"/>
              <a:t> – számítható értékek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ahead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Vec3(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right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Vec3(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   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Vec3(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rotationMatrix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Mat4()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viewProjMatrix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Mat4()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rayDirMatrix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Mat4()</a:t>
            </a:r>
            <a:endParaRPr lang="hu-HU" sz="24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hu-HU" sz="2400" dirty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companion object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worldUp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Vec3(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}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10442" y="3475553"/>
            <a:ext cx="3106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forgatási szögekből számítható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5" name="Straight Arrow Connector 4"/>
          <p:cNvCxnSpPr>
            <a:stCxn id="4" idx="1"/>
          </p:cNvCxnSpPr>
          <p:nvPr/>
        </p:nvCxnSpPr>
        <p:spPr>
          <a:xfrm flipH="1">
            <a:off x="3505200" y="3660219"/>
            <a:ext cx="2105242" cy="184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1"/>
          </p:cNvCxnSpPr>
          <p:nvPr/>
        </p:nvCxnSpPr>
        <p:spPr>
          <a:xfrm flipH="1" flipV="1">
            <a:off x="1691640" y="3028713"/>
            <a:ext cx="3918802" cy="6315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477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PerspectiveCamera</a:t>
            </a:r>
            <a:r>
              <a:rPr lang="hu-HU" sz="32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hu-HU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kt</a:t>
            </a:r>
            <a:r>
              <a:rPr lang="hu-HU" sz="3200" dirty="0"/>
              <a:t> – mozgás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speed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0.005f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isDragging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val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mouseDelta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Vec2(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0.0f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0.0f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796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PerspectiveCamera</a:t>
            </a:r>
            <a:r>
              <a:rPr lang="hu-HU" sz="32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hu-HU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kt</a:t>
            </a:r>
            <a:r>
              <a:rPr lang="hu-HU" sz="3200" dirty="0"/>
              <a:t> – </a:t>
            </a:r>
            <a:r>
              <a:rPr lang="hu-HU" sz="3200" dirty="0" err="1"/>
              <a:t>init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update()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addComponentsAndGatherUniforms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programs)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}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670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PerspectiveCamera</a:t>
            </a:r>
            <a:r>
              <a:rPr lang="hu-HU" sz="32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hu-HU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kt</a:t>
            </a:r>
            <a:r>
              <a:rPr lang="hu-HU" sz="3200" dirty="0"/>
              <a:t> – update, </a:t>
            </a:r>
            <a:r>
              <a:rPr lang="hu-HU" sz="3200" dirty="0" err="1"/>
              <a:t>view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 </a:t>
            </a:r>
            <a:r>
              <a:rPr lang="en-US" sz="2400" dirty="0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rotationMatrix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().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rotate(roll)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rotate(pitch,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rotate(yaw,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viewProjMatrix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 err="1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rotationMatrix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translate(position)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 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invert()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738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PerspectiveCamera</a:t>
            </a:r>
            <a:r>
              <a:rPr lang="hu-HU" sz="32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hu-HU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kt</a:t>
            </a:r>
            <a:r>
              <a:rPr lang="hu-HU" sz="3200" dirty="0"/>
              <a:t> – update, </a:t>
            </a:r>
            <a:r>
              <a:rPr lang="hu-HU" sz="3200" dirty="0" err="1"/>
              <a:t>proj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yScale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1.0f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tan(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fov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0.5f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xScale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yScale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aspect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farPlane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nearPlane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viewProjMatrix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*=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Mat4(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xScale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,   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       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 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yScale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,        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 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  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 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f) , 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     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0.0f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,   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0.0f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, 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*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n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*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f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/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(n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-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f) ,  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0.0f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)</a:t>
            </a:r>
            <a:endParaRPr lang="hu-HU" sz="24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924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PerspectiveCamera</a:t>
            </a:r>
            <a:r>
              <a:rPr lang="hu-HU" sz="32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hu-HU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kt</a:t>
            </a:r>
            <a:r>
              <a:rPr lang="hu-HU" sz="3200" dirty="0"/>
              <a:t> – update, </a:t>
            </a:r>
            <a:r>
              <a:rPr lang="hu-HU" sz="3200" dirty="0" err="1"/>
              <a:t>rayDirMatrix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önállóan megoldandó feladat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de ráér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az </a:t>
            </a:r>
            <a:r>
              <a:rPr lang="hu-HU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r>
              <a:rPr lang="hu-HU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mapping</a:t>
            </a:r>
            <a:r>
              <a:rPr lang="hu-HU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háttérhez kell csak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704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Geometria </a:t>
            </a:r>
            <a:r>
              <a:rPr lang="hu-HU" dirty="0" err="1"/>
              <a:t>JSON-ból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SubmeshGeometry.kt</a:t>
            </a:r>
            <a:r>
              <a:rPr lang="hu-HU" dirty="0"/>
              <a:t> a </a:t>
            </a:r>
            <a:r>
              <a:rPr lang="hu-H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TexturedQuadGeometry.kt</a:t>
            </a:r>
            <a:r>
              <a:rPr lang="hu-HU" dirty="0"/>
              <a:t> mintájára</a:t>
            </a:r>
          </a:p>
          <a:p>
            <a:pPr lvl="1"/>
            <a:r>
              <a:rPr lang="hu-HU" dirty="0"/>
              <a:t>a k</a:t>
            </a:r>
            <a:r>
              <a:rPr lang="en-US" dirty="0" err="1"/>
              <a:t>onstru</a:t>
            </a:r>
            <a:r>
              <a:rPr lang="hu-HU" dirty="0"/>
              <a:t>k</a:t>
            </a:r>
            <a:r>
              <a:rPr lang="en-US" dirty="0"/>
              <a:t>tor </a:t>
            </a:r>
            <a:r>
              <a:rPr lang="hu-HU" dirty="0"/>
              <a:t>kapjon egy </a:t>
            </a:r>
            <a:r>
              <a:rPr lang="hu-HU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jsonMesh</a:t>
            </a:r>
            <a:r>
              <a:rPr lang="en-US" dirty="0"/>
              <a:t> </a:t>
            </a:r>
            <a:r>
              <a:rPr lang="en-US" dirty="0" err="1"/>
              <a:t>nev</a:t>
            </a:r>
            <a:r>
              <a:rPr lang="hu-HU" dirty="0"/>
              <a:t>ű </a:t>
            </a:r>
            <a:r>
              <a:rPr lang="hu-HU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JsonMesh</a:t>
            </a:r>
            <a:r>
              <a:rPr lang="hu-HU" dirty="0"/>
              <a:t> típusú m</a:t>
            </a:r>
            <a:r>
              <a:rPr lang="en-US" dirty="0" err="1"/>
              <a:t>esh</a:t>
            </a:r>
            <a:r>
              <a:rPr lang="hu-HU" dirty="0"/>
              <a:t>-leíró objektumot (ahogy az a JSON fileból jön). Ennek a következő </a:t>
            </a:r>
            <a:r>
              <a:rPr lang="hu-HU" dirty="0" err="1"/>
              <a:t>tul</a:t>
            </a:r>
            <a:r>
              <a:rPr lang="en-US" dirty="0"/>
              <a:t>a</a:t>
            </a:r>
            <a:r>
              <a:rPr lang="hu-HU" dirty="0" err="1"/>
              <a:t>jdonságai</a:t>
            </a:r>
            <a:r>
              <a:rPr lang="hu-HU" dirty="0"/>
              <a:t> vannak: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vertices</a:t>
            </a:r>
            <a:r>
              <a:rPr lang="hu-HU" dirty="0"/>
              <a:t> </a:t>
            </a:r>
            <a:r>
              <a:rPr lang="hu-HU" dirty="0">
                <a:latin typeface="Whipsmart" panose="020B0502030203050204" pitchFamily="34" charset="0"/>
              </a:rPr>
              <a:t>tulajdonság:</a:t>
            </a:r>
            <a:r>
              <a:rPr lang="en-US" dirty="0">
                <a:latin typeface="Whipsmart" panose="020B0502030203050204" pitchFamily="34" charset="0"/>
              </a:rPr>
              <a:t> 3n </a:t>
            </a:r>
            <a:r>
              <a:rPr lang="hu-HU" dirty="0">
                <a:latin typeface="Whipsmart" panose="020B0502030203050204" pitchFamily="34" charset="0"/>
              </a:rPr>
              <a:t>db koordináta</a:t>
            </a:r>
            <a:r>
              <a:rPr lang="en-US" dirty="0">
                <a:latin typeface="Whipsmart" panose="020B0502030203050204" pitchFamily="34" charset="0"/>
              </a:rPr>
              <a:t> </a:t>
            </a:r>
            <a:r>
              <a:rPr lang="hu-HU" dirty="0">
                <a:latin typeface="Whipsmart" panose="020B0502030203050204" pitchFamily="34" charset="0"/>
              </a:rPr>
              <a:t>folytonos tömbben</a:t>
            </a:r>
            <a:endParaRPr lang="en-US" dirty="0">
              <a:latin typeface="Whipsmart" panose="020B0502030203050204" pitchFamily="34" charset="0"/>
            </a:endParaRP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normals</a:t>
            </a:r>
            <a:r>
              <a:rPr lang="en-US" dirty="0"/>
              <a:t> </a:t>
            </a:r>
            <a:r>
              <a:rPr lang="hu-HU" dirty="0">
                <a:latin typeface="Whipsmart" panose="020B0502030203050204" pitchFamily="34" charset="0"/>
              </a:rPr>
              <a:t>tulajdonság: </a:t>
            </a:r>
            <a:r>
              <a:rPr lang="en-US" dirty="0">
                <a:latin typeface="Whipsmart" panose="020B0502030203050204" pitchFamily="34" charset="0"/>
              </a:rPr>
              <a:t>3n </a:t>
            </a:r>
            <a:r>
              <a:rPr lang="hu-HU" dirty="0">
                <a:latin typeface="Whipsmart" panose="020B0502030203050204" pitchFamily="34" charset="0"/>
              </a:rPr>
              <a:t>db érték</a:t>
            </a:r>
            <a:r>
              <a:rPr lang="en-US" dirty="0">
                <a:latin typeface="Whipsmart" panose="020B0502030203050204" pitchFamily="34" charset="0"/>
              </a:rPr>
              <a:t> </a:t>
            </a:r>
            <a:r>
              <a:rPr lang="hu-HU" dirty="0">
                <a:latin typeface="Whipsmart" panose="020B0502030203050204" pitchFamily="34" charset="0"/>
              </a:rPr>
              <a:t>folytonos tömbben</a:t>
            </a:r>
            <a:endParaRPr lang="en-US" dirty="0">
              <a:latin typeface="Whipsmart" panose="020B0502030203050204" pitchFamily="34" charset="0"/>
            </a:endParaRP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texturecoords</a:t>
            </a:r>
            <a:r>
              <a:rPr lang="hu-HU" dirty="0"/>
              <a:t> </a:t>
            </a:r>
            <a:r>
              <a:rPr lang="hu-HU" dirty="0">
                <a:latin typeface="Whipsmart" panose="020B0502030203050204" pitchFamily="34" charset="0"/>
              </a:rPr>
              <a:t>tulajdonság:</a:t>
            </a:r>
            <a:r>
              <a:rPr lang="en-US" dirty="0">
                <a:latin typeface="Whipsmart" panose="020B0502030203050204" pitchFamily="34" charset="0"/>
              </a:rPr>
              <a:t> </a:t>
            </a:r>
            <a:r>
              <a:rPr lang="hu-HU" dirty="0">
                <a:latin typeface="Whipsmart" panose="020B0502030203050204" pitchFamily="34" charset="0"/>
              </a:rPr>
              <a:t>2</a:t>
            </a:r>
            <a:r>
              <a:rPr lang="en-US" dirty="0">
                <a:latin typeface="Whipsmart" panose="020B0502030203050204" pitchFamily="34" charset="0"/>
              </a:rPr>
              <a:t>n </a:t>
            </a:r>
            <a:r>
              <a:rPr lang="hu-HU" dirty="0">
                <a:latin typeface="Whipsmart" panose="020B0502030203050204" pitchFamily="34" charset="0"/>
              </a:rPr>
              <a:t>db értéket tartalmazó</a:t>
            </a:r>
            <a:r>
              <a:rPr lang="en-US" dirty="0">
                <a:latin typeface="Whipsmart" panose="020B0502030203050204" pitchFamily="34" charset="0"/>
              </a:rPr>
              <a:t> </a:t>
            </a:r>
            <a:r>
              <a:rPr lang="hu-HU" dirty="0">
                <a:latin typeface="Whipsmart" panose="020B0502030203050204" pitchFamily="34" charset="0"/>
              </a:rPr>
              <a:t>folytonos tömbök tömbje (de tipikusan csak egy textúrakoordináta-készlet van)</a:t>
            </a:r>
            <a:endParaRPr lang="en-US" dirty="0">
              <a:latin typeface="Whipsmart" panose="020B0502030203050204" pitchFamily="34" charset="0"/>
            </a:endParaRPr>
          </a:p>
          <a:p>
            <a:pPr lvl="2"/>
            <a:r>
              <a:rPr lang="en-US" dirty="0">
                <a:latin typeface="Consolas" panose="020B0609020204030204" pitchFamily="49" charset="0"/>
              </a:rPr>
              <a:t>faces</a:t>
            </a:r>
            <a:r>
              <a:rPr lang="hu-HU" dirty="0"/>
              <a:t> </a:t>
            </a:r>
            <a:r>
              <a:rPr lang="hu-HU" dirty="0">
                <a:latin typeface="Whipsmart" panose="020B0502030203050204" pitchFamily="34" charset="0"/>
              </a:rPr>
              <a:t>tulajdonság:</a:t>
            </a:r>
            <a:r>
              <a:rPr lang="en-US" dirty="0">
                <a:latin typeface="Whipsmart" panose="020B0502030203050204" pitchFamily="34" charset="0"/>
              </a:rPr>
              <a:t> </a:t>
            </a:r>
            <a:r>
              <a:rPr lang="hu-HU" dirty="0">
                <a:latin typeface="Whipsmart" panose="020B0502030203050204" pitchFamily="34" charset="0"/>
              </a:rPr>
              <a:t>3 indexet tartalmazó tömböcskék tömbje</a:t>
            </a:r>
            <a:endParaRPr lang="en-US" dirty="0">
              <a:latin typeface="Whipsmart" panose="020B0502030203050204" pitchFamily="34" charset="0"/>
            </a:endParaRPr>
          </a:p>
          <a:p>
            <a:pPr lvl="3"/>
            <a:r>
              <a:rPr lang="hu-HU" dirty="0">
                <a:latin typeface="Whipsmart" panose="020B0502030203050204" pitchFamily="34" charset="0"/>
              </a:rPr>
              <a:t>egy folytonos tömböt lehet belőle gyártani (lásd későbbi dián)</a:t>
            </a:r>
          </a:p>
        </p:txBody>
      </p:sp>
    </p:spTree>
    <p:extLst>
      <p:ext uri="{BB962C8B-B14F-4D97-AF65-F5344CB8AC3E}">
        <p14:creationId xmlns:p14="http://schemas.microsoft.com/office/powerpoint/2010/main" val="2430848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PerspectiveCamera</a:t>
            </a:r>
            <a:r>
              <a:rPr lang="hu-HU" sz="32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hu-HU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kt</a:t>
            </a:r>
            <a:r>
              <a:rPr lang="hu-HU" sz="3200" dirty="0"/>
              <a:t> – </a:t>
            </a:r>
            <a:r>
              <a:rPr lang="en-US" sz="3200" dirty="0"/>
              <a:t>aspect ratio</a:t>
            </a:r>
            <a:br>
              <a:rPr lang="hu-HU" sz="3200" dirty="0"/>
            </a:br>
            <a:r>
              <a:rPr lang="hu-HU" sz="3200" dirty="0"/>
              <a:t>(már a 2D kamerának is volt, meg is van hívva)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 </a:t>
            </a:r>
            <a:r>
              <a:rPr lang="en-US" sz="2400" dirty="0" err="1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setAspectRatio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 err="1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sz="24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aspect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update()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367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PerspectiveCamera</a:t>
            </a:r>
            <a:r>
              <a:rPr lang="hu-HU" sz="32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hu-HU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kt</a:t>
            </a:r>
            <a:r>
              <a:rPr lang="hu-HU" sz="3200" dirty="0"/>
              <a:t> – </a:t>
            </a:r>
            <a:r>
              <a:rPr lang="en-US" sz="3200" dirty="0"/>
              <a:t>move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fun </a:t>
            </a:r>
            <a:r>
              <a:rPr lang="en-US" sz="1400" dirty="0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move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400" i="1" dirty="0" err="1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dt</a:t>
            </a:r>
            <a:r>
              <a:rPr lang="en-US" sz="14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 </a:t>
            </a:r>
            <a:r>
              <a:rPr lang="en-US" sz="14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Float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sz="1400" i="1" dirty="0" err="1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keysPressed</a:t>
            </a:r>
            <a:r>
              <a:rPr lang="en-US" sz="14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 </a:t>
            </a:r>
            <a:r>
              <a:rPr lang="en-US" sz="14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</a:t>
            </a:r>
            <a:r>
              <a:rPr lang="en-US" sz="14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&gt;) { 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isDragging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{ 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yaw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mouseDelta</a:t>
            </a:r>
            <a:r>
              <a:rPr lang="en-US" sz="1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 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0.002f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pitch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mouseDelta</a:t>
            </a:r>
            <a:r>
              <a:rPr lang="en-US" sz="1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 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0.002f 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(pitch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 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3.14f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2.0f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{ pitch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 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3.14f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2.0f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 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(pitch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 -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3.14f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2.0f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{ </a:t>
            </a:r>
            <a:r>
              <a:rPr lang="en-US" sz="14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pitch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 -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3.14f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2.0f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 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mouseDelta</a:t>
            </a:r>
            <a:r>
              <a:rPr lang="en-US" sz="1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}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"W"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keysPressed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{ position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+=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ahead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(speed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} 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"S"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keysPressed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{ position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-=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ahead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(speed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 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"D"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keysPressed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{ position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+=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right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(speed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} 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"A"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keysPressed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{ position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-=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right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(speed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} 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"E"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keysPressed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{ position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+=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up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(speed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} 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"Q"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keysPressed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{ position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-=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up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(speed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} 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update()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ahead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(Vec3(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0.0f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0.0f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1.0f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xyz0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rotationMatrix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xyz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right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(Vec3(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1.0f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0.0f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 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0.0f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xyz0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rotationMatrix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xyz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up   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(Vec3(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0.0f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1.0f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 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0.0f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xyz0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rotationMatrix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xyz    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} </a:t>
            </a:r>
            <a:endParaRPr lang="en-US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070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PerspectiveCamera</a:t>
            </a:r>
            <a:r>
              <a:rPr lang="hu-HU" sz="32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hu-HU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kt</a:t>
            </a:r>
            <a:r>
              <a:rPr lang="hu-HU" sz="3200" dirty="0"/>
              <a:t> – </a:t>
            </a:r>
            <a:r>
              <a:rPr lang="en-US" sz="3200" dirty="0" err="1"/>
              <a:t>eg</a:t>
            </a:r>
            <a:r>
              <a:rPr lang="hu-HU" sz="3200" dirty="0"/>
              <a:t>éresemények</a:t>
            </a:r>
            <a:br>
              <a:rPr lang="hu-HU" sz="3200" dirty="0"/>
            </a:br>
            <a:r>
              <a:rPr lang="hu-HU" sz="3200" dirty="0"/>
              <a:t>FELADAT: meg is kell hívni őket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 </a:t>
            </a:r>
            <a:r>
              <a:rPr lang="en-US" sz="2000" dirty="0" err="1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mouseDown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isDragging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mouseDelta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 </a:t>
            </a:r>
            <a:r>
              <a:rPr lang="en-US" sz="2000" dirty="0" err="1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mouseMove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MouseEvent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mouseDelta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asDynamic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movementX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mouseDelta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asDynamic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movementY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preventDefault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 </a:t>
            </a:r>
            <a:r>
              <a:rPr lang="en-US" sz="2000" dirty="0" err="1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mouseUp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isDragging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443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Rakjuk</a:t>
            </a:r>
            <a:r>
              <a:rPr lang="en-US" dirty="0"/>
              <a:t> </a:t>
            </a:r>
            <a:r>
              <a:rPr lang="hu-HU" dirty="0"/>
              <a:t>össze!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orthokamera</a:t>
            </a:r>
            <a:r>
              <a:rPr lang="en-US" dirty="0"/>
              <a:t> </a:t>
            </a:r>
            <a:r>
              <a:rPr lang="en-US" dirty="0" err="1"/>
              <a:t>lecser</a:t>
            </a:r>
            <a:r>
              <a:rPr lang="hu-HU" dirty="0"/>
              <a:t>élése</a:t>
            </a:r>
          </a:p>
          <a:p>
            <a:r>
              <a:rPr lang="hu-HU" dirty="0"/>
              <a:t>mélységteszt bekapcsolása</a:t>
            </a:r>
          </a:p>
          <a:p>
            <a:pPr lvl="1"/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gl.enable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GL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.DEPTH_TEST)</a:t>
            </a:r>
            <a:endParaRPr lang="hu-H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u-HU" dirty="0"/>
              <a:t>eseményfigyelők bekötése</a:t>
            </a:r>
            <a:endParaRPr lang="en-US" dirty="0"/>
          </a:p>
          <a:p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frameben</a:t>
            </a:r>
            <a:r>
              <a:rPr lang="en-US" dirty="0"/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camera.move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hu-H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hu-HU" dirty="0"/>
          </a:p>
          <a:p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GameObject</a:t>
            </a:r>
            <a:r>
              <a:rPr lang="hu-HU" dirty="0"/>
              <a:t> 3D-ben is ugyanúgy jó</a:t>
            </a:r>
          </a:p>
          <a:p>
            <a:pPr lvl="1"/>
            <a:r>
              <a:rPr lang="hu-HU" dirty="0"/>
              <a:t>orientáció </a:t>
            </a:r>
            <a:r>
              <a:rPr lang="en-US" dirty="0" err="1"/>
              <a:t>maradhat</a:t>
            </a:r>
            <a:r>
              <a:rPr lang="en-US" dirty="0"/>
              <a:t> </a:t>
            </a:r>
            <a:r>
              <a:rPr lang="hu-HU" dirty="0"/>
              <a:t>csak 2D,</a:t>
            </a:r>
            <a:r>
              <a:rPr lang="en-US" dirty="0"/>
              <a:t> </a:t>
            </a:r>
            <a:r>
              <a:rPr lang="en-US" dirty="0" err="1"/>
              <a:t>egyel</a:t>
            </a:r>
            <a:r>
              <a:rPr lang="hu-HU" dirty="0"/>
              <a:t>őre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7781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u-HU" sz="3200" dirty="0" err="1"/>
              <a:t>rayDirMatrix</a:t>
            </a:r>
            <a:r>
              <a:rPr lang="hu-HU" sz="3200" dirty="0"/>
              <a:t> számítása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 </a:t>
            </a:r>
            <a:r>
              <a:rPr lang="en-US" sz="2400" dirty="0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hu-HU" sz="2400" dirty="0">
              <a:solidFill>
                <a:srgbClr val="C7004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hu-HU" sz="24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önállóan megoldandó feladat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hu-HU" sz="24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már nem ér rá annyira</a:t>
            </a:r>
          </a:p>
          <a:p>
            <a:pPr lvl="0">
              <a:lnSpc>
                <a:spcPct val="107000"/>
              </a:lnSpc>
            </a:pPr>
            <a:r>
              <a:rPr lang="hu-HU" sz="24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az </a:t>
            </a:r>
            <a:r>
              <a:rPr lang="hu-HU" sz="2400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r>
              <a:rPr lang="hu-HU" sz="24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mapping</a:t>
            </a:r>
            <a:r>
              <a:rPr lang="hu-HU" sz="24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háttérhez kell most</a:t>
            </a:r>
            <a:endParaRPr lang="en-US" sz="2400" dirty="0">
              <a:solidFill>
                <a:srgbClr val="FF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endParaRPr lang="en-US" sz="2400" dirty="0">
              <a:solidFill>
                <a:srgbClr val="FF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hu-HU" sz="24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k</a:t>
            </a:r>
            <a:r>
              <a:rPr lang="hu-HU" sz="2400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éplet</a:t>
            </a:r>
            <a:r>
              <a:rPr lang="hu-HU" sz="24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következő dián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9996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Sugárirány kiszámítása </a:t>
            </a:r>
            <a:r>
              <a:rPr lang="hu-HU" dirty="0" err="1"/>
              <a:t>NDC-ből</a:t>
            </a:r>
            <a:endParaRPr lang="en-US" dirty="0"/>
          </a:p>
        </p:txBody>
      </p:sp>
      <p:sp>
        <p:nvSpPr>
          <p:cNvPr id="13" name="Szövegdoboz 12"/>
          <p:cNvSpPr txBox="1"/>
          <p:nvPr/>
        </p:nvSpPr>
        <p:spPr>
          <a:xfrm>
            <a:off x="2364020" y="5559203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Whipsmart" panose="020B0502030203050204" pitchFamily="34" charset="0"/>
                <a:cs typeface="Times New Roman" pitchFamily="18" charset="0"/>
              </a:rPr>
              <a:t>(</a:t>
            </a:r>
            <a:r>
              <a:rPr lang="en-US" b="1" dirty="0">
                <a:latin typeface="Whipsmart" panose="020B0502030203050204" pitchFamily="34" charset="0"/>
                <a:cs typeface="Times New Roman" pitchFamily="18" charset="0"/>
              </a:rPr>
              <a:t>E</a:t>
            </a:r>
            <a:r>
              <a:rPr lang="hu-HU" b="1" dirty="0">
                <a:latin typeface="Whipsmart" panose="020B0502030203050204" pitchFamily="34" charset="0"/>
                <a:cs typeface="Times New Roman" pitchFamily="18" charset="0"/>
              </a:rPr>
              <a:t>VP</a:t>
            </a:r>
            <a:r>
              <a:rPr lang="hu-HU" dirty="0">
                <a:latin typeface="Whipsmart" panose="020B0502030203050204" pitchFamily="34" charset="0"/>
                <a:cs typeface="Times New Roman" pitchFamily="18" charset="0"/>
              </a:rPr>
              <a:t>)</a:t>
            </a:r>
            <a:r>
              <a:rPr lang="hu-HU" b="1" baseline="30000" dirty="0">
                <a:latin typeface="Whipsmart" panose="020B0502030203050204" pitchFamily="34" charset="0"/>
                <a:cs typeface="Times New Roman" pitchFamily="18" charset="0"/>
              </a:rPr>
              <a:t>-</a:t>
            </a:r>
            <a:r>
              <a:rPr lang="hu-HU" baseline="30000" dirty="0">
                <a:latin typeface="Whipsmart" panose="020B0502030203050204" pitchFamily="34" charset="0"/>
                <a:cs typeface="Times New Roman" pitchFamily="18" charset="0"/>
              </a:rPr>
              <a:t>1</a:t>
            </a:r>
            <a:r>
              <a:rPr lang="hu-HU" b="1" baseline="30000" dirty="0">
                <a:latin typeface="Whipsmart" panose="020B0502030203050204" pitchFamily="34" charset="0"/>
                <a:cs typeface="Times New Roman" pitchFamily="18" charset="0"/>
              </a:rPr>
              <a:t> </a:t>
            </a:r>
            <a:r>
              <a:rPr lang="hu-HU" dirty="0">
                <a:latin typeface="Whipsmart" panose="020B0502030203050204" pitchFamily="34" charset="0"/>
              </a:rPr>
              <a:t>-et </a:t>
            </a:r>
            <a:r>
              <a:rPr lang="hu-HU" u="sng" dirty="0">
                <a:latin typeface="Whipsmart" panose="020B0502030203050204" pitchFamily="34" charset="0"/>
              </a:rPr>
              <a:t>nevezzük </a:t>
            </a:r>
            <a:r>
              <a:rPr lang="en-US" u="sng" dirty="0">
                <a:latin typeface="Whipsmart" panose="020B0502030203050204" pitchFamily="34" charset="0"/>
              </a:rPr>
              <a:t>ray</a:t>
            </a:r>
            <a:r>
              <a:rPr lang="hu-HU" u="sng" dirty="0">
                <a:latin typeface="Whipsmart" panose="020B0502030203050204" pitchFamily="34" charset="0"/>
              </a:rPr>
              <a:t>DirMatrix-nak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557" y="1777779"/>
            <a:ext cx="2803184" cy="4343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971" y="2612651"/>
            <a:ext cx="2313785" cy="4227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256" y="3336809"/>
            <a:ext cx="4236630" cy="5762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256" y="4849227"/>
            <a:ext cx="3700897" cy="5762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256" y="4093018"/>
            <a:ext cx="4213464" cy="5762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902" y="2260805"/>
            <a:ext cx="1566655" cy="112648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47650" y="2612651"/>
            <a:ext cx="1859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sugárirány</a:t>
            </a:r>
          </a:p>
          <a:p>
            <a:pPr algn="ctr"/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(normalizálatlan)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34262" y="1814852"/>
            <a:ext cx="1859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sugárirány</a:t>
            </a:r>
          </a:p>
          <a:p>
            <a:pPr algn="ctr"/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(normalizált)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36921" y="3614012"/>
            <a:ext cx="1859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szempozíció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08296" y="4355454"/>
            <a:ext cx="1859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szempozícióval eltolás mátrixa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17865" y="1431031"/>
            <a:ext cx="1859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pont a képernyőn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9686" y="1459411"/>
            <a:ext cx="1859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pont a világban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80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Környezet megjelenítése háttérként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teljes képernyős téglalapot kell rajzolni (hurrá!)</a:t>
            </a:r>
            <a:endParaRPr lang="en-US" dirty="0"/>
          </a:p>
          <a:p>
            <a:r>
              <a:rPr lang="hu-HU" dirty="0"/>
              <a:t>új </a:t>
            </a:r>
            <a:r>
              <a:rPr lang="en-US" dirty="0"/>
              <a:t>VS</a:t>
            </a:r>
            <a:r>
              <a:rPr lang="hu-HU" dirty="0"/>
              <a:t>:</a:t>
            </a:r>
            <a:r>
              <a:rPr lang="en-US" dirty="0"/>
              <a:t> </a:t>
            </a:r>
            <a:r>
              <a:rPr lang="hu-HU" dirty="0"/>
              <a:t>kiszámolja a sugárirányt</a:t>
            </a:r>
            <a:endParaRPr lang="en-US" dirty="0"/>
          </a:p>
          <a:p>
            <a:pPr lvl="1"/>
            <a:r>
              <a:rPr lang="hu-HU" dirty="0"/>
              <a:t>használni kell képernyőkoordinátából-világkoordináta-mínusz-szempozíció-számító mátrixot</a:t>
            </a:r>
            <a:r>
              <a:rPr lang="en-US" dirty="0"/>
              <a:t> (a.k.a. 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ray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DirMatrix</a:t>
            </a:r>
            <a:r>
              <a:rPr lang="en-US" dirty="0"/>
              <a:t>)</a:t>
            </a:r>
          </a:p>
          <a:p>
            <a:pPr lvl="2"/>
            <a:r>
              <a:rPr lang="hu-HU" dirty="0"/>
              <a:t>a kamera ezt kiszámolja és a </a:t>
            </a:r>
            <a:r>
              <a:rPr lang="hu-H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camera.rayDirMatrix</a:t>
            </a:r>
            <a:r>
              <a:rPr lang="hu-HU" dirty="0"/>
              <a:t> uniformba tölti (ha van ilyen </a:t>
            </a:r>
            <a:r>
              <a:rPr lang="hu-HU" dirty="0" err="1"/>
              <a:t>deklaráva</a:t>
            </a:r>
            <a:r>
              <a:rPr lang="hu-HU" dirty="0"/>
              <a:t> és használva)</a:t>
            </a:r>
          </a:p>
          <a:p>
            <a:pPr lvl="1"/>
            <a:r>
              <a:rPr lang="hu-HU" dirty="0"/>
              <a:t>nem transzformál (mert full viewport quad)</a:t>
            </a:r>
          </a:p>
          <a:p>
            <a:pPr lvl="1"/>
            <a:r>
              <a:rPr lang="hu-HU" dirty="0"/>
              <a:t>z</a:t>
            </a:r>
            <a:r>
              <a:rPr lang="en-US" dirty="0"/>
              <a:t>=0.99999, </a:t>
            </a:r>
            <a:r>
              <a:rPr lang="en-US" dirty="0" err="1"/>
              <a:t>minden</a:t>
            </a:r>
            <a:r>
              <a:rPr lang="en-US" dirty="0"/>
              <a:t> m</a:t>
            </a:r>
            <a:r>
              <a:rPr lang="hu-HU" dirty="0"/>
              <a:t>őgé</a:t>
            </a:r>
            <a:endParaRPr lang="en-US" dirty="0"/>
          </a:p>
          <a:p>
            <a:r>
              <a:rPr lang="en-US" dirty="0"/>
              <a:t>FS </a:t>
            </a:r>
            <a:r>
              <a:rPr lang="hu-HU" dirty="0"/>
              <a:t>megkapja a</a:t>
            </a:r>
            <a:r>
              <a:rPr lang="en-US" dirty="0"/>
              <a:t> VS</a:t>
            </a:r>
            <a:r>
              <a:rPr lang="hu-HU" dirty="0" err="1"/>
              <a:t>-től</a:t>
            </a:r>
            <a:r>
              <a:rPr lang="en-US" dirty="0"/>
              <a:t> </a:t>
            </a:r>
            <a:r>
              <a:rPr lang="hu-HU" dirty="0"/>
              <a:t>a sugárirányt</a:t>
            </a:r>
            <a:endParaRPr lang="en-US" dirty="0"/>
          </a:p>
          <a:p>
            <a:pPr lvl="1"/>
            <a:r>
              <a:rPr lang="hu-HU" dirty="0"/>
              <a:t>ezzel címzi a textúrát</a:t>
            </a:r>
          </a:p>
          <a:p>
            <a:pPr lvl="1"/>
            <a:r>
              <a:rPr lang="hu-HU" dirty="0"/>
              <a:t>visszaadja a kapott színt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7820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Doboztextúra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kell a </a:t>
            </a:r>
            <a:r>
              <a:rPr lang="hu-HU" dirty="0" err="1"/>
              <a:t>FS-ben</a:t>
            </a:r>
            <a:r>
              <a:rPr lang="hu-HU" dirty="0"/>
              <a:t> egy uniform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Scene</a:t>
            </a:r>
            <a:r>
              <a:rPr lang="en-US" dirty="0"/>
              <a:t>-ben </a:t>
            </a:r>
            <a:r>
              <a:rPr lang="hu-HU" dirty="0"/>
              <a:t>gyártsuk le a</a:t>
            </a:r>
            <a:r>
              <a:rPr lang="en-US" dirty="0"/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TextureCube</a:t>
            </a:r>
            <a:r>
              <a:rPr lang="hu-HU" dirty="0" err="1"/>
              <a:t>-ot</a:t>
            </a:r>
            <a:r>
              <a:rPr lang="hu-HU" dirty="0"/>
              <a:t>, kössük be a fenti </a:t>
            </a:r>
            <a:r>
              <a:rPr lang="hu-HU" dirty="0" err="1"/>
              <a:t>FS-t</a:t>
            </a:r>
            <a:r>
              <a:rPr lang="hu-HU" dirty="0"/>
              <a:t> használó</a:t>
            </a:r>
            <a:r>
              <a:rPr lang="en-US" dirty="0"/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Material</a:t>
            </a:r>
            <a:r>
              <a:rPr lang="hu-HU" dirty="0" err="1"/>
              <a:t>-ba</a:t>
            </a:r>
            <a:r>
              <a:rPr lang="en-US" dirty="0"/>
              <a:t>, </a:t>
            </a:r>
            <a:r>
              <a:rPr lang="hu-HU" dirty="0"/>
              <a:t>a</a:t>
            </a:r>
            <a:r>
              <a:rPr lang="en-US" dirty="0"/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GameObject</a:t>
            </a:r>
            <a:r>
              <a:rPr lang="en-US" dirty="0"/>
              <a:t> </a:t>
            </a:r>
            <a:r>
              <a:rPr lang="hu-HU" dirty="0"/>
              <a:t>használja ezt az anyagot</a:t>
            </a:r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5780" y="2253520"/>
            <a:ext cx="81534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// </a:t>
            </a:r>
            <a:r>
              <a:rPr lang="hu-HU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kell egy sampler uniform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uniform </a:t>
            </a:r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struct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{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samplerCube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envTexture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; } material;</a:t>
            </a:r>
          </a:p>
        </p:txBody>
      </p:sp>
      <p:sp>
        <p:nvSpPr>
          <p:cNvPr id="7" name="Rectangle 6"/>
          <p:cNvSpPr/>
          <p:nvPr/>
        </p:nvSpPr>
        <p:spPr>
          <a:xfrm>
            <a:off x="517542" y="3077304"/>
            <a:ext cx="81534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// </a:t>
            </a:r>
            <a:r>
              <a:rPr lang="hu-HU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kiolvasni a sugárirányban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frag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ment</a:t>
            </a:r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Color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= texture (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material.envTexture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rayDir.xyz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);</a:t>
            </a:r>
          </a:p>
        </p:txBody>
      </p:sp>
      <p:sp>
        <p:nvSpPr>
          <p:cNvPr id="8" name="Rectangle 7"/>
          <p:cNvSpPr/>
          <p:nvPr/>
        </p:nvSpPr>
        <p:spPr>
          <a:xfrm>
            <a:off x="89210" y="5114693"/>
            <a:ext cx="6229814" cy="16749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val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envTexture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=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TextureCube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gl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"media/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posx</a:t>
            </a:r>
            <a:r>
              <a:rPr lang="hu-HU" sz="1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512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.jpg",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"media/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negx</a:t>
            </a:r>
            <a:r>
              <a:rPr lang="hu-HU" sz="1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512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.jpg",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"media/posy</a:t>
            </a:r>
            <a:r>
              <a:rPr lang="hu-HU" sz="1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512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.jpg",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"media/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negy</a:t>
            </a:r>
            <a:r>
              <a:rPr lang="hu-HU" sz="1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512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.jpg",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"media/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posz</a:t>
            </a:r>
            <a:r>
              <a:rPr lang="hu-HU" sz="1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512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.jpg",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"media/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negz</a:t>
            </a:r>
            <a:r>
              <a:rPr lang="hu-HU" sz="1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512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.jpg"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)</a:t>
            </a:r>
          </a:p>
        </p:txBody>
      </p:sp>
      <p:sp>
        <p:nvSpPr>
          <p:cNvPr id="9" name="Rectangle 8"/>
          <p:cNvSpPr/>
          <p:nvPr/>
        </p:nvSpPr>
        <p:spPr>
          <a:xfrm>
            <a:off x="2457450" y="6019800"/>
            <a:ext cx="6597340" cy="5590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backgroundMaterial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["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envTexture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"]?</a:t>
            </a:r>
            <a:r>
              <a:rPr lang="hu-HU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hu-HU" sz="14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set</a:t>
            </a:r>
            <a:r>
              <a:rPr lang="hu-HU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this.envTexture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9764955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TextureCube</a:t>
            </a:r>
            <a:r>
              <a:rPr lang="hu-HU" sz="32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hu-HU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kt</a:t>
            </a:r>
            <a:r>
              <a:rPr lang="en-US" sz="3200" dirty="0">
                <a:cs typeface="Consolas" panose="020B0609020204030204" pitchFamily="49" charset="0"/>
              </a:rPr>
              <a:t> – mint a 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Texture2D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org.khronos.webgl.WebGLRenderingContext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org.khronos.webgl.WebGLTexture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org.w3c.dom.Image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org.w3c.dom.events.Event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vision.gears.webglmath.Texture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TextureCube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 err="1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0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WebGL2RenderingContext,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vararg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mediaFileUrl</a:t>
            </a:r>
            <a:r>
              <a:rPr lang="en-US" sz="2000" b="1" i="1" dirty="0" err="1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i="1" dirty="0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Texture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override 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glTexture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WebGLTexture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createTexture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102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TextureCube</a:t>
            </a:r>
            <a:r>
              <a:rPr lang="hu-HU" sz="32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hu-HU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kt</a:t>
            </a:r>
            <a:r>
              <a:rPr lang="en-US" sz="3200" dirty="0">
                <a:cs typeface="Consolas" panose="020B0609020204030204" pitchFamily="49" charset="0"/>
              </a:rPr>
              <a:t> – mint a 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Texture2D</a:t>
            </a:r>
            <a:r>
              <a:rPr lang="en-US" sz="3200" dirty="0">
                <a:cs typeface="Consolas" panose="020B0609020204030204" pitchFamily="49" charset="0"/>
              </a:rPr>
              <a:t>, de hat k</a:t>
            </a:r>
            <a:r>
              <a:rPr lang="hu-HU" sz="3200" dirty="0">
                <a:cs typeface="Consolas" panose="020B0609020204030204" pitchFamily="49" charset="0"/>
              </a:rPr>
              <a:t>épre</a:t>
            </a:r>
            <a:endParaRPr lang="en-US" sz="3200" dirty="0"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400" b="1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&lt;Image&gt;(</a:t>
            </a:r>
            <a:r>
              <a:rPr lang="en-US" sz="1400" b="1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Image()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400" b="1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loadedCount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400" b="1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   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400" b="1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until </a:t>
            </a:r>
            <a:r>
              <a:rPr lang="en-US" sz="1400" b="1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image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s[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onload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bindTexture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TEXTURE_CUBE_MAP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glTexture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gl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texImage2D(</a:t>
            </a:r>
            <a:r>
              <a:rPr lang="en-US" sz="1400" dirty="0" err="1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dirty="0" err="1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TEXTURE_CUBE_MAP_POSITIVE_X</a:t>
            </a:r>
            <a:r>
              <a:rPr lang="en-US" sz="1400" b="1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RGBA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RGBA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hu-HU" sz="14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UNSIGNED_BYTE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image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s[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loadedCount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 </a:t>
            </a:r>
            <a:r>
              <a:rPr lang="en-US" sz="1400" b="1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texParameteri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TEXTURE_CUBE_MAP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TEXTURE_MAG_FILTER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texParameteri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TEXTURE_CUBE_MAP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TEXTURE_MIN_FILTER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hu-HU" sz="14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LINEAR_MIPMAP_LINEAR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generateMipmap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TEXTURE_CUBE_MAP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bindTexture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TEXTURE_CUBE_MAP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image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s[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mediaFileUrl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262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775" y="411426"/>
            <a:ext cx="7886700" cy="1325563"/>
          </a:xfrm>
        </p:spPr>
        <p:txBody>
          <a:bodyPr/>
          <a:lstStyle/>
          <a:p>
            <a:r>
              <a:rPr lang="hu-HU" dirty="0"/>
              <a:t>Geometria JSON-</a:t>
            </a:r>
            <a:r>
              <a:rPr lang="hu-HU" dirty="0" err="1"/>
              <a:t>ból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653026" y="1690689"/>
            <a:ext cx="4386805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jsonMesh.</a:t>
            </a:r>
            <a:r>
              <a:rPr lang="hu-HU" sz="28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vertices</a:t>
            </a:r>
            <a:r>
              <a:rPr lang="hu-HU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algn="just"/>
            <a:endParaRPr lang="hu-H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hu-H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jsonMesh.normals</a:t>
            </a:r>
            <a:endParaRPr lang="hu-H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endParaRPr lang="hu-H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hu-H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jsonMesh.texture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hu-H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oords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  <a:endParaRPr lang="hu-H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endParaRPr lang="hu-H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en-US" sz="2000" dirty="0" err="1">
                <a:latin typeface="Whipsmart" panose="020B0502030203050204" pitchFamily="34" charset="0"/>
              </a:rPr>
              <a:t>ezek</a:t>
            </a:r>
            <a:r>
              <a:rPr lang="en-US" sz="2000" dirty="0">
                <a:latin typeface="Whipsmart" panose="020B0502030203050204" pitchFamily="34" charset="0"/>
              </a:rPr>
              <a:t> </a:t>
            </a:r>
            <a:r>
              <a:rPr lang="en-US" sz="2000" dirty="0" err="1">
                <a:latin typeface="Whipsmart" panose="020B0502030203050204" pitchFamily="34" charset="0"/>
              </a:rPr>
              <a:t>mennek</a:t>
            </a:r>
            <a:r>
              <a:rPr lang="hu-HU" sz="2000" dirty="0">
                <a:latin typeface="Whipsmart" panose="020B0502030203050204" pitchFamily="34" charset="0"/>
              </a:rPr>
              <a:t> </a:t>
            </a:r>
            <a:r>
              <a:rPr lang="en-US" sz="2000" dirty="0">
                <a:latin typeface="Whipsmart" panose="020B0502030203050204" pitchFamily="34" charset="0"/>
              </a:rPr>
              <a:t>a t</a:t>
            </a:r>
            <a:r>
              <a:rPr lang="hu-HU" sz="2000" dirty="0" err="1">
                <a:latin typeface="Whipsmart" panose="020B0502030203050204" pitchFamily="34" charset="0"/>
              </a:rPr>
              <a:t>ömbliterálok</a:t>
            </a:r>
            <a:r>
              <a:rPr lang="hu-HU" sz="2000" dirty="0">
                <a:latin typeface="Whipsmart" panose="020B0502030203050204" pitchFamily="34" charset="0"/>
              </a:rPr>
              <a:t> helyére</a:t>
            </a:r>
          </a:p>
          <a:p>
            <a:pPr algn="just"/>
            <a:r>
              <a:rPr lang="hu-HU" sz="2000" b="1" dirty="0">
                <a:latin typeface="Whipsmart" panose="020B0502030203050204" pitchFamily="34" charset="0"/>
              </a:rPr>
              <a:t>de a típusos</a:t>
            </a:r>
          </a:p>
          <a:p>
            <a:pPr algn="just"/>
            <a:r>
              <a:rPr lang="hu-HU" sz="2000" b="1" dirty="0">
                <a:latin typeface="Whipsmart" panose="020B0502030203050204" pitchFamily="34" charset="0"/>
              </a:rPr>
              <a:t>tömb gyártása marad</a:t>
            </a:r>
            <a:endParaRPr lang="en-US" sz="2000" b="1" dirty="0">
              <a:latin typeface="Whipsmart" panose="020B050203020305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3852" y="2526698"/>
            <a:ext cx="4361847" cy="39508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bindBuffer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ARRAY_BUFFER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sz="2000" b="1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vertex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bufferData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ARRAY_BUFFER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hu-HU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Float32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Array(</a:t>
            </a:r>
            <a:r>
              <a:rPr lang="en-GB" sz="1400" strike="sngStrike" dirty="0" err="1">
                <a:solidFill>
                  <a:srgbClr val="FF0000"/>
                </a:solidFill>
              </a:rPr>
              <a:t>arrayOf</a:t>
            </a:r>
            <a:r>
              <a:rPr lang="en-GB" sz="1400" strike="sngStrike" dirty="0">
                <a:solidFill>
                  <a:srgbClr val="FF0000"/>
                </a:solidFill>
              </a:rPr>
              <a:t>&lt;Float&gt;(</a:t>
            </a:r>
            <a:endParaRPr lang="hu-HU" sz="1400" strike="sngStrike" dirty="0">
              <a:solidFill>
                <a:srgbClr val="FF0000"/>
              </a:solidFill>
            </a:endParaRPr>
          </a:p>
          <a:p>
            <a:r>
              <a:rPr lang="en-GB" sz="1400" strike="sngStrike" dirty="0">
                <a:solidFill>
                  <a:srgbClr val="FF0000"/>
                </a:solidFill>
              </a:rPr>
              <a:t>        -1.0f, -1.0f, 0.5f,</a:t>
            </a:r>
          </a:p>
          <a:p>
            <a:r>
              <a:rPr lang="en-GB" sz="1400" strike="sngStrike" dirty="0">
                <a:solidFill>
                  <a:srgbClr val="FF0000"/>
                </a:solidFill>
              </a:rPr>
              <a:t>        -1.0f,  1.0f, 0.5f,</a:t>
            </a:r>
          </a:p>
          <a:p>
            <a:r>
              <a:rPr lang="en-GB" sz="1400" strike="sngStrike" dirty="0">
                <a:solidFill>
                  <a:srgbClr val="FF0000"/>
                </a:solidFill>
              </a:rPr>
              <a:t>         1.0f, -1.0f, 0.5f,</a:t>
            </a:r>
          </a:p>
          <a:p>
            <a:r>
              <a:rPr lang="en-GB" sz="1400" strike="sngStrike" dirty="0">
                <a:solidFill>
                  <a:srgbClr val="FF0000"/>
                </a:solidFill>
              </a:rPr>
              <a:t>         1.0f,  1.0f, 0.5f</a:t>
            </a:r>
          </a:p>
          <a:p>
            <a:r>
              <a:rPr lang="en-GB" sz="1400" strike="sngStrike" dirty="0">
                <a:solidFill>
                  <a:srgbClr val="FF0000"/>
                </a:solidFill>
              </a:rPr>
              <a:t>      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STATIC_DRAW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835797" y="2118167"/>
            <a:ext cx="2685328" cy="18519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096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Ne felejtsük 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gyártsuk le szükséges</a:t>
            </a:r>
            <a:r>
              <a:rPr lang="en-US" dirty="0"/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shader</a:t>
            </a:r>
            <a:r>
              <a:rPr lang="en-US" dirty="0"/>
              <a:t>,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program</a:t>
            </a:r>
            <a:r>
              <a:rPr lang="en-US" dirty="0"/>
              <a:t>,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material</a:t>
            </a:r>
            <a:r>
              <a:rPr lang="hu-H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sz="2400" dirty="0"/>
              <a:t>objektumokat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u-HU" dirty="0"/>
              <a:t>kössük be a háttér anyagába a doboztextúrát</a:t>
            </a:r>
            <a:endParaRPr lang="en-US" dirty="0"/>
          </a:p>
          <a:p>
            <a:r>
              <a:rPr lang="hu-HU" dirty="0"/>
              <a:t>legyen</a:t>
            </a:r>
            <a:r>
              <a:rPr lang="en-US" dirty="0"/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quadGeometry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u-HU" dirty="0"/>
              <a:t>legyen egy</a:t>
            </a:r>
            <a:r>
              <a:rPr lang="en-US" dirty="0"/>
              <a:t> </a:t>
            </a:r>
            <a:r>
              <a:rPr lang="hu-HU" sz="2400" dirty="0">
                <a:latin typeface="Consolas" panose="020B0609020204030204" pitchFamily="49" charset="0"/>
                <a:cs typeface="Consolas" panose="020B0609020204030204" pitchFamily="49" charset="0"/>
              </a:rPr>
              <a:t>mesh</a:t>
            </a:r>
            <a:r>
              <a:rPr lang="en-US" dirty="0"/>
              <a:t> </a:t>
            </a:r>
            <a:r>
              <a:rPr lang="hu-HU" dirty="0"/>
              <a:t>a</a:t>
            </a:r>
            <a:r>
              <a:rPr lang="en-US" dirty="0"/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quadGeometry</a:t>
            </a:r>
            <a:r>
              <a:rPr lang="en-US" dirty="0"/>
              <a:t> </a:t>
            </a:r>
            <a:r>
              <a:rPr lang="hu-HU" dirty="0"/>
              <a:t>és a fenti</a:t>
            </a:r>
            <a:r>
              <a:rPr lang="en-US" dirty="0"/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material</a:t>
            </a:r>
            <a:r>
              <a:rPr lang="hu-HU" sz="2400" dirty="0"/>
              <a:t> </a:t>
            </a:r>
            <a:r>
              <a:rPr lang="hu-HU" dirty="0"/>
              <a:t>használatával</a:t>
            </a:r>
          </a:p>
          <a:p>
            <a:r>
              <a:rPr lang="hu-HU" sz="2400" dirty="0"/>
              <a:t>legyen egy</a:t>
            </a:r>
            <a:r>
              <a:rPr lang="en-US" sz="2400" dirty="0"/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gameObject</a:t>
            </a:r>
            <a:r>
              <a:rPr lang="en-US" sz="2400" dirty="0"/>
              <a:t> </a:t>
            </a:r>
            <a:r>
              <a:rPr lang="hu-HU" sz="2400" dirty="0"/>
              <a:t>a</a:t>
            </a:r>
            <a:r>
              <a:rPr lang="en-US" sz="2400" dirty="0"/>
              <a:t> </a:t>
            </a:r>
            <a:r>
              <a:rPr lang="hu-HU" sz="2400" dirty="0">
                <a:latin typeface="Consolas" panose="020B0609020204030204" pitchFamily="49" charset="0"/>
                <a:cs typeface="Consolas" panose="020B0609020204030204" pitchFamily="49" charset="0"/>
              </a:rPr>
              <a:t>mesh</a:t>
            </a:r>
            <a:r>
              <a:rPr lang="hu-HU" dirty="0"/>
              <a:t>-sel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5819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Várt eredmény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textúrázott objektum és háttér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9196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Végtelen sík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új geometria-típus</a:t>
            </a:r>
          </a:p>
          <a:p>
            <a:r>
              <a:rPr lang="hu-HU" dirty="0"/>
              <a:t>4 koordináta per </a:t>
            </a:r>
            <a:r>
              <a:rPr lang="hu-HU" dirty="0" err="1"/>
              <a:t>vertex</a:t>
            </a:r>
            <a:endParaRPr lang="hu-HU" dirty="0"/>
          </a:p>
          <a:p>
            <a:pPr lvl="1"/>
            <a:r>
              <a:rPr lang="hu-HU" dirty="0" err="1"/>
              <a:t>attribute</a:t>
            </a:r>
            <a:r>
              <a:rPr lang="hu-HU" dirty="0"/>
              <a:t> </a:t>
            </a:r>
            <a:r>
              <a:rPr lang="hu-HU" dirty="0" err="1"/>
              <a:t>bindingban</a:t>
            </a:r>
            <a:r>
              <a:rPr lang="hu-HU" dirty="0"/>
              <a:t> is írjuk át</a:t>
            </a:r>
          </a:p>
          <a:p>
            <a:r>
              <a:rPr lang="hu-HU" dirty="0"/>
              <a:t>egy </a:t>
            </a:r>
            <a:r>
              <a:rPr lang="hu-HU" dirty="0" err="1"/>
              <a:t>vertex</a:t>
            </a:r>
            <a:r>
              <a:rPr lang="hu-HU" dirty="0"/>
              <a:t> az origóban</a:t>
            </a:r>
          </a:p>
          <a:p>
            <a:r>
              <a:rPr lang="hu-HU" dirty="0"/>
              <a:t>három </a:t>
            </a:r>
            <a:r>
              <a:rPr lang="hu-HU" dirty="0" err="1"/>
              <a:t>vertex</a:t>
            </a:r>
            <a:r>
              <a:rPr lang="hu-HU" dirty="0"/>
              <a:t> ideális pontokban körben</a:t>
            </a:r>
          </a:p>
          <a:p>
            <a:r>
              <a:rPr lang="hu-HU" dirty="0"/>
              <a:t>három háromszög legyezőszerűen</a:t>
            </a:r>
            <a:endParaRPr lang="en-US" dirty="0"/>
          </a:p>
        </p:txBody>
      </p:sp>
      <p:sp>
        <p:nvSpPr>
          <p:cNvPr id="4" name="5-Point Star 3"/>
          <p:cNvSpPr/>
          <p:nvPr/>
        </p:nvSpPr>
        <p:spPr>
          <a:xfrm rot="2420425">
            <a:off x="5725886" y="16783"/>
            <a:ext cx="1843314" cy="1843314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Whipsmart" panose="020B0502030203050204" pitchFamily="34" charset="0"/>
              </a:rPr>
              <a:t>extra</a:t>
            </a:r>
          </a:p>
        </p:txBody>
      </p:sp>
    </p:spTree>
    <p:extLst>
      <p:ext uri="{BB962C8B-B14F-4D97-AF65-F5344CB8AC3E}">
        <p14:creationId xmlns:p14="http://schemas.microsoft.com/office/powerpoint/2010/main" val="26582309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Végtelen sík textúrázása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homogén textúra-koordináták</a:t>
            </a:r>
          </a:p>
          <a:p>
            <a:r>
              <a:rPr lang="hu-HU" dirty="0"/>
              <a:t>4 textúra-koordináta per </a:t>
            </a:r>
            <a:r>
              <a:rPr lang="hu-HU" dirty="0" err="1"/>
              <a:t>vertex</a:t>
            </a:r>
            <a:endParaRPr lang="hu-HU" dirty="0"/>
          </a:p>
          <a:p>
            <a:pPr lvl="1"/>
            <a:r>
              <a:rPr lang="hu-HU" dirty="0"/>
              <a:t>értékek </a:t>
            </a:r>
            <a:r>
              <a:rPr lang="hu-HU" b="1" dirty="0"/>
              <a:t>azonosak a pozíciókkal</a:t>
            </a:r>
            <a:r>
              <a:rPr lang="hu-HU" dirty="0"/>
              <a:t>, de y-t és z-t cseréljük, ha vízszintes a sík</a:t>
            </a:r>
          </a:p>
          <a:p>
            <a:pPr lvl="2"/>
            <a:r>
              <a:rPr lang="hu-HU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 harmadikat a négyből nem fogjuk használni, de egyszerűbb vec4-et használni, mint vec3-at, mert így a meglevő geometriák is működnek majd az átírt </a:t>
            </a:r>
            <a:r>
              <a:rPr lang="hu-HU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shaderekkel</a:t>
            </a:r>
            <a:endParaRPr lang="hu-HU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hu-HU" dirty="0" err="1"/>
              <a:t>attribute</a:t>
            </a:r>
            <a:r>
              <a:rPr lang="hu-HU" dirty="0"/>
              <a:t> </a:t>
            </a:r>
            <a:r>
              <a:rPr lang="hu-HU" dirty="0" err="1"/>
              <a:t>bindingban</a:t>
            </a:r>
            <a:r>
              <a:rPr lang="hu-HU" dirty="0"/>
              <a:t> is írjuk át</a:t>
            </a:r>
          </a:p>
          <a:p>
            <a:r>
              <a:rPr lang="hu-HU" dirty="0" err="1"/>
              <a:t>shaderekben</a:t>
            </a:r>
            <a:r>
              <a:rPr lang="hu-HU" dirty="0"/>
              <a:t> a textúra-koordináta </a:t>
            </a:r>
            <a:r>
              <a:rPr lang="hu-HU" sz="2400" dirty="0">
                <a:latin typeface="Consolas" panose="020B0609020204030204" pitchFamily="49" charset="0"/>
                <a:cs typeface="Consolas" panose="020B0609020204030204" pitchFamily="49" charset="0"/>
              </a:rPr>
              <a:t>vec4</a:t>
            </a:r>
          </a:p>
          <a:p>
            <a:r>
              <a:rPr lang="hu-HU" dirty="0"/>
              <a:t>homogén osztás a </a:t>
            </a:r>
            <a:r>
              <a:rPr lang="hu-HU" dirty="0" err="1"/>
              <a:t>FS-ben</a:t>
            </a:r>
            <a:r>
              <a:rPr lang="hu-HU" dirty="0"/>
              <a:t>, mielőtt címeznénk vele</a:t>
            </a:r>
          </a:p>
          <a:p>
            <a:pPr lvl="1"/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tex.xy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tex.w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5-Point Star 3"/>
          <p:cNvSpPr/>
          <p:nvPr/>
        </p:nvSpPr>
        <p:spPr>
          <a:xfrm rot="2420425">
            <a:off x="6781534" y="106250"/>
            <a:ext cx="1843314" cy="1843314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Whipsmart" panose="020B0502030203050204" pitchFamily="34" charset="0"/>
              </a:rPr>
              <a:t>extra</a:t>
            </a:r>
          </a:p>
        </p:txBody>
      </p:sp>
    </p:spTree>
    <p:extLst>
      <p:ext uri="{BB962C8B-B14F-4D97-AF65-F5344CB8AC3E}">
        <p14:creationId xmlns:p14="http://schemas.microsoft.com/office/powerpoint/2010/main" val="2370123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Index </a:t>
            </a:r>
            <a:r>
              <a:rPr lang="hu-HU" dirty="0" err="1"/>
              <a:t>buffer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indexBuffer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createBuffer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indexCount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jsonMesh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faces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flatten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indexIterator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jsonMesh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faces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flatten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iterator()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hu-HU" sz="2000" dirty="0">
              <a:solidFill>
                <a:srgbClr val="C7004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000" i="1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indexCount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indexIterator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hu-HU" sz="20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bindBuffer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ELEMENT_ARRAY_BUFFER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indexBuffer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bufferData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ELEMENT_ARRAY_BUFFER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Uint16Array(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),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STATIC_DRAW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72732" y="1204912"/>
            <a:ext cx="174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összefűzött tömb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9" name="Straight Arrow Connector 8"/>
          <p:cNvCxnSpPr>
            <a:stCxn id="8" idx="2"/>
          </p:cNvCxnSpPr>
          <p:nvPr/>
        </p:nvCxnSpPr>
        <p:spPr>
          <a:xfrm>
            <a:off x="4943323" y="1574244"/>
            <a:ext cx="593083" cy="11761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</p:cNvCxnSpPr>
          <p:nvPr/>
        </p:nvCxnSpPr>
        <p:spPr>
          <a:xfrm>
            <a:off x="4943323" y="1574244"/>
            <a:ext cx="971702" cy="18118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32375" y="6029324"/>
            <a:ext cx="3676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Short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array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kell az </a:t>
            </a:r>
            <a:r>
              <a:rPr lang="hu-HU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Uint16Array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nek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6" name="Straight Arrow Connector 15"/>
          <p:cNvCxnSpPr>
            <a:stCxn id="15" idx="0"/>
          </p:cNvCxnSpPr>
          <p:nvPr/>
        </p:nvCxnSpPr>
        <p:spPr>
          <a:xfrm flipH="1" flipV="1">
            <a:off x="3093244" y="4381500"/>
            <a:ext cx="3777134" cy="16478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0"/>
          </p:cNvCxnSpPr>
          <p:nvPr/>
        </p:nvCxnSpPr>
        <p:spPr>
          <a:xfrm flipH="1" flipV="1">
            <a:off x="3436144" y="5698568"/>
            <a:ext cx="3434234" cy="3307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815465" y="1690808"/>
            <a:ext cx="421546" cy="11201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1139" y="1448801"/>
            <a:ext cx="4310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0000"/>
                </a:solidFill>
                <a:latin typeface="Whipsmart" panose="020B0502030203050204" pitchFamily="34" charset="0"/>
              </a:rPr>
              <a:t>a </a:t>
            </a:r>
            <a:r>
              <a:rPr lang="hu-HU" sz="2800" b="1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draw</a:t>
            </a:r>
            <a:r>
              <a:rPr lang="hu-HU" sz="2400" b="1" dirty="0">
                <a:solidFill>
                  <a:srgbClr val="FF0000"/>
                </a:solidFill>
                <a:latin typeface="Whipsmart" panose="020B0502030203050204" pitchFamily="34" charset="0"/>
              </a:rPr>
              <a:t> metódusban kelleni fog</a:t>
            </a:r>
            <a:endParaRPr lang="en-US" sz="2400" b="1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51" y="1375161"/>
            <a:ext cx="561959" cy="52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446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MultiMesh.kt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MultiMesh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</a:t>
            </a:r>
            <a:r>
              <a:rPr lang="en-US" sz="2000" i="1" dirty="0">
                <a:solidFill>
                  <a:srgbClr val="CB65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materials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: 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&lt;Material&gt;,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</a:t>
            </a:r>
            <a:r>
              <a:rPr lang="en-US" sz="2000" i="1" dirty="0">
                <a:solidFill>
                  <a:srgbClr val="CB65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geometries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: 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&lt;Geometry&gt;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)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i="1" dirty="0" err="1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UniformProvider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 err="1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multiMesh</a:t>
            </a:r>
            <a:r>
              <a:rPr lang="en-US" sz="20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1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materials.size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!=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geometries.size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throw Error</a:t>
            </a:r>
            <a:r>
              <a:rPr lang="en-US" sz="1100" dirty="0">
                <a:solidFill>
                  <a:srgbClr val="8F863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("</a:t>
            </a:r>
            <a:r>
              <a:rPr lang="en-US" sz="1100" dirty="0" err="1">
                <a:solidFill>
                  <a:srgbClr val="8F863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MultiMesh</a:t>
            </a:r>
            <a:r>
              <a:rPr lang="en-US" sz="1100" dirty="0">
                <a:solidFill>
                  <a:srgbClr val="8F863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has ${</a:t>
            </a:r>
            <a:r>
              <a:rPr lang="en-US" sz="1100" dirty="0" err="1">
                <a:solidFill>
                  <a:srgbClr val="8F863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geometries.size</a:t>
            </a:r>
            <a:r>
              <a:rPr lang="en-US" sz="1100" dirty="0">
                <a:solidFill>
                  <a:srgbClr val="8F863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} geometries, but ${</a:t>
            </a:r>
            <a:r>
              <a:rPr lang="en-US" sz="1100" dirty="0" err="1">
                <a:solidFill>
                  <a:srgbClr val="8F863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materials.size</a:t>
            </a:r>
            <a:r>
              <a:rPr lang="en-US" sz="1100" dirty="0">
                <a:solidFill>
                  <a:srgbClr val="8F863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} materials were provided."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submeshes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Array&lt;Mesh&gt;(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geometries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-&gt;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Mesh(materials[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 geometries[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addComponentsAndGatherUniforms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*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submeshes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  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/>
          <p:cNvCxnSpPr>
            <a:stCxn id="5" idx="1"/>
          </p:cNvCxnSpPr>
          <p:nvPr/>
        </p:nvCxnSpPr>
        <p:spPr>
          <a:xfrm flipH="1">
            <a:off x="3476627" y="1497928"/>
            <a:ext cx="2230666" cy="6413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707293" y="1174762"/>
            <a:ext cx="2327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annyi anyag kell, ahány </a:t>
            </a:r>
            <a:r>
              <a:rPr lang="en-US" dirty="0" err="1">
                <a:solidFill>
                  <a:srgbClr val="FF0000"/>
                </a:solidFill>
                <a:latin typeface="Whipsmart" panose="020B0502030203050204" pitchFamily="34" charset="0"/>
              </a:rPr>
              <a:t>subgeometry</a:t>
            </a:r>
            <a:r>
              <a:rPr lang="en-US" dirty="0">
                <a:solidFill>
                  <a:srgbClr val="FF0000"/>
                </a:solidFill>
                <a:latin typeface="Whipsmart" panose="020B0502030203050204" pitchFamily="34" charset="0"/>
              </a:rPr>
              <a:t> van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CA99EA4-0C97-4380-83C5-015E16882F89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4326905" y="1821093"/>
            <a:ext cx="2543911" cy="22843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FE314B8-CB88-41F1-BB29-830A3424CAB7}"/>
              </a:ext>
            </a:extLst>
          </p:cNvPr>
          <p:cNvSpPr txBox="1"/>
          <p:nvPr/>
        </p:nvSpPr>
        <p:spPr>
          <a:xfrm>
            <a:off x="5707293" y="6123542"/>
            <a:ext cx="2607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komponenseink a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meshek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821D50-F66D-4839-AF96-DE5520D4B787}"/>
              </a:ext>
            </a:extLst>
          </p:cNvPr>
          <p:cNvCxnSpPr>
            <a:stCxn id="12" idx="1"/>
          </p:cNvCxnSpPr>
          <p:nvPr/>
        </p:nvCxnSpPr>
        <p:spPr>
          <a:xfrm flipH="1" flipV="1">
            <a:off x="5472285" y="5837704"/>
            <a:ext cx="235008" cy="4705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805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JsonLoader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kt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org.w3c.xhr.XMLHttpRequest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org.w3c.dom.events.*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kotlinx.serialization.*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kotlinx.serialization.json.*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@Serializable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class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JsonMesh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vertices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normals</a:t>
            </a:r>
            <a:r>
              <a:rPr lang="en-US" sz="20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texturecoords</a:t>
            </a:r>
            <a:r>
              <a:rPr lang="en-US" sz="20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faces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@Serializable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class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JsonModel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meshes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JsonMesh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757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JsonLoader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kt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fun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sz="1600" i="1" dirty="0" err="1">
                <a:solidFill>
                  <a:srgbClr val="CB65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gl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WebGL2RenderingContext,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hu-HU" sz="1600" i="1" dirty="0" err="1">
                <a:solidFill>
                  <a:srgbClr val="CB65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jsonModelFileUrl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: </a:t>
            </a:r>
            <a:r>
              <a:rPr lang="hu-HU" sz="1600" i="1" dirty="0" err="1">
                <a:solidFill>
                  <a:srgbClr val="34A7BD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Array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Geometry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{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hu-HU" sz="16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val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XMLHttpRequest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hu-HU" sz="16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overrideMimeType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sz="1600" dirty="0">
                <a:solidFill>
                  <a:srgbClr val="8F863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"</a:t>
            </a:r>
            <a:r>
              <a:rPr lang="hu-HU" sz="1600" dirty="0" err="1">
                <a:solidFill>
                  <a:srgbClr val="8F863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application</a:t>
            </a:r>
            <a:r>
              <a:rPr lang="hu-HU" sz="1600" dirty="0">
                <a:solidFill>
                  <a:srgbClr val="8F863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/</a:t>
            </a:r>
            <a:r>
              <a:rPr lang="hu-HU" sz="1600" dirty="0" err="1">
                <a:solidFill>
                  <a:srgbClr val="8F863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json</a:t>
            </a:r>
            <a:r>
              <a:rPr lang="hu-HU" sz="1600" dirty="0">
                <a:solidFill>
                  <a:srgbClr val="8F863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"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hu-HU" sz="16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sz="1600" dirty="0">
                <a:solidFill>
                  <a:srgbClr val="8F863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"GET"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jsonModelFileUrl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var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geometries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i="1" dirty="0" err="1">
                <a:solidFill>
                  <a:srgbClr val="34A7BD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Array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Geometry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?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null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hu-HU" sz="16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onloadend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hu-HU" sz="16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val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ignoreUnknownKeys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  </a:t>
            </a:r>
            <a:r>
              <a:rPr lang="hu-HU" sz="16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val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jsonModel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hu-HU" sz="16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decodeFromString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JsonModel</a:t>
            </a:r>
            <a:r>
              <a:rPr lang="hu-HU" sz="16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serializer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hu-HU" sz="16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responseText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geometries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i="1" dirty="0" err="1">
                <a:solidFill>
                  <a:srgbClr val="34A7BD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Array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Geometry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&gt;(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jsonModel</a:t>
            </a:r>
            <a:r>
              <a:rPr lang="hu-HU" sz="16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meshes</a:t>
            </a:r>
            <a:r>
              <a:rPr lang="hu-HU" sz="16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 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-&gt;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SubmeshGeometry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jsonModel.meshes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[i])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hu-HU" sz="1600" i="1" dirty="0">
                <a:solidFill>
                  <a:srgbClr val="34A7BD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Unit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hu-HU" sz="16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send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geometries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!!</a:t>
            </a:r>
            <a:endParaRPr lang="hu-HU" sz="2000" dirty="0">
              <a:solidFill>
                <a:srgbClr val="C7004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16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/>
          <p:cNvCxnSpPr>
            <a:cxnSpLocks/>
            <a:stCxn id="5" idx="2"/>
          </p:cNvCxnSpPr>
          <p:nvPr/>
        </p:nvCxnSpPr>
        <p:spPr>
          <a:xfrm flipH="1">
            <a:off x="2696547" y="1813412"/>
            <a:ext cx="2856338" cy="659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87006" y="1444080"/>
            <a:ext cx="1931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ebből a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stringből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56288" y="2011432"/>
            <a:ext cx="2293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Whipsmart" panose="020B0502030203050204" pitchFamily="34" charset="0"/>
              </a:rPr>
              <a:t>ilyenek</a:t>
            </a:r>
            <a:r>
              <a:rPr lang="en-US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Whipsmart" panose="020B0502030203050204" pitchFamily="34" charset="0"/>
              </a:rPr>
              <a:t>kellenek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0" name="Straight Arrow Connector 9"/>
          <p:cNvCxnSpPr>
            <a:cxnSpLocks/>
            <a:stCxn id="9" idx="1"/>
          </p:cNvCxnSpPr>
          <p:nvPr/>
        </p:nvCxnSpPr>
        <p:spPr>
          <a:xfrm flipH="1">
            <a:off x="4926563" y="2196098"/>
            <a:ext cx="1029725" cy="2762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13490" y="5132960"/>
            <a:ext cx="2293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töltsük fel a tömböt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4" name="Straight Arrow Connector 13"/>
          <p:cNvCxnSpPr>
            <a:stCxn id="13" idx="1"/>
          </p:cNvCxnSpPr>
          <p:nvPr/>
        </p:nvCxnSpPr>
        <p:spPr>
          <a:xfrm flipH="1" flipV="1">
            <a:off x="1342028" y="5132960"/>
            <a:ext cx="271462" cy="184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66158" y="5118316"/>
            <a:ext cx="2293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a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mesh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geometriája a JSON objektum alapján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8" name="Straight Arrow Connector 17"/>
          <p:cNvCxnSpPr>
            <a:stCxn id="17" idx="1"/>
          </p:cNvCxnSpPr>
          <p:nvPr/>
        </p:nvCxnSpPr>
        <p:spPr>
          <a:xfrm flipH="1" flipV="1">
            <a:off x="5194696" y="5118316"/>
            <a:ext cx="271462" cy="3231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08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u-HU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GameObject.kt</a:t>
            </a:r>
            <a:r>
              <a:rPr lang="hu-HU" sz="3200" dirty="0"/>
              <a:t> – </a:t>
            </a:r>
            <a:r>
              <a:rPr lang="hu-HU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MultiMesh</a:t>
            </a:r>
            <a:r>
              <a:rPr lang="hu-HU" sz="3200" dirty="0"/>
              <a:t> is lehessen a konstruktorparaméter, ne csak </a:t>
            </a:r>
            <a:r>
              <a:rPr lang="hu-HU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Mesh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 class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GameObject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mesh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UniformProvider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Vec3 = Vec3.zeros.clone(),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roll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0.0f,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scale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Vec3 = Vec3.ones.clone()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) : </a:t>
            </a:r>
            <a:r>
              <a:rPr lang="en-US" sz="28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UniformProvider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gameObject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 {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14302" y="2439233"/>
            <a:ext cx="2401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ez most már lehet bármi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236244" y="2623899"/>
            <a:ext cx="1778058" cy="8532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951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Játékobjektum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Materialok</a:t>
            </a:r>
            <a:r>
              <a:rPr lang="hu-HU" dirty="0"/>
              <a:t> létrehozása</a:t>
            </a:r>
          </a:p>
          <a:p>
            <a:pPr lvl="1"/>
            <a:r>
              <a:rPr lang="hu-HU" dirty="0"/>
              <a:t>ahány </a:t>
            </a:r>
            <a:r>
              <a:rPr lang="hu-HU" dirty="0" err="1"/>
              <a:t>submesh</a:t>
            </a:r>
            <a:r>
              <a:rPr lang="hu-HU" dirty="0"/>
              <a:t> van</a:t>
            </a:r>
          </a:p>
          <a:p>
            <a:pPr lvl="1"/>
            <a:r>
              <a:rPr lang="hu-HU" dirty="0" err="1"/>
              <a:t>Slowpokenak</a:t>
            </a:r>
            <a:r>
              <a:rPr lang="hu-HU" dirty="0"/>
              <a:t> kettő</a:t>
            </a:r>
          </a:p>
          <a:p>
            <a:pPr lvl="1"/>
            <a:r>
              <a:rPr lang="hu-HU" dirty="0"/>
              <a:t>ugyanaz az anyag, más textúra</a:t>
            </a:r>
          </a:p>
          <a:p>
            <a:r>
              <a:rPr lang="hu-HU" dirty="0" err="1"/>
              <a:t>MultiMesh</a:t>
            </a:r>
            <a:r>
              <a:rPr lang="hu-HU" dirty="0"/>
              <a:t> létrehozása</a:t>
            </a:r>
          </a:p>
          <a:p>
            <a:pPr lvl="1"/>
            <a:r>
              <a:rPr lang="hu-HU" dirty="0"/>
              <a:t>file alapján, anyagokat átadva</a:t>
            </a:r>
          </a:p>
          <a:p>
            <a:r>
              <a:rPr lang="en-US" dirty="0" err="1"/>
              <a:t>GameObject</a:t>
            </a:r>
            <a:r>
              <a:rPr lang="en-US" dirty="0"/>
              <a:t> l</a:t>
            </a:r>
            <a:r>
              <a:rPr lang="hu-HU" dirty="0" err="1"/>
              <a:t>étrehozása</a:t>
            </a:r>
            <a:endParaRPr lang="hu-HU" dirty="0"/>
          </a:p>
          <a:p>
            <a:pPr lvl="1"/>
            <a:r>
              <a:rPr lang="hu-HU" dirty="0"/>
              <a:t>a fenti </a:t>
            </a:r>
            <a:r>
              <a:rPr lang="hu-HU" dirty="0" err="1"/>
              <a:t>multimeshsel</a:t>
            </a:r>
            <a:endParaRPr lang="hu-HU" dirty="0"/>
          </a:p>
          <a:p>
            <a:pPr lvl="1"/>
            <a:r>
              <a:rPr lang="hu-HU" dirty="0"/>
              <a:t>játékobjektum-listába felvenni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9888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0078"/>
  <p:tag name="ORIGINALWIDTH" val="580.8503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rvec{x}_\idx{w} \rmx{V} \rmx{P} = \rvec{x}_\idx{ndc}&#10;$$&#10;&#10;\end{document}"/>
  <p:tag name="IGUANATEXSIZE" val="38"/>
  <p:tag name="IGUANATEXCURSOR" val="852"/>
  <p:tag name="TRANSPARENCY" val="True"/>
  <p:tag name="FILENAME" val=""/>
  <p:tag name="INPUTTYPE" val="0"/>
  <p:tag name="LATEXENGINEID" val="1"/>
  <p:tag name="TEMPFOLDER" val="c:\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7.60756"/>
  <p:tag name="ORIGINALWIDTH" val="479.4416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rvec{d} = \rvec{x}_\idx{w} - \rvec{e}&#10;$$&#10;&#10;\end{document}"/>
  <p:tag name="IGUANATEXSIZE" val="38"/>
  <p:tag name="IGUANATEXCURSOR" val="800"/>
  <p:tag name="TRANSPARENCY" val="True"/>
  <p:tag name="FILENAME" val=""/>
  <p:tag name="INPUTTYPE" val="0"/>
  <p:tag name="LATEXENGINEID" val="1"/>
  <p:tag name="TEMPFOLDER" val="c:\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9.4103"/>
  <p:tag name="ORIGINALWIDTH" val="877.876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rvec{d} = \rvec{x}_\idx{ndc} (\rmx{V} \rmx{P})^{-1} - \rvec{e}&#10;$$&#10;&#10;\end{document}"/>
  <p:tag name="IGUANATEXSIZE" val="38"/>
  <p:tag name="IGUANATEXCURSOR" val="843"/>
  <p:tag name="TRANSPARENCY" val="True"/>
  <p:tag name="FILENAME" val=""/>
  <p:tag name="INPUTTYPE" val="0"/>
  <p:tag name="LATEXENGINEID" val="1"/>
  <p:tag name="TEMPFOLDER" val="c:\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9.4103"/>
  <p:tag name="ORIGINALWIDTH" val="766.8665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rvec{d} = \rvec{x}_\idx{ndc} (\rmx{E} \rmx{V} \rmx{P})^{-1}&#10;$$&#10;&#10;\end{document}"/>
  <p:tag name="IGUANATEXSIZE" val="38"/>
  <p:tag name="IGUANATEXCURSOR" val="826"/>
  <p:tag name="TRANSPARENCY" val="True"/>
  <p:tag name="FILENAME" val=""/>
  <p:tag name="INPUTTYPE" val="0"/>
  <p:tag name="LATEXENGINEID" val="1"/>
  <p:tag name="TEMPFOLDER" val="c:\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9.4103"/>
  <p:tag name="ORIGINALWIDTH" val="873.0757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rvec{d} = \rvec{x}_\idx{ndc} (\rmx{V} \rmx{P})^{-1} \rmx{E}^{-1}&#10;$$&#10;&#10;\end{document}"/>
  <p:tag name="IGUANATEXSIZE" val="38"/>
  <p:tag name="IGUANATEXCURSOR" val="844"/>
  <p:tag name="TRANSPARENCY" val="True"/>
  <p:tag name="FILENAME" val=""/>
  <p:tag name="INPUTTYPE" val="0"/>
  <p:tag name="LATEXENGINEID" val="1"/>
  <p:tag name="TEMPFOLDER" val="c:\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33.4202"/>
  <p:tag name="ORIGINALWIDTH" val="324.6281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uvec{d} = \frac{\rvec{d}}{|\rvec{d}|}$$&#10;&#10;\end{document}"/>
  <p:tag name="IGUANATEXSIZE" val="38"/>
  <p:tag name="IGUANATEXCURSOR" val="818"/>
  <p:tag name="TRANSPARENCY" val="True"/>
  <p:tag name="FILENAME" val=""/>
  <p:tag name="INPUTTYPE" val="0"/>
  <p:tag name="LATEXENGINEID" val="1"/>
  <p:tag name="TEMPFOLDER" val="c:\temp\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14933</TotalTime>
  <Words>2366</Words>
  <Application>Microsoft Office PowerPoint</Application>
  <PresentationFormat>On-screen Show (4:3)</PresentationFormat>
  <Paragraphs>349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Whipsmart</vt:lpstr>
      <vt:lpstr>Arial</vt:lpstr>
      <vt:lpstr>Consolas</vt:lpstr>
      <vt:lpstr>Calibri</vt:lpstr>
      <vt:lpstr>Office Theme</vt:lpstr>
      <vt:lpstr>Mesh from file, PerspectiveCamera, CubeTexture</vt:lpstr>
      <vt:lpstr>Geometria JSON-ból</vt:lpstr>
      <vt:lpstr>Geometria JSON-ból</vt:lpstr>
      <vt:lpstr>Index buffer</vt:lpstr>
      <vt:lpstr>MultiMesh.kt</vt:lpstr>
      <vt:lpstr>JsonLoader.kt</vt:lpstr>
      <vt:lpstr>JsonLoader.kt</vt:lpstr>
      <vt:lpstr>GameObject.kt – MultiMesh is lehessen a konstruktorparaméter, ne csak Mesh</vt:lpstr>
      <vt:lpstr>Játékobjektum</vt:lpstr>
      <vt:lpstr>Várt eredmény (2D kamerától is függ)</vt:lpstr>
      <vt:lpstr>3D kamera</vt:lpstr>
      <vt:lpstr>PerspectiveCamera.kt – import</vt:lpstr>
      <vt:lpstr>PerspectiveCamera.kt – kameraparaméterek</vt:lpstr>
      <vt:lpstr>PerspectiveCamera.kt – számítható értékek</vt:lpstr>
      <vt:lpstr>PerspectiveCamera.kt – mozgás</vt:lpstr>
      <vt:lpstr>PerspectiveCamera.kt – init</vt:lpstr>
      <vt:lpstr>PerspectiveCamera.kt – update, view</vt:lpstr>
      <vt:lpstr>PerspectiveCamera.kt – update, proj</vt:lpstr>
      <vt:lpstr>PerspectiveCamera.kt – update, rayDirMatrix</vt:lpstr>
      <vt:lpstr>PerspectiveCamera.kt – aspect ratio (már a 2D kamerának is volt, meg is van hívva)</vt:lpstr>
      <vt:lpstr>PerspectiveCamera.kt – move</vt:lpstr>
      <vt:lpstr>PerspectiveCamera.kt – egéresemények FELADAT: meg is kell hívni őket</vt:lpstr>
      <vt:lpstr>Rakjuk össze!</vt:lpstr>
      <vt:lpstr>rayDirMatrix számítása</vt:lpstr>
      <vt:lpstr>Sugárirány kiszámítása NDC-ből</vt:lpstr>
      <vt:lpstr>Környezet megjelenítése háttérként</vt:lpstr>
      <vt:lpstr>Doboztextúra</vt:lpstr>
      <vt:lpstr>TextureCube.kt – mint a Texture2D</vt:lpstr>
      <vt:lpstr>TextureCube.kt – mint a Texture2D, de hat képre</vt:lpstr>
      <vt:lpstr>Ne felejtsük el</vt:lpstr>
      <vt:lpstr>Várt eredmény</vt:lpstr>
      <vt:lpstr>Végtelen sík</vt:lpstr>
      <vt:lpstr>Végtelen sík textúrázása</vt:lpstr>
    </vt:vector>
  </TitlesOfParts>
  <Company>Budapest University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</dc:title>
  <dc:creator>László Szécsi</dc:creator>
  <cp:lastModifiedBy>László Szécsi</cp:lastModifiedBy>
  <cp:revision>150</cp:revision>
  <dcterms:created xsi:type="dcterms:W3CDTF">2017-01-23T15:49:11Z</dcterms:created>
  <dcterms:modified xsi:type="dcterms:W3CDTF">2021-03-16T19:48:58Z</dcterms:modified>
</cp:coreProperties>
</file>