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437" r:id="rId2"/>
    <p:sldId id="465" r:id="rId3"/>
    <p:sldId id="466" r:id="rId4"/>
    <p:sldId id="467" r:id="rId5"/>
    <p:sldId id="468" r:id="rId6"/>
    <p:sldId id="469" r:id="rId7"/>
    <p:sldId id="470" r:id="rId8"/>
    <p:sldId id="471" r:id="rId9"/>
    <p:sldId id="472" r:id="rId10"/>
    <p:sldId id="473" r:id="rId11"/>
    <p:sldId id="474" r:id="rId12"/>
    <p:sldId id="475" r:id="rId13"/>
    <p:sldId id="476" r:id="rId14"/>
    <p:sldId id="440" r:id="rId15"/>
    <p:sldId id="441" r:id="rId16"/>
    <p:sldId id="442" r:id="rId17"/>
    <p:sldId id="443" r:id="rId18"/>
    <p:sldId id="444" r:id="rId19"/>
    <p:sldId id="445" r:id="rId20"/>
    <p:sldId id="446" r:id="rId21"/>
    <p:sldId id="447" r:id="rId22"/>
    <p:sldId id="448" r:id="rId23"/>
    <p:sldId id="449" r:id="rId24"/>
    <p:sldId id="450" r:id="rId25"/>
    <p:sldId id="451" r:id="rId26"/>
    <p:sldId id="452" r:id="rId27"/>
    <p:sldId id="453" r:id="rId28"/>
    <p:sldId id="454" r:id="rId29"/>
    <p:sldId id="455" r:id="rId30"/>
    <p:sldId id="456" r:id="rId31"/>
    <p:sldId id="457" r:id="rId32"/>
    <p:sldId id="458" r:id="rId33"/>
    <p:sldId id="459" r:id="rId34"/>
    <p:sldId id="460" r:id="rId35"/>
    <p:sldId id="463" r:id="rId36"/>
    <p:sldId id="464" r:id="rId37"/>
    <p:sldId id="462" r:id="rId38"/>
    <p:sldId id="461" r:id="rId39"/>
    <p:sldId id="477" r:id="rId40"/>
    <p:sldId id="478" r:id="rId41"/>
    <p:sldId id="47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82376" autoAdjust="0"/>
  </p:normalViewPr>
  <p:slideViewPr>
    <p:cSldViewPr snapToGrid="0">
      <p:cViewPr varScale="1">
        <p:scale>
          <a:sx n="109" d="100"/>
          <a:sy n="109" d="100"/>
        </p:scale>
        <p:origin x="1032" y="132"/>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3/2/2021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w="9525"/>
        </p:spPr>
        <p:txBody>
          <a:bodyPr/>
          <a:lstStyle/>
          <a:p>
            <a:r>
              <a:rPr lang="en-US" dirty="0"/>
              <a:t>If texture mapping is enabled with </a:t>
            </a:r>
            <a:r>
              <a:rPr lang="hu-HU" b="1" dirty="0" err="1">
                <a:solidFill>
                  <a:schemeClr val="accent2"/>
                </a:solidFill>
              </a:rPr>
              <a:t>glEnable</a:t>
            </a:r>
            <a:r>
              <a:rPr lang="hu-HU" b="1" dirty="0">
                <a:solidFill>
                  <a:schemeClr val="accent2"/>
                </a:solidFill>
              </a:rPr>
              <a:t>(GL_TEXTURE_2D)</a:t>
            </a:r>
            <a:r>
              <a:rPr lang="en-US" dirty="0"/>
              <a:t> texture coordinates are interpolated during </a:t>
            </a:r>
            <a:r>
              <a:rPr lang="en-US" dirty="0" err="1"/>
              <a:t>rasterization</a:t>
            </a:r>
            <a:r>
              <a:rPr lang="en-US" dirty="0"/>
              <a:t>, and the pixel color will be the color fetched from the texture image using the interpolated texture coordinates as an address. The color interpolated from the colors of the vertices is either ignored in replacing texture environment mode, </a:t>
            </a:r>
            <a:r>
              <a:rPr lang="hu-HU" b="1" dirty="0" err="1">
                <a:solidFill>
                  <a:schemeClr val="accent2"/>
                </a:solidFill>
              </a:rPr>
              <a:t>glTexEnvi</a:t>
            </a:r>
            <a:r>
              <a:rPr lang="hu-HU" b="1" dirty="0">
                <a:solidFill>
                  <a:schemeClr val="accent2"/>
                </a:solidFill>
              </a:rPr>
              <a:t>(GL_TEXTURE_ENV, GL_TEXTURE_ENV_MODE, </a:t>
            </a:r>
            <a:r>
              <a:rPr lang="en-US" b="1" dirty="0">
                <a:solidFill>
                  <a:schemeClr val="accent2"/>
                </a:solidFill>
              </a:rPr>
              <a:t> </a:t>
            </a:r>
            <a:r>
              <a:rPr lang="hu-HU" b="1" u="sng" dirty="0">
                <a:solidFill>
                  <a:schemeClr val="accent2"/>
                </a:solidFill>
              </a:rPr>
              <a:t>GL_REPLACE</a:t>
            </a:r>
            <a:r>
              <a:rPr lang="hu-HU" b="1" dirty="0">
                <a:solidFill>
                  <a:schemeClr val="accent2"/>
                </a:solidFill>
              </a:rPr>
              <a:t>)</a:t>
            </a:r>
            <a:r>
              <a:rPr lang="en-US" dirty="0">
                <a:solidFill>
                  <a:schemeClr val="accent2"/>
                </a:solidFill>
              </a:rPr>
              <a:t>, </a:t>
            </a:r>
          </a:p>
          <a:p>
            <a:r>
              <a:rPr lang="en-US" dirty="0"/>
              <a:t>or multiplied with the texture color in modulating texture environment mode, </a:t>
            </a:r>
            <a:r>
              <a:rPr lang="hu-HU" b="1" dirty="0" err="1">
                <a:solidFill>
                  <a:schemeClr val="accent2"/>
                </a:solidFill>
              </a:rPr>
              <a:t>glTexEnvi</a:t>
            </a:r>
            <a:r>
              <a:rPr lang="hu-HU" b="1" dirty="0">
                <a:solidFill>
                  <a:schemeClr val="accent2"/>
                </a:solidFill>
              </a:rPr>
              <a:t>(GL_TEXTURE_ENV, GL_TEXTURE_ENV_MODE, </a:t>
            </a:r>
            <a:r>
              <a:rPr lang="en-US" b="1" dirty="0">
                <a:solidFill>
                  <a:schemeClr val="accent2"/>
                </a:solidFill>
              </a:rPr>
              <a:t> </a:t>
            </a:r>
            <a:r>
              <a:rPr lang="hu-HU" b="1" u="sng" dirty="0">
                <a:solidFill>
                  <a:schemeClr val="accent2"/>
                </a:solidFill>
              </a:rPr>
              <a:t>GL_</a:t>
            </a:r>
            <a:r>
              <a:rPr lang="en-US" b="1" u="sng" dirty="0">
                <a:solidFill>
                  <a:schemeClr val="accent2"/>
                </a:solidFill>
              </a:rPr>
              <a:t>MODULATE</a:t>
            </a:r>
            <a:r>
              <a:rPr lang="hu-HU" b="1" dirty="0">
                <a:solidFill>
                  <a:schemeClr val="accent2"/>
                </a:solidFill>
              </a:rPr>
              <a:t>)</a:t>
            </a:r>
            <a:r>
              <a:rPr lang="en-US" dirty="0">
                <a:solidFill>
                  <a:schemeClr val="accent2"/>
                </a:solidFill>
              </a:rPr>
              <a:t>. </a:t>
            </a:r>
          </a:p>
          <a:p>
            <a:endParaRPr lang="en-US" dirty="0">
              <a:solidFill>
                <a:schemeClr val="accent2"/>
              </a:solidFill>
            </a:endParaRPr>
          </a:p>
          <a:p>
            <a:r>
              <a:rPr lang="en-US" dirty="0">
                <a:solidFill>
                  <a:schemeClr val="accent2"/>
                </a:solidFill>
              </a:rPr>
              <a:t>OpenGL may simultaneously store many textures, so we should select which texture to be applied or which texture is to be modified by  </a:t>
            </a:r>
            <a:r>
              <a:rPr lang="hu-HU" b="1" dirty="0" err="1">
                <a:solidFill>
                  <a:schemeClr val="accent2"/>
                </a:solidFill>
              </a:rPr>
              <a:t>glBindTexture</a:t>
            </a:r>
            <a:r>
              <a:rPr lang="hu-HU" b="1" dirty="0">
                <a:solidFill>
                  <a:schemeClr val="accent2"/>
                </a:solidFill>
              </a:rPr>
              <a:t>(GL_TEXTURE_2D, </a:t>
            </a:r>
            <a:r>
              <a:rPr lang="hu-HU" b="1" dirty="0" err="1">
                <a:solidFill>
                  <a:schemeClr val="accent2"/>
                </a:solidFill>
              </a:rPr>
              <a:t>id</a:t>
            </a:r>
            <a:r>
              <a:rPr lang="hu-HU" b="1" dirty="0">
                <a:solidFill>
                  <a:schemeClr val="accent2"/>
                </a:solidFill>
              </a:rPr>
              <a:t>)</a:t>
            </a:r>
            <a:r>
              <a:rPr lang="en-US" dirty="0">
                <a:solidFill>
                  <a:schemeClr val="accent2"/>
                </a:solidFill>
              </a:rPr>
              <a:t>,  where id is the integer identifier of the texture.</a:t>
            </a:r>
            <a:endParaRPr lang="hu-HU" dirty="0">
              <a:solidFill>
                <a:schemeClr val="accent2"/>
              </a:solidFill>
            </a:endParaRPr>
          </a:p>
          <a:p>
            <a:endParaRPr lang="hu-HU" dirty="0"/>
          </a:p>
        </p:txBody>
      </p:sp>
    </p:spTree>
    <p:extLst>
      <p:ext uri="{BB962C8B-B14F-4D97-AF65-F5344CB8AC3E}">
        <p14:creationId xmlns:p14="http://schemas.microsoft.com/office/powerpoint/2010/main" val="1967897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w="9525"/>
        </p:spPr>
        <p:txBody>
          <a:bodyPr/>
          <a:lstStyle/>
          <a:p>
            <a:endParaRPr lang="hu-HU" dirty="0"/>
          </a:p>
        </p:txBody>
      </p:sp>
    </p:spTree>
    <p:extLst>
      <p:ext uri="{BB962C8B-B14F-4D97-AF65-F5344CB8AC3E}">
        <p14:creationId xmlns:p14="http://schemas.microsoft.com/office/powerpoint/2010/main" val="3953809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w="9525"/>
        </p:spPr>
        <p:txBody>
          <a:bodyPr/>
          <a:lstStyle/>
          <a:p>
            <a:r>
              <a:rPr lang="en-US" dirty="0" err="1"/>
              <a:t>Rasterization</a:t>
            </a:r>
            <a:r>
              <a:rPr lang="en-US" dirty="0"/>
              <a:t> visits pixels inside the projection of the triangle and maps the center of the pixel from screen space to texture space to look up the texture color. This mapping will result in a point that is in between the </a:t>
            </a:r>
            <a:r>
              <a:rPr lang="en-US" dirty="0" err="1"/>
              <a:t>texel</a:t>
            </a:r>
            <a:r>
              <a:rPr lang="en-US" dirty="0"/>
              <a:t> centers. More importantly, this mapping may be a </a:t>
            </a:r>
            <a:r>
              <a:rPr lang="en-US" dirty="0" err="1"/>
              <a:t>minification</a:t>
            </a:r>
            <a:r>
              <a:rPr lang="en-US" baseline="0" dirty="0"/>
              <a:t> (a </a:t>
            </a:r>
            <a:r>
              <a:rPr lang="en-US" baseline="0" dirty="0" err="1"/>
              <a:t>texel</a:t>
            </a:r>
            <a:r>
              <a:rPr lang="en-US" baseline="0" dirty="0"/>
              <a:t> is scaled to be smaller than a pixel)</a:t>
            </a:r>
            <a:r>
              <a:rPr lang="en-US" dirty="0"/>
              <a:t>, which means that a single step in screen space results in a larger step in texture space, so we may skip </a:t>
            </a:r>
            <a:r>
              <a:rPr lang="en-US" dirty="0" err="1"/>
              <a:t>texels</a:t>
            </a:r>
            <a:r>
              <a:rPr lang="en-US" dirty="0"/>
              <a:t>, and the result will be a mess or noise. </a:t>
            </a:r>
          </a:p>
          <a:p>
            <a:endParaRPr lang="en-US" dirty="0"/>
          </a:p>
          <a:p>
            <a:r>
              <a:rPr lang="en-US" dirty="0"/>
              <a:t>From signal processing point of view, in this case, the texture is a high frequency signal which is sampled too rarely, resulting in sampling artifacts.</a:t>
            </a:r>
            <a:endParaRPr lang="hu-HU" dirty="0"/>
          </a:p>
        </p:txBody>
      </p:sp>
    </p:spTree>
    <p:extLst>
      <p:ext uri="{BB962C8B-B14F-4D97-AF65-F5344CB8AC3E}">
        <p14:creationId xmlns:p14="http://schemas.microsoft.com/office/powerpoint/2010/main" val="2346541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a:t>We may always</a:t>
            </a:r>
            <a:r>
              <a:rPr lang="en-US" baseline="0" dirty="0"/>
              <a:t> use the color of the </a:t>
            </a:r>
            <a:r>
              <a:rPr lang="en-US" baseline="0" dirty="0" err="1"/>
              <a:t>texel</a:t>
            </a:r>
            <a:r>
              <a:rPr lang="en-US" baseline="0" dirty="0"/>
              <a:t> in which the pixel center is mapped. However, if we zoom in on the surface, </a:t>
            </a:r>
            <a:r>
              <a:rPr lang="en-US" baseline="0" dirty="0" err="1"/>
              <a:t>texels</a:t>
            </a:r>
            <a:r>
              <a:rPr lang="en-US" baseline="0" dirty="0"/>
              <a:t> will cover large groups of pixels. The pixels in one </a:t>
            </a:r>
            <a:r>
              <a:rPr lang="en-US" baseline="0" dirty="0" err="1"/>
              <a:t>texel</a:t>
            </a:r>
            <a:r>
              <a:rPr lang="en-US" baseline="0" dirty="0"/>
              <a:t> will have uniform color, and if the neighboring </a:t>
            </a:r>
            <a:r>
              <a:rPr lang="en-US" baseline="0" dirty="0" err="1"/>
              <a:t>texel</a:t>
            </a:r>
            <a:r>
              <a:rPr lang="en-US" baseline="0" dirty="0"/>
              <a:t> has just slightly different color, the boundary between them will be very much visible. </a:t>
            </a:r>
            <a:endParaRPr lang="en-US" dirty="0"/>
          </a:p>
        </p:txBody>
      </p:sp>
      <p:sp>
        <p:nvSpPr>
          <p:cNvPr id="4" name="Dia számának helye 3"/>
          <p:cNvSpPr>
            <a:spLocks noGrp="1"/>
          </p:cNvSpPr>
          <p:nvPr>
            <p:ph type="sldNum" sz="quarter" idx="10"/>
          </p:nvPr>
        </p:nvSpPr>
        <p:spPr/>
        <p:txBody>
          <a:bodyPr/>
          <a:lstStyle/>
          <a:p>
            <a:fld id="{B8DEB2F1-7F94-47B6-A80E-BC079ECFD669}" type="slidenum">
              <a:rPr lang="en-US" smtClean="0"/>
              <a:pPr/>
              <a:t>9</a:t>
            </a:fld>
            <a:endParaRPr lang="en-US"/>
          </a:p>
        </p:txBody>
      </p:sp>
    </p:spTree>
    <p:extLst>
      <p:ext uri="{BB962C8B-B14F-4D97-AF65-F5344CB8AC3E}">
        <p14:creationId xmlns:p14="http://schemas.microsoft.com/office/powerpoint/2010/main" val="308559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w="9525"/>
        </p:spPr>
        <p:txBody>
          <a:bodyPr/>
          <a:lstStyle/>
          <a:p>
            <a:r>
              <a:rPr lang="en-US" baseline="0" dirty="0"/>
              <a:t>To avoid the “pixilated” look, we can smooth the color by interpolating between the four neighboring pixel colors. As we interpolate linearly along both axes, this is referred to a bi-linear interpolation.</a:t>
            </a:r>
            <a:endParaRPr lang="en-US" dirty="0"/>
          </a:p>
          <a:p>
            <a:endParaRPr lang="en-US" dirty="0"/>
          </a:p>
        </p:txBody>
      </p:sp>
    </p:spTree>
    <p:extLst>
      <p:ext uri="{BB962C8B-B14F-4D97-AF65-F5344CB8AC3E}">
        <p14:creationId xmlns:p14="http://schemas.microsoft.com/office/powerpoint/2010/main" val="513051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a:t>This</a:t>
            </a:r>
            <a:r>
              <a:rPr lang="en-US" baseline="0" dirty="0"/>
              <a:t> is a bit better, if not perfect. But what is going in back there, far away?</a:t>
            </a:r>
            <a:endParaRPr lang="en-US" dirty="0"/>
          </a:p>
        </p:txBody>
      </p:sp>
      <p:sp>
        <p:nvSpPr>
          <p:cNvPr id="4" name="Dia számának helye 3"/>
          <p:cNvSpPr>
            <a:spLocks noGrp="1"/>
          </p:cNvSpPr>
          <p:nvPr>
            <p:ph type="sldNum" sz="quarter" idx="10"/>
          </p:nvPr>
        </p:nvSpPr>
        <p:spPr/>
        <p:txBody>
          <a:bodyPr/>
          <a:lstStyle/>
          <a:p>
            <a:fld id="{B8DEB2F1-7F94-47B6-A80E-BC079ECFD669}" type="slidenum">
              <a:rPr lang="en-US" smtClean="0"/>
              <a:pPr/>
              <a:t>11</a:t>
            </a:fld>
            <a:endParaRPr lang="en-US"/>
          </a:p>
        </p:txBody>
      </p:sp>
    </p:spTree>
    <p:extLst>
      <p:ext uri="{BB962C8B-B14F-4D97-AF65-F5344CB8AC3E}">
        <p14:creationId xmlns:p14="http://schemas.microsoft.com/office/powerpoint/2010/main" val="2916603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a:t>That is some pretty</a:t>
            </a:r>
            <a:r>
              <a:rPr lang="en-US" baseline="0" dirty="0"/>
              <a:t> random mess there. Even worse, if we move the camera a bit, we get a completely different random pattern. This is because a lot of </a:t>
            </a:r>
            <a:r>
              <a:rPr lang="en-US" baseline="0" dirty="0" err="1"/>
              <a:t>texels</a:t>
            </a:r>
            <a:r>
              <a:rPr lang="en-US" baseline="0" dirty="0"/>
              <a:t> are mapped to a single pixel, and we essentially choose between them on random, according to which </a:t>
            </a:r>
            <a:r>
              <a:rPr lang="en-US" baseline="0" dirty="0" err="1"/>
              <a:t>texel</a:t>
            </a:r>
            <a:r>
              <a:rPr lang="en-US" baseline="0" dirty="0"/>
              <a:t> the pixel center is mapped to. What we should be doing instead is to average all the </a:t>
            </a:r>
            <a:r>
              <a:rPr lang="en-US" baseline="0" dirty="0" err="1"/>
              <a:t>texel</a:t>
            </a:r>
            <a:r>
              <a:rPr lang="en-US" baseline="0" dirty="0"/>
              <a:t> colors in the pixel.</a:t>
            </a:r>
            <a:endParaRPr lang="en-US" dirty="0"/>
          </a:p>
        </p:txBody>
      </p:sp>
      <p:sp>
        <p:nvSpPr>
          <p:cNvPr id="4" name="Dia számának helye 3"/>
          <p:cNvSpPr>
            <a:spLocks noGrp="1"/>
          </p:cNvSpPr>
          <p:nvPr>
            <p:ph type="sldNum" sz="quarter" idx="10"/>
          </p:nvPr>
        </p:nvSpPr>
        <p:spPr/>
        <p:txBody>
          <a:bodyPr/>
          <a:lstStyle/>
          <a:p>
            <a:fld id="{B8DEB2F1-7F94-47B6-A80E-BC079ECFD669}" type="slidenum">
              <a:rPr lang="en-US" smtClean="0"/>
              <a:pPr/>
              <a:t>12</a:t>
            </a:fld>
            <a:endParaRPr lang="en-US"/>
          </a:p>
        </p:txBody>
      </p:sp>
    </p:spTree>
    <p:extLst>
      <p:ext uri="{BB962C8B-B14F-4D97-AF65-F5344CB8AC3E}">
        <p14:creationId xmlns:p14="http://schemas.microsoft.com/office/powerpoint/2010/main" val="3550635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w="9525"/>
        </p:spPr>
        <p:txBody>
          <a:bodyPr/>
          <a:lstStyle/>
          <a:p>
            <a:r>
              <a:rPr lang="en-US" dirty="0"/>
              <a:t>The solution for such sampling problems is filtering. Instead of mapping just the center of the pixel, the complete pixel rectangle must be mapped to texture space at least approximately, and the average of </a:t>
            </a:r>
            <a:r>
              <a:rPr lang="en-US" dirty="0" err="1"/>
              <a:t>texels</a:t>
            </a:r>
            <a:r>
              <a:rPr lang="en-US" dirty="0"/>
              <a:t> in this region should be returned as a color. However, it would be too time consuming.</a:t>
            </a:r>
          </a:p>
          <a:p>
            <a:endParaRPr lang="en-US" dirty="0"/>
          </a:p>
          <a:p>
            <a:r>
              <a:rPr lang="en-US" dirty="0"/>
              <a:t>One efficient approximation is to prepare the texture not only in its original resolution, but also in half resolution, quarter resolution, etc. where a </a:t>
            </a:r>
            <a:r>
              <a:rPr lang="en-US" dirty="0" err="1"/>
              <a:t>texel</a:t>
            </a:r>
            <a:r>
              <a:rPr lang="en-US" dirty="0"/>
              <a:t> represents the average color of a square of the original </a:t>
            </a:r>
            <a:r>
              <a:rPr lang="en-US" dirty="0" err="1"/>
              <a:t>texel</a:t>
            </a:r>
            <a:r>
              <a:rPr lang="en-US" dirty="0"/>
              <a:t>. During </a:t>
            </a:r>
            <a:r>
              <a:rPr lang="en-US" dirty="0" err="1"/>
              <a:t>rasterization</a:t>
            </a:r>
            <a:r>
              <a:rPr lang="en-US" dirty="0"/>
              <a:t>, OpenGL estimates the magnification factor, and looks up the appropriate version of filtered, </a:t>
            </a:r>
            <a:r>
              <a:rPr lang="en-US" dirty="0" err="1"/>
              <a:t>downsample</a:t>
            </a:r>
            <a:r>
              <a:rPr lang="hu-HU" dirty="0"/>
              <a:t>d</a:t>
            </a:r>
            <a:r>
              <a:rPr lang="en-US" dirty="0"/>
              <a:t> texture. The collection of the original and </a:t>
            </a:r>
            <a:r>
              <a:rPr lang="en-US" dirty="0" err="1"/>
              <a:t>downsampled</a:t>
            </a:r>
            <a:r>
              <a:rPr lang="en-US" dirty="0"/>
              <a:t> textures is called </a:t>
            </a:r>
            <a:r>
              <a:rPr lang="en-US" dirty="0" err="1"/>
              <a:t>mip</a:t>
            </a:r>
            <a:r>
              <a:rPr lang="en-US" dirty="0"/>
              <a:t>-map. </a:t>
            </a:r>
            <a:endParaRPr lang="hu-HU" dirty="0"/>
          </a:p>
        </p:txBody>
      </p:sp>
    </p:spTree>
    <p:extLst>
      <p:ext uri="{BB962C8B-B14F-4D97-AF65-F5344CB8AC3E}">
        <p14:creationId xmlns:p14="http://schemas.microsoft.com/office/powerpoint/2010/main" val="3262132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err="1"/>
              <a:t>WebGLMath</a:t>
            </a:r>
            <a:r>
              <a:rPr lang="en-US" dirty="0"/>
              <a:t>/Sampler2D has a </a:t>
            </a:r>
            <a:r>
              <a:rPr lang="en-US" dirty="0">
                <a:latin typeface="Consolas" panose="020B0609020204030204" pitchFamily="49" charset="0"/>
                <a:cs typeface="Consolas" panose="020B0609020204030204" pitchFamily="49" charset="0"/>
              </a:rPr>
              <a:t>set</a:t>
            </a:r>
            <a:r>
              <a:rPr lang="en-US" dirty="0"/>
              <a:t> method that takes </a:t>
            </a:r>
            <a:r>
              <a:rPr lang="en-US" dirty="0" err="1"/>
              <a:t>WebGL</a:t>
            </a:r>
            <a:r>
              <a:rPr lang="en-US" dirty="0"/>
              <a:t> texture IDs, or anything with a property </a:t>
            </a:r>
            <a:r>
              <a:rPr lang="en-US" dirty="0" err="1">
                <a:latin typeface="Consolas" panose="020B0609020204030204" pitchFamily="49" charset="0"/>
                <a:cs typeface="Consolas" panose="020B0609020204030204" pitchFamily="49" charset="0"/>
              </a:rPr>
              <a:t>glTexture</a:t>
            </a:r>
            <a:endParaRPr lang="en-US" dirty="0">
              <a:latin typeface="Consolas" panose="020B0609020204030204" pitchFamily="49" charset="0"/>
              <a:cs typeface="Consolas" panose="020B0609020204030204" pitchFamily="49" charset="0"/>
            </a:endParaRPr>
          </a:p>
          <a:p>
            <a:pPr lvl="1"/>
            <a:r>
              <a:rPr lang="en-US" dirty="0"/>
              <a:t>Texture2D objects have the property </a:t>
            </a:r>
            <a:r>
              <a:rPr lang="en-US" sz="2400" dirty="0" err="1">
                <a:latin typeface="Consolas" panose="020B0609020204030204" pitchFamily="49" charset="0"/>
                <a:cs typeface="Consolas" panose="020B0609020204030204" pitchFamily="49" charset="0"/>
              </a:rPr>
              <a:t>glTexture</a:t>
            </a:r>
            <a:r>
              <a:rPr lang="en-US" dirty="0"/>
              <a:t>, so they can be passed on</a:t>
            </a:r>
          </a:p>
          <a:p>
            <a:endParaRPr lang="en-US" dirty="0"/>
          </a:p>
        </p:txBody>
      </p:sp>
      <p:sp>
        <p:nvSpPr>
          <p:cNvPr id="4" name="Slide Number Placeholder 3"/>
          <p:cNvSpPr>
            <a:spLocks noGrp="1"/>
          </p:cNvSpPr>
          <p:nvPr>
            <p:ph type="sldNum" sz="quarter" idx="10"/>
          </p:nvPr>
        </p:nvSpPr>
        <p:spPr/>
        <p:txBody>
          <a:bodyPr/>
          <a:lstStyle/>
          <a:p>
            <a:fld id="{7C8B4258-8301-4F41-BEEB-A81E27C05A75}" type="slidenum">
              <a:rPr lang="en-US" smtClean="0"/>
              <a:pPr/>
              <a:t>31</a:t>
            </a:fld>
            <a:endParaRPr lang="en-US"/>
          </a:p>
        </p:txBody>
      </p:sp>
    </p:spTree>
    <p:extLst>
      <p:ext uri="{BB962C8B-B14F-4D97-AF65-F5344CB8AC3E}">
        <p14:creationId xmlns:p14="http://schemas.microsoft.com/office/powerpoint/2010/main" val="3810522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8A3FAA-9C6C-4F9E-8590-40D8D97A52B8}"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8A3FAA-9C6C-4F9E-8590-40D8D97A52B8}"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8A3FAA-9C6C-4F9E-8590-40D8D97A52B8}" type="datetimeFigureOut">
              <a:rPr lang="en-US" smtClean="0"/>
              <a:t>3/2/2021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8A3FAA-9C6C-4F9E-8590-40D8D97A52B8}" type="datetimeFigureOut">
              <a:rPr lang="en-US" smtClean="0"/>
              <a:t>3/2/2021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3/2/2021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3/2/2021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6.xml"/><Relationship Id="rId13" Type="http://schemas.openxmlformats.org/officeDocument/2006/relationships/image" Target="../media/image4.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3.png"/><Relationship Id="rId2" Type="http://schemas.openxmlformats.org/officeDocument/2006/relationships/tags" Target="../tags/tag2.xml"/><Relationship Id="rId16" Type="http://schemas.openxmlformats.org/officeDocument/2006/relationships/image" Target="../media/image7.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2.png"/><Relationship Id="rId5" Type="http://schemas.openxmlformats.org/officeDocument/2006/relationships/tags" Target="../tags/tag5.xml"/><Relationship Id="rId15" Type="http://schemas.openxmlformats.org/officeDocument/2006/relationships/image" Target="../media/image6.png"/><Relationship Id="rId10" Type="http://schemas.openxmlformats.org/officeDocument/2006/relationships/image" Target="../media/image1.png"/><Relationship Id="rId4" Type="http://schemas.openxmlformats.org/officeDocument/2006/relationships/tags" Target="../tags/tag4.xml"/><Relationship Id="rId9" Type="http://schemas.openxmlformats.org/officeDocument/2006/relationships/notesSlide" Target="../notesSlides/notesSlide1.xml"/><Relationship Id="rId1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solidFill>
                  <a:srgbClr val="C00000"/>
                </a:solidFill>
              </a:rPr>
              <a:t>Computer Graphics</a:t>
            </a:r>
            <a:br>
              <a:rPr lang="en-US" dirty="0"/>
            </a:br>
            <a:r>
              <a:rPr lang="en-US" dirty="0"/>
              <a:t>Textures</a:t>
            </a:r>
          </a:p>
        </p:txBody>
      </p:sp>
      <p:sp>
        <p:nvSpPr>
          <p:cNvPr id="5" name="Subtitle 4"/>
          <p:cNvSpPr>
            <a:spLocks noGrp="1"/>
          </p:cNvSpPr>
          <p:nvPr>
            <p:ph type="subTitle" idx="1"/>
          </p:nvPr>
        </p:nvSpPr>
        <p:spPr/>
        <p:txBody>
          <a:bodyPr/>
          <a:lstStyle/>
          <a:p>
            <a:r>
              <a:rPr lang="hu-HU" dirty="0"/>
              <a:t>László Szécsi  </a:t>
            </a:r>
            <a:r>
              <a:rPr lang="en-US" altLang="en-US" dirty="0" err="1"/>
              <a:t>szecsi</a:t>
            </a:r>
            <a:r>
              <a:rPr lang="hu-HU" altLang="en-US" dirty="0"/>
              <a:t>@iit.bme.hu</a:t>
            </a:r>
          </a:p>
          <a:p>
            <a:r>
              <a:rPr lang="hu-HU" altLang="en-US" dirty="0"/>
              <a:t>AIT</a:t>
            </a:r>
          </a:p>
        </p:txBody>
      </p:sp>
    </p:spTree>
    <p:extLst>
      <p:ext uri="{BB962C8B-B14F-4D97-AF65-F5344CB8AC3E}">
        <p14:creationId xmlns:p14="http://schemas.microsoft.com/office/powerpoint/2010/main" val="112883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vert="horz" lIns="91440" tIns="45720" rIns="91440" bIns="45720" rtlCol="0" anchor="ctr">
            <a:normAutofit/>
          </a:bodyPr>
          <a:lstStyle/>
          <a:p>
            <a:endParaRPr lang="hu-HU" dirty="0"/>
          </a:p>
        </p:txBody>
      </p:sp>
      <p:sp>
        <p:nvSpPr>
          <p:cNvPr id="25603" name="Rectangle 4"/>
          <p:cNvSpPr>
            <a:spLocks noChangeArrowheads="1"/>
          </p:cNvSpPr>
          <p:nvPr/>
        </p:nvSpPr>
        <p:spPr bwMode="auto">
          <a:xfrm>
            <a:off x="2132014" y="1412875"/>
            <a:ext cx="1081087" cy="2952750"/>
          </a:xfrm>
          <a:prstGeom prst="rect">
            <a:avLst/>
          </a:prstGeom>
          <a:noFill/>
          <a:ln w="12700">
            <a:solidFill>
              <a:schemeClr val="tx1"/>
            </a:solidFill>
            <a:miter lim="800000"/>
            <a:headEnd/>
            <a:tailEnd/>
          </a:ln>
        </p:spPr>
        <p:txBody>
          <a:bodyPr wrap="none" anchor="ctr"/>
          <a:lstStyle/>
          <a:p>
            <a:endParaRPr lang="en-US"/>
          </a:p>
        </p:txBody>
      </p:sp>
      <p:sp>
        <p:nvSpPr>
          <p:cNvPr id="25604" name="Rectangle 5"/>
          <p:cNvSpPr>
            <a:spLocks noChangeArrowheads="1"/>
          </p:cNvSpPr>
          <p:nvPr/>
        </p:nvSpPr>
        <p:spPr bwMode="auto">
          <a:xfrm>
            <a:off x="3213100" y="1412875"/>
            <a:ext cx="1081088" cy="2952750"/>
          </a:xfrm>
          <a:prstGeom prst="rect">
            <a:avLst/>
          </a:prstGeom>
          <a:noFill/>
          <a:ln w="12700">
            <a:solidFill>
              <a:schemeClr val="tx1"/>
            </a:solidFill>
            <a:miter lim="800000"/>
            <a:headEnd/>
            <a:tailEnd/>
          </a:ln>
        </p:spPr>
        <p:txBody>
          <a:bodyPr wrap="none" anchor="ctr"/>
          <a:lstStyle/>
          <a:p>
            <a:endParaRPr lang="en-US"/>
          </a:p>
        </p:txBody>
      </p:sp>
      <p:sp>
        <p:nvSpPr>
          <p:cNvPr id="25605" name="Rectangle 6"/>
          <p:cNvSpPr>
            <a:spLocks noChangeArrowheads="1"/>
          </p:cNvSpPr>
          <p:nvPr/>
        </p:nvSpPr>
        <p:spPr bwMode="auto">
          <a:xfrm>
            <a:off x="4294189" y="1412875"/>
            <a:ext cx="1081087" cy="2952750"/>
          </a:xfrm>
          <a:prstGeom prst="rect">
            <a:avLst/>
          </a:prstGeom>
          <a:noFill/>
          <a:ln w="12700">
            <a:solidFill>
              <a:schemeClr val="tx1"/>
            </a:solidFill>
            <a:miter lim="800000"/>
            <a:headEnd/>
            <a:tailEnd/>
          </a:ln>
        </p:spPr>
        <p:txBody>
          <a:bodyPr wrap="none" anchor="ctr"/>
          <a:lstStyle/>
          <a:p>
            <a:endParaRPr lang="en-US"/>
          </a:p>
        </p:txBody>
      </p:sp>
      <p:sp>
        <p:nvSpPr>
          <p:cNvPr id="25606" name="Rectangle 7"/>
          <p:cNvSpPr>
            <a:spLocks noChangeArrowheads="1"/>
          </p:cNvSpPr>
          <p:nvPr/>
        </p:nvSpPr>
        <p:spPr bwMode="auto">
          <a:xfrm>
            <a:off x="5375275" y="1412875"/>
            <a:ext cx="1081088" cy="2952750"/>
          </a:xfrm>
          <a:prstGeom prst="rect">
            <a:avLst/>
          </a:prstGeom>
          <a:noFill/>
          <a:ln w="12700">
            <a:solidFill>
              <a:schemeClr val="tx1"/>
            </a:solidFill>
            <a:miter lim="800000"/>
            <a:headEnd/>
            <a:tailEnd/>
          </a:ln>
        </p:spPr>
        <p:txBody>
          <a:bodyPr wrap="none" anchor="ctr"/>
          <a:lstStyle/>
          <a:p>
            <a:endParaRPr lang="en-US"/>
          </a:p>
        </p:txBody>
      </p:sp>
      <p:sp>
        <p:nvSpPr>
          <p:cNvPr id="25607" name="Rectangle 8"/>
          <p:cNvSpPr>
            <a:spLocks noChangeArrowheads="1"/>
          </p:cNvSpPr>
          <p:nvPr/>
        </p:nvSpPr>
        <p:spPr bwMode="auto">
          <a:xfrm>
            <a:off x="2132014" y="2493964"/>
            <a:ext cx="4321175" cy="936625"/>
          </a:xfrm>
          <a:prstGeom prst="rect">
            <a:avLst/>
          </a:prstGeom>
          <a:noFill/>
          <a:ln w="12700">
            <a:solidFill>
              <a:schemeClr val="tx1"/>
            </a:solidFill>
            <a:miter lim="800000"/>
            <a:headEnd/>
            <a:tailEnd/>
          </a:ln>
        </p:spPr>
        <p:txBody>
          <a:bodyPr wrap="none" anchor="ctr"/>
          <a:lstStyle/>
          <a:p>
            <a:endParaRPr lang="en-US"/>
          </a:p>
        </p:txBody>
      </p:sp>
      <p:sp>
        <p:nvSpPr>
          <p:cNvPr id="25608" name="Oval 10"/>
          <p:cNvSpPr>
            <a:spLocks noChangeArrowheads="1"/>
          </p:cNvSpPr>
          <p:nvPr/>
        </p:nvSpPr>
        <p:spPr bwMode="auto">
          <a:xfrm>
            <a:off x="3646488" y="2925763"/>
            <a:ext cx="144462"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09" name="Oval 11"/>
          <p:cNvSpPr>
            <a:spLocks noChangeArrowheads="1"/>
          </p:cNvSpPr>
          <p:nvPr/>
        </p:nvSpPr>
        <p:spPr bwMode="auto">
          <a:xfrm>
            <a:off x="4727576" y="2925763"/>
            <a:ext cx="144463"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10" name="Oval 12"/>
          <p:cNvSpPr>
            <a:spLocks noChangeArrowheads="1"/>
          </p:cNvSpPr>
          <p:nvPr/>
        </p:nvSpPr>
        <p:spPr bwMode="auto">
          <a:xfrm>
            <a:off x="5808663" y="2925763"/>
            <a:ext cx="144462"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11" name="Oval 13"/>
          <p:cNvSpPr>
            <a:spLocks noChangeArrowheads="1"/>
          </p:cNvSpPr>
          <p:nvPr/>
        </p:nvSpPr>
        <p:spPr bwMode="auto">
          <a:xfrm>
            <a:off x="2566988" y="2925763"/>
            <a:ext cx="144462"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12" name="Oval 14"/>
          <p:cNvSpPr>
            <a:spLocks noChangeArrowheads="1"/>
          </p:cNvSpPr>
          <p:nvPr/>
        </p:nvSpPr>
        <p:spPr bwMode="auto">
          <a:xfrm>
            <a:off x="3644901" y="3789363"/>
            <a:ext cx="144463"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13" name="Oval 15"/>
          <p:cNvSpPr>
            <a:spLocks noChangeArrowheads="1"/>
          </p:cNvSpPr>
          <p:nvPr/>
        </p:nvSpPr>
        <p:spPr bwMode="auto">
          <a:xfrm>
            <a:off x="4725988" y="3789363"/>
            <a:ext cx="144462"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14" name="Oval 16"/>
          <p:cNvSpPr>
            <a:spLocks noChangeArrowheads="1"/>
          </p:cNvSpPr>
          <p:nvPr/>
        </p:nvSpPr>
        <p:spPr bwMode="auto">
          <a:xfrm>
            <a:off x="5807076" y="3789363"/>
            <a:ext cx="144463"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15" name="Oval 17"/>
          <p:cNvSpPr>
            <a:spLocks noChangeArrowheads="1"/>
          </p:cNvSpPr>
          <p:nvPr/>
        </p:nvSpPr>
        <p:spPr bwMode="auto">
          <a:xfrm>
            <a:off x="2565401" y="3789363"/>
            <a:ext cx="144463"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16" name="Oval 18"/>
          <p:cNvSpPr>
            <a:spLocks noChangeArrowheads="1"/>
          </p:cNvSpPr>
          <p:nvPr/>
        </p:nvSpPr>
        <p:spPr bwMode="auto">
          <a:xfrm>
            <a:off x="3646488" y="1917701"/>
            <a:ext cx="144462"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17" name="Oval 19"/>
          <p:cNvSpPr>
            <a:spLocks noChangeArrowheads="1"/>
          </p:cNvSpPr>
          <p:nvPr/>
        </p:nvSpPr>
        <p:spPr bwMode="auto">
          <a:xfrm>
            <a:off x="4727576" y="1917701"/>
            <a:ext cx="144463"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18" name="Oval 20"/>
          <p:cNvSpPr>
            <a:spLocks noChangeArrowheads="1"/>
          </p:cNvSpPr>
          <p:nvPr/>
        </p:nvSpPr>
        <p:spPr bwMode="auto">
          <a:xfrm>
            <a:off x="5808663" y="1917701"/>
            <a:ext cx="144462"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19" name="Oval 21"/>
          <p:cNvSpPr>
            <a:spLocks noChangeArrowheads="1"/>
          </p:cNvSpPr>
          <p:nvPr/>
        </p:nvSpPr>
        <p:spPr bwMode="auto">
          <a:xfrm>
            <a:off x="2566988" y="1917701"/>
            <a:ext cx="144462"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97335" name="AutoShape 23"/>
          <p:cNvSpPr>
            <a:spLocks noChangeArrowheads="1"/>
          </p:cNvSpPr>
          <p:nvPr/>
        </p:nvSpPr>
        <p:spPr bwMode="auto">
          <a:xfrm>
            <a:off x="3935414" y="2563813"/>
            <a:ext cx="288925" cy="266700"/>
          </a:xfrm>
          <a:prstGeom prst="star5">
            <a:avLst/>
          </a:prstGeom>
          <a:solidFill>
            <a:schemeClr val="accent2"/>
          </a:solidFill>
          <a:ln w="12700">
            <a:solidFill>
              <a:schemeClr val="tx1"/>
            </a:solidFill>
            <a:miter lim="800000"/>
            <a:headEnd/>
            <a:tailEnd/>
          </a:ln>
          <a:effectLst/>
        </p:spPr>
        <p:txBody>
          <a:bodyPr wrap="none" anchor="ctr"/>
          <a:lstStyle/>
          <a:p>
            <a:pPr>
              <a:defRPr/>
            </a:pPr>
            <a:endParaRPr lang="hu-HU"/>
          </a:p>
        </p:txBody>
      </p:sp>
      <p:sp>
        <p:nvSpPr>
          <p:cNvPr id="25621" name="Rectangle 24"/>
          <p:cNvSpPr>
            <a:spLocks noChangeArrowheads="1"/>
          </p:cNvSpPr>
          <p:nvPr/>
        </p:nvSpPr>
        <p:spPr bwMode="auto">
          <a:xfrm>
            <a:off x="1811338" y="4724401"/>
            <a:ext cx="8856662" cy="400110"/>
          </a:xfrm>
          <a:prstGeom prst="rect">
            <a:avLst/>
          </a:prstGeom>
          <a:noFill/>
          <a:ln w="12700">
            <a:noFill/>
            <a:miter lim="800000"/>
            <a:headEnd/>
            <a:tailEnd/>
          </a:ln>
        </p:spPr>
        <p:txBody>
          <a:bodyPr>
            <a:spAutoFit/>
          </a:bodyPr>
          <a:lstStyle/>
          <a:p>
            <a:endParaRPr lang="hu-HU" sz="2000" dirty="0">
              <a:latin typeface="Courier New" panose="02070309020205020404" pitchFamily="49" charset="0"/>
              <a:cs typeface="Courier New" panose="02070309020205020404" pitchFamily="49" charset="0"/>
            </a:endParaRPr>
          </a:p>
        </p:txBody>
      </p:sp>
      <p:sp>
        <p:nvSpPr>
          <p:cNvPr id="25622" name="Freeform 26"/>
          <p:cNvSpPr>
            <a:spLocks/>
          </p:cNvSpPr>
          <p:nvPr/>
        </p:nvSpPr>
        <p:spPr bwMode="auto">
          <a:xfrm>
            <a:off x="7464425" y="1844676"/>
            <a:ext cx="2438400" cy="3097213"/>
          </a:xfrm>
          <a:custGeom>
            <a:avLst/>
            <a:gdLst>
              <a:gd name="T0" fmla="*/ 2147483647 w 1536"/>
              <a:gd name="T1" fmla="*/ 2147483647 h 2352"/>
              <a:gd name="T2" fmla="*/ 0 w 1536"/>
              <a:gd name="T3" fmla="*/ 2147483647 h 2352"/>
              <a:gd name="T4" fmla="*/ 2147483647 w 1536"/>
              <a:gd name="T5" fmla="*/ 0 h 2352"/>
              <a:gd name="T6" fmla="*/ 2147483647 w 1536"/>
              <a:gd name="T7" fmla="*/ 2147483647 h 2352"/>
              <a:gd name="T8" fmla="*/ 0 60000 65536"/>
              <a:gd name="T9" fmla="*/ 0 60000 65536"/>
              <a:gd name="T10" fmla="*/ 0 60000 65536"/>
              <a:gd name="T11" fmla="*/ 0 60000 65536"/>
              <a:gd name="T12" fmla="*/ 0 w 1536"/>
              <a:gd name="T13" fmla="*/ 0 h 2352"/>
              <a:gd name="T14" fmla="*/ 1536 w 1536"/>
              <a:gd name="T15" fmla="*/ 2352 h 2352"/>
            </a:gdLst>
            <a:ahLst/>
            <a:cxnLst>
              <a:cxn ang="T8">
                <a:pos x="T0" y="T1"/>
              </a:cxn>
              <a:cxn ang="T9">
                <a:pos x="T2" y="T3"/>
              </a:cxn>
              <a:cxn ang="T10">
                <a:pos x="T4" y="T5"/>
              </a:cxn>
              <a:cxn ang="T11">
                <a:pos x="T6" y="T7"/>
              </a:cxn>
            </a:cxnLst>
            <a:rect l="T12" t="T13" r="T14" b="T15"/>
            <a:pathLst>
              <a:path w="1536" h="2352">
                <a:moveTo>
                  <a:pt x="912" y="2352"/>
                </a:moveTo>
                <a:lnTo>
                  <a:pt x="0" y="1440"/>
                </a:lnTo>
                <a:lnTo>
                  <a:pt x="1536" y="0"/>
                </a:lnTo>
                <a:lnTo>
                  <a:pt x="912" y="2352"/>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a:p>
        </p:txBody>
      </p:sp>
      <p:sp>
        <p:nvSpPr>
          <p:cNvPr id="25623" name="Rectangle 27"/>
          <p:cNvSpPr>
            <a:spLocks noChangeArrowheads="1"/>
          </p:cNvSpPr>
          <p:nvPr/>
        </p:nvSpPr>
        <p:spPr bwMode="auto">
          <a:xfrm>
            <a:off x="8239125" y="3484563"/>
            <a:ext cx="304800" cy="304800"/>
          </a:xfrm>
          <a:prstGeom prst="rect">
            <a:avLst/>
          </a:prstGeom>
          <a:noFill/>
          <a:ln w="28575">
            <a:solidFill>
              <a:schemeClr val="tx1"/>
            </a:solidFill>
            <a:miter lim="800000"/>
            <a:headEnd/>
            <a:tailEnd/>
          </a:ln>
        </p:spPr>
        <p:txBody>
          <a:bodyPr wrap="none" anchor="ctr"/>
          <a:lstStyle/>
          <a:p>
            <a:endParaRPr lang="en-US"/>
          </a:p>
        </p:txBody>
      </p:sp>
      <p:sp>
        <p:nvSpPr>
          <p:cNvPr id="25624" name="Rectangle 28"/>
          <p:cNvSpPr>
            <a:spLocks noChangeArrowheads="1"/>
          </p:cNvSpPr>
          <p:nvPr/>
        </p:nvSpPr>
        <p:spPr bwMode="auto">
          <a:xfrm>
            <a:off x="8543925" y="3484563"/>
            <a:ext cx="304800" cy="304800"/>
          </a:xfrm>
          <a:prstGeom prst="rect">
            <a:avLst/>
          </a:prstGeom>
          <a:noFill/>
          <a:ln w="28575">
            <a:solidFill>
              <a:schemeClr val="tx1"/>
            </a:solidFill>
            <a:miter lim="800000"/>
            <a:headEnd/>
            <a:tailEnd/>
          </a:ln>
        </p:spPr>
        <p:txBody>
          <a:bodyPr wrap="none" anchor="ctr"/>
          <a:lstStyle/>
          <a:p>
            <a:endParaRPr lang="en-US"/>
          </a:p>
        </p:txBody>
      </p:sp>
      <p:sp>
        <p:nvSpPr>
          <p:cNvPr id="25625" name="Rectangle 29"/>
          <p:cNvSpPr>
            <a:spLocks noChangeArrowheads="1"/>
          </p:cNvSpPr>
          <p:nvPr/>
        </p:nvSpPr>
        <p:spPr bwMode="auto">
          <a:xfrm>
            <a:off x="7934325" y="3484563"/>
            <a:ext cx="304800" cy="304800"/>
          </a:xfrm>
          <a:prstGeom prst="rect">
            <a:avLst/>
          </a:prstGeom>
          <a:noFill/>
          <a:ln w="28575">
            <a:solidFill>
              <a:schemeClr val="tx1"/>
            </a:solidFill>
            <a:miter lim="800000"/>
            <a:headEnd/>
            <a:tailEnd/>
          </a:ln>
        </p:spPr>
        <p:txBody>
          <a:bodyPr wrap="none" anchor="ctr"/>
          <a:lstStyle/>
          <a:p>
            <a:endParaRPr lang="en-US"/>
          </a:p>
        </p:txBody>
      </p:sp>
      <p:sp>
        <p:nvSpPr>
          <p:cNvPr id="25626" name="Rectangle 30"/>
          <p:cNvSpPr>
            <a:spLocks noChangeArrowheads="1"/>
          </p:cNvSpPr>
          <p:nvPr/>
        </p:nvSpPr>
        <p:spPr bwMode="auto">
          <a:xfrm>
            <a:off x="8848725" y="3484563"/>
            <a:ext cx="304800" cy="304800"/>
          </a:xfrm>
          <a:prstGeom prst="rect">
            <a:avLst/>
          </a:prstGeom>
          <a:noFill/>
          <a:ln w="28575">
            <a:solidFill>
              <a:schemeClr val="tx1"/>
            </a:solidFill>
            <a:miter lim="800000"/>
            <a:headEnd/>
            <a:tailEnd/>
          </a:ln>
        </p:spPr>
        <p:txBody>
          <a:bodyPr wrap="none" anchor="ctr"/>
          <a:lstStyle/>
          <a:p>
            <a:endParaRPr lang="en-US"/>
          </a:p>
        </p:txBody>
      </p:sp>
      <p:sp>
        <p:nvSpPr>
          <p:cNvPr id="25627" name="Rectangle 31"/>
          <p:cNvSpPr>
            <a:spLocks noChangeArrowheads="1"/>
          </p:cNvSpPr>
          <p:nvPr/>
        </p:nvSpPr>
        <p:spPr bwMode="auto">
          <a:xfrm>
            <a:off x="8239125" y="3789363"/>
            <a:ext cx="304800" cy="304800"/>
          </a:xfrm>
          <a:prstGeom prst="rect">
            <a:avLst/>
          </a:prstGeom>
          <a:noFill/>
          <a:ln w="28575">
            <a:solidFill>
              <a:schemeClr val="tx1"/>
            </a:solidFill>
            <a:miter lim="800000"/>
            <a:headEnd/>
            <a:tailEnd/>
          </a:ln>
        </p:spPr>
        <p:txBody>
          <a:bodyPr wrap="none" anchor="ctr"/>
          <a:lstStyle/>
          <a:p>
            <a:endParaRPr lang="en-US"/>
          </a:p>
        </p:txBody>
      </p:sp>
      <p:sp>
        <p:nvSpPr>
          <p:cNvPr id="25628" name="Rectangle 32"/>
          <p:cNvSpPr>
            <a:spLocks noChangeArrowheads="1"/>
          </p:cNvSpPr>
          <p:nvPr/>
        </p:nvSpPr>
        <p:spPr bwMode="auto">
          <a:xfrm>
            <a:off x="8543925" y="3789363"/>
            <a:ext cx="304800" cy="304800"/>
          </a:xfrm>
          <a:prstGeom prst="rect">
            <a:avLst/>
          </a:prstGeom>
          <a:noFill/>
          <a:ln w="28575">
            <a:solidFill>
              <a:schemeClr val="tx1"/>
            </a:solidFill>
            <a:miter lim="800000"/>
            <a:headEnd/>
            <a:tailEnd/>
          </a:ln>
        </p:spPr>
        <p:txBody>
          <a:bodyPr wrap="none" anchor="ctr"/>
          <a:lstStyle/>
          <a:p>
            <a:endParaRPr lang="en-US"/>
          </a:p>
        </p:txBody>
      </p:sp>
      <p:sp>
        <p:nvSpPr>
          <p:cNvPr id="25629" name="Line 34"/>
          <p:cNvSpPr>
            <a:spLocks noChangeShapeType="1"/>
          </p:cNvSpPr>
          <p:nvPr/>
        </p:nvSpPr>
        <p:spPr bwMode="auto">
          <a:xfrm flipH="1" flipV="1">
            <a:off x="4224338" y="2781300"/>
            <a:ext cx="3816350" cy="863600"/>
          </a:xfrm>
          <a:prstGeom prst="line">
            <a:avLst/>
          </a:prstGeom>
          <a:noFill/>
          <a:ln w="38100">
            <a:solidFill>
              <a:schemeClr val="tx1"/>
            </a:solidFill>
            <a:round/>
            <a:headEnd/>
            <a:tailEnd type="stealth" w="lg" len="lg"/>
          </a:ln>
        </p:spPr>
        <p:txBody>
          <a:bodyPr/>
          <a:lstStyle/>
          <a:p>
            <a:endParaRPr lang="en-US"/>
          </a:p>
        </p:txBody>
      </p:sp>
      <p:sp>
        <p:nvSpPr>
          <p:cNvPr id="397349" name="Line 37"/>
          <p:cNvSpPr>
            <a:spLocks noChangeShapeType="1"/>
          </p:cNvSpPr>
          <p:nvPr/>
        </p:nvSpPr>
        <p:spPr bwMode="auto">
          <a:xfrm>
            <a:off x="4079875" y="1123950"/>
            <a:ext cx="0" cy="2160588"/>
          </a:xfrm>
          <a:prstGeom prst="line">
            <a:avLst/>
          </a:prstGeom>
          <a:noFill/>
          <a:ln w="28575">
            <a:solidFill>
              <a:schemeClr val="tx1"/>
            </a:solidFill>
            <a:prstDash val="sysDot"/>
            <a:round/>
            <a:headEnd/>
            <a:tailEnd/>
          </a:ln>
        </p:spPr>
        <p:txBody>
          <a:bodyPr/>
          <a:lstStyle/>
          <a:p>
            <a:endParaRPr lang="en-US"/>
          </a:p>
        </p:txBody>
      </p:sp>
      <p:sp>
        <p:nvSpPr>
          <p:cNvPr id="397350" name="Line 38"/>
          <p:cNvSpPr>
            <a:spLocks noChangeShapeType="1"/>
          </p:cNvSpPr>
          <p:nvPr/>
        </p:nvSpPr>
        <p:spPr bwMode="auto">
          <a:xfrm>
            <a:off x="3000376" y="2708275"/>
            <a:ext cx="2087563" cy="0"/>
          </a:xfrm>
          <a:prstGeom prst="line">
            <a:avLst/>
          </a:prstGeom>
          <a:noFill/>
          <a:ln w="28575">
            <a:solidFill>
              <a:schemeClr val="tx1"/>
            </a:solidFill>
            <a:prstDash val="sysDot"/>
            <a:round/>
            <a:headEnd/>
            <a:tailEnd/>
          </a:ln>
        </p:spPr>
        <p:txBody>
          <a:bodyPr/>
          <a:lstStyle/>
          <a:p>
            <a:endParaRPr lang="en-US"/>
          </a:p>
        </p:txBody>
      </p:sp>
      <p:sp>
        <p:nvSpPr>
          <p:cNvPr id="397351" name="Rectangle 39"/>
          <p:cNvSpPr>
            <a:spLocks noChangeArrowheads="1"/>
          </p:cNvSpPr>
          <p:nvPr/>
        </p:nvSpPr>
        <p:spPr bwMode="auto">
          <a:xfrm>
            <a:off x="3719514" y="1989138"/>
            <a:ext cx="1081087" cy="1008062"/>
          </a:xfrm>
          <a:prstGeom prst="rect">
            <a:avLst/>
          </a:prstGeom>
          <a:noFill/>
          <a:ln w="28575">
            <a:solidFill>
              <a:schemeClr val="tx1"/>
            </a:solidFill>
            <a:prstDash val="sysDot"/>
            <a:miter lim="800000"/>
            <a:headEnd/>
            <a:tailEnd/>
          </a:ln>
        </p:spPr>
        <p:txBody>
          <a:bodyPr wrap="none" anchor="ctr"/>
          <a:lstStyle/>
          <a:p>
            <a:endParaRPr lang="en-US"/>
          </a:p>
        </p:txBody>
      </p:sp>
      <p:sp>
        <p:nvSpPr>
          <p:cNvPr id="397352" name="Oval 40"/>
          <p:cNvSpPr>
            <a:spLocks noChangeArrowheads="1"/>
          </p:cNvSpPr>
          <p:nvPr/>
        </p:nvSpPr>
        <p:spPr bwMode="auto">
          <a:xfrm>
            <a:off x="4006851" y="1916113"/>
            <a:ext cx="144463" cy="144462"/>
          </a:xfrm>
          <a:prstGeom prst="ellipse">
            <a:avLst/>
          </a:prstGeom>
          <a:solidFill>
            <a:srgbClr val="FFFF01"/>
          </a:solidFill>
          <a:ln w="12700">
            <a:solidFill>
              <a:schemeClr val="tx1"/>
            </a:solidFill>
            <a:round/>
            <a:headEnd/>
            <a:tailEnd/>
          </a:ln>
        </p:spPr>
        <p:txBody>
          <a:bodyPr wrap="none" anchor="ctr"/>
          <a:lstStyle/>
          <a:p>
            <a:endParaRPr lang="en-US"/>
          </a:p>
        </p:txBody>
      </p:sp>
      <p:sp>
        <p:nvSpPr>
          <p:cNvPr id="397353" name="Oval 41"/>
          <p:cNvSpPr>
            <a:spLocks noChangeArrowheads="1"/>
          </p:cNvSpPr>
          <p:nvPr/>
        </p:nvSpPr>
        <p:spPr bwMode="auto">
          <a:xfrm>
            <a:off x="4008438" y="2924176"/>
            <a:ext cx="144462" cy="144463"/>
          </a:xfrm>
          <a:prstGeom prst="ellipse">
            <a:avLst/>
          </a:prstGeom>
          <a:solidFill>
            <a:srgbClr val="FFFF01"/>
          </a:solidFill>
          <a:ln w="12700">
            <a:solidFill>
              <a:schemeClr val="tx1"/>
            </a:solidFill>
            <a:round/>
            <a:headEnd/>
            <a:tailEnd/>
          </a:ln>
        </p:spPr>
        <p:txBody>
          <a:bodyPr wrap="none" anchor="ctr"/>
          <a:lstStyle/>
          <a:p>
            <a:endParaRPr lang="en-US"/>
          </a:p>
        </p:txBody>
      </p:sp>
      <p:sp>
        <p:nvSpPr>
          <p:cNvPr id="397354" name="Oval 42"/>
          <p:cNvSpPr>
            <a:spLocks noChangeArrowheads="1"/>
          </p:cNvSpPr>
          <p:nvPr/>
        </p:nvSpPr>
        <p:spPr bwMode="auto">
          <a:xfrm>
            <a:off x="4008438" y="2636838"/>
            <a:ext cx="144462" cy="144462"/>
          </a:xfrm>
          <a:prstGeom prst="ellipse">
            <a:avLst/>
          </a:prstGeom>
          <a:solidFill>
            <a:schemeClr val="hlink"/>
          </a:solidFill>
          <a:ln w="12700">
            <a:solidFill>
              <a:schemeClr val="tx1"/>
            </a:solidFill>
            <a:round/>
            <a:headEnd/>
            <a:tailEnd/>
          </a:ln>
        </p:spPr>
        <p:txBody>
          <a:bodyPr wrap="none" anchor="ctr"/>
          <a:lstStyle/>
          <a:p>
            <a:endParaRPr lang="en-US"/>
          </a:p>
        </p:txBody>
      </p:sp>
    </p:spTree>
    <p:extLst>
      <p:ext uri="{BB962C8B-B14F-4D97-AF65-F5344CB8AC3E}">
        <p14:creationId xmlns:p14="http://schemas.microsoft.com/office/powerpoint/2010/main" val="15603133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73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73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73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73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73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7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49" grpId="0" animBg="1"/>
      <p:bldP spid="397350" grpId="0" animBg="1"/>
      <p:bldP spid="397351" grpId="0" animBg="1"/>
      <p:bldP spid="397352" grpId="0" animBg="1"/>
      <p:bldP spid="397353" grpId="0" animBg="1"/>
      <p:bldP spid="39735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Magnification with </a:t>
            </a:r>
            <a:r>
              <a:rPr lang="en-US" dirty="0" err="1"/>
              <a:t>binilear</a:t>
            </a:r>
            <a:r>
              <a:rPr lang="en-US" dirty="0"/>
              <a:t> filtering</a:t>
            </a:r>
          </a:p>
        </p:txBody>
      </p:sp>
      <p:pic>
        <p:nvPicPr>
          <p:cNvPr id="3074" name="Picture 2"/>
          <p:cNvPicPr>
            <a:picLocks noChangeAspect="1" noChangeArrowheads="1"/>
          </p:cNvPicPr>
          <p:nvPr/>
        </p:nvPicPr>
        <p:blipFill>
          <a:blip r:embed="rId3" cstate="print"/>
          <a:srcRect/>
          <a:stretch>
            <a:fillRect/>
          </a:stretch>
        </p:blipFill>
        <p:spPr bwMode="auto">
          <a:xfrm>
            <a:off x="3800168" y="1690690"/>
            <a:ext cx="4953000" cy="5129893"/>
          </a:xfrm>
          <a:prstGeom prst="rect">
            <a:avLst/>
          </a:prstGeom>
          <a:noFill/>
          <a:ln w="9525">
            <a:noFill/>
            <a:miter lim="800000"/>
            <a:headEnd/>
            <a:tailEnd/>
          </a:ln>
        </p:spPr>
      </p:pic>
    </p:spTree>
    <p:extLst>
      <p:ext uri="{BB962C8B-B14F-4D97-AF65-F5344CB8AC3E}">
        <p14:creationId xmlns:p14="http://schemas.microsoft.com/office/powerpoint/2010/main" val="3650488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a:t>Minification</a:t>
            </a:r>
            <a:endParaRPr lang="en-US" dirty="0"/>
          </a:p>
        </p:txBody>
      </p:sp>
      <p:pic>
        <p:nvPicPr>
          <p:cNvPr id="3074" name="Picture 2"/>
          <p:cNvPicPr>
            <a:picLocks noChangeAspect="1" noChangeArrowheads="1"/>
          </p:cNvPicPr>
          <p:nvPr/>
        </p:nvPicPr>
        <p:blipFill>
          <a:blip r:embed="rId3" cstate="print"/>
          <a:srcRect l="81538" t="43077" r="3077" b="31671"/>
          <a:stretch>
            <a:fillRect/>
          </a:stretch>
        </p:blipFill>
        <p:spPr bwMode="auto">
          <a:xfrm>
            <a:off x="6019800" y="0"/>
            <a:ext cx="3810000" cy="6477000"/>
          </a:xfrm>
          <a:prstGeom prst="rect">
            <a:avLst/>
          </a:prstGeom>
          <a:noFill/>
          <a:ln w="9525">
            <a:noFill/>
            <a:miter lim="800000"/>
            <a:headEnd/>
            <a:tailEnd/>
          </a:ln>
        </p:spPr>
      </p:pic>
    </p:spTree>
    <p:extLst>
      <p:ext uri="{BB962C8B-B14F-4D97-AF65-F5344CB8AC3E}">
        <p14:creationId xmlns:p14="http://schemas.microsoft.com/office/powerpoint/2010/main" val="3294588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4" descr="mip-map"/>
          <p:cNvPicPr>
            <a:picLocks noChangeAspect="1" noChangeArrowheads="1"/>
          </p:cNvPicPr>
          <p:nvPr/>
        </p:nvPicPr>
        <p:blipFill>
          <a:blip r:embed="rId3" cstate="print"/>
          <a:srcRect/>
          <a:stretch>
            <a:fillRect/>
          </a:stretch>
        </p:blipFill>
        <p:spPr bwMode="auto">
          <a:xfrm>
            <a:off x="1981200" y="2133601"/>
            <a:ext cx="4852988" cy="3929063"/>
          </a:xfrm>
          <a:prstGeom prst="rect">
            <a:avLst/>
          </a:prstGeom>
          <a:noFill/>
          <a:ln w="9525">
            <a:noFill/>
            <a:miter lim="800000"/>
            <a:headEnd/>
            <a:tailEnd/>
          </a:ln>
        </p:spPr>
      </p:pic>
      <p:sp>
        <p:nvSpPr>
          <p:cNvPr id="218114" name="Rectangle 2"/>
          <p:cNvSpPr>
            <a:spLocks noGrp="1" noChangeArrowheads="1"/>
          </p:cNvSpPr>
          <p:nvPr>
            <p:ph type="title"/>
          </p:nvPr>
        </p:nvSpPr>
        <p:spPr/>
        <p:txBody>
          <a:bodyPr vert="horz" lIns="91440" tIns="45720" rIns="91440" bIns="45720" rtlCol="0" anchor="ctr">
            <a:normAutofit/>
          </a:bodyPr>
          <a:lstStyle/>
          <a:p>
            <a:r>
              <a:rPr lang="hu-HU" dirty="0" err="1"/>
              <a:t>Mip-map</a:t>
            </a:r>
            <a:r>
              <a:rPr lang="en-US" dirty="0"/>
              <a:t> (</a:t>
            </a:r>
            <a:r>
              <a:rPr lang="en-US" dirty="0" err="1"/>
              <a:t>multum</a:t>
            </a:r>
            <a:r>
              <a:rPr lang="en-US" dirty="0"/>
              <a:t> in </a:t>
            </a:r>
            <a:r>
              <a:rPr lang="en-US" dirty="0" err="1"/>
              <a:t>parvo</a:t>
            </a:r>
            <a:r>
              <a:rPr lang="en-US" dirty="0"/>
              <a:t>)</a:t>
            </a:r>
            <a:endParaRPr lang="hu-HU" dirty="0"/>
          </a:p>
        </p:txBody>
      </p:sp>
    </p:spTree>
    <p:extLst>
      <p:ext uri="{BB962C8B-B14F-4D97-AF65-F5344CB8AC3E}">
        <p14:creationId xmlns:p14="http://schemas.microsoft.com/office/powerpoint/2010/main" val="309305101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work with?</a:t>
            </a:r>
          </a:p>
        </p:txBody>
      </p:sp>
      <p:sp>
        <p:nvSpPr>
          <p:cNvPr id="3" name="Content Placeholder 2"/>
          <p:cNvSpPr>
            <a:spLocks noGrp="1"/>
          </p:cNvSpPr>
          <p:nvPr>
            <p:ph idx="1"/>
          </p:nvPr>
        </p:nvSpPr>
        <p:spPr/>
        <p:txBody>
          <a:bodyPr/>
          <a:lstStyle/>
          <a:p>
            <a:r>
              <a:rPr lang="en-US" dirty="0"/>
              <a:t>any working 2D code will do</a:t>
            </a:r>
            <a:endParaRPr lang="hu-HU" dirty="0"/>
          </a:p>
          <a:p>
            <a:pPr lvl="1"/>
            <a:r>
              <a:rPr lang="hu-HU" dirty="0"/>
              <a:t>with </a:t>
            </a:r>
            <a:r>
              <a:rPr lang="hu-HU" dirty="0">
                <a:latin typeface="Consolas" panose="020B0609020204030204" pitchFamily="49" charset="0"/>
                <a:cs typeface="Consolas" panose="020B0609020204030204" pitchFamily="49" charset="0"/>
              </a:rPr>
              <a:t>Material</a:t>
            </a:r>
            <a:r>
              <a:rPr lang="hu-HU" dirty="0"/>
              <a:t>s</a:t>
            </a:r>
          </a:p>
          <a:p>
            <a:pPr lvl="1"/>
            <a:r>
              <a:rPr lang="hu-HU" dirty="0"/>
              <a:t>preferrably </a:t>
            </a:r>
            <a:r>
              <a:rPr lang="hu-HU" dirty="0">
                <a:latin typeface="Consolas" panose="020B0609020204030204" pitchFamily="49" charset="0"/>
                <a:cs typeface="Consolas" panose="020B0609020204030204" pitchFamily="49" charset="0"/>
              </a:rPr>
              <a:t>GameObject</a:t>
            </a:r>
            <a:r>
              <a:rPr lang="hu-HU" dirty="0"/>
              <a:t>s, too</a:t>
            </a:r>
            <a:endParaRPr lang="en-US" dirty="0"/>
          </a:p>
          <a:p>
            <a:r>
              <a:rPr lang="en-US" dirty="0"/>
              <a:t>even your homework</a:t>
            </a:r>
            <a:r>
              <a:rPr lang="hu-HU" dirty="0"/>
              <a:t>-in-the-making</a:t>
            </a:r>
            <a:endParaRPr lang="en-US" dirty="0"/>
          </a:p>
          <a:p>
            <a:r>
              <a:rPr lang="en-US" dirty="0"/>
              <a:t>we will do nothing destructive</a:t>
            </a:r>
          </a:p>
          <a:p>
            <a:r>
              <a:rPr lang="en-US" dirty="0"/>
              <a:t>but always keep several backups of everything ;)</a:t>
            </a:r>
          </a:p>
        </p:txBody>
      </p:sp>
    </p:spTree>
    <p:extLst>
      <p:ext uri="{BB962C8B-B14F-4D97-AF65-F5344CB8AC3E}">
        <p14:creationId xmlns:p14="http://schemas.microsoft.com/office/powerpoint/2010/main" val="2729771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attributes</a:t>
            </a:r>
          </a:p>
        </p:txBody>
      </p:sp>
      <p:sp>
        <p:nvSpPr>
          <p:cNvPr id="3" name="Content Placeholder 2"/>
          <p:cNvSpPr>
            <a:spLocks noGrp="1"/>
          </p:cNvSpPr>
          <p:nvPr>
            <p:ph idx="1"/>
          </p:nvPr>
        </p:nvSpPr>
        <p:spPr/>
        <p:txBody>
          <a:bodyPr/>
          <a:lstStyle/>
          <a:p>
            <a:r>
              <a:rPr lang="en-US" dirty="0"/>
              <a:t>we will introduce new attributes</a:t>
            </a:r>
          </a:p>
          <a:p>
            <a:pPr lvl="1"/>
            <a:r>
              <a:rPr lang="en-US" dirty="0" err="1">
                <a:latin typeface="Consolas" panose="020B0609020204030204" pitchFamily="49" charset="0"/>
                <a:cs typeface="Consolas" panose="020B0609020204030204" pitchFamily="49" charset="0"/>
              </a:rPr>
              <a:t>tex</a:t>
            </a:r>
            <a:r>
              <a:rPr lang="hu-HU" dirty="0">
                <a:latin typeface="Consolas" panose="020B0609020204030204" pitchFamily="49" charset="0"/>
                <a:cs typeface="Consolas" panose="020B0609020204030204" pitchFamily="49" charset="0"/>
              </a:rPr>
              <a:t>C</a:t>
            </a:r>
            <a:r>
              <a:rPr lang="en-US" dirty="0" err="1">
                <a:latin typeface="Consolas" panose="020B0609020204030204" pitchFamily="49" charset="0"/>
                <a:cs typeface="Consolas" panose="020B0609020204030204" pitchFamily="49" charset="0"/>
              </a:rPr>
              <a:t>oord</a:t>
            </a:r>
            <a:r>
              <a:rPr lang="en-US" dirty="0"/>
              <a:t> for texturing</a:t>
            </a:r>
          </a:p>
          <a:p>
            <a:pPr lvl="1"/>
            <a:r>
              <a:rPr lang="en-US" dirty="0">
                <a:latin typeface="Consolas" panose="020B0609020204030204" pitchFamily="49" charset="0"/>
                <a:cs typeface="Consolas" panose="020B0609020204030204" pitchFamily="49" charset="0"/>
              </a:rPr>
              <a:t>normal</a:t>
            </a:r>
            <a:r>
              <a:rPr lang="en-US" dirty="0"/>
              <a:t> for 3D shading, used later</a:t>
            </a:r>
          </a:p>
          <a:p>
            <a:pPr lvl="1"/>
            <a:r>
              <a:rPr lang="en-US" dirty="0"/>
              <a:t>but remove the </a:t>
            </a:r>
            <a:r>
              <a:rPr lang="en-US" dirty="0">
                <a:latin typeface="Consolas" panose="020B0609020204030204" pitchFamily="49" charset="0"/>
                <a:cs typeface="Consolas" panose="020B0609020204030204" pitchFamily="49" charset="0"/>
              </a:rPr>
              <a:t>color</a:t>
            </a:r>
            <a:r>
              <a:rPr lang="en-US" dirty="0"/>
              <a:t> attribute</a:t>
            </a:r>
          </a:p>
          <a:p>
            <a:pPr lvl="1"/>
            <a:r>
              <a:rPr lang="en-US" dirty="0"/>
              <a:t>we will never have to change attributes again</a:t>
            </a:r>
          </a:p>
          <a:p>
            <a:r>
              <a:rPr lang="en-US" dirty="0"/>
              <a:t>this means a new variant of </a:t>
            </a:r>
            <a:r>
              <a:rPr lang="en-US" sz="2400" dirty="0">
                <a:latin typeface="Consolas" panose="020B0609020204030204" pitchFamily="49" charset="0"/>
                <a:cs typeface="Consolas" panose="020B0609020204030204" pitchFamily="49" charset="0"/>
              </a:rPr>
              <a:t>Program.js</a:t>
            </a:r>
            <a:r>
              <a:rPr lang="en-US" dirty="0"/>
              <a:t> and relevant geometries</a:t>
            </a:r>
          </a:p>
          <a:p>
            <a:pPr lvl="1"/>
            <a:r>
              <a:rPr lang="en-US" dirty="0">
                <a:latin typeface="Consolas" panose="020B0609020204030204" pitchFamily="49" charset="0"/>
                <a:cs typeface="Consolas" panose="020B0609020204030204" pitchFamily="49" charset="0"/>
              </a:rPr>
              <a:t>TexturedProgram.js</a:t>
            </a:r>
          </a:p>
          <a:p>
            <a:pPr lvl="1"/>
            <a:r>
              <a:rPr lang="en-US" dirty="0">
                <a:latin typeface="Consolas" panose="020B0609020204030204" pitchFamily="49" charset="0"/>
                <a:cs typeface="Consolas" panose="020B0609020204030204" pitchFamily="49" charset="0"/>
              </a:rPr>
              <a:t>TexturedQuadGeometry.js</a:t>
            </a:r>
          </a:p>
          <a:p>
            <a:pPr lvl="1"/>
            <a:r>
              <a:rPr lang="en-US" dirty="0"/>
              <a:t>later: </a:t>
            </a:r>
            <a:r>
              <a:rPr lang="en-US" dirty="0">
                <a:latin typeface="Consolas" panose="020B0609020204030204" pitchFamily="49" charset="0"/>
                <a:cs typeface="Consolas" panose="020B0609020204030204" pitchFamily="49" charset="0"/>
              </a:rPr>
              <a:t>TexturedIndexedTrianglesGeometry.js</a:t>
            </a:r>
            <a:r>
              <a:rPr lang="en-US" dirty="0"/>
              <a:t> for 3D mesh</a:t>
            </a:r>
          </a:p>
        </p:txBody>
      </p:sp>
    </p:spTree>
    <p:extLst>
      <p:ext uri="{BB962C8B-B14F-4D97-AF65-F5344CB8AC3E}">
        <p14:creationId xmlns:p14="http://schemas.microsoft.com/office/powerpoint/2010/main" val="523450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Texture</a:t>
            </a:r>
            <a:r>
              <a:rPr lang="hu-HU" dirty="0" err="1">
                <a:latin typeface="Consolas" panose="020B0609020204030204" pitchFamily="49" charset="0"/>
                <a:cs typeface="Consolas" panose="020B0609020204030204" pitchFamily="49" charset="0"/>
              </a:rPr>
              <a:t>dProgram.js</a:t>
            </a:r>
            <a:endParaRPr lang="en-US" dirty="0"/>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make a copy of Program.js, rename </a:t>
            </a:r>
            <a:r>
              <a:rPr lang="hu-HU"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to</a:t>
            </a:r>
            <a:r>
              <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TexturedProgram.js</a:t>
            </a:r>
            <a:endPar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change</a:t>
            </a:r>
            <a:r>
              <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class</a:t>
            </a:r>
            <a:r>
              <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name</a:t>
            </a:r>
            <a:r>
              <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too</a:t>
            </a:r>
            <a:endPar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endPar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endPar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hu-HU"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gl.bindAttribLocation</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this.glProgram</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0, "</a:t>
            </a:r>
            <a:r>
              <a:rPr lang="hu-HU"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vertexPosition</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endParaRPr lang="hu-HU"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replace</a:t>
            </a:r>
            <a:r>
              <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color</a:t>
            </a:r>
            <a:r>
              <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attribute</a:t>
            </a:r>
            <a:r>
              <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with</a:t>
            </a:r>
            <a:r>
              <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these</a:t>
            </a:r>
            <a:r>
              <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two</a:t>
            </a:r>
            <a:endParaRPr lang="en-US"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gl.bindAttribLocation</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this.glProgram</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1, "</a:t>
            </a:r>
            <a:r>
              <a:rPr lang="hu-HU"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vertexNormal</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gl.bindAttribLocation</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this.glProgram</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2, "</a:t>
            </a:r>
            <a:r>
              <a:rPr lang="hu-HU"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vertexTexCoord</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hu-HU" sz="20000" dirty="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3884684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Texture</a:t>
            </a:r>
            <a:r>
              <a:rPr lang="hu-HU" dirty="0" err="1">
                <a:latin typeface="Consolas" panose="020B0609020204030204" pitchFamily="49" charset="0"/>
                <a:cs typeface="Consolas" panose="020B0609020204030204" pitchFamily="49" charset="0"/>
              </a:rPr>
              <a:t>dQuadGeometry</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js</a:t>
            </a:r>
            <a:endParaRPr lang="en-US" dirty="0"/>
          </a:p>
        </p:txBody>
      </p:sp>
      <p:sp>
        <p:nvSpPr>
          <p:cNvPr id="3" name="Content Placeholder 2"/>
          <p:cNvSpPr>
            <a:spLocks noGrp="1"/>
          </p:cNvSpPr>
          <p:nvPr>
            <p:ph idx="1"/>
          </p:nvPr>
        </p:nvSpPr>
        <p:spPr/>
        <p:txBody>
          <a:bodyPr/>
          <a:lstStyle/>
          <a:p>
            <a:r>
              <a:rPr lang="en-US" dirty="0"/>
              <a:t>make a copy of </a:t>
            </a:r>
            <a:r>
              <a:rPr lang="en-US" dirty="0">
                <a:latin typeface="Consolas" panose="020B0609020204030204" pitchFamily="49" charset="0"/>
                <a:cs typeface="Consolas" panose="020B0609020204030204" pitchFamily="49" charset="0"/>
              </a:rPr>
              <a:t>QuadGeometry.js</a:t>
            </a:r>
          </a:p>
          <a:p>
            <a:r>
              <a:rPr lang="en-US" dirty="0"/>
              <a:t>rename to </a:t>
            </a:r>
            <a:r>
              <a:rPr lang="en-US" dirty="0">
                <a:latin typeface="Consolas" panose="020B0609020204030204" pitchFamily="49" charset="0"/>
                <a:cs typeface="Consolas" panose="020B0609020204030204" pitchFamily="49" charset="0"/>
              </a:rPr>
              <a:t>Texture</a:t>
            </a:r>
            <a:r>
              <a:rPr lang="hu-HU" dirty="0" err="1">
                <a:latin typeface="Consolas" panose="020B0609020204030204" pitchFamily="49" charset="0"/>
                <a:cs typeface="Consolas" panose="020B0609020204030204" pitchFamily="49" charset="0"/>
              </a:rPr>
              <a:t>dQuadGeometry</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js</a:t>
            </a:r>
            <a:endParaRPr lang="en-US" dirty="0"/>
          </a:p>
          <a:p>
            <a:r>
              <a:rPr lang="en-US" dirty="0"/>
              <a:t>rename class to </a:t>
            </a:r>
            <a:r>
              <a:rPr lang="en-US" dirty="0">
                <a:latin typeface="Consolas" panose="020B0609020204030204" pitchFamily="49" charset="0"/>
                <a:cs typeface="Consolas" panose="020B0609020204030204" pitchFamily="49" charset="0"/>
              </a:rPr>
              <a:t>Texture</a:t>
            </a:r>
            <a:r>
              <a:rPr lang="hu-HU" dirty="0" err="1">
                <a:latin typeface="Consolas" panose="020B0609020204030204" pitchFamily="49" charset="0"/>
                <a:cs typeface="Consolas" panose="020B0609020204030204" pitchFamily="49" charset="0"/>
              </a:rPr>
              <a:t>dQuadGeometry</a:t>
            </a:r>
            <a:endParaRPr lang="en-US" dirty="0">
              <a:latin typeface="Consolas" panose="020B0609020204030204" pitchFamily="49" charset="0"/>
              <a:cs typeface="Consolas" panose="020B0609020204030204" pitchFamily="49" charset="0"/>
            </a:endParaRPr>
          </a:p>
          <a:p>
            <a:r>
              <a:rPr lang="en-US" dirty="0"/>
              <a:t>change attributes as in following slides</a:t>
            </a:r>
          </a:p>
          <a:p>
            <a:endParaRPr lang="en-US" dirty="0"/>
          </a:p>
          <a:p>
            <a:r>
              <a:rPr lang="en-US" b="1" dirty="0">
                <a:solidFill>
                  <a:schemeClr val="bg1">
                    <a:lumMod val="50000"/>
                  </a:schemeClr>
                </a:solidFill>
              </a:rPr>
              <a:t>grey</a:t>
            </a:r>
            <a:r>
              <a:rPr lang="en-US" b="1" dirty="0"/>
              <a:t> code remains unchanged</a:t>
            </a:r>
          </a:p>
        </p:txBody>
      </p:sp>
    </p:spTree>
    <p:extLst>
      <p:ext uri="{BB962C8B-B14F-4D97-AF65-F5344CB8AC3E}">
        <p14:creationId xmlns:p14="http://schemas.microsoft.com/office/powerpoint/2010/main" val="1028087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Texture</a:t>
            </a:r>
            <a:r>
              <a:rPr lang="hu-HU" dirty="0" err="1">
                <a:latin typeface="Consolas" panose="020B0609020204030204" pitchFamily="49" charset="0"/>
                <a:cs typeface="Consolas" panose="020B0609020204030204" pitchFamily="49" charset="0"/>
              </a:rPr>
              <a:t>dQuadGeometry</a:t>
            </a:r>
            <a:r>
              <a:rPr lang="en-US" dirty="0">
                <a:cs typeface="Consolas" panose="020B0609020204030204" pitchFamily="49" charset="0"/>
              </a:rPr>
              <a:t> position</a:t>
            </a:r>
            <a:endParaRPr lang="en-US" dirty="0"/>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class</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427E00"/>
                </a:solidFill>
                <a:latin typeface="Consolas" panose="020B0609020204030204" pitchFamily="49" charset="0"/>
                <a:ea typeface="Times New Roman" panose="02020603050405020304" pitchFamily="18" charset="0"/>
                <a:cs typeface="Times New Roman" panose="02020603050405020304" pitchFamily="18" charset="0"/>
              </a:rPr>
              <a:t>TexturedQuadGeometry</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constructor(</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this.gl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endPar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lvl="1">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this.vertexBuffer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gl.createBuffer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gl.bindBuffer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gl.ARRAY_BUFFER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this.vertexBuffer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gl.bufferData</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gl.ARRAY_BUFFER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new Float32Array([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-1, -1, 0</a:t>
            </a:r>
            <a:r>
              <a:rPr lang="hu-HU"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.5</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-1,  1, 0</a:t>
            </a:r>
            <a:r>
              <a:rPr lang="hu-HU"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.5</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1, -1, 0</a:t>
            </a:r>
            <a:r>
              <a:rPr lang="hu-HU"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.5</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1,  1, 0</a:t>
            </a:r>
            <a:r>
              <a:rPr lang="hu-HU"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.5</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1"/>
            <a:r>
              <a:rPr lang="en-US" sz="2000" dirty="0">
                <a:solidFill>
                  <a:schemeClr val="bg1">
                    <a:lumMod val="50000"/>
                  </a:schemeClr>
                </a:solidFill>
                <a:latin typeface="Consolas" panose="020B0609020204030204" pitchFamily="49" charset="0"/>
                <a:ea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rPr>
              <a:t>gl.STATIC_DRAW</a:t>
            </a:r>
            <a:r>
              <a:rPr lang="en-US" sz="2000" dirty="0">
                <a:solidFill>
                  <a:schemeClr val="bg1">
                    <a:lumMod val="50000"/>
                  </a:schemeClr>
                </a:solidFill>
                <a:latin typeface="Consolas" panose="020B0609020204030204" pitchFamily="49" charset="0"/>
                <a:ea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Cloud 2"/>
          <p:cNvSpPr/>
          <p:nvPr/>
        </p:nvSpPr>
        <p:spPr>
          <a:xfrm>
            <a:off x="9022618" y="1489152"/>
            <a:ext cx="2095163" cy="143207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same</a:t>
            </a:r>
            <a:endParaRPr lang="en-US" dirty="0">
              <a:latin typeface="Consolas" panose="020B0609020204030204" pitchFamily="49" charset="0"/>
              <a:cs typeface="Consolas" panose="020B0609020204030204" pitchFamily="49"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hu-HU" sz="20000" dirty="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603275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Texture</a:t>
            </a:r>
            <a:r>
              <a:rPr lang="hu-HU" dirty="0" err="1">
                <a:latin typeface="Consolas" panose="020B0609020204030204" pitchFamily="49" charset="0"/>
                <a:cs typeface="Consolas" panose="020B0609020204030204" pitchFamily="49" charset="0"/>
              </a:rPr>
              <a:t>dQuadGeometry</a:t>
            </a:r>
            <a:r>
              <a:rPr lang="en-US" dirty="0">
                <a:latin typeface="Consolas" panose="020B0609020204030204" pitchFamily="49" charset="0"/>
                <a:cs typeface="Consolas" panose="020B0609020204030204" pitchFamily="49" charset="0"/>
              </a:rPr>
              <a:t> </a:t>
            </a:r>
            <a:r>
              <a:rPr lang="en-US" dirty="0">
                <a:cs typeface="Consolas" panose="020B0609020204030204" pitchFamily="49" charset="0"/>
              </a:rPr>
              <a:t>normal</a:t>
            </a:r>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this.vertex</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Normal</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gl.createBuffer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gl.bindBuffer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gl.ARRAY_BUFFER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this.vertex</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Norma</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lBuffer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gl.bufferData</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gl.ARRAY_BUFFER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new Float32Array([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0, 0, 1,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0, 0, 1,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0, 0, 1,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0, 0, 1,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gl.STATIC_DRAW</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4248319" y="4273578"/>
            <a:ext cx="3943708" cy="923330"/>
          </a:xfrm>
          <a:prstGeom prst="rect">
            <a:avLst/>
          </a:prstGeom>
          <a:noFill/>
        </p:spPr>
        <p:txBody>
          <a:bodyPr wrap="none" rtlCol="0">
            <a:spAutoFit/>
          </a:bodyPr>
          <a:lstStyle/>
          <a:p>
            <a:pPr algn="ctr"/>
            <a:r>
              <a:rPr lang="hu-HU" dirty="0">
                <a:solidFill>
                  <a:srgbClr val="FF0000"/>
                </a:solidFill>
                <a:latin typeface="Whipsmart" panose="020B0502030203050204" pitchFamily="34" charset="0"/>
              </a:rPr>
              <a:t>we do not care about normals much now</a:t>
            </a:r>
            <a:endParaRPr lang="en-US" dirty="0">
              <a:solidFill>
                <a:srgbClr val="FF0000"/>
              </a:solidFill>
              <a:latin typeface="Whipsmart" panose="020B0502030203050204" pitchFamily="34" charset="0"/>
            </a:endParaRPr>
          </a:p>
          <a:p>
            <a:pPr algn="ctr"/>
            <a:r>
              <a:rPr lang="en-US" dirty="0">
                <a:solidFill>
                  <a:srgbClr val="FF0000"/>
                </a:solidFill>
                <a:latin typeface="Whipsmart" panose="020B0502030203050204" pitchFamily="34" charset="0"/>
              </a:rPr>
              <a:t>(we add them in anticipation of 3D </a:t>
            </a:r>
            <a:r>
              <a:rPr lang="en-US" dirty="0" err="1">
                <a:solidFill>
                  <a:srgbClr val="FF0000"/>
                </a:solidFill>
                <a:latin typeface="Whipsmart" panose="020B0502030203050204" pitchFamily="34" charset="0"/>
              </a:rPr>
              <a:t>gfx</a:t>
            </a:r>
            <a:r>
              <a:rPr lang="en-US" dirty="0">
                <a:solidFill>
                  <a:srgbClr val="FF0000"/>
                </a:solidFill>
                <a:latin typeface="Whipsmart" panose="020B0502030203050204" pitchFamily="34" charset="0"/>
              </a:rPr>
              <a:t>)</a:t>
            </a:r>
            <a:endParaRPr lang="hu-HU" dirty="0">
              <a:solidFill>
                <a:srgbClr val="FF0000"/>
              </a:solidFill>
              <a:latin typeface="Whipsmart" panose="020B0502030203050204" pitchFamily="34" charset="0"/>
            </a:endParaRPr>
          </a:p>
          <a:p>
            <a:pPr algn="ctr"/>
            <a:r>
              <a:rPr lang="hu-HU" dirty="0" err="1">
                <a:solidFill>
                  <a:srgbClr val="FF0000"/>
                </a:solidFill>
                <a:latin typeface="Whipsmart" panose="020B0502030203050204" pitchFamily="34" charset="0"/>
              </a:rPr>
              <a:t>but</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for</a:t>
            </a:r>
            <a:r>
              <a:rPr lang="hu-HU" dirty="0">
                <a:solidFill>
                  <a:srgbClr val="FF0000"/>
                </a:solidFill>
                <a:latin typeface="Whipsmart" panose="020B0502030203050204" pitchFamily="34" charset="0"/>
              </a:rPr>
              <a:t> a </a:t>
            </a:r>
            <a:r>
              <a:rPr lang="hu-HU" dirty="0" err="1">
                <a:solidFill>
                  <a:srgbClr val="FF0000"/>
                </a:solidFill>
                <a:latin typeface="Whipsmart" panose="020B0502030203050204" pitchFamily="34" charset="0"/>
              </a:rPr>
              <a:t>quad</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they</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point</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along</a:t>
            </a:r>
            <a:r>
              <a:rPr lang="hu-HU" dirty="0">
                <a:solidFill>
                  <a:srgbClr val="FF0000"/>
                </a:solidFill>
                <a:latin typeface="Whipsmart" panose="020B0502030203050204" pitchFamily="34" charset="0"/>
              </a:rPr>
              <a:t> z</a:t>
            </a:r>
            <a:endParaRPr lang="en-US" dirty="0">
              <a:solidFill>
                <a:srgbClr val="FF0000"/>
              </a:solidFill>
              <a:latin typeface="Whipsmart" panose="020B0502030203050204" pitchFamily="34" charset="0"/>
            </a:endParaRPr>
          </a:p>
        </p:txBody>
      </p:sp>
      <p:cxnSp>
        <p:nvCxnSpPr>
          <p:cNvPr id="6" name="Straight Arrow Connector 5"/>
          <p:cNvCxnSpPr>
            <a:stCxn id="5" idx="1"/>
          </p:cNvCxnSpPr>
          <p:nvPr/>
        </p:nvCxnSpPr>
        <p:spPr>
          <a:xfrm flipH="1" flipV="1">
            <a:off x="3924300" y="4466804"/>
            <a:ext cx="324019" cy="2684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Cloud 6"/>
          <p:cNvSpPr/>
          <p:nvPr/>
        </p:nvSpPr>
        <p:spPr>
          <a:xfrm>
            <a:off x="7696200" y="4273578"/>
            <a:ext cx="4495800" cy="2514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very similar to the </a:t>
            </a:r>
            <a:r>
              <a:rPr lang="en-US" dirty="0" err="1">
                <a:latin typeface="Consolas" panose="020B0609020204030204" pitchFamily="49" charset="0"/>
                <a:cs typeface="Consolas" panose="020B0609020204030204" pitchFamily="49" charset="0"/>
              </a:rPr>
              <a:t>vertexColor</a:t>
            </a:r>
            <a:r>
              <a:rPr lang="en-US" dirty="0"/>
              <a:t> attribute, just different name</a:t>
            </a:r>
          </a:p>
          <a:p>
            <a:pPr algn="ctr"/>
            <a:endParaRPr lang="en-US" dirty="0"/>
          </a:p>
          <a:p>
            <a:pPr algn="ctr"/>
            <a:r>
              <a:rPr lang="en-US" dirty="0"/>
              <a:t>this replaces </a:t>
            </a:r>
            <a:r>
              <a:rPr lang="en-US" dirty="0" err="1"/>
              <a:t>vertexColor</a:t>
            </a:r>
            <a:r>
              <a:rPr lang="en-US" dirty="0"/>
              <a:t>, as we will not have much need of that any more</a:t>
            </a:r>
          </a:p>
        </p:txBody>
      </p:sp>
      <p:sp>
        <p:nvSpPr>
          <p:cNvPr id="8" name="TextBox 7"/>
          <p:cNvSpPr txBox="1"/>
          <p:nvPr/>
        </p:nvSpPr>
        <p:spPr>
          <a:xfrm>
            <a:off x="0" y="0"/>
            <a:ext cx="520118" cy="3170099"/>
          </a:xfrm>
          <a:prstGeom prst="rect">
            <a:avLst/>
          </a:prstGeom>
          <a:noFill/>
        </p:spPr>
        <p:txBody>
          <a:bodyPr wrap="square" rtlCol="0">
            <a:spAutoFit/>
          </a:bodyPr>
          <a:lstStyle/>
          <a:p>
            <a:r>
              <a:rPr lang="hu-HU" sz="20000" dirty="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77293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5"/>
          <p:cNvSpPr>
            <a:spLocks noChangeArrowheads="1"/>
          </p:cNvSpPr>
          <p:nvPr/>
        </p:nvSpPr>
        <p:spPr bwMode="auto">
          <a:xfrm>
            <a:off x="1921529" y="1914433"/>
            <a:ext cx="2971800" cy="2895600"/>
          </a:xfrm>
          <a:prstGeom prst="rect">
            <a:avLst/>
          </a:prstGeom>
          <a:solidFill>
            <a:srgbClr val="993300"/>
          </a:solidFill>
          <a:ln w="12700">
            <a:solidFill>
              <a:schemeClr val="tx1"/>
            </a:solidFill>
            <a:miter lim="800000"/>
            <a:headEnd/>
            <a:tailEnd/>
          </a:ln>
        </p:spPr>
        <p:txBody>
          <a:bodyPr wrap="none" anchor="ctr"/>
          <a:lstStyle/>
          <a:p>
            <a:endParaRPr lang="en-US"/>
          </a:p>
        </p:txBody>
      </p:sp>
      <p:sp>
        <p:nvSpPr>
          <p:cNvPr id="22532" name="Oval 24"/>
          <p:cNvSpPr>
            <a:spLocks noChangeArrowheads="1"/>
          </p:cNvSpPr>
          <p:nvPr/>
        </p:nvSpPr>
        <p:spPr bwMode="auto">
          <a:xfrm>
            <a:off x="1997729" y="1990633"/>
            <a:ext cx="2743200" cy="2743200"/>
          </a:xfrm>
          <a:prstGeom prst="ellipse">
            <a:avLst/>
          </a:prstGeom>
          <a:solidFill>
            <a:srgbClr val="FFFF00"/>
          </a:solidFill>
          <a:ln w="12700">
            <a:solidFill>
              <a:schemeClr val="tx1"/>
            </a:solidFill>
            <a:round/>
            <a:headEnd/>
            <a:tailEnd/>
          </a:ln>
        </p:spPr>
        <p:txBody>
          <a:bodyPr wrap="none" anchor="ctr"/>
          <a:lstStyle/>
          <a:p>
            <a:endParaRPr lang="en-US"/>
          </a:p>
        </p:txBody>
      </p:sp>
      <p:sp>
        <p:nvSpPr>
          <p:cNvPr id="22533" name="Freeform 25"/>
          <p:cNvSpPr>
            <a:spLocks/>
          </p:cNvSpPr>
          <p:nvPr/>
        </p:nvSpPr>
        <p:spPr bwMode="auto">
          <a:xfrm>
            <a:off x="2607329" y="3895633"/>
            <a:ext cx="1524000" cy="457200"/>
          </a:xfrm>
          <a:custGeom>
            <a:avLst/>
            <a:gdLst>
              <a:gd name="T0" fmla="*/ 0 w 960"/>
              <a:gd name="T1" fmla="*/ 0 h 288"/>
              <a:gd name="T2" fmla="*/ 2147483647 w 960"/>
              <a:gd name="T3" fmla="*/ 2147483647 h 288"/>
              <a:gd name="T4" fmla="*/ 2147483647 w 960"/>
              <a:gd name="T5" fmla="*/ 0 h 288"/>
              <a:gd name="T6" fmla="*/ 0 60000 65536"/>
              <a:gd name="T7" fmla="*/ 0 60000 65536"/>
              <a:gd name="T8" fmla="*/ 0 60000 65536"/>
              <a:gd name="T9" fmla="*/ 0 w 960"/>
              <a:gd name="T10" fmla="*/ 0 h 288"/>
              <a:gd name="T11" fmla="*/ 960 w 960"/>
              <a:gd name="T12" fmla="*/ 288 h 288"/>
            </a:gdLst>
            <a:ahLst/>
            <a:cxnLst>
              <a:cxn ang="T6">
                <a:pos x="T0" y="T1"/>
              </a:cxn>
              <a:cxn ang="T7">
                <a:pos x="T2" y="T3"/>
              </a:cxn>
              <a:cxn ang="T8">
                <a:pos x="T4" y="T5"/>
              </a:cxn>
            </a:cxnLst>
            <a:rect l="T9" t="T10" r="T11" b="T12"/>
            <a:pathLst>
              <a:path w="960" h="288">
                <a:moveTo>
                  <a:pt x="0" y="0"/>
                </a:moveTo>
                <a:cubicBezTo>
                  <a:pt x="160" y="144"/>
                  <a:pt x="320" y="288"/>
                  <a:pt x="480" y="288"/>
                </a:cubicBezTo>
                <a:cubicBezTo>
                  <a:pt x="640" y="288"/>
                  <a:pt x="800" y="144"/>
                  <a:pt x="960" y="0"/>
                </a:cubicBezTo>
              </a:path>
            </a:pathLst>
          </a:custGeom>
          <a:noFill/>
          <a:ln w="57150" cap="flat" cmpd="sng">
            <a:solidFill>
              <a:srgbClr val="FF0000"/>
            </a:solidFill>
            <a:prstDash val="solid"/>
            <a:round/>
            <a:headEnd type="none" w="med" len="med"/>
            <a:tailEnd type="none" w="med" len="med"/>
          </a:ln>
        </p:spPr>
        <p:txBody>
          <a:bodyPr wrap="none" anchor="ctr"/>
          <a:lstStyle/>
          <a:p>
            <a:endParaRPr lang="en-US"/>
          </a:p>
        </p:txBody>
      </p:sp>
      <p:sp>
        <p:nvSpPr>
          <p:cNvPr id="22534" name="Line 26"/>
          <p:cNvSpPr>
            <a:spLocks noChangeShapeType="1"/>
          </p:cNvSpPr>
          <p:nvPr/>
        </p:nvSpPr>
        <p:spPr bwMode="auto">
          <a:xfrm flipH="1">
            <a:off x="2531129" y="3819433"/>
            <a:ext cx="152400" cy="152400"/>
          </a:xfrm>
          <a:prstGeom prst="line">
            <a:avLst/>
          </a:prstGeom>
          <a:noFill/>
          <a:ln w="57150">
            <a:solidFill>
              <a:srgbClr val="FF0000"/>
            </a:solidFill>
            <a:round/>
            <a:headEnd/>
            <a:tailEnd/>
          </a:ln>
        </p:spPr>
        <p:txBody>
          <a:bodyPr wrap="none" anchor="ctr"/>
          <a:lstStyle/>
          <a:p>
            <a:endParaRPr lang="en-US"/>
          </a:p>
        </p:txBody>
      </p:sp>
      <p:sp>
        <p:nvSpPr>
          <p:cNvPr id="22535" name="Line 27"/>
          <p:cNvSpPr>
            <a:spLocks noChangeShapeType="1"/>
          </p:cNvSpPr>
          <p:nvPr/>
        </p:nvSpPr>
        <p:spPr bwMode="auto">
          <a:xfrm>
            <a:off x="4055129" y="3819433"/>
            <a:ext cx="152400" cy="152400"/>
          </a:xfrm>
          <a:prstGeom prst="line">
            <a:avLst/>
          </a:prstGeom>
          <a:noFill/>
          <a:ln w="57150">
            <a:solidFill>
              <a:srgbClr val="FF0000"/>
            </a:solidFill>
            <a:round/>
            <a:headEnd/>
            <a:tailEnd/>
          </a:ln>
        </p:spPr>
        <p:txBody>
          <a:bodyPr wrap="none" anchor="ctr"/>
          <a:lstStyle/>
          <a:p>
            <a:endParaRPr lang="en-US"/>
          </a:p>
        </p:txBody>
      </p:sp>
      <p:sp>
        <p:nvSpPr>
          <p:cNvPr id="22536" name="Freeform 28"/>
          <p:cNvSpPr>
            <a:spLocks/>
          </p:cNvSpPr>
          <p:nvPr/>
        </p:nvSpPr>
        <p:spPr bwMode="auto">
          <a:xfrm>
            <a:off x="3216930" y="2319245"/>
            <a:ext cx="1100137" cy="738188"/>
          </a:xfrm>
          <a:custGeom>
            <a:avLst/>
            <a:gdLst>
              <a:gd name="T0" fmla="*/ 0 w 566"/>
              <a:gd name="T1" fmla="*/ 2147483647 h 463"/>
              <a:gd name="T2" fmla="*/ 2147483647 w 566"/>
              <a:gd name="T3" fmla="*/ 0 h 463"/>
              <a:gd name="T4" fmla="*/ 2147483647 w 566"/>
              <a:gd name="T5" fmla="*/ 2147483647 h 463"/>
              <a:gd name="T6" fmla="*/ 0 w 566"/>
              <a:gd name="T7" fmla="*/ 2147483647 h 463"/>
              <a:gd name="T8" fmla="*/ 0 60000 65536"/>
              <a:gd name="T9" fmla="*/ 0 60000 65536"/>
              <a:gd name="T10" fmla="*/ 0 60000 65536"/>
              <a:gd name="T11" fmla="*/ 0 60000 65536"/>
              <a:gd name="T12" fmla="*/ 0 w 566"/>
              <a:gd name="T13" fmla="*/ 0 h 463"/>
              <a:gd name="T14" fmla="*/ 566 w 566"/>
              <a:gd name="T15" fmla="*/ 463 h 463"/>
            </a:gdLst>
            <a:ahLst/>
            <a:cxnLst>
              <a:cxn ang="T8">
                <a:pos x="T0" y="T1"/>
              </a:cxn>
              <a:cxn ang="T9">
                <a:pos x="T2" y="T3"/>
              </a:cxn>
              <a:cxn ang="T10">
                <a:pos x="T4" y="T5"/>
              </a:cxn>
              <a:cxn ang="T11">
                <a:pos x="T6" y="T7"/>
              </a:cxn>
            </a:cxnLst>
            <a:rect l="T12" t="T13" r="T14" b="T15"/>
            <a:pathLst>
              <a:path w="566" h="463">
                <a:moveTo>
                  <a:pt x="0" y="455"/>
                </a:moveTo>
                <a:lnTo>
                  <a:pt x="497" y="0"/>
                </a:lnTo>
                <a:lnTo>
                  <a:pt x="566" y="463"/>
                </a:lnTo>
                <a:lnTo>
                  <a:pt x="0" y="455"/>
                </a:lnTo>
                <a:close/>
              </a:path>
            </a:pathLst>
          </a:custGeom>
          <a:noFill/>
          <a:ln w="38100" cap="flat" cmpd="sng">
            <a:solidFill>
              <a:schemeClr val="tx1"/>
            </a:solidFill>
            <a:prstDash val="solid"/>
            <a:round/>
            <a:headEnd/>
            <a:tailEnd/>
          </a:ln>
        </p:spPr>
        <p:txBody>
          <a:bodyPr wrap="none" anchor="ctr"/>
          <a:lstStyle/>
          <a:p>
            <a:endParaRPr lang="en-US"/>
          </a:p>
        </p:txBody>
      </p:sp>
      <p:sp>
        <p:nvSpPr>
          <p:cNvPr id="22537" name="Oval 29"/>
          <p:cNvSpPr>
            <a:spLocks noChangeArrowheads="1"/>
          </p:cNvSpPr>
          <p:nvPr/>
        </p:nvSpPr>
        <p:spPr bwMode="auto">
          <a:xfrm>
            <a:off x="4283729" y="2981233"/>
            <a:ext cx="152400" cy="152400"/>
          </a:xfrm>
          <a:prstGeom prst="ellipse">
            <a:avLst/>
          </a:prstGeom>
          <a:solidFill>
            <a:srgbClr val="FF0000"/>
          </a:solidFill>
          <a:ln w="12700">
            <a:solidFill>
              <a:schemeClr val="bg2"/>
            </a:solidFill>
            <a:round/>
            <a:headEnd/>
            <a:tailEnd/>
          </a:ln>
        </p:spPr>
        <p:txBody>
          <a:bodyPr wrap="none" anchor="ctr"/>
          <a:lstStyle/>
          <a:p>
            <a:endParaRPr lang="en-US"/>
          </a:p>
        </p:txBody>
      </p:sp>
      <p:sp>
        <p:nvSpPr>
          <p:cNvPr id="22538" name="Oval 30"/>
          <p:cNvSpPr>
            <a:spLocks noChangeArrowheads="1"/>
          </p:cNvSpPr>
          <p:nvPr/>
        </p:nvSpPr>
        <p:spPr bwMode="auto">
          <a:xfrm>
            <a:off x="4131329" y="2295433"/>
            <a:ext cx="152400" cy="152400"/>
          </a:xfrm>
          <a:prstGeom prst="ellipse">
            <a:avLst/>
          </a:prstGeom>
          <a:solidFill>
            <a:srgbClr val="FF0000"/>
          </a:solidFill>
          <a:ln w="12700">
            <a:solidFill>
              <a:schemeClr val="bg2"/>
            </a:solidFill>
            <a:round/>
            <a:headEnd/>
            <a:tailEnd/>
          </a:ln>
        </p:spPr>
        <p:txBody>
          <a:bodyPr wrap="none" anchor="ctr"/>
          <a:lstStyle/>
          <a:p>
            <a:endParaRPr lang="en-US"/>
          </a:p>
        </p:txBody>
      </p:sp>
      <p:sp>
        <p:nvSpPr>
          <p:cNvPr id="22539" name="Oval 31"/>
          <p:cNvSpPr>
            <a:spLocks noChangeArrowheads="1"/>
          </p:cNvSpPr>
          <p:nvPr/>
        </p:nvSpPr>
        <p:spPr bwMode="auto">
          <a:xfrm>
            <a:off x="3140729" y="2981233"/>
            <a:ext cx="152400" cy="152400"/>
          </a:xfrm>
          <a:prstGeom prst="ellipse">
            <a:avLst/>
          </a:prstGeom>
          <a:solidFill>
            <a:srgbClr val="FF0000"/>
          </a:solidFill>
          <a:ln w="12700">
            <a:solidFill>
              <a:schemeClr val="bg2"/>
            </a:solidFill>
            <a:round/>
            <a:headEnd/>
            <a:tailEnd/>
          </a:ln>
        </p:spPr>
        <p:txBody>
          <a:bodyPr wrap="none" anchor="ctr"/>
          <a:lstStyle/>
          <a:p>
            <a:endParaRPr lang="en-US"/>
          </a:p>
        </p:txBody>
      </p:sp>
      <p:sp>
        <p:nvSpPr>
          <p:cNvPr id="22543" name="Oval 35"/>
          <p:cNvSpPr>
            <a:spLocks noChangeArrowheads="1"/>
          </p:cNvSpPr>
          <p:nvPr/>
        </p:nvSpPr>
        <p:spPr bwMode="auto">
          <a:xfrm>
            <a:off x="2558116" y="2728820"/>
            <a:ext cx="609600" cy="228600"/>
          </a:xfrm>
          <a:prstGeom prst="ellipse">
            <a:avLst/>
          </a:prstGeom>
          <a:solidFill>
            <a:srgbClr val="002060"/>
          </a:solidFill>
          <a:ln w="12700">
            <a:solidFill>
              <a:schemeClr val="tx1"/>
            </a:solidFill>
            <a:round/>
            <a:headEnd/>
            <a:tailEnd/>
          </a:ln>
        </p:spPr>
        <p:txBody>
          <a:bodyPr wrap="none" anchor="ctr"/>
          <a:lstStyle/>
          <a:p>
            <a:endParaRPr lang="en-US"/>
          </a:p>
        </p:txBody>
      </p:sp>
      <p:sp>
        <p:nvSpPr>
          <p:cNvPr id="22544" name="Oval 36"/>
          <p:cNvSpPr>
            <a:spLocks noChangeArrowheads="1"/>
          </p:cNvSpPr>
          <p:nvPr/>
        </p:nvSpPr>
        <p:spPr bwMode="auto">
          <a:xfrm>
            <a:off x="3624916" y="2728820"/>
            <a:ext cx="609600" cy="228600"/>
          </a:xfrm>
          <a:prstGeom prst="ellipse">
            <a:avLst/>
          </a:prstGeom>
          <a:solidFill>
            <a:srgbClr val="002060"/>
          </a:solidFill>
          <a:ln w="12700">
            <a:solidFill>
              <a:schemeClr val="tx1"/>
            </a:solidFill>
            <a:round/>
            <a:headEnd/>
            <a:tailEnd/>
          </a:ln>
        </p:spPr>
        <p:txBody>
          <a:bodyPr wrap="none" anchor="ctr"/>
          <a:lstStyle/>
          <a:p>
            <a:endParaRPr lang="en-US"/>
          </a:p>
        </p:txBody>
      </p:sp>
      <p:sp>
        <p:nvSpPr>
          <p:cNvPr id="22547" name="Freeform 48"/>
          <p:cNvSpPr>
            <a:spLocks/>
          </p:cNvSpPr>
          <p:nvPr/>
        </p:nvSpPr>
        <p:spPr bwMode="auto">
          <a:xfrm>
            <a:off x="5301316" y="3632109"/>
            <a:ext cx="266700" cy="828675"/>
          </a:xfrm>
          <a:custGeom>
            <a:avLst/>
            <a:gdLst>
              <a:gd name="T0" fmla="*/ 0 w 576"/>
              <a:gd name="T1" fmla="*/ 0 h 1296"/>
              <a:gd name="T2" fmla="*/ 2147483647 w 576"/>
              <a:gd name="T3" fmla="*/ 2147483647 h 1296"/>
              <a:gd name="T4" fmla="*/ 2147483647 w 576"/>
              <a:gd name="T5" fmla="*/ 2147483647 h 1296"/>
              <a:gd name="T6" fmla="*/ 0 w 576"/>
              <a:gd name="T7" fmla="*/ 0 h 1296"/>
              <a:gd name="T8" fmla="*/ 0 60000 65536"/>
              <a:gd name="T9" fmla="*/ 0 60000 65536"/>
              <a:gd name="T10" fmla="*/ 0 60000 65536"/>
              <a:gd name="T11" fmla="*/ 0 60000 65536"/>
              <a:gd name="T12" fmla="*/ 0 w 576"/>
              <a:gd name="T13" fmla="*/ 0 h 1296"/>
              <a:gd name="T14" fmla="*/ 576 w 576"/>
              <a:gd name="T15" fmla="*/ 1296 h 1296"/>
            </a:gdLst>
            <a:ahLst/>
            <a:cxnLst>
              <a:cxn ang="T8">
                <a:pos x="T0" y="T1"/>
              </a:cxn>
              <a:cxn ang="T9">
                <a:pos x="T2" y="T3"/>
              </a:cxn>
              <a:cxn ang="T10">
                <a:pos x="T4" y="T5"/>
              </a:cxn>
              <a:cxn ang="T11">
                <a:pos x="T6" y="T7"/>
              </a:cxn>
            </a:cxnLst>
            <a:rect l="T12" t="T13" r="T14" b="T15"/>
            <a:pathLst>
              <a:path w="576" h="1296">
                <a:moveTo>
                  <a:pt x="0" y="0"/>
                </a:moveTo>
                <a:lnTo>
                  <a:pt x="576" y="1296"/>
                </a:lnTo>
                <a:lnTo>
                  <a:pt x="48" y="1200"/>
                </a:lnTo>
                <a:lnTo>
                  <a:pt x="0" y="0"/>
                </a:lnTo>
                <a:close/>
              </a:path>
            </a:pathLst>
          </a:custGeom>
          <a:solidFill>
            <a:schemeClr val="accent2"/>
          </a:solidFill>
          <a:ln w="12700" cap="flat" cmpd="sng">
            <a:noFill/>
            <a:prstDash val="solid"/>
            <a:round/>
            <a:headEnd/>
            <a:tailEnd/>
          </a:ln>
        </p:spPr>
        <p:txBody>
          <a:bodyPr wrap="none" anchor="ctr"/>
          <a:lstStyle/>
          <a:p>
            <a:endParaRPr lang="en-US"/>
          </a:p>
        </p:txBody>
      </p:sp>
      <p:sp>
        <p:nvSpPr>
          <p:cNvPr id="22548" name="Freeform 49"/>
          <p:cNvSpPr>
            <a:spLocks/>
          </p:cNvSpPr>
          <p:nvPr/>
        </p:nvSpPr>
        <p:spPr bwMode="auto">
          <a:xfrm>
            <a:off x="4998104" y="3362234"/>
            <a:ext cx="698500" cy="1457325"/>
          </a:xfrm>
          <a:custGeom>
            <a:avLst/>
            <a:gdLst>
              <a:gd name="T0" fmla="*/ 0 w 624"/>
              <a:gd name="T1" fmla="*/ 0 h 2194"/>
              <a:gd name="T2" fmla="*/ 0 w 624"/>
              <a:gd name="T3" fmla="*/ 2147483647 h 2194"/>
              <a:gd name="T4" fmla="*/ 2147483647 w 624"/>
              <a:gd name="T5" fmla="*/ 2147483647 h 2194"/>
              <a:gd name="T6" fmla="*/ 2147483647 w 624"/>
              <a:gd name="T7" fmla="*/ 2147483647 h 2194"/>
              <a:gd name="T8" fmla="*/ 0 w 624"/>
              <a:gd name="T9" fmla="*/ 0 h 2194"/>
              <a:gd name="T10" fmla="*/ 0 60000 65536"/>
              <a:gd name="T11" fmla="*/ 0 60000 65536"/>
              <a:gd name="T12" fmla="*/ 0 60000 65536"/>
              <a:gd name="T13" fmla="*/ 0 60000 65536"/>
              <a:gd name="T14" fmla="*/ 0 60000 65536"/>
              <a:gd name="T15" fmla="*/ 0 w 624"/>
              <a:gd name="T16" fmla="*/ 0 h 2194"/>
              <a:gd name="T17" fmla="*/ 624 w 624"/>
              <a:gd name="T18" fmla="*/ 2194 h 2194"/>
            </a:gdLst>
            <a:ahLst/>
            <a:cxnLst>
              <a:cxn ang="T10">
                <a:pos x="T0" y="T1"/>
              </a:cxn>
              <a:cxn ang="T11">
                <a:pos x="T2" y="T3"/>
              </a:cxn>
              <a:cxn ang="T12">
                <a:pos x="T4" y="T5"/>
              </a:cxn>
              <a:cxn ang="T13">
                <a:pos x="T6" y="T7"/>
              </a:cxn>
              <a:cxn ang="T14">
                <a:pos x="T8" y="T9"/>
              </a:cxn>
            </a:cxnLst>
            <a:rect l="T15" t="T16" r="T17" b="T18"/>
            <a:pathLst>
              <a:path w="624" h="2194">
                <a:moveTo>
                  <a:pt x="0" y="0"/>
                </a:moveTo>
                <a:lnTo>
                  <a:pt x="0" y="1282"/>
                </a:lnTo>
                <a:lnTo>
                  <a:pt x="624" y="2194"/>
                </a:lnTo>
                <a:lnTo>
                  <a:pt x="624" y="898"/>
                </a:lnTo>
                <a:lnTo>
                  <a:pt x="0" y="0"/>
                </a:lnTo>
                <a:close/>
              </a:path>
            </a:pathLst>
          </a:custGeom>
          <a:noFill/>
          <a:ln w="12700" cap="flat" cmpd="sng">
            <a:solidFill>
              <a:schemeClr val="tx1"/>
            </a:solidFill>
            <a:prstDash val="solid"/>
            <a:round/>
            <a:headEnd/>
            <a:tailEnd/>
          </a:ln>
        </p:spPr>
        <p:txBody>
          <a:bodyPr wrap="none" anchor="ctr"/>
          <a:lstStyle/>
          <a:p>
            <a:endParaRPr lang="en-US"/>
          </a:p>
        </p:txBody>
      </p:sp>
      <p:sp>
        <p:nvSpPr>
          <p:cNvPr id="22549" name="Freeform 50"/>
          <p:cNvSpPr>
            <a:spLocks/>
          </p:cNvSpPr>
          <p:nvPr/>
        </p:nvSpPr>
        <p:spPr bwMode="auto">
          <a:xfrm>
            <a:off x="6550679" y="3586071"/>
            <a:ext cx="330200" cy="860425"/>
          </a:xfrm>
          <a:custGeom>
            <a:avLst/>
            <a:gdLst>
              <a:gd name="T0" fmla="*/ 0 w 576"/>
              <a:gd name="T1" fmla="*/ 0 h 1296"/>
              <a:gd name="T2" fmla="*/ 2147483647 w 576"/>
              <a:gd name="T3" fmla="*/ 2147483647 h 1296"/>
              <a:gd name="T4" fmla="*/ 2147483647 w 576"/>
              <a:gd name="T5" fmla="*/ 2147483647 h 1296"/>
              <a:gd name="T6" fmla="*/ 0 w 576"/>
              <a:gd name="T7" fmla="*/ 0 h 1296"/>
              <a:gd name="T8" fmla="*/ 0 60000 65536"/>
              <a:gd name="T9" fmla="*/ 0 60000 65536"/>
              <a:gd name="T10" fmla="*/ 0 60000 65536"/>
              <a:gd name="T11" fmla="*/ 0 60000 65536"/>
              <a:gd name="T12" fmla="*/ 0 w 576"/>
              <a:gd name="T13" fmla="*/ 0 h 1296"/>
              <a:gd name="T14" fmla="*/ 576 w 576"/>
              <a:gd name="T15" fmla="*/ 1296 h 1296"/>
            </a:gdLst>
            <a:ahLst/>
            <a:cxnLst>
              <a:cxn ang="T8">
                <a:pos x="T0" y="T1"/>
              </a:cxn>
              <a:cxn ang="T9">
                <a:pos x="T2" y="T3"/>
              </a:cxn>
              <a:cxn ang="T10">
                <a:pos x="T4" y="T5"/>
              </a:cxn>
              <a:cxn ang="T11">
                <a:pos x="T6" y="T7"/>
              </a:cxn>
            </a:cxnLst>
            <a:rect l="T12" t="T13" r="T14" b="T15"/>
            <a:pathLst>
              <a:path w="576" h="1296">
                <a:moveTo>
                  <a:pt x="0" y="0"/>
                </a:moveTo>
                <a:lnTo>
                  <a:pt x="576" y="1296"/>
                </a:lnTo>
                <a:lnTo>
                  <a:pt x="48" y="1200"/>
                </a:lnTo>
                <a:lnTo>
                  <a:pt x="0" y="0"/>
                </a:lnTo>
                <a:close/>
              </a:path>
            </a:pathLst>
          </a:custGeom>
          <a:noFill/>
          <a:ln w="28575" cap="flat" cmpd="sng">
            <a:solidFill>
              <a:schemeClr val="accent2"/>
            </a:solidFill>
            <a:prstDash val="solid"/>
            <a:round/>
            <a:headEnd/>
            <a:tailEnd/>
          </a:ln>
        </p:spPr>
        <p:txBody>
          <a:bodyPr wrap="none" anchor="ctr"/>
          <a:lstStyle/>
          <a:p>
            <a:endParaRPr lang="en-US"/>
          </a:p>
        </p:txBody>
      </p:sp>
      <p:sp>
        <p:nvSpPr>
          <p:cNvPr id="22550" name="Line 51"/>
          <p:cNvSpPr>
            <a:spLocks noChangeShapeType="1"/>
          </p:cNvSpPr>
          <p:nvPr/>
        </p:nvSpPr>
        <p:spPr bwMode="auto">
          <a:xfrm>
            <a:off x="5491816" y="4001995"/>
            <a:ext cx="1081088" cy="0"/>
          </a:xfrm>
          <a:prstGeom prst="line">
            <a:avLst/>
          </a:prstGeom>
          <a:noFill/>
          <a:ln w="12700">
            <a:solidFill>
              <a:schemeClr val="tx1"/>
            </a:solidFill>
            <a:round/>
            <a:headEnd type="triangle" w="med" len="med"/>
            <a:tailEnd/>
          </a:ln>
        </p:spPr>
        <p:txBody>
          <a:bodyPr wrap="none" anchor="ctr"/>
          <a:lstStyle/>
          <a:p>
            <a:endParaRPr lang="en-US"/>
          </a:p>
        </p:txBody>
      </p:sp>
      <p:sp>
        <p:nvSpPr>
          <p:cNvPr id="22551" name="Line 52"/>
          <p:cNvSpPr>
            <a:spLocks noChangeShapeType="1"/>
          </p:cNvSpPr>
          <p:nvPr/>
        </p:nvSpPr>
        <p:spPr bwMode="auto">
          <a:xfrm flipV="1">
            <a:off x="6634817" y="2800258"/>
            <a:ext cx="277813" cy="1223962"/>
          </a:xfrm>
          <a:prstGeom prst="line">
            <a:avLst/>
          </a:prstGeom>
          <a:noFill/>
          <a:ln w="57150">
            <a:solidFill>
              <a:srgbClr val="00FF00"/>
            </a:solidFill>
            <a:round/>
            <a:headEnd/>
            <a:tailEnd type="triangle" w="med" len="med"/>
          </a:ln>
        </p:spPr>
        <p:txBody>
          <a:bodyPr wrap="none" anchor="ctr"/>
          <a:lstStyle/>
          <a:p>
            <a:endParaRPr lang="en-US"/>
          </a:p>
        </p:txBody>
      </p:sp>
      <p:sp>
        <p:nvSpPr>
          <p:cNvPr id="22552" name="Freeform 53"/>
          <p:cNvSpPr>
            <a:spLocks/>
          </p:cNvSpPr>
          <p:nvPr/>
        </p:nvSpPr>
        <p:spPr bwMode="auto">
          <a:xfrm>
            <a:off x="6588780" y="3927383"/>
            <a:ext cx="115887" cy="222250"/>
          </a:xfrm>
          <a:custGeom>
            <a:avLst/>
            <a:gdLst>
              <a:gd name="T0" fmla="*/ 0 w 96"/>
              <a:gd name="T1" fmla="*/ 0 h 336"/>
              <a:gd name="T2" fmla="*/ 0 w 96"/>
              <a:gd name="T3" fmla="*/ 2147483647 h 336"/>
              <a:gd name="T4" fmla="*/ 2147483647 w 96"/>
              <a:gd name="T5" fmla="*/ 2147483647 h 336"/>
              <a:gd name="T6" fmla="*/ 2147483647 w 96"/>
              <a:gd name="T7" fmla="*/ 2147483647 h 336"/>
              <a:gd name="T8" fmla="*/ 0 w 96"/>
              <a:gd name="T9" fmla="*/ 0 h 336"/>
              <a:gd name="T10" fmla="*/ 0 60000 65536"/>
              <a:gd name="T11" fmla="*/ 0 60000 65536"/>
              <a:gd name="T12" fmla="*/ 0 60000 65536"/>
              <a:gd name="T13" fmla="*/ 0 60000 65536"/>
              <a:gd name="T14" fmla="*/ 0 60000 65536"/>
              <a:gd name="T15" fmla="*/ 0 w 96"/>
              <a:gd name="T16" fmla="*/ 0 h 336"/>
              <a:gd name="T17" fmla="*/ 96 w 96"/>
              <a:gd name="T18" fmla="*/ 336 h 336"/>
            </a:gdLst>
            <a:ahLst/>
            <a:cxnLst>
              <a:cxn ang="T10">
                <a:pos x="T0" y="T1"/>
              </a:cxn>
              <a:cxn ang="T11">
                <a:pos x="T2" y="T3"/>
              </a:cxn>
              <a:cxn ang="T12">
                <a:pos x="T4" y="T5"/>
              </a:cxn>
              <a:cxn ang="T13">
                <a:pos x="T6" y="T7"/>
              </a:cxn>
              <a:cxn ang="T14">
                <a:pos x="T8" y="T9"/>
              </a:cxn>
            </a:cxnLst>
            <a:rect l="T15" t="T16" r="T17" b="T18"/>
            <a:pathLst>
              <a:path w="96" h="336">
                <a:moveTo>
                  <a:pt x="0" y="0"/>
                </a:moveTo>
                <a:lnTo>
                  <a:pt x="0" y="192"/>
                </a:lnTo>
                <a:lnTo>
                  <a:pt x="96" y="336"/>
                </a:lnTo>
                <a:lnTo>
                  <a:pt x="96" y="144"/>
                </a:lnTo>
                <a:lnTo>
                  <a:pt x="0" y="0"/>
                </a:lnTo>
                <a:close/>
              </a:path>
            </a:pathLst>
          </a:custGeom>
          <a:noFill/>
          <a:ln w="38100" cap="flat" cmpd="sng">
            <a:solidFill>
              <a:schemeClr val="tx1"/>
            </a:solidFill>
            <a:prstDash val="solid"/>
            <a:round/>
            <a:headEnd/>
            <a:tailEnd/>
          </a:ln>
        </p:spPr>
        <p:txBody>
          <a:bodyPr wrap="none" anchor="ctr"/>
          <a:lstStyle/>
          <a:p>
            <a:endParaRPr lang="en-US"/>
          </a:p>
        </p:txBody>
      </p:sp>
      <p:sp>
        <p:nvSpPr>
          <p:cNvPr id="22553" name="Freeform 54"/>
          <p:cNvSpPr>
            <a:spLocks/>
          </p:cNvSpPr>
          <p:nvPr/>
        </p:nvSpPr>
        <p:spPr bwMode="auto">
          <a:xfrm>
            <a:off x="5347355" y="3927383"/>
            <a:ext cx="92075" cy="222250"/>
          </a:xfrm>
          <a:custGeom>
            <a:avLst/>
            <a:gdLst>
              <a:gd name="T0" fmla="*/ 0 w 96"/>
              <a:gd name="T1" fmla="*/ 0 h 336"/>
              <a:gd name="T2" fmla="*/ 0 w 96"/>
              <a:gd name="T3" fmla="*/ 2147483647 h 336"/>
              <a:gd name="T4" fmla="*/ 2147483647 w 96"/>
              <a:gd name="T5" fmla="*/ 2147483647 h 336"/>
              <a:gd name="T6" fmla="*/ 2147483647 w 96"/>
              <a:gd name="T7" fmla="*/ 2147483647 h 336"/>
              <a:gd name="T8" fmla="*/ 0 w 96"/>
              <a:gd name="T9" fmla="*/ 0 h 336"/>
              <a:gd name="T10" fmla="*/ 0 60000 65536"/>
              <a:gd name="T11" fmla="*/ 0 60000 65536"/>
              <a:gd name="T12" fmla="*/ 0 60000 65536"/>
              <a:gd name="T13" fmla="*/ 0 60000 65536"/>
              <a:gd name="T14" fmla="*/ 0 60000 65536"/>
              <a:gd name="T15" fmla="*/ 0 w 96"/>
              <a:gd name="T16" fmla="*/ 0 h 336"/>
              <a:gd name="T17" fmla="*/ 96 w 96"/>
              <a:gd name="T18" fmla="*/ 336 h 336"/>
            </a:gdLst>
            <a:ahLst/>
            <a:cxnLst>
              <a:cxn ang="T10">
                <a:pos x="T0" y="T1"/>
              </a:cxn>
              <a:cxn ang="T11">
                <a:pos x="T2" y="T3"/>
              </a:cxn>
              <a:cxn ang="T12">
                <a:pos x="T4" y="T5"/>
              </a:cxn>
              <a:cxn ang="T13">
                <a:pos x="T6" y="T7"/>
              </a:cxn>
              <a:cxn ang="T14">
                <a:pos x="T8" y="T9"/>
              </a:cxn>
            </a:cxnLst>
            <a:rect l="T15" t="T16" r="T17" b="T18"/>
            <a:pathLst>
              <a:path w="96" h="336">
                <a:moveTo>
                  <a:pt x="0" y="0"/>
                </a:moveTo>
                <a:lnTo>
                  <a:pt x="0" y="192"/>
                </a:lnTo>
                <a:lnTo>
                  <a:pt x="96" y="336"/>
                </a:lnTo>
                <a:lnTo>
                  <a:pt x="96" y="144"/>
                </a:lnTo>
                <a:lnTo>
                  <a:pt x="0" y="0"/>
                </a:lnTo>
                <a:close/>
              </a:path>
            </a:pathLst>
          </a:custGeom>
          <a:noFill/>
          <a:ln w="38100" cap="flat" cmpd="sng">
            <a:solidFill>
              <a:schemeClr val="tx1"/>
            </a:solidFill>
            <a:prstDash val="solid"/>
            <a:round/>
            <a:headEnd/>
            <a:tailEnd/>
          </a:ln>
        </p:spPr>
        <p:txBody>
          <a:bodyPr wrap="none" anchor="ctr"/>
          <a:lstStyle/>
          <a:p>
            <a:endParaRPr lang="en-US"/>
          </a:p>
        </p:txBody>
      </p:sp>
      <p:sp>
        <p:nvSpPr>
          <p:cNvPr id="22554" name="Text Box 55"/>
          <p:cNvSpPr txBox="1">
            <a:spLocks noChangeArrowheads="1"/>
          </p:cNvSpPr>
          <p:nvPr/>
        </p:nvSpPr>
        <p:spPr bwMode="auto">
          <a:xfrm>
            <a:off x="4817130" y="4541726"/>
            <a:ext cx="914033" cy="523220"/>
          </a:xfrm>
          <a:prstGeom prst="rect">
            <a:avLst/>
          </a:prstGeom>
        </p:spPr>
        <p:txBody>
          <a:bodyPr wrap="none">
            <a:spAutoFit/>
          </a:bodyPr>
          <a:lstStyle>
            <a:defPPr>
              <a:defRPr lang="en-US"/>
            </a:defPPr>
            <a:lvl1pPr>
              <a:defRPr sz="2800">
                <a:latin typeface="Whipsmart" panose="020B0502030203050204" pitchFamily="34" charset="0"/>
              </a:defRPr>
            </a:lvl1pPr>
          </a:lstStyle>
          <a:p>
            <a:r>
              <a:rPr lang="en-US" dirty="0"/>
              <a:t>color</a:t>
            </a:r>
            <a:endParaRPr lang="hu-HU" dirty="0"/>
          </a:p>
        </p:txBody>
      </p:sp>
      <p:sp>
        <p:nvSpPr>
          <p:cNvPr id="22555" name="Oval 56"/>
          <p:cNvSpPr>
            <a:spLocks noChangeArrowheads="1"/>
          </p:cNvSpPr>
          <p:nvPr/>
        </p:nvSpPr>
        <p:spPr bwMode="auto">
          <a:xfrm>
            <a:off x="6481829" y="3489107"/>
            <a:ext cx="156160" cy="200276"/>
          </a:xfrm>
          <a:prstGeom prst="ellipse">
            <a:avLst/>
          </a:prstGeom>
          <a:solidFill>
            <a:schemeClr val="accent2"/>
          </a:solidFill>
          <a:ln w="12700" algn="ctr">
            <a:noFill/>
            <a:round/>
            <a:headEnd/>
            <a:tailEnd/>
          </a:ln>
        </p:spPr>
        <p:txBody>
          <a:bodyPr wrap="square" anchor="ctr">
            <a:spAutoFit/>
          </a:bodyPr>
          <a:lstStyle/>
          <a:p>
            <a:endParaRPr lang="en-US"/>
          </a:p>
        </p:txBody>
      </p:sp>
      <p:sp>
        <p:nvSpPr>
          <p:cNvPr id="22556" name="Oval 57"/>
          <p:cNvSpPr>
            <a:spLocks noChangeArrowheads="1"/>
          </p:cNvSpPr>
          <p:nvPr/>
        </p:nvSpPr>
        <p:spPr bwMode="auto">
          <a:xfrm>
            <a:off x="6808854" y="4335248"/>
            <a:ext cx="156160" cy="200276"/>
          </a:xfrm>
          <a:prstGeom prst="ellipse">
            <a:avLst/>
          </a:prstGeom>
          <a:solidFill>
            <a:schemeClr val="accent2"/>
          </a:solidFill>
          <a:ln w="12700" algn="ctr">
            <a:noFill/>
            <a:round/>
            <a:headEnd/>
            <a:tailEnd/>
          </a:ln>
        </p:spPr>
        <p:txBody>
          <a:bodyPr wrap="square" anchor="ctr">
            <a:spAutoFit/>
          </a:bodyPr>
          <a:lstStyle/>
          <a:p>
            <a:endParaRPr lang="en-US"/>
          </a:p>
        </p:txBody>
      </p:sp>
      <p:sp>
        <p:nvSpPr>
          <p:cNvPr id="22557" name="Oval 58"/>
          <p:cNvSpPr>
            <a:spLocks noChangeArrowheads="1"/>
          </p:cNvSpPr>
          <p:nvPr/>
        </p:nvSpPr>
        <p:spPr bwMode="auto">
          <a:xfrm>
            <a:off x="6510403" y="4266984"/>
            <a:ext cx="156160" cy="200276"/>
          </a:xfrm>
          <a:prstGeom prst="ellipse">
            <a:avLst/>
          </a:prstGeom>
          <a:solidFill>
            <a:schemeClr val="accent2"/>
          </a:solidFill>
          <a:ln w="12700" algn="ctr">
            <a:noFill/>
            <a:round/>
            <a:headEnd/>
            <a:tailEnd/>
          </a:ln>
        </p:spPr>
        <p:txBody>
          <a:bodyPr wrap="square" anchor="ctr">
            <a:spAutoFit/>
          </a:bodyPr>
          <a:lstStyle/>
          <a:p>
            <a:endParaRPr lang="en-US"/>
          </a:p>
        </p:txBody>
      </p:sp>
      <p:sp>
        <p:nvSpPr>
          <p:cNvPr id="22573" name="Line 74"/>
          <p:cNvSpPr>
            <a:spLocks noChangeShapeType="1"/>
          </p:cNvSpPr>
          <p:nvPr/>
        </p:nvSpPr>
        <p:spPr bwMode="auto">
          <a:xfrm flipH="1">
            <a:off x="3928905" y="2562007"/>
            <a:ext cx="2232745" cy="150642"/>
          </a:xfrm>
          <a:prstGeom prst="line">
            <a:avLst/>
          </a:prstGeom>
          <a:noFill/>
          <a:ln w="57150">
            <a:solidFill>
              <a:srgbClr val="00FF00"/>
            </a:solidFill>
            <a:round/>
            <a:headEnd/>
            <a:tailEnd type="triangle" w="med" len="med"/>
          </a:ln>
        </p:spPr>
        <p:txBody>
          <a:bodyPr wrap="none" anchor="ctr"/>
          <a:lstStyle/>
          <a:p>
            <a:endParaRPr lang="en-US"/>
          </a:p>
        </p:txBody>
      </p:sp>
      <p:sp>
        <p:nvSpPr>
          <p:cNvPr id="48" name="Cím 47"/>
          <p:cNvSpPr>
            <a:spLocks noGrp="1"/>
          </p:cNvSpPr>
          <p:nvPr>
            <p:ph type="title"/>
          </p:nvPr>
        </p:nvSpPr>
        <p:spPr/>
        <p:txBody>
          <a:bodyPr vert="horz" lIns="91440" tIns="45720" rIns="91440" bIns="45720" rtlCol="0" anchor="ctr">
            <a:normAutofit/>
          </a:bodyPr>
          <a:lstStyle/>
          <a:p>
            <a:r>
              <a:rPr lang="en-US" dirty="0"/>
              <a:t>Texture mapping in OpenGL</a:t>
            </a:r>
            <a:br>
              <a:rPr lang="en-US" dirty="0"/>
            </a:br>
            <a:endParaRPr lang="en-US" dirty="0"/>
          </a:p>
        </p:txBody>
      </p:sp>
      <p:pic>
        <p:nvPicPr>
          <p:cNvPr id="3" name="Picture 2"/>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2057221" y="3088409"/>
            <a:ext cx="1125616" cy="528243"/>
          </a:xfrm>
          <a:prstGeom prst="rect">
            <a:avLst/>
          </a:prstGeom>
        </p:spPr>
      </p:pic>
      <p:pic>
        <p:nvPicPr>
          <p:cNvPr id="4" name="Picture 3"/>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3000911" y="2050887"/>
            <a:ext cx="1125616" cy="528243"/>
          </a:xfrm>
          <a:prstGeom prst="rect">
            <a:avLst/>
          </a:prstGeom>
        </p:spPr>
      </p:pic>
      <p:pic>
        <p:nvPicPr>
          <p:cNvPr id="5" name="Picture 4"/>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3546217" y="3012594"/>
            <a:ext cx="1125616" cy="528243"/>
          </a:xfrm>
          <a:prstGeom prst="rect">
            <a:avLst/>
          </a:prstGeom>
        </p:spPr>
      </p:pic>
      <p:pic>
        <p:nvPicPr>
          <p:cNvPr id="6" name="Picture 5"/>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6206602" y="2282323"/>
            <a:ext cx="872131" cy="528243"/>
          </a:xfrm>
          <a:prstGeom prst="rect">
            <a:avLst/>
          </a:prstGeom>
        </p:spPr>
      </p:pic>
      <p:pic>
        <p:nvPicPr>
          <p:cNvPr id="56" name="Picture 55"/>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5871228" y="4439747"/>
            <a:ext cx="767068" cy="359979"/>
          </a:xfrm>
          <a:prstGeom prst="rect">
            <a:avLst/>
          </a:prstGeom>
        </p:spPr>
      </p:pic>
      <p:pic>
        <p:nvPicPr>
          <p:cNvPr id="57" name="Picture 56"/>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6993763" y="4364329"/>
            <a:ext cx="795167" cy="373166"/>
          </a:xfrm>
          <a:prstGeom prst="rect">
            <a:avLst/>
          </a:prstGeom>
        </p:spPr>
      </p:pic>
      <p:pic>
        <p:nvPicPr>
          <p:cNvPr id="58" name="Picture 57"/>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5769297" y="3419755"/>
            <a:ext cx="776949" cy="364616"/>
          </a:xfrm>
          <a:prstGeom prst="rect">
            <a:avLst/>
          </a:prstGeom>
        </p:spPr>
      </p:pic>
      <p:sp>
        <p:nvSpPr>
          <p:cNvPr id="47" name="Rectangle 46"/>
          <p:cNvSpPr>
            <a:spLocks noChangeArrowheads="1"/>
          </p:cNvSpPr>
          <p:nvPr/>
        </p:nvSpPr>
        <p:spPr bwMode="auto">
          <a:xfrm>
            <a:off x="5934157" y="4966123"/>
            <a:ext cx="2029384" cy="1569660"/>
          </a:xfrm>
          <a:prstGeom prst="rect">
            <a:avLst/>
          </a:prstGeom>
          <a:noFill/>
          <a:ln w="12700">
            <a:noFill/>
            <a:miter lim="800000"/>
            <a:headEnd/>
            <a:tailEnd/>
          </a:ln>
        </p:spPr>
        <p:txBody>
          <a:bodyPr wrap="square">
            <a:spAutoFit/>
          </a:bodyPr>
          <a:lstStyle/>
          <a:p>
            <a:pPr algn="ctr"/>
            <a:r>
              <a:rPr lang="en-US" sz="2400" dirty="0">
                <a:latin typeface="Whipsmart" panose="020B0502030203050204" pitchFamily="34" charset="0"/>
              </a:rPr>
              <a:t>texture coordinates from vertex buffer</a:t>
            </a:r>
            <a:endParaRPr lang="hu-HU"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9780796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Texture</a:t>
            </a:r>
            <a:r>
              <a:rPr lang="hu-HU" dirty="0" err="1">
                <a:latin typeface="Consolas" panose="020B0609020204030204" pitchFamily="49" charset="0"/>
                <a:cs typeface="Consolas" panose="020B0609020204030204" pitchFamily="49" charset="0"/>
              </a:rPr>
              <a:t>dQuadGeometry</a:t>
            </a:r>
            <a:r>
              <a:rPr lang="en-US" dirty="0">
                <a:latin typeface="Consolas" panose="020B0609020204030204" pitchFamily="49" charset="0"/>
                <a:cs typeface="Consolas" panose="020B0609020204030204" pitchFamily="49" charset="0"/>
              </a:rPr>
              <a:t> </a:t>
            </a:r>
            <a:r>
              <a:rPr lang="en-US" dirty="0" err="1">
                <a:cs typeface="Consolas" panose="020B0609020204030204" pitchFamily="49" charset="0"/>
              </a:rPr>
              <a:t>tex</a:t>
            </a:r>
            <a:r>
              <a:rPr lang="hu-HU" dirty="0" err="1">
                <a:cs typeface="Consolas" panose="020B0609020204030204" pitchFamily="49" charset="0"/>
              </a:rPr>
              <a:t>ture</a:t>
            </a:r>
            <a:r>
              <a:rPr lang="hu-HU" dirty="0">
                <a:cs typeface="Consolas" panose="020B0609020204030204" pitchFamily="49" charset="0"/>
              </a:rPr>
              <a:t> </a:t>
            </a:r>
            <a:r>
              <a:rPr lang="hu-HU" dirty="0" err="1">
                <a:cs typeface="Consolas" panose="020B0609020204030204" pitchFamily="49" charset="0"/>
              </a:rPr>
              <a:t>coords</a:t>
            </a:r>
            <a:endParaRPr lang="en-US" dirty="0">
              <a:cs typeface="Consolas" panose="020B0609020204030204" pitchFamily="49" charset="0"/>
            </a:endParaRPr>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this.vertexTexCoordBuffer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gl.createBuffer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gl.bindBuffer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gl.ARRAY_BUFFER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this.vertexTexCoordBuffer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gl.bufferData</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gl.ARRAY_BUFFER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new</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Float32Array([</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rPr>
              <a:t>gl.STATIC_DRAW</a:t>
            </a:r>
            <a:r>
              <a:rPr lang="en-US" sz="2000" dirty="0">
                <a:solidFill>
                  <a:srgbClr val="000000"/>
                </a:solidFill>
                <a:latin typeface="Consolas" panose="020B0609020204030204" pitchFamily="49" charset="0"/>
                <a:ea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5468777" y="4724400"/>
            <a:ext cx="3978973" cy="369332"/>
          </a:xfrm>
          <a:prstGeom prst="rect">
            <a:avLst/>
          </a:prstGeom>
          <a:noFill/>
        </p:spPr>
        <p:txBody>
          <a:bodyPr wrap="none" rtlCol="0">
            <a:spAutoFit/>
          </a:bodyPr>
          <a:lstStyle/>
          <a:p>
            <a:pPr algn="ctr"/>
            <a:r>
              <a:rPr lang="hu-HU" dirty="0" err="1">
                <a:solidFill>
                  <a:srgbClr val="FF0000"/>
                </a:solidFill>
                <a:latin typeface="Whipsmart" panose="020B0502030203050204" pitchFamily="34" charset="0"/>
              </a:rPr>
              <a:t>texture</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corners</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mapped</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to</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quad</a:t>
            </a:r>
            <a:r>
              <a:rPr lang="en-US" dirty="0">
                <a:solidFill>
                  <a:srgbClr val="FF0000"/>
                </a:solidFill>
                <a:latin typeface="Whipsmart" panose="020B0502030203050204" pitchFamily="34" charset="0"/>
              </a:rPr>
              <a:t>'s </a:t>
            </a:r>
            <a:r>
              <a:rPr lang="hu-HU" dirty="0" err="1">
                <a:solidFill>
                  <a:srgbClr val="FF0000"/>
                </a:solidFill>
                <a:latin typeface="Whipsmart" panose="020B0502030203050204" pitchFamily="34" charset="0"/>
              </a:rPr>
              <a:t>corner</a:t>
            </a:r>
            <a:r>
              <a:rPr lang="en-US" dirty="0">
                <a:solidFill>
                  <a:srgbClr val="FF0000"/>
                </a:solidFill>
                <a:latin typeface="Whipsmart" panose="020B0502030203050204" pitchFamily="34" charset="0"/>
              </a:rPr>
              <a:t>s</a:t>
            </a:r>
          </a:p>
        </p:txBody>
      </p:sp>
      <p:cxnSp>
        <p:nvCxnSpPr>
          <p:cNvPr id="6" name="Straight Arrow Connector 5"/>
          <p:cNvCxnSpPr>
            <a:stCxn id="5" idx="1"/>
          </p:cNvCxnSpPr>
          <p:nvPr/>
        </p:nvCxnSpPr>
        <p:spPr>
          <a:xfrm flipH="1" flipV="1">
            <a:off x="4114832" y="4724400"/>
            <a:ext cx="1353944"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Cloud 6"/>
          <p:cNvSpPr/>
          <p:nvPr/>
        </p:nvSpPr>
        <p:spPr>
          <a:xfrm>
            <a:off x="8864150" y="1210434"/>
            <a:ext cx="3048000" cy="1600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attribute buffer, with 2 floats per vertex</a:t>
            </a:r>
          </a:p>
        </p:txBody>
      </p:sp>
      <p:sp>
        <p:nvSpPr>
          <p:cNvPr id="8" name="TextBox 7"/>
          <p:cNvSpPr txBox="1"/>
          <p:nvPr/>
        </p:nvSpPr>
        <p:spPr>
          <a:xfrm>
            <a:off x="0" y="0"/>
            <a:ext cx="520118" cy="3170099"/>
          </a:xfrm>
          <a:prstGeom prst="rect">
            <a:avLst/>
          </a:prstGeom>
          <a:noFill/>
        </p:spPr>
        <p:txBody>
          <a:bodyPr wrap="square" rtlCol="0">
            <a:spAutoFit/>
          </a:bodyPr>
          <a:lstStyle/>
          <a:p>
            <a:r>
              <a:rPr lang="hu-HU" sz="20000" dirty="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638566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Texture</a:t>
            </a:r>
            <a:r>
              <a:rPr lang="hu-HU" dirty="0" err="1">
                <a:latin typeface="Consolas" panose="020B0609020204030204" pitchFamily="49" charset="0"/>
                <a:cs typeface="Consolas" panose="020B0609020204030204" pitchFamily="49" charset="0"/>
              </a:rPr>
              <a:t>dQuadGeometry</a:t>
            </a:r>
            <a:r>
              <a:rPr lang="en-US" dirty="0">
                <a:cs typeface="Consolas" panose="020B0609020204030204" pitchFamily="49" charset="0"/>
              </a:rPr>
              <a:t> index buffer</a:t>
            </a:r>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this.indexBuffer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gl.createBuffer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gl.bindBuffer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gl.ELEMENT_ARRAY_BUFFER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this.indexBuffer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gl.bufferData</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gl.ELEMENT_ARRAY_BUFFER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new Uint16Array([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0, 1, 2,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1, 2, 3,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gl.STATIC_DRAW</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chemeClr val="bg1">
                    <a:lumMod val="50000"/>
                  </a:schemeClr>
                </a:solidFill>
                <a:latin typeface="Consolas" panose="020B0609020204030204" pitchFamily="49" charset="0"/>
                <a:ea typeface="Times New Roman" panose="02020603050405020304" pitchFamily="18" charset="0"/>
              </a:rPr>
              <a:t>};</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6400800" y="4572000"/>
            <a:ext cx="1314784"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two triangles</a:t>
            </a:r>
          </a:p>
        </p:txBody>
      </p:sp>
      <p:cxnSp>
        <p:nvCxnSpPr>
          <p:cNvPr id="6" name="Straight Arrow Connector 5"/>
          <p:cNvCxnSpPr>
            <a:stCxn id="5" idx="1"/>
          </p:cNvCxnSpPr>
          <p:nvPr/>
        </p:nvCxnSpPr>
        <p:spPr>
          <a:xfrm flipH="1" flipV="1">
            <a:off x="3714766" y="4572000"/>
            <a:ext cx="2686034"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Cloud 6"/>
          <p:cNvSpPr/>
          <p:nvPr/>
        </p:nvSpPr>
        <p:spPr>
          <a:xfrm>
            <a:off x="9022618" y="1489152"/>
            <a:ext cx="2095163" cy="143207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same</a:t>
            </a:r>
            <a:endParaRPr lang="en-US" dirty="0">
              <a:latin typeface="Consolas" panose="020B0609020204030204" pitchFamily="49" charset="0"/>
              <a:cs typeface="Consolas" panose="020B0609020204030204" pitchFamily="49" charset="0"/>
            </a:endParaRPr>
          </a:p>
        </p:txBody>
      </p:sp>
      <p:sp>
        <p:nvSpPr>
          <p:cNvPr id="8" name="TextBox 7"/>
          <p:cNvSpPr txBox="1"/>
          <p:nvPr/>
        </p:nvSpPr>
        <p:spPr>
          <a:xfrm>
            <a:off x="0" y="0"/>
            <a:ext cx="520118" cy="3170099"/>
          </a:xfrm>
          <a:prstGeom prst="rect">
            <a:avLst/>
          </a:prstGeom>
          <a:noFill/>
        </p:spPr>
        <p:txBody>
          <a:bodyPr wrap="square" rtlCol="0">
            <a:spAutoFit/>
          </a:bodyPr>
          <a:lstStyle/>
          <a:p>
            <a:r>
              <a:rPr lang="hu-HU" sz="20000" dirty="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195716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Texture</a:t>
            </a:r>
            <a:r>
              <a:rPr lang="hu-HU" dirty="0">
                <a:latin typeface="Consolas" panose="020B0609020204030204" pitchFamily="49" charset="0"/>
                <a:cs typeface="Consolas" panose="020B0609020204030204" pitchFamily="49" charset="0"/>
              </a:rPr>
              <a:t>dQuadGeometry</a:t>
            </a:r>
            <a:r>
              <a:rPr lang="en-US" dirty="0">
                <a:latin typeface="Consolas" panose="020B0609020204030204" pitchFamily="49" charset="0"/>
                <a:cs typeface="Consolas" panose="020B0609020204030204" pitchFamily="49" charset="0"/>
              </a:rPr>
              <a:t> </a:t>
            </a:r>
            <a:r>
              <a:rPr lang="en-US" dirty="0">
                <a:cs typeface="Consolas" panose="020B0609020204030204" pitchFamily="49" charset="0"/>
              </a:rPr>
              <a:t>input layout (a.k.a. VAO) - positions</a:t>
            </a:r>
            <a:endParaRPr lang="en-US" dirty="0"/>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this.inputLayout</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gl.createVertexArray</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gl.bindVertexArray</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this.inputLayout</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endPar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gl.bindBuffer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gl.ARRAY_BUFFER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this.vertexBuffer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gl.enableVertexAttribArray</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(0);</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gl.vertexAttribPointer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(0,</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3,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gl.FLOAT</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//&lt; three pieces of float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false, //&lt; do not normalize (make unit length)</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0, //&lt; tightly packed</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0 //&lt; data starts at array start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Cloud 6"/>
          <p:cNvSpPr/>
          <p:nvPr/>
        </p:nvSpPr>
        <p:spPr>
          <a:xfrm>
            <a:off x="7315200" y="1143000"/>
            <a:ext cx="3048000" cy="1600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change at all</a:t>
            </a:r>
          </a:p>
        </p:txBody>
      </p:sp>
      <p:sp>
        <p:nvSpPr>
          <p:cNvPr id="5" name="TextBox 4"/>
          <p:cNvSpPr txBox="1"/>
          <p:nvPr/>
        </p:nvSpPr>
        <p:spPr>
          <a:xfrm>
            <a:off x="0" y="0"/>
            <a:ext cx="520118" cy="3170099"/>
          </a:xfrm>
          <a:prstGeom prst="rect">
            <a:avLst/>
          </a:prstGeom>
          <a:noFill/>
        </p:spPr>
        <p:txBody>
          <a:bodyPr wrap="square" rtlCol="0">
            <a:spAutoFit/>
          </a:bodyPr>
          <a:lstStyle/>
          <a:p>
            <a:r>
              <a:rPr lang="hu-HU" sz="20000" dirty="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3189497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Texture</a:t>
            </a:r>
            <a:r>
              <a:rPr lang="hu-HU" dirty="0">
                <a:latin typeface="Consolas" panose="020B0609020204030204" pitchFamily="49" charset="0"/>
                <a:cs typeface="Consolas" panose="020B0609020204030204" pitchFamily="49" charset="0"/>
              </a:rPr>
              <a:t>dQuadGeometry</a:t>
            </a:r>
            <a:r>
              <a:rPr lang="en-US" dirty="0">
                <a:cs typeface="Consolas" panose="020B0609020204030204" pitchFamily="49" charset="0"/>
              </a:rPr>
              <a:t> input layout (a.k.a. VAO) - </a:t>
            </a:r>
            <a:r>
              <a:rPr lang="en-US" dirty="0" err="1">
                <a:cs typeface="Consolas" panose="020B0609020204030204" pitchFamily="49" charset="0"/>
              </a:rPr>
              <a:t>normals</a:t>
            </a:r>
            <a:endParaRPr lang="en-US" dirty="0">
              <a:cs typeface="Consolas" panose="020B0609020204030204" pitchFamily="49" charset="0"/>
            </a:endParaRPr>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gl.bindBuffer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gl.ARRAY_BUFFER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this.vertex</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Normal</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gl.enableVertexAttribArray</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(1);</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gl.vertexAttribPointer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(1,</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3,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gl.FLOAT</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//&lt; three pieces of float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false, //&lt; do not normalize (make unit length)</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0, //&lt; tightly packed</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0 //&lt; data starts at array start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Cloud 6"/>
          <p:cNvSpPr/>
          <p:nvPr/>
        </p:nvSpPr>
        <p:spPr>
          <a:xfrm>
            <a:off x="7391400" y="1143000"/>
            <a:ext cx="3048000" cy="1600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vertexColor</a:t>
            </a:r>
            <a:r>
              <a:rPr lang="en-US" dirty="0"/>
              <a:t> renamed</a:t>
            </a:r>
          </a:p>
        </p:txBody>
      </p:sp>
      <p:sp>
        <p:nvSpPr>
          <p:cNvPr id="5" name="TextBox 4"/>
          <p:cNvSpPr txBox="1"/>
          <p:nvPr/>
        </p:nvSpPr>
        <p:spPr>
          <a:xfrm>
            <a:off x="7401423" y="5715000"/>
            <a:ext cx="2361544"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new name, same format</a:t>
            </a:r>
          </a:p>
        </p:txBody>
      </p:sp>
      <p:cxnSp>
        <p:nvCxnSpPr>
          <p:cNvPr id="6" name="Straight Arrow Connector 5"/>
          <p:cNvCxnSpPr/>
          <p:nvPr/>
        </p:nvCxnSpPr>
        <p:spPr>
          <a:xfrm flipH="1" flipV="1">
            <a:off x="8229600" y="3429000"/>
            <a:ext cx="304800" cy="2286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0"/>
            <a:ext cx="520118" cy="3170099"/>
          </a:xfrm>
          <a:prstGeom prst="rect">
            <a:avLst/>
          </a:prstGeom>
          <a:noFill/>
        </p:spPr>
        <p:txBody>
          <a:bodyPr wrap="square" rtlCol="0">
            <a:spAutoFit/>
          </a:bodyPr>
          <a:lstStyle/>
          <a:p>
            <a:r>
              <a:rPr lang="hu-HU" sz="20000" dirty="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661443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Texture</a:t>
            </a:r>
            <a:r>
              <a:rPr lang="hu-HU" dirty="0">
                <a:latin typeface="Consolas" panose="020B0609020204030204" pitchFamily="49" charset="0"/>
                <a:cs typeface="Consolas" panose="020B0609020204030204" pitchFamily="49" charset="0"/>
              </a:rPr>
              <a:t>dQuadGeometry</a:t>
            </a:r>
            <a:r>
              <a:rPr lang="en-US" dirty="0">
                <a:latin typeface="Consolas" panose="020B0609020204030204" pitchFamily="49" charset="0"/>
                <a:cs typeface="Consolas" panose="020B0609020204030204" pitchFamily="49" charset="0"/>
              </a:rPr>
              <a:t> </a:t>
            </a:r>
            <a:r>
              <a:rPr lang="en-US" dirty="0">
                <a:cs typeface="Consolas" panose="020B0609020204030204" pitchFamily="49" charset="0"/>
              </a:rPr>
              <a:t>input layout (a.k.a. VAO) - </a:t>
            </a:r>
            <a:r>
              <a:rPr lang="en-US" dirty="0" err="1">
                <a:cs typeface="Consolas" panose="020B0609020204030204" pitchFamily="49" charset="0"/>
              </a:rPr>
              <a:t>texCoords</a:t>
            </a:r>
            <a:endParaRPr lang="en-US" dirty="0">
              <a:cs typeface="Consolas" panose="020B0609020204030204" pitchFamily="49" charset="0"/>
            </a:endParaRPr>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gl.bindBuffer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gl.ARRAY_BUFFER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this.vertexTexCoordBuffer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gl.enableVertexAttribArray</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2</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gl.vertexAttribPointer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2</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2</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gl.FLOAT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//&lt; two pieces of float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false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//&lt; do not normalize (make unit length)</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//&lt; tightly packed</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//&lt; data starts at array start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Times New Roman" panose="02020603050405020304" pitchFamily="18" charset="0"/>
              </a:rPr>
              <a:t>  ); </a:t>
            </a:r>
          </a:p>
          <a:p>
            <a:endPar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A5A5A5"/>
                </a:solidFill>
                <a:latin typeface="Consolas" panose="020B0609020204030204" pitchFamily="49" charset="0"/>
                <a:ea typeface="Times New Roman" panose="02020603050405020304" pitchFamily="18" charset="0"/>
                <a:cs typeface="Times New Roman" panose="02020603050405020304" pitchFamily="18" charset="0"/>
              </a:rPr>
              <a:t>gl.bindVertexArray</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(null);</a:t>
            </a:r>
          </a:p>
          <a:p>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7" name="Cloud 6"/>
          <p:cNvSpPr/>
          <p:nvPr/>
        </p:nvSpPr>
        <p:spPr>
          <a:xfrm>
            <a:off x="8305800" y="890588"/>
            <a:ext cx="3048000" cy="1600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attribute, 2 floats per vertex</a:t>
            </a:r>
          </a:p>
        </p:txBody>
      </p:sp>
      <p:sp>
        <p:nvSpPr>
          <p:cNvPr id="5" name="TextBox 4"/>
          <p:cNvSpPr txBox="1"/>
          <p:nvPr/>
        </p:nvSpPr>
        <p:spPr>
          <a:xfrm>
            <a:off x="0" y="0"/>
            <a:ext cx="520118" cy="3170099"/>
          </a:xfrm>
          <a:prstGeom prst="rect">
            <a:avLst/>
          </a:prstGeom>
          <a:noFill/>
        </p:spPr>
        <p:txBody>
          <a:bodyPr wrap="square" rtlCol="0">
            <a:spAutoFit/>
          </a:bodyPr>
          <a:lstStyle/>
          <a:p>
            <a:r>
              <a:rPr lang="hu-HU" sz="20000" dirty="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1741096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Texture</a:t>
            </a:r>
            <a:r>
              <a:rPr lang="hu-HU" dirty="0">
                <a:latin typeface="Consolas" panose="020B0609020204030204" pitchFamily="49" charset="0"/>
                <a:cs typeface="Consolas" panose="020B0609020204030204" pitchFamily="49" charset="0"/>
              </a:rPr>
              <a:t>dQuadGeometry</a:t>
            </a:r>
            <a:r>
              <a:rPr lang="en-US" dirty="0">
                <a:cs typeface="Consolas" panose="020B0609020204030204" pitchFamily="49" charset="0"/>
              </a:rPr>
              <a:t> draw</a:t>
            </a:r>
            <a:endParaRPr lang="en-US" dirty="0"/>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hu-HU"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draw = function() {</a:t>
            </a:r>
          </a:p>
          <a:p>
            <a:pPr>
              <a:lnSpc>
                <a:spcPct val="107000"/>
              </a:lnSpc>
            </a:pP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A5A5A5"/>
                </a:solidFill>
                <a:latin typeface="Consolas" panose="020B0609020204030204" pitchFamily="49" charset="0"/>
                <a:ea typeface="Times New Roman" panose="02020603050405020304" pitchFamily="18" charset="0"/>
                <a:cs typeface="Times New Roman" panose="02020603050405020304" pitchFamily="18" charset="0"/>
              </a:rPr>
              <a:t>const</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A5A5A5"/>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 this.gl;</a:t>
            </a:r>
          </a:p>
          <a:p>
            <a:pPr>
              <a:lnSpc>
                <a:spcPct val="107000"/>
              </a:lnSpc>
            </a:pPr>
            <a:endPar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A5A5A5"/>
                </a:solidFill>
                <a:latin typeface="Consolas" panose="020B0609020204030204" pitchFamily="49" charset="0"/>
                <a:ea typeface="Times New Roman" panose="02020603050405020304" pitchFamily="18" charset="0"/>
                <a:cs typeface="Times New Roman" panose="02020603050405020304" pitchFamily="18" charset="0"/>
              </a:rPr>
              <a:t>gl.bindVertexArray</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A5A5A5"/>
                </a:solidFill>
                <a:latin typeface="Consolas" panose="020B0609020204030204" pitchFamily="49" charset="0"/>
                <a:ea typeface="Times New Roman" panose="02020603050405020304" pitchFamily="18" charset="0"/>
                <a:cs typeface="Times New Roman" panose="02020603050405020304" pitchFamily="18" charset="0"/>
              </a:rPr>
              <a:t>this.inputLayout</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A5A5A5"/>
                </a:solidFill>
                <a:latin typeface="Consolas" panose="020B0609020204030204" pitchFamily="49" charset="0"/>
                <a:ea typeface="Times New Roman" panose="02020603050405020304" pitchFamily="18" charset="0"/>
                <a:cs typeface="Times New Roman" panose="02020603050405020304" pitchFamily="18" charset="0"/>
              </a:rPr>
              <a:t>gl.bindBuffer</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A5A5A5"/>
                </a:solidFill>
                <a:latin typeface="Consolas" panose="020B0609020204030204" pitchFamily="49" charset="0"/>
                <a:ea typeface="Times New Roman" panose="02020603050405020304" pitchFamily="18" charset="0"/>
                <a:cs typeface="Times New Roman" panose="02020603050405020304" pitchFamily="18" charset="0"/>
              </a:rPr>
              <a:t>gl.ELEMENT_ARRAY_BUFFER</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A5A5A5"/>
                </a:solidFill>
                <a:latin typeface="Consolas" panose="020B0609020204030204" pitchFamily="49" charset="0"/>
                <a:ea typeface="Times New Roman" panose="02020603050405020304" pitchFamily="18" charset="0"/>
                <a:cs typeface="Times New Roman" panose="02020603050405020304" pitchFamily="18" charset="0"/>
              </a:rPr>
              <a:t>this.indexBuffer</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endPar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A5A5A5"/>
                </a:solidFill>
                <a:latin typeface="Consolas" panose="020B0609020204030204" pitchFamily="49" charset="0"/>
                <a:ea typeface="Times New Roman" panose="02020603050405020304" pitchFamily="18" charset="0"/>
                <a:cs typeface="Times New Roman" panose="02020603050405020304" pitchFamily="18" charset="0"/>
              </a:rPr>
              <a:t>gl.drawElements</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A5A5A5"/>
                </a:solidFill>
                <a:latin typeface="Consolas" panose="020B0609020204030204" pitchFamily="49" charset="0"/>
                <a:ea typeface="Times New Roman" panose="02020603050405020304" pitchFamily="18" charset="0"/>
                <a:cs typeface="Times New Roman" panose="02020603050405020304" pitchFamily="18" charset="0"/>
              </a:rPr>
              <a:t>gl.TRIANGLES</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6, </a:t>
            </a:r>
            <a:r>
              <a:rPr lang="en-US" sz="2000" dirty="0" err="1">
                <a:solidFill>
                  <a:srgbClr val="A5A5A5"/>
                </a:solidFill>
                <a:latin typeface="Consolas" panose="020B0609020204030204" pitchFamily="49" charset="0"/>
                <a:ea typeface="Times New Roman" panose="02020603050405020304" pitchFamily="18" charset="0"/>
                <a:cs typeface="Times New Roman" panose="02020603050405020304" pitchFamily="18" charset="0"/>
              </a:rPr>
              <a:t>gl.UNSIGNED_SHORT</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0);</a:t>
            </a:r>
          </a:p>
          <a:p>
            <a:pPr>
              <a:lnSpc>
                <a:spcPct val="107000"/>
              </a:lnSpc>
            </a:pPr>
            <a:r>
              <a:rPr lang="hu-HU"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a:t>
            </a:r>
            <a:endParaRPr lang="hu-HU"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rgbClr val="A5A5A5"/>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Cloud 6"/>
          <p:cNvSpPr/>
          <p:nvPr/>
        </p:nvSpPr>
        <p:spPr>
          <a:xfrm>
            <a:off x="7620000" y="2068189"/>
            <a:ext cx="3048000" cy="1600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same</a:t>
            </a:r>
          </a:p>
        </p:txBody>
      </p:sp>
      <p:sp>
        <p:nvSpPr>
          <p:cNvPr id="5" name="TextBox 4"/>
          <p:cNvSpPr txBox="1"/>
          <p:nvPr/>
        </p:nvSpPr>
        <p:spPr>
          <a:xfrm>
            <a:off x="6934201" y="6019801"/>
            <a:ext cx="1225015" cy="646331"/>
          </a:xfrm>
          <a:prstGeom prst="rect">
            <a:avLst/>
          </a:prstGeom>
          <a:noFill/>
        </p:spPr>
        <p:txBody>
          <a:bodyPr wrap="square" rtlCol="0">
            <a:spAutoFit/>
          </a:bodyPr>
          <a:lstStyle/>
          <a:p>
            <a:pPr algn="ctr"/>
            <a:r>
              <a:rPr lang="en-US" dirty="0">
                <a:solidFill>
                  <a:srgbClr val="FF0000"/>
                </a:solidFill>
                <a:latin typeface="Whipsmart" panose="020B0502030203050204" pitchFamily="34" charset="0"/>
              </a:rPr>
              <a:t>number of indices</a:t>
            </a:r>
          </a:p>
        </p:txBody>
      </p:sp>
      <p:cxnSp>
        <p:nvCxnSpPr>
          <p:cNvPr id="6" name="Straight Arrow Connector 5"/>
          <p:cNvCxnSpPr>
            <a:stCxn id="5" idx="0"/>
          </p:cNvCxnSpPr>
          <p:nvPr/>
        </p:nvCxnSpPr>
        <p:spPr>
          <a:xfrm flipH="1" flipV="1">
            <a:off x="6546457" y="5178903"/>
            <a:ext cx="1000252" cy="8408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0"/>
            <a:ext cx="520118" cy="3170099"/>
          </a:xfrm>
          <a:prstGeom prst="rect">
            <a:avLst/>
          </a:prstGeom>
          <a:noFill/>
        </p:spPr>
        <p:txBody>
          <a:bodyPr wrap="square" rtlCol="0">
            <a:spAutoFit/>
          </a:bodyPr>
          <a:lstStyle/>
          <a:p>
            <a:r>
              <a:rPr lang="hu-HU" sz="20000" dirty="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1707109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Texturing fragment </a:t>
            </a:r>
            <a:r>
              <a:rPr lang="en-US" dirty="0" err="1"/>
              <a:t>shader</a:t>
            </a:r>
            <a:br>
              <a:rPr lang="en-US" dirty="0"/>
            </a:br>
            <a:r>
              <a:rPr lang="en-US" dirty="0">
                <a:latin typeface="Consolas" panose="020B0609020204030204" pitchFamily="49" charset="0"/>
                <a:cs typeface="Consolas" panose="020B0609020204030204" pitchFamily="49" charset="0"/>
              </a:rPr>
              <a:t>textured-</a:t>
            </a:r>
            <a:r>
              <a:rPr lang="en-US" dirty="0" err="1">
                <a:latin typeface="Consolas" panose="020B0609020204030204" pitchFamily="49" charset="0"/>
                <a:cs typeface="Consolas" panose="020B0609020204030204" pitchFamily="49" charset="0"/>
              </a:rPr>
              <a:t>fs.glsl</a:t>
            </a:r>
            <a:endParaRPr lang="en-US" dirty="0">
              <a:latin typeface="Consolas" panose="020B0609020204030204" pitchFamily="49" charset="0"/>
              <a:cs typeface="Consolas" panose="020B0609020204030204" pitchFamily="49" charset="0"/>
            </a:endParaRPr>
          </a:p>
        </p:txBody>
      </p:sp>
      <p:sp>
        <p:nvSpPr>
          <p:cNvPr id="3" name="Rectangle 2"/>
          <p:cNvSpPr/>
          <p:nvPr/>
        </p:nvSpPr>
        <p:spPr>
          <a:xfrm>
            <a:off x="715256" y="1690688"/>
            <a:ext cx="9129584" cy="51816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Shader.source</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document.currentScript.src.split</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js</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shaders</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/')[1]] = `#version 300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es</a:t>
            </a:r>
            <a:endPar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precision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highp</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float;</a:t>
            </a:r>
          </a:p>
          <a:p>
            <a:pPr>
              <a:lnSpc>
                <a:spcPct val="107000"/>
              </a:lnSpc>
            </a:pPr>
            <a:endPar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out </a:t>
            </a:r>
            <a:r>
              <a:rPr lang="en-US" sz="20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vec4</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fragmentColor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vec2</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texCoord</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pass this on from vertex </a:t>
            </a:r>
            <a:r>
              <a:rPr lang="en-US"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shader</a:t>
            </a:r>
            <a:endParaRPr lang="en-US" sz="12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we need to bind texture to this</a:t>
            </a:r>
          </a:p>
          <a:p>
            <a:pPr>
              <a:lnSpc>
                <a:spcPct val="107000"/>
              </a:lnSpc>
            </a:pP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uniform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i="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sampler2D</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colorTexture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material;</a:t>
            </a:r>
            <a:endPar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void</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main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void</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fragmentColor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texture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material.colorTexture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texCoord</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4" name="Cloud 3"/>
          <p:cNvSpPr/>
          <p:nvPr/>
        </p:nvSpPr>
        <p:spPr>
          <a:xfrm>
            <a:off x="8003022" y="2833013"/>
            <a:ext cx="4013649" cy="289694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probably want to keep your old fragment </a:t>
            </a:r>
            <a:r>
              <a:rPr lang="en-US" dirty="0" err="1"/>
              <a:t>shader</a:t>
            </a:r>
            <a:r>
              <a:rPr lang="en-US" dirty="0"/>
              <a:t> for </a:t>
            </a:r>
            <a:r>
              <a:rPr lang="en-US" dirty="0" err="1"/>
              <a:t>untextured</a:t>
            </a:r>
            <a:r>
              <a:rPr lang="en-US" dirty="0"/>
              <a:t> objects, so it is a good idea to create a new file.</a:t>
            </a:r>
          </a:p>
        </p:txBody>
      </p:sp>
      <p:sp>
        <p:nvSpPr>
          <p:cNvPr id="5" name="TextBox 4"/>
          <p:cNvSpPr txBox="1"/>
          <p:nvPr/>
        </p:nvSpPr>
        <p:spPr>
          <a:xfrm>
            <a:off x="0" y="0"/>
            <a:ext cx="520118" cy="3170099"/>
          </a:xfrm>
          <a:prstGeom prst="rect">
            <a:avLst/>
          </a:prstGeom>
          <a:noFill/>
        </p:spPr>
        <p:txBody>
          <a:bodyPr wrap="square" rtlCol="0">
            <a:spAutoFit/>
          </a:bodyPr>
          <a:lstStyle/>
          <a:p>
            <a:r>
              <a:rPr lang="hu-HU" sz="20000" dirty="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456189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Task: vertex </a:t>
            </a:r>
            <a:r>
              <a:rPr lang="en-US" dirty="0" err="1"/>
              <a:t>shader</a:t>
            </a:r>
            <a:endParaRPr lang="en-US" dirty="0"/>
          </a:p>
        </p:txBody>
      </p:sp>
      <p:sp>
        <p:nvSpPr>
          <p:cNvPr id="4" name="Content Placeholder 3"/>
          <p:cNvSpPr>
            <a:spLocks noGrp="1"/>
          </p:cNvSpPr>
          <p:nvPr>
            <p:ph idx="1"/>
          </p:nvPr>
        </p:nvSpPr>
        <p:spPr/>
        <p:txBody>
          <a:bodyPr/>
          <a:lstStyle/>
          <a:p>
            <a:r>
              <a:rPr lang="en-US" dirty="0"/>
              <a:t>write this on your own</a:t>
            </a:r>
          </a:p>
          <a:p>
            <a:r>
              <a:rPr lang="en-US" dirty="0"/>
              <a:t>again, it makes sense to create a new file</a:t>
            </a:r>
          </a:p>
          <a:p>
            <a:pPr lvl="1"/>
            <a:r>
              <a:rPr lang="en-US" dirty="0"/>
              <a:t>keeping the old one for </a:t>
            </a:r>
            <a:r>
              <a:rPr lang="en-US" dirty="0" err="1"/>
              <a:t>untextured</a:t>
            </a:r>
            <a:r>
              <a:rPr lang="en-US" dirty="0"/>
              <a:t>/color-attribute-using stuff</a:t>
            </a:r>
          </a:p>
          <a:p>
            <a:r>
              <a:rPr lang="en-US" dirty="0"/>
              <a:t>it is the same as before, but</a:t>
            </a:r>
          </a:p>
          <a:p>
            <a:pPr lvl="1"/>
            <a:r>
              <a:rPr lang="hu-HU" dirty="0" err="1"/>
              <a:t>instead</a:t>
            </a:r>
            <a:r>
              <a:rPr lang="hu-HU" dirty="0"/>
              <a:t> of </a:t>
            </a:r>
            <a:r>
              <a:rPr lang="hu-HU" dirty="0" err="1">
                <a:latin typeface="Consolas" panose="020B0609020204030204" pitchFamily="49" charset="0"/>
                <a:cs typeface="Consolas" panose="020B0609020204030204" pitchFamily="49" charset="0"/>
              </a:rPr>
              <a:t>color</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vertexColor</a:t>
            </a:r>
            <a:endParaRPr lang="en-US" dirty="0"/>
          </a:p>
          <a:p>
            <a:pPr lvl="1"/>
            <a:r>
              <a:rPr lang="en-US" dirty="0"/>
              <a:t>forwards input </a:t>
            </a:r>
            <a:r>
              <a:rPr lang="en-US" dirty="0" err="1">
                <a:latin typeface="Consolas" panose="020B0609020204030204" pitchFamily="49" charset="0"/>
                <a:cs typeface="Consolas" panose="020B0609020204030204" pitchFamily="49" charset="0"/>
              </a:rPr>
              <a:t>vertexTexCoord</a:t>
            </a:r>
            <a:r>
              <a:rPr lang="en-US" dirty="0"/>
              <a:t> to output </a:t>
            </a:r>
            <a:r>
              <a:rPr lang="en-US" dirty="0" err="1">
                <a:latin typeface="Consolas" panose="020B0609020204030204" pitchFamily="49" charset="0"/>
                <a:cs typeface="Consolas" panose="020B0609020204030204" pitchFamily="49" charset="0"/>
              </a:rPr>
              <a:t>texCoord</a:t>
            </a:r>
            <a:r>
              <a:rPr lang="en-US" dirty="0"/>
              <a:t>, thus providing the fragment </a:t>
            </a:r>
            <a:r>
              <a:rPr lang="en-US" dirty="0" err="1"/>
              <a:t>shader</a:t>
            </a:r>
            <a:r>
              <a:rPr lang="en-US" dirty="0"/>
              <a:t> with input</a:t>
            </a:r>
          </a:p>
          <a:p>
            <a:pPr lvl="1"/>
            <a:r>
              <a:rPr lang="en-US" dirty="0"/>
              <a:t>note that the type is not </a:t>
            </a:r>
            <a:r>
              <a:rPr lang="en-US" dirty="0">
                <a:latin typeface="Consolas" panose="020B0609020204030204" pitchFamily="49" charset="0"/>
                <a:cs typeface="Consolas" panose="020B0609020204030204" pitchFamily="49" charset="0"/>
              </a:rPr>
              <a:t>vec3</a:t>
            </a:r>
          </a:p>
        </p:txBody>
      </p:sp>
      <p:sp>
        <p:nvSpPr>
          <p:cNvPr id="5" name="TextBox 4"/>
          <p:cNvSpPr txBox="1"/>
          <p:nvPr/>
        </p:nvSpPr>
        <p:spPr>
          <a:xfrm>
            <a:off x="0" y="0"/>
            <a:ext cx="520118" cy="3170099"/>
          </a:xfrm>
          <a:prstGeom prst="rect">
            <a:avLst/>
          </a:prstGeom>
          <a:noFill/>
        </p:spPr>
        <p:txBody>
          <a:bodyPr wrap="square" rtlCol="0">
            <a:spAutoFit/>
          </a:bodyPr>
          <a:lstStyle/>
          <a:p>
            <a:r>
              <a:rPr lang="hu-HU" sz="20000" dirty="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175576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 need to</a:t>
            </a:r>
          </a:p>
        </p:txBody>
      </p:sp>
      <p:sp>
        <p:nvSpPr>
          <p:cNvPr id="4" name="Content Placeholder 3"/>
          <p:cNvSpPr>
            <a:spLocks noGrp="1"/>
          </p:cNvSpPr>
          <p:nvPr>
            <p:ph idx="1"/>
          </p:nvPr>
        </p:nvSpPr>
        <p:spPr/>
        <p:txBody>
          <a:bodyPr/>
          <a:lstStyle/>
          <a:p>
            <a:r>
              <a:rPr lang="en-US" dirty="0"/>
              <a:t>create </a:t>
            </a:r>
            <a:r>
              <a:rPr lang="en-US" dirty="0" err="1"/>
              <a:t>WebGL</a:t>
            </a:r>
            <a:r>
              <a:rPr lang="en-US" dirty="0"/>
              <a:t> texture</a:t>
            </a:r>
          </a:p>
          <a:p>
            <a:r>
              <a:rPr lang="en-US" dirty="0"/>
              <a:t>load HTML image</a:t>
            </a:r>
          </a:p>
          <a:p>
            <a:r>
              <a:rPr lang="en-US" dirty="0"/>
              <a:t>upload image to texture</a:t>
            </a:r>
          </a:p>
          <a:p>
            <a:pPr lvl="1"/>
            <a:r>
              <a:rPr lang="en-US" dirty="0"/>
              <a:t>plus generate </a:t>
            </a:r>
            <a:r>
              <a:rPr lang="en-US" dirty="0" err="1"/>
              <a:t>mipmap</a:t>
            </a:r>
            <a:r>
              <a:rPr lang="en-US" dirty="0"/>
              <a:t> levels</a:t>
            </a:r>
          </a:p>
          <a:p>
            <a:r>
              <a:rPr lang="en-US" dirty="0"/>
              <a:t>set texture filtering</a:t>
            </a:r>
          </a:p>
          <a:p>
            <a:r>
              <a:rPr lang="en-US" dirty="0"/>
              <a:t>set uniform</a:t>
            </a:r>
          </a:p>
          <a:p>
            <a:r>
              <a:rPr lang="en-US" dirty="0"/>
              <a:t>bind texture</a:t>
            </a:r>
          </a:p>
          <a:p>
            <a:pPr lvl="1"/>
            <a:endParaRPr lang="en-US" dirty="0"/>
          </a:p>
        </p:txBody>
      </p:sp>
      <p:sp>
        <p:nvSpPr>
          <p:cNvPr id="6" name="Right Brace 5"/>
          <p:cNvSpPr/>
          <p:nvPr/>
        </p:nvSpPr>
        <p:spPr>
          <a:xfrm>
            <a:off x="5204527" y="1925903"/>
            <a:ext cx="457200" cy="1759199"/>
          </a:xfrm>
          <a:prstGeom prst="rightBrace">
            <a:avLst>
              <a:gd name="adj1" fmla="val 51388"/>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5746021" y="2620836"/>
            <a:ext cx="1704313"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Texture2D.js</a:t>
            </a:r>
          </a:p>
        </p:txBody>
      </p:sp>
      <p:sp>
        <p:nvSpPr>
          <p:cNvPr id="8" name="Right Brace 7"/>
          <p:cNvSpPr/>
          <p:nvPr/>
        </p:nvSpPr>
        <p:spPr>
          <a:xfrm>
            <a:off x="5204527" y="3820039"/>
            <a:ext cx="457200" cy="1383140"/>
          </a:xfrm>
          <a:prstGeom prst="rightBrace">
            <a:avLst>
              <a:gd name="adj1" fmla="val 51388"/>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834527" y="4326943"/>
            <a:ext cx="2970685"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WebGLMath</a:t>
            </a:r>
            <a:r>
              <a:rPr lang="en-US" dirty="0">
                <a:latin typeface="Consolas" panose="020B0609020204030204" pitchFamily="49" charset="0"/>
                <a:cs typeface="Consolas" panose="020B0609020204030204" pitchFamily="49" charset="0"/>
              </a:rPr>
              <a:t>/Sampler2D.js</a:t>
            </a:r>
          </a:p>
        </p:txBody>
      </p:sp>
    </p:spTree>
    <p:extLst>
      <p:ext uri="{BB962C8B-B14F-4D97-AF65-F5344CB8AC3E}">
        <p14:creationId xmlns:p14="http://schemas.microsoft.com/office/powerpoint/2010/main" val="458338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Texture2D.js</a:t>
            </a:r>
            <a:r>
              <a:rPr lang="hu-HU" dirty="0"/>
              <a:t> </a:t>
            </a:r>
            <a:r>
              <a:rPr lang="hu-HU" dirty="0" err="1"/>
              <a:t>object</a:t>
            </a:r>
            <a:r>
              <a:rPr lang="hu-HU" dirty="0"/>
              <a:t> </a:t>
            </a:r>
            <a:r>
              <a:rPr lang="hu-HU" dirty="0" err="1"/>
              <a:t>constructor</a:t>
            </a:r>
            <a:endParaRPr lang="en-US" dirty="0"/>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8F8634"/>
                </a:solidFill>
                <a:latin typeface="Consolas" panose="020B0609020204030204" pitchFamily="49" charset="0"/>
                <a:ea typeface="Times New Roman" panose="02020603050405020304" pitchFamily="18" charset="0"/>
                <a:cs typeface="Times New Roman" panose="02020603050405020304" pitchFamily="18" charset="0"/>
              </a:rPr>
              <a:t>"use strict"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exported Texture2D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class </a:t>
            </a:r>
            <a:r>
              <a:rPr lang="en-US" sz="20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Texture2D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constructor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err="1">
                <a:solidFill>
                  <a:srgbClr val="CB6500"/>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rgbClr val="CB6500"/>
                </a:solidFill>
                <a:latin typeface="Consolas" panose="020B0609020204030204" pitchFamily="49" charset="0"/>
                <a:ea typeface="Times New Roman" panose="02020603050405020304" pitchFamily="18" charset="0"/>
                <a:cs typeface="Times New Roman" panose="02020603050405020304" pitchFamily="18" charset="0"/>
              </a:rPr>
              <a:t>mediaFileUrl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gl.pendingResources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mediaFileUrl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gl.pendingResources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mediaFileUrl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this.mediaFileUrl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mediaFileUrl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this.glTexture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gl.createTexture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this.image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new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Image();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a:t>
            </a:r>
            <a:r>
              <a:rPr lang="en-US" sz="2000" i="1" dirty="0" err="1">
                <a:solidFill>
                  <a:srgbClr val="34A7BD"/>
                </a:solidFill>
                <a:latin typeface="Consolas" panose="020B0609020204030204" pitchFamily="49" charset="0"/>
                <a:ea typeface="Times New Roman" panose="02020603050405020304" pitchFamily="18" charset="0"/>
                <a:cs typeface="Times New Roman" panose="02020603050405020304" pitchFamily="18" charset="0"/>
              </a:rPr>
              <a:t>image</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427E00"/>
                </a:solidFill>
                <a:latin typeface="Consolas" panose="020B0609020204030204" pitchFamily="49" charset="0"/>
                <a:ea typeface="Times New Roman" panose="02020603050405020304" pitchFamily="18" charset="0"/>
                <a:cs typeface="Times New Roman" panose="02020603050405020304" pitchFamily="18" charset="0"/>
              </a:rPr>
              <a:t>onload</a:t>
            </a:r>
            <a:r>
              <a:rPr lang="en-US" sz="20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=&gt;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this.loaded</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this.image.src</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mediaFileUrl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3810000" y="1497557"/>
            <a:ext cx="4649030" cy="369332"/>
          </a:xfrm>
          <a:prstGeom prst="rect">
            <a:avLst/>
          </a:prstGeom>
          <a:noFill/>
        </p:spPr>
        <p:txBody>
          <a:bodyPr wrap="square" rtlCol="0">
            <a:spAutoFit/>
          </a:bodyPr>
          <a:lstStyle/>
          <a:p>
            <a:pPr algn="ctr"/>
            <a:r>
              <a:rPr lang="hu-HU" dirty="0">
                <a:solidFill>
                  <a:srgbClr val="FF0000"/>
                </a:solidFill>
                <a:latin typeface="Whipsmart" panose="020B0502030203050204" pitchFamily="34" charset="0"/>
              </a:rPr>
              <a:t>add </a:t>
            </a:r>
            <a:r>
              <a:rPr lang="hu-HU" dirty="0" err="1">
                <a:solidFill>
                  <a:srgbClr val="FF0000"/>
                </a:solidFill>
                <a:latin typeface="Whipsmart" panose="020B0502030203050204" pitchFamily="34" charset="0"/>
              </a:rPr>
              <a:t>to</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pending</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list</a:t>
            </a:r>
            <a:r>
              <a:rPr lang="hu-HU" dirty="0">
                <a:solidFill>
                  <a:srgbClr val="FF0000"/>
                </a:solidFill>
                <a:latin typeface="Whipsmart" panose="020B0502030203050204" pitchFamily="34" charset="0"/>
              </a:rPr>
              <a:t> </a:t>
            </a:r>
            <a:r>
              <a:rPr lang="en-US" dirty="0">
                <a:solidFill>
                  <a:srgbClr val="FF0000"/>
                </a:solidFill>
                <a:latin typeface="Whipsmart" panose="020B0502030203050204" pitchFamily="34" charset="0"/>
              </a:rPr>
              <a:t>(no drawing until list is empty)</a:t>
            </a:r>
          </a:p>
        </p:txBody>
      </p:sp>
      <p:cxnSp>
        <p:nvCxnSpPr>
          <p:cNvPr id="6" name="Straight Arrow Connector 5"/>
          <p:cNvCxnSpPr/>
          <p:nvPr/>
        </p:nvCxnSpPr>
        <p:spPr>
          <a:xfrm flipH="1">
            <a:off x="4523448" y="1866890"/>
            <a:ext cx="1299936" cy="14427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91400" y="4026734"/>
            <a:ext cx="2985113"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create </a:t>
            </a:r>
            <a:r>
              <a:rPr lang="en-US" dirty="0" err="1">
                <a:solidFill>
                  <a:srgbClr val="FF0000"/>
                </a:solidFill>
                <a:latin typeface="Whipsmart" panose="020B0502030203050204" pitchFamily="34" charset="0"/>
              </a:rPr>
              <a:t>WebGL</a:t>
            </a:r>
            <a:r>
              <a:rPr lang="en-US" dirty="0">
                <a:solidFill>
                  <a:srgbClr val="FF0000"/>
                </a:solidFill>
                <a:latin typeface="Whipsmart" panose="020B0502030203050204" pitchFamily="34" charset="0"/>
              </a:rPr>
              <a:t> texture resource</a:t>
            </a:r>
          </a:p>
        </p:txBody>
      </p:sp>
      <p:cxnSp>
        <p:nvCxnSpPr>
          <p:cNvPr id="8" name="Straight Arrow Connector 7"/>
          <p:cNvCxnSpPr>
            <a:stCxn id="7" idx="1"/>
          </p:cNvCxnSpPr>
          <p:nvPr/>
        </p:nvCxnSpPr>
        <p:spPr>
          <a:xfrm flipH="1">
            <a:off x="6526910" y="4211400"/>
            <a:ext cx="864490" cy="3590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850915" y="4872329"/>
            <a:ext cx="4525598"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create HTML image element (as if on webpage)</a:t>
            </a:r>
          </a:p>
        </p:txBody>
      </p:sp>
      <p:cxnSp>
        <p:nvCxnSpPr>
          <p:cNvPr id="12" name="Straight Arrow Connector 11"/>
          <p:cNvCxnSpPr>
            <a:stCxn id="11" idx="1"/>
          </p:cNvCxnSpPr>
          <p:nvPr/>
        </p:nvCxnSpPr>
        <p:spPr>
          <a:xfrm flipH="1">
            <a:off x="5235547" y="5056995"/>
            <a:ext cx="615368" cy="976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660405" y="6461637"/>
            <a:ext cx="2121094"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trigger loading image</a:t>
            </a:r>
          </a:p>
        </p:txBody>
      </p:sp>
      <p:cxnSp>
        <p:nvCxnSpPr>
          <p:cNvPr id="15" name="Straight Arrow Connector 14"/>
          <p:cNvCxnSpPr>
            <a:stCxn id="14" idx="1"/>
          </p:cNvCxnSpPr>
          <p:nvPr/>
        </p:nvCxnSpPr>
        <p:spPr>
          <a:xfrm flipH="1" flipV="1">
            <a:off x="4391691" y="6461637"/>
            <a:ext cx="268714"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200644" y="6434308"/>
            <a:ext cx="3175869"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call method </a:t>
            </a:r>
            <a:r>
              <a:rPr lang="en-US" dirty="0">
                <a:solidFill>
                  <a:srgbClr val="FF0000"/>
                </a:solidFill>
                <a:latin typeface="Consolas" panose="020B0609020204030204" pitchFamily="49" charset="0"/>
                <a:cs typeface="Consolas" panose="020B0609020204030204" pitchFamily="49" charset="0"/>
              </a:rPr>
              <a:t>loaded</a:t>
            </a:r>
            <a:r>
              <a:rPr lang="en-US" dirty="0">
                <a:solidFill>
                  <a:srgbClr val="FF0000"/>
                </a:solidFill>
                <a:latin typeface="Whipsmart" panose="020B0502030203050204" pitchFamily="34" charset="0"/>
              </a:rPr>
              <a:t> when ready</a:t>
            </a:r>
          </a:p>
        </p:txBody>
      </p:sp>
      <p:cxnSp>
        <p:nvCxnSpPr>
          <p:cNvPr id="21" name="Straight Arrow Connector 20"/>
          <p:cNvCxnSpPr>
            <a:stCxn id="20" idx="0"/>
          </p:cNvCxnSpPr>
          <p:nvPr/>
        </p:nvCxnSpPr>
        <p:spPr>
          <a:xfrm flipH="1" flipV="1">
            <a:off x="7486611" y="6119212"/>
            <a:ext cx="1301968" cy="3150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0"/>
            <a:ext cx="520118" cy="3170099"/>
          </a:xfrm>
          <a:prstGeom prst="rect">
            <a:avLst/>
          </a:prstGeom>
          <a:noFill/>
        </p:spPr>
        <p:txBody>
          <a:bodyPr wrap="square" rtlCol="0">
            <a:spAutoFit/>
          </a:bodyPr>
          <a:lstStyle/>
          <a:p>
            <a:r>
              <a:rPr lang="hu-HU" sz="20000" dirty="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976849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title"/>
          </p:nvPr>
        </p:nvSpPr>
        <p:spPr/>
        <p:txBody>
          <a:bodyPr vert="horz" lIns="91440" tIns="45720" rIns="91440" bIns="45720" rtlCol="0" anchor="ctr">
            <a:normAutofit/>
          </a:bodyPr>
          <a:lstStyle/>
          <a:p>
            <a:r>
              <a:rPr lang="en-US" dirty="0"/>
              <a:t>Texture object creation</a:t>
            </a:r>
          </a:p>
        </p:txBody>
      </p:sp>
      <p:sp>
        <p:nvSpPr>
          <p:cNvPr id="5" name="Rectangle 4"/>
          <p:cNvSpPr>
            <a:spLocks noChangeArrowheads="1"/>
          </p:cNvSpPr>
          <p:nvPr/>
        </p:nvSpPr>
        <p:spPr bwMode="auto">
          <a:xfrm>
            <a:off x="0" y="2039815"/>
            <a:ext cx="12192000" cy="4818185"/>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sz="3200" b="1" dirty="0" err="1">
                <a:latin typeface="Courier New" panose="02070309020205020404" pitchFamily="49" charset="0"/>
                <a:cs typeface="Courier New" panose="02070309020205020404" pitchFamily="49" charset="0"/>
              </a:rPr>
              <a:t>this.glTexture</a:t>
            </a:r>
            <a:r>
              <a:rPr lang="en-US" sz="3200" b="1" dirty="0">
                <a:latin typeface="Courier New" panose="02070309020205020404" pitchFamily="49" charset="0"/>
                <a:cs typeface="Courier New" panose="02070309020205020404" pitchFamily="49" charset="0"/>
              </a:rPr>
              <a:t> = </a:t>
            </a:r>
            <a:r>
              <a:rPr lang="en-US" sz="3200" b="1" dirty="0" err="1">
                <a:latin typeface="Courier New" panose="02070309020205020404" pitchFamily="49" charset="0"/>
                <a:cs typeface="Courier New" panose="02070309020205020404" pitchFamily="49" charset="0"/>
              </a:rPr>
              <a:t>gl.createTexture</a:t>
            </a:r>
            <a:r>
              <a:rPr lang="en-US" sz="3200" b="1" dirty="0">
                <a:latin typeface="Courier New" panose="02070309020205020404" pitchFamily="49" charset="0"/>
                <a:cs typeface="Courier New" panose="02070309020205020404" pitchFamily="49" charset="0"/>
              </a:rPr>
              <a:t>();</a:t>
            </a:r>
          </a:p>
          <a:p>
            <a:r>
              <a:rPr lang="en-US" sz="3200" b="1" dirty="0" err="1">
                <a:latin typeface="Courier New" panose="02070309020205020404" pitchFamily="49" charset="0"/>
                <a:cs typeface="Courier New" panose="02070309020205020404" pitchFamily="49" charset="0"/>
              </a:rPr>
              <a:t>this.image</a:t>
            </a:r>
            <a:r>
              <a:rPr lang="en-US" sz="3200" b="1" dirty="0">
                <a:latin typeface="Courier New" panose="02070309020205020404" pitchFamily="49" charset="0"/>
                <a:cs typeface="Courier New" panose="02070309020205020404" pitchFamily="49" charset="0"/>
              </a:rPr>
              <a:t> = new Image();</a:t>
            </a:r>
            <a:endParaRPr lang="hu-HU" sz="3200" b="1" dirty="0">
              <a:latin typeface="Courier New" panose="02070309020205020404" pitchFamily="49" charset="0"/>
              <a:cs typeface="Courier New" panose="02070309020205020404" pitchFamily="49" charset="0"/>
            </a:endParaRPr>
          </a:p>
          <a:p>
            <a:r>
              <a:rPr lang="hu-HU" sz="3200" b="1" dirty="0">
                <a:solidFill>
                  <a:srgbClr val="00B050"/>
                </a:solidFill>
                <a:latin typeface="Courier New" panose="02070309020205020404" pitchFamily="49" charset="0"/>
                <a:cs typeface="Courier New" panose="02070309020205020404" pitchFamily="49" charset="0"/>
              </a:rPr>
              <a:t>//</a:t>
            </a:r>
            <a:r>
              <a:rPr lang="hu-HU" sz="3200" b="1" dirty="0" err="1">
                <a:solidFill>
                  <a:srgbClr val="00B050"/>
                </a:solidFill>
                <a:latin typeface="Courier New" panose="02070309020205020404" pitchFamily="49" charset="0"/>
                <a:cs typeface="Courier New" panose="02070309020205020404" pitchFamily="49" charset="0"/>
              </a:rPr>
              <a:t>after</a:t>
            </a:r>
            <a:r>
              <a:rPr lang="hu-HU" sz="3200" b="1" dirty="0">
                <a:solidFill>
                  <a:srgbClr val="00B050"/>
                </a:solidFill>
                <a:latin typeface="Courier New" panose="02070309020205020404" pitchFamily="49" charset="0"/>
                <a:cs typeface="Courier New" panose="02070309020205020404" pitchFamily="49" charset="0"/>
              </a:rPr>
              <a:t> image has </a:t>
            </a:r>
            <a:r>
              <a:rPr lang="hu-HU" sz="3200" b="1" dirty="0" err="1">
                <a:solidFill>
                  <a:srgbClr val="00B050"/>
                </a:solidFill>
                <a:latin typeface="Courier New" panose="02070309020205020404" pitchFamily="49" charset="0"/>
                <a:cs typeface="Courier New" panose="02070309020205020404" pitchFamily="49" charset="0"/>
              </a:rPr>
              <a:t>loaded</a:t>
            </a:r>
            <a:endParaRPr lang="hu-HU" sz="3200" b="1" dirty="0">
              <a:solidFill>
                <a:srgbClr val="00B050"/>
              </a:solidFill>
              <a:latin typeface="Courier New" panose="02070309020205020404" pitchFamily="49" charset="0"/>
              <a:cs typeface="Courier New" panose="02070309020205020404" pitchFamily="49" charset="0"/>
            </a:endParaRPr>
          </a:p>
          <a:p>
            <a:r>
              <a:rPr lang="en-US" sz="3200" b="1" dirty="0" err="1">
                <a:latin typeface="Courier New" panose="02070309020205020404" pitchFamily="49" charset="0"/>
                <a:cs typeface="Courier New" panose="02070309020205020404" pitchFamily="49" charset="0"/>
              </a:rPr>
              <a:t>gl.bindTexture</a:t>
            </a:r>
            <a:r>
              <a:rPr lang="en-US" sz="3200" b="1" dirty="0">
                <a:latin typeface="Courier New" panose="02070309020205020404" pitchFamily="49" charset="0"/>
                <a:cs typeface="Courier New" panose="02070309020205020404" pitchFamily="49" charset="0"/>
              </a:rPr>
              <a:t>(gl.TEXTURE_2D, </a:t>
            </a:r>
            <a:r>
              <a:rPr lang="en-US" sz="3200" b="1" dirty="0" err="1">
                <a:latin typeface="Courier New" panose="02070309020205020404" pitchFamily="49" charset="0"/>
                <a:cs typeface="Courier New" panose="02070309020205020404" pitchFamily="49" charset="0"/>
              </a:rPr>
              <a:t>this.glTexture</a:t>
            </a:r>
            <a:r>
              <a:rPr lang="en-US" sz="3200" b="1" dirty="0">
                <a:latin typeface="Courier New" panose="02070309020205020404" pitchFamily="49" charset="0"/>
                <a:cs typeface="Courier New" panose="02070309020205020404" pitchFamily="49" charset="0"/>
              </a:rPr>
              <a:t>);</a:t>
            </a:r>
          </a:p>
          <a:p>
            <a:r>
              <a:rPr lang="en-US" sz="3200" b="1" dirty="0">
                <a:latin typeface="Courier New" panose="02070309020205020404" pitchFamily="49" charset="0"/>
                <a:cs typeface="Courier New" panose="02070309020205020404" pitchFamily="49" charset="0"/>
              </a:rPr>
              <a:t>gl.texImage2D(gl.TEXTURE_2D, 0,</a:t>
            </a:r>
            <a:endParaRPr lang="hu-HU" sz="3200" b="1" dirty="0">
              <a:latin typeface="Courier New" panose="02070309020205020404" pitchFamily="49" charset="0"/>
              <a:cs typeface="Courier New" panose="02070309020205020404" pitchFamily="49" charset="0"/>
            </a:endParaRPr>
          </a:p>
          <a:p>
            <a:r>
              <a:rPr lang="hu-HU" sz="3200" b="1" dirty="0">
                <a:latin typeface="Courier New" panose="02070309020205020404" pitchFamily="49" charset="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gl.RGBA</a:t>
            </a: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gl.RGBA</a:t>
            </a:r>
            <a:r>
              <a:rPr lang="en-US" sz="3200" b="1" dirty="0">
                <a:latin typeface="Courier New" panose="02070309020205020404" pitchFamily="49" charset="0"/>
                <a:cs typeface="Courier New" panose="02070309020205020404" pitchFamily="49" charset="0"/>
              </a:rPr>
              <a:t>,</a:t>
            </a:r>
            <a:endParaRPr lang="hu-HU" sz="3200" b="1" dirty="0">
              <a:latin typeface="Courier New" panose="02070309020205020404" pitchFamily="49" charset="0"/>
              <a:cs typeface="Courier New" panose="02070309020205020404" pitchFamily="49" charset="0"/>
            </a:endParaRPr>
          </a:p>
          <a:p>
            <a:r>
              <a:rPr lang="hu-HU"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gl.UNSIGNED_BYTE</a:t>
            </a: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this.image</a:t>
            </a:r>
            <a:r>
              <a:rPr lang="en-US" sz="3200" b="1" dirty="0">
                <a:latin typeface="Courier New" panose="02070309020205020404" pitchFamily="49" charset="0"/>
                <a:cs typeface="Courier New" panose="02070309020205020404" pitchFamily="49" charset="0"/>
              </a:rPr>
              <a:t>);</a:t>
            </a:r>
          </a:p>
          <a:p>
            <a:endParaRPr lang="en-US" sz="3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061112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Texture2D.js</a:t>
            </a:r>
            <a:r>
              <a:rPr lang="hu-HU" dirty="0"/>
              <a:t> </a:t>
            </a:r>
            <a:r>
              <a:rPr lang="hu-HU" dirty="0" err="1"/>
              <a:t>loaded</a:t>
            </a:r>
            <a:endParaRPr lang="en-US" dirty="0"/>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loaded</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err="1">
                <a:solidFill>
                  <a:srgbClr val="CB6500"/>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gl.bindTexture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(gl.TEXTURE_2D,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this.glTexture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gl.texImage2D(gl.TEXTURE_2D,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gl.RGBA</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gl.RGBA</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gl.UNSIGNED_BYTE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this.image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gl.texParameteri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(gl.TEXTURE_2D,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gl.TEXTURE_MAG_FILTER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gl.LINEAR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gl.texParameteri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(gl.TEXTURE_2D,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gl.TEXTURE_MIN_FILTER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gl.LINEAR_MIPMAP_LINEAR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gl.generateMipmap</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(gl.TEXTURE_2D);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gl.bindTexture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(gl.TEXTURE_2D,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null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gl.pendingResources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this.mediaFileUrl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delete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gl.pendingResources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this.mediaFileUrl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5813014" y="1535668"/>
            <a:ext cx="4952190"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select this Texture object's </a:t>
            </a:r>
            <a:r>
              <a:rPr lang="en-US" dirty="0" err="1">
                <a:solidFill>
                  <a:srgbClr val="FF0000"/>
                </a:solidFill>
                <a:latin typeface="Whipsmart" panose="020B0502030203050204" pitchFamily="34" charset="0"/>
              </a:rPr>
              <a:t>WebGL</a:t>
            </a:r>
            <a:r>
              <a:rPr lang="en-US" dirty="0">
                <a:solidFill>
                  <a:srgbClr val="FF0000"/>
                </a:solidFill>
                <a:latin typeface="Whipsmart" panose="020B0502030203050204" pitchFamily="34" charset="0"/>
              </a:rPr>
              <a:t> texture as current</a:t>
            </a:r>
          </a:p>
        </p:txBody>
      </p:sp>
      <p:cxnSp>
        <p:nvCxnSpPr>
          <p:cNvPr id="6" name="Straight Arrow Connector 5"/>
          <p:cNvCxnSpPr>
            <a:stCxn id="5" idx="2"/>
          </p:cNvCxnSpPr>
          <p:nvPr/>
        </p:nvCxnSpPr>
        <p:spPr>
          <a:xfrm flipH="1">
            <a:off x="8067759" y="1905000"/>
            <a:ext cx="221350" cy="4012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779314" y="2566080"/>
            <a:ext cx="3873176"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upload image to GPU to </a:t>
            </a:r>
            <a:r>
              <a:rPr lang="en-US" dirty="0" err="1">
                <a:solidFill>
                  <a:srgbClr val="FF0000"/>
                </a:solidFill>
                <a:latin typeface="Whipsmart" panose="020B0502030203050204" pitchFamily="34" charset="0"/>
              </a:rPr>
              <a:t>mipmap</a:t>
            </a:r>
            <a:r>
              <a:rPr lang="en-US" dirty="0">
                <a:solidFill>
                  <a:srgbClr val="FF0000"/>
                </a:solidFill>
                <a:latin typeface="Whipsmart" panose="020B0502030203050204" pitchFamily="34" charset="0"/>
              </a:rPr>
              <a:t> level 0</a:t>
            </a:r>
          </a:p>
        </p:txBody>
      </p:sp>
      <p:cxnSp>
        <p:nvCxnSpPr>
          <p:cNvPr id="10" name="Straight Arrow Connector 9"/>
          <p:cNvCxnSpPr>
            <a:stCxn id="9" idx="1"/>
          </p:cNvCxnSpPr>
          <p:nvPr/>
        </p:nvCxnSpPr>
        <p:spPr>
          <a:xfrm flipH="1">
            <a:off x="6392708" y="2750746"/>
            <a:ext cx="38660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768520" y="2863336"/>
            <a:ext cx="1245854"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data format</a:t>
            </a:r>
          </a:p>
        </p:txBody>
      </p:sp>
      <p:cxnSp>
        <p:nvCxnSpPr>
          <p:cNvPr id="15" name="Straight Arrow Connector 14"/>
          <p:cNvCxnSpPr>
            <a:stCxn id="14" idx="3"/>
          </p:cNvCxnSpPr>
          <p:nvPr/>
        </p:nvCxnSpPr>
        <p:spPr>
          <a:xfrm>
            <a:off x="3014374" y="3048002"/>
            <a:ext cx="29342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841014" y="3553256"/>
            <a:ext cx="3440365"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set bilinear filtering for magnification</a:t>
            </a:r>
          </a:p>
        </p:txBody>
      </p:sp>
      <p:cxnSp>
        <p:nvCxnSpPr>
          <p:cNvPr id="25" name="Straight Arrow Connector 24"/>
          <p:cNvCxnSpPr>
            <a:stCxn id="24" idx="3"/>
          </p:cNvCxnSpPr>
          <p:nvPr/>
        </p:nvCxnSpPr>
        <p:spPr>
          <a:xfrm>
            <a:off x="6281378" y="3737922"/>
            <a:ext cx="143909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819668" y="4169606"/>
            <a:ext cx="3209533"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set trilinear filtering (</a:t>
            </a:r>
            <a:r>
              <a:rPr lang="en-US" dirty="0" err="1">
                <a:solidFill>
                  <a:srgbClr val="FF0000"/>
                </a:solidFill>
                <a:latin typeface="Whipsmart" panose="020B0502030203050204" pitchFamily="34" charset="0"/>
              </a:rPr>
              <a:t>mipmapping</a:t>
            </a:r>
            <a:r>
              <a:rPr lang="en-US" dirty="0">
                <a:solidFill>
                  <a:srgbClr val="FF0000"/>
                </a:solidFill>
                <a:latin typeface="Whipsmart" panose="020B0502030203050204" pitchFamily="34" charset="0"/>
              </a:rPr>
              <a:t>)</a:t>
            </a:r>
          </a:p>
        </p:txBody>
      </p:sp>
      <p:cxnSp>
        <p:nvCxnSpPr>
          <p:cNvPr id="29" name="Straight Arrow Connector 28"/>
          <p:cNvCxnSpPr>
            <a:stCxn id="28" idx="3"/>
          </p:cNvCxnSpPr>
          <p:nvPr/>
        </p:nvCxnSpPr>
        <p:spPr>
          <a:xfrm>
            <a:off x="5029200" y="4354273"/>
            <a:ext cx="834962" cy="171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873338" y="4538938"/>
            <a:ext cx="2719014"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compute </a:t>
            </a:r>
            <a:r>
              <a:rPr lang="en-US" dirty="0" err="1">
                <a:solidFill>
                  <a:srgbClr val="FF0000"/>
                </a:solidFill>
                <a:latin typeface="Whipsmart" panose="020B0502030203050204" pitchFamily="34" charset="0"/>
              </a:rPr>
              <a:t>mipmap</a:t>
            </a:r>
            <a:r>
              <a:rPr lang="en-US" dirty="0">
                <a:solidFill>
                  <a:srgbClr val="FF0000"/>
                </a:solidFill>
                <a:latin typeface="Whipsmart" panose="020B0502030203050204" pitchFamily="34" charset="0"/>
              </a:rPr>
              <a:t> levels &gt;0</a:t>
            </a:r>
          </a:p>
        </p:txBody>
      </p:sp>
      <p:cxnSp>
        <p:nvCxnSpPr>
          <p:cNvPr id="32" name="Straight Arrow Connector 31"/>
          <p:cNvCxnSpPr>
            <a:stCxn id="31" idx="1"/>
          </p:cNvCxnSpPr>
          <p:nvPr/>
        </p:nvCxnSpPr>
        <p:spPr>
          <a:xfrm flipH="1" flipV="1">
            <a:off x="6856958" y="4706442"/>
            <a:ext cx="1016381" cy="171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159567" y="6248391"/>
            <a:ext cx="3073278"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remove from pending resources</a:t>
            </a:r>
          </a:p>
        </p:txBody>
      </p:sp>
      <p:cxnSp>
        <p:nvCxnSpPr>
          <p:cNvPr id="37" name="Straight Arrow Connector 36"/>
          <p:cNvCxnSpPr>
            <a:stCxn id="36" idx="1"/>
          </p:cNvCxnSpPr>
          <p:nvPr/>
        </p:nvCxnSpPr>
        <p:spPr>
          <a:xfrm flipH="1" flipV="1">
            <a:off x="5029201" y="6055145"/>
            <a:ext cx="1130367" cy="3779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0" y="0"/>
            <a:ext cx="520118" cy="3170099"/>
          </a:xfrm>
          <a:prstGeom prst="rect">
            <a:avLst/>
          </a:prstGeom>
          <a:noFill/>
        </p:spPr>
        <p:txBody>
          <a:bodyPr wrap="square" rtlCol="0">
            <a:spAutoFit/>
          </a:bodyPr>
          <a:lstStyle/>
          <a:p>
            <a:r>
              <a:rPr lang="hu-HU" sz="20000" dirty="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3349420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add resources and scene elements </a:t>
            </a:r>
          </a:p>
        </p:txBody>
      </p:sp>
      <p:sp>
        <p:nvSpPr>
          <p:cNvPr id="3" name="Content Placeholder 2"/>
          <p:cNvSpPr>
            <a:spLocks noGrp="1"/>
          </p:cNvSpPr>
          <p:nvPr>
            <p:ph idx="1"/>
          </p:nvPr>
        </p:nvSpPr>
        <p:spPr/>
        <p:txBody>
          <a:bodyPr>
            <a:normAutofit/>
          </a:bodyPr>
          <a:lstStyle/>
          <a:p>
            <a:r>
              <a:rPr lang="en-US" dirty="0"/>
              <a:t>create new </a:t>
            </a:r>
            <a:r>
              <a:rPr lang="en-US" sz="2400" dirty="0" err="1">
                <a:latin typeface="Consolas" panose="020B0609020204030204" pitchFamily="49" charset="0"/>
                <a:cs typeface="Consolas" panose="020B0609020204030204" pitchFamily="49" charset="0"/>
              </a:rPr>
              <a:t>Shader</a:t>
            </a:r>
            <a:r>
              <a:rPr lang="en-US" dirty="0"/>
              <a:t> objects from new VS and FS sources</a:t>
            </a:r>
          </a:p>
          <a:p>
            <a:r>
              <a:rPr lang="en-US" dirty="0"/>
              <a:t>create new </a:t>
            </a:r>
            <a:r>
              <a:rPr lang="hu-HU" sz="2400" dirty="0">
                <a:latin typeface="Consolas" panose="020B0609020204030204" pitchFamily="49" charset="0"/>
                <a:cs typeface="Consolas" panose="020B0609020204030204" pitchFamily="49" charset="0"/>
              </a:rPr>
              <a:t>Textured</a:t>
            </a:r>
            <a:r>
              <a:rPr lang="en-US" sz="2400" dirty="0">
                <a:latin typeface="Consolas" panose="020B0609020204030204" pitchFamily="49" charset="0"/>
                <a:cs typeface="Consolas" panose="020B0609020204030204" pitchFamily="49" charset="0"/>
              </a:rPr>
              <a:t>Program</a:t>
            </a:r>
            <a:r>
              <a:rPr lang="en-US" dirty="0">
                <a:solidFill>
                  <a:srgbClr val="FF0000"/>
                </a:solidFill>
              </a:rPr>
              <a:t> </a:t>
            </a:r>
            <a:r>
              <a:rPr lang="en-US" dirty="0"/>
              <a:t>object with the above</a:t>
            </a:r>
          </a:p>
          <a:p>
            <a:r>
              <a:rPr lang="en-US" dirty="0"/>
              <a:t>create a new </a:t>
            </a:r>
            <a:r>
              <a:rPr lang="en-US" sz="2400" dirty="0">
                <a:latin typeface="Consolas" panose="020B0609020204030204" pitchFamily="49" charset="0"/>
                <a:cs typeface="Consolas" panose="020B0609020204030204" pitchFamily="49" charset="0"/>
              </a:rPr>
              <a:t>Material</a:t>
            </a:r>
            <a:r>
              <a:rPr lang="en-US" dirty="0"/>
              <a:t> with the above program</a:t>
            </a:r>
          </a:p>
          <a:p>
            <a:r>
              <a:rPr lang="en-US" dirty="0"/>
              <a:t>set the </a:t>
            </a:r>
            <a:r>
              <a:rPr lang="hu-HU" sz="2400" dirty="0">
                <a:latin typeface="Consolas" panose="020B0609020204030204" pitchFamily="49" charset="0"/>
                <a:cs typeface="Consolas" panose="020B0609020204030204" pitchFamily="49" charset="0"/>
              </a:rPr>
              <a:t>c</a:t>
            </a:r>
            <a:r>
              <a:rPr lang="en-US" sz="2400" dirty="0" err="1">
                <a:latin typeface="Consolas" panose="020B0609020204030204" pitchFamily="49" charset="0"/>
                <a:cs typeface="Consolas" panose="020B0609020204030204" pitchFamily="49" charset="0"/>
              </a:rPr>
              <a:t>olor</a:t>
            </a:r>
            <a:r>
              <a:rPr lang="hu-HU" sz="2400" dirty="0">
                <a:latin typeface="Consolas" panose="020B0609020204030204" pitchFamily="49" charset="0"/>
                <a:cs typeface="Consolas" panose="020B0609020204030204" pitchFamily="49" charset="0"/>
              </a:rPr>
              <a:t>Texture</a:t>
            </a:r>
            <a:r>
              <a:rPr lang="en-US" sz="2400" dirty="0">
                <a:latin typeface="Consolas" panose="020B0609020204030204" pitchFamily="49" charset="0"/>
                <a:cs typeface="Consolas" panose="020B0609020204030204" pitchFamily="49" charset="0"/>
              </a:rPr>
              <a:t> </a:t>
            </a:r>
            <a:r>
              <a:rPr lang="en-US" dirty="0"/>
              <a:t>property of the material</a:t>
            </a:r>
          </a:p>
          <a:p>
            <a:pPr lvl="1"/>
            <a:r>
              <a:rPr lang="en-US" dirty="0"/>
              <a:t>use the set method, pass a new </a:t>
            </a:r>
            <a:r>
              <a:rPr lang="en-US" dirty="0">
                <a:latin typeface="Consolas" panose="020B0609020204030204" pitchFamily="49" charset="0"/>
                <a:cs typeface="Consolas" panose="020B0609020204030204" pitchFamily="49" charset="0"/>
              </a:rPr>
              <a:t>Texture2D</a:t>
            </a:r>
          </a:p>
          <a:p>
            <a:pPr lvl="1"/>
            <a:r>
              <a:rPr lang="en-US" dirty="0"/>
              <a:t>download </a:t>
            </a:r>
            <a:r>
              <a:rPr lang="en-US" dirty="0">
                <a:latin typeface="Consolas" panose="020B0609020204030204" pitchFamily="49" charset="0"/>
                <a:cs typeface="Consolas" panose="020B0609020204030204" pitchFamily="49" charset="0"/>
              </a:rPr>
              <a:t>asteroid.png</a:t>
            </a:r>
            <a:r>
              <a:rPr lang="en-US" dirty="0"/>
              <a:t>, place it in a folder ‘media’</a:t>
            </a:r>
          </a:p>
          <a:p>
            <a:r>
              <a:rPr lang="en-US" dirty="0"/>
              <a:t>create an instance of </a:t>
            </a:r>
            <a:r>
              <a:rPr lang="en-US" sz="2400" dirty="0" err="1">
                <a:latin typeface="Consolas" panose="020B0609020204030204" pitchFamily="49" charset="0"/>
                <a:cs typeface="Consolas" panose="020B0609020204030204" pitchFamily="49" charset="0"/>
              </a:rPr>
              <a:t>TexturedQuadGeometry</a:t>
            </a:r>
            <a:endParaRPr lang="en-US" sz="2400" dirty="0">
              <a:latin typeface="Consolas" panose="020B0609020204030204" pitchFamily="49" charset="0"/>
              <a:cs typeface="Consolas" panose="020B0609020204030204" pitchFamily="49" charset="0"/>
            </a:endParaRPr>
          </a:p>
          <a:p>
            <a:r>
              <a:rPr lang="en-US" dirty="0"/>
              <a:t>create </a:t>
            </a:r>
            <a:r>
              <a:rPr lang="en-US" sz="2400" dirty="0">
                <a:latin typeface="Consolas" panose="020B0609020204030204" pitchFamily="49" charset="0"/>
                <a:cs typeface="Consolas" panose="020B0609020204030204" pitchFamily="49" charset="0"/>
              </a:rPr>
              <a:t>Mesh</a:t>
            </a:r>
            <a:r>
              <a:rPr lang="en-US" dirty="0"/>
              <a:t>, </a:t>
            </a:r>
            <a:r>
              <a:rPr lang="en-US" sz="2400" dirty="0" err="1">
                <a:latin typeface="Consolas" panose="020B0609020204030204" pitchFamily="49" charset="0"/>
                <a:cs typeface="Consolas" panose="020B0609020204030204" pitchFamily="49" charset="0"/>
              </a:rPr>
              <a:t>GameObject</a:t>
            </a:r>
            <a:r>
              <a:rPr lang="en-US" dirty="0"/>
              <a:t> using the above</a:t>
            </a:r>
          </a:p>
        </p:txBody>
      </p:sp>
      <p:sp>
        <p:nvSpPr>
          <p:cNvPr id="4" name="TextBox 3"/>
          <p:cNvSpPr txBox="1"/>
          <p:nvPr/>
        </p:nvSpPr>
        <p:spPr>
          <a:xfrm>
            <a:off x="0" y="0"/>
            <a:ext cx="520118" cy="3170099"/>
          </a:xfrm>
          <a:prstGeom prst="rect">
            <a:avLst/>
          </a:prstGeom>
          <a:noFill/>
        </p:spPr>
        <p:txBody>
          <a:bodyPr wrap="square" rtlCol="0">
            <a:spAutoFit/>
          </a:bodyPr>
          <a:lstStyle/>
          <a:p>
            <a:r>
              <a:rPr lang="hu-HU" sz="20000" dirty="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957643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not work </a:t>
            </a:r>
            <a:r>
              <a:rPr lang="en-US" dirty="0">
                <a:sym typeface="Wingdings" panose="05000000000000000000" pitchFamily="2" charset="2"/>
              </a:rPr>
              <a:t></a:t>
            </a:r>
            <a:endParaRPr lang="en-US" dirty="0"/>
          </a:p>
        </p:txBody>
      </p:sp>
      <p:pic>
        <p:nvPicPr>
          <p:cNvPr id="4" name="Picture 3"/>
          <p:cNvPicPr>
            <a:picLocks noChangeAspect="1"/>
          </p:cNvPicPr>
          <p:nvPr/>
        </p:nvPicPr>
        <p:blipFill rotWithShape="1">
          <a:blip r:embed="rId2"/>
          <a:srcRect l="1250" t="66552" r="11667" b="30689"/>
          <a:stretch/>
        </p:blipFill>
        <p:spPr>
          <a:xfrm rot="19301935">
            <a:off x="-3239702" y="-9048383"/>
            <a:ext cx="46846880" cy="896591"/>
          </a:xfrm>
          <a:prstGeom prst="rect">
            <a:avLst/>
          </a:prstGeom>
        </p:spPr>
      </p:pic>
      <p:pic>
        <p:nvPicPr>
          <p:cNvPr id="6" name="Picture 5"/>
          <p:cNvPicPr>
            <a:picLocks noChangeAspect="1"/>
          </p:cNvPicPr>
          <p:nvPr/>
        </p:nvPicPr>
        <p:blipFill rotWithShape="1">
          <a:blip r:embed="rId2"/>
          <a:srcRect l="1250" t="66552" r="11667" b="30689"/>
          <a:stretch/>
        </p:blipFill>
        <p:spPr>
          <a:xfrm rot="19301935">
            <a:off x="-10250100" y="-2114185"/>
            <a:ext cx="46846880" cy="896591"/>
          </a:xfrm>
          <a:prstGeom prst="rect">
            <a:avLst/>
          </a:prstGeom>
        </p:spPr>
      </p:pic>
      <p:pic>
        <p:nvPicPr>
          <p:cNvPr id="7" name="Picture 6"/>
          <p:cNvPicPr>
            <a:picLocks noChangeAspect="1"/>
          </p:cNvPicPr>
          <p:nvPr/>
        </p:nvPicPr>
        <p:blipFill rotWithShape="1">
          <a:blip r:embed="rId2"/>
          <a:srcRect l="1250" t="66552" r="11667" b="30689"/>
          <a:stretch/>
        </p:blipFill>
        <p:spPr>
          <a:xfrm rot="19301935">
            <a:off x="-15279300" y="3219817"/>
            <a:ext cx="46846880" cy="896591"/>
          </a:xfrm>
          <a:prstGeom prst="rect">
            <a:avLst/>
          </a:prstGeom>
        </p:spPr>
      </p:pic>
      <p:pic>
        <p:nvPicPr>
          <p:cNvPr id="8" name="Picture 7"/>
          <p:cNvPicPr>
            <a:picLocks noChangeAspect="1"/>
          </p:cNvPicPr>
          <p:nvPr/>
        </p:nvPicPr>
        <p:blipFill rotWithShape="1">
          <a:blip r:embed="rId2"/>
          <a:srcRect l="1250" t="66552" r="11667" b="30689"/>
          <a:stretch/>
        </p:blipFill>
        <p:spPr>
          <a:xfrm rot="19301935">
            <a:off x="-30976501" y="17022529"/>
            <a:ext cx="46846880" cy="896591"/>
          </a:xfrm>
          <a:prstGeom prst="rect">
            <a:avLst/>
          </a:prstGeom>
        </p:spPr>
      </p:pic>
      <p:sp>
        <p:nvSpPr>
          <p:cNvPr id="9" name="TextBox 8"/>
          <p:cNvSpPr txBox="1"/>
          <p:nvPr/>
        </p:nvSpPr>
        <p:spPr>
          <a:xfrm>
            <a:off x="0" y="0"/>
            <a:ext cx="520118" cy="3170099"/>
          </a:xfrm>
          <a:prstGeom prst="rect">
            <a:avLst/>
          </a:prstGeom>
          <a:noFill/>
        </p:spPr>
        <p:txBody>
          <a:bodyPr wrap="square" rtlCol="0">
            <a:spAutoFit/>
          </a:bodyPr>
          <a:lstStyle/>
          <a:p>
            <a:r>
              <a:rPr lang="hu-HU" sz="20000" dirty="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1390814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noAutofit/>
          </a:bodyPr>
          <a:lstStyle/>
          <a:p>
            <a:r>
              <a:rPr lang="en-US" dirty="0"/>
              <a:t>create a web server or upload project to web server</a:t>
            </a:r>
          </a:p>
          <a:p>
            <a:pPr lvl="1"/>
            <a:r>
              <a:rPr lang="en-US" dirty="0"/>
              <a:t>tedious</a:t>
            </a:r>
          </a:p>
          <a:p>
            <a:pPr lvl="1"/>
            <a:r>
              <a:rPr lang="en-US" dirty="0"/>
              <a:t>not really good for debugging</a:t>
            </a:r>
          </a:p>
          <a:p>
            <a:r>
              <a:rPr lang="en-US" dirty="0"/>
              <a:t>allow file access</a:t>
            </a:r>
          </a:p>
          <a:p>
            <a:pPr lvl="1"/>
            <a:r>
              <a:rPr lang="en-US" dirty="0"/>
              <a:t>must start Chrome with command line switch</a:t>
            </a:r>
          </a:p>
          <a:p>
            <a:pPr marL="914400" lvl="2" indent="0">
              <a:buNone/>
            </a:pPr>
            <a:r>
              <a:rPr lang="en-US" dirty="0">
                <a:latin typeface="Consolas" panose="020B0609020204030204" pitchFamily="49" charset="0"/>
                <a:cs typeface="Consolas" panose="020B0609020204030204" pitchFamily="49" charset="0"/>
              </a:rPr>
              <a:t>--allow-file-access-from-files</a:t>
            </a:r>
          </a:p>
          <a:p>
            <a:pPr lvl="1"/>
            <a:r>
              <a:rPr lang="en-US" dirty="0"/>
              <a:t>it is a good idea to create a shortcut in Windows</a:t>
            </a:r>
          </a:p>
          <a:p>
            <a:pPr lvl="1"/>
            <a:r>
              <a:rPr lang="en-US" dirty="0"/>
              <a:t>or type this on Mac OS X terminal</a:t>
            </a:r>
          </a:p>
          <a:p>
            <a:pPr marL="914400" lvl="2" indent="0">
              <a:buNone/>
            </a:pPr>
            <a:r>
              <a:rPr lang="en-US" dirty="0">
                <a:latin typeface="Consolas" panose="020B0609020204030204" pitchFamily="49" charset="0"/>
                <a:cs typeface="Consolas" panose="020B0609020204030204" pitchFamily="49" charset="0"/>
              </a:rPr>
              <a:t>open /Applications/Google\ </a:t>
            </a:r>
            <a:r>
              <a:rPr lang="en-US" dirty="0" err="1">
                <a:latin typeface="Consolas" panose="020B0609020204030204" pitchFamily="49" charset="0"/>
                <a:cs typeface="Consolas" panose="020B0609020204030204" pitchFamily="49" charset="0"/>
              </a:rPr>
              <a:t>Chrome.app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args</a:t>
            </a:r>
            <a:r>
              <a:rPr lang="en-US" dirty="0">
                <a:latin typeface="Consolas" panose="020B0609020204030204" pitchFamily="49" charset="0"/>
                <a:cs typeface="Consolas" panose="020B0609020204030204" pitchFamily="49" charset="0"/>
              </a:rPr>
              <a:t> --allow-file-access-from-files</a:t>
            </a:r>
          </a:p>
          <a:p>
            <a:pPr marL="914400" lvl="2" indent="0">
              <a:buNone/>
            </a:pPr>
            <a:r>
              <a:rPr lang="en-US" dirty="0"/>
              <a:t>	</a:t>
            </a:r>
          </a:p>
        </p:txBody>
      </p:sp>
      <p:sp>
        <p:nvSpPr>
          <p:cNvPr id="4" name="Rectangle 3"/>
          <p:cNvSpPr/>
          <p:nvPr/>
        </p:nvSpPr>
        <p:spPr>
          <a:xfrm>
            <a:off x="7658100" y="2514600"/>
            <a:ext cx="2590800" cy="1524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close Chrome before doing this!</a:t>
            </a:r>
          </a:p>
        </p:txBody>
      </p:sp>
      <p:sp>
        <p:nvSpPr>
          <p:cNvPr id="5" name="TextBox 4"/>
          <p:cNvSpPr txBox="1"/>
          <p:nvPr/>
        </p:nvSpPr>
        <p:spPr>
          <a:xfrm>
            <a:off x="0" y="0"/>
            <a:ext cx="520118" cy="3170099"/>
          </a:xfrm>
          <a:prstGeom prst="rect">
            <a:avLst/>
          </a:prstGeom>
          <a:noFill/>
        </p:spPr>
        <p:txBody>
          <a:bodyPr wrap="square" rtlCol="0">
            <a:spAutoFit/>
          </a:bodyPr>
          <a:lstStyle/>
          <a:p>
            <a:r>
              <a:rPr lang="hu-HU" sz="20000" dirty="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973990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Textured billboard</a:t>
            </a:r>
          </a:p>
        </p:txBody>
      </p:sp>
      <p:pic>
        <p:nvPicPr>
          <p:cNvPr id="3" name="Picture 2"/>
          <p:cNvPicPr>
            <a:picLocks noChangeAspect="1"/>
          </p:cNvPicPr>
          <p:nvPr/>
        </p:nvPicPr>
        <p:blipFill>
          <a:blip r:embed="rId2"/>
          <a:stretch>
            <a:fillRect/>
          </a:stretch>
        </p:blipFill>
        <p:spPr>
          <a:xfrm>
            <a:off x="2477813" y="1676400"/>
            <a:ext cx="7236374" cy="4371976"/>
          </a:xfrm>
          <a:prstGeom prst="rect">
            <a:avLst/>
          </a:prstGeom>
        </p:spPr>
      </p:pic>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16993617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 alpha blending</a:t>
            </a:r>
          </a:p>
        </p:txBody>
      </p:sp>
      <p:sp>
        <p:nvSpPr>
          <p:cNvPr id="3" name="Rectangle 2"/>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36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gl.enable</a:t>
            </a:r>
            <a:r>
              <a:rPr lang="en-US" sz="36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gl.BLEND</a:t>
            </a:r>
            <a:r>
              <a:rPr lang="en-US" sz="36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36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gl.blendFunc</a:t>
            </a:r>
            <a:r>
              <a:rPr lang="en-US" sz="36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endParaRPr lang="hu-HU" sz="36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hu-HU" sz="36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36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gl.SRC_ALPHA</a:t>
            </a:r>
            <a:r>
              <a:rPr lang="en-US" sz="36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endParaRPr lang="hu-HU" sz="36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hu-HU" sz="36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36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gl.ONE_MINUS_SRC_ALPHA</a:t>
            </a:r>
            <a:r>
              <a:rPr lang="en-US" sz="36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endParaRPr lang="en-US" sz="36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1334068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With alpha blending</a:t>
            </a:r>
          </a:p>
        </p:txBody>
      </p:sp>
      <p:pic>
        <p:nvPicPr>
          <p:cNvPr id="5" name="Picture 4"/>
          <p:cNvPicPr>
            <a:picLocks noChangeAspect="1"/>
          </p:cNvPicPr>
          <p:nvPr/>
        </p:nvPicPr>
        <p:blipFill>
          <a:blip r:embed="rId2"/>
          <a:stretch>
            <a:fillRect/>
          </a:stretch>
        </p:blipFill>
        <p:spPr>
          <a:xfrm>
            <a:off x="2389790" y="1828800"/>
            <a:ext cx="7412421" cy="4478338"/>
          </a:xfrm>
          <a:prstGeom prst="rect">
            <a:avLst/>
          </a:prstGeom>
        </p:spPr>
      </p:pic>
      <p:sp>
        <p:nvSpPr>
          <p:cNvPr id="6" name="TextBox 5"/>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16836786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cs typeface="Consolas" panose="020B0609020204030204" pitchFamily="49" charset="0"/>
              </a:rPr>
              <a:t>Experiment with filtering</a:t>
            </a:r>
            <a:endParaRPr lang="en-US" dirty="0"/>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loaded(</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gl.bindTexture</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(gl.TEXTURE_2D,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this.glTexture</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gl.texImage2D(gl.TEXTURE_2D, 0,</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gl.RGBA</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gl.RGBA</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gl.UNSIGNED_BYTE</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this.image</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gl.texParameteri</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(gl.TEXTURE_2D,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gl.TEXTURE_MAG_FILTER</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a:solidFill>
                  <a:srgbClr val="00B0F0"/>
                </a:solidFill>
                <a:latin typeface="Consolas" panose="020B0609020204030204" pitchFamily="49" charset="0"/>
                <a:ea typeface="Times New Roman" panose="02020603050405020304" pitchFamily="18" charset="0"/>
                <a:cs typeface="Times New Roman" panose="02020603050405020304" pitchFamily="18" charset="0"/>
              </a:rPr>
              <a:t>gl.NEAREST</a:t>
            </a:r>
            <a:r>
              <a:rPr lang="hu-HU" sz="20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gl.LINEAR</a:t>
            </a:r>
            <a:r>
              <a:rPr lang="hu-HU" sz="20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gl.texParameteri</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(gl.TEXTURE_2D,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gl.TEXTURE_MIN_FILTER</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a:solidFill>
                  <a:srgbClr val="00B0F0"/>
                </a:solidFill>
                <a:latin typeface="Consolas" panose="020B0609020204030204" pitchFamily="49" charset="0"/>
                <a:ea typeface="Times New Roman" panose="02020603050405020304" pitchFamily="18" charset="0"/>
                <a:cs typeface="Times New Roman" panose="02020603050405020304" pitchFamily="18" charset="0"/>
              </a:rPr>
              <a:t>gl.LINEAR</a:t>
            </a:r>
            <a:r>
              <a:rPr lang="hu-HU" sz="2000"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gl.LINEAR_MIPMAP_LINEAR</a:t>
            </a:r>
            <a:r>
              <a:rPr lang="hu-HU" sz="20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gl.generateMipmap</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(gl.TEXTURE_2D);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gl.bindTexture</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(gl.TEXTURE_2D, null);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if(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gl.pendingResources</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this.mediaFileUrl</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0 ) {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delete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gl.pendingResources</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this.mediaFileUrl</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501787" y="2683184"/>
            <a:ext cx="7315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try making the object really large, and set magnification filter to nearest</a:t>
            </a:r>
          </a:p>
        </p:txBody>
      </p:sp>
      <p:sp>
        <p:nvSpPr>
          <p:cNvPr id="19" name="Rectangle 18"/>
          <p:cNvSpPr/>
          <p:nvPr/>
        </p:nvSpPr>
        <p:spPr>
          <a:xfrm>
            <a:off x="2501787" y="4712262"/>
            <a:ext cx="7315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try making the object really small </a:t>
            </a:r>
            <a:r>
              <a:rPr lang="hu-HU"/>
              <a:t>and rotating, </a:t>
            </a:r>
            <a:r>
              <a:rPr lang="hu-HU" dirty="0"/>
              <a:t>and disable mipmapping</a:t>
            </a:r>
          </a:p>
        </p:txBody>
      </p:sp>
      <p:sp>
        <p:nvSpPr>
          <p:cNvPr id="6" name="TextBox 5"/>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5428507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a:cs typeface="Consolas" panose="020B0609020204030204" pitchFamily="49" charset="0"/>
              </a:rPr>
              <a:t>Experiment with texture coords (wrapping)</a:t>
            </a:r>
            <a:endParaRPr lang="en-US" dirty="0">
              <a:cs typeface="Consolas" panose="020B0609020204030204" pitchFamily="49" charset="0"/>
            </a:endParaRPr>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this.vertexTexCoordBuffer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gl.createBuffer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gl.bindBuffer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gl.ARRAY_BUFFER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this.vertexTexCoordBuffer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gl.bufferData</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gl.ARRAY_BUFFER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new Float32Array([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chemeClr val="bg1">
                    <a:lumMod val="50000"/>
                  </a:schemeClr>
                </a:solidFill>
                <a:latin typeface="Consolas" panose="020B0609020204030204" pitchFamily="49" charset="0"/>
                <a:ea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rPr>
              <a:t>gl.STATIC_DRAW</a:t>
            </a:r>
            <a:r>
              <a:rPr lang="en-US" sz="2000" dirty="0">
                <a:solidFill>
                  <a:schemeClr val="bg1">
                    <a:lumMod val="50000"/>
                  </a:schemeClr>
                </a:solidFill>
                <a:latin typeface="Consolas" panose="020B0609020204030204" pitchFamily="49" charset="0"/>
                <a:ea typeface="Times New Roman" panose="02020603050405020304" pitchFamily="18" charset="0"/>
              </a:rPr>
              <a:t>);</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5370202" y="4724400"/>
            <a:ext cx="4176143" cy="923330"/>
          </a:xfrm>
          <a:prstGeom prst="rect">
            <a:avLst/>
          </a:prstGeom>
          <a:noFill/>
        </p:spPr>
        <p:txBody>
          <a:bodyPr wrap="none" rtlCol="0">
            <a:spAutoFit/>
          </a:bodyPr>
          <a:lstStyle/>
          <a:p>
            <a:pPr algn="ctr"/>
            <a:r>
              <a:rPr lang="hu-HU" dirty="0">
                <a:solidFill>
                  <a:srgbClr val="FF0000"/>
                </a:solidFill>
                <a:latin typeface="Whipsmart" panose="020B0502030203050204" pitchFamily="34" charset="0"/>
              </a:rPr>
              <a:t>what happens if you multiply these with 2?</a:t>
            </a:r>
          </a:p>
          <a:p>
            <a:pPr algn="ctr"/>
            <a:r>
              <a:rPr lang="hu-HU" dirty="0">
                <a:solidFill>
                  <a:srgbClr val="FF0000"/>
                </a:solidFill>
                <a:latin typeface="Whipsmart" panose="020B0502030203050204" pitchFamily="34" charset="0"/>
              </a:rPr>
              <a:t>what happens if you multiply these with 0.5?</a:t>
            </a:r>
          </a:p>
          <a:p>
            <a:pPr algn="ctr"/>
            <a:r>
              <a:rPr lang="hu-HU" dirty="0">
                <a:solidFill>
                  <a:srgbClr val="FF0000"/>
                </a:solidFill>
                <a:latin typeface="Whipsmart" panose="020B0502030203050204" pitchFamily="34" charset="0"/>
              </a:rPr>
              <a:t>what about negatives?</a:t>
            </a:r>
            <a:endParaRPr lang="en-US" dirty="0">
              <a:solidFill>
                <a:srgbClr val="FF0000"/>
              </a:solidFill>
              <a:latin typeface="Whipsmart" panose="020B0502030203050204" pitchFamily="34" charset="0"/>
            </a:endParaRPr>
          </a:p>
        </p:txBody>
      </p:sp>
      <p:cxnSp>
        <p:nvCxnSpPr>
          <p:cNvPr id="6" name="Straight Arrow Connector 5"/>
          <p:cNvCxnSpPr>
            <a:stCxn id="5" idx="1"/>
          </p:cNvCxnSpPr>
          <p:nvPr/>
        </p:nvCxnSpPr>
        <p:spPr>
          <a:xfrm flipH="1" flipV="1">
            <a:off x="4114853" y="4724401"/>
            <a:ext cx="1255348" cy="4616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3964024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 you come from?</a:t>
            </a:r>
          </a:p>
        </p:txBody>
      </p:sp>
      <p:sp>
        <p:nvSpPr>
          <p:cNvPr id="3" name="Content Placeholder 2"/>
          <p:cNvSpPr>
            <a:spLocks noGrp="1"/>
          </p:cNvSpPr>
          <p:nvPr>
            <p:ph idx="1"/>
          </p:nvPr>
        </p:nvSpPr>
        <p:spPr/>
        <p:txBody>
          <a:bodyPr>
            <a:noAutofit/>
          </a:bodyPr>
          <a:lstStyle/>
          <a:p>
            <a:r>
              <a:rPr lang="en-US" dirty="0"/>
              <a:t>use </a:t>
            </a:r>
            <a:r>
              <a:rPr lang="en-US" sz="2400" dirty="0">
                <a:latin typeface="Consolas" panose="020B0609020204030204" pitchFamily="49" charset="0"/>
                <a:cs typeface="Consolas" panose="020B0609020204030204" pitchFamily="49" charset="0"/>
              </a:rPr>
              <a:t>usa.jpg</a:t>
            </a:r>
          </a:p>
          <a:p>
            <a:r>
              <a:rPr lang="en-US"/>
              <a:t>set texture </a:t>
            </a:r>
            <a:r>
              <a:rPr lang="en-US" dirty="0"/>
              <a:t>coordinates so that the state where you are from is shown on the quad</a:t>
            </a: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01471" y="2988766"/>
            <a:ext cx="5211272" cy="3721190"/>
          </a:xfrm>
          <a:prstGeom prst="rect">
            <a:avLst/>
          </a:prstGeom>
        </p:spPr>
      </p:pic>
    </p:spTree>
    <p:extLst>
      <p:ext uri="{BB962C8B-B14F-4D97-AF65-F5344CB8AC3E}">
        <p14:creationId xmlns:p14="http://schemas.microsoft.com/office/powerpoint/2010/main" val="2995542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Texturing fragment </a:t>
            </a:r>
            <a:r>
              <a:rPr lang="en-US" dirty="0" err="1"/>
              <a:t>shader</a:t>
            </a:r>
            <a:endParaRPr lang="en-US" dirty="0"/>
          </a:p>
        </p:txBody>
      </p:sp>
      <p:sp>
        <p:nvSpPr>
          <p:cNvPr id="3" name="Rectangle 2"/>
          <p:cNvSpPr/>
          <p:nvPr/>
        </p:nvSpPr>
        <p:spPr>
          <a:xfrm>
            <a:off x="259976" y="2420471"/>
            <a:ext cx="11932024" cy="341555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sz="2800" b="1" dirty="0">
                <a:solidFill>
                  <a:schemeClr val="tx1"/>
                </a:solidFill>
                <a:latin typeface="Courier New" panose="02070309020205020404" pitchFamily="49" charset="0"/>
                <a:cs typeface="Courier New" panose="02070309020205020404" pitchFamily="49" charset="0"/>
              </a:rPr>
              <a:t>in </a:t>
            </a:r>
            <a:r>
              <a:rPr lang="en-US" sz="2800" b="1" dirty="0">
                <a:solidFill>
                  <a:schemeClr val="tx1"/>
                </a:solidFill>
                <a:latin typeface="Courier New" panose="02070309020205020404" pitchFamily="49" charset="0"/>
                <a:cs typeface="Courier New" panose="02070309020205020404" pitchFamily="49" charset="0"/>
              </a:rPr>
              <a:t>vec2 </a:t>
            </a:r>
            <a:r>
              <a:rPr lang="en-US" sz="2800" b="1" dirty="0" err="1">
                <a:solidFill>
                  <a:schemeClr val="tx1"/>
                </a:solidFill>
                <a:latin typeface="Courier New" panose="02070309020205020404" pitchFamily="49" charset="0"/>
                <a:cs typeface="Courier New" panose="02070309020205020404" pitchFamily="49" charset="0"/>
              </a:rPr>
              <a:t>texCoord</a:t>
            </a:r>
            <a:r>
              <a:rPr lang="en-US" sz="2800" b="1" dirty="0">
                <a:solidFill>
                  <a:schemeClr val="tx1"/>
                </a:solidFill>
                <a:latin typeface="Courier New" panose="02070309020205020404" pitchFamily="49" charset="0"/>
                <a:cs typeface="Courier New" panose="02070309020205020404" pitchFamily="49" charset="0"/>
              </a:rPr>
              <a:t>;</a:t>
            </a:r>
          </a:p>
          <a:p>
            <a:r>
              <a:rPr lang="en-US" sz="2800" b="1" dirty="0">
                <a:solidFill>
                  <a:schemeClr val="tx1"/>
                </a:solidFill>
                <a:latin typeface="Courier New" panose="02070309020205020404" pitchFamily="49" charset="0"/>
                <a:cs typeface="Courier New" panose="02070309020205020404" pitchFamily="49" charset="0"/>
              </a:rPr>
              <a:t>uniform sampler2D </a:t>
            </a:r>
            <a:r>
              <a:rPr lang="en-US" sz="2800" b="1" dirty="0" err="1">
                <a:solidFill>
                  <a:schemeClr val="tx1"/>
                </a:solidFill>
                <a:latin typeface="Courier New" panose="02070309020205020404" pitchFamily="49" charset="0"/>
                <a:cs typeface="Courier New" panose="02070309020205020404" pitchFamily="49" charset="0"/>
              </a:rPr>
              <a:t>colorTexture</a:t>
            </a:r>
            <a:r>
              <a:rPr lang="en-US" sz="2800" b="1" dirty="0">
                <a:solidFill>
                  <a:schemeClr val="tx1"/>
                </a:solidFill>
                <a:latin typeface="Courier New" panose="02070309020205020404" pitchFamily="49" charset="0"/>
                <a:cs typeface="Courier New" panose="02070309020205020404" pitchFamily="49" charset="0"/>
              </a:rPr>
              <a:t>;</a:t>
            </a:r>
          </a:p>
          <a:p>
            <a:endParaRPr lang="en-US" sz="2800" b="1" dirty="0">
              <a:solidFill>
                <a:schemeClr val="tx1"/>
              </a:solidFill>
              <a:latin typeface="Courier New" panose="02070309020205020404" pitchFamily="49" charset="0"/>
              <a:cs typeface="Courier New" panose="02070309020205020404" pitchFamily="49" charset="0"/>
            </a:endParaRPr>
          </a:p>
          <a:p>
            <a:r>
              <a:rPr lang="en-US" sz="2800" b="1" dirty="0">
                <a:solidFill>
                  <a:schemeClr val="tx1"/>
                </a:solidFill>
                <a:latin typeface="Courier New" panose="02070309020205020404" pitchFamily="49" charset="0"/>
                <a:cs typeface="Courier New" panose="02070309020205020404" pitchFamily="49" charset="0"/>
              </a:rPr>
              <a:t>void main(void) {</a:t>
            </a:r>
          </a:p>
          <a:p>
            <a:r>
              <a:rPr lang="hu-HU" sz="2800" b="1" dirty="0">
                <a:solidFill>
                  <a:schemeClr val="tx1"/>
                </a:solidFill>
                <a:latin typeface="Courier New" panose="02070309020205020404" pitchFamily="49" charset="0"/>
                <a:cs typeface="Courier New" panose="02070309020205020404" pitchFamily="49" charset="0"/>
              </a:rPr>
              <a:t>  fragmentColor</a:t>
            </a:r>
            <a:r>
              <a:rPr lang="en-US" sz="2800" b="1" dirty="0">
                <a:solidFill>
                  <a:schemeClr val="tx1"/>
                </a:solidFill>
                <a:latin typeface="Courier New" panose="02070309020205020404" pitchFamily="49" charset="0"/>
                <a:cs typeface="Courier New" panose="02070309020205020404" pitchFamily="49" charset="0"/>
              </a:rPr>
              <a:t> = texture(</a:t>
            </a:r>
            <a:r>
              <a:rPr lang="en-US" sz="2800" b="1" dirty="0" err="1">
                <a:solidFill>
                  <a:schemeClr val="tx1"/>
                </a:solidFill>
                <a:latin typeface="Courier New" panose="02070309020205020404" pitchFamily="49" charset="0"/>
                <a:cs typeface="Courier New" panose="02070309020205020404" pitchFamily="49" charset="0"/>
              </a:rPr>
              <a:t>colorTexture</a:t>
            </a:r>
            <a:r>
              <a:rPr lang="en-US" sz="2800" b="1" dirty="0">
                <a:solidFill>
                  <a:schemeClr val="tx1"/>
                </a:solidFill>
                <a:latin typeface="Courier New" panose="02070309020205020404" pitchFamily="49" charset="0"/>
                <a:cs typeface="Courier New" panose="02070309020205020404" pitchFamily="49" charset="0"/>
              </a:rPr>
              <a:t>, </a:t>
            </a:r>
            <a:r>
              <a:rPr lang="en-US" sz="2800" b="1" dirty="0" err="1">
                <a:solidFill>
                  <a:schemeClr val="tx1"/>
                </a:solidFill>
                <a:latin typeface="Courier New" panose="02070309020205020404" pitchFamily="49" charset="0"/>
                <a:cs typeface="Courier New" panose="02070309020205020404" pitchFamily="49" charset="0"/>
              </a:rPr>
              <a:t>texCoord</a:t>
            </a:r>
            <a:r>
              <a:rPr lang="en-US" sz="2800" b="1" dirty="0">
                <a:solidFill>
                  <a:schemeClr val="tx1"/>
                </a:solidFill>
                <a:latin typeface="Courier New" panose="02070309020205020404" pitchFamily="49" charset="0"/>
                <a:cs typeface="Courier New" panose="02070309020205020404" pitchFamily="49" charset="0"/>
              </a:rPr>
              <a:t>);</a:t>
            </a:r>
          </a:p>
          <a:p>
            <a:r>
              <a:rPr lang="en-US" sz="2800" b="1"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542222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Seamless tiling</a:t>
            </a:r>
          </a:p>
        </p:txBody>
      </p:sp>
      <p:sp>
        <p:nvSpPr>
          <p:cNvPr id="3" name="Content Placeholder 2"/>
          <p:cNvSpPr>
            <a:spLocks noGrp="1"/>
          </p:cNvSpPr>
          <p:nvPr>
            <p:ph idx="1"/>
          </p:nvPr>
        </p:nvSpPr>
        <p:spPr/>
        <p:txBody>
          <a:bodyPr>
            <a:noAutofit/>
          </a:bodyPr>
          <a:lstStyle/>
          <a:p>
            <a:r>
              <a:rPr lang="en-US" dirty="0"/>
              <a:t>use </a:t>
            </a:r>
            <a:r>
              <a:rPr lang="en-US" sz="2400" dirty="0">
                <a:latin typeface="Consolas" panose="020B0609020204030204" pitchFamily="49" charset="0"/>
                <a:cs typeface="Consolas" panose="020B0609020204030204" pitchFamily="49" charset="0"/>
              </a:rPr>
              <a:t>pattern.jpg</a:t>
            </a:r>
          </a:p>
          <a:p>
            <a:r>
              <a:rPr lang="en-US" dirty="0"/>
              <a:t>set textures so that the image is repeated many times over the quad</a:t>
            </a: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pic>
        <p:nvPicPr>
          <p:cNvPr id="1026" name="Picture 2" descr="2D Abstract Tri-Color Pattern Maker With Outlines (Tex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3110" y="3178191"/>
            <a:ext cx="1318131" cy="131813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2D Abstract Tri-Color Pattern Maker With Outlines (Tex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23131" y="3170098"/>
            <a:ext cx="1318131" cy="13181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2D Abstract Tri-Color Pattern Maker With Outlines (Tex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23130" y="4514571"/>
            <a:ext cx="1318131" cy="131813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2D Abstract Tri-Color Pattern Maker With Outlines (Tex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3109" y="4522663"/>
            <a:ext cx="1318131" cy="1318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9046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Sprite animation</a:t>
            </a:r>
          </a:p>
        </p:txBody>
      </p:sp>
      <p:sp>
        <p:nvSpPr>
          <p:cNvPr id="3" name="Content Placeholder 2"/>
          <p:cNvSpPr>
            <a:spLocks noGrp="1"/>
          </p:cNvSpPr>
          <p:nvPr>
            <p:ph idx="1"/>
          </p:nvPr>
        </p:nvSpPr>
        <p:spPr/>
        <p:txBody>
          <a:bodyPr>
            <a:noAutofit/>
          </a:bodyPr>
          <a:lstStyle/>
          <a:p>
            <a:r>
              <a:rPr lang="en-US" dirty="0"/>
              <a:t>use </a:t>
            </a:r>
            <a:r>
              <a:rPr lang="en-US" sz="2400" dirty="0">
                <a:latin typeface="Consolas" panose="020B0609020204030204" pitchFamily="49" charset="0"/>
                <a:cs typeface="Consolas" panose="020B0609020204030204" pitchFamily="49" charset="0"/>
              </a:rPr>
              <a:t>boom.png</a:t>
            </a:r>
          </a:p>
          <a:p>
            <a:endParaRPr lang="en-US" dirty="0"/>
          </a:p>
          <a:p>
            <a:pPr marL="514350" indent="-514350">
              <a:buFont typeface="+mj-lt"/>
              <a:buAutoNum type="arabicPeriod"/>
            </a:pPr>
            <a:r>
              <a:rPr lang="en-US" dirty="0"/>
              <a:t>scale texture coordinates in vertex </a:t>
            </a:r>
            <a:r>
              <a:rPr lang="en-US" dirty="0" err="1"/>
              <a:t>shader</a:t>
            </a:r>
            <a:r>
              <a:rPr lang="en-US" dirty="0"/>
              <a:t> to show just one phase</a:t>
            </a:r>
          </a:p>
          <a:p>
            <a:pPr marL="514350" indent="-514350">
              <a:buFont typeface="+mj-lt"/>
              <a:buAutoNum type="arabicPeriod"/>
            </a:pPr>
            <a:r>
              <a:rPr lang="en-US" dirty="0"/>
              <a:t>add some number to show a different phase</a:t>
            </a:r>
          </a:p>
          <a:p>
            <a:pPr marL="514350" indent="-514350">
              <a:buFont typeface="+mj-lt"/>
              <a:buAutoNum type="arabicPeriod"/>
            </a:pPr>
            <a:r>
              <a:rPr lang="en-US" dirty="0"/>
              <a:t>pass a time-dependent value as a uniform parameter to identify current phase</a:t>
            </a:r>
          </a:p>
          <a:p>
            <a:pPr lvl="1"/>
            <a:r>
              <a:rPr lang="en-US" dirty="0"/>
              <a:t>it is better to do calculations on the JS side, and pass an offset that you just have to add to the texture coordinates before scaling them in the VS</a:t>
            </a:r>
          </a:p>
          <a:p>
            <a:pPr marL="0" indent="0">
              <a:buNone/>
            </a:pPr>
            <a:endParaRPr lang="en-US" dirty="0"/>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00FF"/>
                </a:solidFill>
                <a:latin typeface="Whipsmart" panose="020B0502030203050204" pitchFamily="34"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8219" y="251280"/>
            <a:ext cx="2542540" cy="2542540"/>
          </a:xfrm>
          <a:prstGeom prst="rect">
            <a:avLst/>
          </a:prstGeom>
        </p:spPr>
      </p:pic>
    </p:spTree>
    <p:extLst>
      <p:ext uri="{BB962C8B-B14F-4D97-AF65-F5344CB8AC3E}">
        <p14:creationId xmlns:p14="http://schemas.microsoft.com/office/powerpoint/2010/main" val="1014006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the texture to the sampler uniform</a:t>
            </a:r>
          </a:p>
        </p:txBody>
      </p:sp>
      <p:sp>
        <p:nvSpPr>
          <p:cNvPr id="3" name="Rectangle 2"/>
          <p:cNvSpPr>
            <a:spLocks noChangeArrowheads="1"/>
          </p:cNvSpPr>
          <p:nvPr/>
        </p:nvSpPr>
        <p:spPr bwMode="auto">
          <a:xfrm>
            <a:off x="0" y="1792941"/>
            <a:ext cx="12192000" cy="5065059"/>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hu-HU" sz="2800" b="1" dirty="0">
                <a:latin typeface="Courier New" panose="02070309020205020404" pitchFamily="49" charset="0"/>
                <a:cs typeface="Courier New" panose="02070309020205020404" pitchFamily="49" charset="0"/>
              </a:rPr>
              <a:t>const </a:t>
            </a:r>
            <a:r>
              <a:rPr lang="en-US" sz="2800" b="1" dirty="0" err="1">
                <a:latin typeface="Courier New" panose="02070309020205020404" pitchFamily="49" charset="0"/>
                <a:cs typeface="Courier New" panose="02070309020205020404" pitchFamily="49" charset="0"/>
              </a:rPr>
              <a:t>samplerLocation</a:t>
            </a:r>
            <a:r>
              <a:rPr lang="en-US" sz="2800" b="1" dirty="0">
                <a:latin typeface="Courier New" panose="02070309020205020404" pitchFamily="49" charset="0"/>
                <a:cs typeface="Courier New" panose="02070309020205020404" pitchFamily="49" charset="0"/>
              </a:rPr>
              <a:t> = </a:t>
            </a:r>
            <a:endParaRPr lang="hu-HU" sz="2800" b="1" dirty="0">
              <a:latin typeface="Courier New" panose="02070309020205020404" pitchFamily="49" charset="0"/>
              <a:cs typeface="Courier New" panose="02070309020205020404" pitchFamily="49" charset="0"/>
            </a:endParaRPr>
          </a:p>
          <a:p>
            <a:r>
              <a:rPr lang="hu-HU"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gl.getUniformLocation</a:t>
            </a:r>
            <a:r>
              <a:rPr lang="en-US" sz="2800" b="1" dirty="0">
                <a:latin typeface="Courier New" panose="02070309020205020404" pitchFamily="49" charset="0"/>
                <a:cs typeface="Courier New" panose="02070309020205020404" pitchFamily="49" charset="0"/>
              </a:rPr>
              <a:t>(</a:t>
            </a:r>
            <a:endParaRPr lang="hu-HU" sz="2800" b="1" dirty="0">
              <a:latin typeface="Courier New" panose="02070309020205020404" pitchFamily="49" charset="0"/>
              <a:cs typeface="Courier New" panose="02070309020205020404" pitchFamily="49" charset="0"/>
            </a:endParaRPr>
          </a:p>
          <a:p>
            <a:r>
              <a:rPr lang="hu-HU" sz="2800" b="1" dirty="0">
                <a:latin typeface="Courier New" panose="02070309020205020404" pitchFamily="49" charset="0"/>
                <a:cs typeface="Courier New" panose="02070309020205020404" pitchFamily="49" charset="0"/>
              </a:rPr>
              <a:t>    </a:t>
            </a:r>
            <a:r>
              <a:rPr lang="hu-HU" sz="2800" b="1" dirty="0" err="1">
                <a:latin typeface="Courier New" panose="02070309020205020404" pitchFamily="49" charset="0"/>
                <a:cs typeface="Courier New" panose="02070309020205020404" pitchFamily="49" charset="0"/>
              </a:rPr>
              <a:t>glTexturing</a:t>
            </a:r>
            <a:r>
              <a:rPr lang="en-US" sz="2800" b="1" dirty="0">
                <a:latin typeface="Courier New" panose="02070309020205020404" pitchFamily="49" charset="0"/>
                <a:cs typeface="Courier New" panose="02070309020205020404" pitchFamily="49" charset="0"/>
              </a:rPr>
              <a:t>Program, '</a:t>
            </a:r>
            <a:r>
              <a:rPr lang="en-US" sz="2800" b="1" dirty="0" err="1">
                <a:latin typeface="Courier New" panose="02070309020205020404" pitchFamily="49" charset="0"/>
                <a:cs typeface="Courier New" panose="02070309020205020404" pitchFamily="49" charset="0"/>
              </a:rPr>
              <a:t>colorTexture</a:t>
            </a:r>
            <a:r>
              <a:rPr lang="en-US" sz="2800" b="1" dirty="0">
                <a:latin typeface="Courier New" panose="02070309020205020404" pitchFamily="49" charset="0"/>
                <a:cs typeface="Courier New" panose="02070309020205020404" pitchFamily="49" charset="0"/>
              </a:rPr>
              <a:t>');</a:t>
            </a:r>
            <a:endParaRPr lang="hu-HU" sz="2800" b="1" dirty="0">
              <a:latin typeface="Courier New" panose="02070309020205020404" pitchFamily="49" charset="0"/>
              <a:cs typeface="Courier New" panose="02070309020205020404" pitchFamily="49" charset="0"/>
            </a:endParaRPr>
          </a:p>
          <a:p>
            <a:r>
              <a:rPr lang="en-US" sz="2800" b="1" dirty="0">
                <a:latin typeface="Courier New" panose="02070309020205020404" pitchFamily="49" charset="0"/>
                <a:cs typeface="Courier New" panose="02070309020205020404" pitchFamily="49" charset="0"/>
              </a:rPr>
              <a:t>gl.uniform1i(</a:t>
            </a:r>
            <a:r>
              <a:rPr lang="en-US" sz="2800" b="1" dirty="0" err="1">
                <a:latin typeface="Courier New" panose="02070309020205020404" pitchFamily="49" charset="0"/>
                <a:cs typeface="Courier New" panose="02070309020205020404" pitchFamily="49" charset="0"/>
              </a:rPr>
              <a:t>samplerLocation</a:t>
            </a:r>
            <a:r>
              <a:rPr lang="en-US" sz="2800" b="1" dirty="0">
                <a:latin typeface="Courier New" panose="02070309020205020404" pitchFamily="49" charset="0"/>
                <a:cs typeface="Courier New" panose="02070309020205020404" pitchFamily="49" charset="0"/>
              </a:rPr>
              <a:t>, </a:t>
            </a:r>
            <a:r>
              <a:rPr lang="en-US" sz="2800" b="1" dirty="0">
                <a:solidFill>
                  <a:srgbClr val="0000FF"/>
                </a:solidFill>
                <a:latin typeface="Courier New" panose="02070309020205020404" pitchFamily="49" charset="0"/>
                <a:cs typeface="Courier New" panose="02070309020205020404" pitchFamily="49" charset="0"/>
              </a:rPr>
              <a:t>0</a:t>
            </a:r>
            <a:r>
              <a:rPr lang="en-US" sz="2800" b="1" dirty="0">
                <a:latin typeface="Courier New" panose="02070309020205020404" pitchFamily="49" charset="0"/>
                <a:cs typeface="Courier New" panose="02070309020205020404" pitchFamily="49" charset="0"/>
              </a:rPr>
              <a:t>);</a:t>
            </a:r>
            <a:endParaRPr lang="hu-HU" sz="2800" b="1" dirty="0">
              <a:latin typeface="Courier New" panose="02070309020205020404" pitchFamily="49" charset="0"/>
              <a:cs typeface="Courier New" panose="02070309020205020404" pitchFamily="49" charset="0"/>
            </a:endParaRPr>
          </a:p>
          <a:p>
            <a:endParaRPr lang="en-US" sz="2800" b="1" dirty="0">
              <a:latin typeface="Courier New" panose="02070309020205020404" pitchFamily="49" charset="0"/>
              <a:cs typeface="Courier New" panose="02070309020205020404" pitchFamily="49" charset="0"/>
            </a:endParaRPr>
          </a:p>
          <a:p>
            <a:r>
              <a:rPr lang="en-US" sz="2800" b="1" dirty="0" err="1">
                <a:latin typeface="Courier New" panose="02070309020205020404" pitchFamily="49" charset="0"/>
                <a:cs typeface="Courier New" panose="02070309020205020404" pitchFamily="49" charset="0"/>
              </a:rPr>
              <a:t>gl.activeTexture</a:t>
            </a:r>
            <a:r>
              <a:rPr lang="en-US" sz="2800" b="1" dirty="0">
                <a:latin typeface="Courier New" panose="02070309020205020404" pitchFamily="49" charset="0"/>
                <a:cs typeface="Courier New" panose="02070309020205020404" pitchFamily="49" charset="0"/>
              </a:rPr>
              <a:t>(gl.TEXTURE</a:t>
            </a:r>
            <a:r>
              <a:rPr lang="en-US" sz="2800" b="1" dirty="0">
                <a:solidFill>
                  <a:srgbClr val="0000FF"/>
                </a:solidFill>
                <a:latin typeface="Courier New" panose="02070309020205020404" pitchFamily="49" charset="0"/>
                <a:cs typeface="Courier New" panose="02070309020205020404" pitchFamily="49" charset="0"/>
              </a:rPr>
              <a:t>0</a:t>
            </a:r>
            <a:r>
              <a:rPr lang="en-US" sz="2800" b="1" dirty="0">
                <a:latin typeface="Courier New" panose="02070309020205020404" pitchFamily="49" charset="0"/>
                <a:cs typeface="Courier New" panose="02070309020205020404" pitchFamily="49" charset="0"/>
              </a:rPr>
              <a:t>);</a:t>
            </a:r>
          </a:p>
          <a:p>
            <a:r>
              <a:rPr lang="en-US" sz="2800" b="1" dirty="0" err="1">
                <a:latin typeface="Courier New" panose="02070309020205020404" pitchFamily="49" charset="0"/>
                <a:cs typeface="Courier New" panose="02070309020205020404" pitchFamily="49" charset="0"/>
              </a:rPr>
              <a:t>gl.bindTexture</a:t>
            </a:r>
            <a:r>
              <a:rPr lang="en-US" sz="2800" b="1" dirty="0">
                <a:latin typeface="Courier New" panose="02070309020205020404" pitchFamily="49" charset="0"/>
                <a:cs typeface="Courier New" panose="02070309020205020404" pitchFamily="49" charset="0"/>
              </a:rPr>
              <a:t>(gl.TEXTURE_2D,</a:t>
            </a:r>
            <a:r>
              <a:rPr lang="hu-HU"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glTexture</a:t>
            </a:r>
            <a:r>
              <a:rPr lang="en-US" sz="28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8129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dirty="0"/>
              <a:t>Texture filtering</a:t>
            </a:r>
          </a:p>
        </p:txBody>
      </p:sp>
      <p:sp>
        <p:nvSpPr>
          <p:cNvPr id="110595" name="Rectangle 3"/>
          <p:cNvSpPr>
            <a:spLocks noGrp="1" noChangeArrowheads="1"/>
          </p:cNvSpPr>
          <p:nvPr>
            <p:ph type="body" idx="1"/>
          </p:nvPr>
        </p:nvSpPr>
        <p:spPr/>
        <p:txBody>
          <a:bodyPr>
            <a:normAutofit/>
          </a:bodyPr>
          <a:lstStyle/>
          <a:p>
            <a:r>
              <a:rPr lang="hu-HU" sz="3600" dirty="0"/>
              <a:t>texel </a:t>
            </a:r>
            <a:r>
              <a:rPr lang="en-US" sz="3600" dirty="0"/>
              <a:t>&gt; pixel (</a:t>
            </a:r>
            <a:r>
              <a:rPr lang="hu-HU" sz="3600" dirty="0"/>
              <a:t>magnification</a:t>
            </a:r>
            <a:r>
              <a:rPr lang="en-US" sz="3600" dirty="0"/>
              <a:t>)</a:t>
            </a:r>
            <a:endParaRPr lang="hu-HU" sz="3600" dirty="0"/>
          </a:p>
          <a:p>
            <a:pPr lvl="1"/>
            <a:r>
              <a:rPr lang="en-US" sz="3200" dirty="0" err="1"/>
              <a:t>texel</a:t>
            </a:r>
            <a:r>
              <a:rPr lang="en-US" sz="3200" dirty="0"/>
              <a:t> values are samples of a continuous function</a:t>
            </a:r>
            <a:endParaRPr lang="hu-HU" sz="3200" dirty="0"/>
          </a:p>
          <a:p>
            <a:pPr lvl="1"/>
            <a:r>
              <a:rPr lang="hu-HU" sz="3200" dirty="0"/>
              <a:t>nearest</a:t>
            </a:r>
          </a:p>
          <a:p>
            <a:pPr lvl="2"/>
            <a:r>
              <a:rPr lang="en-US" sz="2800" dirty="0"/>
              <a:t>use the </a:t>
            </a:r>
            <a:r>
              <a:rPr lang="en-US" sz="2800" dirty="0" err="1"/>
              <a:t>texel</a:t>
            </a:r>
            <a:r>
              <a:rPr lang="en-US" sz="2800" dirty="0"/>
              <a:t> in which the pixel center is</a:t>
            </a:r>
            <a:endParaRPr lang="hu-HU" sz="2800" dirty="0"/>
          </a:p>
          <a:p>
            <a:pPr lvl="1"/>
            <a:r>
              <a:rPr lang="hu-HU" sz="3200" dirty="0"/>
              <a:t>biline</a:t>
            </a:r>
            <a:r>
              <a:rPr lang="en-US" sz="3200" dirty="0" err="1"/>
              <a:t>ar</a:t>
            </a:r>
            <a:endParaRPr lang="hu-HU" sz="3200" dirty="0"/>
          </a:p>
          <a:p>
            <a:pPr lvl="2"/>
            <a:r>
              <a:rPr lang="en-US" sz="2800" dirty="0"/>
              <a:t>interpolate between nearest four</a:t>
            </a:r>
            <a:endParaRPr lang="hu-HU" sz="2800" dirty="0"/>
          </a:p>
          <a:p>
            <a:pPr lvl="2"/>
            <a:r>
              <a:rPr lang="en-US" sz="2800" dirty="0"/>
              <a:t>smears </a:t>
            </a:r>
            <a:r>
              <a:rPr lang="en-US" sz="2800" dirty="0" err="1"/>
              <a:t>texel</a:t>
            </a:r>
            <a:r>
              <a:rPr lang="en-US" sz="2800" dirty="0"/>
              <a:t> edges</a:t>
            </a:r>
          </a:p>
        </p:txBody>
      </p:sp>
    </p:spTree>
    <p:extLst>
      <p:ext uri="{BB962C8B-B14F-4D97-AF65-F5344CB8AC3E}">
        <p14:creationId xmlns:p14="http://schemas.microsoft.com/office/powerpoint/2010/main" val="189246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dirty="0"/>
              <a:t>Texture filtering</a:t>
            </a:r>
          </a:p>
        </p:txBody>
      </p:sp>
      <p:sp>
        <p:nvSpPr>
          <p:cNvPr id="111619" name="Rectangle 3"/>
          <p:cNvSpPr>
            <a:spLocks noGrp="1" noChangeArrowheads="1"/>
          </p:cNvSpPr>
          <p:nvPr>
            <p:ph type="body" idx="1"/>
          </p:nvPr>
        </p:nvSpPr>
        <p:spPr/>
        <p:txBody>
          <a:bodyPr>
            <a:normAutofit/>
          </a:bodyPr>
          <a:lstStyle/>
          <a:p>
            <a:r>
              <a:rPr lang="hu-HU" sz="3200" dirty="0"/>
              <a:t>texel </a:t>
            </a:r>
            <a:r>
              <a:rPr lang="en-US" sz="3200" dirty="0"/>
              <a:t>&lt; pixel</a:t>
            </a:r>
            <a:r>
              <a:rPr lang="hu-HU" sz="3200" dirty="0"/>
              <a:t> (</a:t>
            </a:r>
            <a:r>
              <a:rPr lang="en-US" sz="3200" dirty="0"/>
              <a:t>far away surface</a:t>
            </a:r>
            <a:r>
              <a:rPr lang="hu-HU" sz="3200" dirty="0"/>
              <a:t>)</a:t>
            </a:r>
          </a:p>
          <a:p>
            <a:pPr lvl="1"/>
            <a:r>
              <a:rPr lang="en-US" sz="2800" dirty="0"/>
              <a:t>a lot of </a:t>
            </a:r>
            <a:r>
              <a:rPr lang="en-US" sz="2800" dirty="0" err="1"/>
              <a:t>texels</a:t>
            </a:r>
            <a:r>
              <a:rPr lang="en-US" sz="2800" dirty="0"/>
              <a:t> fall in one pixel, value should be averaged</a:t>
            </a:r>
            <a:endParaRPr lang="hu-HU" sz="2800" dirty="0"/>
          </a:p>
          <a:p>
            <a:pPr lvl="1"/>
            <a:r>
              <a:rPr lang="en-US" sz="2800" dirty="0"/>
              <a:t>should be take the </a:t>
            </a:r>
            <a:r>
              <a:rPr lang="en-US" sz="2800" dirty="0" err="1"/>
              <a:t>texel</a:t>
            </a:r>
            <a:r>
              <a:rPr lang="en-US" sz="2800" dirty="0"/>
              <a:t> at the pixel </a:t>
            </a:r>
            <a:r>
              <a:rPr lang="en-US" sz="2800" dirty="0" err="1"/>
              <a:t>centre</a:t>
            </a:r>
            <a:r>
              <a:rPr lang="en-US" sz="2800" dirty="0"/>
              <a:t>, we would essentially pick on random</a:t>
            </a:r>
            <a:endParaRPr lang="hu-HU" sz="2800" dirty="0"/>
          </a:p>
          <a:p>
            <a:pPr lvl="1"/>
            <a:r>
              <a:rPr lang="en-US" sz="2800" dirty="0"/>
              <a:t>random pick changes with camera movement</a:t>
            </a:r>
            <a:endParaRPr lang="hu-HU" sz="2800" dirty="0"/>
          </a:p>
          <a:p>
            <a:pPr lvl="1"/>
            <a:r>
              <a:rPr lang="en-US" sz="2800" dirty="0"/>
              <a:t>solution</a:t>
            </a:r>
            <a:endParaRPr lang="hu-HU" sz="2800" dirty="0"/>
          </a:p>
          <a:p>
            <a:pPr lvl="2"/>
            <a:r>
              <a:rPr lang="en-US" sz="2400" dirty="0"/>
              <a:t>precompute averages: </a:t>
            </a:r>
            <a:r>
              <a:rPr lang="en-US" sz="2400" dirty="0" err="1"/>
              <a:t>mipmaps</a:t>
            </a:r>
            <a:endParaRPr lang="hu-HU" sz="2400" dirty="0"/>
          </a:p>
          <a:p>
            <a:endParaRPr lang="en-US" sz="3200" dirty="0"/>
          </a:p>
        </p:txBody>
      </p:sp>
    </p:spTree>
    <p:extLst>
      <p:ext uri="{BB962C8B-B14F-4D97-AF65-F5344CB8AC3E}">
        <p14:creationId xmlns:p14="http://schemas.microsoft.com/office/powerpoint/2010/main" val="1568236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églalap 72"/>
          <p:cNvSpPr>
            <a:spLocks noChangeArrowheads="1"/>
          </p:cNvSpPr>
          <p:nvPr/>
        </p:nvSpPr>
        <p:spPr bwMode="auto">
          <a:xfrm>
            <a:off x="3111500" y="2060576"/>
            <a:ext cx="2160588" cy="2016125"/>
          </a:xfrm>
          <a:prstGeom prst="rect">
            <a:avLst/>
          </a:prstGeom>
          <a:solidFill>
            <a:srgbClr val="FF0000"/>
          </a:solidFill>
          <a:ln w="12700" algn="ctr">
            <a:solidFill>
              <a:schemeClr val="tx1"/>
            </a:solidFill>
            <a:round/>
            <a:headEnd/>
            <a:tailEnd/>
          </a:ln>
        </p:spPr>
        <p:txBody>
          <a:bodyPr/>
          <a:lstStyle/>
          <a:p>
            <a:endParaRPr lang="en-US"/>
          </a:p>
        </p:txBody>
      </p:sp>
      <p:sp>
        <p:nvSpPr>
          <p:cNvPr id="217090" name="Rectangle 2"/>
          <p:cNvSpPr>
            <a:spLocks noGrp="1" noChangeArrowheads="1"/>
          </p:cNvSpPr>
          <p:nvPr>
            <p:ph type="title"/>
          </p:nvPr>
        </p:nvSpPr>
        <p:spPr/>
        <p:txBody>
          <a:bodyPr vert="horz" lIns="91440" tIns="45720" rIns="91440" bIns="45720" rtlCol="0" anchor="ctr">
            <a:normAutofit/>
          </a:bodyPr>
          <a:lstStyle/>
          <a:p>
            <a:r>
              <a:rPr lang="en-US" dirty="0"/>
              <a:t>Texture filtering</a:t>
            </a:r>
            <a:endParaRPr lang="hu-HU" dirty="0"/>
          </a:p>
        </p:txBody>
      </p:sp>
      <p:sp>
        <p:nvSpPr>
          <p:cNvPr id="23556" name="Rectangle 4"/>
          <p:cNvSpPr>
            <a:spLocks noChangeArrowheads="1"/>
          </p:cNvSpPr>
          <p:nvPr/>
        </p:nvSpPr>
        <p:spPr bwMode="auto">
          <a:xfrm>
            <a:off x="2027239" y="2062163"/>
            <a:ext cx="1081087" cy="2952750"/>
          </a:xfrm>
          <a:prstGeom prst="rect">
            <a:avLst/>
          </a:prstGeom>
          <a:noFill/>
          <a:ln w="12700">
            <a:solidFill>
              <a:schemeClr val="tx1"/>
            </a:solidFill>
            <a:miter lim="800000"/>
            <a:headEnd/>
            <a:tailEnd/>
          </a:ln>
        </p:spPr>
        <p:txBody>
          <a:bodyPr wrap="none" anchor="ctr"/>
          <a:lstStyle/>
          <a:p>
            <a:endParaRPr lang="en-US"/>
          </a:p>
        </p:txBody>
      </p:sp>
      <p:sp>
        <p:nvSpPr>
          <p:cNvPr id="23557" name="Rectangle 5"/>
          <p:cNvSpPr>
            <a:spLocks noChangeArrowheads="1"/>
          </p:cNvSpPr>
          <p:nvPr/>
        </p:nvSpPr>
        <p:spPr bwMode="auto">
          <a:xfrm>
            <a:off x="3108325" y="2062163"/>
            <a:ext cx="1081088" cy="2952750"/>
          </a:xfrm>
          <a:prstGeom prst="rect">
            <a:avLst/>
          </a:prstGeom>
          <a:noFill/>
          <a:ln w="12700">
            <a:solidFill>
              <a:schemeClr val="tx1"/>
            </a:solidFill>
            <a:miter lim="800000"/>
            <a:headEnd/>
            <a:tailEnd/>
          </a:ln>
        </p:spPr>
        <p:txBody>
          <a:bodyPr wrap="none" anchor="ctr"/>
          <a:lstStyle/>
          <a:p>
            <a:endParaRPr lang="en-US"/>
          </a:p>
        </p:txBody>
      </p:sp>
      <p:sp>
        <p:nvSpPr>
          <p:cNvPr id="23558" name="Rectangle 6"/>
          <p:cNvSpPr>
            <a:spLocks noChangeArrowheads="1"/>
          </p:cNvSpPr>
          <p:nvPr/>
        </p:nvSpPr>
        <p:spPr bwMode="auto">
          <a:xfrm>
            <a:off x="4189414" y="2062163"/>
            <a:ext cx="1081087" cy="2952750"/>
          </a:xfrm>
          <a:prstGeom prst="rect">
            <a:avLst/>
          </a:prstGeom>
          <a:noFill/>
          <a:ln w="12700">
            <a:solidFill>
              <a:schemeClr val="tx1"/>
            </a:solidFill>
            <a:miter lim="800000"/>
            <a:headEnd/>
            <a:tailEnd/>
          </a:ln>
        </p:spPr>
        <p:txBody>
          <a:bodyPr wrap="none" anchor="ctr"/>
          <a:lstStyle/>
          <a:p>
            <a:endParaRPr lang="en-US"/>
          </a:p>
        </p:txBody>
      </p:sp>
      <p:sp>
        <p:nvSpPr>
          <p:cNvPr id="23559" name="Rectangle 7"/>
          <p:cNvSpPr>
            <a:spLocks noChangeArrowheads="1"/>
          </p:cNvSpPr>
          <p:nvPr/>
        </p:nvSpPr>
        <p:spPr bwMode="auto">
          <a:xfrm>
            <a:off x="5270500" y="2062163"/>
            <a:ext cx="1081088" cy="2952750"/>
          </a:xfrm>
          <a:prstGeom prst="rect">
            <a:avLst/>
          </a:prstGeom>
          <a:noFill/>
          <a:ln w="12700">
            <a:solidFill>
              <a:schemeClr val="tx1"/>
            </a:solidFill>
            <a:miter lim="800000"/>
            <a:headEnd/>
            <a:tailEnd/>
          </a:ln>
        </p:spPr>
        <p:txBody>
          <a:bodyPr wrap="none" anchor="ctr"/>
          <a:lstStyle/>
          <a:p>
            <a:endParaRPr lang="en-US"/>
          </a:p>
        </p:txBody>
      </p:sp>
      <p:sp>
        <p:nvSpPr>
          <p:cNvPr id="23560" name="Rectangle 8"/>
          <p:cNvSpPr>
            <a:spLocks noChangeArrowheads="1"/>
          </p:cNvSpPr>
          <p:nvPr/>
        </p:nvSpPr>
        <p:spPr bwMode="auto">
          <a:xfrm>
            <a:off x="2027239" y="3143251"/>
            <a:ext cx="4321175" cy="936625"/>
          </a:xfrm>
          <a:prstGeom prst="rect">
            <a:avLst/>
          </a:prstGeom>
          <a:noFill/>
          <a:ln w="12700">
            <a:solidFill>
              <a:schemeClr val="tx1"/>
            </a:solidFill>
            <a:miter lim="800000"/>
            <a:headEnd/>
            <a:tailEnd/>
          </a:ln>
        </p:spPr>
        <p:txBody>
          <a:bodyPr wrap="none" anchor="ctr"/>
          <a:lstStyle/>
          <a:p>
            <a:endParaRPr lang="en-US"/>
          </a:p>
        </p:txBody>
      </p:sp>
      <p:sp>
        <p:nvSpPr>
          <p:cNvPr id="23561" name="Oval 10"/>
          <p:cNvSpPr>
            <a:spLocks noChangeArrowheads="1"/>
          </p:cNvSpPr>
          <p:nvPr/>
        </p:nvSpPr>
        <p:spPr bwMode="auto">
          <a:xfrm>
            <a:off x="3541713" y="3575051"/>
            <a:ext cx="144462"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62" name="Oval 11"/>
          <p:cNvSpPr>
            <a:spLocks noChangeArrowheads="1"/>
          </p:cNvSpPr>
          <p:nvPr/>
        </p:nvSpPr>
        <p:spPr bwMode="auto">
          <a:xfrm>
            <a:off x="4622801" y="3575051"/>
            <a:ext cx="144463"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63" name="Oval 12"/>
          <p:cNvSpPr>
            <a:spLocks noChangeArrowheads="1"/>
          </p:cNvSpPr>
          <p:nvPr/>
        </p:nvSpPr>
        <p:spPr bwMode="auto">
          <a:xfrm>
            <a:off x="5703888" y="3575051"/>
            <a:ext cx="144462"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64" name="Oval 13"/>
          <p:cNvSpPr>
            <a:spLocks noChangeArrowheads="1"/>
          </p:cNvSpPr>
          <p:nvPr/>
        </p:nvSpPr>
        <p:spPr bwMode="auto">
          <a:xfrm>
            <a:off x="2462213" y="3575051"/>
            <a:ext cx="144462"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65" name="Oval 14"/>
          <p:cNvSpPr>
            <a:spLocks noChangeArrowheads="1"/>
          </p:cNvSpPr>
          <p:nvPr/>
        </p:nvSpPr>
        <p:spPr bwMode="auto">
          <a:xfrm>
            <a:off x="3540126" y="4438651"/>
            <a:ext cx="144463"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66" name="Oval 15"/>
          <p:cNvSpPr>
            <a:spLocks noChangeArrowheads="1"/>
          </p:cNvSpPr>
          <p:nvPr/>
        </p:nvSpPr>
        <p:spPr bwMode="auto">
          <a:xfrm>
            <a:off x="4621213" y="4438651"/>
            <a:ext cx="144462"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67" name="Oval 16"/>
          <p:cNvSpPr>
            <a:spLocks noChangeArrowheads="1"/>
          </p:cNvSpPr>
          <p:nvPr/>
        </p:nvSpPr>
        <p:spPr bwMode="auto">
          <a:xfrm>
            <a:off x="5702301" y="4438651"/>
            <a:ext cx="144463"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68" name="Oval 17"/>
          <p:cNvSpPr>
            <a:spLocks noChangeArrowheads="1"/>
          </p:cNvSpPr>
          <p:nvPr/>
        </p:nvSpPr>
        <p:spPr bwMode="auto">
          <a:xfrm>
            <a:off x="2460626" y="4438651"/>
            <a:ext cx="144463"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69" name="Oval 18"/>
          <p:cNvSpPr>
            <a:spLocks noChangeArrowheads="1"/>
          </p:cNvSpPr>
          <p:nvPr/>
        </p:nvSpPr>
        <p:spPr bwMode="auto">
          <a:xfrm>
            <a:off x="3541713" y="2566988"/>
            <a:ext cx="144462"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70" name="Oval 19"/>
          <p:cNvSpPr>
            <a:spLocks noChangeArrowheads="1"/>
          </p:cNvSpPr>
          <p:nvPr/>
        </p:nvSpPr>
        <p:spPr bwMode="auto">
          <a:xfrm>
            <a:off x="4622801" y="2566988"/>
            <a:ext cx="144463"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71" name="Oval 20"/>
          <p:cNvSpPr>
            <a:spLocks noChangeArrowheads="1"/>
          </p:cNvSpPr>
          <p:nvPr/>
        </p:nvSpPr>
        <p:spPr bwMode="auto">
          <a:xfrm>
            <a:off x="5703888" y="2566988"/>
            <a:ext cx="144462"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72" name="Oval 21"/>
          <p:cNvSpPr>
            <a:spLocks noChangeArrowheads="1"/>
          </p:cNvSpPr>
          <p:nvPr/>
        </p:nvSpPr>
        <p:spPr bwMode="auto">
          <a:xfrm>
            <a:off x="2462213" y="2566988"/>
            <a:ext cx="144462"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 name="AutoShape 23"/>
          <p:cNvSpPr>
            <a:spLocks noChangeArrowheads="1"/>
          </p:cNvSpPr>
          <p:nvPr/>
        </p:nvSpPr>
        <p:spPr bwMode="auto">
          <a:xfrm>
            <a:off x="2714626" y="3213100"/>
            <a:ext cx="288925" cy="266700"/>
          </a:xfrm>
          <a:prstGeom prst="star5">
            <a:avLst/>
          </a:prstGeom>
          <a:solidFill>
            <a:schemeClr val="accent2"/>
          </a:solidFill>
          <a:ln w="12700">
            <a:solidFill>
              <a:schemeClr val="tx1"/>
            </a:solidFill>
            <a:miter lim="800000"/>
            <a:headEnd/>
            <a:tailEnd/>
          </a:ln>
          <a:effectLst/>
        </p:spPr>
        <p:txBody>
          <a:bodyPr wrap="none" anchor="ctr"/>
          <a:lstStyle/>
          <a:p>
            <a:pPr>
              <a:defRPr/>
            </a:pPr>
            <a:endParaRPr lang="hu-HU"/>
          </a:p>
        </p:txBody>
      </p:sp>
      <p:sp>
        <p:nvSpPr>
          <p:cNvPr id="23574" name="Freeform 26"/>
          <p:cNvSpPr>
            <a:spLocks/>
          </p:cNvSpPr>
          <p:nvPr/>
        </p:nvSpPr>
        <p:spPr bwMode="auto">
          <a:xfrm>
            <a:off x="7359650" y="2493963"/>
            <a:ext cx="2438400" cy="3097212"/>
          </a:xfrm>
          <a:custGeom>
            <a:avLst/>
            <a:gdLst>
              <a:gd name="T0" fmla="*/ 2147483647 w 1536"/>
              <a:gd name="T1" fmla="*/ 2147483647 h 2352"/>
              <a:gd name="T2" fmla="*/ 0 w 1536"/>
              <a:gd name="T3" fmla="*/ 2147483647 h 2352"/>
              <a:gd name="T4" fmla="*/ 2147483647 w 1536"/>
              <a:gd name="T5" fmla="*/ 0 h 2352"/>
              <a:gd name="T6" fmla="*/ 2147483647 w 1536"/>
              <a:gd name="T7" fmla="*/ 2147483647 h 2352"/>
              <a:gd name="T8" fmla="*/ 0 60000 65536"/>
              <a:gd name="T9" fmla="*/ 0 60000 65536"/>
              <a:gd name="T10" fmla="*/ 0 60000 65536"/>
              <a:gd name="T11" fmla="*/ 0 60000 65536"/>
              <a:gd name="T12" fmla="*/ 0 w 1536"/>
              <a:gd name="T13" fmla="*/ 0 h 2352"/>
              <a:gd name="T14" fmla="*/ 1536 w 1536"/>
              <a:gd name="T15" fmla="*/ 2352 h 2352"/>
            </a:gdLst>
            <a:ahLst/>
            <a:cxnLst>
              <a:cxn ang="T8">
                <a:pos x="T0" y="T1"/>
              </a:cxn>
              <a:cxn ang="T9">
                <a:pos x="T2" y="T3"/>
              </a:cxn>
              <a:cxn ang="T10">
                <a:pos x="T4" y="T5"/>
              </a:cxn>
              <a:cxn ang="T11">
                <a:pos x="T6" y="T7"/>
              </a:cxn>
            </a:cxnLst>
            <a:rect l="T12" t="T13" r="T14" b="T15"/>
            <a:pathLst>
              <a:path w="1536" h="2352">
                <a:moveTo>
                  <a:pt x="912" y="2352"/>
                </a:moveTo>
                <a:lnTo>
                  <a:pt x="0" y="1440"/>
                </a:lnTo>
                <a:lnTo>
                  <a:pt x="1536" y="0"/>
                </a:lnTo>
                <a:lnTo>
                  <a:pt x="912" y="2352"/>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a:p>
        </p:txBody>
      </p:sp>
      <p:sp>
        <p:nvSpPr>
          <p:cNvPr id="23575" name="Rectangle 27"/>
          <p:cNvSpPr>
            <a:spLocks noChangeArrowheads="1"/>
          </p:cNvSpPr>
          <p:nvPr/>
        </p:nvSpPr>
        <p:spPr bwMode="auto">
          <a:xfrm>
            <a:off x="8134350" y="4133850"/>
            <a:ext cx="304800" cy="304800"/>
          </a:xfrm>
          <a:prstGeom prst="rect">
            <a:avLst/>
          </a:prstGeom>
          <a:noFill/>
          <a:ln w="28575">
            <a:solidFill>
              <a:schemeClr val="tx1"/>
            </a:solidFill>
            <a:miter lim="800000"/>
            <a:headEnd/>
            <a:tailEnd/>
          </a:ln>
        </p:spPr>
        <p:txBody>
          <a:bodyPr wrap="none" anchor="ctr"/>
          <a:lstStyle/>
          <a:p>
            <a:endParaRPr lang="en-US"/>
          </a:p>
        </p:txBody>
      </p:sp>
      <p:sp>
        <p:nvSpPr>
          <p:cNvPr id="23576" name="Rectangle 28"/>
          <p:cNvSpPr>
            <a:spLocks noChangeArrowheads="1"/>
          </p:cNvSpPr>
          <p:nvPr/>
        </p:nvSpPr>
        <p:spPr bwMode="auto">
          <a:xfrm>
            <a:off x="8439150" y="4133850"/>
            <a:ext cx="304800" cy="304800"/>
          </a:xfrm>
          <a:prstGeom prst="rect">
            <a:avLst/>
          </a:prstGeom>
          <a:noFill/>
          <a:ln w="28575">
            <a:solidFill>
              <a:schemeClr val="tx1"/>
            </a:solidFill>
            <a:miter lim="800000"/>
            <a:headEnd/>
            <a:tailEnd/>
          </a:ln>
        </p:spPr>
        <p:txBody>
          <a:bodyPr wrap="none" anchor="ctr"/>
          <a:lstStyle/>
          <a:p>
            <a:endParaRPr lang="en-US"/>
          </a:p>
        </p:txBody>
      </p:sp>
      <p:sp>
        <p:nvSpPr>
          <p:cNvPr id="23577" name="Rectangle 29"/>
          <p:cNvSpPr>
            <a:spLocks noChangeArrowheads="1"/>
          </p:cNvSpPr>
          <p:nvPr/>
        </p:nvSpPr>
        <p:spPr bwMode="auto">
          <a:xfrm>
            <a:off x="7829550" y="4133850"/>
            <a:ext cx="304800" cy="304800"/>
          </a:xfrm>
          <a:prstGeom prst="rect">
            <a:avLst/>
          </a:prstGeom>
          <a:noFill/>
          <a:ln w="28575">
            <a:solidFill>
              <a:schemeClr val="tx1"/>
            </a:solidFill>
            <a:miter lim="800000"/>
            <a:headEnd/>
            <a:tailEnd/>
          </a:ln>
        </p:spPr>
        <p:txBody>
          <a:bodyPr wrap="none" anchor="ctr"/>
          <a:lstStyle/>
          <a:p>
            <a:endParaRPr lang="en-US"/>
          </a:p>
        </p:txBody>
      </p:sp>
      <p:sp>
        <p:nvSpPr>
          <p:cNvPr id="23578" name="Rectangle 30"/>
          <p:cNvSpPr>
            <a:spLocks noChangeArrowheads="1"/>
          </p:cNvSpPr>
          <p:nvPr/>
        </p:nvSpPr>
        <p:spPr bwMode="auto">
          <a:xfrm>
            <a:off x="8743950" y="4133850"/>
            <a:ext cx="304800" cy="304800"/>
          </a:xfrm>
          <a:prstGeom prst="rect">
            <a:avLst/>
          </a:prstGeom>
          <a:noFill/>
          <a:ln w="28575">
            <a:solidFill>
              <a:schemeClr val="tx1"/>
            </a:solidFill>
            <a:miter lim="800000"/>
            <a:headEnd/>
            <a:tailEnd/>
          </a:ln>
        </p:spPr>
        <p:txBody>
          <a:bodyPr wrap="none" anchor="ctr"/>
          <a:lstStyle/>
          <a:p>
            <a:endParaRPr lang="en-US"/>
          </a:p>
        </p:txBody>
      </p:sp>
      <p:sp>
        <p:nvSpPr>
          <p:cNvPr id="23579" name="Rectangle 31"/>
          <p:cNvSpPr>
            <a:spLocks noChangeArrowheads="1"/>
          </p:cNvSpPr>
          <p:nvPr/>
        </p:nvSpPr>
        <p:spPr bwMode="auto">
          <a:xfrm>
            <a:off x="8134350" y="4438650"/>
            <a:ext cx="304800" cy="304800"/>
          </a:xfrm>
          <a:prstGeom prst="rect">
            <a:avLst/>
          </a:prstGeom>
          <a:noFill/>
          <a:ln w="28575">
            <a:solidFill>
              <a:schemeClr val="tx1"/>
            </a:solidFill>
            <a:miter lim="800000"/>
            <a:headEnd/>
            <a:tailEnd/>
          </a:ln>
        </p:spPr>
        <p:txBody>
          <a:bodyPr wrap="none" anchor="ctr"/>
          <a:lstStyle/>
          <a:p>
            <a:endParaRPr lang="en-US"/>
          </a:p>
        </p:txBody>
      </p:sp>
      <p:sp>
        <p:nvSpPr>
          <p:cNvPr id="23580" name="Rectangle 32"/>
          <p:cNvSpPr>
            <a:spLocks noChangeArrowheads="1"/>
          </p:cNvSpPr>
          <p:nvPr/>
        </p:nvSpPr>
        <p:spPr bwMode="auto">
          <a:xfrm>
            <a:off x="8439150" y="4438650"/>
            <a:ext cx="304800" cy="304800"/>
          </a:xfrm>
          <a:prstGeom prst="rect">
            <a:avLst/>
          </a:prstGeom>
          <a:noFill/>
          <a:ln w="28575">
            <a:solidFill>
              <a:schemeClr val="tx1"/>
            </a:solidFill>
            <a:miter lim="800000"/>
            <a:headEnd/>
            <a:tailEnd/>
          </a:ln>
        </p:spPr>
        <p:txBody>
          <a:bodyPr wrap="none" anchor="ctr"/>
          <a:lstStyle/>
          <a:p>
            <a:endParaRPr lang="en-US"/>
          </a:p>
        </p:txBody>
      </p:sp>
      <p:sp>
        <p:nvSpPr>
          <p:cNvPr id="23581" name="Line 34"/>
          <p:cNvSpPr>
            <a:spLocks noChangeShapeType="1"/>
          </p:cNvSpPr>
          <p:nvPr/>
        </p:nvSpPr>
        <p:spPr bwMode="auto">
          <a:xfrm flipH="1" flipV="1">
            <a:off x="2930525" y="3392488"/>
            <a:ext cx="5005388" cy="901700"/>
          </a:xfrm>
          <a:prstGeom prst="line">
            <a:avLst/>
          </a:prstGeom>
          <a:noFill/>
          <a:ln w="38100">
            <a:solidFill>
              <a:schemeClr val="tx1"/>
            </a:solidFill>
            <a:round/>
            <a:headEnd/>
            <a:tailEnd type="stealth" w="lg" len="lg"/>
          </a:ln>
        </p:spPr>
        <p:txBody>
          <a:bodyPr/>
          <a:lstStyle/>
          <a:p>
            <a:endParaRPr lang="en-US"/>
          </a:p>
        </p:txBody>
      </p:sp>
      <p:sp>
        <p:nvSpPr>
          <p:cNvPr id="64" name="AutoShape 33"/>
          <p:cNvSpPr>
            <a:spLocks noChangeArrowheads="1"/>
          </p:cNvSpPr>
          <p:nvPr/>
        </p:nvSpPr>
        <p:spPr bwMode="auto">
          <a:xfrm>
            <a:off x="5947577" y="2784476"/>
            <a:ext cx="283362" cy="263525"/>
          </a:xfrm>
          <a:prstGeom prst="star5">
            <a:avLst/>
          </a:prstGeom>
          <a:solidFill>
            <a:schemeClr val="accent2"/>
          </a:solidFill>
          <a:ln w="12700">
            <a:solidFill>
              <a:schemeClr val="tx1"/>
            </a:solidFill>
            <a:miter lim="800000"/>
            <a:headEnd/>
            <a:tailEnd/>
          </a:ln>
          <a:effectLst/>
        </p:spPr>
        <p:txBody>
          <a:bodyPr wrap="none" anchor="ctr"/>
          <a:lstStyle/>
          <a:p>
            <a:pPr>
              <a:defRPr/>
            </a:pPr>
            <a:endParaRPr lang="hu-HU"/>
          </a:p>
        </p:txBody>
      </p:sp>
      <p:sp>
        <p:nvSpPr>
          <p:cNvPr id="23586" name="Line 35"/>
          <p:cNvSpPr>
            <a:spLocks noChangeShapeType="1"/>
          </p:cNvSpPr>
          <p:nvPr/>
        </p:nvSpPr>
        <p:spPr bwMode="auto">
          <a:xfrm flipH="1" flipV="1">
            <a:off x="6230937" y="2968622"/>
            <a:ext cx="2065336" cy="1325565"/>
          </a:xfrm>
          <a:prstGeom prst="line">
            <a:avLst/>
          </a:prstGeom>
          <a:noFill/>
          <a:ln w="38100">
            <a:solidFill>
              <a:schemeClr val="tx1"/>
            </a:solidFill>
            <a:round/>
            <a:headEnd/>
            <a:tailEnd type="stealth" w="lg" len="lg"/>
          </a:ln>
        </p:spPr>
        <p:txBody>
          <a:bodyPr/>
          <a:lstStyle/>
          <a:p>
            <a:endParaRPr lang="en-US"/>
          </a:p>
        </p:txBody>
      </p:sp>
      <p:sp>
        <p:nvSpPr>
          <p:cNvPr id="23583" name="Szövegdoboz 73"/>
          <p:cNvSpPr txBox="1">
            <a:spLocks noChangeArrowheads="1"/>
          </p:cNvSpPr>
          <p:nvPr/>
        </p:nvSpPr>
        <p:spPr bwMode="auto">
          <a:xfrm>
            <a:off x="3074989" y="5768976"/>
            <a:ext cx="2160587" cy="523875"/>
          </a:xfrm>
          <a:prstGeom prst="rect">
            <a:avLst/>
          </a:prstGeom>
        </p:spPr>
        <p:txBody>
          <a:bodyPr wrap="none">
            <a:spAutoFit/>
          </a:bodyPr>
          <a:lstStyle>
            <a:defPPr>
              <a:defRPr lang="en-US"/>
            </a:defPPr>
            <a:lvl1pPr>
              <a:defRPr sz="2800">
                <a:latin typeface="Whipsmart" panose="020B0502030203050204" pitchFamily="34" charset="0"/>
              </a:defRPr>
            </a:lvl1pPr>
          </a:lstStyle>
          <a:p>
            <a:r>
              <a:rPr lang="en-US" dirty="0"/>
              <a:t>texture space</a:t>
            </a:r>
            <a:endParaRPr lang="hu-HU" dirty="0"/>
          </a:p>
        </p:txBody>
      </p:sp>
      <p:sp>
        <p:nvSpPr>
          <p:cNvPr id="23584" name="Szövegdoboz 74"/>
          <p:cNvSpPr txBox="1">
            <a:spLocks noChangeArrowheads="1"/>
          </p:cNvSpPr>
          <p:nvPr/>
        </p:nvSpPr>
        <p:spPr bwMode="auto">
          <a:xfrm>
            <a:off x="7612064" y="5713413"/>
            <a:ext cx="2103461" cy="523220"/>
          </a:xfrm>
          <a:prstGeom prst="rect">
            <a:avLst/>
          </a:prstGeom>
        </p:spPr>
        <p:txBody>
          <a:bodyPr wrap="none">
            <a:spAutoFit/>
          </a:bodyPr>
          <a:lstStyle>
            <a:defPPr>
              <a:defRPr lang="en-US"/>
            </a:defPPr>
            <a:lvl1pPr>
              <a:defRPr sz="2800">
                <a:latin typeface="Whipsmart" panose="020B0502030203050204" pitchFamily="34" charset="0"/>
              </a:defRPr>
            </a:lvl1pPr>
          </a:lstStyle>
          <a:p>
            <a:r>
              <a:rPr lang="en-US" dirty="0"/>
              <a:t>screen space</a:t>
            </a:r>
            <a:endParaRPr lang="hu-HU" dirty="0"/>
          </a:p>
        </p:txBody>
      </p:sp>
    </p:spTree>
    <p:extLst>
      <p:ext uri="{BB962C8B-B14F-4D97-AF65-F5344CB8AC3E}">
        <p14:creationId xmlns:p14="http://schemas.microsoft.com/office/powerpoint/2010/main" val="39032090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Magnification without filtering</a:t>
            </a:r>
          </a:p>
        </p:txBody>
      </p:sp>
      <p:pic>
        <p:nvPicPr>
          <p:cNvPr id="2050" name="Picture 2"/>
          <p:cNvPicPr>
            <a:picLocks noChangeAspect="1" noChangeArrowheads="1"/>
          </p:cNvPicPr>
          <p:nvPr/>
        </p:nvPicPr>
        <p:blipFill>
          <a:blip r:embed="rId3" cstate="print"/>
          <a:srcRect/>
          <a:stretch>
            <a:fillRect/>
          </a:stretch>
        </p:blipFill>
        <p:spPr bwMode="auto">
          <a:xfrm>
            <a:off x="3810000" y="1524001"/>
            <a:ext cx="4762500" cy="4932589"/>
          </a:xfrm>
          <a:prstGeom prst="rect">
            <a:avLst/>
          </a:prstGeom>
          <a:noFill/>
          <a:ln w="9525">
            <a:noFill/>
            <a:miter lim="800000"/>
            <a:headEnd/>
            <a:tailEnd/>
          </a:ln>
        </p:spPr>
      </p:pic>
    </p:spTree>
    <p:extLst>
      <p:ext uri="{BB962C8B-B14F-4D97-AF65-F5344CB8AC3E}">
        <p14:creationId xmlns:p14="http://schemas.microsoft.com/office/powerpoint/2010/main" val="16096617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RIGINALHEIGHT" val="223.5312"/>
  <p:tag name="ORIGINALWIDTH" val="476.3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_1 &amp; v_1 \end{pmatrix}&#10;$$&#10;&#10;\end{document}"/>
  <p:tag name="IGUANATEXSIZE" val="28"/>
  <p:tag name="IGUANATEXCURSOR" val="845"/>
</p:tagLst>
</file>

<file path=ppt/tags/tag2.xml><?xml version="1.0" encoding="utf-8"?>
<p:tagLst xmlns:a="http://schemas.openxmlformats.org/drawingml/2006/main" xmlns:r="http://schemas.openxmlformats.org/officeDocument/2006/relationships" xmlns:p="http://schemas.openxmlformats.org/presentationml/2006/main">
  <p:tag name="ORIGINALHEIGHT" val="223.5312"/>
  <p:tag name="ORIGINALWIDTH" val="476.3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_2 &amp; v_2 \end{pmatrix}&#10;$$&#10;&#10;\end{document}"/>
  <p:tag name="IGUANATEXSIZE" val="28"/>
  <p:tag name="IGUANATEXCURSOR" val="839"/>
</p:tagLst>
</file>

<file path=ppt/tags/tag3.xml><?xml version="1.0" encoding="utf-8"?>
<p:tagLst xmlns:a="http://schemas.openxmlformats.org/drawingml/2006/main" xmlns:r="http://schemas.openxmlformats.org/officeDocument/2006/relationships" xmlns:p="http://schemas.openxmlformats.org/presentationml/2006/main">
  <p:tag name="ORIGINALHEIGHT" val="223.5312"/>
  <p:tag name="ORIGINALWIDTH" val="476.3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_3 &amp; v_3 \end{pmatrix}&#10;$$&#10;&#10;\end{document}"/>
  <p:tag name="IGUANATEXSIZE" val="28"/>
  <p:tag name="IGUANATEXCURSOR" val="845"/>
</p:tagLst>
</file>

<file path=ppt/tags/tag4.xml><?xml version="1.0" encoding="utf-8"?>
<p:tagLst xmlns:a="http://schemas.openxmlformats.org/drawingml/2006/main" xmlns:r="http://schemas.openxmlformats.org/officeDocument/2006/relationships" xmlns:p="http://schemas.openxmlformats.org/presentationml/2006/main">
  <p:tag name="ORIGINALHEIGHT" val="223.5312"/>
  <p:tag name="ORIGINALWIDTH" val="369.05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 &amp; v \end{pmatrix}&#10;$$&#10;&#10;\end{document}"/>
  <p:tag name="IGUANATEXSIZE" val="28"/>
  <p:tag name="IGUANATEXCURSOR" val="841"/>
</p:tagLst>
</file>

<file path=ppt/tags/tag5.xml><?xml version="1.0" encoding="utf-8"?>
<p:tagLst xmlns:a="http://schemas.openxmlformats.org/drawingml/2006/main" xmlns:r="http://schemas.openxmlformats.org/officeDocument/2006/relationships" xmlns:p="http://schemas.openxmlformats.org/presentationml/2006/main">
  <p:tag name="ORIGINALHEIGHT" val="223.5312"/>
  <p:tag name="ORIGINALWIDTH" val="476.3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_1 &amp; v_1 \end{pmatrix}&#10;$$&#10;&#10;\end{document}"/>
  <p:tag name="IGUANATEXSIZE" val="28"/>
  <p:tag name="IGUANATEXCURSOR" val="845"/>
</p:tagLst>
</file>

<file path=ppt/tags/tag6.xml><?xml version="1.0" encoding="utf-8"?>
<p:tagLst xmlns:a="http://schemas.openxmlformats.org/drawingml/2006/main" xmlns:r="http://schemas.openxmlformats.org/officeDocument/2006/relationships" xmlns:p="http://schemas.openxmlformats.org/presentationml/2006/main">
  <p:tag name="ORIGINALHEIGHT" val="223.5312"/>
  <p:tag name="ORIGINALWIDTH" val="476.3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_3 &amp; v_3 \end{pmatrix}&#10;$$&#10;&#10;\end{document}"/>
  <p:tag name="IGUANATEXSIZE" val="28"/>
  <p:tag name="IGUANATEXCURSOR" val="845"/>
</p:tagLst>
</file>

<file path=ppt/tags/tag7.xml><?xml version="1.0" encoding="utf-8"?>
<p:tagLst xmlns:a="http://schemas.openxmlformats.org/drawingml/2006/main" xmlns:r="http://schemas.openxmlformats.org/officeDocument/2006/relationships" xmlns:p="http://schemas.openxmlformats.org/presentationml/2006/main">
  <p:tag name="ORIGINALHEIGHT" val="223.5312"/>
  <p:tag name="ORIGINALWIDTH" val="476.3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_2 &amp; v_2 \end{pmatrix}&#10;$$&#10;&#10;\end{document}"/>
  <p:tag name="IGUANATEXSIZE" val="28"/>
  <p:tag name="IGUANATEXCURSOR" val="839"/>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33727</TotalTime>
  <Words>3048</Words>
  <Application>Microsoft Office PowerPoint</Application>
  <PresentationFormat>Widescreen</PresentationFormat>
  <Paragraphs>389</Paragraphs>
  <Slides>41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Consolas</vt:lpstr>
      <vt:lpstr>Courier New</vt:lpstr>
      <vt:lpstr>Orthodox Herbertarian</vt:lpstr>
      <vt:lpstr>Whipsmart</vt:lpstr>
      <vt:lpstr>Office Theme</vt:lpstr>
      <vt:lpstr>Computer Graphics Textures</vt:lpstr>
      <vt:lpstr>Texture mapping in OpenGL </vt:lpstr>
      <vt:lpstr>Texture object creation</vt:lpstr>
      <vt:lpstr>Texturing fragment shader</vt:lpstr>
      <vt:lpstr>Binding the texture to the sampler uniform</vt:lpstr>
      <vt:lpstr>Texture filtering</vt:lpstr>
      <vt:lpstr>Texture filtering</vt:lpstr>
      <vt:lpstr>Texture filtering</vt:lpstr>
      <vt:lpstr>Magnification without filtering</vt:lpstr>
      <vt:lpstr>PowerPoint Presentation</vt:lpstr>
      <vt:lpstr>Magnification with binilear filtering</vt:lpstr>
      <vt:lpstr>Minification</vt:lpstr>
      <vt:lpstr>Mip-map (multum in parvo)</vt:lpstr>
      <vt:lpstr>What to work with?</vt:lpstr>
      <vt:lpstr>New attributes</vt:lpstr>
      <vt:lpstr>TexturedProgram.js</vt:lpstr>
      <vt:lpstr>TexturedQuadGeometry.js</vt:lpstr>
      <vt:lpstr>TexturedQuadGeometry position</vt:lpstr>
      <vt:lpstr>TexturedQuadGeometry normal</vt:lpstr>
      <vt:lpstr>TexturedQuadGeometry texture coords</vt:lpstr>
      <vt:lpstr>TexturedQuadGeometry index buffer</vt:lpstr>
      <vt:lpstr>TexturedQuadGeometry input layout (a.k.a. VAO) - positions</vt:lpstr>
      <vt:lpstr>TexturedQuadGeometry input layout (a.k.a. VAO) - normals</vt:lpstr>
      <vt:lpstr>TexturedQuadGeometry input layout (a.k.a. VAO) - texCoords</vt:lpstr>
      <vt:lpstr>TexturedQuadGeometry draw</vt:lpstr>
      <vt:lpstr>Texturing fragment shader textured-fs.glsl</vt:lpstr>
      <vt:lpstr>Task: vertex shader</vt:lpstr>
      <vt:lpstr>We need to</vt:lpstr>
      <vt:lpstr>Texture2D.js object constructor</vt:lpstr>
      <vt:lpstr>Texture2D.js loaded</vt:lpstr>
      <vt:lpstr>Tasks: add resources and scene elements </vt:lpstr>
      <vt:lpstr>Does not work </vt:lpstr>
      <vt:lpstr>Solutions</vt:lpstr>
      <vt:lpstr>Textured billboard</vt:lpstr>
      <vt:lpstr>Enable alpha blending</vt:lpstr>
      <vt:lpstr>With alpha blending</vt:lpstr>
      <vt:lpstr>Experiment with filtering</vt:lpstr>
      <vt:lpstr>Experiment with texture coords (wrapping)</vt:lpstr>
      <vt:lpstr>Where do you come from?</vt:lpstr>
      <vt:lpstr>Seamless tiling</vt:lpstr>
      <vt:lpstr>Sprite animation</vt:lpstr>
    </vt:vector>
  </TitlesOfParts>
  <Company>Budapest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 Szécsi</cp:lastModifiedBy>
  <cp:revision>287</cp:revision>
  <dcterms:created xsi:type="dcterms:W3CDTF">2014-12-27T20:04:49Z</dcterms:created>
  <dcterms:modified xsi:type="dcterms:W3CDTF">2021-03-03T08:27:48Z</dcterms:modified>
</cp:coreProperties>
</file>