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9"/>
  </p:notesMasterIdLst>
  <p:sldIdLst>
    <p:sldId id="256" r:id="rId2"/>
    <p:sldId id="501" r:id="rId3"/>
    <p:sldId id="502" r:id="rId4"/>
    <p:sldId id="552" r:id="rId5"/>
    <p:sldId id="503" r:id="rId6"/>
    <p:sldId id="505" r:id="rId7"/>
    <p:sldId id="506" r:id="rId8"/>
    <p:sldId id="541" r:id="rId9"/>
    <p:sldId id="542" r:id="rId10"/>
    <p:sldId id="568" r:id="rId11"/>
    <p:sldId id="569" r:id="rId12"/>
    <p:sldId id="545" r:id="rId13"/>
    <p:sldId id="509" r:id="rId14"/>
    <p:sldId id="504" r:id="rId15"/>
    <p:sldId id="510" r:id="rId16"/>
    <p:sldId id="511" r:id="rId17"/>
    <p:sldId id="512" r:id="rId18"/>
    <p:sldId id="513" r:id="rId19"/>
    <p:sldId id="514" r:id="rId20"/>
    <p:sldId id="515" r:id="rId21"/>
    <p:sldId id="570" r:id="rId22"/>
    <p:sldId id="352" r:id="rId23"/>
    <p:sldId id="353" r:id="rId24"/>
    <p:sldId id="561" r:id="rId25"/>
    <p:sldId id="567" r:id="rId26"/>
    <p:sldId id="565" r:id="rId27"/>
    <p:sldId id="566" r:id="rId28"/>
    <p:sldId id="520" r:id="rId29"/>
    <p:sldId id="521" r:id="rId30"/>
    <p:sldId id="522" r:id="rId31"/>
    <p:sldId id="523" r:id="rId32"/>
    <p:sldId id="524" r:id="rId33"/>
    <p:sldId id="527" r:id="rId34"/>
    <p:sldId id="528" r:id="rId35"/>
    <p:sldId id="546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7" r:id="rId49"/>
    <p:sldId id="548" r:id="rId50"/>
    <p:sldId id="549" r:id="rId51"/>
    <p:sldId id="551" r:id="rId52"/>
    <p:sldId id="555" r:id="rId53"/>
    <p:sldId id="556" r:id="rId54"/>
    <p:sldId id="557" r:id="rId55"/>
    <p:sldId id="558" r:id="rId56"/>
    <p:sldId id="559" r:id="rId57"/>
    <p:sldId id="56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6634" autoAdjust="0"/>
  </p:normalViewPr>
  <p:slideViewPr>
    <p:cSldViewPr snapToGrid="0">
      <p:cViewPr varScale="1">
        <p:scale>
          <a:sx n="117" d="100"/>
          <a:sy n="117" d="100"/>
        </p:scale>
        <p:origin x="10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position of the spaceship is animated by physical animation. Suppose that we have already computed the total force acting on the spaceship in a control operation. According to Newton’s second law, the acceleration is the force divided by mass m of the spaceship. As the acceleration is the derivative of the velocity, in small time step </a:t>
            </a:r>
            <a:r>
              <a:rPr lang="en-US" altLang="en-US" dirty="0" err="1"/>
              <a:t>dt</a:t>
            </a:r>
            <a:r>
              <a:rPr lang="en-US" altLang="en-US" dirty="0"/>
              <a:t>, the velocity changes by acceleration * </a:t>
            </a:r>
            <a:r>
              <a:rPr lang="en-US" altLang="en-US" dirty="0" err="1"/>
              <a:t>dt</a:t>
            </a:r>
            <a:r>
              <a:rPr lang="en-US" altLang="en-US" dirty="0"/>
              <a:t>. Similarly, as the velocity is the derivative of the position, the position  is modified with the velocity * </a:t>
            </a:r>
            <a:r>
              <a:rPr lang="en-US" altLang="en-US" dirty="0" err="1"/>
              <a:t>dt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In fact, this is a numerical solution of the differential equation of the motion. This method is called </a:t>
            </a:r>
            <a:r>
              <a:rPr lang="en-US" altLang="en-US" b="1" dirty="0"/>
              <a:t>forward Euler integration</a:t>
            </a:r>
            <a:r>
              <a:rPr lang="en-US" altLang="en-US" dirty="0"/>
              <a:t>. 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FCFD-A81E-4F03-9EE9-AF679686B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7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Fizikai 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6.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sebességből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-v c/m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-v 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az energiaveszteség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15543" y="3892149"/>
            <a:ext cx="4002208" cy="1171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velocity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*= 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ath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Légellenállás lendületből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álljon meg lassan erőhatás hiányában</a:t>
            </a:r>
            <a:endParaRPr lang="en-US" dirty="0"/>
          </a:p>
          <a:p>
            <a:r>
              <a:rPr lang="hu-HU" dirty="0"/>
              <a:t>energiaveszteség</a:t>
            </a:r>
            <a:endParaRPr lang="en-US" dirty="0"/>
          </a:p>
          <a:p>
            <a:r>
              <a:rPr lang="hu-HU" dirty="0"/>
              <a:t>lamináris ellenállás</a:t>
            </a:r>
            <a:endParaRPr lang="en-US" dirty="0"/>
          </a:p>
          <a:p>
            <a:pPr>
              <a:buNone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  </a:t>
            </a:r>
            <a:r>
              <a:rPr lang="en-US" dirty="0"/>
              <a:t>← </a:t>
            </a:r>
            <a:r>
              <a:rPr lang="hu-HU" dirty="0"/>
              <a:t>ellenállási tényező</a:t>
            </a:r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-p/m c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</a:t>
            </a:r>
          </a:p>
          <a:p>
            <a:pPr>
              <a:buNone/>
            </a:pP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t+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/m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c/m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	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-c/m </a:t>
            </a:r>
            <a:r>
              <a:rPr lang="hu-HU" dirty="0"/>
              <a:t>a lendületveszteség aránya másodpercenként</a:t>
            </a: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31386" y="3957464"/>
            <a:ext cx="3694900" cy="1171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momentum *=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hu-HU" altLang="en-US" sz="2100" dirty="0" err="1">
                <a:latin typeface="Courier New" pitchFamily="49" charset="0"/>
                <a:cs typeface="Courier New" pitchFamily="49" charset="0"/>
              </a:rPr>
              <a:t>ath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 c/m)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7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hu-HU" dirty="0" err="1"/>
              <a:t>rányíthatatlan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orientáció és sebesség függetlenek</a:t>
            </a:r>
            <a:endParaRPr lang="en-US" dirty="0"/>
          </a:p>
          <a:p>
            <a:pPr lvl="1"/>
            <a:r>
              <a:rPr lang="hu-HU" dirty="0"/>
              <a:t>fizikai megoldás: irányfüggő csillapítás</a:t>
            </a:r>
            <a:endParaRPr lang="en-US" dirty="0"/>
          </a:p>
          <a:p>
            <a:pPr lvl="2"/>
            <a:r>
              <a:rPr lang="hu-HU" dirty="0"/>
              <a:t>válasszuk szét a sebességkomponenseket </a:t>
            </a:r>
            <a:r>
              <a:rPr lang="en-US" dirty="0"/>
              <a:t>(</a:t>
            </a:r>
            <a:r>
              <a:rPr lang="hu-HU" dirty="0"/>
              <a:t>pl. előre, oldalra</a:t>
            </a:r>
            <a:r>
              <a:rPr lang="en-US" dirty="0"/>
              <a:t>) </a:t>
            </a:r>
            <a:r>
              <a:rPr lang="hu-HU" dirty="0">
                <a:solidFill>
                  <a:srgbClr val="FF0000"/>
                </a:solidFill>
              </a:rPr>
              <a:t>skalárszorzat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hu-HU" dirty="0"/>
              <a:t>különböző csillapítások (légellenállások) a komponensekre</a:t>
            </a:r>
            <a:endParaRPr lang="en-US" dirty="0"/>
          </a:p>
          <a:p>
            <a:pPr lvl="2"/>
            <a:r>
              <a:rPr lang="hu-HU" dirty="0"/>
              <a:t>adjuk a csillapított komponenseket össze vissza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4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test tárolt jellemzői eddig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poz</a:t>
            </a:r>
            <a:r>
              <a:rPr lang="hu-HU" dirty="0" err="1"/>
              <a:t>íció</a:t>
            </a:r>
            <a:endParaRPr lang="en-US" dirty="0"/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/>
              <a:t>inverz tömeg</a:t>
            </a:r>
          </a:p>
          <a:p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/>
              <a:t> lendület</a:t>
            </a:r>
          </a:p>
          <a:p>
            <a:endParaRPr lang="hu-HU" dirty="0"/>
          </a:p>
          <a:p>
            <a:r>
              <a:rPr lang="hu-HU" dirty="0"/>
              <a:t>ebből a tömeg, sebesség bármikor számolható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8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</a:t>
            </a:r>
            <a:r>
              <a:rPr lang="hu-HU" dirty="0" err="1"/>
              <a:t>áció</a:t>
            </a:r>
            <a:r>
              <a:rPr lang="hu-HU" dirty="0"/>
              <a:t>	</a:t>
            </a:r>
            <a:r>
              <a:rPr lang="en-US" dirty="0"/>
              <a:t>	</a:t>
            </a:r>
            <a:r>
              <a:rPr lang="hu-HU" dirty="0">
                <a:solidFill>
                  <a:schemeClr val="hlink"/>
                </a:solidFill>
              </a:rPr>
              <a:t>forgatás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sz</a:t>
            </a:r>
            <a:r>
              <a:rPr lang="hu-HU" dirty="0" err="1"/>
              <a:t>ögsebesség</a:t>
            </a:r>
            <a:r>
              <a:rPr lang="hu-HU" dirty="0"/>
              <a:t>	3D vektor </a:t>
            </a:r>
            <a:r>
              <a:rPr lang="en-US" dirty="0"/>
              <a:t>[</a:t>
            </a:r>
            <a:r>
              <a:rPr lang="en-US" dirty="0" err="1"/>
              <a:t>fordulat</a:t>
            </a:r>
            <a:r>
              <a:rPr lang="en-US" dirty="0"/>
              <a:t> / 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dirty="0">
                <a:latin typeface="Symbol" pitchFamily="18" charset="2"/>
              </a:rPr>
              <a:t>w</a:t>
            </a:r>
            <a:endParaRPr lang="hu-HU" dirty="0">
              <a:latin typeface="Symbol" pitchFamily="18" charset="2"/>
            </a:endParaRPr>
          </a:p>
          <a:p>
            <a:r>
              <a:rPr lang="en-US" dirty="0"/>
              <a:t>t</a:t>
            </a:r>
            <a:r>
              <a:rPr lang="hu-HU" dirty="0"/>
              <a:t>ehetetlenségi nyomaték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 m</a:t>
            </a:r>
            <a:r>
              <a:rPr lang="en-US" baseline="30000" dirty="0"/>
              <a:t>2</a:t>
            </a:r>
            <a:r>
              <a:rPr lang="en-US" dirty="0"/>
              <a:t>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(mass moment of inertia, angular mass)</a:t>
            </a:r>
          </a:p>
          <a:p>
            <a:r>
              <a:rPr lang="en-US" dirty="0" err="1">
                <a:solidFill>
                  <a:schemeClr val="hlink"/>
                </a:solidFill>
              </a:rPr>
              <a:t>perd</a:t>
            </a:r>
            <a:r>
              <a:rPr lang="hu-HU" dirty="0">
                <a:solidFill>
                  <a:schemeClr val="hlink"/>
                </a:solidFill>
              </a:rPr>
              <a:t>ület			</a:t>
            </a:r>
            <a:r>
              <a:rPr lang="en-US" dirty="0">
                <a:solidFill>
                  <a:schemeClr val="hlink"/>
                </a:solidFill>
              </a:rPr>
              <a:t>3D </a:t>
            </a:r>
            <a:r>
              <a:rPr lang="en-US" dirty="0" err="1">
                <a:solidFill>
                  <a:schemeClr val="hlink"/>
                </a:solidFill>
              </a:rPr>
              <a:t>vektor</a:t>
            </a:r>
            <a:r>
              <a:rPr lang="en-US" dirty="0">
                <a:solidFill>
                  <a:schemeClr val="hlink"/>
                </a:solidFill>
              </a:rPr>
              <a:t> [</a:t>
            </a:r>
            <a:r>
              <a:rPr lang="en-US" dirty="0" err="1">
                <a:solidFill>
                  <a:schemeClr val="hlink"/>
                </a:solidFill>
              </a:rPr>
              <a:t>Nms</a:t>
            </a:r>
            <a:r>
              <a:rPr lang="en-US" dirty="0">
                <a:solidFill>
                  <a:schemeClr val="hlink"/>
                </a:solidFill>
              </a:rPr>
              <a:t>]</a:t>
            </a:r>
            <a:endParaRPr lang="hu-HU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chemeClr val="hlink"/>
                </a:solidFill>
              </a:rPr>
              <a:t>	</a:t>
            </a:r>
            <a:r>
              <a:rPr lang="hu-HU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Analógiák forgásra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dirty="0"/>
              <a:t> erő  </a:t>
            </a:r>
            <a:r>
              <a:rPr lang="hu-HU" dirty="0">
                <a:cs typeface="Arial" charset="0"/>
              </a:rPr>
              <a:t>→  </a:t>
            </a:r>
            <a:r>
              <a:rPr lang="hu-HU" dirty="0">
                <a:latin typeface="Symbol" pitchFamily="18" charset="2"/>
                <a:cs typeface="Arial" charset="0"/>
              </a:rPr>
              <a:t>t </a:t>
            </a:r>
            <a:r>
              <a:rPr lang="hu-HU" dirty="0">
                <a:cs typeface="Arial" charset="0"/>
              </a:rPr>
              <a:t>forgatónyomaték</a:t>
            </a:r>
          </a:p>
          <a:p>
            <a:pPr lvl="2"/>
            <a:r>
              <a:rPr lang="hu-HU" dirty="0">
                <a:cs typeface="Arial" charset="0"/>
              </a:rPr>
              <a:t>3D vektor, Nm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dirty="0">
                <a:cs typeface="Arial" charset="0"/>
              </a:rPr>
              <a:t> gyorsulás	→  </a:t>
            </a:r>
            <a:r>
              <a:rPr lang="hu-HU" dirty="0">
                <a:latin typeface="Symbol" pitchFamily="18" charset="2"/>
                <a:cs typeface="Arial" charset="0"/>
              </a:rPr>
              <a:t>b </a:t>
            </a:r>
            <a:r>
              <a:rPr lang="hu-HU" dirty="0">
                <a:cs typeface="Arial" charset="0"/>
              </a:rPr>
              <a:t>szöggyorsulás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</a:t>
            </a:r>
            <a:r>
              <a:rPr lang="en-US" baseline="30000" dirty="0">
                <a:cs typeface="Arial" charset="0"/>
              </a:rPr>
              <a:t>2</a:t>
            </a:r>
            <a:endParaRPr lang="hu-HU" dirty="0">
              <a:cs typeface="Arial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sebess</a:t>
            </a:r>
            <a:r>
              <a:rPr lang="hu-HU" dirty="0">
                <a:cs typeface="Arial" charset="0"/>
              </a:rPr>
              <a:t>ég	→  </a:t>
            </a:r>
            <a:r>
              <a:rPr lang="hu-HU" dirty="0">
                <a:latin typeface="Symbol" pitchFamily="18" charset="2"/>
                <a:cs typeface="Arial" charset="0"/>
              </a:rPr>
              <a:t>w </a:t>
            </a:r>
            <a:r>
              <a:rPr lang="hu-HU" dirty="0">
                <a:cs typeface="Arial" charset="0"/>
              </a:rPr>
              <a:t>szögsebesség</a:t>
            </a:r>
          </a:p>
          <a:p>
            <a:pPr lvl="2"/>
            <a:r>
              <a:rPr lang="hu-HU" dirty="0">
                <a:cs typeface="Arial" charset="0"/>
              </a:rPr>
              <a:t>3D vektor, 1</a:t>
            </a:r>
            <a:r>
              <a:rPr lang="en-US" dirty="0">
                <a:cs typeface="Arial" charset="0"/>
              </a:rPr>
              <a:t>/s, |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cs typeface="Arial" charset="0"/>
              </a:rPr>
              <a:t> | = </a:t>
            </a:r>
            <a:r>
              <a:rPr lang="en-US" dirty="0" err="1">
                <a:cs typeface="Arial" charset="0"/>
              </a:rPr>
              <a:t>fordul</a:t>
            </a:r>
            <a:r>
              <a:rPr lang="hu-HU" dirty="0" err="1">
                <a:cs typeface="Arial" charset="0"/>
              </a:rPr>
              <a:t>at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/ sec, </a:t>
            </a:r>
            <a:r>
              <a:rPr lang="hu-HU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Symbol" pitchFamily="18" charset="2"/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tengely</a:t>
            </a:r>
            <a:r>
              <a:rPr lang="en-US" dirty="0">
                <a:cs typeface="Arial" charset="0"/>
              </a:rPr>
              <a:t> k</a:t>
            </a:r>
            <a:r>
              <a:rPr lang="hu-HU" dirty="0">
                <a:cs typeface="Arial" charset="0"/>
              </a:rPr>
              <a:t>örül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>
                <a:cs typeface="Arial" charset="0"/>
              </a:rPr>
              <a:t> lendület	→  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dirty="0">
                <a:latin typeface="Symbol" pitchFamily="18" charset="2"/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perdület</a:t>
            </a:r>
            <a:endParaRPr lang="hu-HU" dirty="0">
              <a:cs typeface="Arial" charset="0"/>
            </a:endParaRPr>
          </a:p>
          <a:p>
            <a:pPr lvl="2"/>
            <a:r>
              <a:rPr lang="hu-HU" dirty="0">
                <a:cs typeface="Arial" charset="0"/>
              </a:rPr>
              <a:t>3D vektor, </a:t>
            </a:r>
            <a:r>
              <a:rPr lang="en-US" dirty="0" err="1">
                <a:cs typeface="Arial" charset="0"/>
              </a:rPr>
              <a:t>Nms</a:t>
            </a:r>
            <a:r>
              <a:rPr lang="en-US" dirty="0">
                <a:cs typeface="Arial" charset="0"/>
              </a:rPr>
              <a:t> = kg m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/ s</a:t>
            </a:r>
            <a:r>
              <a:rPr lang="en-US" baseline="30000" dirty="0">
                <a:cs typeface="Arial" charset="0"/>
              </a:rPr>
              <a:t>2</a:t>
            </a:r>
            <a:endParaRPr lang="hu-HU" baseline="30000" dirty="0">
              <a:cs typeface="Arial" charset="0"/>
            </a:endParaRPr>
          </a:p>
          <a:p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forgat</a:t>
            </a:r>
            <a:r>
              <a:rPr lang="hu-HU" dirty="0" err="1"/>
              <a:t>ónyomaték</a:t>
            </a:r>
            <a:r>
              <a:rPr lang="hu-HU" dirty="0"/>
              <a:t> milyen szögsebesség-változást indukál</a:t>
            </a:r>
          </a:p>
          <a:p>
            <a:pPr lvl="1"/>
            <a:r>
              <a:rPr lang="hu-HU" dirty="0"/>
              <a:t>vektor </a:t>
            </a:r>
            <a:r>
              <a:rPr lang="hu-HU" dirty="0">
                <a:cs typeface="Arial" charset="0"/>
              </a:rPr>
              <a:t>→ </a:t>
            </a:r>
            <a:r>
              <a:rPr lang="hu-HU" dirty="0" err="1">
                <a:cs typeface="Arial" charset="0"/>
              </a:rPr>
              <a:t>vektor</a:t>
            </a:r>
            <a:endParaRPr lang="hu-HU" dirty="0">
              <a:cs typeface="Arial" charset="0"/>
            </a:endParaRPr>
          </a:p>
          <a:p>
            <a:pPr lvl="1"/>
            <a:r>
              <a:rPr lang="hu-HU" dirty="0">
                <a:cs typeface="Arial" charset="0"/>
              </a:rPr>
              <a:t>3x3 </a:t>
            </a:r>
            <a:r>
              <a:rPr lang="hu-HU" dirty="0" err="1">
                <a:cs typeface="Arial" charset="0"/>
              </a:rPr>
              <a:t>mátrixxal</a:t>
            </a:r>
            <a:r>
              <a:rPr lang="hu-HU" dirty="0">
                <a:cs typeface="Arial" charset="0"/>
              </a:rPr>
              <a:t> megadható</a:t>
            </a:r>
          </a:p>
          <a:p>
            <a:r>
              <a:rPr lang="hu-HU" dirty="0">
                <a:cs typeface="Arial" charset="0"/>
              </a:rPr>
              <a:t>vannak kitüntetett tengelyek (</a:t>
            </a:r>
            <a:r>
              <a:rPr lang="hu-HU" dirty="0" err="1">
                <a:cs typeface="Arial" charset="0"/>
              </a:rPr>
              <a:t>principal</a:t>
            </a:r>
            <a:r>
              <a:rPr lang="hu-HU" dirty="0">
                <a:cs typeface="Arial" charset="0"/>
              </a:rPr>
              <a:t> </a:t>
            </a:r>
            <a:r>
              <a:rPr lang="hu-HU" dirty="0" err="1">
                <a:cs typeface="Arial" charset="0"/>
              </a:rPr>
              <a:t>axes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cs typeface="Arial" charset="0"/>
              </a:rPr>
              <a:t>ezek körüli forgatásra vett 3 tehetetlenségi nyomaték (</a:t>
            </a:r>
            <a:r>
              <a:rPr lang="hu-HU" dirty="0" err="1">
                <a:cs typeface="Arial" charset="0"/>
              </a:rPr>
              <a:t>diagonálmátrix</a:t>
            </a:r>
            <a:r>
              <a:rPr lang="hu-HU" dirty="0">
                <a:cs typeface="Arial" charset="0"/>
              </a:rPr>
              <a:t>)</a:t>
            </a:r>
          </a:p>
          <a:p>
            <a:pPr lvl="1"/>
            <a:r>
              <a:rPr lang="hu-HU" dirty="0">
                <a:latin typeface="Symbol" pitchFamily="18" charset="2"/>
                <a:cs typeface="Arial" charset="0"/>
              </a:rPr>
              <a:t>t</a:t>
            </a:r>
            <a:r>
              <a:rPr lang="hu-HU" dirty="0">
                <a:cs typeface="Arial" charset="0"/>
              </a:rPr>
              <a:t> 3 tengelyre </a:t>
            </a:r>
            <a:r>
              <a:rPr lang="en-US" dirty="0">
                <a:cs typeface="Arial" charset="0"/>
              </a:rPr>
              <a:t>+ 3 </a:t>
            </a:r>
            <a:r>
              <a:rPr lang="en-US" dirty="0" err="1">
                <a:cs typeface="Arial" charset="0"/>
              </a:rPr>
              <a:t>th.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nyomat</a:t>
            </a:r>
            <a:r>
              <a:rPr lang="hu-HU" dirty="0">
                <a:cs typeface="Arial" charset="0"/>
              </a:rPr>
              <a:t>ék</a:t>
            </a:r>
          </a:p>
          <a:p>
            <a:pPr lvl="1"/>
            <a:endParaRPr lang="hu-H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hu-HU">
              <a:cs typeface="Arial" charset="0"/>
            </a:endParaRPr>
          </a:p>
          <a:p>
            <a:r>
              <a:rPr lang="hu-HU">
                <a:cs typeface="Arial" charset="0"/>
              </a:rPr>
              <a:t>de ha a test el van forgatva máris teljes mátrix</a:t>
            </a:r>
          </a:p>
          <a:p>
            <a:r>
              <a:rPr lang="hu-HU"/>
              <a:t>I világkoordinátában kell a szimulációhoz</a:t>
            </a:r>
          </a:p>
          <a:p>
            <a:pPr lvl="1"/>
            <a:r>
              <a:rPr lang="hu-HU"/>
              <a:t>vagy: perdületet modellkoordinátába visszük, szorzunk, szögsebességet visszavisszük világba</a:t>
            </a:r>
          </a:p>
          <a:p>
            <a:r>
              <a:rPr lang="hu-HU"/>
              <a:t>függ az elforgatástól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Newton forgásra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>
              <a:buFontTx/>
              <a:buNone/>
            </a:pP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∫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hu-H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7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forgásra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forgatónyomaték: 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</a:p>
          <a:p>
            <a:pPr>
              <a:buFontTx/>
              <a:buNone/>
            </a:pP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en-US" dirty="0"/>
          </a:p>
          <a:p>
            <a:pPr>
              <a:buFontTx/>
              <a:buNone/>
            </a:pPr>
            <a:r>
              <a:rPr lang="hu-HU" dirty="0"/>
              <a:t>szög</a:t>
            </a:r>
            <a:r>
              <a:rPr lang="en-US" dirty="0" err="1"/>
              <a:t>sebess</a:t>
            </a:r>
            <a:r>
              <a:rPr lang="hu-HU" dirty="0"/>
              <a:t>ég a </a:t>
            </a:r>
            <a:r>
              <a:rPr lang="hu-HU" dirty="0" err="1"/>
              <a:t>perdületből</a:t>
            </a:r>
            <a:r>
              <a:rPr lang="hu-HU" dirty="0"/>
              <a:t>:</a:t>
            </a:r>
            <a:endParaRPr lang="en-US" dirty="0"/>
          </a:p>
          <a:p>
            <a:pPr>
              <a:buFontTx/>
              <a:buNone/>
            </a:pPr>
            <a:r>
              <a:rPr lang="hu-HU" dirty="0">
                <a:latin typeface="Symbol" pitchFamily="18" charset="2"/>
              </a:rPr>
              <a:t>w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L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hu-HU" dirty="0"/>
              <a:t>R</a:t>
            </a:r>
            <a:r>
              <a:rPr lang="hu-HU" baseline="30000" dirty="0"/>
              <a:t>T</a:t>
            </a:r>
            <a:r>
              <a:rPr lang="hu-HU" dirty="0"/>
              <a:t> </a:t>
            </a:r>
            <a:r>
              <a:rPr lang="en-US" dirty="0"/>
              <a:t>I</a:t>
            </a:r>
            <a:r>
              <a:rPr lang="en-US" baseline="30000" dirty="0"/>
              <a:t>-1</a:t>
            </a:r>
            <a:r>
              <a:rPr lang="hu-HU" baseline="30000" dirty="0"/>
              <a:t> </a:t>
            </a:r>
            <a:r>
              <a:rPr lang="hu-HU" dirty="0"/>
              <a:t>R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 dirty="0">
              <a:solidFill>
                <a:srgbClr val="FF8080"/>
              </a:solidFill>
            </a:endParaRPr>
          </a:p>
          <a:p>
            <a:pPr>
              <a:buFontTx/>
              <a:buNone/>
            </a:pP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</a:t>
            </a:r>
            <a:r>
              <a:rPr lang="en-US" dirty="0" err="1">
                <a:solidFill>
                  <a:srgbClr val="FF8080"/>
                </a:solidFill>
              </a:rPr>
              <a:t>t+dt</a:t>
            </a:r>
            <a:r>
              <a:rPr lang="en-US" dirty="0">
                <a:solidFill>
                  <a:srgbClr val="FF8080"/>
                </a:solidFill>
              </a:rPr>
              <a:t>) = </a:t>
            </a:r>
            <a:r>
              <a:rPr lang="hu-HU" dirty="0">
                <a:solidFill>
                  <a:srgbClr val="FF8080"/>
                </a:solidFill>
              </a:rPr>
              <a:t>q</a:t>
            </a:r>
            <a:r>
              <a:rPr lang="en-US" dirty="0">
                <a:solidFill>
                  <a:srgbClr val="FF8080"/>
                </a:solidFill>
              </a:rPr>
              <a:t>(t) + </a:t>
            </a:r>
            <a:r>
              <a:rPr lang="hu-HU" dirty="0">
                <a:solidFill>
                  <a:srgbClr val="FF808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FF8080"/>
                </a:solidFill>
              </a:rPr>
              <a:t>(t + 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)·</a:t>
            </a:r>
            <a:r>
              <a:rPr lang="en-US" dirty="0" err="1">
                <a:solidFill>
                  <a:srgbClr val="FF8080"/>
                </a:solidFill>
              </a:rPr>
              <a:t>dt</a:t>
            </a:r>
            <a:r>
              <a:rPr lang="en-US" dirty="0">
                <a:solidFill>
                  <a:srgbClr val="FF8080"/>
                </a:solidFill>
              </a:rPr>
              <a:t>		???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 rot="16200000">
            <a:off x="2886529" y="3188608"/>
            <a:ext cx="228600" cy="1458685"/>
          </a:xfrm>
          <a:prstGeom prst="leftBrace">
            <a:avLst>
              <a:gd name="adj1" fmla="val 7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136775" y="4001295"/>
            <a:ext cx="21272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 err="1"/>
              <a:t>perdület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 rot="16200000">
            <a:off x="3060700" y="3550217"/>
            <a:ext cx="228600" cy="1908629"/>
          </a:xfrm>
          <a:prstGeom prst="leftBrace">
            <a:avLst>
              <a:gd name="adj1" fmla="val 8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470943" y="4596608"/>
            <a:ext cx="14589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modellben</a:t>
            </a:r>
            <a:endParaRPr lang="en-US" dirty="0"/>
          </a:p>
        </p:txBody>
      </p:sp>
      <p:sp>
        <p:nvSpPr>
          <p:cNvPr id="153608" name="AutoShape 8"/>
          <p:cNvSpPr>
            <a:spLocks/>
          </p:cNvSpPr>
          <p:nvPr/>
        </p:nvSpPr>
        <p:spPr bwMode="auto">
          <a:xfrm rot="16200000">
            <a:off x="3224099" y="3874974"/>
            <a:ext cx="228600" cy="2235428"/>
          </a:xfrm>
          <a:prstGeom prst="leftBrace">
            <a:avLst>
              <a:gd name="adj1" fmla="val 10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848656" y="5106989"/>
            <a:ext cx="12557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dirty="0">
                <a:latin typeface="Symbol" pitchFamily="18" charset="2"/>
              </a:rPr>
              <a:t>w</a:t>
            </a:r>
            <a:r>
              <a:rPr lang="hu-HU" dirty="0"/>
              <a:t> világban</a:t>
            </a:r>
            <a:endParaRPr lang="en-US" dirty="0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246438"/>
            <a:ext cx="1911350" cy="9159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modellezési trafó</a:t>
            </a:r>
          </a:p>
          <a:p>
            <a:pPr algn="ctr"/>
            <a:r>
              <a:rPr lang="hu-HU"/>
              <a:t>elforgatás része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= q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5400000">
            <a:off x="4247356" y="1356745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4016828" y="1417638"/>
            <a:ext cx="430530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er</a:t>
            </a:r>
            <a:r>
              <a:rPr lang="hu-HU" dirty="0" err="1"/>
              <a:t>őkar</a:t>
            </a:r>
            <a:r>
              <a:rPr lang="en-US" dirty="0"/>
              <a:t> = t</a:t>
            </a:r>
            <a:r>
              <a:rPr lang="hu-HU" dirty="0" err="1"/>
              <a:t>ámadáspont</a:t>
            </a:r>
            <a:r>
              <a:rPr lang="hu-HU" dirty="0"/>
              <a:t> - tömegközéppont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9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Animáció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időfüggés</a:t>
            </a:r>
          </a:p>
          <a:p>
            <a:pPr lvl="1"/>
            <a:r>
              <a:rPr lang="hu-HU"/>
              <a:t>a virtuális világmodellünkben bármely érték lehet időben változó</a:t>
            </a:r>
          </a:p>
          <a:p>
            <a:pPr lvl="1"/>
            <a:r>
              <a:rPr lang="hu-HU"/>
              <a:t>legjellemzőbb:</a:t>
            </a:r>
          </a:p>
          <a:p>
            <a:pPr lvl="2"/>
            <a:r>
              <a:rPr lang="hu-HU"/>
              <a:t>a modell transzformáció időfüggése</a:t>
            </a:r>
          </a:p>
          <a:p>
            <a:pPr lvl="2"/>
            <a:r>
              <a:rPr lang="hu-HU"/>
              <a:t>mozgó tárgyak</a:t>
            </a:r>
          </a:p>
          <a:p>
            <a:r>
              <a:rPr lang="hu-HU"/>
              <a:t>módszerek az időfüggés megadására</a:t>
            </a:r>
          </a:p>
          <a:p>
            <a:pPr lvl="1"/>
            <a:r>
              <a:rPr lang="hu-HU"/>
              <a:t>képlet, görbe, pálya, motion capture...</a:t>
            </a:r>
          </a:p>
          <a:p>
            <a:pPr lvl="1"/>
            <a:r>
              <a:rPr lang="hu-HU">
                <a:solidFill>
                  <a:schemeClr val="hlink"/>
                </a:solidFill>
              </a:rPr>
              <a:t>fizikai szimuláció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2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Elforgat</a:t>
            </a:r>
            <a:r>
              <a:rPr lang="hu-HU"/>
              <a:t>ás tárolása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 mátrix nem rossz, de sok forgatási mátrix szorzata lassan nem forgatás lesz</a:t>
            </a:r>
          </a:p>
          <a:p>
            <a:r>
              <a:rPr lang="hu-HU"/>
              <a:t>helyette:</a:t>
            </a:r>
          </a:p>
          <a:p>
            <a:pPr lvl="1"/>
            <a:r>
              <a:rPr lang="hu-HU"/>
              <a:t>kvater</a:t>
            </a:r>
            <a:r>
              <a:rPr lang="en-US"/>
              <a:t>n</a:t>
            </a:r>
            <a:r>
              <a:rPr lang="hu-HU"/>
              <a:t>ió</a:t>
            </a:r>
          </a:p>
          <a:p>
            <a:pPr lvl="1"/>
            <a:r>
              <a:rPr lang="hu-HU"/>
              <a:t>x, y, z, w (3 képzetes</a:t>
            </a:r>
            <a:r>
              <a:rPr lang="en-US"/>
              <a:t>,</a:t>
            </a:r>
            <a:r>
              <a:rPr lang="hu-HU"/>
              <a:t> 1 valós)</a:t>
            </a:r>
          </a:p>
          <a:p>
            <a:pPr lvl="1"/>
            <a:r>
              <a:rPr lang="hu-HU"/>
              <a:t>x, y, z </a:t>
            </a:r>
            <a:r>
              <a:rPr lang="en-US"/>
              <a:t>= </a:t>
            </a:r>
            <a:r>
              <a:rPr lang="hu-HU"/>
              <a:t>a forgatás tengelye </a:t>
            </a:r>
            <a:r>
              <a:rPr lang="en-US"/>
              <a:t>* sin(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w = cos(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k</a:t>
            </a:r>
            <a:r>
              <a:rPr lang="hu-HU"/>
              <a:t>ét kvaternió szorzata a forgatások egymásutánja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object a</a:t>
            </a:r>
            <a:r>
              <a:rPr lang="hu-HU" dirty="0" err="1"/>
              <a:t>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leszármaztatás?</a:t>
            </a:r>
          </a:p>
          <a:p>
            <a:pPr lvl="2"/>
            <a:r>
              <a:rPr lang="hu-HU" dirty="0"/>
              <a:t>lehetséges, de elég merev</a:t>
            </a:r>
          </a:p>
          <a:p>
            <a:pPr lvl="1"/>
            <a:r>
              <a:rPr lang="en-US" dirty="0" err="1"/>
              <a:t>mozgat</a:t>
            </a:r>
            <a:r>
              <a:rPr lang="hu-HU" dirty="0"/>
              <a:t>ási logika függvényben, és adjuk ezt a függvényt értékül a megfelelő játékobjektumok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n-US" sz="2800" dirty="0"/>
              <a:t> </a:t>
            </a:r>
            <a:r>
              <a:rPr lang="hu-HU" dirty="0" err="1"/>
              <a:t>propertyjének</a:t>
            </a:r>
            <a:endParaRPr lang="hu-HU" dirty="0"/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5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Gyorsul</a:t>
            </a:r>
            <a:r>
              <a:rPr lang="hu-HU" dirty="0"/>
              <a:t>ás</a:t>
            </a:r>
            <a:r>
              <a:rPr lang="en-US" dirty="0"/>
              <a:t> (</a:t>
            </a:r>
            <a:r>
              <a:rPr lang="en-US" dirty="0" err="1"/>
              <a:t>pszeudok</a:t>
            </a:r>
            <a:r>
              <a:rPr lang="hu-HU" dirty="0"/>
              <a:t>ód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mass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 = Vec3()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angularAcceleration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move 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dirty="0" err="1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hu-H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elocity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+= acceleration * dt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acceleration.set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if("W“ in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acceleration +=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this.mass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57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 és orientáció független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csillapítás megoldja</a:t>
            </a:r>
          </a:p>
          <a:p>
            <a:r>
              <a:rPr lang="hu-HU" dirty="0"/>
              <a:t>de modelltérben adjuk meg a tengelyenkénti csillapítási faktorokat</a:t>
            </a:r>
          </a:p>
          <a:p>
            <a:pPr lvl="1"/>
            <a:r>
              <a:rPr lang="hu-HU" dirty="0"/>
              <a:t>világbeli sebességet modellbe transzformálni, csillapítani, visszatranszformálni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078301" y="3949281"/>
            <a:ext cx="6883879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this.velocity.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0mul(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this.modelMatrixInverse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scale(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Math.exp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* c/m) ).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0mul(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this.modelMatrix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 rot="1273989">
            <a:off x="1934151" y="5629275"/>
            <a:ext cx="3686175" cy="37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otate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(axis, angle);</a:t>
            </a:r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</a:t>
            </a:r>
            <a:r>
              <a:rPr lang="hu-HU" dirty="0"/>
              <a:t>e</a:t>
            </a:r>
            <a:r>
              <a:rPr lang="en-US" dirty="0" err="1"/>
              <a:t>nt</a:t>
            </a:r>
            <a:r>
              <a:rPr lang="hu-HU" dirty="0"/>
              <a:t>áció a sebességből</a:t>
            </a:r>
            <a:r>
              <a:rPr lang="en-US" dirty="0"/>
              <a:t> – </a:t>
            </a:r>
            <a:r>
              <a:rPr lang="en-US" dirty="0" err="1"/>
              <a:t>Frenet</a:t>
            </a:r>
            <a:r>
              <a:rPr lang="en-US" dirty="0"/>
              <a:t> frame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14488" y="2080020"/>
            <a:ext cx="6511595" cy="4493307"/>
          </a:xfrm>
        </p:spPr>
        <p:txBody>
          <a:bodyPr>
            <a:normAutofit/>
          </a:bodyPr>
          <a:lstStyle/>
          <a:p>
            <a:r>
              <a:rPr lang="hu-HU" dirty="0"/>
              <a:t>orr a sebesség irányába</a:t>
            </a:r>
            <a:endParaRPr lang="en-US" dirty="0"/>
          </a:p>
          <a:p>
            <a:endParaRPr lang="en-US" dirty="0"/>
          </a:p>
          <a:p>
            <a:r>
              <a:rPr lang="hu-HU" dirty="0"/>
              <a:t>szárny merőleges az orra és a gyorsulásra</a:t>
            </a:r>
            <a:endParaRPr lang="en-US" dirty="0"/>
          </a:p>
          <a:p>
            <a:endParaRPr lang="en-US" dirty="0"/>
          </a:p>
          <a:p>
            <a:r>
              <a:rPr lang="hu-HU" dirty="0"/>
              <a:t>vezérsík merőleges az orra és a szárnyra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92003" y="2642014"/>
            <a:ext cx="971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072695" y="3601890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|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 × a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|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214740" y="4481962"/>
            <a:ext cx="1045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905951" y="4772025"/>
            <a:ext cx="3886200" cy="20859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>
                <a:latin typeface="Courier New" pitchFamily="49" charset="0"/>
                <a:cs typeface="Courier New" pitchFamily="49" charset="0"/>
              </a:rPr>
              <a:t>new Mat4(</a:t>
            </a:r>
            <a:endParaRPr lang="en-US" alt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i.z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j.z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k.x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k.y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100" dirty="0" err="1">
                <a:latin typeface="Courier New" pitchFamily="49" charset="0"/>
                <a:cs typeface="Courier New" pitchFamily="49" charset="0"/>
              </a:rPr>
              <a:t>k.z</a:t>
            </a:r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, 0,</a:t>
            </a:r>
          </a:p>
          <a:p>
            <a:r>
              <a:rPr lang="en-US" altLang="en-US" sz="2100" dirty="0">
                <a:latin typeface="Courier New" pitchFamily="49" charset="0"/>
                <a:cs typeface="Courier New" pitchFamily="49" charset="0"/>
              </a:rPr>
              <a:t>  0,   0,   0, 1);</a:t>
            </a:r>
          </a:p>
          <a:p>
            <a:endParaRPr lang="hu-HU" alt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048701" y="5486400"/>
            <a:ext cx="885825" cy="40005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53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‘up’ vector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the acceleration vector we can use a fixed vector</a:t>
            </a:r>
          </a:p>
          <a:p>
            <a:r>
              <a:rPr lang="en-US" dirty="0"/>
              <a:t>boring, but the plane never turns upside down</a:t>
            </a:r>
          </a:p>
        </p:txBody>
      </p:sp>
    </p:spTree>
    <p:extLst>
      <p:ext uri="{BB962C8B-B14F-4D97-AF65-F5344CB8AC3E}">
        <p14:creationId xmlns:p14="http://schemas.microsoft.com/office/powerpoint/2010/main" val="281241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Merev testek egymásra hatása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két probléma</a:t>
            </a:r>
          </a:p>
          <a:p>
            <a:pPr eaLnBrk="1" hangingPunct="1"/>
            <a:r>
              <a:rPr lang="hu-HU"/>
              <a:t>hatnak-e egymásra?</a:t>
            </a:r>
          </a:p>
          <a:p>
            <a:pPr lvl="1" eaLnBrk="1" hangingPunct="1"/>
            <a:r>
              <a:rPr lang="hu-HU"/>
              <a:t>összeérnek, ütköznek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ütközés-vizsgálat</a:t>
            </a:r>
          </a:p>
          <a:p>
            <a:pPr eaLnBrk="1" hangingPunct="1"/>
            <a:r>
              <a:rPr lang="hu-HU"/>
              <a:t>mi a hatás eredménye?</a:t>
            </a:r>
          </a:p>
          <a:p>
            <a:pPr lvl="1" eaLnBrk="1" hangingPunct="1"/>
            <a:r>
              <a:rPr lang="hu-HU"/>
              <a:t>erőhatás vagy direkt állapotváltozás</a:t>
            </a:r>
          </a:p>
          <a:p>
            <a:pPr lvl="1" eaLnBrk="1" hangingPunct="1"/>
            <a:r>
              <a:rPr lang="hu-HU">
                <a:solidFill>
                  <a:schemeClr val="hlink"/>
                </a:solidFill>
              </a:rPr>
              <a:t>ütközés-válasz</a:t>
            </a:r>
          </a:p>
          <a:p>
            <a:pPr eaLnBrk="1" hangingPunct="1"/>
            <a:r>
              <a:rPr lang="hu-HU"/>
              <a:t>először foglalkozzunk az ütközés-válasz fizikájával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A mechanikai szimuláció korlátai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Eddig: kötöttségek nélküli mozgás</a:t>
            </a:r>
          </a:p>
          <a:p>
            <a:pPr lvl="1" eaLnBrk="1" hangingPunct="1"/>
            <a:r>
              <a:rPr lang="hu-HU"/>
              <a:t>csak az erők határozzák meg</a:t>
            </a:r>
          </a:p>
          <a:p>
            <a:pPr lvl="1" eaLnBrk="1" hangingPunct="1"/>
            <a:r>
              <a:rPr lang="hu-HU"/>
              <a:t>Euler integrálás: az erők állandónak tekinthetők egy időlépcső alatt</a:t>
            </a:r>
          </a:p>
          <a:p>
            <a:pPr eaLnBrk="1" hangingPunct="1"/>
            <a:r>
              <a:rPr lang="hu-HU"/>
              <a:t>ami ebbe nem fér bele: kényszerek</a:t>
            </a:r>
          </a:p>
          <a:p>
            <a:pPr lvl="1" eaLnBrk="1" hangingPunct="1"/>
            <a:r>
              <a:rPr lang="hu-HU"/>
              <a:t>hirtelen változó erők: ütközések</a:t>
            </a:r>
          </a:p>
          <a:p>
            <a:pPr lvl="1" eaLnBrk="1" hangingPunct="1"/>
            <a:r>
              <a:rPr lang="hu-HU"/>
              <a:t>merev mechanizmuson keresztül ható erők</a:t>
            </a:r>
          </a:p>
          <a:p>
            <a:pPr lvl="2" eaLnBrk="1" hangingPunct="1"/>
            <a:r>
              <a:rPr lang="hu-HU"/>
              <a:t>tartóerő (talajon, asztalon)</a:t>
            </a:r>
          </a:p>
          <a:p>
            <a:pPr lvl="2" eaLnBrk="1" hangingPunct="1"/>
            <a:r>
              <a:rPr lang="hu-HU"/>
              <a:t>összekapcsolt alkatrészek, csuklók, ízületek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Valósidejű fizikai animáció</a:t>
            </a:r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242175" cy="2838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(;;)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	dt = t(</a:t>
            </a:r>
            <a:r>
              <a:rPr lang="hu-HU" b="1">
                <a:latin typeface="Courier New" pitchFamily="49" charset="0"/>
              </a:rPr>
              <a:t>most</a:t>
            </a:r>
            <a:r>
              <a:rPr lang="en-US" b="1">
                <a:latin typeface="Courier New" pitchFamily="49" charset="0"/>
              </a:rPr>
              <a:t>) – t(jelen</a:t>
            </a:r>
            <a:r>
              <a:rPr lang="hu-HU" b="1">
                <a:latin typeface="Courier New" pitchFamily="49" charset="0"/>
              </a:rPr>
              <a:t> érvényes</a:t>
            </a:r>
            <a:r>
              <a:rPr lang="en-US" b="1">
                <a:latin typeface="Courier New" pitchFamily="49" charset="0"/>
              </a:rPr>
              <a:t> vil</a:t>
            </a:r>
            <a:r>
              <a:rPr lang="hu-HU" b="1">
                <a:latin typeface="Courier New" pitchFamily="49" charset="0"/>
              </a:rPr>
              <a:t>ágállapot</a:t>
            </a:r>
            <a:r>
              <a:rPr lang="en-US" b="1">
                <a:latin typeface="Courier New" pitchFamily="49" charset="0"/>
              </a:rPr>
              <a:t>)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</a:t>
            </a:r>
          </a:p>
          <a:p>
            <a:r>
              <a:rPr lang="hu-HU" b="1">
                <a:latin typeface="Courier New" pitchFamily="49" charset="0"/>
              </a:rPr>
              <a:t>	fizikai kölcsönhatások számítása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fizikai folyamatok szimulálása dt időtávon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rajzolás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4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1. megoldás: Rugalmas mechanizmussal közelítés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megengedünk valamilyen mértékű egymásba érést</a:t>
            </a:r>
          </a:p>
          <a:p>
            <a:pPr eaLnBrk="1" hangingPunct="1"/>
            <a:r>
              <a:rPr lang="hu-HU"/>
              <a:t>minél jobban egymásba ér, annál nagyobb az erő, de folytonosan változik</a:t>
            </a:r>
          </a:p>
          <a:p>
            <a:pPr eaLnBrk="1" hangingPunct="1"/>
            <a:r>
              <a:rPr lang="hu-HU"/>
              <a:t>addig működik, amíg az pár időlépcsőnél hosszabb időre széthúzható a változás</a:t>
            </a:r>
          </a:p>
          <a:p>
            <a:pPr eaLnBrk="1" hangingPunct="1"/>
            <a:r>
              <a:rPr lang="hu-HU"/>
              <a:t>jó: rugalmas dolgok, autó kereke a talajon</a:t>
            </a:r>
          </a:p>
          <a:p>
            <a:pPr eaLnBrk="1" hangingPunct="1"/>
            <a:r>
              <a:rPr lang="hu-HU"/>
              <a:t>nem jó: merev dolgok, biliárdgolyók egymáson, pingponglabda asztalon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2. megoldás: impulzusok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eddig</a:t>
            </a:r>
            <a:r>
              <a:rPr lang="en-US"/>
              <a:t> a lend</a:t>
            </a:r>
            <a:r>
              <a:rPr lang="hu-HU"/>
              <a:t>ület-változás: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endParaRPr lang="hu-HU"/>
          </a:p>
          <a:p>
            <a:pPr eaLnBrk="1" hangingPunct="1"/>
            <a:r>
              <a:rPr lang="hu-HU"/>
              <a:t>nagy erő hat rövid ideig</a:t>
            </a:r>
          </a:p>
          <a:p>
            <a:pPr lvl="1" eaLnBrk="1" hangingPunct="1"/>
            <a:r>
              <a:rPr lang="hu-HU"/>
              <a:t>csak </a:t>
            </a:r>
            <a:r>
              <a:rPr lang="en-US"/>
              <a:t>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érdekes</a:t>
            </a:r>
          </a:p>
          <a:p>
            <a:pPr lvl="1" eaLnBrk="1" hangingPunct="1"/>
            <a:r>
              <a:rPr lang="hu-HU"/>
              <a:t>legyen J </a:t>
            </a:r>
            <a:r>
              <a:rPr lang="en-US"/>
              <a:t>=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/>
              <a:t> impulzus</a:t>
            </a:r>
            <a:endParaRPr lang="en-US"/>
          </a:p>
          <a:p>
            <a:pPr eaLnBrk="1" hangingPunct="1"/>
            <a:r>
              <a:rPr lang="en-US"/>
              <a:t>a testre er</a:t>
            </a:r>
            <a:r>
              <a:rPr lang="hu-HU"/>
              <a:t>ők és impulzusok hatnak</a:t>
            </a:r>
          </a:p>
          <a:p>
            <a:pPr lvl="1" eaLnBrk="1" hangingPunct="1">
              <a:buFont typeface="Arial" charset="0"/>
              <a:buNone/>
            </a:pPr>
            <a:r>
              <a:rPr lang="hu-HU"/>
              <a:t>L(t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L(t) + F</a:t>
            </a:r>
            <a:r>
              <a:rPr lang="en-US">
                <a:cs typeface="Arial" charset="0"/>
              </a:rPr>
              <a:t>·</a:t>
            </a:r>
            <a:r>
              <a:rPr lang="en-US"/>
              <a:t>dt</a:t>
            </a:r>
            <a:r>
              <a:rPr lang="hu-HU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chemeClr val="hlink"/>
                </a:solidFill>
              </a:rPr>
              <a:t>+ J</a:t>
            </a:r>
          </a:p>
          <a:p>
            <a:pPr eaLnBrk="1" hangingPunct="1"/>
            <a:r>
              <a:rPr lang="hu-HU"/>
              <a:t>az </a:t>
            </a:r>
            <a:r>
              <a:rPr lang="en-US"/>
              <a:t>impulzus </a:t>
            </a:r>
            <a:r>
              <a:rPr lang="hu-HU"/>
              <a:t>egy 3D vektor, </a:t>
            </a:r>
            <a:r>
              <a:rPr lang="en-US"/>
              <a:t>m</a:t>
            </a:r>
            <a:r>
              <a:rPr lang="hu-HU"/>
              <a:t>értékegysége ugyanaz, mint a lendületé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J impulzus hatása a forgásra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/>
              <a:t>perdület-változás</a:t>
            </a:r>
            <a:r>
              <a:rPr lang="hu-HU" dirty="0"/>
              <a:t> eddig</a:t>
            </a:r>
          </a:p>
          <a:p>
            <a:pPr eaLnBrk="1" hangingPunct="1">
              <a:buFontTx/>
              <a:buNone/>
            </a:pPr>
            <a:r>
              <a:rPr lang="hu-HU" dirty="0"/>
              <a:t>	P</a:t>
            </a:r>
            <a:r>
              <a:rPr lang="en-US" dirty="0"/>
              <a:t>(t + </a:t>
            </a:r>
            <a:r>
              <a:rPr lang="en-US" dirty="0" err="1"/>
              <a:t>dt</a:t>
            </a:r>
            <a:r>
              <a:rPr lang="en-US" dirty="0"/>
              <a:t>) = </a:t>
            </a:r>
            <a:r>
              <a:rPr lang="hu-HU" dirty="0"/>
              <a:t>P</a:t>
            </a:r>
            <a:r>
              <a:rPr lang="en-US" dirty="0"/>
              <a:t>(t) + </a:t>
            </a:r>
            <a:r>
              <a:rPr lang="hu-HU" dirty="0">
                <a:latin typeface="Symbol" pitchFamily="18" charset="2"/>
              </a:rPr>
              <a:t>t</a:t>
            </a:r>
            <a:r>
              <a:rPr lang="en-US" dirty="0"/>
              <a:t>·</a:t>
            </a:r>
            <a:r>
              <a:rPr lang="en-US" dirty="0" err="1"/>
              <a:t>dt</a:t>
            </a:r>
            <a:endParaRPr lang="hu-HU" dirty="0"/>
          </a:p>
          <a:p>
            <a:pPr eaLnBrk="1" hangingPunct="1"/>
            <a:r>
              <a:rPr lang="hu-HU" dirty="0"/>
              <a:t>ahol</a:t>
            </a:r>
          </a:p>
          <a:p>
            <a:pPr eaLnBrk="1" hangingPunct="1">
              <a:buFontTx/>
              <a:buNone/>
            </a:pPr>
            <a:r>
              <a:rPr lang="hu-HU" dirty="0">
                <a:solidFill>
                  <a:schemeClr val="bg2"/>
                </a:solidFill>
                <a:latin typeface="Symbol" pitchFamily="18" charset="2"/>
              </a:rPr>
              <a:t>	</a:t>
            </a:r>
            <a:r>
              <a:rPr lang="hu-HU" dirty="0">
                <a:latin typeface="Symbol" pitchFamily="18" charset="2"/>
              </a:rPr>
              <a:t>t</a:t>
            </a:r>
            <a:r>
              <a:rPr lang="hu-HU" dirty="0"/>
              <a:t> </a:t>
            </a:r>
            <a:r>
              <a:rPr lang="en-US" dirty="0"/>
              <a:t>= (p - x) </a:t>
            </a:r>
            <a:r>
              <a:rPr lang="en-US" dirty="0">
                <a:cs typeface="Arial" charset="0"/>
              </a:rPr>
              <a:t>× F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/>
            <a:r>
              <a:rPr lang="hu-HU" dirty="0">
                <a:cs typeface="Arial" charset="0"/>
              </a:rPr>
              <a:t>tehát</a:t>
            </a:r>
          </a:p>
          <a:p>
            <a:pPr eaLnBrk="1" hangingPunct="1">
              <a:buFontTx/>
              <a:buNone/>
            </a:pPr>
            <a:r>
              <a:rPr lang="hu-HU" dirty="0">
                <a:cs typeface="Arial" charset="0"/>
              </a:rPr>
              <a:t>	</a:t>
            </a:r>
            <a:r>
              <a:rPr lang="hu-HU" dirty="0" err="1">
                <a:cs typeface="Arial" charset="0"/>
              </a:rPr>
              <a:t>dP</a:t>
            </a:r>
            <a:r>
              <a:rPr lang="hu-HU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= </a:t>
            </a:r>
            <a:r>
              <a:rPr lang="en-US" dirty="0"/>
              <a:t>(p - x) </a:t>
            </a:r>
            <a:r>
              <a:rPr lang="en-US" dirty="0">
                <a:cs typeface="Arial" charset="0"/>
              </a:rPr>
              <a:t>× F </a:t>
            </a:r>
            <a:r>
              <a:rPr lang="en-US" dirty="0"/>
              <a:t>·</a:t>
            </a:r>
            <a:r>
              <a:rPr lang="en-US" dirty="0" err="1"/>
              <a:t>dt</a:t>
            </a:r>
            <a:r>
              <a:rPr lang="en-US" dirty="0"/>
              <a:t> = (p - x) </a:t>
            </a:r>
            <a:r>
              <a:rPr lang="en-US" dirty="0">
                <a:cs typeface="Arial" charset="0"/>
              </a:rPr>
              <a:t>× J 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 rot="5400000">
            <a:off x="3390900" y="43053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-5400000">
            <a:off x="4876800" y="4648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715000"/>
            <a:ext cx="44259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J impulzus ekkora perd</a:t>
            </a:r>
            <a:r>
              <a:rPr lang="hu-HU"/>
              <a:t>ület-változást okoz</a:t>
            </a:r>
            <a:endParaRPr lang="en-US"/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 rot="-5400000">
            <a:off x="1943100" y="34671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erőkar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mit kell tudni</a:t>
            </a:r>
          </a:p>
          <a:p>
            <a:pPr lvl="1" eaLnBrk="1" hangingPunct="1"/>
            <a:r>
              <a:rPr lang="hu-HU"/>
              <a:t>impulzus támadáspontja</a:t>
            </a:r>
          </a:p>
          <a:p>
            <a:pPr lvl="2" eaLnBrk="1" hangingPunct="1"/>
            <a:r>
              <a:rPr lang="hu-HU"/>
              <a:t>hol érnek össze?</a:t>
            </a:r>
          </a:p>
          <a:p>
            <a:pPr lvl="1" eaLnBrk="1" hangingPunct="1"/>
            <a:r>
              <a:rPr lang="hu-HU"/>
              <a:t>impulzus iránya</a:t>
            </a:r>
          </a:p>
          <a:p>
            <a:pPr lvl="2" eaLnBrk="1" hangingPunct="1"/>
            <a:r>
              <a:rPr lang="hu-HU"/>
              <a:t>érintkezési pont normálvektora</a:t>
            </a:r>
            <a:r>
              <a:rPr lang="hu-HU">
                <a:solidFill>
                  <a:schemeClr val="hlink"/>
                </a:solidFill>
              </a:rPr>
              <a:t>, súrlódás</a:t>
            </a:r>
          </a:p>
          <a:p>
            <a:pPr lvl="1" eaLnBrk="1" hangingPunct="1"/>
            <a:r>
              <a:rPr lang="hu-HU"/>
              <a:t>impulzus nagysága</a:t>
            </a:r>
          </a:p>
          <a:p>
            <a:pPr lvl="2" eaLnBrk="1" hangingPunct="1"/>
            <a:r>
              <a:rPr lang="hu-HU"/>
              <a:t>függ a tárgyak rugalmas-rugalmatlan alakváltozásaitól – pont ezt akarjuk kihagyni</a:t>
            </a:r>
            <a:endParaRPr lang="hu-HU">
              <a:solidFill>
                <a:schemeClr val="hlink"/>
              </a:solidFill>
            </a:endParaRPr>
          </a:p>
          <a:p>
            <a:pPr lvl="2" eaLnBrk="1" hangingPunct="1"/>
            <a:r>
              <a:rPr lang="hu-HU"/>
              <a:t>nincs rá általános formula</a:t>
            </a:r>
          </a:p>
          <a:p>
            <a:pPr lvl="2" eaLnBrk="1" hangingPunct="1"/>
            <a:r>
              <a:rPr lang="hu-HU"/>
              <a:t>egyszerűsítő modell: </a:t>
            </a:r>
            <a:r>
              <a:rPr lang="ru-RU">
                <a:cs typeface="Arial" charset="0"/>
                <a:sym typeface="Symbol" pitchFamily="18" charset="2"/>
              </a:rPr>
              <a:t>є</a:t>
            </a:r>
            <a:r>
              <a:rPr lang="hu-HU"/>
              <a:t> restitúciós tényező</a:t>
            </a:r>
          </a:p>
          <a:p>
            <a:pPr lvl="3" eaLnBrk="1" hangingPunct="1"/>
            <a:r>
              <a:rPr lang="en-US"/>
              <a:t>0 </a:t>
            </a:r>
            <a:r>
              <a:rPr lang="hu-HU"/>
              <a:t>– rugalmatlan, 1 – tökéletesen rugalmas</a:t>
            </a:r>
            <a:endParaRPr lang="en-US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7912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72200" y="2895600"/>
            <a:ext cx="1936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ütközés-vizsgálat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2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7772400" y="50292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Egyszerű példa: pontszerű test és fal</a:t>
            </a:r>
            <a:endParaRPr lang="en-US"/>
          </a:p>
        </p:txBody>
      </p:sp>
      <p:sp>
        <p:nvSpPr>
          <p:cNvPr id="12296" name="Rectangle 8" descr="Horizontal brick"/>
          <p:cNvSpPr>
            <a:spLocks noChangeArrowheads="1"/>
          </p:cNvSpPr>
          <p:nvPr/>
        </p:nvSpPr>
        <p:spPr bwMode="auto">
          <a:xfrm>
            <a:off x="762000" y="5791200"/>
            <a:ext cx="7772400" cy="533400"/>
          </a:xfrm>
          <a:prstGeom prst="rect">
            <a:avLst/>
          </a:prstGeom>
          <a:pattFill prst="horzBrick">
            <a:fgClr>
              <a:srgbClr val="800000"/>
            </a:fgClr>
            <a:bgClr>
              <a:schemeClr val="accent2"/>
            </a:bgClr>
          </a:pattFill>
          <a:ln w="38100">
            <a:solidFill>
              <a:schemeClr val="accent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2400" y="41148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00600" y="44196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096000" y="3124200"/>
            <a:ext cx="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96000" y="3962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n</a:t>
            </a:r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6096000" y="50292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688138" y="34290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 sz="2400"/>
              <a:t>L</a:t>
            </a:r>
            <a:r>
              <a:rPr lang="en-US" sz="2400"/>
              <a:t>’</a:t>
            </a:r>
            <a:r>
              <a:rPr lang="hu-HU" sz="2400"/>
              <a:t> </a:t>
            </a:r>
            <a:r>
              <a:rPr lang="en-US" sz="2400"/>
              <a:t>=</a:t>
            </a:r>
            <a:endParaRPr lang="hu-HU" sz="2400"/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 -(</a:t>
            </a:r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hu-HU" sz="240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2400">
                <a:cs typeface="Arial" charset="0"/>
              </a:rPr>
              <a:t>-</a:t>
            </a:r>
            <a:r>
              <a:rPr lang="ru-RU" sz="2400">
                <a:cs typeface="Arial" charset="0"/>
              </a:rPr>
              <a:t>є</a:t>
            </a:r>
            <a:r>
              <a:rPr lang="en-US" sz="2400">
                <a:solidFill>
                  <a:srgbClr val="009900"/>
                </a:solidFill>
              </a:rPr>
              <a:t>(</a:t>
            </a:r>
            <a:r>
              <a:rPr lang="hu-HU" sz="2400">
                <a:solidFill>
                  <a:srgbClr val="009900"/>
                </a:solidFill>
              </a:rPr>
              <a:t>L</a:t>
            </a:r>
            <a:r>
              <a:rPr lang="en-US" sz="2400">
                <a:solidFill>
                  <a:srgbClr val="009900"/>
                </a:solidFill>
              </a:rPr>
              <a:t>·</a:t>
            </a:r>
            <a:r>
              <a:rPr lang="hu-HU" sz="24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  <a:r>
              <a:rPr lang="hu-HU" sz="2400">
                <a:solidFill>
                  <a:srgbClr val="009900"/>
                </a:solidFill>
              </a:rPr>
              <a:t>n</a:t>
            </a:r>
            <a:endParaRPr lang="ru-RU" sz="2400">
              <a:solidFill>
                <a:srgbClr val="009900"/>
              </a:solidFill>
            </a:endParaRPr>
          </a:p>
        </p:txBody>
      </p:sp>
      <p:sp>
        <p:nvSpPr>
          <p:cNvPr id="163856" name="AutoShape 16"/>
          <p:cNvSpPr>
            <a:spLocks/>
          </p:cNvSpPr>
          <p:nvPr/>
        </p:nvSpPr>
        <p:spPr bwMode="auto">
          <a:xfrm rot="5400000">
            <a:off x="4876800" y="25908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AutoShape 17"/>
          <p:cNvSpPr>
            <a:spLocks/>
          </p:cNvSpPr>
          <p:nvPr/>
        </p:nvSpPr>
        <p:spPr bwMode="auto">
          <a:xfrm>
            <a:off x="35814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87400" y="4572000"/>
            <a:ext cx="25717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L fal</a:t>
            </a:r>
            <a:r>
              <a:rPr lang="en-US"/>
              <a:t>ra mer</a:t>
            </a:r>
            <a:r>
              <a:rPr lang="hu-HU"/>
              <a:t>őleges része</a:t>
            </a:r>
          </a:p>
          <a:p>
            <a:pPr algn="ctr"/>
            <a:r>
              <a:rPr lang="en-US" sz="2400">
                <a:solidFill>
                  <a:srgbClr val="009900"/>
                </a:solidFill>
              </a:rPr>
              <a:t>-</a:t>
            </a:r>
            <a:r>
              <a:rPr lang="hu-HU" sz="2400">
                <a:solidFill>
                  <a:srgbClr val="009900"/>
                </a:solidFill>
              </a:rPr>
              <a:t>(L</a:t>
            </a:r>
            <a:r>
              <a:rPr lang="en-US" sz="2400">
                <a:solidFill>
                  <a:srgbClr val="0099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009900"/>
                </a:solidFill>
                <a:cs typeface="Arial" charset="0"/>
              </a:rPr>
              <a:t>n)n</a:t>
            </a:r>
            <a:endParaRPr lang="en-US" sz="2400">
              <a:solidFill>
                <a:srgbClr val="009900"/>
              </a:solidFill>
              <a:cs typeface="Arial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657600" y="2743200"/>
            <a:ext cx="27749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v fallal </a:t>
            </a:r>
            <a:r>
              <a:rPr lang="en-US"/>
              <a:t>p</a:t>
            </a:r>
            <a:r>
              <a:rPr lang="hu-HU"/>
              <a:t>árhuzamos része</a:t>
            </a:r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hu-HU" sz="2400">
                <a:solidFill>
                  <a:srgbClr val="FF0000"/>
                </a:solidFill>
              </a:rPr>
              <a:t>(L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n)n</a:t>
            </a:r>
            <a:endParaRPr lang="en-US" sz="24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hu-HU"/>
              <a:t>a fallal párhuzos része marad (nincs súrlódás)</a:t>
            </a:r>
          </a:p>
          <a:p>
            <a:pPr lvl="2" eaLnBrk="1" hangingPunct="1"/>
            <a:r>
              <a:rPr lang="hu-HU"/>
              <a:t>a merőleges rész megfordul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energiaveszteség</a:t>
            </a:r>
            <a:endParaRPr lang="en-US">
              <a:cs typeface="Arial" charset="0"/>
            </a:endParaRPr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3962400" y="4114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962400" y="4114800"/>
            <a:ext cx="0" cy="16764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391400" y="2743200"/>
            <a:ext cx="1492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rugalmass</a:t>
            </a:r>
            <a:r>
              <a:rPr lang="hu-HU"/>
              <a:t>ág</a:t>
            </a:r>
            <a:endParaRPr lang="en-US"/>
          </a:p>
        </p:txBody>
      </p:sp>
      <p:sp>
        <p:nvSpPr>
          <p:cNvPr id="163864" name="Freeform 24"/>
          <p:cNvSpPr>
            <a:spLocks/>
          </p:cNvSpPr>
          <p:nvPr/>
        </p:nvSpPr>
        <p:spPr bwMode="auto">
          <a:xfrm>
            <a:off x="6718300" y="3276600"/>
            <a:ext cx="1976438" cy="1574800"/>
          </a:xfrm>
          <a:custGeom>
            <a:avLst/>
            <a:gdLst>
              <a:gd name="T0" fmla="*/ 1048 w 1245"/>
              <a:gd name="T1" fmla="*/ 0 h 992"/>
              <a:gd name="T2" fmla="*/ 1224 w 1245"/>
              <a:gd name="T3" fmla="*/ 464 h 992"/>
              <a:gd name="T4" fmla="*/ 1136 w 1245"/>
              <a:gd name="T5" fmla="*/ 856 h 992"/>
              <a:gd name="T6" fmla="*/ 568 w 1245"/>
              <a:gd name="T7" fmla="*/ 960 h 992"/>
              <a:gd name="T8" fmla="*/ 72 w 1245"/>
              <a:gd name="T9" fmla="*/ 968 h 992"/>
              <a:gd name="T10" fmla="*/ 136 w 1245"/>
              <a:gd name="T11" fmla="*/ 816 h 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5"/>
              <a:gd name="T19" fmla="*/ 0 h 992"/>
              <a:gd name="T20" fmla="*/ 1245 w 1245"/>
              <a:gd name="T21" fmla="*/ 992 h 9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5" h="992">
                <a:moveTo>
                  <a:pt x="1048" y="0"/>
                </a:moveTo>
                <a:cubicBezTo>
                  <a:pt x="1077" y="77"/>
                  <a:pt x="1209" y="321"/>
                  <a:pt x="1224" y="464"/>
                </a:cubicBezTo>
                <a:cubicBezTo>
                  <a:pt x="1239" y="607"/>
                  <a:pt x="1245" y="773"/>
                  <a:pt x="1136" y="856"/>
                </a:cubicBezTo>
                <a:cubicBezTo>
                  <a:pt x="1027" y="939"/>
                  <a:pt x="745" y="941"/>
                  <a:pt x="568" y="960"/>
                </a:cubicBezTo>
                <a:cubicBezTo>
                  <a:pt x="391" y="979"/>
                  <a:pt x="144" y="992"/>
                  <a:pt x="72" y="968"/>
                </a:cubicBezTo>
                <a:cubicBezTo>
                  <a:pt x="0" y="944"/>
                  <a:pt x="123" y="848"/>
                  <a:pt x="136" y="8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25"/>
          <p:cNvSpPr>
            <a:spLocks/>
          </p:cNvSpPr>
          <p:nvPr/>
        </p:nvSpPr>
        <p:spPr bwMode="auto">
          <a:xfrm>
            <a:off x="6553200" y="3657600"/>
            <a:ext cx="1676400" cy="1143000"/>
          </a:xfrm>
          <a:custGeom>
            <a:avLst/>
            <a:gdLst>
              <a:gd name="T0" fmla="*/ 0 w 1056"/>
              <a:gd name="T1" fmla="*/ 528 h 720"/>
              <a:gd name="T2" fmla="*/ 240 w 1056"/>
              <a:gd name="T3" fmla="*/ 336 h 720"/>
              <a:gd name="T4" fmla="*/ 288 w 1056"/>
              <a:gd name="T5" fmla="*/ 192 h 720"/>
              <a:gd name="T6" fmla="*/ 384 w 1056"/>
              <a:gd name="T7" fmla="*/ 96 h 720"/>
              <a:gd name="T8" fmla="*/ 864 w 1056"/>
              <a:gd name="T9" fmla="*/ 0 h 720"/>
              <a:gd name="T10" fmla="*/ 1056 w 1056"/>
              <a:gd name="T11" fmla="*/ 96 h 720"/>
              <a:gd name="T12" fmla="*/ 1056 w 1056"/>
              <a:gd name="T13" fmla="*/ 432 h 720"/>
              <a:gd name="T14" fmla="*/ 1008 w 1056"/>
              <a:gd name="T15" fmla="*/ 624 h 720"/>
              <a:gd name="T16" fmla="*/ 576 w 1056"/>
              <a:gd name="T17" fmla="*/ 720 h 720"/>
              <a:gd name="T18" fmla="*/ 96 w 1056"/>
              <a:gd name="T19" fmla="*/ 672 h 720"/>
              <a:gd name="T20" fmla="*/ 0 w 1056"/>
              <a:gd name="T21" fmla="*/ 528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56"/>
              <a:gd name="T34" fmla="*/ 0 h 720"/>
              <a:gd name="T35" fmla="*/ 1056 w 105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56" h="720">
                <a:moveTo>
                  <a:pt x="0" y="528"/>
                </a:moveTo>
                <a:lnTo>
                  <a:pt x="240" y="336"/>
                </a:lnTo>
                <a:lnTo>
                  <a:pt x="288" y="192"/>
                </a:lnTo>
                <a:lnTo>
                  <a:pt x="384" y="96"/>
                </a:lnTo>
                <a:lnTo>
                  <a:pt x="864" y="0"/>
                </a:lnTo>
                <a:lnTo>
                  <a:pt x="1056" y="96"/>
                </a:lnTo>
                <a:lnTo>
                  <a:pt x="1056" y="432"/>
                </a:lnTo>
                <a:lnTo>
                  <a:pt x="1008" y="624"/>
                </a:lnTo>
                <a:lnTo>
                  <a:pt x="576" y="720"/>
                </a:lnTo>
                <a:lnTo>
                  <a:pt x="96" y="672"/>
                </a:lnTo>
                <a:lnTo>
                  <a:pt x="0" y="528"/>
                </a:lnTo>
                <a:close/>
              </a:path>
            </a:pathLst>
          </a:custGeom>
          <a:noFill/>
          <a:ln w="63500">
            <a:solidFill>
              <a:srgbClr val="0099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848600" y="312420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>
                <a:solidFill>
                  <a:srgbClr val="009900"/>
                </a:solidFill>
              </a:rPr>
              <a:t>J</a:t>
            </a:r>
            <a:endParaRPr lang="en-US" sz="32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3333 0.13333 " pathEditMode="relative" ptsTypes="AA">
                                      <p:cBhvr>
                                        <p:cTn id="22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6667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3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386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 animBg="1"/>
      <p:bldP spid="163857" grpId="0" animBg="1"/>
      <p:bldP spid="163858" grpId="0"/>
      <p:bldP spid="163859" grpId="0"/>
      <p:bldP spid="163861" grpId="0" animBg="1"/>
      <p:bldP spid="163861" grpId="1" animBg="1"/>
      <p:bldP spid="163862" grpId="0" animBg="1"/>
      <p:bldP spid="163862" grpId="1" animBg="1"/>
      <p:bldP spid="163862" grpId="2" animBg="1"/>
      <p:bldP spid="163862" grpId="3" animBg="1"/>
      <p:bldP spid="163863" grpId="0"/>
      <p:bldP spid="163864" grpId="0" animBg="1"/>
      <p:bldP spid="163865" grpId="0" animBg="1"/>
      <p:bldP spid="1638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Ütközésválasz: mekkora az impulzus rugalmatlan ütközésnél?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0" y="1960652"/>
            <a:ext cx="3358121" cy="707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7" y="2790210"/>
            <a:ext cx="3561146" cy="707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8" y="3675645"/>
            <a:ext cx="4612844" cy="7261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8" y="4327827"/>
            <a:ext cx="2635650" cy="1066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6" y="4750612"/>
            <a:ext cx="863308" cy="316425"/>
          </a:xfrm>
          <a:prstGeom prst="rect">
            <a:avLst/>
          </a:prstGeom>
        </p:spPr>
      </p:pic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193409" y="4401777"/>
            <a:ext cx="822661" cy="30008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1350" dirty="0">
                <a:latin typeface="Whipsmart" panose="020B0502030203050204" pitchFamily="34" charset="0"/>
              </a:rPr>
              <a:t>rugalmas</a:t>
            </a:r>
            <a:endParaRPr lang="en-US" sz="135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Impulzus kiszámítása általában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a két ütköző pont sebességének kiszámítása: 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és v</a:t>
            </a:r>
            <a:r>
              <a:rPr lang="hu-HU" baseline="-25000" dirty="0"/>
              <a:t>b</a:t>
            </a:r>
          </a:p>
          <a:p>
            <a:pPr eaLnBrk="1" hangingPunct="1"/>
            <a:r>
              <a:rPr lang="hu-HU" dirty="0"/>
              <a:t>relatív sebesség: </a:t>
            </a:r>
            <a:r>
              <a:rPr lang="hu-HU" dirty="0" err="1"/>
              <a:t>v</a:t>
            </a:r>
            <a:r>
              <a:rPr lang="hu-HU" baseline="-25000" dirty="0" err="1"/>
              <a:t>rel</a:t>
            </a:r>
            <a:r>
              <a:rPr lang="hu-HU" dirty="0"/>
              <a:t> </a:t>
            </a:r>
            <a:r>
              <a:rPr lang="en-US" dirty="0"/>
              <a:t>=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hu-HU" dirty="0" err="1"/>
              <a:t>v</a:t>
            </a:r>
            <a:r>
              <a:rPr lang="hu-HU" baseline="-25000" dirty="0" err="1"/>
              <a:t>a</a:t>
            </a:r>
            <a:r>
              <a:rPr lang="hu-HU" dirty="0"/>
              <a:t> </a:t>
            </a:r>
            <a:r>
              <a:rPr lang="en-US" dirty="0"/>
              <a:t>-</a:t>
            </a:r>
            <a:r>
              <a:rPr lang="hu-HU" dirty="0"/>
              <a:t> v</a:t>
            </a:r>
            <a:r>
              <a:rPr lang="hu-HU" baseline="-25000" dirty="0"/>
              <a:t>b</a:t>
            </a:r>
            <a:r>
              <a:rPr lang="en-US" dirty="0"/>
              <a:t>)</a:t>
            </a:r>
            <a:r>
              <a:rPr lang="en-US" dirty="0">
                <a:cs typeface="Arial" charset="0"/>
              </a:rPr>
              <a:t>·n</a:t>
            </a:r>
            <a:endParaRPr lang="hu-HU" dirty="0">
              <a:cs typeface="Arial" charset="0"/>
            </a:endParaRPr>
          </a:p>
          <a:p>
            <a:pPr eaLnBrk="1" hangingPunct="1"/>
            <a:endParaRPr lang="hu-HU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400" dirty="0">
                <a:cs typeface="Arial" charset="0"/>
              </a:rPr>
              <a:t>J </a:t>
            </a:r>
            <a:r>
              <a:rPr lang="en-US" sz="2400" dirty="0">
                <a:cs typeface="Arial" charset="0"/>
              </a:rPr>
              <a:t>= -(1+</a:t>
            </a:r>
            <a:r>
              <a:rPr lang="ru-RU" sz="2400" dirty="0">
                <a:cs typeface="Arial" charset="0"/>
              </a:rPr>
              <a:t>є</a:t>
            </a:r>
            <a:r>
              <a:rPr lang="en-US" sz="2400" dirty="0">
                <a:cs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351588" y="2711450"/>
            <a:ext cx="1504950" cy="6413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ütközési</a:t>
            </a:r>
          </a:p>
          <a:p>
            <a:r>
              <a:rPr lang="en-US"/>
              <a:t>norm</a:t>
            </a:r>
            <a:r>
              <a:rPr lang="hu-HU"/>
              <a:t>álvektor</a:t>
            </a:r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5346438" y="2762264"/>
            <a:ext cx="1081350" cy="326063"/>
          </a:xfrm>
          <a:custGeom>
            <a:avLst/>
            <a:gdLst>
              <a:gd name="T0" fmla="*/ 624 w 624"/>
              <a:gd name="T1" fmla="*/ 80 h 272"/>
              <a:gd name="T2" fmla="*/ 96 w 624"/>
              <a:gd name="T3" fmla="*/ 32 h 272"/>
              <a:gd name="T4" fmla="*/ 48 w 624"/>
              <a:gd name="T5" fmla="*/ 272 h 272"/>
              <a:gd name="T6" fmla="*/ 0 60000 65536"/>
              <a:gd name="T7" fmla="*/ 0 60000 65536"/>
              <a:gd name="T8" fmla="*/ 0 60000 65536"/>
              <a:gd name="T9" fmla="*/ 0 w 624"/>
              <a:gd name="T10" fmla="*/ 0 h 272"/>
              <a:gd name="T11" fmla="*/ 624 w 624"/>
              <a:gd name="T12" fmla="*/ 272 h 272"/>
              <a:gd name="connsiteX0" fmla="*/ 10983 w 10983"/>
              <a:gd name="connsiteY0" fmla="*/ 6825 h 6825"/>
              <a:gd name="connsiteX1" fmla="*/ 2521 w 10983"/>
              <a:gd name="connsiteY1" fmla="*/ 5060 h 6825"/>
              <a:gd name="connsiteX2" fmla="*/ 67 w 10983"/>
              <a:gd name="connsiteY2" fmla="*/ 943 h 6825"/>
              <a:gd name="connsiteX0" fmla="*/ 9967 w 9967"/>
              <a:gd name="connsiteY0" fmla="*/ 9702 h 11911"/>
              <a:gd name="connsiteX1" fmla="*/ 4196 w 9967"/>
              <a:gd name="connsiteY1" fmla="*/ 11795 h 11911"/>
              <a:gd name="connsiteX2" fmla="*/ 28 w 9967"/>
              <a:gd name="connsiteY2" fmla="*/ 1084 h 11911"/>
              <a:gd name="connsiteX0" fmla="*/ 9972 w 9972"/>
              <a:gd name="connsiteY0" fmla="*/ 7235 h 9289"/>
              <a:gd name="connsiteX1" fmla="*/ 4182 w 9972"/>
              <a:gd name="connsiteY1" fmla="*/ 8993 h 9289"/>
              <a:gd name="connsiteX2" fmla="*/ 0 w 9972"/>
              <a:gd name="connsiteY2" fmla="*/ 0 h 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2" h="9289">
                <a:moveTo>
                  <a:pt x="9972" y="7235"/>
                </a:moveTo>
                <a:cubicBezTo>
                  <a:pt x="6810" y="5427"/>
                  <a:pt x="5589" y="7546"/>
                  <a:pt x="4182" y="8993"/>
                </a:cubicBezTo>
                <a:cubicBezTo>
                  <a:pt x="2777" y="10440"/>
                  <a:pt x="1054" y="646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68500" y="40640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05400" y="35814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rel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4191000"/>
            <a:ext cx="57991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1/m</a:t>
            </a:r>
            <a:r>
              <a:rPr lang="en-US" sz="2400" baseline="-25000"/>
              <a:t>a</a:t>
            </a:r>
            <a:r>
              <a:rPr lang="en-US" sz="2400"/>
              <a:t> + 1/m</a:t>
            </a:r>
            <a:r>
              <a:rPr lang="en-US" sz="2400" baseline="-25000"/>
              <a:t>b</a:t>
            </a:r>
            <a:r>
              <a:rPr lang="en-US" sz="2400"/>
              <a:t> + 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+ </a:t>
            </a:r>
            <a:r>
              <a:rPr lang="en-US" sz="2400"/>
              <a:t>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33850" y="4123533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946548" y="4134191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őkarok</a:t>
            </a:r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363058" y="4590136"/>
            <a:ext cx="809142" cy="972464"/>
          </a:xfrm>
          <a:custGeom>
            <a:avLst/>
            <a:gdLst>
              <a:gd name="T0" fmla="*/ 440 w 440"/>
              <a:gd name="T1" fmla="*/ 576 h 576"/>
              <a:gd name="T2" fmla="*/ 56 w 440"/>
              <a:gd name="T3" fmla="*/ 384 h 576"/>
              <a:gd name="T4" fmla="*/ 104 w 440"/>
              <a:gd name="T5" fmla="*/ 144 h 576"/>
              <a:gd name="T6" fmla="*/ 104 w 4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576"/>
              <a:gd name="T14" fmla="*/ 440 w 440"/>
              <a:gd name="T15" fmla="*/ 576 h 576"/>
              <a:gd name="connsiteX0" fmla="*/ 11584 w 11584"/>
              <a:gd name="connsiteY0" fmla="*/ 10635 h 10635"/>
              <a:gd name="connsiteX1" fmla="*/ 2857 w 11584"/>
              <a:gd name="connsiteY1" fmla="*/ 7302 h 10635"/>
              <a:gd name="connsiteX2" fmla="*/ 3948 w 11584"/>
              <a:gd name="connsiteY2" fmla="*/ 3135 h 10635"/>
              <a:gd name="connsiteX3" fmla="*/ 0 w 11584"/>
              <a:gd name="connsiteY3" fmla="*/ 0 h 1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4" h="10635">
                <a:moveTo>
                  <a:pt x="11584" y="10635"/>
                </a:moveTo>
                <a:cubicBezTo>
                  <a:pt x="7857" y="9593"/>
                  <a:pt x="4129" y="8552"/>
                  <a:pt x="2857" y="7302"/>
                </a:cubicBezTo>
                <a:cubicBezTo>
                  <a:pt x="1584" y="6052"/>
                  <a:pt x="3766" y="4246"/>
                  <a:pt x="3948" y="3135"/>
                </a:cubicBezTo>
                <a:cubicBezTo>
                  <a:pt x="4129" y="2024"/>
                  <a:pt x="91" y="69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6632575" y="4621143"/>
            <a:ext cx="457200" cy="914400"/>
          </a:xfrm>
          <a:custGeom>
            <a:avLst/>
            <a:gdLst>
              <a:gd name="T0" fmla="*/ 0 w 288"/>
              <a:gd name="T1" fmla="*/ 576 h 576"/>
              <a:gd name="T2" fmla="*/ 240 w 288"/>
              <a:gd name="T3" fmla="*/ 240 h 576"/>
              <a:gd name="T4" fmla="*/ 192 w 288"/>
              <a:gd name="T5" fmla="*/ 96 h 576"/>
              <a:gd name="T6" fmla="*/ 288 w 28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576"/>
              <a:gd name="T14" fmla="*/ 288 w 28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576">
                <a:moveTo>
                  <a:pt x="0" y="576"/>
                </a:moveTo>
                <a:cubicBezTo>
                  <a:pt x="104" y="448"/>
                  <a:pt x="208" y="320"/>
                  <a:pt x="240" y="240"/>
                </a:cubicBezTo>
                <a:cubicBezTo>
                  <a:pt x="272" y="160"/>
                  <a:pt x="184" y="136"/>
                  <a:pt x="192" y="96"/>
                </a:cubicBezTo>
                <a:cubicBezTo>
                  <a:pt x="200" y="56"/>
                  <a:pt x="244" y="28"/>
                  <a:pt x="28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1733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inverz tömegek</a:t>
            </a:r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57438" y="4643438"/>
            <a:ext cx="238125" cy="914400"/>
          </a:xfrm>
          <a:custGeom>
            <a:avLst/>
            <a:gdLst>
              <a:gd name="T0" fmla="*/ 0 w 152"/>
              <a:gd name="T1" fmla="*/ 576 h 576"/>
              <a:gd name="T2" fmla="*/ 144 w 152"/>
              <a:gd name="T3" fmla="*/ 288 h 576"/>
              <a:gd name="T4" fmla="*/ 48 w 152"/>
              <a:gd name="T5" fmla="*/ 96 h 576"/>
              <a:gd name="T6" fmla="*/ 0 w 15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76"/>
              <a:gd name="T14" fmla="*/ 152 w 15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76">
                <a:moveTo>
                  <a:pt x="0" y="576"/>
                </a:moveTo>
                <a:cubicBezTo>
                  <a:pt x="68" y="472"/>
                  <a:pt x="136" y="368"/>
                  <a:pt x="144" y="288"/>
                </a:cubicBezTo>
                <a:cubicBezTo>
                  <a:pt x="152" y="208"/>
                  <a:pt x="72" y="144"/>
                  <a:pt x="48" y="96"/>
                </a:cubicBezTo>
                <a:cubicBezTo>
                  <a:pt x="24" y="48"/>
                  <a:pt x="12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2667000" y="4572000"/>
            <a:ext cx="723900" cy="1066800"/>
          </a:xfrm>
          <a:custGeom>
            <a:avLst/>
            <a:gdLst>
              <a:gd name="T0" fmla="*/ 0 w 456"/>
              <a:gd name="T1" fmla="*/ 672 h 672"/>
              <a:gd name="T2" fmla="*/ 384 w 456"/>
              <a:gd name="T3" fmla="*/ 432 h 672"/>
              <a:gd name="T4" fmla="*/ 432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0" y="672"/>
                </a:moveTo>
                <a:cubicBezTo>
                  <a:pt x="156" y="608"/>
                  <a:pt x="312" y="544"/>
                  <a:pt x="384" y="432"/>
                </a:cubicBezTo>
                <a:cubicBezTo>
                  <a:pt x="456" y="320"/>
                  <a:pt x="444" y="160"/>
                  <a:pt x="4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3505199" y="4648200"/>
            <a:ext cx="996399" cy="1066800"/>
          </a:xfrm>
          <a:custGeom>
            <a:avLst/>
            <a:gdLst>
              <a:gd name="T0" fmla="*/ 0 w 648"/>
              <a:gd name="T1" fmla="*/ 672 h 672"/>
              <a:gd name="T2" fmla="*/ 432 w 648"/>
              <a:gd name="T3" fmla="*/ 480 h 672"/>
              <a:gd name="T4" fmla="*/ 624 w 648"/>
              <a:gd name="T5" fmla="*/ 336 h 672"/>
              <a:gd name="T6" fmla="*/ 576 w 64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72"/>
              <a:gd name="T14" fmla="*/ 648 w 648"/>
              <a:gd name="T15" fmla="*/ 672 h 672"/>
              <a:gd name="connsiteX0" fmla="*/ 0 w 9686"/>
              <a:gd name="connsiteY0" fmla="*/ 10000 h 10000"/>
              <a:gd name="connsiteX1" fmla="*/ 6667 w 9686"/>
              <a:gd name="connsiteY1" fmla="*/ 7143 h 10000"/>
              <a:gd name="connsiteX2" fmla="*/ 9630 w 9686"/>
              <a:gd name="connsiteY2" fmla="*/ 5000 h 10000"/>
              <a:gd name="connsiteX3" fmla="*/ 7901 w 9686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6" h="10000">
                <a:moveTo>
                  <a:pt x="0" y="10000"/>
                </a:moveTo>
                <a:cubicBezTo>
                  <a:pt x="2531" y="8988"/>
                  <a:pt x="5062" y="7976"/>
                  <a:pt x="6667" y="7143"/>
                </a:cubicBezTo>
                <a:cubicBezTo>
                  <a:pt x="8272" y="6310"/>
                  <a:pt x="9259" y="6190"/>
                  <a:pt x="9630" y="5000"/>
                </a:cubicBezTo>
                <a:cubicBezTo>
                  <a:pt x="10000" y="3810"/>
                  <a:pt x="8456" y="1905"/>
                  <a:pt x="7901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3657600" y="4655401"/>
            <a:ext cx="2532248" cy="1135799"/>
          </a:xfrm>
          <a:custGeom>
            <a:avLst/>
            <a:gdLst>
              <a:gd name="T0" fmla="*/ 0 w 1728"/>
              <a:gd name="T1" fmla="*/ 720 h 720"/>
              <a:gd name="T2" fmla="*/ 1248 w 1728"/>
              <a:gd name="T3" fmla="*/ 528 h 720"/>
              <a:gd name="T4" fmla="*/ 1104 w 1728"/>
              <a:gd name="T5" fmla="*/ 480 h 720"/>
              <a:gd name="T6" fmla="*/ 1056 w 1728"/>
              <a:gd name="T7" fmla="*/ 384 h 720"/>
              <a:gd name="T8" fmla="*/ 1440 w 1728"/>
              <a:gd name="T9" fmla="*/ 288 h 720"/>
              <a:gd name="T10" fmla="*/ 1392 w 1728"/>
              <a:gd name="T11" fmla="*/ 432 h 720"/>
              <a:gd name="T12" fmla="*/ 1584 w 1728"/>
              <a:gd name="T13" fmla="*/ 336 h 720"/>
              <a:gd name="T14" fmla="*/ 1728 w 1728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8"/>
              <a:gd name="T25" fmla="*/ 0 h 720"/>
              <a:gd name="T26" fmla="*/ 1728 w 1728"/>
              <a:gd name="T27" fmla="*/ 720 h 720"/>
              <a:gd name="connsiteX0" fmla="*/ 0 w 9231"/>
              <a:gd name="connsiteY0" fmla="*/ 9937 h 9937"/>
              <a:gd name="connsiteX1" fmla="*/ 7222 w 9231"/>
              <a:gd name="connsiteY1" fmla="*/ 7270 h 9937"/>
              <a:gd name="connsiteX2" fmla="*/ 6389 w 9231"/>
              <a:gd name="connsiteY2" fmla="*/ 6604 h 9937"/>
              <a:gd name="connsiteX3" fmla="*/ 6111 w 9231"/>
              <a:gd name="connsiteY3" fmla="*/ 5270 h 9937"/>
              <a:gd name="connsiteX4" fmla="*/ 8333 w 9231"/>
              <a:gd name="connsiteY4" fmla="*/ 3937 h 9937"/>
              <a:gd name="connsiteX5" fmla="*/ 8056 w 9231"/>
              <a:gd name="connsiteY5" fmla="*/ 5937 h 9937"/>
              <a:gd name="connsiteX6" fmla="*/ 9167 w 9231"/>
              <a:gd name="connsiteY6" fmla="*/ 4604 h 9937"/>
              <a:gd name="connsiteX7" fmla="*/ 8730 w 9231"/>
              <a:gd name="connsiteY7" fmla="*/ 0 h 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1" h="9937">
                <a:moveTo>
                  <a:pt x="0" y="9937"/>
                </a:moveTo>
                <a:cubicBezTo>
                  <a:pt x="3079" y="8881"/>
                  <a:pt x="6157" y="7826"/>
                  <a:pt x="7222" y="7270"/>
                </a:cubicBezTo>
                <a:cubicBezTo>
                  <a:pt x="8287" y="6715"/>
                  <a:pt x="6574" y="6937"/>
                  <a:pt x="6389" y="6604"/>
                </a:cubicBezTo>
                <a:cubicBezTo>
                  <a:pt x="6204" y="6270"/>
                  <a:pt x="5787" y="5715"/>
                  <a:pt x="6111" y="5270"/>
                </a:cubicBezTo>
                <a:cubicBezTo>
                  <a:pt x="6435" y="4826"/>
                  <a:pt x="8009" y="3826"/>
                  <a:pt x="8333" y="3937"/>
                </a:cubicBezTo>
                <a:cubicBezTo>
                  <a:pt x="8657" y="4048"/>
                  <a:pt x="7917" y="5826"/>
                  <a:pt x="8056" y="5937"/>
                </a:cubicBezTo>
                <a:cubicBezTo>
                  <a:pt x="8194" y="6048"/>
                  <a:pt x="8843" y="5604"/>
                  <a:pt x="9167" y="4604"/>
                </a:cubicBezTo>
                <a:cubicBezTo>
                  <a:pt x="9491" y="3604"/>
                  <a:pt x="8475" y="1833"/>
                  <a:pt x="873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7525" y="6132513"/>
            <a:ext cx="6038850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 levezetés hosszú és nem fontos, de nagyjából a lényeg:</a:t>
            </a:r>
          </a:p>
          <a:p>
            <a:r>
              <a:rPr lang="en-US"/>
              <a:t>visszaverend</a:t>
            </a:r>
            <a:r>
              <a:rPr lang="hu-HU"/>
              <a:t>ő lendület </a:t>
            </a:r>
            <a:r>
              <a:rPr lang="en-US"/>
              <a:t>= mer</a:t>
            </a:r>
            <a:r>
              <a:rPr lang="hu-HU"/>
              <a:t>őleges sebesség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tömeg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99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Ütközés-detektálás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feladat</a:t>
            </a:r>
          </a:p>
          <a:p>
            <a:pPr lvl="1" eaLnBrk="1" hangingPunct="1"/>
            <a:r>
              <a:rPr lang="hu-HU"/>
              <a:t>érintkezési pontok és normálisok megtalálása</a:t>
            </a:r>
          </a:p>
          <a:p>
            <a:pPr lvl="1" eaLnBrk="1" hangingPunct="1">
              <a:buFont typeface="Arial" charset="0"/>
              <a:buNone/>
            </a:pPr>
            <a:r>
              <a:rPr lang="en-US">
                <a:solidFill>
                  <a:schemeClr val="hlink"/>
                </a:solidFill>
              </a:rPr>
              <a:t>+</a:t>
            </a:r>
            <a:r>
              <a:rPr lang="en-US"/>
              <a:t> </a:t>
            </a:r>
            <a:r>
              <a:rPr lang="hu-HU"/>
              <a:t>ütközés időpontja</a:t>
            </a:r>
          </a:p>
          <a:p>
            <a:pPr lvl="2" eaLnBrk="1" hangingPunct="1"/>
            <a:r>
              <a:rPr lang="hu-HU"/>
              <a:t>érdekel minket: </a:t>
            </a:r>
            <a:r>
              <a:rPr lang="hu-HU">
                <a:solidFill>
                  <a:schemeClr val="hlink"/>
                </a:solidFill>
              </a:rPr>
              <a:t>folytonos ütközésvizsgálat</a:t>
            </a:r>
          </a:p>
          <a:p>
            <a:pPr lvl="2" eaLnBrk="1" hangingPunct="1"/>
            <a:r>
              <a:rPr lang="hu-HU"/>
              <a:t>feltételezzük, hogy csak az időlépcsők végén lehet: </a:t>
            </a:r>
            <a:r>
              <a:rPr lang="hu-HU">
                <a:solidFill>
                  <a:schemeClr val="hlink"/>
                </a:solidFill>
              </a:rPr>
              <a:t>diszkrét ütközésvizsgálat</a:t>
            </a:r>
          </a:p>
          <a:p>
            <a:pPr lvl="1" eaLnBrk="1" hangingPunct="1"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7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Folytonos/</a:t>
            </a:r>
            <a:r>
              <a:rPr lang="hu-HU"/>
              <a:t>Diszkrét ütközés</a:t>
            </a:r>
            <a:r>
              <a:rPr lang="en-US"/>
              <a:t>-</a:t>
            </a:r>
            <a:r>
              <a:rPr lang="hu-HU"/>
              <a:t>detektálás pontra és </a:t>
            </a:r>
            <a:r>
              <a:rPr lang="en-US"/>
              <a:t>f</a:t>
            </a:r>
            <a:r>
              <a:rPr lang="hu-HU"/>
              <a:t>éltérre</a:t>
            </a:r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024438" y="3138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29238" y="3443288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3438" y="4357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0238" y="2833688"/>
            <a:ext cx="8223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24638" y="4510088"/>
            <a:ext cx="11350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i+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1238" y="4662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9438" y="38242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=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24638" y="26050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&gt;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96038" y="54244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&lt;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225550" y="313372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30350" y="3438525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44550" y="43529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25550" y="36671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30350" y="3438525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16150" y="3286125"/>
            <a:ext cx="1651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sugár: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+</a:t>
            </a:r>
            <a:r>
              <a:rPr lang="hu-HU" sz="2400" b="1">
                <a:latin typeface="Times New Roman" pitchFamily="18" charset="0"/>
              </a:rPr>
              <a:t>v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800">
                <a:latin typeface="Times New Roman" pitchFamily="18" charset="0"/>
              </a:rPr>
              <a:t>t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089150" y="4276725"/>
            <a:ext cx="203200" cy="2222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4429125"/>
            <a:ext cx="2605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metszés: t</a:t>
            </a:r>
            <a:r>
              <a:rPr lang="en-US" sz="2400">
                <a:latin typeface="Times New Roman" pitchFamily="18" charset="0"/>
              </a:rPr>
              <a:t>*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Ha t* &lt; dt Collision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467600" y="1503363"/>
            <a:ext cx="14160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normálja</a:t>
            </a:r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6489700" y="1884363"/>
            <a:ext cx="1054100" cy="914400"/>
          </a:xfrm>
          <a:custGeom>
            <a:avLst/>
            <a:gdLst>
              <a:gd name="T0" fmla="*/ 664 w 664"/>
              <a:gd name="T1" fmla="*/ 0 h 576"/>
              <a:gd name="T2" fmla="*/ 88 w 664"/>
              <a:gd name="T3" fmla="*/ 336 h 576"/>
              <a:gd name="T4" fmla="*/ 136 w 664"/>
              <a:gd name="T5" fmla="*/ 576 h 576"/>
              <a:gd name="T6" fmla="*/ 0 60000 65536"/>
              <a:gd name="T7" fmla="*/ 0 60000 65536"/>
              <a:gd name="T8" fmla="*/ 0 60000 65536"/>
              <a:gd name="T9" fmla="*/ 0 w 664"/>
              <a:gd name="T10" fmla="*/ 0 h 576"/>
              <a:gd name="T11" fmla="*/ 664 w 66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" h="576">
                <a:moveTo>
                  <a:pt x="664" y="0"/>
                </a:moveTo>
                <a:cubicBezTo>
                  <a:pt x="420" y="120"/>
                  <a:pt x="176" y="240"/>
                  <a:pt x="88" y="336"/>
                </a:cubicBezTo>
                <a:cubicBezTo>
                  <a:pt x="0" y="432"/>
                  <a:pt x="68" y="504"/>
                  <a:pt x="136" y="5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550150" y="2036763"/>
            <a:ext cx="15938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egy pontja</a:t>
            </a:r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7289800" y="2265363"/>
            <a:ext cx="469900" cy="457200"/>
          </a:xfrm>
          <a:custGeom>
            <a:avLst/>
            <a:gdLst>
              <a:gd name="T0" fmla="*/ 160 w 296"/>
              <a:gd name="T1" fmla="*/ 0 h 288"/>
              <a:gd name="T2" fmla="*/ 16 w 296"/>
              <a:gd name="T3" fmla="*/ 96 h 288"/>
              <a:gd name="T4" fmla="*/ 256 w 296"/>
              <a:gd name="T5" fmla="*/ 144 h 288"/>
              <a:gd name="T6" fmla="*/ 256 w 296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88"/>
              <a:gd name="T14" fmla="*/ 296 w 2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88">
                <a:moveTo>
                  <a:pt x="160" y="0"/>
                </a:moveTo>
                <a:cubicBezTo>
                  <a:pt x="80" y="36"/>
                  <a:pt x="0" y="72"/>
                  <a:pt x="16" y="96"/>
                </a:cubicBezTo>
                <a:cubicBezTo>
                  <a:pt x="32" y="120"/>
                  <a:pt x="216" y="112"/>
                  <a:pt x="256" y="144"/>
                </a:cubicBezTo>
                <a:cubicBezTo>
                  <a:pt x="296" y="176"/>
                  <a:pt x="276" y="232"/>
                  <a:pt x="256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6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Előnyök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Folytonos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valóban érintkező testekre számolunk ütközés-választ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nincsenek „ideiglenesen” egymásba lógó objektumok</a:t>
            </a:r>
          </a:p>
          <a:p>
            <a:pPr eaLnBrk="1" hangingPunct="1"/>
            <a:r>
              <a:rPr lang="hu-HU"/>
              <a:t>Diszkrét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van rá esély valós időben</a:t>
            </a:r>
          </a:p>
          <a:p>
            <a:pPr lvl="1" eaLnBrk="1" hangingPunct="1">
              <a:buFont typeface="Arial" charset="0"/>
              <a:buChar char="+"/>
            </a:pPr>
            <a:r>
              <a:rPr lang="hu-HU"/>
              <a:t>játékban: egyszerűen illeszkedik a diszkrét idejű mechanikai szimulációhoz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Időlépcső </a:t>
            </a:r>
            <a:r>
              <a:rPr lang="en-US" dirty="0" err="1"/>
              <a:t>Kotlinban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WebGL2RenderingContext, 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Date()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timeAtFirstFrame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1000.0f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timeAtLastFrame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timeAtThisFrame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5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Ütközésvizsgálat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mindenki mindenkivel </a:t>
            </a:r>
            <a:r>
              <a:rPr lang="hu-HU">
                <a:sym typeface="Symbol" pitchFamily="18" charset="2"/>
              </a:rPr>
              <a:t></a:t>
            </a:r>
            <a:r>
              <a:rPr lang="hu-HU"/>
              <a:t>(n</a:t>
            </a:r>
            <a:r>
              <a:rPr lang="hu-HU" baseline="30000"/>
              <a:t>2</a:t>
            </a:r>
            <a:r>
              <a:rPr lang="hu-HU"/>
              <a:t>)</a:t>
            </a:r>
          </a:p>
          <a:p>
            <a:pPr eaLnBrk="1" hangingPunct="1"/>
            <a:r>
              <a:rPr lang="hu-HU"/>
              <a:t>háromszöghálók</a:t>
            </a:r>
          </a:p>
          <a:p>
            <a:pPr lvl="1" eaLnBrk="1" hangingPunct="1"/>
            <a:r>
              <a:rPr lang="hu-HU"/>
              <a:t>csúcs lappal</a:t>
            </a:r>
          </a:p>
          <a:p>
            <a:pPr lvl="1" eaLnBrk="1" hangingPunct="1"/>
            <a:r>
              <a:rPr lang="hu-HU"/>
              <a:t>él éllel</a:t>
            </a:r>
          </a:p>
          <a:p>
            <a:pPr eaLnBrk="1" hangingPunct="1"/>
            <a:r>
              <a:rPr lang="hu-HU"/>
              <a:t>minden test minden csúcsa</a:t>
            </a:r>
            <a:r>
              <a:rPr lang="en-US"/>
              <a:t>/</a:t>
            </a:r>
            <a:r>
              <a:rPr lang="hu-HU"/>
              <a:t>éle az összes többi test csúcsával</a:t>
            </a:r>
            <a:r>
              <a:rPr lang="en-US"/>
              <a:t>/</a:t>
            </a:r>
            <a:r>
              <a:rPr lang="hu-HU"/>
              <a:t>élével </a:t>
            </a:r>
            <a:r>
              <a:rPr lang="hu-HU">
                <a:solidFill>
                  <a:schemeClr val="hlink"/>
                </a:solidFill>
              </a:rPr>
              <a:t>nem megy</a:t>
            </a:r>
          </a:p>
          <a:p>
            <a:pPr lvl="1" eaLnBrk="1" hangingPunct="1"/>
            <a:r>
              <a:rPr lang="hu-HU"/>
              <a:t>térfelosztás</a:t>
            </a:r>
          </a:p>
          <a:p>
            <a:pPr lvl="1" eaLnBrk="1" hangingPunct="1"/>
            <a:r>
              <a:rPr lang="hu-HU"/>
              <a:t>egyszerűsített ütköző-geometria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fentről le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/>
              <a:t>cellákra osztott tér</a:t>
            </a:r>
          </a:p>
          <a:p>
            <a:pPr lvl="1" eaLnBrk="1" hangingPunct="1"/>
            <a:r>
              <a:rPr lang="hu-HU" dirty="0"/>
              <a:t>szabályos rács</a:t>
            </a:r>
          </a:p>
          <a:p>
            <a:pPr lvl="1" eaLnBrk="1" hangingPunct="1"/>
            <a:r>
              <a:rPr lang="hu-HU" dirty="0"/>
              <a:t>oktális fa</a:t>
            </a:r>
          </a:p>
          <a:p>
            <a:pPr lvl="1" eaLnBrk="1" hangingPunct="1"/>
            <a:r>
              <a:rPr lang="hu-HU" dirty="0"/>
              <a:t>BSP fa</a:t>
            </a:r>
          </a:p>
          <a:p>
            <a:pPr lvl="1" eaLnBrk="1" hangingPunct="1"/>
            <a:endParaRPr lang="hu-HU" dirty="0"/>
          </a:p>
          <a:p>
            <a:pPr eaLnBrk="1" hangingPunct="1"/>
            <a:r>
              <a:rPr lang="hu-HU" dirty="0"/>
              <a:t>minden cellában lista a belógó testekről</a:t>
            </a:r>
            <a:r>
              <a:rPr lang="en-US" dirty="0"/>
              <a:t>/</a:t>
            </a:r>
            <a:r>
              <a:rPr lang="en-US" dirty="0" err="1"/>
              <a:t>primit</a:t>
            </a:r>
            <a:r>
              <a:rPr lang="hu-HU" dirty="0"/>
              <a:t>ívekről</a:t>
            </a:r>
          </a:p>
          <a:p>
            <a:pPr lvl="1" eaLnBrk="1" hangingPunct="1"/>
            <a:r>
              <a:rPr lang="hu-HU" dirty="0"/>
              <a:t>mozgó tárgyaknál drága lehet karbantartani</a:t>
            </a:r>
          </a:p>
          <a:p>
            <a:pPr lvl="2" eaLnBrk="1" hangingPunct="1"/>
            <a:r>
              <a:rPr lang="hu-HU" dirty="0"/>
              <a:t>pl. BSP fa a statikus színtérre jó</a:t>
            </a:r>
          </a:p>
          <a:p>
            <a:pPr eaLnBrk="1" hangingPunct="1"/>
            <a:r>
              <a:rPr lang="hu-HU" dirty="0"/>
              <a:t>csak a közös cellában levőkre kell vizsgálódni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371600"/>
            <a:ext cx="1981200" cy="1066800"/>
            <a:chOff x="3024" y="1056"/>
            <a:chExt cx="1248" cy="672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024" y="1056"/>
              <a:ext cx="124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6"/>
            <p:cNvSpPr>
              <a:spLocks noChangeArrowheads="1"/>
            </p:cNvSpPr>
            <p:nvPr/>
          </p:nvSpPr>
          <p:spPr bwMode="auto">
            <a:xfrm>
              <a:off x="3120" y="1056"/>
              <a:ext cx="105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7"/>
            <p:cNvSpPr>
              <a:spLocks noChangeArrowheads="1"/>
            </p:cNvSpPr>
            <p:nvPr/>
          </p:nvSpPr>
          <p:spPr bwMode="auto">
            <a:xfrm>
              <a:off x="3216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8"/>
            <p:cNvSpPr>
              <a:spLocks noChangeArrowheads="1"/>
            </p:cNvSpPr>
            <p:nvPr/>
          </p:nvSpPr>
          <p:spPr bwMode="auto">
            <a:xfrm>
              <a:off x="3408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9"/>
            <p:cNvSpPr>
              <a:spLocks noChangeArrowheads="1"/>
            </p:cNvSpPr>
            <p:nvPr/>
          </p:nvSpPr>
          <p:spPr bwMode="auto">
            <a:xfrm>
              <a:off x="3600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0"/>
            <p:cNvSpPr>
              <a:spLocks noChangeArrowheads="1"/>
            </p:cNvSpPr>
            <p:nvPr/>
          </p:nvSpPr>
          <p:spPr bwMode="auto">
            <a:xfrm>
              <a:off x="3792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984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2"/>
            <p:cNvSpPr>
              <a:spLocks noChangeArrowheads="1"/>
            </p:cNvSpPr>
            <p:nvPr/>
          </p:nvSpPr>
          <p:spPr bwMode="auto">
            <a:xfrm>
              <a:off x="3024" y="1152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3"/>
            <p:cNvSpPr>
              <a:spLocks noChangeArrowheads="1"/>
            </p:cNvSpPr>
            <p:nvPr/>
          </p:nvSpPr>
          <p:spPr bwMode="auto">
            <a:xfrm>
              <a:off x="3024" y="1344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Line 15"/>
          <p:cNvSpPr>
            <a:spLocks noChangeShapeType="1"/>
          </p:cNvSpPr>
          <p:nvPr/>
        </p:nvSpPr>
        <p:spPr bwMode="auto">
          <a:xfrm>
            <a:off x="7924800" y="1981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H="1">
            <a:off x="7239000" y="2590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 flipH="1">
            <a:off x="75438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 flipH="1">
            <a:off x="79248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 flipH="1">
            <a:off x="82296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 flipH="1">
            <a:off x="79248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2"/>
          <p:cNvSpPr>
            <a:spLocks noChangeShapeType="1"/>
          </p:cNvSpPr>
          <p:nvPr/>
        </p:nvSpPr>
        <p:spPr bwMode="auto">
          <a:xfrm flipH="1">
            <a:off x="8229600" y="25908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3"/>
          <p:cNvSpPr>
            <a:spLocks noChangeShapeType="1"/>
          </p:cNvSpPr>
          <p:nvPr/>
        </p:nvSpPr>
        <p:spPr bwMode="auto">
          <a:xfrm flipH="1">
            <a:off x="7924800" y="21336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/>
        </p:nvSpPr>
        <p:spPr bwMode="auto">
          <a:xfrm flipH="1">
            <a:off x="8077200" y="19812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/>
        </p:nvSpPr>
        <p:spPr bwMode="auto">
          <a:xfrm flipH="1">
            <a:off x="82296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H="1">
            <a:off x="83820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H="1">
            <a:off x="7924800" y="3048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 flipH="1">
            <a:off x="8077200" y="2895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H="1">
            <a:off x="72390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 flipH="1">
            <a:off x="73914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5181600" y="2743200"/>
            <a:ext cx="762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 flipH="1">
            <a:off x="5181600" y="31242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H="1" flipV="1">
            <a:off x="4495800" y="3276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5257800" y="35052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257800" y="2819400"/>
            <a:ext cx="10668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7"/>
          <p:cNvSpPr>
            <a:spLocks noChangeShapeType="1"/>
          </p:cNvSpPr>
          <p:nvPr/>
        </p:nvSpPr>
        <p:spPr bwMode="auto">
          <a:xfrm>
            <a:off x="6019800" y="3124200"/>
            <a:ext cx="990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3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vel_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663" y="138113"/>
            <a:ext cx="30813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Térfelosztás lentről fel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Befoglaló objektumok</a:t>
            </a:r>
          </a:p>
          <a:p>
            <a:pPr lvl="1" eaLnBrk="1" hangingPunct="1"/>
            <a:r>
              <a:rPr lang="hu-HU"/>
              <a:t>gömb</a:t>
            </a:r>
          </a:p>
          <a:p>
            <a:pPr lvl="1" eaLnBrk="1" hangingPunct="1"/>
            <a:r>
              <a:rPr lang="en-US"/>
              <a:t>k-</a:t>
            </a:r>
            <a:r>
              <a:rPr lang="hu-HU"/>
              <a:t>DOP </a:t>
            </a:r>
            <a:r>
              <a:rPr lang="en-US"/>
              <a:t>[discrete oriented polytope]</a:t>
            </a:r>
          </a:p>
          <a:p>
            <a:pPr lvl="1" eaLnBrk="1" hangingPunct="1"/>
            <a:r>
              <a:rPr lang="en-US"/>
              <a:t>6-DOP = AABB [axis-aligned bounding box]</a:t>
            </a:r>
          </a:p>
          <a:p>
            <a:pPr eaLnBrk="1" hangingPunct="1"/>
            <a:r>
              <a:rPr lang="hu-HU"/>
              <a:t>ha a befoglalók nem metszik egymást, a bennük levők sem</a:t>
            </a:r>
          </a:p>
          <a:p>
            <a:pPr eaLnBrk="1" hangingPunct="1"/>
            <a:r>
              <a:rPr lang="hu-HU"/>
              <a:t>BVH </a:t>
            </a:r>
            <a:r>
              <a:rPr lang="en-US"/>
              <a:t>[bounding volume hierarchy]</a:t>
            </a:r>
            <a:endParaRPr lang="hu-HU"/>
          </a:p>
          <a:p>
            <a:pPr lvl="1" eaLnBrk="1" hangingPunct="1"/>
            <a:r>
              <a:rPr lang="en-US"/>
              <a:t>befoglal</a:t>
            </a:r>
            <a:r>
              <a:rPr lang="hu-HU"/>
              <a:t>ó </a:t>
            </a:r>
            <a:r>
              <a:rPr lang="en-US"/>
              <a:t>objektumok csoport</a:t>
            </a:r>
            <a:r>
              <a:rPr lang="hu-HU"/>
              <a:t>j</a:t>
            </a:r>
            <a:r>
              <a:rPr lang="en-US"/>
              <a:t>ait is befoglal</a:t>
            </a:r>
            <a:r>
              <a:rPr lang="hu-HU"/>
              <a:t>ó objektumokba foglaljuk, stb.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5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Teszt befoglaló gömbökre</a:t>
            </a:r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0" y="1905000"/>
            <a:ext cx="30416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35052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0000" y="39624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87625" y="46482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587625" y="46529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5025" y="47974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645025" y="48021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43434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45720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667000" y="3581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724400" y="40386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0" y="40386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5660481">
            <a:off x="3160713" y="40020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 rot="5660481">
            <a:off x="4113213" y="4267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3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Helyettesítő geometria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bonyolult modell </a:t>
            </a:r>
            <a:r>
              <a:rPr lang="hu-HU">
                <a:cs typeface="Arial" charset="0"/>
              </a:rPr>
              <a:t>→ egyszerű modell</a:t>
            </a:r>
          </a:p>
          <a:p>
            <a:pPr eaLnBrk="1" hangingPunct="1"/>
            <a:r>
              <a:rPr lang="hu-HU">
                <a:cs typeface="Arial" charset="0"/>
              </a:rPr>
              <a:t>sok háromszög → néhány test, amire könnyű megtalálni az ütközési pontot</a:t>
            </a:r>
          </a:p>
          <a:p>
            <a:pPr eaLnBrk="1" hangingPunct="1"/>
            <a:endParaRPr lang="hu-HU">
              <a:cs typeface="Arial" charset="0"/>
            </a:endParaRP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gyors számítás</a:t>
            </a: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>
                <a:cs typeface="Arial" charset="0"/>
              </a:rPr>
              <a:t>egyszerű implementálni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modellezés közben az ütköző-testeket is meg kell tervezni </a:t>
            </a:r>
            <a:r>
              <a:rPr lang="en-US">
                <a:cs typeface="Arial" charset="0"/>
              </a:rPr>
              <a:t>/ gen</a:t>
            </a:r>
            <a:r>
              <a:rPr lang="hu-HU">
                <a:cs typeface="Arial" charset="0"/>
              </a:rPr>
              <a:t>e</a:t>
            </a:r>
            <a:r>
              <a:rPr lang="en-US">
                <a:cs typeface="Arial" charset="0"/>
              </a:rPr>
              <a:t>r</a:t>
            </a:r>
            <a:r>
              <a:rPr lang="hu-HU">
                <a:cs typeface="Arial" charset="0"/>
              </a:rPr>
              <a:t>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>
                <a:cs typeface="Arial" charset="0"/>
              </a:rPr>
              <a:t>pontatlan</a:t>
            </a:r>
          </a:p>
        </p:txBody>
      </p:sp>
    </p:spTree>
    <p:extLst>
      <p:ext uri="{BB962C8B-B14F-4D97-AF65-F5344CB8AC3E}">
        <p14:creationId xmlns:p14="http://schemas.microsoft.com/office/powerpoint/2010/main" val="1913508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Gömbök ütközése</a:t>
            </a:r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022850" cy="28495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ha </a:t>
            </a:r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  <a:endParaRPr lang="hu-HU" sz="3200" baseline="-25000"/>
          </a:p>
          <a:p>
            <a:endParaRPr lang="hu-HU" sz="3200" baseline="-25000"/>
          </a:p>
          <a:p>
            <a:r>
              <a:rPr lang="hu-HU" sz="3200"/>
              <a:t>n </a:t>
            </a:r>
            <a:r>
              <a:rPr lang="en-US" sz="3200"/>
              <a:t>= (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)/ 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p = (c1 + n r1 + c0 - n r0)/2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419600" y="43434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4800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635625" y="54864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635625" y="54911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93025" y="56356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93025" y="56403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1816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48600" y="5410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48400" y="47244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239000" y="48768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2542" name="AutoShape 14"/>
          <p:cNvSpPr>
            <a:spLocks/>
          </p:cNvSpPr>
          <p:nvPr/>
        </p:nvSpPr>
        <p:spPr bwMode="auto">
          <a:xfrm rot="5660481">
            <a:off x="6208713" y="48402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 rot="5660481">
            <a:off x="7161213" y="5105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9600" y="15240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635625" y="26670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5635625" y="26717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93025" y="28162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93025" y="28209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105400" y="2362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6121400" y="2768600"/>
            <a:ext cx="8128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781800" y="1295400"/>
            <a:ext cx="304800" cy="3124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 bwMode="auto">
          <a:xfrm>
            <a:off x="6591300" y="5283200"/>
            <a:ext cx="685800" cy="685800"/>
          </a:xfrm>
          <a:prstGeom prst="plus">
            <a:avLst>
              <a:gd name="adj" fmla="val 39815"/>
            </a:avLst>
          </a:prstGeom>
          <a:solidFill>
            <a:srgbClr val="009900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791200" y="28956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7600" y="2590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019800" y="2590800"/>
            <a:ext cx="1752600" cy="914400"/>
          </a:xfrm>
          <a:custGeom>
            <a:avLst/>
            <a:gdLst>
              <a:gd name="T0" fmla="*/ 0 w 1104"/>
              <a:gd name="T1" fmla="*/ 192 h 576"/>
              <a:gd name="T2" fmla="*/ 48 w 1104"/>
              <a:gd name="T3" fmla="*/ 576 h 576"/>
              <a:gd name="T4" fmla="*/ 1104 w 1104"/>
              <a:gd name="T5" fmla="*/ 384 h 576"/>
              <a:gd name="T6" fmla="*/ 1056 w 1104"/>
              <a:gd name="T7" fmla="*/ 0 h 576"/>
              <a:gd name="T8" fmla="*/ 0 w 1104"/>
              <a:gd name="T9" fmla="*/ 192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576"/>
              <a:gd name="T17" fmla="*/ 1104 w 110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576">
                <a:moveTo>
                  <a:pt x="0" y="192"/>
                </a:moveTo>
                <a:lnTo>
                  <a:pt x="48" y="576"/>
                </a:lnTo>
                <a:lnTo>
                  <a:pt x="1104" y="384"/>
                </a:lnTo>
                <a:lnTo>
                  <a:pt x="1056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38100">
            <a:noFill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</a:t>
            </a:r>
            <a:r>
              <a:rPr lang="hu-HU"/>
              <a:t>övér testek</a:t>
            </a:r>
            <a:endParaRPr 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hu-HU"/>
              <a:t>egyszerű konvex alakzat </a:t>
            </a:r>
            <a:r>
              <a:rPr lang="en-US"/>
              <a:t>+ r sugar</a:t>
            </a:r>
            <a:r>
              <a:rPr lang="hu-HU"/>
              <a:t>ú környezete</a:t>
            </a:r>
          </a:p>
          <a:p>
            <a:pPr lvl="1" eaLnBrk="1" hangingPunct="1"/>
            <a:r>
              <a:rPr lang="hu-HU"/>
              <a:t>gömb</a:t>
            </a:r>
            <a:r>
              <a:rPr lang="en-US"/>
              <a:t> (pont + r)</a:t>
            </a:r>
            <a:endParaRPr lang="hu-HU"/>
          </a:p>
          <a:p>
            <a:pPr lvl="1" eaLnBrk="1" hangingPunct="1"/>
            <a:r>
              <a:rPr lang="hu-HU"/>
              <a:t>kapszula</a:t>
            </a:r>
            <a:r>
              <a:rPr lang="en-US"/>
              <a:t> (szakasz + r)</a:t>
            </a:r>
            <a:endParaRPr lang="hu-HU"/>
          </a:p>
          <a:p>
            <a:pPr lvl="1" eaLnBrk="1" hangingPunct="1"/>
            <a:r>
              <a:rPr lang="hu-HU"/>
              <a:t>korong</a:t>
            </a:r>
            <a:r>
              <a:rPr lang="en-US"/>
              <a:t> (k</a:t>
            </a:r>
            <a:r>
              <a:rPr lang="hu-HU"/>
              <a:t>örlap </a:t>
            </a:r>
            <a:r>
              <a:rPr lang="en-US"/>
              <a:t>+ r)</a:t>
            </a:r>
            <a:endParaRPr lang="hu-HU"/>
          </a:p>
          <a:p>
            <a:pPr eaLnBrk="1" hangingPunct="1"/>
            <a:r>
              <a:rPr lang="hu-HU"/>
              <a:t>találjuk meg a két alapalakzat minimális távolságú pontpárját</a:t>
            </a:r>
          </a:p>
          <a:p>
            <a:pPr lvl="1" eaLnBrk="1" hangingPunct="1"/>
            <a:r>
              <a:rPr lang="hu-HU"/>
              <a:t>innentől ugyanaz mint a két gömb esete</a:t>
            </a:r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0198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096000" y="32004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096000" y="2895600"/>
            <a:ext cx="1676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Legk</a:t>
            </a:r>
            <a:r>
              <a:rPr lang="hu-HU"/>
              <a:t>özelebbi pontok megtalálása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/>
              <a:t>iteratív módon</a:t>
            </a:r>
          </a:p>
          <a:p>
            <a:pPr lvl="1" eaLnBrk="1" hangingPunct="1"/>
            <a:r>
              <a:rPr lang="hu-HU"/>
              <a:t>kiindulunk a két középpontból</a:t>
            </a:r>
          </a:p>
          <a:p>
            <a:pPr lvl="2" eaLnBrk="1" hangingPunct="1"/>
            <a:r>
              <a:rPr lang="hu-HU"/>
              <a:t>a </a:t>
            </a:r>
            <a:r>
              <a:rPr lang="en-US"/>
              <a:t>:= c</a:t>
            </a:r>
            <a:r>
              <a:rPr lang="en-US" baseline="-25000"/>
              <a:t>a</a:t>
            </a:r>
          </a:p>
          <a:p>
            <a:pPr lvl="2" eaLnBrk="1" hangingPunct="1"/>
            <a:r>
              <a:rPr lang="en-US"/>
              <a:t>b</a:t>
            </a:r>
            <a:r>
              <a:rPr lang="hu-HU"/>
              <a:t> </a:t>
            </a:r>
            <a:r>
              <a:rPr lang="en-US"/>
              <a:t>:= c</a:t>
            </a:r>
            <a:r>
              <a:rPr lang="en-US" baseline="-25000"/>
              <a:t>b</a:t>
            </a:r>
            <a:endParaRPr lang="hu-HU" baseline="-25000"/>
          </a:p>
          <a:p>
            <a:pPr lvl="1" eaLnBrk="1" hangingPunct="1"/>
            <a:r>
              <a:rPr lang="hu-HU"/>
              <a:t>amíg a két pont távolsága csökken</a:t>
            </a:r>
          </a:p>
          <a:p>
            <a:pPr lvl="2" eaLnBrk="1" hangingPunct="1"/>
            <a:r>
              <a:rPr lang="en-US"/>
              <a:t>a := </a:t>
            </a:r>
            <a:r>
              <a:rPr lang="hu-HU"/>
              <a:t>„A” alakzat</a:t>
            </a:r>
            <a:r>
              <a:rPr lang="en-US"/>
              <a:t> legk</a:t>
            </a:r>
            <a:r>
              <a:rPr lang="hu-HU"/>
              <a:t>özelebbi pontja b-hez</a:t>
            </a:r>
          </a:p>
          <a:p>
            <a:pPr lvl="2" eaLnBrk="1" hangingPunct="1"/>
            <a:r>
              <a:rPr lang="hu-HU"/>
              <a:t>b :</a:t>
            </a:r>
            <a:r>
              <a:rPr lang="en-US"/>
              <a:t>= </a:t>
            </a:r>
            <a:r>
              <a:rPr lang="hu-HU"/>
              <a:t>„B” alakzat</a:t>
            </a:r>
            <a:r>
              <a:rPr lang="en-US"/>
              <a:t> legk</a:t>
            </a:r>
            <a:r>
              <a:rPr lang="hu-HU"/>
              <a:t>özelebbi pontja a-hoz</a:t>
            </a:r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43000" y="5257800"/>
            <a:ext cx="3200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505200" y="6019800"/>
            <a:ext cx="3429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5105400" y="60960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4352925" y="5300663"/>
            <a:ext cx="904875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311650" y="5276850"/>
            <a:ext cx="200025" cy="1047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H="1" flipV="1">
            <a:off x="4027488" y="5376863"/>
            <a:ext cx="420687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990975" y="5410200"/>
            <a:ext cx="158750" cy="9794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 flipV="1">
            <a:off x="3778250" y="5480050"/>
            <a:ext cx="336550" cy="858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27450" y="5562600"/>
            <a:ext cx="12065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 flipV="1">
            <a:off x="3479800" y="5581650"/>
            <a:ext cx="330200" cy="819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397250" y="5670550"/>
            <a:ext cx="120650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H="1" flipV="1">
            <a:off x="3124200" y="5715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98525" y="5980113"/>
            <a:ext cx="3365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62200" y="53340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257800" y="57912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9167 -0.0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333 0.01111 " pathEditMode="fixed" ptsTypes="AA">
                                      <p:cBhvr>
                                        <p:cTn id="21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0.08889 L 0.15469 -0.072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1 L -0.12552 0.02014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07223 L 0.12136 -0.05695 " pathEditMode="relative" ptsTypes="AA">
                                      <p:cBhvr>
                                        <p:cTn id="5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0.02014 L -0.15885 0.02708 " pathEditMode="fixed" rAng="0" ptsTypes="AA">
                                      <p:cBhvr>
                                        <p:cTn id="6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6 -0.05694 L 0.09167 -0.0444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02708 L -0.19167 0.03333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4444 L 0.05469 -0.023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/>
      <p:bldP spid="176134" grpId="1" animBg="1"/>
      <p:bldP spid="176134" grpId="2" animBg="1"/>
      <p:bldP spid="176134" grpId="3" animBg="1"/>
      <p:bldP spid="176134" grpId="4" animBg="1"/>
      <p:bldP spid="176135" grpId="0" animBg="1"/>
      <p:bldP spid="176135" grpId="1" animBg="1"/>
      <p:bldP spid="176135" grpId="2" animBg="1"/>
      <p:bldP spid="176135" grpId="3" animBg="1"/>
      <p:bldP spid="176136" grpId="0" animBg="1"/>
      <p:bldP spid="176136" grpId="1" animBg="1"/>
      <p:bldP spid="176137" grpId="0" animBg="1"/>
      <p:bldP spid="176137" grpId="1" animBg="1"/>
      <p:bldP spid="176138" grpId="0" animBg="1"/>
      <p:bldP spid="176138" grpId="1" animBg="1"/>
      <p:bldP spid="176139" grpId="0" animBg="1"/>
      <p:bldP spid="176139" grpId="1" animBg="1"/>
      <p:bldP spid="176140" grpId="0" animBg="1"/>
      <p:bldP spid="176140" grpId="1" animBg="1"/>
      <p:bldP spid="176141" grpId="0" animBg="1"/>
      <p:bldP spid="176141" grpId="1" animBg="1"/>
      <p:bldP spid="176142" grpId="0" animBg="1"/>
      <p:bldP spid="176142" grpId="1" animBg="1"/>
      <p:bldP spid="176143" grpId="0" animBg="1"/>
      <p:bldP spid="176143" grpId="1" animBg="1"/>
      <p:bldP spid="176144" grpId="0" animBg="1"/>
      <p:bldP spid="17614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Vezérlés</a:t>
            </a:r>
            <a:r>
              <a:rPr lang="en-US" dirty="0"/>
              <a:t> - avatar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Avatar::control(</a:t>
            </a:r>
            <a:r>
              <a:rPr lang="en-US" altLang="en-US" b="1" dirty="0" err="1">
                <a:latin typeface="Courier New" panose="02070309020205020404" pitchFamily="49" charset="0"/>
              </a:rPr>
              <a:t>keysPressed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r>
              <a:rPr lang="hu-HU" dirty="0"/>
              <a:t>adott gombok lenyomása esetén erők és forgatónyomatékok ébrednek</a:t>
            </a:r>
            <a:endParaRPr lang="en-US" dirty="0"/>
          </a:p>
          <a:p>
            <a:r>
              <a:rPr lang="hu-HU" dirty="0"/>
              <a:t>ha több is van, össze kell adni őket</a:t>
            </a:r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Ship::move </a:t>
            </a:r>
            <a:r>
              <a:rPr lang="hu-HU" altLang="en-US" dirty="0"/>
              <a:t>ezeket használja az animációhoz</a:t>
            </a:r>
            <a:endParaRPr lang="en-US" altLang="en-US" dirty="0"/>
          </a:p>
          <a:p>
            <a:endParaRPr lang="en-US" dirty="0"/>
          </a:p>
          <a:p>
            <a:r>
              <a:rPr lang="hu-HU" dirty="0"/>
              <a:t>lehetséges gombnyomásra közvetlenül állítani a sebességet (szögsebességet) vagy a pozíciót (orientációt), de kevésbé lesz sima a mozgás</a:t>
            </a:r>
            <a:endParaRPr lang="en-US" dirty="0"/>
          </a:p>
          <a:p>
            <a:r>
              <a:rPr lang="hu-HU" dirty="0"/>
              <a:t>csillapítás nélkül nehezen kezelhető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- típustükrözéssel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Ship::control(objects)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interact(this)</a:t>
            </a:r>
          </a:p>
          <a:p>
            <a:endParaRPr lang="hu-HU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Ship::interact(other)</a:t>
            </a:r>
          </a:p>
          <a:p>
            <a:r>
              <a:rPr lang="hu-HU" altLang="en-US" dirty="0"/>
              <a:t>ellenőrizzük</a:t>
            </a:r>
            <a:r>
              <a:rPr lang="en-US" altLang="en-US" dirty="0"/>
              <a:t> </a:t>
            </a:r>
            <a:r>
              <a:rPr lang="en-US" b="1" dirty="0">
                <a:latin typeface="Courier New" panose="02070309020205020404" pitchFamily="49" charset="0"/>
              </a:rPr>
              <a:t>other</a:t>
            </a:r>
            <a:r>
              <a:rPr lang="hu-HU" dirty="0"/>
              <a:t> </a:t>
            </a:r>
            <a:r>
              <a:rPr lang="hu-HU" altLang="en-US" dirty="0"/>
              <a:t>típusát</a:t>
            </a:r>
            <a:endParaRPr lang="en-US" altLang="en-US" dirty="0"/>
          </a:p>
          <a:p>
            <a:pPr lvl="1"/>
            <a:r>
              <a:rPr lang="en-US" altLang="en-US" dirty="0" err="1"/>
              <a:t>getType</a:t>
            </a:r>
            <a:r>
              <a:rPr lang="en-US" altLang="en-US" dirty="0"/>
              <a:t> </a:t>
            </a:r>
            <a:r>
              <a:rPr lang="hu-HU" altLang="en-US" dirty="0"/>
              <a:t>metódus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hu-HU" altLang="en-US" dirty="0"/>
              <a:t>dinamikus </a:t>
            </a:r>
            <a:r>
              <a:rPr lang="hu-HU" altLang="en-US" dirty="0" err="1"/>
              <a:t>cast</a:t>
            </a:r>
            <a:endParaRPr lang="en-US" alt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08957" y="3213485"/>
            <a:ext cx="6397386" cy="5181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other</a:t>
            </a:r>
            <a:r>
              <a:rPr lang="hu-HU" altLang="en-US" sz="2100" dirty="0">
                <a:latin typeface="Courier New" panose="02070309020205020404" pitchFamily="49" charset="0"/>
              </a:rPr>
              <a:t>-&gt;</a:t>
            </a:r>
            <a:r>
              <a:rPr lang="en-US" altLang="en-US" sz="2100" dirty="0">
                <a:latin typeface="Courier New" panose="02070309020205020404" pitchFamily="49" charset="0"/>
              </a:rPr>
              <a:t>g</a:t>
            </a:r>
            <a:r>
              <a:rPr lang="hu-HU" altLang="en-US" sz="2100" dirty="0" err="1">
                <a:latin typeface="Courier New" panose="02070309020205020404" pitchFamily="49" charset="0"/>
              </a:rPr>
              <a:t>etType</a:t>
            </a:r>
            <a:r>
              <a:rPr lang="hu-HU" altLang="en-US" sz="2100" dirty="0">
                <a:latin typeface="Courier New" panose="02070309020205020404" pitchFamily="49" charset="0"/>
              </a:rPr>
              <a:t>( ) == PLANET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700529" y="4735089"/>
            <a:ext cx="5105613" cy="1411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100" dirty="0">
                <a:latin typeface="Courier New" panose="02070309020205020404" pitchFamily="49" charset="0"/>
              </a:rPr>
              <a:t>Planet* p = </a:t>
            </a:r>
            <a:r>
              <a:rPr lang="en-US" altLang="en-US" sz="2100" dirty="0" err="1">
                <a:latin typeface="Courier New" panose="02070309020205020404" pitchFamily="49" charset="0"/>
              </a:rPr>
              <a:t>dynamic_cast</a:t>
            </a:r>
            <a:r>
              <a:rPr lang="en-US" altLang="en-US" sz="2100" dirty="0">
                <a:latin typeface="Courier New" panose="02070309020205020404" pitchFamily="49" charset="0"/>
              </a:rPr>
              <a:t>&lt;Planet&gt;(other);</a:t>
            </a:r>
          </a:p>
          <a:p>
            <a:r>
              <a:rPr lang="hu-HU" altLang="en-US" sz="2100" dirty="0" err="1">
                <a:latin typeface="Courier New" panose="02070309020205020404" pitchFamily="49" charset="0"/>
              </a:rPr>
              <a:t>if</a:t>
            </a:r>
            <a:r>
              <a:rPr lang="hu-HU" altLang="en-US" sz="2100" dirty="0">
                <a:latin typeface="Courier New" panose="02070309020205020404" pitchFamily="49" charset="0"/>
              </a:rPr>
              <a:t> ( </a:t>
            </a:r>
            <a:r>
              <a:rPr lang="en-US" altLang="en-US" sz="2100" dirty="0">
                <a:latin typeface="Courier New" panose="02070309020205020404" pitchFamily="49" charset="0"/>
              </a:rPr>
              <a:t>p != null</a:t>
            </a:r>
            <a:r>
              <a:rPr lang="hu-HU" altLang="en-US" sz="2100" dirty="0">
                <a:latin typeface="Courier New" panose="02070309020205020404" pitchFamily="49" charset="0"/>
              </a:rPr>
              <a:t> )</a:t>
            </a:r>
            <a:r>
              <a:rPr lang="en-US" altLang="en-US" sz="2100" dirty="0">
                <a:latin typeface="Courier New" panose="02070309020205020404" pitchFamily="49" charset="0"/>
              </a:rPr>
              <a:t>...</a:t>
            </a:r>
            <a:endParaRPr lang="hu-HU" altLang="en-US" sz="2100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131" y="1913476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724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9148" y="2943365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7278221" y="2276546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7843628" y="2276546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7168686" y="5499806"/>
            <a:ext cx="1416514" cy="135819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bedrótozott </a:t>
            </a:r>
            <a:r>
              <a:rPr lang="hu-HU" sz="1350" dirty="0" err="1"/>
              <a:t>if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417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pozíció	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[m]</a:t>
            </a:r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sebess</a:t>
            </a:r>
            <a:r>
              <a:rPr lang="hu-HU" dirty="0"/>
              <a:t>ég	</a:t>
            </a:r>
            <a:r>
              <a:rPr lang="en-US" dirty="0"/>
              <a:t>	</a:t>
            </a:r>
            <a:r>
              <a:rPr lang="hu-HU" dirty="0"/>
              <a:t>3D vektor </a:t>
            </a:r>
            <a:r>
              <a:rPr lang="en-US" dirty="0"/>
              <a:t>[m/s]</a:t>
            </a:r>
            <a:endParaRPr lang="hu-HU" dirty="0"/>
          </a:p>
          <a:p>
            <a:pPr lvl="1">
              <a:buFont typeface="Arial" charset="0"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hu-H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</a:t>
            </a:r>
            <a:r>
              <a:rPr lang="hu-HU" dirty="0" err="1"/>
              <a:t>ömeg</a:t>
            </a:r>
            <a:r>
              <a:rPr lang="hu-HU" dirty="0"/>
              <a:t>			</a:t>
            </a:r>
            <a:r>
              <a:rPr lang="en-US" dirty="0" err="1"/>
              <a:t>skal</a:t>
            </a:r>
            <a:r>
              <a:rPr lang="hu-HU" dirty="0"/>
              <a:t>ár </a:t>
            </a:r>
            <a:r>
              <a:rPr lang="en-US" dirty="0"/>
              <a:t>[</a:t>
            </a:r>
            <a:r>
              <a:rPr lang="hu-HU" dirty="0"/>
              <a:t>kg</a:t>
            </a:r>
            <a:r>
              <a:rPr lang="en-US" dirty="0"/>
              <a:t>]</a:t>
            </a:r>
            <a:endParaRPr lang="hu-HU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dirty="0">
                <a:solidFill>
                  <a:schemeClr val="hlink"/>
                </a:solidFill>
              </a:rPr>
              <a:t>lend</a:t>
            </a:r>
            <a:r>
              <a:rPr lang="hu-HU" dirty="0">
                <a:solidFill>
                  <a:schemeClr val="hlink"/>
                </a:solidFill>
              </a:rPr>
              <a:t>ület			3D vektor </a:t>
            </a:r>
            <a:r>
              <a:rPr lang="en-US" dirty="0">
                <a:solidFill>
                  <a:schemeClr val="hlink"/>
                </a:solidFill>
              </a:rPr>
              <a:t>[kg m/s = Ns]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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871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– típushoz rendelt metódusokkal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Asteroid::control(objects)</a:t>
            </a:r>
          </a:p>
          <a:p>
            <a:r>
              <a:rPr lang="hu-HU" altLang="en-US" dirty="0"/>
              <a:t>minden objektumra kivéve magamat:</a:t>
            </a:r>
            <a:r>
              <a:rPr lang="en-US" altLang="en-US" dirty="0"/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(this)</a:t>
            </a:r>
          </a:p>
          <a:p>
            <a:endParaRPr lang="en-US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Ship::</a:t>
            </a:r>
            <a:r>
              <a:rPr lang="en-US" altLang="en-US" b="1" dirty="0" err="1">
                <a:latin typeface="Courier New" panose="02070309020205020404" pitchFamily="49" charset="0"/>
              </a:rPr>
              <a:t>hitByAsteroid</a:t>
            </a:r>
            <a:r>
              <a:rPr lang="en-US" altLang="en-US" b="1" dirty="0">
                <a:latin typeface="Courier New" panose="02070309020205020404" pitchFamily="49" charset="0"/>
              </a:rPr>
              <a:t>(asteroid)</a:t>
            </a:r>
          </a:p>
          <a:p>
            <a:pPr lvl="1"/>
            <a:r>
              <a:rPr lang="hu-HU" altLang="en-US" dirty="0"/>
              <a:t>ellenőrizzük, hogy az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asteroid</a:t>
            </a:r>
            <a:r>
              <a:rPr lang="en-US" altLang="en-US" dirty="0"/>
              <a:t> </a:t>
            </a:r>
            <a:r>
              <a:rPr lang="hu-HU" altLang="en-US" dirty="0"/>
              <a:t>elég közel van-e etc.</a:t>
            </a:r>
            <a:endParaRPr lang="en-US" altLang="en-US" dirty="0"/>
          </a:p>
        </p:txBody>
      </p:sp>
      <p:sp>
        <p:nvSpPr>
          <p:cNvPr id="6" name="Octagon 5"/>
          <p:cNvSpPr/>
          <p:nvPr/>
        </p:nvSpPr>
        <p:spPr>
          <a:xfrm>
            <a:off x="4705736" y="4846638"/>
            <a:ext cx="1629749" cy="1619476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minden metódus meg kell legyen az </a:t>
            </a:r>
            <a:r>
              <a:rPr lang="hu-HU" sz="1350" dirty="0" err="1"/>
              <a:t>Object</a:t>
            </a:r>
            <a:r>
              <a:rPr lang="hu-HU" sz="1350" dirty="0"/>
              <a:t> ősosztályban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2414484" y="4913600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077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3502" y="5943489"/>
            <a:ext cx="8269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Planet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V="1">
            <a:off x="2262574" y="5276670"/>
            <a:ext cx="56540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7" idx="2"/>
          </p:cNvCxnSpPr>
          <p:nvPr/>
        </p:nvCxnSpPr>
        <p:spPr>
          <a:xfrm flipH="1" flipV="1">
            <a:off x="2827982" y="5276670"/>
            <a:ext cx="549017" cy="666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Base {</a:t>
            </a:r>
          </a:p>
          <a:p>
            <a:r>
              <a:rPr lang="en-US" dirty="0"/>
              <a:t>   void process1( Base </a:t>
            </a:r>
            <a:r>
              <a:rPr lang="en-US" dirty="0" err="1"/>
              <a:t>secondObject</a:t>
            </a:r>
            <a:r>
              <a:rPr lang="en-US" dirty="0"/>
              <a:t> );</a:t>
            </a:r>
          </a:p>
          <a:p>
            <a:r>
              <a:rPr lang="en-US" dirty="0"/>
              <a:t>   void process2(  A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B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   void process2(  C   </a:t>
            </a:r>
            <a:r>
              <a:rPr lang="en-US" dirty="0" err="1"/>
              <a:t>firstObject</a:t>
            </a:r>
            <a:r>
              <a:rPr lang="en-US" dirty="0"/>
              <a:t>  );</a:t>
            </a:r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en-US" dirty="0"/>
              <a:t>static class A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</a:t>
            </a:r>
            <a:r>
              <a:rPr lang="en-US" dirty="0"/>
              <a:t>second.process2( this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endParaRPr lang="hu-HU" dirty="0"/>
          </a:p>
          <a:p>
            <a:r>
              <a:rPr lang="hu-HU" dirty="0"/>
              <a:t>          </a:t>
            </a:r>
            <a:r>
              <a:rPr lang="en-US" dirty="0"/>
              <a:t>"first is A, second is A" );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04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Interakciók </a:t>
            </a:r>
            <a:r>
              <a:rPr lang="en-US" dirty="0"/>
              <a:t>– double dispatch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class B implements Base {</a:t>
            </a:r>
          </a:p>
          <a:p>
            <a:r>
              <a:rPr lang="en-US" dirty="0"/>
              <a:t>   public void process1( Base second ) { </a:t>
            </a:r>
            <a:endParaRPr lang="hu-HU" dirty="0"/>
          </a:p>
          <a:p>
            <a:r>
              <a:rPr lang="hu-HU" dirty="0"/>
              <a:t>                   </a:t>
            </a:r>
            <a:r>
              <a:rPr lang="en-US" dirty="0"/>
              <a:t>second.process2( this ); }</a:t>
            </a:r>
            <a:endParaRPr lang="hu-HU" dirty="0"/>
          </a:p>
          <a:p>
            <a:endParaRPr lang="en-US" dirty="0"/>
          </a:p>
          <a:p>
            <a:r>
              <a:rPr lang="en-US" dirty="0"/>
              <a:t>   public void process2( A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A, second is B" ); }</a:t>
            </a:r>
          </a:p>
          <a:p>
            <a:r>
              <a:rPr lang="en-US" dirty="0"/>
              <a:t>   public void process2( B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B, second is B" ); }</a:t>
            </a:r>
          </a:p>
          <a:p>
            <a:r>
              <a:rPr lang="en-US" dirty="0"/>
              <a:t>   public void process2( C first 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endParaRPr lang="hu-HU" dirty="0"/>
          </a:p>
          <a:p>
            <a:r>
              <a:rPr lang="hu-HU" dirty="0"/>
              <a:t>              </a:t>
            </a:r>
            <a:r>
              <a:rPr lang="en-US" dirty="0"/>
              <a:t>"first is C, second is B" 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06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</a:t>
            </a:r>
            <a:r>
              <a:rPr lang="hu-HU" dirty="0" err="1"/>
              <a:t>waypoints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milyen erő és forgatónyomaték kell ahhoz, hogy az objektum eljusson egy célpontba?</a:t>
            </a:r>
          </a:p>
          <a:p>
            <a:pPr lvl="1"/>
            <a:r>
              <a:rPr lang="hu-HU" dirty="0"/>
              <a:t>csak előre (hátra?) haladhat</a:t>
            </a:r>
          </a:p>
          <a:p>
            <a:pPr lvl="1"/>
            <a:r>
              <a:rPr lang="hu-HU" dirty="0"/>
              <a:t>illetve fordulhat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80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 - követő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miben különbözik ez a </a:t>
            </a:r>
            <a:r>
              <a:rPr lang="hu-HU" dirty="0" err="1"/>
              <a:t>waypointtól</a:t>
            </a:r>
            <a:r>
              <a:rPr lang="hu-HU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5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Lövés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új objektum</a:t>
            </a:r>
          </a:p>
          <a:p>
            <a:pPr lvl="1"/>
            <a:r>
              <a:rPr lang="hu-HU" dirty="0"/>
              <a:t>beszúrhatjuk simán az </a:t>
            </a:r>
            <a:r>
              <a:rPr lang="hu-HU" dirty="0" err="1"/>
              <a:t>objektumlistábaa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metódusban, vagy sem?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ha nem</a:t>
            </a:r>
          </a:p>
          <a:p>
            <a:pPr lvl="2"/>
            <a:r>
              <a:rPr lang="hu-HU" dirty="0"/>
              <a:t>visszatérés új objektumok listájával</a:t>
            </a:r>
          </a:p>
          <a:p>
            <a:pPr lvl="2"/>
            <a:r>
              <a:rPr lang="hu-HU" dirty="0"/>
              <a:t>összeolvasztás a meglevőkkel, ha az iteráció már lefutott</a:t>
            </a:r>
          </a:p>
          <a:p>
            <a:pPr lvl="2"/>
            <a:endParaRPr lang="hu-HU" dirty="0"/>
          </a:p>
          <a:p>
            <a:r>
              <a:rPr lang="hu-HU" dirty="0"/>
              <a:t>időkorlát</a:t>
            </a:r>
          </a:p>
          <a:p>
            <a:pPr lvl="1"/>
            <a:r>
              <a:rPr lang="en-US" dirty="0"/>
              <a:t>l</a:t>
            </a:r>
            <a:r>
              <a:rPr lang="hu-HU" dirty="0" err="1"/>
              <a:t>övéskor</a:t>
            </a:r>
            <a:r>
              <a:rPr lang="hu-HU" dirty="0"/>
              <a:t> </a:t>
            </a:r>
            <a:r>
              <a:rPr lang="hu-HU" dirty="0" err="1"/>
              <a:t>timeToNextShot</a:t>
            </a:r>
            <a:r>
              <a:rPr lang="hu-HU" dirty="0"/>
              <a:t> </a:t>
            </a:r>
            <a:r>
              <a:rPr lang="en-US" dirty="0"/>
              <a:t>= cooldown; </a:t>
            </a:r>
            <a:endParaRPr lang="hu-HU" dirty="0"/>
          </a:p>
          <a:p>
            <a:pPr lvl="1"/>
            <a:r>
              <a:rPr lang="hu-HU" dirty="0"/>
              <a:t>mindig </a:t>
            </a:r>
            <a:r>
              <a:rPr lang="hu-HU" dirty="0" err="1"/>
              <a:t>timeToNextShot</a:t>
            </a:r>
            <a:r>
              <a:rPr lang="en-US" dirty="0"/>
              <a:t> -= </a:t>
            </a:r>
            <a:r>
              <a:rPr lang="en-US" dirty="0" err="1"/>
              <a:t>dt</a:t>
            </a:r>
            <a:r>
              <a:rPr lang="en-US" dirty="0"/>
              <a:t>;</a:t>
            </a:r>
            <a:endParaRPr lang="hu-HU" dirty="0"/>
          </a:p>
          <a:p>
            <a:pPr lvl="1"/>
            <a:r>
              <a:rPr lang="hu-HU" dirty="0"/>
              <a:t>ha </a:t>
            </a:r>
            <a:r>
              <a:rPr lang="hu-HU" dirty="0" err="1"/>
              <a:t>timeToNextShot</a:t>
            </a:r>
            <a:r>
              <a:rPr lang="hu-HU" dirty="0"/>
              <a:t> negatív, csak akkor lehet lőni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Megsemmisülés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objektum törlése</a:t>
            </a:r>
          </a:p>
          <a:p>
            <a:pPr lvl="1"/>
            <a:r>
              <a:rPr lang="hu-HU" dirty="0"/>
              <a:t>kiveheti magát gond nélkül a </a:t>
            </a:r>
            <a:r>
              <a:rPr lang="hu-HU" dirty="0" err="1"/>
              <a:t>control</a:t>
            </a:r>
            <a:r>
              <a:rPr lang="hu-HU" dirty="0"/>
              <a:t> metódusban az objektumok listájából?</a:t>
            </a:r>
          </a:p>
          <a:p>
            <a:pPr lvl="1"/>
            <a:r>
              <a:rPr lang="hu-HU" dirty="0"/>
              <a:t>ha nem, visszatérés </a:t>
            </a:r>
            <a:r>
              <a:rPr lang="hu-HU" dirty="0" err="1"/>
              <a:t>true</a:t>
            </a:r>
            <a:r>
              <a:rPr lang="hu-HU" dirty="0"/>
              <a:t>/</a:t>
            </a:r>
            <a:r>
              <a:rPr lang="hu-HU" dirty="0" err="1"/>
              <a:t>false</a:t>
            </a:r>
            <a:endParaRPr lang="hu-HU" dirty="0"/>
          </a:p>
          <a:p>
            <a:pPr lvl="1"/>
            <a:r>
              <a:rPr lang="hu-HU" dirty="0"/>
              <a:t>ahonnan hívtuk a metódust, ott kell törölni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2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Csatolt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pozíció, orientáció egy szülőobjektum koordinátarendszerében értelmezendő</a:t>
            </a:r>
          </a:p>
          <a:p>
            <a:pPr lvl="1"/>
            <a:r>
              <a:rPr lang="hu-HU" dirty="0" err="1"/>
              <a:t>vertex</a:t>
            </a:r>
            <a:r>
              <a:rPr lang="hu-HU" dirty="0"/>
              <a:t> transzformálása</a:t>
            </a:r>
          </a:p>
          <a:p>
            <a:pPr lvl="2"/>
            <a:r>
              <a:rPr lang="hu-HU" dirty="0"/>
              <a:t>előbb a szülő objektumterébe (* </a:t>
            </a:r>
            <a:r>
              <a:rPr lang="hu-HU" dirty="0" err="1"/>
              <a:t>Mgyerek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utána világba (nagyszülő objektumterébe?) (* </a:t>
            </a:r>
            <a:r>
              <a:rPr lang="hu-HU" dirty="0" err="1"/>
              <a:t>Mszülő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pPr lvl="1"/>
            <a:r>
              <a:rPr lang="hu-HU" dirty="0"/>
              <a:t>tehát a gyerekobjektum teljes modellmátrixa</a:t>
            </a:r>
          </a:p>
          <a:p>
            <a:pPr lvl="2"/>
            <a:r>
              <a:rPr lang="hu-HU" dirty="0" err="1"/>
              <a:t>Mgyerek</a:t>
            </a:r>
            <a:r>
              <a:rPr lang="hu-HU" dirty="0"/>
              <a:t> * </a:t>
            </a:r>
            <a:r>
              <a:rPr lang="hu-HU" dirty="0" err="1"/>
              <a:t>Mszülő</a:t>
            </a:r>
            <a:r>
              <a:rPr lang="hu-HU" dirty="0"/>
              <a:t> *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</a:t>
            </a: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·m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∫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integr</a:t>
            </a:r>
            <a:r>
              <a:rPr lang="hu-HU"/>
              <a:t>álás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következő állapotot úgy határozzuk meg, hogy a deriváltakat </a:t>
            </a:r>
            <a:r>
              <a:rPr lang="hu-HU" dirty="0" err="1"/>
              <a:t>dt</a:t>
            </a:r>
            <a:r>
              <a:rPr lang="hu-HU" dirty="0"/>
              <a:t> ideig állandónak tekintjük</a:t>
            </a:r>
          </a:p>
          <a:p>
            <a:pPr lvl="1">
              <a:buFont typeface="Arial" charset="0"/>
              <a:buNone/>
            </a:pP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f(t) + 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hat</a:t>
            </a:r>
            <a:r>
              <a:rPr lang="hu-HU" dirty="0"/>
              <a:t>é</a:t>
            </a:r>
            <a:r>
              <a:rPr lang="en-US" dirty="0" err="1"/>
              <a:t>kon</a:t>
            </a:r>
            <a:r>
              <a:rPr lang="hu-HU" dirty="0"/>
              <a:t>y, de egyszerű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</a:t>
            </a:r>
            <a:r>
              <a:rPr lang="hu-HU" dirty="0" err="1"/>
              <a:t>áció</a:t>
            </a:r>
            <a:r>
              <a:rPr lang="hu-HU" dirty="0"/>
              <a:t> pozícióval és sebességgel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397680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526142"/>
            <a:ext cx="3357563" cy="888206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41604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358890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304121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226730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6058278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683931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969680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6044689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618446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330440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518744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680882" y="3676871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 altLang="en-US" sz="1350" b="1" dirty="0" err="1">
                <a:latin typeface="Courier New" panose="02070309020205020404" pitchFamily="49" charset="0"/>
              </a:rPr>
              <a:t>ship</a:t>
            </a:r>
            <a:r>
              <a:rPr lang="en-US" altLang="en-US" sz="1350" b="1" dirty="0">
                <a:latin typeface="Courier New" panose="02070309020205020404" pitchFamily="49" charset="0"/>
              </a:rPr>
              <a:t>.move = function(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){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this.acceleration.setScaled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force</a:t>
            </a:r>
            <a:r>
              <a:rPr lang="hu-HU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invMass</a:t>
            </a:r>
            <a:r>
              <a:rPr lang="en-US" altLang="en-US" sz="1350" b="1" dirty="0">
                <a:latin typeface="Courier New" panose="02070309020205020404" pitchFamily="49" charset="0"/>
              </a:rPr>
              <a:t>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>
                <a:latin typeface="Courier New" panose="02070309020205020404" pitchFamily="49" charset="0"/>
              </a:rPr>
              <a:t>this.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velocity</a:t>
            </a:r>
            <a:r>
              <a:rPr lang="en-US" altLang="en-US" sz="1350" b="1" dirty="0">
                <a:latin typeface="Courier New" panose="02070309020205020404" pitchFamily="49" charset="0"/>
              </a:rPr>
              <a:t>.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addScaled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,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acceleration</a:t>
            </a:r>
            <a:r>
              <a:rPr lang="en-US" altLang="en-US" sz="1350" b="1" dirty="0">
                <a:latin typeface="Courier New" panose="02070309020205020404" pitchFamily="49" charset="0"/>
              </a:rPr>
              <a:t>);</a:t>
            </a: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this.position.addScaled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this.velocity</a:t>
            </a:r>
            <a:r>
              <a:rPr lang="en-US" altLang="en-US" sz="135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 pozícióval és lendülettel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Newton: 		    Euler: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80882" y="2187219"/>
            <a:ext cx="1357313" cy="12025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hu-HU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hu-HU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hu-HU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= ∫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51672" y="2187219"/>
            <a:ext cx="3529166" cy="1016668"/>
          </a:xfrm>
          <a:prstGeom prst="rect">
            <a:avLst/>
          </a:prstGeom>
          <a:noFill/>
          <a:ln/>
        </p:spPr>
        <p:txBody>
          <a:bodyPr vert="horz" lIns="68580" tIns="34290" rIns="68580" bIns="34290" rtlCol="0">
            <a:normAutofit lnSpcReduction="10000"/>
          </a:bodyPr>
          <a:lstStyle/>
          <a:p>
            <a:pPr>
              <a:buFontTx/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·d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</a:t>
            </a:r>
            <a:r>
              <a:rPr lang="en-US" sz="2100" i="1" baseline="3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-1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)·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145881" y="520557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9" name="Freeform 17"/>
          <p:cNvSpPr>
            <a:spLocks/>
          </p:cNvSpPr>
          <p:nvPr/>
        </p:nvSpPr>
        <p:spPr bwMode="auto">
          <a:xfrm>
            <a:off x="2288381" y="5148429"/>
            <a:ext cx="342900" cy="971550"/>
          </a:xfrm>
          <a:custGeom>
            <a:avLst/>
            <a:gdLst>
              <a:gd name="T0" fmla="*/ 2147483647 w 288"/>
              <a:gd name="T1" fmla="*/ 2147483647 h 816"/>
              <a:gd name="T2" fmla="*/ 0 w 288"/>
              <a:gd name="T3" fmla="*/ 2147483647 h 816"/>
              <a:gd name="T4" fmla="*/ 0 w 288"/>
              <a:gd name="T5" fmla="*/ 2147483647 h 816"/>
              <a:gd name="T6" fmla="*/ 2147483647 w 288"/>
              <a:gd name="T7" fmla="*/ 0 h 816"/>
              <a:gd name="T8" fmla="*/ 2147483647 w 288"/>
              <a:gd name="T9" fmla="*/ 2147483647 h 816"/>
              <a:gd name="T10" fmla="*/ 2147483647 w 288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816"/>
              <a:gd name="T20" fmla="*/ 288 w 288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816">
                <a:moveTo>
                  <a:pt x="288" y="816"/>
                </a:moveTo>
                <a:lnTo>
                  <a:pt x="0" y="816"/>
                </a:lnTo>
                <a:lnTo>
                  <a:pt x="0" y="240"/>
                </a:lnTo>
                <a:lnTo>
                  <a:pt x="144" y="0"/>
                </a:lnTo>
                <a:lnTo>
                  <a:pt x="288" y="240"/>
                </a:lnTo>
                <a:lnTo>
                  <a:pt x="288" y="816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263754" y="5093660"/>
            <a:ext cx="5715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54242" y="5016269"/>
            <a:ext cx="72487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force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5847817"/>
            <a:ext cx="39145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 i="1" dirty="0">
                <a:latin typeface="Whipsmart" pitchFamily="34" charset="0"/>
              </a:rPr>
              <a:t>m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4042174" y="5473470"/>
            <a:ext cx="3201590" cy="581025"/>
          </a:xfrm>
          <a:custGeom>
            <a:avLst/>
            <a:gdLst>
              <a:gd name="T0" fmla="*/ 0 w 2304"/>
              <a:gd name="T1" fmla="*/ 2147483647 h 488"/>
              <a:gd name="T2" fmla="*/ 2147483647 w 2304"/>
              <a:gd name="T3" fmla="*/ 2147483647 h 488"/>
              <a:gd name="T4" fmla="*/ 2147483647 w 2304"/>
              <a:gd name="T5" fmla="*/ 2147483647 h 488"/>
              <a:gd name="T6" fmla="*/ 2147483647 w 2304"/>
              <a:gd name="T7" fmla="*/ 0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488"/>
              <a:gd name="T14" fmla="*/ 2304 w 2304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488">
                <a:moveTo>
                  <a:pt x="0" y="480"/>
                </a:moveTo>
                <a:cubicBezTo>
                  <a:pt x="232" y="264"/>
                  <a:pt x="464" y="48"/>
                  <a:pt x="672" y="48"/>
                </a:cubicBezTo>
                <a:cubicBezTo>
                  <a:pt x="880" y="48"/>
                  <a:pt x="976" y="488"/>
                  <a:pt x="1248" y="480"/>
                </a:cubicBezTo>
                <a:cubicBezTo>
                  <a:pt x="1520" y="472"/>
                  <a:pt x="1912" y="236"/>
                  <a:pt x="2304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28047" y="5759219"/>
            <a:ext cx="842963" cy="4810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315076" y="5834228"/>
            <a:ext cx="97334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velocity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530454" y="5407985"/>
            <a:ext cx="1011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hu-HU" altLang="en-US" sz="2100" b="0">
                <a:latin typeface="Whipsmart" pitchFamily="34" charset="0"/>
              </a:rPr>
              <a:t>position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59833" y="6119979"/>
            <a:ext cx="7655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459831" y="4976979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>
              <a:latin typeface="Whipsmart" pitchFamily="34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882161" y="3367024"/>
            <a:ext cx="5244354" cy="1468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 altLang="en-US" sz="1350" b="1" dirty="0" err="1">
                <a:latin typeface="Courier New" panose="02070309020205020404" pitchFamily="49" charset="0"/>
              </a:rPr>
              <a:t>ship</a:t>
            </a:r>
            <a:r>
              <a:rPr lang="en-US" altLang="en-US" sz="1350" b="1" dirty="0">
                <a:latin typeface="Courier New" panose="02070309020205020404" pitchFamily="49" charset="0"/>
              </a:rPr>
              <a:t>.move = function(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dt</a:t>
            </a:r>
            <a:r>
              <a:rPr lang="en-US" altLang="en-US" sz="1350" b="1" dirty="0">
                <a:latin typeface="Courier New" panose="02070309020205020404" pitchFamily="49" charset="0"/>
              </a:rPr>
              <a:t>){</a:t>
            </a: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>
                <a:latin typeface="Courier New" panose="02070309020205020404" pitchFamily="49" charset="0"/>
              </a:rPr>
              <a:t>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this.momentum.add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Scaled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dt</a:t>
            </a:r>
            <a:r>
              <a:rPr lang="hu-HU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>
                <a:latin typeface="Courier New" panose="02070309020205020404" pitchFamily="49" charset="0"/>
              </a:rPr>
              <a:t>force);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hu-HU" altLang="en-US" sz="1350" b="1" dirty="0">
                <a:latin typeface="Courier New" panose="02070309020205020404" pitchFamily="49" charset="0"/>
              </a:rPr>
              <a:t>  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this</a:t>
            </a:r>
            <a:r>
              <a:rPr lang="hu-HU" altLang="en-US" sz="1350" b="1" dirty="0">
                <a:latin typeface="Courier New" panose="02070309020205020404" pitchFamily="49" charset="0"/>
              </a:rPr>
              <a:t>.</a:t>
            </a:r>
            <a:r>
              <a:rPr lang="en-US" altLang="en-US" sz="1350" b="1" dirty="0">
                <a:latin typeface="Courier New" panose="02070309020205020404" pitchFamily="49" charset="0"/>
              </a:rPr>
              <a:t>velocity</a:t>
            </a:r>
            <a:r>
              <a:rPr lang="hu-HU" altLang="en-US" sz="1350" b="1" dirty="0">
                <a:latin typeface="Courier New" panose="02070309020205020404" pitchFamily="49" charset="0"/>
              </a:rPr>
              <a:t>.setScaled(t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his.momentum</a:t>
            </a:r>
            <a:r>
              <a:rPr lang="hu-HU" altLang="en-US" sz="1350" b="1" dirty="0">
                <a:latin typeface="Courier New" panose="02070309020205020404" pitchFamily="49" charset="0"/>
              </a:rPr>
              <a:t>, invMass</a:t>
            </a:r>
            <a:r>
              <a:rPr lang="en-US" altLang="en-US" sz="1350" b="1" dirty="0">
                <a:latin typeface="Courier New" panose="02070309020205020404" pitchFamily="49" charset="0"/>
              </a:rPr>
              <a:t>);</a:t>
            </a:r>
            <a:endParaRPr lang="hu-HU" altLang="en-US" sz="1350" b="1" dirty="0">
              <a:latin typeface="Courier New" panose="02070309020205020404" pitchFamily="49" charset="0"/>
            </a:endParaRP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  </a:t>
            </a:r>
            <a:r>
              <a:rPr lang="en-US" altLang="en-US" sz="1350" b="1" dirty="0" err="1">
                <a:latin typeface="Courier New" panose="02070309020205020404" pitchFamily="49" charset="0"/>
              </a:rPr>
              <a:t>this.position.add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Scaled</a:t>
            </a:r>
            <a:r>
              <a:rPr lang="en-US" altLang="en-US" sz="1350" b="1" dirty="0">
                <a:latin typeface="Courier New" panose="02070309020205020404" pitchFamily="49" charset="0"/>
              </a:rPr>
              <a:t>(</a:t>
            </a:r>
            <a:r>
              <a:rPr lang="hu-HU" altLang="en-US" sz="1350" b="1" dirty="0" err="1">
                <a:latin typeface="Courier New" panose="02070309020205020404" pitchFamily="49" charset="0"/>
              </a:rPr>
              <a:t>dt</a:t>
            </a:r>
            <a:r>
              <a:rPr lang="hu-HU" altLang="en-US" sz="1350" b="1" dirty="0">
                <a:latin typeface="Courier New" panose="02070309020205020404" pitchFamily="49" charset="0"/>
              </a:rPr>
              <a:t>, </a:t>
            </a:r>
            <a:r>
              <a:rPr lang="en-US" altLang="en-US" sz="1350" b="1" dirty="0">
                <a:latin typeface="Courier New" panose="02070309020205020404" pitchFamily="49" charset="0"/>
              </a:rPr>
              <a:t>velocity);</a:t>
            </a:r>
          </a:p>
          <a:p>
            <a:r>
              <a:rPr lang="en-US" altLang="en-US" sz="135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8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377.192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 + |\rvec{J}|}{m_1} = &#10;\frac{\rvec{p}_2 \cdot \uvec{n} - |\rvec{J}|}{m_2}&#10;$$&#10;&#10;\end{document}"/>
  <p:tag name="IGUANATEXSIZE" val="32"/>
  <p:tag name="IGUANATEXCURSOR" val="867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905"/>
  <p:tag name="ORIGINALWIDTH" val="1460.45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frac{\rvec{p}_1 \cdot \uvec{n}}{m_1} + \frac{|\rvec{J}|}{m_1} = &#10;\frac{\rvec{p}_2 \cdot \uvec{n}}{m_2} - \frac{|\rvec{J}|}{m_2}&#10;$$&#10;&#10;\end{document}"/>
  <p:tag name="IGUANATEXSIZE" val="32"/>
  <p:tag name="IGUANATEXCURSOR" val="892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916"/>
  <p:tag name="ORIGINALWIDTH" val="1891.76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\left( \frac{1}{m_1} + \frac{1}{m_2}\right)&#10;=&#10;\left( \frac{\rvec{p}_2}{m_2} - \frac{\rvec{p}_1}{m_1} \right) \cdot \uvec{n}&#10;$$&#10;&#10;\end{document}"/>
  <p:tag name="IGUANATEXSIZE" val="32"/>
  <p:tag name="IGUANATEXCURSOR" val="901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311"/>
  <p:tag name="ORIGINALWIDTH" val="1080.90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|\rvec{J}| &#10;=&#10;\frac{\left( \frac{\rvec{p}_2}{m_2} - \frac{\rvec{p}_1}{m_1} \right) \cdot \uvec{n}}&#10;{ \frac{1}{m_1} + \frac{1}{m_2}}&#10;$$&#10;&#10;\end{document}"/>
  <p:tag name="IGUANATEXSIZE" val="32"/>
  <p:tag name="IGUANATEXCURSOR" val="910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354.0494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left( 1 + \epsilon \right)&#10;$$&#10;\end{document}"/>
  <p:tag name="IGUANATEXSIZE" val="32"/>
  <p:tag name="IGUANATEXCURSOR" val="792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</TotalTime>
  <Words>3425</Words>
  <Application>Microsoft Office PowerPoint</Application>
  <PresentationFormat>On-screen Show (4:3)</PresentationFormat>
  <Paragraphs>561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Consolas</vt:lpstr>
      <vt:lpstr>Corbel</vt:lpstr>
      <vt:lpstr>Courier New</vt:lpstr>
      <vt:lpstr>Symbol</vt:lpstr>
      <vt:lpstr>Times New Roman</vt:lpstr>
      <vt:lpstr>Whipsmart</vt:lpstr>
      <vt:lpstr>Xolonium</vt:lpstr>
      <vt:lpstr>1_Office Theme</vt:lpstr>
      <vt:lpstr>Fizikai szimuláció</vt:lpstr>
      <vt:lpstr>Animáció</vt:lpstr>
      <vt:lpstr>Valósidejű fizikai animáció</vt:lpstr>
      <vt:lpstr>Időlépcső Kotlinban</vt:lpstr>
      <vt:lpstr>Egy merev test fizikai jellemzői</vt:lpstr>
      <vt:lpstr>Newton</vt:lpstr>
      <vt:lpstr>Euler integrálás</vt:lpstr>
      <vt:lpstr>Animáció pozícióval és sebességgel</vt:lpstr>
      <vt:lpstr>Animáció pozícióval és lendülettel</vt:lpstr>
      <vt:lpstr>Légellenállás sebességből</vt:lpstr>
      <vt:lpstr>Légellenállás lendületből</vt:lpstr>
      <vt:lpstr>Fizikailag korrekt, irányíthatatlan</vt:lpstr>
      <vt:lpstr>A test tárolt jellemzői eddig</vt:lpstr>
      <vt:lpstr>Egy merev test fizikai jellemzői</vt:lpstr>
      <vt:lpstr>Analógiák forgásra</vt:lpstr>
      <vt:lpstr>Angular mass</vt:lpstr>
      <vt:lpstr>Angular mass</vt:lpstr>
      <vt:lpstr>Newton forgásra</vt:lpstr>
      <vt:lpstr>Euler integrálás forgásra</vt:lpstr>
      <vt:lpstr>Elforgatás tárolása</vt:lpstr>
      <vt:lpstr>Game object animáció</vt:lpstr>
      <vt:lpstr>GameObject::move</vt:lpstr>
      <vt:lpstr>Scene</vt:lpstr>
      <vt:lpstr>Gyorsulás (pszeudokód)</vt:lpstr>
      <vt:lpstr>Sebesség és orientáció független</vt:lpstr>
      <vt:lpstr>Orientáció a sebességből – Frenet frame</vt:lpstr>
      <vt:lpstr>Static ‘up’ vector</vt:lpstr>
      <vt:lpstr>Merev testek egymásra hatása</vt:lpstr>
      <vt:lpstr>A mechanikai szimuláció korlátai</vt:lpstr>
      <vt:lpstr>1. megoldás: Rugalmas mechanizmussal közelítés</vt:lpstr>
      <vt:lpstr>2. megoldás: impulzusok</vt:lpstr>
      <vt:lpstr>J impulzus hatása a forgásra</vt:lpstr>
      <vt:lpstr>Impulzus kiszámítása</vt:lpstr>
      <vt:lpstr>Egyszerű példa: pontszerű test és fal</vt:lpstr>
      <vt:lpstr>Ütközésválasz: mekkora az impulzus rugalmatlan ütközésnél?</vt:lpstr>
      <vt:lpstr>Impulzus kiszámítása általában</vt:lpstr>
      <vt:lpstr>Ütközés-detektálás</vt:lpstr>
      <vt:lpstr>Folytonos/Diszkrét ütközés-detektálás pontra és féltérre</vt:lpstr>
      <vt:lpstr>Előnyök</vt:lpstr>
      <vt:lpstr>Ütközésvizsgálat</vt:lpstr>
      <vt:lpstr>Térfelosztás fentről le</vt:lpstr>
      <vt:lpstr>Térfelosztás lentről fel</vt:lpstr>
      <vt:lpstr>Teszt befoglaló gömbökre</vt:lpstr>
      <vt:lpstr>Helyettesítő geometria</vt:lpstr>
      <vt:lpstr>Gömbök ütközése</vt:lpstr>
      <vt:lpstr>Kövér testek</vt:lpstr>
      <vt:lpstr>Legközelebbi pontok megtalálása</vt:lpstr>
      <vt:lpstr>Vezérlés - avatar</vt:lpstr>
      <vt:lpstr>Interakciók - típustükrözéssel</vt:lpstr>
      <vt:lpstr>Interakciók – típushoz rendelt metódusokkal</vt:lpstr>
      <vt:lpstr>Interakciók – double dispatch</vt:lpstr>
      <vt:lpstr>Interakciók – double dispatch</vt:lpstr>
      <vt:lpstr>AI - waypoints</vt:lpstr>
      <vt:lpstr>AI - követő</vt:lpstr>
      <vt:lpstr>Lövés</vt:lpstr>
      <vt:lpstr>Megsemmisülés</vt:lpstr>
      <vt:lpstr>Csatolt objektumok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169</cp:revision>
  <dcterms:created xsi:type="dcterms:W3CDTF">2017-01-23T15:49:11Z</dcterms:created>
  <dcterms:modified xsi:type="dcterms:W3CDTF">2021-03-01T10:11:21Z</dcterms:modified>
</cp:coreProperties>
</file>