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37" r:id="rId2"/>
    <p:sldId id="586" r:id="rId3"/>
    <p:sldId id="587" r:id="rId4"/>
    <p:sldId id="588" r:id="rId5"/>
    <p:sldId id="439" r:id="rId6"/>
    <p:sldId id="441" r:id="rId7"/>
    <p:sldId id="354" r:id="rId8"/>
    <p:sldId id="335" r:id="rId9"/>
    <p:sldId id="336" r:id="rId10"/>
    <p:sldId id="338" r:id="rId11"/>
    <p:sldId id="590" r:id="rId12"/>
    <p:sldId id="339" r:id="rId13"/>
    <p:sldId id="589" r:id="rId14"/>
    <p:sldId id="452" r:id="rId15"/>
    <p:sldId id="454" r:id="rId16"/>
    <p:sldId id="453" r:id="rId17"/>
    <p:sldId id="45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>
        <p:scale>
          <a:sx n="125" d="100"/>
          <a:sy n="125" d="100"/>
        </p:scale>
        <p:origin x="90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Graphics</a:t>
            </a:r>
            <a:br>
              <a:rPr lang="en-US" dirty="0"/>
            </a:br>
            <a:r>
              <a:rPr lang="hu-HU" dirty="0" err="1"/>
              <a:t>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 err="1">
                <a:solidFill>
                  <a:srgbClr val="CB65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overrideMimeType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application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</a:t>
            </a:r>
            <a:r>
              <a:rPr lang="hu-HU" sz="1600" dirty="0" err="1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>
                <a:solidFill>
                  <a:srgbClr val="8F863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"GET"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decodeFromString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responseText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SubmeshGeometry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Unit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!!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4094964" y="1935266"/>
            <a:ext cx="2856338" cy="65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85424" y="1565934"/>
            <a:ext cx="1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from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string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2764" y="2141314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make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these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7013040" y="2325980"/>
            <a:ext cx="1029725" cy="27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4420" y="5444191"/>
            <a:ext cx="14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create a list</a:t>
            </a:r>
          </a:p>
        </p:txBody>
      </p:sp>
      <p:cxnSp>
        <p:nvCxnSpPr>
          <p:cNvPr id="14" name="Straight Arrow Connector 13"/>
          <p:cNvCxnSpPr>
            <a:cxnSpLocks/>
            <a:stCxn id="13" idx="0"/>
          </p:cNvCxnSpPr>
          <p:nvPr/>
        </p:nvCxnSpPr>
        <p:spPr>
          <a:xfrm flipV="1">
            <a:off x="5595102" y="5132960"/>
            <a:ext cx="58939" cy="311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35255" y="5628857"/>
            <a:ext cx="26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geometry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given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JSON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object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7917181" y="5132960"/>
            <a:ext cx="487679" cy="495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loadMeshes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WebGL2RenderingContext,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 err="1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String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vararg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i="1" dirty="0">
                <a:solidFill>
                  <a:srgbClr val="34A7BD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List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zip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map{(m, g) </a:t>
            </a:r>
            <a:r>
              <a:rPr lang="hu-HU" sz="16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(m, g)}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cxnSpLocks/>
            <a:stCxn id="5" idx="2"/>
          </p:cNvCxnSpPr>
          <p:nvPr/>
        </p:nvCxnSpPr>
        <p:spPr>
          <a:xfrm flipH="1">
            <a:off x="5340687" y="3465734"/>
            <a:ext cx="2856338" cy="65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31147" y="3096402"/>
            <a:ext cx="1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from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string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8420" y="3758866"/>
            <a:ext cx="22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make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these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cxnSpLocks/>
            <a:stCxn id="9" idx="1"/>
          </p:cNvCxnSpPr>
          <p:nvPr/>
        </p:nvCxnSpPr>
        <p:spPr>
          <a:xfrm flipH="1">
            <a:off x="6718696" y="3943532"/>
            <a:ext cx="1029725" cy="27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57106" y="5544440"/>
            <a:ext cx="22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pair up materials and geometries</a:t>
            </a:r>
          </a:p>
        </p:txBody>
      </p:sp>
      <p:cxnSp>
        <p:nvCxnSpPr>
          <p:cNvPr id="14" name="Straight Arrow Connector 13"/>
          <p:cNvCxnSpPr>
            <a:cxnSpLocks/>
            <a:stCxn id="13" idx="0"/>
          </p:cNvCxnSpPr>
          <p:nvPr/>
        </p:nvCxnSpPr>
        <p:spPr>
          <a:xfrm flipV="1">
            <a:off x="4103678" y="5118317"/>
            <a:ext cx="0" cy="426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18696" y="5468837"/>
            <a:ext cx="261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create a mesh for each pair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7748420" y="5118317"/>
            <a:ext cx="267820" cy="347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9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 dirty="0">
                <a:latin typeface="Consolas" panose="020B0609020204030204" pitchFamily="49" charset="0"/>
                <a:cs typeface="Consolas" panose="020B0609020204030204" pitchFamily="49" charset="0"/>
              </a:rPr>
              <a:t>GameObject.kt</a:t>
            </a:r>
            <a:r>
              <a:rPr lang="hu-HU" sz="3200" dirty="0"/>
              <a:t> –</a:t>
            </a:r>
            <a:r>
              <a:rPr lang="en-US" sz="3200" dirty="0"/>
              <a:t> multiple meshes are</a:t>
            </a:r>
            <a:r>
              <a:rPr lang="hu-HU" sz="3200" dirty="0"/>
              <a:t> allowed as child component</a:t>
            </a:r>
            <a:r>
              <a:rPr lang="en-US" sz="3200" dirty="0"/>
              <a:t>s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class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meshes : Mesh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) :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5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this to display 3D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materials for both </a:t>
            </a:r>
            <a:r>
              <a:rPr lang="en-US" dirty="0" err="1"/>
              <a:t>submeshes</a:t>
            </a:r>
            <a:endParaRPr lang="en-US" dirty="0"/>
          </a:p>
          <a:p>
            <a:pPr lvl="1"/>
            <a:r>
              <a:rPr lang="en-US" dirty="0"/>
              <a:t>same program, different texture</a:t>
            </a:r>
          </a:p>
          <a:p>
            <a:r>
              <a:rPr lang="en-US" dirty="0"/>
              <a:t>create game object using multiple meshes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8160" y="1690688"/>
            <a:ext cx="6593840" cy="5167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slowpokeMeshes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jsonLoader.meshesFrom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"media/slowpoke/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Material(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this[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i="1" dirty="0" err="1">
                <a:solidFill>
                  <a:srgbClr val="FFC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colorTexture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Texture2D(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i="1" dirty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media/Yadon.png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Material(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texturedProgram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this[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i="1" dirty="0" err="1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colorTexture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set(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Texture2D(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i="1" dirty="0">
                <a:solidFill>
                  <a:srgbClr val="FFC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media/YadonEye.png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+=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slowpokeMeshes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1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object that coincides with visible area shown (your camera may be different)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32" y="1676400"/>
            <a:ext cx="813646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21" y="1245190"/>
            <a:ext cx="6236142" cy="35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Yaw-pitch-roll: a way to specify 3D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right-handed coordinates</a:t>
            </a:r>
            <a:endParaRPr lang="hu-HU" dirty="0"/>
          </a:p>
          <a:p>
            <a:r>
              <a:rPr lang="en-US" dirty="0"/>
              <a:t>main directions</a:t>
            </a:r>
            <a:endParaRPr lang="hu-HU" dirty="0"/>
          </a:p>
          <a:p>
            <a:pPr lvl="1"/>
            <a:r>
              <a:rPr lang="hu-HU" dirty="0"/>
              <a:t>x: </a:t>
            </a:r>
            <a:r>
              <a:rPr lang="en-US" dirty="0"/>
              <a:t>right</a:t>
            </a:r>
            <a:endParaRPr lang="hu-HU" dirty="0"/>
          </a:p>
          <a:p>
            <a:pPr lvl="1"/>
            <a:r>
              <a:rPr lang="hu-HU" dirty="0"/>
              <a:t>y: </a:t>
            </a:r>
            <a:r>
              <a:rPr lang="en-US" dirty="0"/>
              <a:t>up</a:t>
            </a:r>
            <a:endParaRPr lang="hu-HU" dirty="0"/>
          </a:p>
          <a:p>
            <a:pPr lvl="1"/>
            <a:r>
              <a:rPr lang="hu-HU" dirty="0"/>
              <a:t>z: </a:t>
            </a:r>
            <a:r>
              <a:rPr lang="en-US" dirty="0"/>
              <a:t>back </a:t>
            </a:r>
            <a:r>
              <a:rPr lang="hu-HU" dirty="0"/>
              <a:t>(</a:t>
            </a:r>
            <a:r>
              <a:rPr lang="en-US" dirty="0"/>
              <a:t>ahead is</a:t>
            </a:r>
            <a:r>
              <a:rPr lang="hu-HU" dirty="0"/>
              <a:t> </a:t>
            </a:r>
            <a:r>
              <a:rPr lang="hu-HU" dirty="0" err="1"/>
              <a:t>-z</a:t>
            </a:r>
            <a:r>
              <a:rPr lang="hu-HU" dirty="0"/>
              <a:t>)</a:t>
            </a:r>
          </a:p>
          <a:p>
            <a:r>
              <a:rPr lang="en-US" dirty="0"/>
              <a:t>rotation angles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yaw</a:t>
            </a:r>
            <a:r>
              <a:rPr lang="en-US" dirty="0"/>
              <a:t> – around y</a:t>
            </a:r>
          </a:p>
          <a:p>
            <a:pPr lvl="1"/>
            <a:r>
              <a:rPr lang="hu-HU" dirty="0" err="1"/>
              <a:t>pitch</a:t>
            </a:r>
            <a:r>
              <a:rPr lang="en-US" dirty="0"/>
              <a:t> – around x</a:t>
            </a:r>
            <a:endParaRPr lang="hu-HU" dirty="0"/>
          </a:p>
          <a:p>
            <a:pPr lvl="1"/>
            <a:r>
              <a:rPr lang="hu-HU" dirty="0"/>
              <a:t>roll</a:t>
            </a:r>
            <a:r>
              <a:rPr lang="en-US" dirty="0"/>
              <a:t> – around z</a:t>
            </a:r>
            <a:endParaRPr lang="hu-HU" dirty="0"/>
          </a:p>
        </p:txBody>
      </p:sp>
      <p:pic>
        <p:nvPicPr>
          <p:cNvPr id="1026" name="Picture 2" descr="https://upload.wikimedia.org/wikipedia/commons/thumb/5/54/Flight_dynamics_with_text.png/200px-Flight_dynamics_with_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74" y="4753020"/>
            <a:ext cx="2881768" cy="216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clipartfest.com/425cc26b1744ffcc08e322cdabdcbd51_jet-plane-clipart-fashionnow-toy-airplane-clipart_770-4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23" y="5470168"/>
            <a:ext cx="2315936" cy="13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994677" y="5775065"/>
            <a:ext cx="1383846" cy="4717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378524" y="4628436"/>
            <a:ext cx="1" cy="16183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78524" y="5840379"/>
            <a:ext cx="1124857" cy="4064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53667" y="5369618"/>
            <a:ext cx="33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x</a:t>
            </a:r>
            <a:endParaRPr lang="en-US" sz="3200" dirty="0">
              <a:latin typeface="Whipsmart" panose="020B050203020305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7858" y="4404193"/>
            <a:ext cx="34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y</a:t>
            </a:r>
            <a:endParaRPr lang="en-US" sz="3200" dirty="0"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9254" y="5482678"/>
            <a:ext cx="32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Whipsmart" panose="020B0502030203050204" pitchFamily="34" charset="0"/>
              </a:rPr>
              <a:t>z</a:t>
            </a:r>
            <a:endParaRPr lang="en-US" sz="3200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1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rotation in </a:t>
            </a:r>
            <a:r>
              <a:rPr lang="en-US" dirty="0" err="1"/>
              <a:t>GameObject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roll, pitch, yaw replace orientation</a:t>
            </a:r>
          </a:p>
          <a:p>
            <a:r>
              <a:rPr lang="en-US" dirty="0"/>
              <a:t>in </a:t>
            </a:r>
            <a:r>
              <a:rPr lang="en-US" dirty="0" err="1"/>
              <a:t>GameObject#update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243" y="1494064"/>
            <a:ext cx="11503478" cy="5363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modelMatrix.set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scale(scale).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rotate(pitch, 1.0f, 0.0f, 0.0f).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rotate(yaw, 0.0f, 1.0f, 0.0f)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         </a:t>
            </a:r>
          </a:p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translate(position)</a:t>
            </a:r>
          </a:p>
        </p:txBody>
      </p:sp>
    </p:spTree>
    <p:extLst>
      <p:ext uri="{BB962C8B-B14F-4D97-AF65-F5344CB8AC3E}">
        <p14:creationId xmlns:p14="http://schemas.microsoft.com/office/powerpoint/2010/main" val="179720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object fully visible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game object scale (approx. 0.1, 0.1, 0.1)</a:t>
            </a:r>
          </a:p>
          <a:p>
            <a:r>
              <a:rPr lang="en-US" dirty="0"/>
              <a:t>rotate (e.g. half 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/>
              <a:t> around the vertical axis)</a:t>
            </a:r>
          </a:p>
          <a:p>
            <a:endParaRPr lang="en-US" dirty="0"/>
          </a:p>
          <a:p>
            <a:r>
              <a:rPr lang="en-US" dirty="0"/>
              <a:t>enable depth testing to avoid further away parts showing through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gl.enable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hu-HU" dirty="0">
                <a:latin typeface="Consolas" panose="020B0609020204030204" pitchFamily="49" charset="0"/>
              </a:rPr>
              <a:t>GL</a:t>
            </a:r>
            <a:r>
              <a:rPr lang="en-US" dirty="0">
                <a:latin typeface="Consolas" panose="020B0609020204030204" pitchFamily="49" charset="0"/>
              </a:rPr>
              <a:t>.DEPTH_TEST)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err="1"/>
              <a:t>avoid</a:t>
            </a:r>
            <a:r>
              <a:rPr lang="hu-HU" dirty="0"/>
              <a:t> </a:t>
            </a:r>
            <a:r>
              <a:rPr lang="hu-HU" dirty="0" err="1"/>
              <a:t>transparency</a:t>
            </a:r>
            <a:endParaRPr lang="hu-HU" dirty="0"/>
          </a:p>
          <a:p>
            <a:pPr lvl="1"/>
            <a:r>
              <a:rPr lang="hu-HU" dirty="0" err="1"/>
              <a:t>either</a:t>
            </a:r>
            <a:r>
              <a:rPr lang="hu-HU" dirty="0"/>
              <a:t> </a:t>
            </a:r>
            <a:r>
              <a:rPr lang="hu-HU" dirty="0" err="1"/>
              <a:t>disable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</a:t>
            </a:r>
            <a:r>
              <a:rPr lang="hu-HU" dirty="0" err="1"/>
              <a:t>blending</a:t>
            </a:r>
            <a:endParaRPr lang="hu-HU" dirty="0"/>
          </a:p>
          <a:p>
            <a:pPr lvl="1"/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sure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fragment</a:t>
            </a:r>
            <a:r>
              <a:rPr lang="hu-HU" dirty="0"/>
              <a:t> </a:t>
            </a:r>
            <a:r>
              <a:rPr lang="hu-HU" dirty="0" err="1"/>
              <a:t>shaders</a:t>
            </a:r>
            <a:r>
              <a:rPr lang="hu-HU" dirty="0"/>
              <a:t> </a:t>
            </a:r>
            <a:r>
              <a:rPr lang="hu-HU" dirty="0" err="1"/>
              <a:t>sets</a:t>
            </a:r>
            <a:r>
              <a:rPr lang="hu-HU" dirty="0"/>
              <a:t> unit </a:t>
            </a:r>
            <a:r>
              <a:rPr lang="hu-HU" dirty="0" err="1"/>
              <a:t>alpha</a:t>
            </a:r>
            <a:endParaRPr lang="hu-HU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1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geometries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317" y="2777796"/>
            <a:ext cx="1798654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Whipsmart" panose="020B0502030203050204" pitchFamily="34" charset="0"/>
              </a:rPr>
              <a:t>GameObject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4318" y="4236803"/>
            <a:ext cx="1798653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model</a:t>
            </a:r>
            <a:r>
              <a:rPr lang="hu-HU" sz="2400" dirty="0">
                <a:latin typeface="Whipsmart" panose="020B0502030203050204" pitchFamily="34" charset="0"/>
              </a:rPr>
              <a:t>l</a:t>
            </a:r>
            <a:r>
              <a:rPr lang="en-US" sz="2400" dirty="0">
                <a:latin typeface="Whipsmart" panose="020B0502030203050204" pitchFamily="34" charset="0"/>
              </a:rPr>
              <a:t>m</a:t>
            </a:r>
            <a:r>
              <a:rPr lang="hu-HU" sz="2400" dirty="0">
                <a:latin typeface="Whipsmart" panose="020B0502030203050204" pitchFamily="34" charset="0"/>
              </a:rPr>
              <a:t>á</a:t>
            </a:r>
            <a:r>
              <a:rPr lang="en-US" sz="2400" dirty="0" err="1">
                <a:latin typeface="Whipsmart" panose="020B0502030203050204" pitchFamily="34" charset="0"/>
              </a:rPr>
              <a:t>trix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24736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850341" y="2777796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3372971" y="3312316"/>
            <a:ext cx="47737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3850341" y="4236803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Geometry</a:t>
            </a:r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4694144" y="3846836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>
            <a:off x="6109836" y="4230520"/>
            <a:ext cx="1687606" cy="4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16561" y="4946134"/>
            <a:ext cx="1680881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index buffer</a:t>
            </a:r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5537948" y="4430747"/>
            <a:ext cx="571889" cy="340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>
          <a:xfrm>
            <a:off x="5537948" y="4771322"/>
            <a:ext cx="578613" cy="3546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Szövegdoboz 20"/>
          <p:cNvSpPr txBox="1">
            <a:spLocks noChangeArrowheads="1"/>
          </p:cNvSpPr>
          <p:nvPr/>
        </p:nvSpPr>
        <p:spPr bwMode="auto">
          <a:xfrm>
            <a:off x="5740963" y="4284725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Whipsmart" pitchFamily="34" charset="0"/>
              </a:rPr>
              <a:t>*</a:t>
            </a:r>
            <a:endParaRPr lang="hu-HU" altLang="en-US" sz="1800" dirty="0">
              <a:latin typeface="Whipsmar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6366" y="2776117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Material</a:t>
            </a:r>
          </a:p>
        </p:txBody>
      </p:sp>
      <p:cxnSp>
        <p:nvCxnSpPr>
          <p:cNvPr id="42" name="Straight Arrow Connector 41"/>
          <p:cNvCxnSpPr>
            <a:stCxn id="9" idx="3"/>
            <a:endCxn id="41" idx="1"/>
          </p:cNvCxnSpPr>
          <p:nvPr/>
        </p:nvCxnSpPr>
        <p:spPr>
          <a:xfrm flipV="1">
            <a:off x="5537948" y="3310638"/>
            <a:ext cx="588419" cy="167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8308430" y="2788766"/>
            <a:ext cx="2164976" cy="4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08431" y="3457354"/>
            <a:ext cx="2178035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fragment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50" name="Straight Arrow Connector 49"/>
          <p:cNvCxnSpPr>
            <a:stCxn id="41" idx="3"/>
            <a:endCxn id="48" idx="1"/>
          </p:cNvCxnSpPr>
          <p:nvPr/>
        </p:nvCxnSpPr>
        <p:spPr>
          <a:xfrm>
            <a:off x="7813972" y="3310637"/>
            <a:ext cx="494459" cy="34694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1" idx="3"/>
            <a:endCxn id="47" idx="1"/>
          </p:cNvCxnSpPr>
          <p:nvPr/>
        </p:nvCxnSpPr>
        <p:spPr>
          <a:xfrm flipV="1">
            <a:off x="7813972" y="3009339"/>
            <a:ext cx="494459" cy="30129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8288430" y="4249450"/>
            <a:ext cx="2178035" cy="3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uniform setting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88429" y="4958783"/>
            <a:ext cx="2178035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texture</a:t>
            </a:r>
          </a:p>
        </p:txBody>
      </p:sp>
      <p:cxnSp>
        <p:nvCxnSpPr>
          <p:cNvPr id="58" name="Straight Arrow Connector 57"/>
          <p:cNvCxnSpPr>
            <a:stCxn id="41" idx="3"/>
            <a:endCxn id="56" idx="1"/>
          </p:cNvCxnSpPr>
          <p:nvPr/>
        </p:nvCxnSpPr>
        <p:spPr>
          <a:xfrm>
            <a:off x="7813971" y="3310637"/>
            <a:ext cx="474458" cy="11359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1" idx="3"/>
            <a:endCxn id="57" idx="1"/>
          </p:cNvCxnSpPr>
          <p:nvPr/>
        </p:nvCxnSpPr>
        <p:spPr>
          <a:xfrm>
            <a:off x="7813972" y="3310637"/>
            <a:ext cx="474457" cy="1828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598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5" grpId="0" animBg="1"/>
      <p:bldP spid="20" grpId="0" animBg="1"/>
      <p:bldP spid="22" grpId="0" animBg="1"/>
      <p:bldP spid="36" grpId="0"/>
      <p:bldP spid="41" grpId="0" animBg="1"/>
      <p:bldP spid="47" grpId="0" animBg="1"/>
      <p:bldP spid="48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Submesh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1086" y="1770743"/>
            <a:ext cx="62484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900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Game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geometries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4317" y="3499318"/>
            <a:ext cx="1798654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Whipsmart" panose="020B0502030203050204" pitchFamily="34" charset="0"/>
              </a:rPr>
              <a:t>GameObject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4318" y="4958325"/>
            <a:ext cx="1798653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model</a:t>
            </a:r>
            <a:r>
              <a:rPr lang="hu-HU" sz="2400" dirty="0">
                <a:latin typeface="Whipsmart" panose="020B0502030203050204" pitchFamily="34" charset="0"/>
              </a:rPr>
              <a:t>l</a:t>
            </a:r>
            <a:r>
              <a:rPr lang="en-US" sz="2400" dirty="0">
                <a:latin typeface="Whipsmart" panose="020B0502030203050204" pitchFamily="34" charset="0"/>
              </a:rPr>
              <a:t>m</a:t>
            </a:r>
            <a:r>
              <a:rPr lang="hu-HU" sz="2400" dirty="0">
                <a:latin typeface="Whipsmart" panose="020B0502030203050204" pitchFamily="34" charset="0"/>
              </a:rPr>
              <a:t>á</a:t>
            </a:r>
            <a:r>
              <a:rPr lang="en-US" sz="2400" dirty="0" err="1">
                <a:latin typeface="Whipsmart" panose="020B0502030203050204" pitchFamily="34" charset="0"/>
              </a:rPr>
              <a:t>trix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2473644" y="4568358"/>
            <a:ext cx="0" cy="38996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850341" y="3499318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Mesh</a:t>
            </a: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3372971" y="4033838"/>
            <a:ext cx="47737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3460863" y="4958325"/>
            <a:ext cx="2077085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latin typeface="Whipsmart" panose="020B0502030203050204" pitchFamily="34" charset="0"/>
              </a:rPr>
              <a:t>Quad</a:t>
            </a:r>
            <a:r>
              <a:rPr lang="en-US" sz="2400" dirty="0">
                <a:latin typeface="Whipsmart" panose="020B0502030203050204" pitchFamily="34" charset="0"/>
              </a:rPr>
              <a:t>Geometry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09836" y="4952042"/>
            <a:ext cx="1687606" cy="400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16561" y="5667656"/>
            <a:ext cx="1680881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index buffer</a:t>
            </a:r>
          </a:p>
        </p:txBody>
      </p: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 flipV="1">
            <a:off x="5537948" y="5152269"/>
            <a:ext cx="571889" cy="34057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15" idx="3"/>
            <a:endCxn id="22" idx="1"/>
          </p:cNvCxnSpPr>
          <p:nvPr/>
        </p:nvCxnSpPr>
        <p:spPr>
          <a:xfrm>
            <a:off x="5537948" y="5492846"/>
            <a:ext cx="578613" cy="35466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Szövegdoboz 20"/>
          <p:cNvSpPr txBox="1">
            <a:spLocks noChangeArrowheads="1"/>
          </p:cNvSpPr>
          <p:nvPr/>
        </p:nvSpPr>
        <p:spPr bwMode="auto">
          <a:xfrm>
            <a:off x="5740963" y="5006247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Whipsmart" pitchFamily="34" charset="0"/>
              </a:rPr>
              <a:t>*</a:t>
            </a:r>
            <a:endParaRPr lang="hu-HU" altLang="en-US" sz="1800" dirty="0">
              <a:latin typeface="Whipsmart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6366" y="3497639"/>
            <a:ext cx="1687606" cy="1069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Material</a:t>
            </a:r>
          </a:p>
        </p:txBody>
      </p:sp>
      <p:cxnSp>
        <p:nvCxnSpPr>
          <p:cNvPr id="42" name="Straight Arrow Connector 41"/>
          <p:cNvCxnSpPr>
            <a:stCxn id="9" idx="3"/>
            <a:endCxn id="41" idx="1"/>
          </p:cNvCxnSpPr>
          <p:nvPr/>
        </p:nvCxnSpPr>
        <p:spPr>
          <a:xfrm flipV="1">
            <a:off x="5537948" y="4032160"/>
            <a:ext cx="588419" cy="167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8308430" y="3510288"/>
            <a:ext cx="2164976" cy="44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vertex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308431" y="4178876"/>
            <a:ext cx="2178035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fragment </a:t>
            </a:r>
            <a:r>
              <a:rPr lang="en-US" sz="2400" dirty="0" err="1">
                <a:latin typeface="Whipsmart" panose="020B0502030203050204" pitchFamily="34" charset="0"/>
              </a:rPr>
              <a:t>shader</a:t>
            </a:r>
            <a:endParaRPr lang="en-US" sz="2400" dirty="0">
              <a:latin typeface="Whipsmart" panose="020B0502030203050204" pitchFamily="34" charset="0"/>
            </a:endParaRPr>
          </a:p>
        </p:txBody>
      </p:sp>
      <p:cxnSp>
        <p:nvCxnSpPr>
          <p:cNvPr id="50" name="Straight Arrow Connector 49"/>
          <p:cNvCxnSpPr>
            <a:stCxn id="41" idx="3"/>
            <a:endCxn id="48" idx="1"/>
          </p:cNvCxnSpPr>
          <p:nvPr/>
        </p:nvCxnSpPr>
        <p:spPr>
          <a:xfrm>
            <a:off x="7813972" y="4032159"/>
            <a:ext cx="494459" cy="34694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41" idx="3"/>
            <a:endCxn id="47" idx="1"/>
          </p:cNvCxnSpPr>
          <p:nvPr/>
        </p:nvCxnSpPr>
        <p:spPr>
          <a:xfrm flipV="1">
            <a:off x="7813972" y="3730861"/>
            <a:ext cx="494459" cy="30129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8288430" y="4970972"/>
            <a:ext cx="2178035" cy="3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uniform setting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88429" y="5680305"/>
            <a:ext cx="2178035" cy="35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Whipsmart" panose="020B0502030203050204" pitchFamily="34" charset="0"/>
              </a:rPr>
              <a:t>texture</a:t>
            </a:r>
          </a:p>
        </p:txBody>
      </p:sp>
      <p:cxnSp>
        <p:nvCxnSpPr>
          <p:cNvPr id="58" name="Straight Arrow Connector 57"/>
          <p:cNvCxnSpPr>
            <a:stCxn id="41" idx="3"/>
            <a:endCxn id="56" idx="1"/>
          </p:cNvCxnSpPr>
          <p:nvPr/>
        </p:nvCxnSpPr>
        <p:spPr>
          <a:xfrm>
            <a:off x="7813971" y="4032159"/>
            <a:ext cx="474458" cy="113590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41" idx="3"/>
            <a:endCxn id="57" idx="1"/>
          </p:cNvCxnSpPr>
          <p:nvPr/>
        </p:nvCxnSpPr>
        <p:spPr>
          <a:xfrm>
            <a:off x="7813972" y="4032159"/>
            <a:ext cx="474457" cy="18280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/>
          <p:cNvSpPr/>
          <p:nvPr/>
        </p:nvSpPr>
        <p:spPr>
          <a:xfrm>
            <a:off x="3450304" y="4952768"/>
            <a:ext cx="2087643" cy="1074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latin typeface="Whipsmart" panose="020B0502030203050204" pitchFamily="34" charset="0"/>
              </a:rPr>
              <a:t>SubMeshGeometry</a:t>
            </a:r>
            <a:endParaRPr lang="en-US" dirty="0">
              <a:latin typeface="Whipsmart" panose="020B0502030203050204" pitchFamily="34" charset="0"/>
            </a:endParaRPr>
          </a:p>
        </p:txBody>
      </p:sp>
      <p:cxnSp>
        <p:nvCxnSpPr>
          <p:cNvPr id="30" name="Straight Arrow Connector 29"/>
          <p:cNvCxnSpPr>
            <a:stCxn id="9" idx="2"/>
            <a:endCxn id="27" idx="0"/>
          </p:cNvCxnSpPr>
          <p:nvPr/>
        </p:nvCxnSpPr>
        <p:spPr>
          <a:xfrm flipH="1">
            <a:off x="4494126" y="4568358"/>
            <a:ext cx="200019" cy="38441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 rot="18990293">
            <a:off x="3405889" y="3907143"/>
            <a:ext cx="235744" cy="2500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model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/>
              <a:t>easy to load from </a:t>
            </a:r>
            <a:r>
              <a:rPr lang="hu-HU" dirty="0" err="1"/>
              <a:t>Kotlin</a:t>
            </a:r>
            <a:endParaRPr lang="en-US" dirty="0"/>
          </a:p>
          <a:p>
            <a:r>
              <a:rPr lang="en-US" dirty="0"/>
              <a:t>contains data in ready-to-use-in-buffers format</a:t>
            </a:r>
          </a:p>
          <a:p>
            <a:endParaRPr lang="hu-HU" dirty="0"/>
          </a:p>
          <a:p>
            <a:r>
              <a:rPr lang="hu-HU" dirty="0" err="1"/>
              <a:t>download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Moodle</a:t>
            </a:r>
            <a:endParaRPr lang="hu-HU" dirty="0"/>
          </a:p>
          <a:p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convert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Blender</a:t>
            </a:r>
            <a:endParaRPr lang="hu-HU" dirty="0"/>
          </a:p>
          <a:p>
            <a:pPr lvl="1"/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Blender</a:t>
            </a:r>
            <a:r>
              <a:rPr lang="hu-HU" dirty="0"/>
              <a:t> </a:t>
            </a:r>
            <a:r>
              <a:rPr lang="hu-HU" dirty="0" err="1"/>
              <a:t>slides</a:t>
            </a:r>
            <a:r>
              <a:rPr lang="hu-HU" dirty="0"/>
              <a:t> and video</a:t>
            </a:r>
          </a:p>
          <a:p>
            <a:pPr lvl="1"/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script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loaded from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new </a:t>
            </a:r>
            <a:r>
              <a:rPr lang="en-US" sz="2000" dirty="0" err="1">
                <a:latin typeface="Consolas" panose="020B0609020204030204" pitchFamily="49" charset="0"/>
              </a:rPr>
              <a:t>SubmeshGeometry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hu-HU" sz="2000" dirty="0" err="1">
                <a:latin typeface="Consolas" panose="020B0609020204030204" pitchFamily="49" charset="0"/>
              </a:rPr>
              <a:t>kt</a:t>
            </a:r>
            <a:r>
              <a:rPr lang="en-US" dirty="0"/>
              <a:t> similar to </a:t>
            </a:r>
            <a:r>
              <a:rPr lang="hu-HU" sz="2400" dirty="0">
                <a:latin typeface="Consolas" panose="020B0609020204030204" pitchFamily="49" charset="0"/>
              </a:rPr>
              <a:t>TexturedQ</a:t>
            </a:r>
            <a:r>
              <a:rPr lang="en-US" sz="2400" dirty="0" err="1">
                <a:latin typeface="Consolas" panose="020B0609020204030204" pitchFamily="49" charset="0"/>
              </a:rPr>
              <a:t>uadGeometry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hu-HU" sz="2400" dirty="0" err="1">
                <a:latin typeface="Consolas" panose="020B0609020204030204" pitchFamily="49" charset="0"/>
              </a:rPr>
              <a:t>kt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constructor takes an object</a:t>
            </a:r>
            <a:r>
              <a:rPr lang="hu-HU" dirty="0"/>
              <a:t>,</a:t>
            </a:r>
            <a:r>
              <a:rPr lang="en-US" dirty="0"/>
              <a:t> describing a mesh as loaded from JSON file</a:t>
            </a:r>
            <a:r>
              <a:rPr lang="hu-HU" dirty="0"/>
              <a:t>, </a:t>
            </a:r>
            <a:r>
              <a:rPr lang="hu-HU" dirty="0" err="1"/>
              <a:t>having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properties</a:t>
            </a:r>
            <a:r>
              <a:rPr lang="hu-HU" dirty="0"/>
              <a:t>:</a:t>
            </a:r>
            <a:endParaRPr lang="en-US" dirty="0"/>
          </a:p>
          <a:p>
            <a:pPr lvl="2"/>
            <a:r>
              <a:rPr lang="en-US" dirty="0"/>
              <a:t>property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vertices</a:t>
            </a:r>
            <a:r>
              <a:rPr lang="en-US" dirty="0"/>
              <a:t>: 3n coordinates in continuous array</a:t>
            </a:r>
          </a:p>
          <a:p>
            <a:pPr lvl="2"/>
            <a:r>
              <a:rPr lang="en-US" dirty="0"/>
              <a:t>property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normals</a:t>
            </a:r>
            <a:r>
              <a:rPr lang="en-US" dirty="0"/>
              <a:t>: 3n elements in continuous array</a:t>
            </a:r>
          </a:p>
          <a:p>
            <a:pPr lvl="2"/>
            <a:r>
              <a:rPr lang="en-US" dirty="0"/>
              <a:t>property </a:t>
            </a:r>
            <a:r>
              <a:rPr lang="en-US" dirty="0" err="1">
                <a:latin typeface="Consolas" panose="020B0609020204030204" pitchFamily="49" charset="0"/>
              </a:rPr>
              <a:t>texturecoords</a:t>
            </a:r>
            <a:r>
              <a:rPr lang="en-US" dirty="0"/>
              <a:t>: array</a:t>
            </a:r>
            <a:r>
              <a:rPr lang="hu-HU" dirty="0"/>
              <a:t> </a:t>
            </a:r>
            <a:r>
              <a:rPr lang="en-US" dirty="0"/>
              <a:t>(typically </a:t>
            </a:r>
            <a:r>
              <a:rPr lang="hu-HU" dirty="0"/>
              <a:t>with </a:t>
            </a:r>
            <a:r>
              <a:rPr lang="en-US" dirty="0"/>
              <a:t>a </a:t>
            </a:r>
            <a:r>
              <a:rPr lang="hu-HU" dirty="0"/>
              <a:t>single </a:t>
            </a:r>
            <a:r>
              <a:rPr lang="hu-HU" dirty="0" err="1"/>
              <a:t>element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the model has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en-US" dirty="0"/>
              <a:t>one set of texture coordinates) of continuous arrays of 2n elements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property </a:t>
            </a:r>
            <a:r>
              <a:rPr lang="en-US" dirty="0">
                <a:latin typeface="Consolas" panose="020B0609020204030204" pitchFamily="49" charset="0"/>
              </a:rPr>
              <a:t>faces</a:t>
            </a:r>
            <a:r>
              <a:rPr lang="en-US" dirty="0"/>
              <a:t>: array of n arrays of 3 indices</a:t>
            </a:r>
          </a:p>
          <a:p>
            <a:pPr lvl="3"/>
            <a:r>
              <a:rPr lang="en-US" dirty="0"/>
              <a:t>make continuous</a:t>
            </a:r>
            <a:r>
              <a:rPr lang="hu-HU" dirty="0"/>
              <a:t> (and </a:t>
            </a:r>
            <a:r>
              <a:rPr lang="hu-HU" dirty="0" err="1"/>
              <a:t>proper</a:t>
            </a:r>
            <a:r>
              <a:rPr lang="hu-HU" dirty="0"/>
              <a:t> 16-bit int </a:t>
            </a:r>
            <a:r>
              <a:rPr lang="hu-HU" dirty="0" err="1"/>
              <a:t>type</a:t>
            </a:r>
            <a:r>
              <a:rPr lang="hu-HU" dirty="0"/>
              <a:t>)</a:t>
            </a:r>
            <a:r>
              <a:rPr lang="en-US" dirty="0"/>
              <a:t> array using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34A7BD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34A7BD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7004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9272" y="5894285"/>
            <a:ext cx="5814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the ex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p</a:t>
            </a:r>
            <a:r>
              <a:rPr lang="en-US" sz="2000" dirty="0" err="1">
                <a:solidFill>
                  <a:srgbClr val="FF0000"/>
                </a:solidFill>
                <a:latin typeface="Whipsmart" panose="020B0502030203050204" pitchFamily="34" charset="0"/>
              </a:rPr>
              <a:t>ressions</a:t>
            </a:r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red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 replace</a:t>
            </a:r>
            <a:r>
              <a:rPr lang="en-US" sz="2000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dirty="0">
                <a:solidFill>
                  <a:srgbClr val="FF0000"/>
                </a:solidFill>
                <a:latin typeface="Whipsmart" panose="020B0502030203050204" pitchFamily="34" charset="0"/>
              </a:rPr>
              <a:t>array literals</a:t>
            </a:r>
          </a:p>
          <a:p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but wrapping them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in typed arrays</a:t>
            </a:r>
            <a:r>
              <a:rPr lang="en-US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000" b="1" dirty="0">
                <a:solidFill>
                  <a:srgbClr val="FF0000"/>
                </a:solidFill>
                <a:latin typeface="Whipsmart" panose="020B0502030203050204" pitchFamily="34" charset="0"/>
              </a:rPr>
              <a:t>must remain</a:t>
            </a:r>
            <a:endParaRPr lang="en-US" sz="20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334" y="4254386"/>
            <a:ext cx="244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texturecoords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6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775" y="411427"/>
            <a:ext cx="7886700" cy="1325563"/>
          </a:xfrm>
        </p:spPr>
        <p:txBody>
          <a:bodyPr/>
          <a:lstStyle/>
          <a:p>
            <a:r>
              <a:rPr lang="hu-HU" dirty="0" err="1"/>
              <a:t>Geomety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JSON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77027" y="1690690"/>
            <a:ext cx="438680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jsonMesh.</a:t>
            </a:r>
            <a:r>
              <a:rPr lang="hu-HU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vertices</a:t>
            </a:r>
            <a:r>
              <a:rPr lang="hu-HU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jsonMesh.normals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jsonMesh.texture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hu-H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oords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hu-H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hu-HU" sz="2000" dirty="0" err="1">
                <a:latin typeface="Whipsmart" panose="020B0502030203050204" pitchFamily="34" charset="0"/>
              </a:rPr>
              <a:t>these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replace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array</a:t>
            </a:r>
            <a:r>
              <a:rPr lang="hu-HU" sz="2000" dirty="0">
                <a:latin typeface="Whipsmart" panose="020B0502030203050204" pitchFamily="34" charset="0"/>
              </a:rPr>
              <a:t> </a:t>
            </a:r>
            <a:r>
              <a:rPr lang="hu-HU" sz="2000" dirty="0" err="1">
                <a:latin typeface="Whipsmart" panose="020B0502030203050204" pitchFamily="34" charset="0"/>
              </a:rPr>
              <a:t>literals</a:t>
            </a:r>
            <a:endParaRPr lang="en-US" sz="2000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7853" y="2526699"/>
            <a:ext cx="4361847" cy="39508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vertex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</a:t>
            </a:r>
            <a:r>
              <a:rPr lang="en-GB" sz="1400" strike="sngStrike" dirty="0" err="1">
                <a:solidFill>
                  <a:srgbClr val="FF0000"/>
                </a:solidFill>
              </a:rPr>
              <a:t>arrayOf</a:t>
            </a:r>
            <a:r>
              <a:rPr lang="en-GB" sz="1400" strike="sngStrike" dirty="0">
                <a:solidFill>
                  <a:srgbClr val="FF0000"/>
                </a:solidFill>
              </a:rPr>
              <a:t>&lt;Float&gt;(</a:t>
            </a:r>
            <a:endParaRPr lang="hu-HU" sz="1400" strike="sngStrike" dirty="0">
              <a:solidFill>
                <a:srgbClr val="FF0000"/>
              </a:solidFill>
            </a:endParaRP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-1.0f,  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-1.0f, 0.5f,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   1.0f,  1.0f, 0.5f</a:t>
            </a:r>
          </a:p>
          <a:p>
            <a:r>
              <a:rPr lang="en-GB" sz="1400" strike="sngStrike" dirty="0">
                <a:solidFill>
                  <a:srgbClr val="FF0000"/>
                </a:solidFill>
              </a:rPr>
              <a:t>      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9797" y="2118168"/>
            <a:ext cx="2685328" cy="185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Index </a:t>
            </a:r>
            <a:r>
              <a:rPr lang="hu-HU" dirty="0" err="1"/>
              <a:t>buffer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iterator()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i="1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indexIterator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ELEMENT_ARRAY_BUFFER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Uint16Array(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6732" y="12049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flattened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6385570" y="1574244"/>
            <a:ext cx="674837" cy="117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6385570" y="1574244"/>
            <a:ext cx="1053455" cy="181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6375" y="6029324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array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to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make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a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Uint16Array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4617250" y="4381500"/>
            <a:ext cx="3796364" cy="164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4960150" y="5698568"/>
            <a:ext cx="3453464" cy="330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339465" y="1690809"/>
            <a:ext cx="421546" cy="1120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5140" y="1448801"/>
            <a:ext cx="4305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We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need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this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in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the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800" b="1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sz="2400" b="1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sz="24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method</a:t>
            </a:r>
            <a:endParaRPr lang="en-US" sz="24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50" y="1375162"/>
            <a:ext cx="561959" cy="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kt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org.w3c.xhr.XMLHttpRequest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org.w3c.dom.events.*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kotlinx.serialization.json.*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vision.gears.webglmath.Geometry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texturecoords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@Serializable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class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meshes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rgbClr val="34A7B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5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38075</TotalTime>
  <Words>1094</Words>
  <Application>Microsoft Office PowerPoint</Application>
  <PresentationFormat>Widescreen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Orthodox Herbertarian</vt:lpstr>
      <vt:lpstr>Symbol</vt:lpstr>
      <vt:lpstr>Whipsmart</vt:lpstr>
      <vt:lpstr>Office Theme</vt:lpstr>
      <vt:lpstr>Computer Graphics Models</vt:lpstr>
      <vt:lpstr>Game objects and model geometries</vt:lpstr>
      <vt:lpstr>Submesh</vt:lpstr>
      <vt:lpstr>Game objects and model geometries</vt:lpstr>
      <vt:lpstr>JSON model file format</vt:lpstr>
      <vt:lpstr>Geometry loaded from file</vt:lpstr>
      <vt:lpstr>Geomety from JSON</vt:lpstr>
      <vt:lpstr>Index buffer</vt:lpstr>
      <vt:lpstr>JsonLoader.kt</vt:lpstr>
      <vt:lpstr>JsonLoader.kt</vt:lpstr>
      <vt:lpstr>JsonLoader.kt</vt:lpstr>
      <vt:lpstr>GameObject.kt – multiple meshes are allowed as child components</vt:lpstr>
      <vt:lpstr>Use this to display 3D object</vt:lpstr>
      <vt:lpstr>Part of object that coincides with visible area shown (your camera may be different)</vt:lpstr>
      <vt:lpstr>Yaw-pitch-roll: a way to specify 3D orientation</vt:lpstr>
      <vt:lpstr>3D rotation in GameObject</vt:lpstr>
      <vt:lpstr>Make object fully visible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307</cp:revision>
  <dcterms:created xsi:type="dcterms:W3CDTF">2014-12-27T20:04:49Z</dcterms:created>
  <dcterms:modified xsi:type="dcterms:W3CDTF">2021-11-03T20:45:07Z</dcterms:modified>
</cp:coreProperties>
</file>