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1.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24.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6"/>
  </p:notesMasterIdLst>
  <p:sldIdLst>
    <p:sldId id="437" r:id="rId3"/>
    <p:sldId id="459" r:id="rId4"/>
    <p:sldId id="460" r:id="rId5"/>
    <p:sldId id="461" r:id="rId6"/>
    <p:sldId id="462" r:id="rId7"/>
    <p:sldId id="463" r:id="rId8"/>
    <p:sldId id="464" r:id="rId9"/>
    <p:sldId id="465" r:id="rId10"/>
    <p:sldId id="466" r:id="rId11"/>
    <p:sldId id="467" r:id="rId12"/>
    <p:sldId id="468" r:id="rId13"/>
    <p:sldId id="469" r:id="rId14"/>
    <p:sldId id="472" r:id="rId15"/>
    <p:sldId id="473" r:id="rId16"/>
    <p:sldId id="474" r:id="rId17"/>
    <p:sldId id="475" r:id="rId18"/>
    <p:sldId id="476" r:id="rId19"/>
    <p:sldId id="477" r:id="rId20"/>
    <p:sldId id="478" r:id="rId21"/>
    <p:sldId id="479" r:id="rId22"/>
    <p:sldId id="498" r:id="rId23"/>
    <p:sldId id="499" r:id="rId24"/>
    <p:sldId id="500" r:id="rId25"/>
    <p:sldId id="501" r:id="rId26"/>
    <p:sldId id="502" r:id="rId27"/>
    <p:sldId id="503" r:id="rId28"/>
    <p:sldId id="506" r:id="rId29"/>
    <p:sldId id="485" r:id="rId30"/>
    <p:sldId id="486" r:id="rId31"/>
    <p:sldId id="504" r:id="rId32"/>
    <p:sldId id="489" r:id="rId33"/>
    <p:sldId id="488" r:id="rId34"/>
    <p:sldId id="490" r:id="rId35"/>
    <p:sldId id="491" r:id="rId36"/>
    <p:sldId id="439" r:id="rId37"/>
    <p:sldId id="340" r:id="rId38"/>
    <p:sldId id="271" r:id="rId39"/>
    <p:sldId id="324" r:id="rId40"/>
    <p:sldId id="272" r:id="rId41"/>
    <p:sldId id="273" r:id="rId42"/>
    <p:sldId id="274" r:id="rId43"/>
    <p:sldId id="275" r:id="rId44"/>
    <p:sldId id="276" r:id="rId45"/>
    <p:sldId id="511" r:id="rId46"/>
    <p:sldId id="278" r:id="rId47"/>
    <p:sldId id="279" r:id="rId48"/>
    <p:sldId id="283" r:id="rId49"/>
    <p:sldId id="282" r:id="rId50"/>
    <p:sldId id="512" r:id="rId51"/>
    <p:sldId id="280" r:id="rId52"/>
    <p:sldId id="516" r:id="rId53"/>
    <p:sldId id="286" r:id="rId54"/>
    <p:sldId id="285"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6984" autoAdjust="0"/>
  </p:normalViewPr>
  <p:slideViewPr>
    <p:cSldViewPr snapToGrid="0">
      <p:cViewPr varScale="1">
        <p:scale>
          <a:sx n="120" d="100"/>
          <a:sy n="120" d="100"/>
        </p:scale>
        <p:origin x="144" y="624"/>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iakép helye 1"/>
          <p:cNvSpPr>
            <a:spLocks noGrp="1" noRot="1" noChangeAspect="1" noTextEdit="1"/>
          </p:cNvSpPr>
          <p:nvPr>
            <p:ph type="sldImg"/>
          </p:nvPr>
        </p:nvSpPr>
        <p:spPr>
          <a:xfrm>
            <a:off x="393700" y="692150"/>
            <a:ext cx="6070600" cy="3416300"/>
          </a:xfrm>
          <a:ln/>
        </p:spPr>
      </p:sp>
      <p:sp>
        <p:nvSpPr>
          <p:cNvPr id="3" name="Jegyzetek helye 2"/>
          <p:cNvSpPr>
            <a:spLocks noGrp="1"/>
          </p:cNvSpPr>
          <p:nvPr>
            <p:ph type="body" idx="1"/>
          </p:nvPr>
        </p:nvSpPr>
        <p:spPr/>
        <p:txBody>
          <a:bodyPr>
            <a:normAutofit fontScale="92500" lnSpcReduction="10000"/>
          </a:bodyPr>
          <a:lstStyle/>
          <a:p>
            <a:pPr>
              <a:defRPr/>
            </a:pPr>
            <a:r>
              <a:rPr lang="en-US" dirty="0"/>
              <a:t>In 3D graphics, just as in 2D, we use transformations</a:t>
            </a:r>
            <a:r>
              <a:rPr lang="en-US" baseline="0" dirty="0"/>
              <a:t> to pace our model instances into the virtual world, and to project them on-screen.</a:t>
            </a:r>
            <a:endParaRPr lang="en-US" dirty="0"/>
          </a:p>
          <a:p>
            <a:pPr>
              <a:defRPr/>
            </a:pPr>
            <a:endParaRPr lang="en-US" dirty="0"/>
          </a:p>
          <a:p>
            <a:pPr>
              <a:defRPr/>
            </a:pPr>
            <a:r>
              <a:rPr lang="en-US" dirty="0"/>
              <a:t>What coordinate spaces are there to speak of? What are the coordinate spaces we need to transform between?</a:t>
            </a:r>
          </a:p>
          <a:p>
            <a:pPr>
              <a:defRPr/>
            </a:pPr>
            <a:endParaRPr lang="en-US" dirty="0"/>
          </a:p>
          <a:p>
            <a:pPr>
              <a:defRPr/>
            </a:pPr>
            <a:r>
              <a:rPr lang="en-US" dirty="0"/>
              <a:t>In incremental rendering, we can think of the virtual world as a collection of triangles. Triangles form objects. Several objects may be identical, but placed at different positions and orientations. We say that these objects share the same geometric </a:t>
            </a:r>
            <a:r>
              <a:rPr lang="en-US" b="1" dirty="0"/>
              <a:t>model</a:t>
            </a:r>
            <a:r>
              <a:rPr lang="en-US" dirty="0"/>
              <a:t>. The most typical virtual world setups can be composed of instances of such models, instead of independent triangles.</a:t>
            </a:r>
          </a:p>
          <a:p>
            <a:pPr>
              <a:defRPr/>
            </a:pPr>
            <a:endParaRPr lang="en-US" dirty="0"/>
          </a:p>
          <a:p>
            <a:pPr>
              <a:defRPr/>
            </a:pPr>
            <a:r>
              <a:rPr lang="en-US" dirty="0"/>
              <a:t>Models are typically pre-made, and they do not change in runtime, even when rendering long sequences of images for an animation. They are authored using modeling software. The modeler artist can place triangle mesh vertices in a reference coordinate system called the </a:t>
            </a:r>
            <a:r>
              <a:rPr lang="en-US" b="1" dirty="0"/>
              <a:t>model space</a:t>
            </a:r>
            <a:r>
              <a:rPr lang="en-US" dirty="0"/>
              <a:t>. The triangle mesh is of course often obtained by tessellating analytic or free-form surfaces.</a:t>
            </a:r>
          </a:p>
          <a:p>
            <a:pPr>
              <a:defRPr/>
            </a:pPr>
            <a:endParaRPr lang="en-US" dirty="0"/>
          </a:p>
          <a:p>
            <a:pPr>
              <a:defRPr/>
            </a:pPr>
            <a:r>
              <a:rPr lang="en-US" dirty="0"/>
              <a:t>When we load the definition of a model from a file (e.g. the *.obj file format), the coordinates used in there are </a:t>
            </a:r>
            <a:r>
              <a:rPr lang="en-US" b="1" dirty="0"/>
              <a:t>model coordinates</a:t>
            </a:r>
            <a:r>
              <a:rPr lang="en-US" dirty="0"/>
              <a:t>. When we specify some geometry to be drawn for OpenGL, the coordinates we give in the vertex buffer are also model coordinates. Coordinates of points in other spaces must be found starting from these.</a:t>
            </a:r>
          </a:p>
        </p:txBody>
      </p:sp>
    </p:spTree>
    <p:extLst>
      <p:ext uri="{BB962C8B-B14F-4D97-AF65-F5344CB8AC3E}">
        <p14:creationId xmlns:p14="http://schemas.microsoft.com/office/powerpoint/2010/main" val="3048934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Diakép helye 1"/>
          <p:cNvSpPr>
            <a:spLocks noGrp="1" noRot="1" noChangeAspect="1" noTextEdit="1"/>
          </p:cNvSpPr>
          <p:nvPr>
            <p:ph type="sldImg"/>
          </p:nvPr>
        </p:nvSpPr>
        <p:spPr>
          <a:xfrm>
            <a:off x="393700" y="692150"/>
            <a:ext cx="6070600" cy="3416300"/>
          </a:xfrm>
          <a:ln/>
        </p:spPr>
      </p:sp>
      <p:sp>
        <p:nvSpPr>
          <p:cNvPr id="80899" name="Jegyzetek helye 2"/>
          <p:cNvSpPr>
            <a:spLocks noGrp="1"/>
          </p:cNvSpPr>
          <p:nvPr>
            <p:ph type="body" idx="1"/>
          </p:nvPr>
        </p:nvSpPr>
        <p:spPr>
          <a:noFill/>
          <a:ln w="9525"/>
        </p:spPr>
        <p:txBody>
          <a:bodyPr/>
          <a:lstStyle/>
          <a:p>
            <a:r>
              <a:rPr lang="en-US" dirty="0"/>
              <a:t>When we get there, what color should we use to fill the triangles? It should of course be proportional to the amount of light arriving at the eye from the surface to the eye on red,</a:t>
            </a:r>
            <a:r>
              <a:rPr lang="en-US" baseline="0" dirty="0"/>
              <a:t> green, and blue wavelengths. </a:t>
            </a:r>
            <a:r>
              <a:rPr lang="en-US" dirty="0"/>
              <a:t>This</a:t>
            </a:r>
            <a:r>
              <a:rPr lang="en-US" baseline="0" dirty="0"/>
              <a:t> will mean </a:t>
            </a:r>
            <a:r>
              <a:rPr lang="en-US" dirty="0"/>
              <a:t>the evaluation of some illumination formula. This can be carried out in the world coordinate system, if every parameter is given in world coordinates.</a:t>
            </a:r>
          </a:p>
          <a:p>
            <a:endParaRPr lang="en-US" dirty="0"/>
          </a:p>
          <a:p>
            <a:r>
              <a:rPr lang="en-US" dirty="0"/>
              <a:t>(Note: the camera coordinate system has the same distances and angles, and is just as fit for the task, with the added benefit of the eye position being at the origin, and the added nuisance of needing to specify lights in camera coordinates.)</a:t>
            </a:r>
          </a:p>
        </p:txBody>
      </p:sp>
    </p:spTree>
    <p:extLst>
      <p:ext uri="{BB962C8B-B14F-4D97-AF65-F5344CB8AC3E}">
        <p14:creationId xmlns:p14="http://schemas.microsoft.com/office/powerpoint/2010/main" val="3446352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393700" y="692150"/>
            <a:ext cx="6070600" cy="3416300"/>
          </a:xfrm>
          <a:ln/>
        </p:spPr>
      </p:sp>
      <p:sp>
        <p:nvSpPr>
          <p:cNvPr id="81923" name="Rectangle 3"/>
          <p:cNvSpPr>
            <a:spLocks noGrp="1" noChangeArrowheads="1"/>
          </p:cNvSpPr>
          <p:nvPr>
            <p:ph type="body" idx="1"/>
          </p:nvPr>
        </p:nvSpPr>
        <p:spPr>
          <a:noFill/>
          <a:ln w="9525"/>
        </p:spPr>
        <p:txBody>
          <a:bodyPr/>
          <a:lstStyle/>
          <a:p>
            <a:r>
              <a:rPr lang="en-US" dirty="0"/>
              <a:t>Incremental rendering is a pipeline of operations starting at the model and ending on the image. Objects are defined in their reference state. First, surfaces are approximated by triangle meshes. Then the tessellated object is placed in the world setting its real size, orientation and position. Here, different objects, the camera and light sources meet. Then, incremental rendering applies transformations to find a coordinate space where it is trivial to decide whether two points occlude each other, and projection is also simple. This is the screen space, where rays</a:t>
            </a:r>
            <a:r>
              <a:rPr lang="en-US" baseline="0" dirty="0"/>
              <a:t> (lines through the eye and each pixel center)</a:t>
            </a:r>
            <a:r>
              <a:rPr lang="en-US" dirty="0"/>
              <a:t> are parallel with axis z. To transform the model to screen coordinates, first we execute the camera transformation which translates and rotates the scene so that the camera is at the origin and looks at the –z direction (the negative sign is due to the fact that we prefer right handed coordinate system here). In the camera space, projection rays go through the origin and projection is perspective. To simplify this, we distort the space and make rays meet in an ideal point at the end of axis z, so projection rays will be parallel. Clipping is executed here. Finally, we take into account the real resolution of the image and scale the space accordingly. </a:t>
            </a:r>
            <a:endParaRPr lang="hu-HU" dirty="0"/>
          </a:p>
        </p:txBody>
      </p:sp>
    </p:spTree>
    <p:extLst>
      <p:ext uri="{BB962C8B-B14F-4D97-AF65-F5344CB8AC3E}">
        <p14:creationId xmlns:p14="http://schemas.microsoft.com/office/powerpoint/2010/main" val="2556187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iakép helye 1"/>
          <p:cNvSpPr>
            <a:spLocks noGrp="1" noRot="1" noChangeAspect="1" noTextEdit="1"/>
          </p:cNvSpPr>
          <p:nvPr>
            <p:ph type="sldImg"/>
          </p:nvPr>
        </p:nvSpPr>
        <p:spPr>
          <a:xfrm>
            <a:off x="393700" y="692150"/>
            <a:ext cx="6070600" cy="3416300"/>
          </a:xfrm>
          <a:ln/>
        </p:spPr>
      </p:sp>
      <p:sp>
        <p:nvSpPr>
          <p:cNvPr id="83971" name="Jegyzetek helye 2"/>
          <p:cNvSpPr>
            <a:spLocks noGrp="1"/>
          </p:cNvSpPr>
          <p:nvPr>
            <p:ph type="body" idx="1"/>
          </p:nvPr>
        </p:nvSpPr>
        <p:spPr>
          <a:noFill/>
          <a:ln w="9525"/>
        </p:spPr>
        <p:txBody>
          <a:bodyPr/>
          <a:lstStyle/>
          <a:p>
            <a:r>
              <a:rPr lang="en-US"/>
              <a:t>The task of computing the pixel coordinates of a vertex from the modeling coordinates is performed by a series of transformations. Originally, the vertices are given in model space, then transformed to world space using the model transform, to camera space using the view transform, to NDC (a.k.a. clip space, for clipping will be performed using these coordinates), and finally to pixel coordinates using the viewport transform.</a:t>
            </a:r>
          </a:p>
          <a:p>
            <a:endParaRPr lang="en-US"/>
          </a:p>
          <a:p>
            <a:r>
              <a:rPr lang="en-US"/>
              <a:t>All the transformations take a 4-element homogenous 3D coordinate vector, and return a 4-element homogenous 3D coordinate vector. All transformations are linear in homogenous coordinates, they can all be written as 4x4 matrices. Transformation is multiplication by that matrix. A series of transformations can be performed as a single multiplication by a single compound transformation matrix obtained as a product of the element transformations.</a:t>
            </a:r>
          </a:p>
        </p:txBody>
      </p:sp>
    </p:spTree>
    <p:extLst>
      <p:ext uri="{BB962C8B-B14F-4D97-AF65-F5344CB8AC3E}">
        <p14:creationId xmlns:p14="http://schemas.microsoft.com/office/powerpoint/2010/main" val="3559602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iakép helye 1"/>
          <p:cNvSpPr>
            <a:spLocks noGrp="1" noRot="1" noChangeAspect="1" noTextEdit="1"/>
          </p:cNvSpPr>
          <p:nvPr>
            <p:ph type="sldImg"/>
          </p:nvPr>
        </p:nvSpPr>
        <p:spPr>
          <a:xfrm>
            <a:off x="393700" y="692150"/>
            <a:ext cx="6070600" cy="3416300"/>
          </a:xfrm>
          <a:ln/>
        </p:spPr>
      </p:sp>
      <p:sp>
        <p:nvSpPr>
          <p:cNvPr id="84995" name="Jegyzetek helye 2"/>
          <p:cNvSpPr>
            <a:spLocks noGrp="1"/>
          </p:cNvSpPr>
          <p:nvPr>
            <p:ph type="body" idx="1"/>
          </p:nvPr>
        </p:nvSpPr>
        <p:spPr>
          <a:noFill/>
          <a:ln w="9525"/>
        </p:spPr>
        <p:txBody>
          <a:bodyPr/>
          <a:lstStyle/>
          <a:p>
            <a:r>
              <a:rPr lang="en-US"/>
              <a:t>Recall that the virtual world contains model instances in different poses. The model transformation computes the world space coordinates of a model vertex for an object in a certain pose.</a:t>
            </a:r>
          </a:p>
          <a:p>
            <a:endParaRPr lang="en-US"/>
          </a:p>
          <a:p>
            <a:r>
              <a:rPr lang="en-US"/>
              <a:t>This interpretation tells us what we want to compute, but how the pose should be specified is not intuitive.</a:t>
            </a:r>
          </a:p>
        </p:txBody>
      </p:sp>
    </p:spTree>
    <p:extLst>
      <p:ext uri="{BB962C8B-B14F-4D97-AF65-F5344CB8AC3E}">
        <p14:creationId xmlns:p14="http://schemas.microsoft.com/office/powerpoint/2010/main" val="2948068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iakép helye 1"/>
          <p:cNvSpPr>
            <a:spLocks noGrp="1" noRot="1" noChangeAspect="1" noTextEdit="1"/>
          </p:cNvSpPr>
          <p:nvPr>
            <p:ph type="sldImg"/>
          </p:nvPr>
        </p:nvSpPr>
        <p:spPr>
          <a:xfrm>
            <a:off x="393700" y="692150"/>
            <a:ext cx="6070600" cy="3416300"/>
          </a:xfrm>
          <a:ln/>
        </p:spPr>
      </p:sp>
      <p:sp>
        <p:nvSpPr>
          <p:cNvPr id="86019" name="Jegyzetek helye 2"/>
          <p:cNvSpPr>
            <a:spLocks noGrp="1"/>
          </p:cNvSpPr>
          <p:nvPr>
            <p:ph type="body" idx="1"/>
          </p:nvPr>
        </p:nvSpPr>
        <p:spPr>
          <a:noFill/>
          <a:ln w="9525"/>
        </p:spPr>
        <p:txBody>
          <a:bodyPr/>
          <a:lstStyle/>
          <a:p>
            <a:r>
              <a:rPr lang="en-US" dirty="0"/>
              <a:t>We can see this computation to move the model from its original reference position and orientation to its proper world pose. The transformation can be constructed using a rotation for the orientation, and a translation for the position.</a:t>
            </a:r>
          </a:p>
          <a:p>
            <a:endParaRPr lang="en-US" dirty="0"/>
          </a:p>
          <a:p>
            <a:r>
              <a:rPr lang="en-US" dirty="0"/>
              <a:t>So, performing a rotation and a translation will compute world space coordinates from model space coordinates. The transformation can be said to take the model from model space to world space. This interpretation is useful for the construction of the model transform. </a:t>
            </a:r>
          </a:p>
        </p:txBody>
      </p:sp>
    </p:spTree>
    <p:extLst>
      <p:ext uri="{BB962C8B-B14F-4D97-AF65-F5344CB8AC3E}">
        <p14:creationId xmlns:p14="http://schemas.microsoft.com/office/powerpoint/2010/main" val="2097924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393700" y="692150"/>
            <a:ext cx="6070600" cy="3416300"/>
          </a:xfrm>
          <a:ln/>
        </p:spPr>
      </p:sp>
      <p:sp>
        <p:nvSpPr>
          <p:cNvPr id="87043" name="Rectangle 3"/>
          <p:cNvSpPr>
            <a:spLocks noGrp="1" noChangeArrowheads="1"/>
          </p:cNvSpPr>
          <p:nvPr>
            <p:ph type="body" idx="1"/>
          </p:nvPr>
        </p:nvSpPr>
        <p:spPr>
          <a:noFill/>
          <a:ln w="9525"/>
        </p:spPr>
        <p:txBody>
          <a:bodyPr/>
          <a:lstStyle/>
          <a:p>
            <a:r>
              <a:rPr lang="en-US" dirty="0"/>
              <a:t>The model transformation sets up the object in the virtual world. This means scaling to set its size, then rotation to set its orientation, and finally translation to place it at its position. All three transformations are affine and can be given as homogeneous transformation matrices. Concatenating the matrices, we obtain a single modeling transformation matrix, which maps the object from its reference pose to its actual pose.</a:t>
            </a:r>
          </a:p>
        </p:txBody>
      </p:sp>
    </p:spTree>
    <p:extLst>
      <p:ext uri="{BB962C8B-B14F-4D97-AF65-F5344CB8AC3E}">
        <p14:creationId xmlns:p14="http://schemas.microsoft.com/office/powerpoint/2010/main" val="772676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a:t>Using the model transformation, the object is mapped to world coordinates.</a:t>
            </a:r>
          </a:p>
          <a:p>
            <a:endParaRPr lang="en-US" dirty="0"/>
          </a:p>
          <a:p>
            <a:r>
              <a:rPr lang="en-US" dirty="0"/>
              <a:t>From world coordinates, we go to camera space, where the camera is at the origin and looks along the –z direction. The </a:t>
            </a:r>
            <a:r>
              <a:rPr lang="en-US" b="1" dirty="0"/>
              <a:t>view transformation</a:t>
            </a:r>
            <a:r>
              <a:rPr lang="en-US" dirty="0"/>
              <a:t> between world and camera coordinates is a translation and a rotation. </a:t>
            </a:r>
          </a:p>
          <a:p>
            <a:endParaRPr lang="en-US" dirty="0"/>
          </a:p>
          <a:p>
            <a:r>
              <a:rPr lang="en-US" dirty="0"/>
              <a:t>After the view transformation, the next step is perspective transformation, which distorts the objects in a way that the original perspective projection will be equivalent to the parallel projection of the distorted objects. This is a non-affine transformation, so it will not preserve the value of the fourth homogeneous coordinates (which has been 1 so far). </a:t>
            </a:r>
          </a:p>
          <a:p>
            <a:endParaRPr lang="en-US" dirty="0"/>
          </a:p>
          <a:p>
            <a:r>
              <a:rPr lang="en-US" dirty="0"/>
              <a:t>The three transformation matrices (model, view, perspective) can be concatenated, so a single composite transformation matrix takes us from the reference state directly to normalized screen space. </a:t>
            </a:r>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17</a:t>
            </a:fld>
            <a:endParaRPr lang="en-US" dirty="0"/>
          </a:p>
        </p:txBody>
      </p:sp>
    </p:spTree>
    <p:extLst>
      <p:ext uri="{BB962C8B-B14F-4D97-AF65-F5344CB8AC3E}">
        <p14:creationId xmlns:p14="http://schemas.microsoft.com/office/powerpoint/2010/main" val="3857731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Diakép helye 1"/>
          <p:cNvSpPr>
            <a:spLocks noGrp="1" noRot="1" noChangeAspect="1" noTextEdit="1"/>
          </p:cNvSpPr>
          <p:nvPr>
            <p:ph type="sldImg"/>
          </p:nvPr>
        </p:nvSpPr>
        <p:spPr>
          <a:xfrm>
            <a:off x="393700" y="692150"/>
            <a:ext cx="6070600" cy="3416300"/>
          </a:xfrm>
          <a:ln/>
        </p:spPr>
      </p:sp>
      <p:sp>
        <p:nvSpPr>
          <p:cNvPr id="93187" name="Jegyzetek helye 2"/>
          <p:cNvSpPr>
            <a:spLocks noGrp="1"/>
          </p:cNvSpPr>
          <p:nvPr>
            <p:ph type="body" idx="1"/>
          </p:nvPr>
        </p:nvSpPr>
        <p:spPr>
          <a:noFill/>
          <a:ln w="9525"/>
        </p:spPr>
        <p:txBody>
          <a:bodyPr/>
          <a:lstStyle/>
          <a:p>
            <a:r>
              <a:rPr lang="en-US" dirty="0"/>
              <a:t>So after the model transformation, all remaining transformations are to answer the question of where a point should appear on the display. The computation is decomposed into two major steps: the view</a:t>
            </a:r>
            <a:r>
              <a:rPr lang="en-US" baseline="0" dirty="0"/>
              <a:t> and projection parts</a:t>
            </a:r>
            <a:r>
              <a:rPr lang="en-US" dirty="0"/>
              <a:t>.</a:t>
            </a:r>
          </a:p>
        </p:txBody>
      </p:sp>
    </p:spTree>
    <p:extLst>
      <p:ext uri="{BB962C8B-B14F-4D97-AF65-F5344CB8AC3E}">
        <p14:creationId xmlns:p14="http://schemas.microsoft.com/office/powerpoint/2010/main" val="1749044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393700" y="692150"/>
            <a:ext cx="6070600" cy="3416300"/>
          </a:xfrm>
          <a:ln/>
        </p:spPr>
      </p:sp>
      <p:sp>
        <p:nvSpPr>
          <p:cNvPr id="94211" name="Rectangle 3"/>
          <p:cNvSpPr>
            <a:spLocks noGrp="1" noChangeArrowheads="1"/>
          </p:cNvSpPr>
          <p:nvPr>
            <p:ph type="body" idx="1"/>
          </p:nvPr>
        </p:nvSpPr>
        <p:spPr>
          <a:noFill/>
          <a:ln w="9525"/>
        </p:spPr>
        <p:txBody>
          <a:bodyPr/>
          <a:lstStyle/>
          <a:p>
            <a:pPr>
              <a:defRPr/>
            </a:pPr>
            <a:r>
              <a:rPr lang="en-US" dirty="0"/>
              <a:t>For 3D image synthesis, we would like our screen to act as a window opened on a 3D virtual world. Where that window is located in the virtual world, what its size is, and from how far we are looking at it, will all influence what we would be seeing on the screen. In order to synthesize the image, these have to be given---we call them the parameters of our camera model.</a:t>
            </a:r>
          </a:p>
          <a:p>
            <a:pPr>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definition of the camera and projection transformations depends on the parameters of the camera. In computer graphics the camera is the eye position that represents the user in the virtual world and a window rectangle that represents the screen. </a:t>
            </a:r>
          </a:p>
          <a:p>
            <a:pPr>
              <a:defRPr/>
            </a:pPr>
            <a:endParaRPr lang="en-US" dirty="0"/>
          </a:p>
          <a:p>
            <a:pPr>
              <a:defRPr/>
            </a:pPr>
            <a:r>
              <a:rPr lang="en-US" dirty="0"/>
              <a:t>Indeed, real cameras do the same: create a 2D image from a 3D world. We are not willing to care about lens systems, or sacrifice processing power in order to simulate their intricacies. Thus, we use a very simple camera model, that of the pinhole camera. As light rays pass through a point-like hole, the image of the outside world is projected onto the back wall of the camera chamber, forming an upside-down and left-on-the-right image of it. In order to limit the projected image to a rectangle of certain size, we can apply shades in front of the pinhole in a pyramidal configuration.</a:t>
            </a:r>
          </a:p>
          <a:p>
            <a:pPr>
              <a:defRPr/>
            </a:pPr>
            <a:endParaRPr lang="en-US" dirty="0"/>
          </a:p>
          <a:p>
            <a:pPr>
              <a:defRPr/>
            </a:pPr>
            <a:r>
              <a:rPr lang="en-US" dirty="0"/>
              <a:t>It does not matter where the back wall is. Sure, the size of the projected image would be different, but otherwise it would be the same. In computer image display, the dimensions of the image will be scaled to the size of the viewport on-screen eventually, so it is irrelevant what the size in the camera model would be. The angles of the pyramidal shades do make a difference, of course! They control how much of the outside world will be visible in the image.</a:t>
            </a:r>
          </a:p>
          <a:p>
            <a:pPr>
              <a:defRPr/>
            </a:pPr>
            <a:endParaRPr lang="en-US" dirty="0"/>
          </a:p>
          <a:p>
            <a:pPr>
              <a:defRPr/>
            </a:pPr>
            <a:r>
              <a:rPr lang="en-US" dirty="0"/>
              <a:t>So, it does not matter where the back wall is. Could it be in front of the pinhole? Certainly not in a real pinhole camera, but in a virtual one, why not? Then our image will not even be flipped in any way. This is the configuration we are going to assume for our camera from now on.</a:t>
            </a:r>
          </a:p>
          <a:p>
            <a:pPr>
              <a:defRPr/>
            </a:pPr>
            <a:endParaRPr lang="en-US" dirty="0"/>
          </a:p>
          <a:p>
            <a:pPr>
              <a:defRPr/>
            </a:pPr>
            <a:r>
              <a:rPr lang="en-US" dirty="0"/>
              <a:t>So, what are the parameters of such a camera? </a:t>
            </a:r>
          </a:p>
          <a:p>
            <a:pPr>
              <a:defRPr/>
            </a:pPr>
            <a:r>
              <a:rPr lang="en-US" dirty="0"/>
              <a:t>world space camera</a:t>
            </a:r>
            <a:r>
              <a:rPr lang="en-US" baseline="0" dirty="0"/>
              <a:t> position: </a:t>
            </a:r>
            <a:r>
              <a:rPr lang="en-US" b="1" dirty="0"/>
              <a:t>eye</a:t>
            </a:r>
          </a:p>
          <a:p>
            <a:pPr>
              <a:defRPr/>
            </a:pPr>
            <a:r>
              <a:rPr lang="en-US" dirty="0"/>
              <a:t>world space camera</a:t>
            </a:r>
            <a:r>
              <a:rPr lang="en-US" baseline="0" dirty="0"/>
              <a:t> orientation: e.g. by giving </a:t>
            </a:r>
            <a:r>
              <a:rPr lang="en-US" dirty="0"/>
              <a:t>ahead, right and up vectors of the camera frame</a:t>
            </a:r>
          </a:p>
          <a:p>
            <a:pPr>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Instead of explicitly giving the ahead, right and up vectors of the camera frame (which are required to be unit length and orthogonal), a more intuitive set of equivalent parameters is customary. Instead of the ahead direction, we give a </a:t>
            </a:r>
            <a:r>
              <a:rPr lang="en-US" b="1" dirty="0" err="1"/>
              <a:t>lookat</a:t>
            </a:r>
            <a:r>
              <a:rPr lang="en-US" b="1" dirty="0"/>
              <a:t> point</a:t>
            </a:r>
            <a:r>
              <a:rPr lang="en-US" dirty="0"/>
              <a:t> in that direction (this point should appear in the center of the image). Note that</a:t>
            </a:r>
            <a:r>
              <a:rPr lang="en-US" baseline="0" dirty="0"/>
              <a:t> this does not completely define camera orientation, as it may be rolled left or right while still looking at the </a:t>
            </a:r>
            <a:r>
              <a:rPr lang="en-US" baseline="0" dirty="0" err="1"/>
              <a:t>lookat</a:t>
            </a:r>
            <a:r>
              <a:rPr lang="en-US" baseline="0" dirty="0"/>
              <a:t> point. Therefore, the additional condition is usually assumed that the camera stays as upright as possible (with respect to a </a:t>
            </a:r>
            <a:r>
              <a:rPr lang="en-US" b="1" baseline="0" dirty="0"/>
              <a:t>generic upwards </a:t>
            </a:r>
            <a:r>
              <a:rPr lang="en-US" baseline="0" dirty="0"/>
              <a:t>direction).</a:t>
            </a:r>
            <a:endParaRPr lang="en-US" dirty="0"/>
          </a:p>
          <a:p>
            <a:endParaRPr lang="en-US" dirty="0"/>
          </a:p>
          <a:p>
            <a:r>
              <a:rPr lang="en-US" dirty="0"/>
              <a:t>As discussed above,</a:t>
            </a:r>
            <a:r>
              <a:rPr lang="en-US" baseline="0" dirty="0"/>
              <a:t> the actual size or location of the window rectangle does not matter, but the angles of the pyramid connecting the eye to the window do. </a:t>
            </a:r>
            <a:r>
              <a:rPr lang="en-US" dirty="0"/>
              <a:t> To set the vertical extents, the </a:t>
            </a:r>
            <a:r>
              <a:rPr lang="en-US" b="1" dirty="0"/>
              <a:t>field of view angle (</a:t>
            </a:r>
            <a:r>
              <a:rPr lang="en-US" b="1" dirty="0" err="1"/>
              <a:t>fov</a:t>
            </a:r>
            <a:r>
              <a:rPr lang="en-US" b="1" dirty="0"/>
              <a:t>) </a:t>
            </a:r>
            <a:r>
              <a:rPr lang="en-US" dirty="0"/>
              <a:t>is given. For the horizontal size, the </a:t>
            </a:r>
            <a:r>
              <a:rPr lang="en-US" b="1" dirty="0"/>
              <a:t>aspect</a:t>
            </a:r>
            <a:r>
              <a:rPr lang="en-US" dirty="0"/>
              <a:t> ratio of the vertical and horizontal window edge sizes should be specified. To avoid distortions when mapping the resulting image to our display (render window, canvas),</a:t>
            </a:r>
            <a:r>
              <a:rPr lang="en-US" baseline="0" dirty="0"/>
              <a:t> this aspect ratio should correspond to that of the display.</a:t>
            </a:r>
            <a:endParaRPr lang="en-US" dirty="0"/>
          </a:p>
          <a:p>
            <a:endParaRPr lang="en-US" dirty="0"/>
          </a:p>
          <a:p>
            <a:r>
              <a:rPr lang="en-US" dirty="0"/>
              <a:t>To solve the visibility problem later, we will only be able to handle a bounded range of depth. Anything in front of the front clipping pane or behind the back clipping plane will be discarded, and not visible on screen. Where these planes are is also part of the camera definition.</a:t>
            </a:r>
          </a:p>
        </p:txBody>
      </p:sp>
    </p:spTree>
    <p:extLst>
      <p:ext uri="{BB962C8B-B14F-4D97-AF65-F5344CB8AC3E}">
        <p14:creationId xmlns:p14="http://schemas.microsoft.com/office/powerpoint/2010/main" val="14973961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Diakép helye 1"/>
          <p:cNvSpPr>
            <a:spLocks noGrp="1" noRot="1" noChangeAspect="1" noTextEdit="1"/>
          </p:cNvSpPr>
          <p:nvPr>
            <p:ph type="sldImg"/>
          </p:nvPr>
        </p:nvSpPr>
        <p:spPr>
          <a:xfrm>
            <a:off x="393700" y="692150"/>
            <a:ext cx="6070600" cy="3416300"/>
          </a:xfrm>
          <a:ln/>
        </p:spPr>
      </p:sp>
      <p:sp>
        <p:nvSpPr>
          <p:cNvPr id="95235" name="Jegyzetek helye 2"/>
          <p:cNvSpPr>
            <a:spLocks noGrp="1"/>
          </p:cNvSpPr>
          <p:nvPr>
            <p:ph type="body" idx="1"/>
          </p:nvPr>
        </p:nvSpPr>
        <p:spPr>
          <a:noFill/>
          <a:ln w="9525"/>
        </p:spPr>
        <p:txBody>
          <a:bodyPr/>
          <a:lstStyle/>
          <a:p>
            <a:r>
              <a:rPr lang="en-US"/>
              <a:t>The camera transform computes vertex coordinates relative to the camera. This is a similar setup to that of the model (the camera can also be characterized by a world space position and orientation, just like a model instance), only backwards.</a:t>
            </a:r>
          </a:p>
        </p:txBody>
      </p:sp>
    </p:spTree>
    <p:extLst>
      <p:ext uri="{BB962C8B-B14F-4D97-AF65-F5344CB8AC3E}">
        <p14:creationId xmlns:p14="http://schemas.microsoft.com/office/powerpoint/2010/main" val="3990389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iakép helye 1"/>
          <p:cNvSpPr>
            <a:spLocks noGrp="1" noRot="1" noChangeAspect="1" noTextEdit="1"/>
          </p:cNvSpPr>
          <p:nvPr>
            <p:ph type="sldImg"/>
          </p:nvPr>
        </p:nvSpPr>
        <p:spPr>
          <a:xfrm>
            <a:off x="393700" y="692150"/>
            <a:ext cx="6070600" cy="3416300"/>
          </a:xfrm>
          <a:ln/>
        </p:spPr>
      </p:sp>
      <p:sp>
        <p:nvSpPr>
          <p:cNvPr id="69635" name="Jegyzetek helye 2"/>
          <p:cNvSpPr>
            <a:spLocks noGrp="1"/>
          </p:cNvSpPr>
          <p:nvPr>
            <p:ph type="body" idx="1"/>
          </p:nvPr>
        </p:nvSpPr>
        <p:spPr>
          <a:noFill/>
          <a:ln w="9525"/>
        </p:spPr>
        <p:txBody>
          <a:bodyPr/>
          <a:lstStyle/>
          <a:p>
            <a:r>
              <a:rPr lang="en-US" dirty="0"/>
              <a:t>As said before, the virtual world is a collection of model instances. Where they are located and how they are oriented is specified with respect to the </a:t>
            </a:r>
            <a:r>
              <a:rPr lang="en-US" b="1" dirty="0"/>
              <a:t>world space</a:t>
            </a:r>
            <a:r>
              <a:rPr lang="en-US" dirty="0"/>
              <a:t>. This is one single absolute coordinate system, in which everything in the virtual world can be given, including light sources, camera parameters, etc. It is going</a:t>
            </a:r>
            <a:r>
              <a:rPr lang="en-US" baseline="0" dirty="0"/>
              <a:t> to be </a:t>
            </a:r>
            <a:r>
              <a:rPr lang="en-US" dirty="0"/>
              <a:t>safe to perform computation for illumination using world coordinates. These computations will include finding the distance between a light source and a shaded point, the incoming light angle, etc. For these, all parameters have to be expressed in the same coordinate system, of course.</a:t>
            </a:r>
          </a:p>
        </p:txBody>
      </p:sp>
    </p:spTree>
    <p:extLst>
      <p:ext uri="{BB962C8B-B14F-4D97-AF65-F5344CB8AC3E}">
        <p14:creationId xmlns:p14="http://schemas.microsoft.com/office/powerpoint/2010/main" val="4261514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Screen projection maps the window rectangle, which is the camera in 2D, onto the viewport rectangle, which can be imagined as the photograph. This simple projection is usually executed in two steps, first transforming the window onto a normalized square, and then transforming the square to the viewport. </a:t>
            </a:r>
          </a:p>
          <a:p>
            <a:endParaRPr lang="en-US" altLang="en-US" dirty="0"/>
          </a:p>
          <a:p>
            <a:r>
              <a:rPr lang="en-US" altLang="en-US" dirty="0"/>
              <a:t>Transforming the window to a origin centered square of corners (-1,-1) and (1,1) is a sequence of three transformations: a translation that moves the bottom-left corner of the window to the origin; a scaling that modifies the window width and height to 2; a translation that moves the origin to (-1,-1). This is an affine transformation that can also be given as a matrix. </a:t>
            </a:r>
          </a:p>
          <a:p>
            <a:endParaRPr lang="en-US" altLang="en-US" dirty="0"/>
          </a:p>
          <a:p>
            <a:r>
              <a:rPr lang="en-US" altLang="en-US" dirty="0"/>
              <a:t>Transformation of the origin centered square to the viewport is similar.</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21</a:t>
            </a:fld>
            <a:endParaRPr lang="en-US" dirty="0"/>
          </a:p>
        </p:txBody>
      </p:sp>
    </p:spTree>
    <p:extLst>
      <p:ext uri="{BB962C8B-B14F-4D97-AF65-F5344CB8AC3E}">
        <p14:creationId xmlns:p14="http://schemas.microsoft.com/office/powerpoint/2010/main" val="957792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Screen projection maps the window rectangle, which is the camera in 2D, onto the viewport rectangle, which can be imagined as the photograph. This simple projection is usually executed in two steps, first transforming the window onto a normalized square, and then transforming the square to the viewport. </a:t>
            </a:r>
          </a:p>
          <a:p>
            <a:endParaRPr lang="en-US" altLang="en-US" dirty="0"/>
          </a:p>
          <a:p>
            <a:r>
              <a:rPr lang="en-US" altLang="en-US" dirty="0"/>
              <a:t>Transforming the window to a origin centered square of corners (-1,-1) and (1,1) is a sequence of three transformations: a translation that moves the bottom-left corner of the window to the origin; a scaling that modifies the window width and height to 2; a translation that moves the origin to (-1,-1). This is an affine transformation that can also be given as a matrix. </a:t>
            </a:r>
          </a:p>
          <a:p>
            <a:endParaRPr lang="en-US" altLang="en-US" dirty="0"/>
          </a:p>
          <a:p>
            <a:r>
              <a:rPr lang="en-US" altLang="en-US" dirty="0"/>
              <a:t>Transformation of the origin centered square to the viewport is similar.</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25</a:t>
            </a:fld>
            <a:endParaRPr lang="en-US" dirty="0"/>
          </a:p>
        </p:txBody>
      </p:sp>
    </p:spTree>
    <p:extLst>
      <p:ext uri="{BB962C8B-B14F-4D97-AF65-F5344CB8AC3E}">
        <p14:creationId xmlns:p14="http://schemas.microsoft.com/office/powerpoint/2010/main" val="30487889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393700" y="692150"/>
            <a:ext cx="6070600" cy="3416300"/>
          </a:xfrm>
          <a:ln/>
        </p:spPr>
      </p:sp>
      <p:sp>
        <p:nvSpPr>
          <p:cNvPr id="99331" name="Rectangle 3"/>
          <p:cNvSpPr>
            <a:spLocks noGrp="1" noChangeArrowheads="1"/>
          </p:cNvSpPr>
          <p:nvPr>
            <p:ph type="body" idx="1"/>
          </p:nvPr>
        </p:nvSpPr>
        <p:spPr>
          <a:noFill/>
          <a:ln w="9525"/>
        </p:spPr>
        <p:txBody>
          <a:bodyPr/>
          <a:lstStyle/>
          <a:p>
            <a:r>
              <a:rPr lang="en-US"/>
              <a:t>In camera space, the camera is in the origin and the main viewing direction is axis –z. The normalization step distorts the space to make the viewing angle be equal to 90 degrees. This is a scaling along axes y and x. Considering scaling along axis y, before the transformation the top of the viewing pyramid has y coordinate </a:t>
            </a:r>
            <a:r>
              <a:rPr lang="hu-HU" i="1"/>
              <a:t>bp</a:t>
            </a:r>
            <a:r>
              <a:rPr lang="en-US"/>
              <a:t>·tg(</a:t>
            </a:r>
            <a:r>
              <a:rPr lang="en-US" i="1"/>
              <a:t>fov</a:t>
            </a:r>
            <a:r>
              <a:rPr lang="en-US"/>
              <a:t>/2), and we expect it to be bp. So, y coordinates must be divided by tg(</a:t>
            </a:r>
            <a:r>
              <a:rPr lang="en-US" i="1"/>
              <a:t>fov</a:t>
            </a:r>
            <a:r>
              <a:rPr lang="en-US"/>
              <a:t>/2). Similarly, x coordinates must be divided by tg(</a:t>
            </a:r>
            <a:r>
              <a:rPr lang="en-US" i="1"/>
              <a:t>fov</a:t>
            </a:r>
            <a:r>
              <a:rPr lang="en-US"/>
              <a:t>/2)·</a:t>
            </a:r>
            <a:r>
              <a:rPr lang="hu-HU" i="1"/>
              <a:t>asp</a:t>
            </a:r>
            <a:r>
              <a:rPr lang="en-US"/>
              <a:t>.</a:t>
            </a:r>
            <a:endParaRPr lang="hu-HU"/>
          </a:p>
          <a:p>
            <a:endParaRPr lang="hu-HU"/>
          </a:p>
        </p:txBody>
      </p:sp>
    </p:spTree>
    <p:extLst>
      <p:ext uri="{BB962C8B-B14F-4D97-AF65-F5344CB8AC3E}">
        <p14:creationId xmlns:p14="http://schemas.microsoft.com/office/powerpoint/2010/main" val="4291629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Diakép helye 1"/>
          <p:cNvSpPr>
            <a:spLocks noGrp="1" noRot="1" noChangeAspect="1" noTextEdit="1"/>
          </p:cNvSpPr>
          <p:nvPr>
            <p:ph type="sldImg"/>
          </p:nvPr>
        </p:nvSpPr>
        <p:spPr>
          <a:xfrm>
            <a:off x="393700" y="692150"/>
            <a:ext cx="6070600" cy="3416300"/>
          </a:xfrm>
          <a:ln/>
        </p:spPr>
      </p:sp>
      <p:sp>
        <p:nvSpPr>
          <p:cNvPr id="98307" name="Jegyzetek helye 2"/>
          <p:cNvSpPr>
            <a:spLocks noGrp="1"/>
          </p:cNvSpPr>
          <p:nvPr>
            <p:ph type="body" idx="1"/>
          </p:nvPr>
        </p:nvSpPr>
        <p:spPr>
          <a:noFill/>
          <a:ln w="9525"/>
        </p:spPr>
        <p:txBody>
          <a:bodyPr/>
          <a:lstStyle/>
          <a:p>
            <a:r>
              <a:rPr lang="en-US" dirty="0"/>
              <a:t>Projection computes where the point is seen on-screen (NDC coordinates, -1, 1). Already having the camera z and camera y, this is not a complicated task. Consider the similar right angled triangles to find that the (camera space) distance for the screen </a:t>
            </a:r>
            <a:r>
              <a:rPr lang="en-US" dirty="0" err="1"/>
              <a:t>centre</a:t>
            </a:r>
            <a:r>
              <a:rPr lang="en-US" dirty="0"/>
              <a:t> is y/z. If the FOV is 90 degrees, this is identical to NDC coordinate, otherwise we have to scale according to the virtual screen size (tan FOV/2).</a:t>
            </a:r>
          </a:p>
          <a:p>
            <a:endParaRPr lang="en-US" dirty="0"/>
          </a:p>
          <a:p>
            <a:r>
              <a:rPr lang="en-US" dirty="0"/>
              <a:t>So, the NDC coordinates of a point projected to the screen are (y/z, 1). In homogeneous coordinates, this can be written as (y, z, z). Without division! That is because we rely on the homogeneous division to do that for us, should anyone ever want to get the Cartesian coordinates.</a:t>
            </a:r>
          </a:p>
          <a:p>
            <a:endParaRPr lang="en-US" dirty="0"/>
          </a:p>
          <a:p>
            <a:r>
              <a:rPr lang="en-US" dirty="0"/>
              <a:t>Note that in this slide we did not care about the signs of the coordinates (it is actually –z, not z), and we just computed the projected z to be one (assuming a screen at unit distance), which is not a useful piece of information. The actual projected depth has to be something we can use for depth comparisons.</a:t>
            </a:r>
          </a:p>
        </p:txBody>
      </p:sp>
    </p:spTree>
    <p:extLst>
      <p:ext uri="{BB962C8B-B14F-4D97-AF65-F5344CB8AC3E}">
        <p14:creationId xmlns:p14="http://schemas.microsoft.com/office/powerpoint/2010/main" val="1661265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393700" y="692150"/>
            <a:ext cx="6070600" cy="3416300"/>
          </a:xfrm>
          <a:ln/>
        </p:spPr>
      </p:sp>
      <p:sp>
        <p:nvSpPr>
          <p:cNvPr id="103427" name="Rectangle 3"/>
          <p:cNvSpPr>
            <a:spLocks noGrp="1" noChangeArrowheads="1"/>
          </p:cNvSpPr>
          <p:nvPr>
            <p:ph type="body" idx="1"/>
          </p:nvPr>
        </p:nvSpPr>
        <p:spPr>
          <a:noFill/>
          <a:ln w="9525"/>
        </p:spPr>
        <p:txBody>
          <a:bodyPr/>
          <a:lstStyle/>
          <a:p>
            <a:r>
              <a:rPr lang="en-US" dirty="0"/>
              <a:t>Normalization and perspective transformation are usually combined and the composed transformation is set directly.</a:t>
            </a:r>
          </a:p>
          <a:p>
            <a:endParaRPr lang="en-US" dirty="0"/>
          </a:p>
          <a:p>
            <a:r>
              <a:rPr lang="en-US" dirty="0"/>
              <a:t>It is worth noting that this transformation sets the fourth homogeneous coordinate to the (negative) camera coordinate depth value. It is also notable that this transformation maps the eye ([0,0,0,1] in homogeneous coordinates) to the ideal point of axis z, i.e. to [0,0,</a:t>
            </a:r>
            <a:r>
              <a:rPr lang="hu-HU" dirty="0"/>
              <a:t> -</a:t>
            </a:r>
            <a:r>
              <a:rPr lang="en-US" dirty="0"/>
              <a:t>2</a:t>
            </a:r>
            <a:r>
              <a:rPr lang="en-US" i="1" dirty="0"/>
              <a:t>fp </a:t>
            </a:r>
            <a:r>
              <a:rPr lang="en-US" dirty="0"/>
              <a:t>·</a:t>
            </a:r>
            <a:r>
              <a:rPr lang="en-US" i="1" dirty="0" err="1"/>
              <a:t>bp</a:t>
            </a:r>
            <a:r>
              <a:rPr lang="hu-HU" dirty="0"/>
              <a:t>/(</a:t>
            </a:r>
            <a:r>
              <a:rPr lang="en-US" i="1" dirty="0" err="1"/>
              <a:t>bp</a:t>
            </a:r>
            <a:r>
              <a:rPr lang="hu-HU" i="1" dirty="0" err="1"/>
              <a:t>-fp</a:t>
            </a:r>
            <a:r>
              <a:rPr lang="hu-HU" dirty="0"/>
              <a:t>)</a:t>
            </a:r>
            <a:r>
              <a:rPr lang="en-US" dirty="0"/>
              <a:t>, 0] </a:t>
            </a:r>
            <a:r>
              <a:rPr lang="en-US" dirty="0">
                <a:sym typeface="Symbol" pitchFamily="18" charset="2"/>
              </a:rPr>
              <a:t></a:t>
            </a:r>
            <a:r>
              <a:rPr lang="en-US" dirty="0"/>
              <a:t>[0,0,</a:t>
            </a:r>
            <a:r>
              <a:rPr lang="hu-HU" dirty="0"/>
              <a:t> </a:t>
            </a:r>
            <a:r>
              <a:rPr lang="en-US" dirty="0"/>
              <a:t>1, 0].</a:t>
            </a:r>
            <a:endParaRPr lang="hu-HU" dirty="0"/>
          </a:p>
        </p:txBody>
      </p:sp>
    </p:spTree>
    <p:extLst>
      <p:ext uri="{BB962C8B-B14F-4D97-AF65-F5344CB8AC3E}">
        <p14:creationId xmlns:p14="http://schemas.microsoft.com/office/powerpoint/2010/main" val="273432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iakép helye 1"/>
          <p:cNvSpPr>
            <a:spLocks noGrp="1" noRot="1" noChangeAspect="1" noTextEdit="1"/>
          </p:cNvSpPr>
          <p:nvPr>
            <p:ph type="sldImg"/>
          </p:nvPr>
        </p:nvSpPr>
        <p:spPr>
          <a:xfrm>
            <a:off x="393700" y="692150"/>
            <a:ext cx="6070600" cy="3416300"/>
          </a:xfrm>
          <a:ln/>
        </p:spPr>
      </p:sp>
      <p:sp>
        <p:nvSpPr>
          <p:cNvPr id="70659" name="Jegyzetek helye 2"/>
          <p:cNvSpPr>
            <a:spLocks noGrp="1"/>
          </p:cNvSpPr>
          <p:nvPr>
            <p:ph type="body" idx="1"/>
          </p:nvPr>
        </p:nvSpPr>
        <p:spPr>
          <a:noFill/>
          <a:ln w="9525"/>
        </p:spPr>
        <p:txBody>
          <a:bodyPr/>
          <a:lstStyle/>
          <a:p>
            <a:pPr>
              <a:defRPr/>
            </a:pPr>
            <a:r>
              <a:rPr lang="en-US" dirty="0"/>
              <a:t>To render images of a</a:t>
            </a:r>
            <a:r>
              <a:rPr lang="en-US" baseline="0" dirty="0"/>
              <a:t> 3D virtual world, we have to specify a 3D camera. The position and orientation of the camera fixes a Cartesian coordinate system with the origin at the camera position, and the basis vectors the orthogonal right, up, and ahead direction vectors. Coordinates in the </a:t>
            </a:r>
            <a:r>
              <a:rPr lang="en-US" b="1" baseline="0" dirty="0"/>
              <a:t>camera space</a:t>
            </a:r>
            <a:r>
              <a:rPr lang="en-US" baseline="0" dirty="0"/>
              <a:t> tell us where points are with respect to this frame.</a:t>
            </a:r>
            <a:endParaRPr lang="en-US" dirty="0"/>
          </a:p>
        </p:txBody>
      </p:sp>
    </p:spTree>
    <p:extLst>
      <p:ext uri="{BB962C8B-B14F-4D97-AF65-F5344CB8AC3E}">
        <p14:creationId xmlns:p14="http://schemas.microsoft.com/office/powerpoint/2010/main" val="3637975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iakép helye 1"/>
          <p:cNvSpPr>
            <a:spLocks noGrp="1" noRot="1" noChangeAspect="1" noTextEdit="1"/>
          </p:cNvSpPr>
          <p:nvPr>
            <p:ph type="sldImg"/>
          </p:nvPr>
        </p:nvSpPr>
        <p:spPr>
          <a:xfrm>
            <a:off x="393700" y="692150"/>
            <a:ext cx="6070600" cy="3416300"/>
          </a:xfrm>
          <a:ln/>
        </p:spPr>
      </p:sp>
      <p:sp>
        <p:nvSpPr>
          <p:cNvPr id="71683" name="Jegyzetek helye 2"/>
          <p:cNvSpPr>
            <a:spLocks noGrp="1"/>
          </p:cNvSpPr>
          <p:nvPr>
            <p:ph type="body" idx="1"/>
          </p:nvPr>
        </p:nvSpPr>
        <p:spPr>
          <a:noFill/>
          <a:ln w="9525"/>
        </p:spPr>
        <p:txBody>
          <a:bodyPr/>
          <a:lstStyle/>
          <a:p>
            <a:r>
              <a:rPr lang="en-US" dirty="0"/>
              <a:t>Remember the </a:t>
            </a:r>
            <a:r>
              <a:rPr lang="en-US" b="1" dirty="0"/>
              <a:t>normalized device space</a:t>
            </a:r>
            <a:r>
              <a:rPr lang="en-US" dirty="0"/>
              <a:t>? NDC coordinates tell us where a point appears in the viewport.</a:t>
            </a:r>
          </a:p>
        </p:txBody>
      </p:sp>
    </p:spTree>
    <p:extLst>
      <p:ext uri="{BB962C8B-B14F-4D97-AF65-F5344CB8AC3E}">
        <p14:creationId xmlns:p14="http://schemas.microsoft.com/office/powerpoint/2010/main" val="1590529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iakép helye 1"/>
          <p:cNvSpPr>
            <a:spLocks noGrp="1" noRot="1" noChangeAspect="1" noTextEdit="1"/>
          </p:cNvSpPr>
          <p:nvPr>
            <p:ph type="sldImg"/>
          </p:nvPr>
        </p:nvSpPr>
        <p:spPr>
          <a:xfrm>
            <a:off x="393700" y="692150"/>
            <a:ext cx="6070600" cy="3416300"/>
          </a:xfrm>
          <a:ln/>
        </p:spPr>
      </p:sp>
      <p:sp>
        <p:nvSpPr>
          <p:cNvPr id="72707" name="Jegyzetek helye 2"/>
          <p:cNvSpPr>
            <a:spLocks noGrp="1"/>
          </p:cNvSpPr>
          <p:nvPr>
            <p:ph type="body" idx="1"/>
          </p:nvPr>
        </p:nvSpPr>
        <p:spPr>
          <a:noFill/>
          <a:ln w="9525"/>
        </p:spPr>
        <p:txBody>
          <a:bodyPr/>
          <a:lstStyle/>
          <a:p>
            <a:r>
              <a:rPr lang="en-US" b="1" dirty="0"/>
              <a:t>Viewport</a:t>
            </a:r>
            <a:r>
              <a:rPr lang="en-US" dirty="0"/>
              <a:t> coordinates are the integer row and column indices of a pixel.  To draw something, we eventually have to able to tell which pixels are to be colored.</a:t>
            </a:r>
          </a:p>
        </p:txBody>
      </p:sp>
    </p:spTree>
    <p:extLst>
      <p:ext uri="{BB962C8B-B14F-4D97-AF65-F5344CB8AC3E}">
        <p14:creationId xmlns:p14="http://schemas.microsoft.com/office/powerpoint/2010/main" val="2735505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iakép helye 1"/>
          <p:cNvSpPr>
            <a:spLocks noGrp="1" noRot="1" noChangeAspect="1" noTextEdit="1"/>
          </p:cNvSpPr>
          <p:nvPr>
            <p:ph type="sldImg"/>
          </p:nvPr>
        </p:nvSpPr>
        <p:spPr>
          <a:xfrm>
            <a:off x="393700" y="692150"/>
            <a:ext cx="6070600" cy="3416300"/>
          </a:xfrm>
          <a:ln/>
        </p:spPr>
      </p:sp>
      <p:sp>
        <p:nvSpPr>
          <p:cNvPr id="73731" name="Jegyzetek helye 2"/>
          <p:cNvSpPr>
            <a:spLocks noGrp="1"/>
          </p:cNvSpPr>
          <p:nvPr>
            <p:ph type="body" idx="1"/>
          </p:nvPr>
        </p:nvSpPr>
        <p:spPr>
          <a:noFill/>
          <a:ln w="9525"/>
        </p:spPr>
        <p:txBody>
          <a:bodyPr/>
          <a:lstStyle/>
          <a:p>
            <a:r>
              <a:rPr lang="en-US" dirty="0"/>
              <a:t>Transformations are operations on points. The point is expressed by a set of coordinates. A transformation will yield a new set of coordinates. This can simultaneously be seen to:</a:t>
            </a:r>
          </a:p>
          <a:p>
            <a:r>
              <a:rPr lang="en-US" dirty="0"/>
              <a:t>a, calculate coordinates for the same point in a different space (this I will call the static interpretation)</a:t>
            </a:r>
          </a:p>
          <a:p>
            <a:r>
              <a:rPr lang="en-US" dirty="0"/>
              <a:t>b, change the coordinates of the point, moving it (the dynamic interpretation).</a:t>
            </a:r>
          </a:p>
          <a:p>
            <a:endParaRPr lang="en-US" dirty="0"/>
          </a:p>
          <a:p>
            <a:r>
              <a:rPr lang="en-US" dirty="0"/>
              <a:t>Both interpretations are valid. The static one tells us what the purpose of the computation is, the dynamic often helps us in its construction.</a:t>
            </a:r>
          </a:p>
          <a:p>
            <a:endParaRPr lang="en-US" dirty="0"/>
          </a:p>
          <a:p>
            <a:r>
              <a:rPr lang="en-US" dirty="0"/>
              <a:t>Transformations are a way to compute answers to questions we will be encountering in graphics, and incremental image synthesis (i.e. what the classic GPU pipeline does) in particular. Questions like:</a:t>
            </a:r>
          </a:p>
          <a:p>
            <a:pPr>
              <a:buFontTx/>
              <a:buChar char="-"/>
            </a:pPr>
            <a:r>
              <a:rPr lang="en-US" dirty="0"/>
              <a:t>If the </a:t>
            </a:r>
            <a:r>
              <a:rPr lang="en-US" b="1" dirty="0"/>
              <a:t>model</a:t>
            </a:r>
            <a:r>
              <a:rPr lang="en-US" dirty="0"/>
              <a:t>er has drawn this vertex here, and the object is standing here, where in the </a:t>
            </a:r>
            <a:r>
              <a:rPr lang="en-US" b="1" dirty="0"/>
              <a:t>world</a:t>
            </a:r>
            <a:r>
              <a:rPr lang="en-US" dirty="0"/>
              <a:t> is the vertex?</a:t>
            </a:r>
          </a:p>
          <a:p>
            <a:pPr>
              <a:buFontTx/>
              <a:buChar char="-"/>
            </a:pPr>
            <a:r>
              <a:rPr lang="en-US" dirty="0"/>
              <a:t> If the triangle was </a:t>
            </a:r>
            <a:r>
              <a:rPr lang="en-US" b="1" dirty="0"/>
              <a:t>mode</a:t>
            </a:r>
            <a:r>
              <a:rPr lang="en-US" dirty="0"/>
              <a:t>led here, where should we draw it on </a:t>
            </a:r>
            <a:r>
              <a:rPr lang="en-US" b="1" dirty="0"/>
              <a:t>screen</a:t>
            </a:r>
            <a:r>
              <a:rPr lang="en-US" dirty="0"/>
              <a:t>?</a:t>
            </a:r>
          </a:p>
          <a:p>
            <a:pPr>
              <a:buFontTx/>
              <a:buChar char="-"/>
            </a:pPr>
            <a:endParaRPr lang="en-US" dirty="0"/>
          </a:p>
        </p:txBody>
      </p:sp>
    </p:spTree>
    <p:extLst>
      <p:ext uri="{BB962C8B-B14F-4D97-AF65-F5344CB8AC3E}">
        <p14:creationId xmlns:p14="http://schemas.microsoft.com/office/powerpoint/2010/main" val="4016297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Diakép helye 1"/>
          <p:cNvSpPr>
            <a:spLocks noGrp="1" noRot="1" noChangeAspect="1" noTextEdit="1"/>
          </p:cNvSpPr>
          <p:nvPr>
            <p:ph type="sldImg"/>
          </p:nvPr>
        </p:nvSpPr>
        <p:spPr>
          <a:xfrm>
            <a:off x="393700" y="692150"/>
            <a:ext cx="6070600" cy="3416300"/>
          </a:xfrm>
          <a:ln/>
        </p:spPr>
      </p:sp>
      <p:sp>
        <p:nvSpPr>
          <p:cNvPr id="77827" name="Jegyzetek helye 2"/>
          <p:cNvSpPr>
            <a:spLocks noGrp="1"/>
          </p:cNvSpPr>
          <p:nvPr>
            <p:ph type="body" idx="1"/>
          </p:nvPr>
        </p:nvSpPr>
        <p:spPr>
          <a:noFill/>
          <a:ln w="9525"/>
        </p:spPr>
        <p:txBody>
          <a:bodyPr/>
          <a:lstStyle/>
          <a:p>
            <a:r>
              <a:rPr lang="en-US" dirty="0"/>
              <a:t>The rasterizer</a:t>
            </a:r>
            <a:r>
              <a:rPr lang="en-US" baseline="0" dirty="0"/>
              <a:t> unit in the GPU pipeline</a:t>
            </a:r>
            <a:r>
              <a:rPr lang="en-US" dirty="0"/>
              <a:t> just draws triangles on-screen (and lines and points, but those hardly make 3D objects). The task really is: given the triangle mesh models in the reference model spaces, compute where to draw those 2D triangles on-screen, what pixels to color.</a:t>
            </a:r>
          </a:p>
          <a:p>
            <a:endParaRPr lang="en-US" dirty="0"/>
          </a:p>
          <a:p>
            <a:r>
              <a:rPr lang="en-US" dirty="0"/>
              <a:t>For a single triangle vertex point, this means a long journey of computations (transformations!) to find out where it actually appears on the display device.</a:t>
            </a:r>
          </a:p>
          <a:p>
            <a:endParaRPr lang="en-US" dirty="0"/>
          </a:p>
          <a:p>
            <a:r>
              <a:rPr lang="en-US" dirty="0"/>
              <a:t>Also, the transformations must take triangles and yield triangles. The class of transformations which has this property is called the class of homogeneous linear transformations. As they are linear, they can be written as a multiplication with a matrix. It is a 4x4 matrix, as it works on homogeneous coordinate quadruplets.</a:t>
            </a:r>
          </a:p>
        </p:txBody>
      </p:sp>
    </p:spTree>
    <p:extLst>
      <p:ext uri="{BB962C8B-B14F-4D97-AF65-F5344CB8AC3E}">
        <p14:creationId xmlns:p14="http://schemas.microsoft.com/office/powerpoint/2010/main" val="3420681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iakép helye 1"/>
          <p:cNvSpPr>
            <a:spLocks noGrp="1" noRot="1" noChangeAspect="1" noTextEdit="1"/>
          </p:cNvSpPr>
          <p:nvPr>
            <p:ph type="sldImg"/>
          </p:nvPr>
        </p:nvSpPr>
        <p:spPr>
          <a:xfrm>
            <a:off x="393700" y="692150"/>
            <a:ext cx="6070600" cy="3416300"/>
          </a:xfrm>
          <a:ln/>
        </p:spPr>
      </p:sp>
      <p:sp>
        <p:nvSpPr>
          <p:cNvPr id="78851" name="Jegyzetek helye 2"/>
          <p:cNvSpPr>
            <a:spLocks noGrp="1"/>
          </p:cNvSpPr>
          <p:nvPr>
            <p:ph type="body" idx="1"/>
          </p:nvPr>
        </p:nvSpPr>
        <p:spPr>
          <a:noFill/>
          <a:ln w="9525"/>
        </p:spPr>
        <p:txBody>
          <a:bodyPr/>
          <a:lstStyle/>
          <a:p>
            <a:r>
              <a:rPr lang="en-US" dirty="0"/>
              <a:t>What are the parameters of such a computation? What influences where a vertex ends up on the screen?</a:t>
            </a:r>
          </a:p>
          <a:p>
            <a:endParaRPr lang="en-US" dirty="0"/>
          </a:p>
          <a:p>
            <a:r>
              <a:rPr lang="en-US" dirty="0"/>
              <a:t>Where our model is placed in the virtual world.</a:t>
            </a:r>
            <a:endParaRPr lang="hu-HU" dirty="0"/>
          </a:p>
          <a:p>
            <a:pPr lvl="1"/>
            <a:r>
              <a:rPr lang="en-US" dirty="0"/>
              <a:t>This is defined by the </a:t>
            </a:r>
            <a:r>
              <a:rPr lang="hu-HU" dirty="0" err="1"/>
              <a:t>model</a:t>
            </a:r>
            <a:r>
              <a:rPr lang="en-US" dirty="0"/>
              <a:t> transformation parameters</a:t>
            </a:r>
            <a:r>
              <a:rPr lang="hu-HU" dirty="0"/>
              <a:t>, </a:t>
            </a:r>
            <a:r>
              <a:rPr lang="en-US" dirty="0"/>
              <a:t>a.k.a. (</a:t>
            </a:r>
            <a:r>
              <a:rPr lang="hu-HU" dirty="0" err="1"/>
              <a:t>world</a:t>
            </a:r>
            <a:r>
              <a:rPr lang="en-US" dirty="0"/>
              <a:t> transformation).</a:t>
            </a:r>
            <a:endParaRPr lang="hu-HU" dirty="0"/>
          </a:p>
          <a:p>
            <a:r>
              <a:rPr lang="en-US" dirty="0"/>
              <a:t>Where the camera is, which way it looks</a:t>
            </a:r>
            <a:endParaRPr lang="hu-HU" dirty="0"/>
          </a:p>
          <a:p>
            <a:pPr lvl="1"/>
            <a:r>
              <a:rPr lang="en-US" dirty="0"/>
              <a:t>Defined by some of the camera parameters. The computation using these is the camera transformation.</a:t>
            </a:r>
            <a:endParaRPr lang="hu-HU" dirty="0"/>
          </a:p>
          <a:p>
            <a:r>
              <a:rPr lang="en-US" dirty="0"/>
              <a:t>How big the field-of-view (and aspect ratio) are</a:t>
            </a:r>
            <a:endParaRPr lang="hu-HU" dirty="0"/>
          </a:p>
          <a:p>
            <a:pPr lvl="1"/>
            <a:r>
              <a:rPr lang="en-US" dirty="0"/>
              <a:t>This plays are role in where the points are projected on-screen according to 3D perspective.</a:t>
            </a:r>
            <a:endParaRPr lang="hu-HU" dirty="0"/>
          </a:p>
          <a:p>
            <a:r>
              <a:rPr lang="en-US" dirty="0"/>
              <a:t>How large pixels are</a:t>
            </a:r>
            <a:endParaRPr lang="hu-HU" dirty="0"/>
          </a:p>
          <a:p>
            <a:pPr lvl="1"/>
            <a:r>
              <a:rPr lang="en-US" dirty="0"/>
              <a:t>Handled by the </a:t>
            </a:r>
            <a:r>
              <a:rPr lang="hu-HU" dirty="0" err="1"/>
              <a:t>viewport</a:t>
            </a:r>
            <a:r>
              <a:rPr lang="hu-HU" dirty="0"/>
              <a:t> </a:t>
            </a:r>
            <a:r>
              <a:rPr lang="en-US" dirty="0"/>
              <a:t>transformation.</a:t>
            </a:r>
          </a:p>
          <a:p>
            <a:endParaRPr lang="en-US" dirty="0"/>
          </a:p>
        </p:txBody>
      </p:sp>
    </p:spTree>
    <p:extLst>
      <p:ext uri="{BB962C8B-B14F-4D97-AF65-F5344CB8AC3E}">
        <p14:creationId xmlns:p14="http://schemas.microsoft.com/office/powerpoint/2010/main" val="290359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iakép helye 1"/>
          <p:cNvSpPr>
            <a:spLocks noGrp="1" noRot="1" noChangeAspect="1" noTextEdit="1"/>
          </p:cNvSpPr>
          <p:nvPr>
            <p:ph type="sldImg"/>
          </p:nvPr>
        </p:nvSpPr>
        <p:spPr>
          <a:xfrm>
            <a:off x="393700" y="692150"/>
            <a:ext cx="6070600" cy="3416300"/>
          </a:xfrm>
          <a:ln/>
        </p:spPr>
      </p:sp>
      <p:sp>
        <p:nvSpPr>
          <p:cNvPr id="79875" name="Jegyzetek helye 2"/>
          <p:cNvSpPr>
            <a:spLocks noGrp="1"/>
          </p:cNvSpPr>
          <p:nvPr>
            <p:ph type="body" idx="1"/>
          </p:nvPr>
        </p:nvSpPr>
        <p:spPr>
          <a:noFill/>
          <a:ln w="9525"/>
        </p:spPr>
        <p:txBody>
          <a:bodyPr/>
          <a:lstStyle/>
          <a:p>
            <a:r>
              <a:rPr lang="en-US"/>
              <a:t>If we just draw all triangles where they would appear on screen, triangles further away but drawn later will overwrite closer ones, occluding them. Thus, somewhere during our quest to find the device space coordinates of vertices, we need to solve the visibility problem: which triangle is visible in a pixel and which one is not. Only the visible one should be allowed to influence the final color of the pixel (assuming opaque objects for now).</a:t>
            </a:r>
          </a:p>
          <a:p>
            <a:endParaRPr lang="en-US"/>
          </a:p>
          <a:p>
            <a:r>
              <a:rPr lang="en-US"/>
              <a:t>How does this interfere with our calculation of device space coordinates? Well, NDC coordinates used to be 2D, just x and y. Not enough to tell what is closer or farther. We will also need a z, depth coordinate. Also, we are going to use some specialized hardware to compare those depth values, which works with values in the -1,1 range. Thus we will need to limit the depth range we are dealing with, and map that limited range to -1, 1. The limit values on </a:t>
            </a:r>
            <a:r>
              <a:rPr lang="en-US" i="1"/>
              <a:t>z</a:t>
            </a:r>
            <a:r>
              <a:rPr lang="en-US"/>
              <a:t> will constitute a back and a front pane, outside of which the geometry needs to be discarded for lack of depth comparison support. This discarding gives the panes the name of clipping panes.</a:t>
            </a:r>
          </a:p>
        </p:txBody>
      </p:sp>
    </p:spTree>
    <p:extLst>
      <p:ext uri="{BB962C8B-B14F-4D97-AF65-F5344CB8AC3E}">
        <p14:creationId xmlns:p14="http://schemas.microsoft.com/office/powerpoint/2010/main" val="1627271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8A3FAA-9C6C-4F9E-8590-40D8D97A52B8}"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61395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963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483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4">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4012604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1">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4283582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331580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68827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8A3FAA-9C6C-4F9E-8590-40D8D97A52B8}"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8A3FAA-9C6C-4F9E-8590-40D8D97A52B8}"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8A3FAA-9C6C-4F9E-8590-40D8D97A52B8}"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11/8/2021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11/8/2021</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4454903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tags" Target="../tags/tag3.xml"/><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notesSlide" Target="../notesSlides/notesSlide11.xml"/><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slideLayout" Target="../slideLayouts/slideLayout6.xml"/><Relationship Id="rId9" Type="http://schemas.openxmlformats.org/officeDocument/2006/relationships/image" Target="../media/image9.png"/><Relationship Id="rId1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7.png"/><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image" Target="../media/image16.png"/><Relationship Id="rId2" Type="http://schemas.openxmlformats.org/officeDocument/2006/relationships/tags" Target="../tags/tag5.xml"/><Relationship Id="rId16" Type="http://schemas.openxmlformats.org/officeDocument/2006/relationships/image" Target="../media/image20.png"/><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image" Target="../media/image14.png"/><Relationship Id="rId5" Type="http://schemas.openxmlformats.org/officeDocument/2006/relationships/tags" Target="../tags/tag8.xml"/><Relationship Id="rId15" Type="http://schemas.openxmlformats.org/officeDocument/2006/relationships/image" Target="../media/image19.png"/><Relationship Id="rId10" Type="http://schemas.openxmlformats.org/officeDocument/2006/relationships/image" Target="../media/image13.png"/><Relationship Id="rId4" Type="http://schemas.openxmlformats.org/officeDocument/2006/relationships/tags" Target="../tags/tag7.xml"/><Relationship Id="rId9" Type="http://schemas.openxmlformats.org/officeDocument/2006/relationships/notesSlide" Target="../notesSlides/notesSlide12.xml"/><Relationship Id="rId1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24.pn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23.png"/><Relationship Id="rId2" Type="http://schemas.openxmlformats.org/officeDocument/2006/relationships/tags" Target="../tags/tag12.xml"/><Relationship Id="rId16" Type="http://schemas.openxmlformats.org/officeDocument/2006/relationships/image" Target="../media/image27.png"/><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image" Target="../media/image22.png"/><Relationship Id="rId5" Type="http://schemas.openxmlformats.org/officeDocument/2006/relationships/tags" Target="../tags/tag15.xml"/><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tags" Target="../tags/tag14.xml"/><Relationship Id="rId9" Type="http://schemas.openxmlformats.org/officeDocument/2006/relationships/notesSlide" Target="../notesSlides/notesSlide15.xml"/><Relationship Id="rId14" Type="http://schemas.openxmlformats.org/officeDocument/2006/relationships/image" Target="../media/image25.png"/></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20.xml"/><Relationship Id="rId7" Type="http://schemas.openxmlformats.org/officeDocument/2006/relationships/image" Target="../media/image28.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16.xml"/><Relationship Id="rId5" Type="http://schemas.openxmlformats.org/officeDocument/2006/relationships/slideLayout" Target="../slideLayouts/slideLayout2.xml"/><Relationship Id="rId10" Type="http://schemas.openxmlformats.org/officeDocument/2006/relationships/image" Target="../media/image31.png"/><Relationship Id="rId4" Type="http://schemas.openxmlformats.org/officeDocument/2006/relationships/tags" Target="../tags/tag21.xml"/><Relationship Id="rId9"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2.e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tags" Target="../tags/tag24.xml"/><Relationship Id="rId7" Type="http://schemas.openxmlformats.org/officeDocument/2006/relationships/image" Target="../media/image34.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33.png"/><Relationship Id="rId5" Type="http://schemas.openxmlformats.org/officeDocument/2006/relationships/slideLayout" Target="../slideLayouts/slideLayout7.xml"/><Relationship Id="rId4" Type="http://schemas.openxmlformats.org/officeDocument/2006/relationships/tags" Target="../tags/tag25.xml"/><Relationship Id="rId9" Type="http://schemas.openxmlformats.org/officeDocument/2006/relationships/image" Target="../media/image36.png"/></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28.xml"/><Relationship Id="rId7" Type="http://schemas.openxmlformats.org/officeDocument/2006/relationships/image" Target="../media/image33.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Layout" Target="../slideLayouts/slideLayout7.xml"/><Relationship Id="rId11" Type="http://schemas.openxmlformats.org/officeDocument/2006/relationships/image" Target="../media/image37.png"/><Relationship Id="rId5" Type="http://schemas.openxmlformats.org/officeDocument/2006/relationships/tags" Target="../tags/tag30.xml"/><Relationship Id="rId10" Type="http://schemas.openxmlformats.org/officeDocument/2006/relationships/image" Target="../media/image36.png"/><Relationship Id="rId4" Type="http://schemas.openxmlformats.org/officeDocument/2006/relationships/tags" Target="../tags/tag29.xml"/><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tags" Target="../tags/tag32.xml"/><Relationship Id="rId16" Type="http://schemas.openxmlformats.org/officeDocument/2006/relationships/image" Target="../media/image38.png"/><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33.png"/><Relationship Id="rId5" Type="http://schemas.openxmlformats.org/officeDocument/2006/relationships/tags" Target="../tags/tag35.xml"/><Relationship Id="rId15" Type="http://schemas.openxmlformats.org/officeDocument/2006/relationships/image" Target="../media/image37.png"/><Relationship Id="rId10" Type="http://schemas.openxmlformats.org/officeDocument/2006/relationships/slideLayout" Target="../slideLayouts/slideLayout7.xml"/><Relationship Id="rId19" Type="http://schemas.openxmlformats.org/officeDocument/2006/relationships/image" Target="../media/image41.png"/><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45.png"/><Relationship Id="rId3" Type="http://schemas.openxmlformats.org/officeDocument/2006/relationships/tags" Target="../tags/tag42.xml"/><Relationship Id="rId7" Type="http://schemas.openxmlformats.org/officeDocument/2006/relationships/slideLayout" Target="../slideLayouts/slideLayout7.xml"/><Relationship Id="rId12" Type="http://schemas.openxmlformats.org/officeDocument/2006/relationships/image" Target="../media/image44.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image" Target="../media/image35.png"/><Relationship Id="rId5" Type="http://schemas.openxmlformats.org/officeDocument/2006/relationships/tags" Target="../tags/tag44.xml"/><Relationship Id="rId10" Type="http://schemas.openxmlformats.org/officeDocument/2006/relationships/image" Target="../media/image43.png"/><Relationship Id="rId4" Type="http://schemas.openxmlformats.org/officeDocument/2006/relationships/tags" Target="../tags/tag43.xml"/><Relationship Id="rId9" Type="http://schemas.openxmlformats.org/officeDocument/2006/relationships/image" Target="../media/image42.png"/><Relationship Id="rId14" Type="http://schemas.openxmlformats.org/officeDocument/2006/relationships/image" Target="../media/image46.png"/></Relationships>
</file>

<file path=ppt/slides/_rels/slide27.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image" Target="../media/image48.png"/><Relationship Id="rId18" Type="http://schemas.openxmlformats.org/officeDocument/2006/relationships/image" Target="../media/image3.png"/><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image" Target="../media/image47.png"/><Relationship Id="rId17" Type="http://schemas.openxmlformats.org/officeDocument/2006/relationships/image" Target="../media/image44.png"/><Relationship Id="rId2" Type="http://schemas.openxmlformats.org/officeDocument/2006/relationships/tags" Target="../tags/tag47.xml"/><Relationship Id="rId16" Type="http://schemas.openxmlformats.org/officeDocument/2006/relationships/image" Target="../media/image51.png"/><Relationship Id="rId20" Type="http://schemas.openxmlformats.org/officeDocument/2006/relationships/image" Target="../media/image43.png"/><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image" Target="../media/image35.png"/><Relationship Id="rId5" Type="http://schemas.openxmlformats.org/officeDocument/2006/relationships/tags" Target="../tags/tag50.xml"/><Relationship Id="rId15" Type="http://schemas.openxmlformats.org/officeDocument/2006/relationships/image" Target="../media/image50.png"/><Relationship Id="rId10" Type="http://schemas.openxmlformats.org/officeDocument/2006/relationships/slideLayout" Target="../slideLayouts/slideLayout7.xml"/><Relationship Id="rId19" Type="http://schemas.openxmlformats.org/officeDocument/2006/relationships/image" Target="../media/image42.png"/><Relationship Id="rId4" Type="http://schemas.openxmlformats.org/officeDocument/2006/relationships/tags" Target="../tags/tag49.xml"/><Relationship Id="rId9" Type="http://schemas.openxmlformats.org/officeDocument/2006/relationships/tags" Target="../tags/tag54.xml"/><Relationship Id="rId14" Type="http://schemas.openxmlformats.org/officeDocument/2006/relationships/image" Target="../media/image49.png"/></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tags" Target="../tags/tag58.xml"/><Relationship Id="rId7" Type="http://schemas.openxmlformats.org/officeDocument/2006/relationships/image" Target="../media/image56.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55.png"/><Relationship Id="rId5" Type="http://schemas.openxmlformats.org/officeDocument/2006/relationships/slideLayout" Target="../slideLayouts/slideLayout7.xml"/><Relationship Id="rId10" Type="http://schemas.openxmlformats.org/officeDocument/2006/relationships/image" Target="../media/image58.png"/><Relationship Id="rId4" Type="http://schemas.openxmlformats.org/officeDocument/2006/relationships/tags" Target="../tags/tag59.xml"/><Relationship Id="rId9" Type="http://schemas.openxmlformats.org/officeDocument/2006/relationships/image" Target="../media/image3.png"/></Relationships>
</file>

<file path=ppt/slides/_rels/slide31.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tags" Target="../tags/tag62.xml"/><Relationship Id="rId7" Type="http://schemas.openxmlformats.org/officeDocument/2006/relationships/image" Target="../media/image59.png"/><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3.png"/><Relationship Id="rId5" Type="http://schemas.openxmlformats.org/officeDocument/2006/relationships/notesSlide" Target="../notesSlides/notesSlide22.xml"/><Relationship Id="rId4" Type="http://schemas.openxmlformats.org/officeDocument/2006/relationships/slideLayout" Target="../slideLayouts/slideLayout6.xml"/><Relationship Id="rId9" Type="http://schemas.openxmlformats.org/officeDocument/2006/relationships/image" Target="../media/image61.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tags" Target="../tags/tag65.xml"/><Relationship Id="rId7" Type="http://schemas.openxmlformats.org/officeDocument/2006/relationships/image" Target="../media/image62.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slideLayout" Target="../slideLayouts/slideLayout6.xml"/><Relationship Id="rId11" Type="http://schemas.openxmlformats.org/officeDocument/2006/relationships/image" Target="../media/image66.png"/><Relationship Id="rId5" Type="http://schemas.openxmlformats.org/officeDocument/2006/relationships/tags" Target="../tags/tag67.xml"/><Relationship Id="rId10" Type="http://schemas.openxmlformats.org/officeDocument/2006/relationships/image" Target="../media/image65.png"/><Relationship Id="rId4" Type="http://schemas.openxmlformats.org/officeDocument/2006/relationships/tags" Target="../tags/tag66.xml"/><Relationship Id="rId9" Type="http://schemas.openxmlformats.org/officeDocument/2006/relationships/image" Target="../media/image64.png"/></Relationships>
</file>

<file path=ppt/slides/_rels/slide3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70.xml"/><Relationship Id="rId7" Type="http://schemas.openxmlformats.org/officeDocument/2006/relationships/image" Target="../media/image3.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notesSlide" Target="../notesSlides/notesSlide24.xml"/><Relationship Id="rId11" Type="http://schemas.openxmlformats.org/officeDocument/2006/relationships/image" Target="../media/image69.png"/><Relationship Id="rId5" Type="http://schemas.openxmlformats.org/officeDocument/2006/relationships/slideLayout" Target="../slideLayouts/slideLayout6.xml"/><Relationship Id="rId10" Type="http://schemas.openxmlformats.org/officeDocument/2006/relationships/image" Target="../media/image68.png"/><Relationship Id="rId4" Type="http://schemas.openxmlformats.org/officeDocument/2006/relationships/tags" Target="../tags/tag71.xml"/><Relationship Id="rId9" Type="http://schemas.openxmlformats.org/officeDocument/2006/relationships/image" Target="../media/image6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3" Type="http://schemas.openxmlformats.org/officeDocument/2006/relationships/tags" Target="../tags/tag74.xml"/><Relationship Id="rId7" Type="http://schemas.openxmlformats.org/officeDocument/2006/relationships/slideLayout" Target="../slideLayouts/slideLayout13.xml"/><Relationship Id="rId12" Type="http://schemas.openxmlformats.org/officeDocument/2006/relationships/image" Target="../media/image74.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image" Target="../media/image73.png"/><Relationship Id="rId5" Type="http://schemas.openxmlformats.org/officeDocument/2006/relationships/tags" Target="../tags/tag76.xml"/><Relationship Id="rId10" Type="http://schemas.openxmlformats.org/officeDocument/2006/relationships/image" Target="../media/image72.png"/><Relationship Id="rId4" Type="http://schemas.openxmlformats.org/officeDocument/2006/relationships/tags" Target="../tags/tag75.xml"/><Relationship Id="rId9" Type="http://schemas.openxmlformats.org/officeDocument/2006/relationships/image" Target="../media/image7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solidFill>
                  <a:srgbClr val="C00000"/>
                </a:solidFill>
              </a:rPr>
              <a:t>Computer Graphics</a:t>
            </a:r>
            <a:br>
              <a:rPr lang="en-US" dirty="0"/>
            </a:br>
            <a:r>
              <a:rPr lang="hu-HU" dirty="0" err="1"/>
              <a:t>Perspective</a:t>
            </a:r>
            <a:r>
              <a:rPr lang="hu-HU" dirty="0"/>
              <a:t> Camera</a:t>
            </a:r>
            <a:endParaRPr lang="en-US" dirty="0"/>
          </a:p>
        </p:txBody>
      </p:sp>
      <p:sp>
        <p:nvSpPr>
          <p:cNvPr id="5" name="Subtitle 4"/>
          <p:cNvSpPr>
            <a:spLocks noGrp="1"/>
          </p:cNvSpPr>
          <p:nvPr>
            <p:ph type="subTitle" idx="1"/>
          </p:nvPr>
        </p:nvSpPr>
        <p:spPr/>
        <p:txBody>
          <a:bodyPr/>
          <a:lstStyle/>
          <a:p>
            <a:r>
              <a:rPr lang="hu-HU" dirty="0"/>
              <a:t>László Szécsi  </a:t>
            </a:r>
            <a:r>
              <a:rPr lang="en-US" altLang="en-US" dirty="0" err="1"/>
              <a:t>szecsi</a:t>
            </a:r>
            <a:r>
              <a:rPr lang="hu-HU" altLang="en-US" dirty="0"/>
              <a:t>@iit.bme.hu</a:t>
            </a:r>
          </a:p>
          <a:p>
            <a:r>
              <a:rPr lang="hu-HU" altLang="en-US" dirty="0"/>
              <a:t>AIT</a:t>
            </a:r>
          </a:p>
        </p:txBody>
      </p:sp>
    </p:spTree>
    <p:extLst>
      <p:ext uri="{BB962C8B-B14F-4D97-AF65-F5344CB8AC3E}">
        <p14:creationId xmlns:p14="http://schemas.microsoft.com/office/powerpoint/2010/main" val="112883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Additional task: visibility</a:t>
            </a:r>
          </a:p>
        </p:txBody>
      </p:sp>
      <p:sp>
        <p:nvSpPr>
          <p:cNvPr id="19459" name="Tartalom helye 2"/>
          <p:cNvSpPr>
            <a:spLocks noGrp="1"/>
          </p:cNvSpPr>
          <p:nvPr>
            <p:ph idx="1"/>
          </p:nvPr>
        </p:nvSpPr>
        <p:spPr/>
        <p:txBody>
          <a:bodyPr/>
          <a:lstStyle/>
          <a:p>
            <a:r>
              <a:rPr lang="en-US"/>
              <a:t>the visibility problem</a:t>
            </a:r>
            <a:endParaRPr lang="hu-HU"/>
          </a:p>
          <a:p>
            <a:pPr lvl="1"/>
            <a:r>
              <a:rPr lang="en-US"/>
              <a:t>besides </a:t>
            </a:r>
            <a:r>
              <a:rPr lang="hu-HU"/>
              <a:t>2D pixel </a:t>
            </a:r>
            <a:r>
              <a:rPr lang="en-US"/>
              <a:t>coordinates, some depth value must also be computed</a:t>
            </a:r>
            <a:endParaRPr lang="hu-HU"/>
          </a:p>
          <a:p>
            <a:r>
              <a:rPr lang="hu-HU"/>
              <a:t>fix</a:t>
            </a:r>
            <a:r>
              <a:rPr lang="en-US"/>
              <a:t>ed point Z-buffer hardware</a:t>
            </a:r>
            <a:endParaRPr lang="hu-HU"/>
          </a:p>
          <a:p>
            <a:pPr lvl="1"/>
            <a:r>
              <a:rPr lang="en-US"/>
              <a:t>compares depth values in [-1, 1]</a:t>
            </a:r>
            <a:endParaRPr lang="hu-HU"/>
          </a:p>
          <a:p>
            <a:pPr lvl="1"/>
            <a:r>
              <a:rPr lang="en-US"/>
              <a:t>distance mapped to -1 </a:t>
            </a:r>
            <a:r>
              <a:rPr lang="hu-HU"/>
              <a:t>: </a:t>
            </a:r>
            <a:r>
              <a:rPr lang="en-US"/>
              <a:t>front pane</a:t>
            </a:r>
            <a:endParaRPr lang="hu-HU"/>
          </a:p>
          <a:p>
            <a:pPr lvl="1"/>
            <a:r>
              <a:rPr lang="en-US"/>
              <a:t>mapped to 1</a:t>
            </a:r>
            <a:r>
              <a:rPr lang="hu-HU"/>
              <a:t>: </a:t>
            </a:r>
            <a:r>
              <a:rPr lang="en-US"/>
              <a:t>back</a:t>
            </a:r>
            <a:r>
              <a:rPr lang="hu-HU"/>
              <a:t> </a:t>
            </a:r>
            <a:r>
              <a:rPr lang="en-US"/>
              <a:t>pane</a:t>
            </a:r>
          </a:p>
          <a:p>
            <a:endParaRPr lang="en-US"/>
          </a:p>
        </p:txBody>
      </p:sp>
    </p:spTree>
    <p:extLst>
      <p:ext uri="{BB962C8B-B14F-4D97-AF65-F5344CB8AC3E}">
        <p14:creationId xmlns:p14="http://schemas.microsoft.com/office/powerpoint/2010/main" val="271024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Additional task: shading</a:t>
            </a:r>
          </a:p>
        </p:txBody>
      </p:sp>
      <p:sp>
        <p:nvSpPr>
          <p:cNvPr id="20483" name="Tartalom helye 2"/>
          <p:cNvSpPr>
            <a:spLocks noGrp="1"/>
          </p:cNvSpPr>
          <p:nvPr>
            <p:ph idx="1"/>
          </p:nvPr>
        </p:nvSpPr>
        <p:spPr/>
        <p:txBody>
          <a:bodyPr/>
          <a:lstStyle/>
          <a:p>
            <a:r>
              <a:rPr lang="en-US" dirty="0"/>
              <a:t>Surface point coordinates, normal, lights, eye</a:t>
            </a:r>
            <a:r>
              <a:rPr lang="hu-HU" dirty="0"/>
              <a:t>...</a:t>
            </a:r>
          </a:p>
          <a:p>
            <a:pPr lvl="1"/>
            <a:r>
              <a:rPr lang="en-US" dirty="0"/>
              <a:t>must be available in the same coordinate system</a:t>
            </a:r>
            <a:endParaRPr lang="hu-HU" dirty="0"/>
          </a:p>
          <a:p>
            <a:pPr lvl="1"/>
            <a:r>
              <a:rPr lang="en-US" dirty="0"/>
              <a:t>world coordinate system is logical</a:t>
            </a:r>
            <a:endParaRPr lang="hu-HU" dirty="0"/>
          </a:p>
        </p:txBody>
      </p:sp>
    </p:spTree>
    <p:extLst>
      <p:ext uri="{BB962C8B-B14F-4D97-AF65-F5344CB8AC3E}">
        <p14:creationId xmlns:p14="http://schemas.microsoft.com/office/powerpoint/2010/main" val="508153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1034" descr="rendloc"/>
          <p:cNvPicPr preferRelativeResize="0">
            <a:picLocks noChangeAspect="1" noChangeArrowheads="1"/>
          </p:cNvPicPr>
          <p:nvPr/>
        </p:nvPicPr>
        <p:blipFill>
          <a:blip r:embed="rId6" cstate="print"/>
          <a:srcRect/>
          <a:stretch>
            <a:fillRect/>
          </a:stretch>
        </p:blipFill>
        <p:spPr bwMode="auto">
          <a:xfrm>
            <a:off x="1630364" y="1358901"/>
            <a:ext cx="2162175" cy="1439863"/>
          </a:xfrm>
          <a:prstGeom prst="rect">
            <a:avLst/>
          </a:prstGeom>
          <a:noFill/>
          <a:ln w="9525">
            <a:noFill/>
            <a:miter lim="800000"/>
            <a:headEnd/>
            <a:tailEnd/>
          </a:ln>
        </p:spPr>
      </p:pic>
      <p:pic>
        <p:nvPicPr>
          <p:cNvPr id="21508" name="Picture 1035" descr="rendtess"/>
          <p:cNvPicPr preferRelativeResize="0">
            <a:picLocks noChangeAspect="1" noChangeArrowheads="1"/>
          </p:cNvPicPr>
          <p:nvPr/>
        </p:nvPicPr>
        <p:blipFill>
          <a:blip r:embed="rId7" cstate="print"/>
          <a:srcRect/>
          <a:stretch>
            <a:fillRect/>
          </a:stretch>
        </p:blipFill>
        <p:spPr bwMode="auto">
          <a:xfrm>
            <a:off x="3862389" y="1358901"/>
            <a:ext cx="2162175" cy="1439863"/>
          </a:xfrm>
          <a:prstGeom prst="rect">
            <a:avLst/>
          </a:prstGeom>
          <a:noFill/>
          <a:ln w="9525">
            <a:noFill/>
            <a:miter lim="800000"/>
            <a:headEnd/>
            <a:tailEnd/>
          </a:ln>
        </p:spPr>
      </p:pic>
      <p:pic>
        <p:nvPicPr>
          <p:cNvPr id="21509" name="Picture 1036" descr="rendim"/>
          <p:cNvPicPr preferRelativeResize="0">
            <a:picLocks noChangeAspect="1" noChangeArrowheads="1"/>
          </p:cNvPicPr>
          <p:nvPr/>
        </p:nvPicPr>
        <p:blipFill>
          <a:blip r:embed="rId8" cstate="print"/>
          <a:srcRect/>
          <a:stretch>
            <a:fillRect/>
          </a:stretch>
        </p:blipFill>
        <p:spPr bwMode="auto">
          <a:xfrm>
            <a:off x="8326439" y="4203701"/>
            <a:ext cx="2162175" cy="1439863"/>
          </a:xfrm>
          <a:prstGeom prst="rect">
            <a:avLst/>
          </a:prstGeom>
          <a:noFill/>
          <a:ln w="9525">
            <a:noFill/>
            <a:miter lim="800000"/>
            <a:headEnd/>
            <a:tailEnd/>
          </a:ln>
        </p:spPr>
      </p:pic>
      <p:pic>
        <p:nvPicPr>
          <p:cNvPr id="21510" name="Picture 1037" descr="rendview"/>
          <p:cNvPicPr preferRelativeResize="0">
            <a:picLocks noChangeAspect="1" noChangeArrowheads="1"/>
          </p:cNvPicPr>
          <p:nvPr/>
        </p:nvPicPr>
        <p:blipFill>
          <a:blip r:embed="rId9" cstate="print"/>
          <a:srcRect/>
          <a:stretch>
            <a:fillRect/>
          </a:stretch>
        </p:blipFill>
        <p:spPr bwMode="auto">
          <a:xfrm>
            <a:off x="8324851" y="1358901"/>
            <a:ext cx="2162175" cy="1439863"/>
          </a:xfrm>
          <a:prstGeom prst="rect">
            <a:avLst/>
          </a:prstGeom>
          <a:noFill/>
          <a:ln w="9525">
            <a:noFill/>
            <a:miter lim="800000"/>
            <a:headEnd/>
            <a:tailEnd/>
          </a:ln>
        </p:spPr>
      </p:pic>
      <p:pic>
        <p:nvPicPr>
          <p:cNvPr id="21511" name="Picture 1038" descr="rendvis"/>
          <p:cNvPicPr preferRelativeResize="0">
            <a:picLocks noChangeAspect="1" noChangeArrowheads="1"/>
          </p:cNvPicPr>
          <p:nvPr/>
        </p:nvPicPr>
        <p:blipFill>
          <a:blip r:embed="rId10" cstate="print"/>
          <a:srcRect/>
          <a:stretch>
            <a:fillRect/>
          </a:stretch>
        </p:blipFill>
        <p:spPr bwMode="auto">
          <a:xfrm>
            <a:off x="6059489" y="4203701"/>
            <a:ext cx="2162175" cy="1439863"/>
          </a:xfrm>
          <a:prstGeom prst="rect">
            <a:avLst/>
          </a:prstGeom>
          <a:noFill/>
          <a:ln w="9525">
            <a:noFill/>
            <a:miter lim="800000"/>
            <a:headEnd/>
            <a:tailEnd/>
          </a:ln>
        </p:spPr>
      </p:pic>
      <p:pic>
        <p:nvPicPr>
          <p:cNvPr id="21512" name="Picture 1039" descr="rendworld"/>
          <p:cNvPicPr preferRelativeResize="0">
            <a:picLocks noChangeAspect="1" noChangeArrowheads="1"/>
          </p:cNvPicPr>
          <p:nvPr/>
        </p:nvPicPr>
        <p:blipFill>
          <a:blip r:embed="rId11" cstate="print"/>
          <a:srcRect/>
          <a:stretch>
            <a:fillRect/>
          </a:stretch>
        </p:blipFill>
        <p:spPr bwMode="auto">
          <a:xfrm>
            <a:off x="6092826" y="1358901"/>
            <a:ext cx="2162175" cy="1439863"/>
          </a:xfrm>
          <a:prstGeom prst="rect">
            <a:avLst/>
          </a:prstGeom>
          <a:noFill/>
          <a:ln w="9525">
            <a:noFill/>
            <a:miter lim="800000"/>
            <a:headEnd/>
            <a:tailEnd/>
          </a:ln>
        </p:spPr>
      </p:pic>
      <p:pic>
        <p:nvPicPr>
          <p:cNvPr id="21513" name="Picture 1040" descr="rendclip"/>
          <p:cNvPicPr preferRelativeResize="0">
            <a:picLocks noChangeAspect="1" noChangeArrowheads="1"/>
          </p:cNvPicPr>
          <p:nvPr/>
        </p:nvPicPr>
        <p:blipFill>
          <a:blip r:embed="rId12" cstate="print"/>
          <a:srcRect/>
          <a:stretch>
            <a:fillRect/>
          </a:stretch>
        </p:blipFill>
        <p:spPr bwMode="auto">
          <a:xfrm>
            <a:off x="3143251" y="4213226"/>
            <a:ext cx="2162175" cy="1439863"/>
          </a:xfrm>
          <a:prstGeom prst="rect">
            <a:avLst/>
          </a:prstGeom>
          <a:noFill/>
          <a:ln w="9525">
            <a:noFill/>
            <a:miter lim="800000"/>
            <a:headEnd/>
            <a:tailEnd/>
          </a:ln>
        </p:spPr>
      </p:pic>
      <p:sp>
        <p:nvSpPr>
          <p:cNvPr id="21514" name="Text Box 1041"/>
          <p:cNvSpPr txBox="1">
            <a:spLocks noChangeArrowheads="1"/>
          </p:cNvSpPr>
          <p:nvPr/>
        </p:nvSpPr>
        <p:spPr bwMode="auto">
          <a:xfrm>
            <a:off x="1903795" y="2763839"/>
            <a:ext cx="1529586" cy="646331"/>
          </a:xfrm>
          <a:prstGeom prst="rect">
            <a:avLst/>
          </a:prstGeom>
          <a:noFill/>
          <a:ln w="12700">
            <a:noFill/>
            <a:miter lim="800000"/>
            <a:headEnd/>
            <a:tailEnd/>
          </a:ln>
        </p:spPr>
        <p:txBody>
          <a:bodyPr wrap="none">
            <a:spAutoFit/>
          </a:bodyPr>
          <a:lstStyle/>
          <a:p>
            <a:pPr algn="ctr"/>
            <a:r>
              <a:rPr lang="en-US">
                <a:latin typeface="Whipsmart" pitchFamily="34" charset="0"/>
              </a:rPr>
              <a:t>Model in</a:t>
            </a:r>
          </a:p>
          <a:p>
            <a:pPr algn="ctr"/>
            <a:r>
              <a:rPr lang="en-US">
                <a:latin typeface="Whipsmart" pitchFamily="34" charset="0"/>
              </a:rPr>
              <a:t>reference state</a:t>
            </a:r>
          </a:p>
        </p:txBody>
      </p:sp>
      <p:sp>
        <p:nvSpPr>
          <p:cNvPr id="21515" name="Text Box 1042"/>
          <p:cNvSpPr txBox="1">
            <a:spLocks noChangeArrowheads="1"/>
          </p:cNvSpPr>
          <p:nvPr/>
        </p:nvSpPr>
        <p:spPr bwMode="auto">
          <a:xfrm>
            <a:off x="4167999" y="2884488"/>
            <a:ext cx="1257267" cy="369332"/>
          </a:xfrm>
          <a:prstGeom prst="rect">
            <a:avLst/>
          </a:prstGeom>
          <a:noFill/>
          <a:ln w="12700">
            <a:noFill/>
            <a:miter lim="800000"/>
            <a:headEnd/>
            <a:tailEnd/>
          </a:ln>
        </p:spPr>
        <p:txBody>
          <a:bodyPr wrap="none">
            <a:spAutoFit/>
          </a:bodyPr>
          <a:lstStyle/>
          <a:p>
            <a:pPr algn="ctr"/>
            <a:r>
              <a:rPr lang="en-US" dirty="0">
                <a:latin typeface="Whipsmart" pitchFamily="34" charset="0"/>
              </a:rPr>
              <a:t>Tessellation</a:t>
            </a:r>
          </a:p>
        </p:txBody>
      </p:sp>
      <p:sp>
        <p:nvSpPr>
          <p:cNvPr id="21516" name="Text Box 1043"/>
          <p:cNvSpPr txBox="1">
            <a:spLocks noChangeArrowheads="1"/>
          </p:cNvSpPr>
          <p:nvPr/>
        </p:nvSpPr>
        <p:spPr bwMode="auto">
          <a:xfrm>
            <a:off x="6086903" y="2884488"/>
            <a:ext cx="1848583" cy="369332"/>
          </a:xfrm>
          <a:prstGeom prst="rect">
            <a:avLst/>
          </a:prstGeom>
          <a:noFill/>
          <a:ln w="12700">
            <a:noFill/>
            <a:miter lim="800000"/>
            <a:headEnd/>
            <a:tailEnd/>
          </a:ln>
        </p:spPr>
        <p:txBody>
          <a:bodyPr wrap="none">
            <a:spAutoFit/>
          </a:bodyPr>
          <a:lstStyle/>
          <a:p>
            <a:pPr algn="ctr"/>
            <a:r>
              <a:rPr lang="en-US">
                <a:latin typeface="Whipsmart" pitchFamily="34" charset="0"/>
              </a:rPr>
              <a:t>World coordinates</a:t>
            </a:r>
          </a:p>
        </p:txBody>
      </p:sp>
      <p:sp>
        <p:nvSpPr>
          <p:cNvPr id="21517" name="Text Box 1044"/>
          <p:cNvSpPr txBox="1">
            <a:spLocks noChangeArrowheads="1"/>
          </p:cNvSpPr>
          <p:nvPr/>
        </p:nvSpPr>
        <p:spPr bwMode="auto">
          <a:xfrm>
            <a:off x="8278395" y="2847975"/>
            <a:ext cx="2023310" cy="369332"/>
          </a:xfrm>
          <a:prstGeom prst="rect">
            <a:avLst/>
          </a:prstGeom>
          <a:noFill/>
          <a:ln w="12700">
            <a:noFill/>
            <a:miter lim="800000"/>
            <a:headEnd/>
            <a:tailEnd/>
          </a:ln>
        </p:spPr>
        <p:txBody>
          <a:bodyPr wrap="none">
            <a:spAutoFit/>
          </a:bodyPr>
          <a:lstStyle/>
          <a:p>
            <a:pPr algn="ctr"/>
            <a:r>
              <a:rPr lang="en-US">
                <a:latin typeface="Whipsmart" pitchFamily="34" charset="0"/>
              </a:rPr>
              <a:t>Camera coordinates</a:t>
            </a:r>
          </a:p>
        </p:txBody>
      </p:sp>
      <p:sp>
        <p:nvSpPr>
          <p:cNvPr id="21518" name="Text Box 1045"/>
          <p:cNvSpPr txBox="1">
            <a:spLocks noChangeArrowheads="1"/>
          </p:cNvSpPr>
          <p:nvPr/>
        </p:nvSpPr>
        <p:spPr bwMode="auto">
          <a:xfrm>
            <a:off x="3282867" y="5689600"/>
            <a:ext cx="1954381" cy="923330"/>
          </a:xfrm>
          <a:prstGeom prst="rect">
            <a:avLst/>
          </a:prstGeom>
          <a:noFill/>
          <a:ln w="12700">
            <a:noFill/>
            <a:miter lim="800000"/>
            <a:headEnd/>
            <a:tailEnd/>
          </a:ln>
        </p:spPr>
        <p:txBody>
          <a:bodyPr wrap="none">
            <a:spAutoFit/>
          </a:bodyPr>
          <a:lstStyle/>
          <a:p>
            <a:pPr algn="ctr"/>
            <a:r>
              <a:rPr lang="en-US">
                <a:latin typeface="Whipsmart" pitchFamily="34" charset="0"/>
              </a:rPr>
              <a:t>Normalized</a:t>
            </a:r>
          </a:p>
          <a:p>
            <a:pPr algn="ctr"/>
            <a:r>
              <a:rPr lang="en-US">
                <a:latin typeface="Whipsmart" pitchFamily="34" charset="0"/>
              </a:rPr>
              <a:t>Device coordinates.</a:t>
            </a:r>
          </a:p>
          <a:p>
            <a:pPr algn="ctr"/>
            <a:r>
              <a:rPr lang="en-US" b="1">
                <a:latin typeface="Whipsmart" pitchFamily="34" charset="0"/>
              </a:rPr>
              <a:t>Clipping</a:t>
            </a:r>
          </a:p>
        </p:txBody>
      </p:sp>
      <p:sp>
        <p:nvSpPr>
          <p:cNvPr id="21519" name="Text Box 1046"/>
          <p:cNvSpPr txBox="1">
            <a:spLocks noChangeArrowheads="1"/>
          </p:cNvSpPr>
          <p:nvPr/>
        </p:nvSpPr>
        <p:spPr bwMode="auto">
          <a:xfrm>
            <a:off x="6088473" y="5680076"/>
            <a:ext cx="2180405" cy="646331"/>
          </a:xfrm>
          <a:prstGeom prst="rect">
            <a:avLst/>
          </a:prstGeom>
          <a:noFill/>
          <a:ln w="12700">
            <a:noFill/>
            <a:miter lim="800000"/>
            <a:headEnd/>
            <a:tailEnd/>
          </a:ln>
        </p:spPr>
        <p:txBody>
          <a:bodyPr wrap="none">
            <a:spAutoFit/>
          </a:bodyPr>
          <a:lstStyle/>
          <a:p>
            <a:pPr algn="ctr"/>
            <a:r>
              <a:rPr lang="en-US" b="1" dirty="0">
                <a:latin typeface="Whipsmart" pitchFamily="34" charset="0"/>
              </a:rPr>
              <a:t>Viewport coordinates</a:t>
            </a:r>
          </a:p>
          <a:p>
            <a:pPr algn="ctr"/>
            <a:r>
              <a:rPr lang="en-US" b="1" dirty="0">
                <a:latin typeface="Whipsmart" pitchFamily="34" charset="0"/>
              </a:rPr>
              <a:t>Visibility</a:t>
            </a:r>
            <a:endParaRPr lang="en-US" dirty="0">
              <a:latin typeface="Whipsmart" pitchFamily="34" charset="0"/>
            </a:endParaRPr>
          </a:p>
        </p:txBody>
      </p:sp>
      <p:sp>
        <p:nvSpPr>
          <p:cNvPr id="21520" name="Text Box 1047"/>
          <p:cNvSpPr txBox="1">
            <a:spLocks noChangeArrowheads="1"/>
          </p:cNvSpPr>
          <p:nvPr/>
        </p:nvSpPr>
        <p:spPr bwMode="auto">
          <a:xfrm>
            <a:off x="9117264" y="5753100"/>
            <a:ext cx="736099" cy="369332"/>
          </a:xfrm>
          <a:prstGeom prst="rect">
            <a:avLst/>
          </a:prstGeom>
          <a:noFill/>
          <a:ln w="12700">
            <a:noFill/>
            <a:miter lim="800000"/>
            <a:headEnd/>
            <a:tailEnd/>
          </a:ln>
        </p:spPr>
        <p:txBody>
          <a:bodyPr wrap="none">
            <a:spAutoFit/>
          </a:bodyPr>
          <a:lstStyle/>
          <a:p>
            <a:pPr algn="ctr"/>
            <a:r>
              <a:rPr lang="en-US" b="1" dirty="0">
                <a:latin typeface="Whipsmart" pitchFamily="34" charset="0"/>
              </a:rPr>
              <a:t>Image</a:t>
            </a:r>
          </a:p>
        </p:txBody>
      </p:sp>
      <p:sp>
        <p:nvSpPr>
          <p:cNvPr id="21521" name="Freeform 1048"/>
          <p:cNvSpPr>
            <a:spLocks/>
          </p:cNvSpPr>
          <p:nvPr/>
        </p:nvSpPr>
        <p:spPr bwMode="auto">
          <a:xfrm>
            <a:off x="1666875" y="3232150"/>
            <a:ext cx="7742238" cy="1665288"/>
          </a:xfrm>
          <a:custGeom>
            <a:avLst/>
            <a:gdLst>
              <a:gd name="T0" fmla="*/ 2147483647 w 4879"/>
              <a:gd name="T1" fmla="*/ 0 h 883"/>
              <a:gd name="T2" fmla="*/ 2147483647 w 4879"/>
              <a:gd name="T3" fmla="*/ 2147483647 h 883"/>
              <a:gd name="T4" fmla="*/ 0 w 4879"/>
              <a:gd name="T5" fmla="*/ 2147483647 h 883"/>
              <a:gd name="T6" fmla="*/ 0 w 4879"/>
              <a:gd name="T7" fmla="*/ 2147483647 h 883"/>
              <a:gd name="T8" fmla="*/ 2147483647 w 4879"/>
              <a:gd name="T9" fmla="*/ 2147483647 h 883"/>
              <a:gd name="T10" fmla="*/ 0 60000 65536"/>
              <a:gd name="T11" fmla="*/ 0 60000 65536"/>
              <a:gd name="T12" fmla="*/ 0 60000 65536"/>
              <a:gd name="T13" fmla="*/ 0 60000 65536"/>
              <a:gd name="T14" fmla="*/ 0 60000 65536"/>
              <a:gd name="T15" fmla="*/ 0 w 4879"/>
              <a:gd name="T16" fmla="*/ 0 h 883"/>
              <a:gd name="T17" fmla="*/ 4879 w 4879"/>
              <a:gd name="T18" fmla="*/ 883 h 883"/>
            </a:gdLst>
            <a:ahLst/>
            <a:cxnLst>
              <a:cxn ang="T10">
                <a:pos x="T0" y="T1"/>
              </a:cxn>
              <a:cxn ang="T11">
                <a:pos x="T2" y="T3"/>
              </a:cxn>
              <a:cxn ang="T12">
                <a:pos x="T4" y="T5"/>
              </a:cxn>
              <a:cxn ang="T13">
                <a:pos x="T6" y="T7"/>
              </a:cxn>
              <a:cxn ang="T14">
                <a:pos x="T8" y="T9"/>
              </a:cxn>
            </a:cxnLst>
            <a:rect l="T15" t="T16" r="T17" b="T18"/>
            <a:pathLst>
              <a:path w="4879" h="883">
                <a:moveTo>
                  <a:pt x="4879" y="0"/>
                </a:moveTo>
                <a:lnTo>
                  <a:pt x="4875" y="251"/>
                </a:lnTo>
                <a:lnTo>
                  <a:pt x="0" y="251"/>
                </a:lnTo>
                <a:lnTo>
                  <a:pt x="0" y="877"/>
                </a:lnTo>
                <a:lnTo>
                  <a:pt x="929" y="883"/>
                </a:lnTo>
              </a:path>
            </a:pathLst>
          </a:custGeom>
          <a:noFill/>
          <a:ln w="76200" cap="flat" cmpd="sng">
            <a:solidFill>
              <a:schemeClr val="tx1"/>
            </a:solidFill>
            <a:prstDash val="solid"/>
            <a:round/>
            <a:headEnd type="none" w="med" len="med"/>
            <a:tailEnd type="stealth" w="lg" len="lg"/>
          </a:ln>
        </p:spPr>
        <p:txBody>
          <a:bodyPr/>
          <a:lstStyle/>
          <a:p>
            <a:endParaRPr lang="en-US">
              <a:latin typeface="Whipsmart" pitchFamily="34" charset="0"/>
            </a:endParaRPr>
          </a:p>
        </p:txBody>
      </p:sp>
      <p:sp>
        <p:nvSpPr>
          <p:cNvPr id="21522" name="Line 1049"/>
          <p:cNvSpPr>
            <a:spLocks noChangeShapeType="1"/>
          </p:cNvSpPr>
          <p:nvPr/>
        </p:nvSpPr>
        <p:spPr bwMode="auto">
          <a:xfrm flipV="1">
            <a:off x="9118601" y="1611313"/>
            <a:ext cx="792163" cy="647700"/>
          </a:xfrm>
          <a:prstGeom prst="line">
            <a:avLst/>
          </a:prstGeom>
          <a:noFill/>
          <a:ln w="12700">
            <a:solidFill>
              <a:schemeClr val="hlink"/>
            </a:solidFill>
            <a:round/>
            <a:headEnd/>
            <a:tailEnd type="triangle" w="med" len="med"/>
          </a:ln>
        </p:spPr>
        <p:txBody>
          <a:bodyPr/>
          <a:lstStyle/>
          <a:p>
            <a:endParaRPr lang="en-US">
              <a:latin typeface="Whipsmart" pitchFamily="34" charset="0"/>
            </a:endParaRPr>
          </a:p>
        </p:txBody>
      </p:sp>
      <p:sp>
        <p:nvSpPr>
          <p:cNvPr id="21523" name="Line 1050"/>
          <p:cNvSpPr>
            <a:spLocks noChangeShapeType="1"/>
          </p:cNvSpPr>
          <p:nvPr/>
        </p:nvSpPr>
        <p:spPr bwMode="auto">
          <a:xfrm>
            <a:off x="9118601" y="2259013"/>
            <a:ext cx="792163" cy="539750"/>
          </a:xfrm>
          <a:prstGeom prst="line">
            <a:avLst/>
          </a:prstGeom>
          <a:noFill/>
          <a:ln w="12700">
            <a:solidFill>
              <a:schemeClr val="hlink"/>
            </a:solidFill>
            <a:round/>
            <a:headEnd/>
            <a:tailEnd type="triangle" w="med" len="med"/>
          </a:ln>
        </p:spPr>
        <p:txBody>
          <a:bodyPr/>
          <a:lstStyle/>
          <a:p>
            <a:endParaRPr lang="en-US">
              <a:latin typeface="Whipsmart" pitchFamily="34" charset="0"/>
            </a:endParaRPr>
          </a:p>
        </p:txBody>
      </p:sp>
      <p:sp>
        <p:nvSpPr>
          <p:cNvPr id="21524" name="Line 1051"/>
          <p:cNvSpPr>
            <a:spLocks noChangeShapeType="1"/>
          </p:cNvSpPr>
          <p:nvPr/>
        </p:nvSpPr>
        <p:spPr bwMode="auto">
          <a:xfrm>
            <a:off x="3178175" y="4670425"/>
            <a:ext cx="2052638" cy="1588"/>
          </a:xfrm>
          <a:prstGeom prst="line">
            <a:avLst/>
          </a:prstGeom>
          <a:noFill/>
          <a:ln w="57150">
            <a:solidFill>
              <a:schemeClr val="hlink"/>
            </a:solidFill>
            <a:round/>
            <a:headEnd/>
            <a:tailEnd type="triangle" w="med" len="med"/>
          </a:ln>
        </p:spPr>
        <p:txBody>
          <a:bodyPr/>
          <a:lstStyle/>
          <a:p>
            <a:endParaRPr lang="en-US">
              <a:latin typeface="Whipsmart" pitchFamily="34" charset="0"/>
            </a:endParaRPr>
          </a:p>
        </p:txBody>
      </p:sp>
      <p:sp>
        <p:nvSpPr>
          <p:cNvPr id="21525" name="Line 1052"/>
          <p:cNvSpPr>
            <a:spLocks noChangeShapeType="1"/>
          </p:cNvSpPr>
          <p:nvPr/>
        </p:nvSpPr>
        <p:spPr bwMode="auto">
          <a:xfrm flipV="1">
            <a:off x="9155113" y="2006601"/>
            <a:ext cx="1079500" cy="252413"/>
          </a:xfrm>
          <a:prstGeom prst="line">
            <a:avLst/>
          </a:prstGeom>
          <a:noFill/>
          <a:ln w="57150">
            <a:solidFill>
              <a:schemeClr val="hlink"/>
            </a:solidFill>
            <a:round/>
            <a:headEnd/>
            <a:tailEnd type="triangle" w="med" len="med"/>
          </a:ln>
        </p:spPr>
        <p:txBody>
          <a:bodyPr/>
          <a:lstStyle/>
          <a:p>
            <a:endParaRPr lang="en-US">
              <a:latin typeface="Whipsmart" pitchFamily="34" charset="0"/>
            </a:endParaRPr>
          </a:p>
        </p:txBody>
      </p:sp>
      <p:sp>
        <p:nvSpPr>
          <p:cNvPr id="21526" name="AutoShape 1053"/>
          <p:cNvSpPr>
            <a:spLocks noChangeArrowheads="1"/>
          </p:cNvSpPr>
          <p:nvPr/>
        </p:nvSpPr>
        <p:spPr bwMode="auto">
          <a:xfrm>
            <a:off x="5554664" y="1682751"/>
            <a:ext cx="720725" cy="828675"/>
          </a:xfrm>
          <a:prstGeom prst="rightArrow">
            <a:avLst>
              <a:gd name="adj1" fmla="val 50000"/>
              <a:gd name="adj2" fmla="val 25000"/>
            </a:avLst>
          </a:prstGeom>
          <a:solidFill>
            <a:schemeClr val="bg2"/>
          </a:solidFill>
          <a:ln w="12700">
            <a:solidFill>
              <a:schemeClr val="tx1"/>
            </a:solidFill>
            <a:miter lim="800000"/>
            <a:headEnd/>
            <a:tailEnd/>
          </a:ln>
        </p:spPr>
        <p:txBody>
          <a:bodyPr wrap="none" anchor="ctr"/>
          <a:lstStyle/>
          <a:p>
            <a:pPr algn="ctr"/>
            <a:endParaRPr lang="en-US" i="1" baseline="-25000" dirty="0">
              <a:latin typeface="Times New Roman" pitchFamily="18" charset="0"/>
              <a:cs typeface="Times New Roman" pitchFamily="18" charset="0"/>
            </a:endParaRPr>
          </a:p>
        </p:txBody>
      </p:sp>
      <p:sp>
        <p:nvSpPr>
          <p:cNvPr id="21527" name="AutoShape 1054"/>
          <p:cNvSpPr>
            <a:spLocks noChangeArrowheads="1"/>
          </p:cNvSpPr>
          <p:nvPr/>
        </p:nvSpPr>
        <p:spPr bwMode="auto">
          <a:xfrm>
            <a:off x="7716839" y="1682751"/>
            <a:ext cx="790575" cy="828675"/>
          </a:xfrm>
          <a:prstGeom prst="rightArrow">
            <a:avLst>
              <a:gd name="adj1" fmla="val 50000"/>
              <a:gd name="adj2" fmla="val 25000"/>
            </a:avLst>
          </a:prstGeom>
          <a:solidFill>
            <a:schemeClr val="bg2"/>
          </a:solidFill>
          <a:ln w="12700">
            <a:solidFill>
              <a:schemeClr val="tx1"/>
            </a:solidFill>
            <a:miter lim="800000"/>
            <a:headEnd/>
            <a:tailEnd/>
          </a:ln>
        </p:spPr>
        <p:txBody>
          <a:bodyPr wrap="none" anchor="ctr"/>
          <a:lstStyle/>
          <a:p>
            <a:pPr algn="ctr"/>
            <a:endParaRPr lang="en-US" b="1" i="1" dirty="0">
              <a:latin typeface="Times New Roman" pitchFamily="18" charset="0"/>
              <a:cs typeface="Times New Roman" pitchFamily="18" charset="0"/>
            </a:endParaRPr>
          </a:p>
        </p:txBody>
      </p:sp>
      <p:sp>
        <p:nvSpPr>
          <p:cNvPr id="21528" name="AutoShape 1055"/>
          <p:cNvSpPr>
            <a:spLocks noChangeArrowheads="1"/>
          </p:cNvSpPr>
          <p:nvPr/>
        </p:nvSpPr>
        <p:spPr bwMode="auto">
          <a:xfrm>
            <a:off x="1919289" y="4456114"/>
            <a:ext cx="865187" cy="828675"/>
          </a:xfrm>
          <a:prstGeom prst="rightArrow">
            <a:avLst>
              <a:gd name="adj1" fmla="val 50000"/>
              <a:gd name="adj2" fmla="val 26102"/>
            </a:avLst>
          </a:prstGeom>
          <a:solidFill>
            <a:schemeClr val="bg2"/>
          </a:solidFill>
          <a:ln w="12700">
            <a:solidFill>
              <a:schemeClr val="tx1"/>
            </a:solidFill>
            <a:miter lim="800000"/>
            <a:headEnd/>
            <a:tailEnd/>
          </a:ln>
        </p:spPr>
        <p:txBody>
          <a:bodyPr wrap="none" anchor="ctr"/>
          <a:lstStyle/>
          <a:p>
            <a:pPr algn="ctr"/>
            <a:endParaRPr lang="en-US" b="1" i="1" dirty="0">
              <a:latin typeface="Times New Roman" pitchFamily="18" charset="0"/>
              <a:cs typeface="Times New Roman" pitchFamily="18" charset="0"/>
            </a:endParaRPr>
          </a:p>
        </p:txBody>
      </p:sp>
      <p:sp>
        <p:nvSpPr>
          <p:cNvPr id="21529" name="Freeform 1056"/>
          <p:cNvSpPr>
            <a:spLocks/>
          </p:cNvSpPr>
          <p:nvPr/>
        </p:nvSpPr>
        <p:spPr bwMode="auto">
          <a:xfrm>
            <a:off x="6326189" y="4275139"/>
            <a:ext cx="344487" cy="1074737"/>
          </a:xfrm>
          <a:custGeom>
            <a:avLst/>
            <a:gdLst>
              <a:gd name="T0" fmla="*/ 0 w 217"/>
              <a:gd name="T1" fmla="*/ 2147483647 h 677"/>
              <a:gd name="T2" fmla="*/ 0 w 217"/>
              <a:gd name="T3" fmla="*/ 0 h 677"/>
              <a:gd name="T4" fmla="*/ 2147483647 w 217"/>
              <a:gd name="T5" fmla="*/ 2147483647 h 677"/>
              <a:gd name="T6" fmla="*/ 2147483647 w 217"/>
              <a:gd name="T7" fmla="*/ 2147483647 h 677"/>
              <a:gd name="T8" fmla="*/ 0 w 217"/>
              <a:gd name="T9" fmla="*/ 2147483647 h 677"/>
              <a:gd name="T10" fmla="*/ 0 60000 65536"/>
              <a:gd name="T11" fmla="*/ 0 60000 65536"/>
              <a:gd name="T12" fmla="*/ 0 60000 65536"/>
              <a:gd name="T13" fmla="*/ 0 60000 65536"/>
              <a:gd name="T14" fmla="*/ 0 60000 65536"/>
              <a:gd name="T15" fmla="*/ 0 w 217"/>
              <a:gd name="T16" fmla="*/ 0 h 677"/>
              <a:gd name="T17" fmla="*/ 217 w 217"/>
              <a:gd name="T18" fmla="*/ 677 h 677"/>
            </a:gdLst>
            <a:ahLst/>
            <a:cxnLst>
              <a:cxn ang="T10">
                <a:pos x="T0" y="T1"/>
              </a:cxn>
              <a:cxn ang="T11">
                <a:pos x="T2" y="T3"/>
              </a:cxn>
              <a:cxn ang="T12">
                <a:pos x="T4" y="T5"/>
              </a:cxn>
              <a:cxn ang="T13">
                <a:pos x="T6" y="T7"/>
              </a:cxn>
              <a:cxn ang="T14">
                <a:pos x="T8" y="T9"/>
              </a:cxn>
            </a:cxnLst>
            <a:rect l="T15" t="T16" r="T17" b="T18"/>
            <a:pathLst>
              <a:path w="217" h="677">
                <a:moveTo>
                  <a:pt x="0" y="440"/>
                </a:moveTo>
                <a:lnTo>
                  <a:pt x="0" y="0"/>
                </a:lnTo>
                <a:lnTo>
                  <a:pt x="212" y="253"/>
                </a:lnTo>
                <a:lnTo>
                  <a:pt x="217" y="677"/>
                </a:lnTo>
                <a:lnTo>
                  <a:pt x="0" y="440"/>
                </a:lnTo>
                <a:close/>
              </a:path>
            </a:pathLst>
          </a:custGeom>
          <a:solidFill>
            <a:schemeClr val="bg2"/>
          </a:solidFill>
          <a:ln w="12700" cap="flat" cmpd="sng">
            <a:solidFill>
              <a:schemeClr val="tx1"/>
            </a:solidFill>
            <a:prstDash val="solid"/>
            <a:round/>
            <a:headEnd/>
            <a:tailEnd/>
          </a:ln>
        </p:spPr>
        <p:txBody>
          <a:bodyPr/>
          <a:lstStyle/>
          <a:p>
            <a:endParaRPr lang="en-US">
              <a:latin typeface="Whipsmart" pitchFamily="34" charset="0"/>
            </a:endParaRPr>
          </a:p>
        </p:txBody>
      </p:sp>
      <p:sp>
        <p:nvSpPr>
          <p:cNvPr id="21530" name="Line 1057"/>
          <p:cNvSpPr>
            <a:spLocks noChangeShapeType="1"/>
          </p:cNvSpPr>
          <p:nvPr/>
        </p:nvSpPr>
        <p:spPr bwMode="auto">
          <a:xfrm>
            <a:off x="6392863" y="4368801"/>
            <a:ext cx="0" cy="684213"/>
          </a:xfrm>
          <a:prstGeom prst="line">
            <a:avLst/>
          </a:prstGeom>
          <a:noFill/>
          <a:ln w="12700">
            <a:solidFill>
              <a:schemeClr val="tx1"/>
            </a:solidFill>
            <a:round/>
            <a:headEnd/>
            <a:tailEnd/>
          </a:ln>
        </p:spPr>
        <p:txBody>
          <a:bodyPr/>
          <a:lstStyle/>
          <a:p>
            <a:endParaRPr lang="en-US">
              <a:latin typeface="Whipsmart" pitchFamily="34" charset="0"/>
            </a:endParaRPr>
          </a:p>
        </p:txBody>
      </p:sp>
      <p:sp>
        <p:nvSpPr>
          <p:cNvPr id="21531" name="Line 1058"/>
          <p:cNvSpPr>
            <a:spLocks noChangeShapeType="1"/>
          </p:cNvSpPr>
          <p:nvPr/>
        </p:nvSpPr>
        <p:spPr bwMode="auto">
          <a:xfrm>
            <a:off x="6464300" y="4440238"/>
            <a:ext cx="0" cy="684212"/>
          </a:xfrm>
          <a:prstGeom prst="line">
            <a:avLst/>
          </a:prstGeom>
          <a:noFill/>
          <a:ln w="12700">
            <a:solidFill>
              <a:schemeClr val="tx1"/>
            </a:solidFill>
            <a:round/>
            <a:headEnd/>
            <a:tailEnd/>
          </a:ln>
        </p:spPr>
        <p:txBody>
          <a:bodyPr/>
          <a:lstStyle/>
          <a:p>
            <a:endParaRPr lang="en-US">
              <a:latin typeface="Whipsmart" pitchFamily="34" charset="0"/>
            </a:endParaRPr>
          </a:p>
        </p:txBody>
      </p:sp>
      <p:sp>
        <p:nvSpPr>
          <p:cNvPr id="21532" name="Line 1059"/>
          <p:cNvSpPr>
            <a:spLocks noChangeShapeType="1"/>
          </p:cNvSpPr>
          <p:nvPr/>
        </p:nvSpPr>
        <p:spPr bwMode="auto">
          <a:xfrm>
            <a:off x="6535738" y="4511676"/>
            <a:ext cx="0" cy="684213"/>
          </a:xfrm>
          <a:prstGeom prst="line">
            <a:avLst/>
          </a:prstGeom>
          <a:noFill/>
          <a:ln w="12700">
            <a:solidFill>
              <a:schemeClr val="tx1"/>
            </a:solidFill>
            <a:round/>
            <a:headEnd/>
            <a:tailEnd/>
          </a:ln>
        </p:spPr>
        <p:txBody>
          <a:bodyPr/>
          <a:lstStyle/>
          <a:p>
            <a:endParaRPr lang="en-US">
              <a:latin typeface="Whipsmart" pitchFamily="34" charset="0"/>
            </a:endParaRPr>
          </a:p>
        </p:txBody>
      </p:sp>
      <p:sp>
        <p:nvSpPr>
          <p:cNvPr id="21533" name="Line 1060"/>
          <p:cNvSpPr>
            <a:spLocks noChangeShapeType="1"/>
          </p:cNvSpPr>
          <p:nvPr/>
        </p:nvSpPr>
        <p:spPr bwMode="auto">
          <a:xfrm>
            <a:off x="6607175" y="4583113"/>
            <a:ext cx="0" cy="684212"/>
          </a:xfrm>
          <a:prstGeom prst="line">
            <a:avLst/>
          </a:prstGeom>
          <a:noFill/>
          <a:ln w="12700">
            <a:solidFill>
              <a:schemeClr val="tx1"/>
            </a:solidFill>
            <a:round/>
            <a:headEnd/>
            <a:tailEnd/>
          </a:ln>
        </p:spPr>
        <p:txBody>
          <a:bodyPr/>
          <a:lstStyle/>
          <a:p>
            <a:endParaRPr lang="en-US">
              <a:latin typeface="Whipsmart" pitchFamily="34" charset="0"/>
            </a:endParaRPr>
          </a:p>
        </p:txBody>
      </p:sp>
      <p:sp>
        <p:nvSpPr>
          <p:cNvPr id="21534" name="Line 1061"/>
          <p:cNvSpPr>
            <a:spLocks noChangeShapeType="1"/>
          </p:cNvSpPr>
          <p:nvPr/>
        </p:nvSpPr>
        <p:spPr bwMode="auto">
          <a:xfrm>
            <a:off x="6321425" y="4440238"/>
            <a:ext cx="323850" cy="360362"/>
          </a:xfrm>
          <a:prstGeom prst="line">
            <a:avLst/>
          </a:prstGeom>
          <a:noFill/>
          <a:ln w="12700">
            <a:solidFill>
              <a:schemeClr val="tx1"/>
            </a:solidFill>
            <a:round/>
            <a:headEnd/>
            <a:tailEnd/>
          </a:ln>
        </p:spPr>
        <p:txBody>
          <a:bodyPr/>
          <a:lstStyle/>
          <a:p>
            <a:endParaRPr lang="en-US">
              <a:latin typeface="Whipsmart" pitchFamily="34" charset="0"/>
            </a:endParaRPr>
          </a:p>
        </p:txBody>
      </p:sp>
      <p:sp>
        <p:nvSpPr>
          <p:cNvPr id="21535" name="Line 1062"/>
          <p:cNvSpPr>
            <a:spLocks noChangeShapeType="1"/>
          </p:cNvSpPr>
          <p:nvPr/>
        </p:nvSpPr>
        <p:spPr bwMode="auto">
          <a:xfrm>
            <a:off x="6321425" y="4584701"/>
            <a:ext cx="323850" cy="360363"/>
          </a:xfrm>
          <a:prstGeom prst="line">
            <a:avLst/>
          </a:prstGeom>
          <a:noFill/>
          <a:ln w="12700">
            <a:solidFill>
              <a:schemeClr val="tx1"/>
            </a:solidFill>
            <a:round/>
            <a:headEnd/>
            <a:tailEnd/>
          </a:ln>
        </p:spPr>
        <p:txBody>
          <a:bodyPr/>
          <a:lstStyle/>
          <a:p>
            <a:endParaRPr lang="en-US">
              <a:latin typeface="Whipsmart" pitchFamily="34" charset="0"/>
            </a:endParaRPr>
          </a:p>
        </p:txBody>
      </p:sp>
      <p:sp>
        <p:nvSpPr>
          <p:cNvPr id="21536" name="Line 1063"/>
          <p:cNvSpPr>
            <a:spLocks noChangeShapeType="1"/>
          </p:cNvSpPr>
          <p:nvPr/>
        </p:nvSpPr>
        <p:spPr bwMode="auto">
          <a:xfrm>
            <a:off x="6321425" y="4729163"/>
            <a:ext cx="323850" cy="360362"/>
          </a:xfrm>
          <a:prstGeom prst="line">
            <a:avLst/>
          </a:prstGeom>
          <a:noFill/>
          <a:ln w="12700">
            <a:solidFill>
              <a:schemeClr val="tx1"/>
            </a:solidFill>
            <a:round/>
            <a:headEnd/>
            <a:tailEnd/>
          </a:ln>
        </p:spPr>
        <p:txBody>
          <a:bodyPr/>
          <a:lstStyle/>
          <a:p>
            <a:endParaRPr lang="en-US">
              <a:latin typeface="Whipsmart" pitchFamily="34" charset="0"/>
            </a:endParaRPr>
          </a:p>
        </p:txBody>
      </p:sp>
      <p:sp>
        <p:nvSpPr>
          <p:cNvPr id="21537" name="Line 1064"/>
          <p:cNvSpPr>
            <a:spLocks noChangeShapeType="1"/>
          </p:cNvSpPr>
          <p:nvPr/>
        </p:nvSpPr>
        <p:spPr bwMode="auto">
          <a:xfrm>
            <a:off x="6321425" y="4837113"/>
            <a:ext cx="323850" cy="360362"/>
          </a:xfrm>
          <a:prstGeom prst="line">
            <a:avLst/>
          </a:prstGeom>
          <a:noFill/>
          <a:ln w="12700">
            <a:solidFill>
              <a:schemeClr val="tx1"/>
            </a:solidFill>
            <a:round/>
            <a:headEnd/>
            <a:tailEnd/>
          </a:ln>
        </p:spPr>
        <p:txBody>
          <a:bodyPr/>
          <a:lstStyle/>
          <a:p>
            <a:endParaRPr lang="en-US">
              <a:latin typeface="Whipsmart" pitchFamily="34" charset="0"/>
            </a:endParaRPr>
          </a:p>
        </p:txBody>
      </p:sp>
      <p:sp>
        <p:nvSpPr>
          <p:cNvPr id="21538" name="Line 1065"/>
          <p:cNvSpPr>
            <a:spLocks noChangeShapeType="1"/>
          </p:cNvSpPr>
          <p:nvPr/>
        </p:nvSpPr>
        <p:spPr bwMode="auto">
          <a:xfrm>
            <a:off x="6275389" y="4741864"/>
            <a:ext cx="250825" cy="1587"/>
          </a:xfrm>
          <a:prstGeom prst="line">
            <a:avLst/>
          </a:prstGeom>
          <a:noFill/>
          <a:ln w="57150">
            <a:solidFill>
              <a:schemeClr val="hlink"/>
            </a:solidFill>
            <a:round/>
            <a:headEnd/>
            <a:tailEnd/>
          </a:ln>
        </p:spPr>
        <p:txBody>
          <a:bodyPr/>
          <a:lstStyle/>
          <a:p>
            <a:endParaRPr lang="en-US">
              <a:latin typeface="Whipsmart" pitchFamily="34" charset="0"/>
            </a:endParaRPr>
          </a:p>
        </p:txBody>
      </p:sp>
      <p:sp>
        <p:nvSpPr>
          <p:cNvPr id="21539" name="Line 1066"/>
          <p:cNvSpPr>
            <a:spLocks noChangeShapeType="1"/>
          </p:cNvSpPr>
          <p:nvPr/>
        </p:nvSpPr>
        <p:spPr bwMode="auto">
          <a:xfrm>
            <a:off x="6670675" y="4743450"/>
            <a:ext cx="325438" cy="0"/>
          </a:xfrm>
          <a:prstGeom prst="line">
            <a:avLst/>
          </a:prstGeom>
          <a:noFill/>
          <a:ln w="57150">
            <a:solidFill>
              <a:schemeClr val="hlink"/>
            </a:solidFill>
            <a:round/>
            <a:headEnd/>
            <a:tailEnd type="triangle" w="med" len="med"/>
          </a:ln>
        </p:spPr>
        <p:txBody>
          <a:bodyPr/>
          <a:lstStyle/>
          <a:p>
            <a:endParaRPr lang="en-US">
              <a:latin typeface="Whipsmart" pitchFamily="34" charset="0"/>
            </a:endParaRPr>
          </a:p>
        </p:txBody>
      </p:sp>
      <p:sp>
        <p:nvSpPr>
          <p:cNvPr id="21540" name="Rectangle 1069"/>
          <p:cNvSpPr>
            <a:spLocks noChangeArrowheads="1"/>
          </p:cNvSpPr>
          <p:nvPr/>
        </p:nvSpPr>
        <p:spPr bwMode="auto">
          <a:xfrm>
            <a:off x="6059488" y="4779964"/>
            <a:ext cx="252412" cy="287337"/>
          </a:xfrm>
          <a:prstGeom prst="rect">
            <a:avLst/>
          </a:prstGeom>
          <a:solidFill>
            <a:schemeClr val="tx1"/>
          </a:solidFill>
          <a:ln w="12700">
            <a:noFill/>
            <a:miter lim="800000"/>
            <a:headEnd/>
            <a:tailEnd/>
          </a:ln>
        </p:spPr>
        <p:txBody>
          <a:bodyPr wrap="none" anchor="ctr"/>
          <a:lstStyle/>
          <a:p>
            <a:endParaRPr lang="en-US">
              <a:latin typeface="Whipsmart" pitchFamily="34" charset="0"/>
            </a:endParaRPr>
          </a:p>
        </p:txBody>
      </p:sp>
      <p:sp>
        <p:nvSpPr>
          <p:cNvPr id="21541" name="AutoShape 1070"/>
          <p:cNvSpPr>
            <a:spLocks noChangeArrowheads="1"/>
          </p:cNvSpPr>
          <p:nvPr/>
        </p:nvSpPr>
        <p:spPr bwMode="auto">
          <a:xfrm>
            <a:off x="5232400" y="4527551"/>
            <a:ext cx="935038" cy="828675"/>
          </a:xfrm>
          <a:prstGeom prst="rightArrow">
            <a:avLst>
              <a:gd name="adj1" fmla="val 50000"/>
              <a:gd name="adj2" fmla="val 28209"/>
            </a:avLst>
          </a:prstGeom>
          <a:solidFill>
            <a:schemeClr val="bg2"/>
          </a:solidFill>
          <a:ln w="12700">
            <a:solidFill>
              <a:schemeClr val="tx1"/>
            </a:solidFill>
            <a:miter lim="800000"/>
            <a:headEnd/>
            <a:tailEnd/>
          </a:ln>
        </p:spPr>
        <p:txBody>
          <a:bodyPr wrap="none" anchor="ctr"/>
          <a:lstStyle/>
          <a:p>
            <a:pPr algn="ctr"/>
            <a:endParaRPr lang="en-US" b="1" i="1" dirty="0">
              <a:latin typeface="Times New Roman" pitchFamily="18" charset="0"/>
              <a:cs typeface="Times New Roman" pitchFamily="18" charset="0"/>
            </a:endParaRPr>
          </a:p>
        </p:txBody>
      </p:sp>
      <p:sp>
        <p:nvSpPr>
          <p:cNvPr id="21542" name="Line 1071"/>
          <p:cNvSpPr>
            <a:spLocks noChangeShapeType="1"/>
          </p:cNvSpPr>
          <p:nvPr/>
        </p:nvSpPr>
        <p:spPr bwMode="auto">
          <a:xfrm>
            <a:off x="6419850" y="5464175"/>
            <a:ext cx="1404938" cy="0"/>
          </a:xfrm>
          <a:prstGeom prst="line">
            <a:avLst/>
          </a:prstGeom>
          <a:noFill/>
          <a:ln w="12700">
            <a:solidFill>
              <a:schemeClr val="bg2"/>
            </a:solidFill>
            <a:round/>
            <a:headEnd/>
            <a:tailEnd type="triangle" w="med" len="med"/>
          </a:ln>
        </p:spPr>
        <p:txBody>
          <a:bodyPr/>
          <a:lstStyle/>
          <a:p>
            <a:endParaRPr lang="en-US">
              <a:latin typeface="Whipsmart" pitchFamily="34" charset="0"/>
            </a:endParaRPr>
          </a:p>
        </p:txBody>
      </p:sp>
      <p:sp>
        <p:nvSpPr>
          <p:cNvPr id="21543" name="Text Box 1072"/>
          <p:cNvSpPr txBox="1">
            <a:spLocks noChangeArrowheads="1"/>
          </p:cNvSpPr>
          <p:nvPr/>
        </p:nvSpPr>
        <p:spPr bwMode="auto">
          <a:xfrm>
            <a:off x="7788275" y="5175250"/>
            <a:ext cx="263214" cy="369332"/>
          </a:xfrm>
          <a:prstGeom prst="rect">
            <a:avLst/>
          </a:prstGeom>
          <a:noFill/>
          <a:ln w="12700">
            <a:noFill/>
            <a:miter lim="800000"/>
            <a:headEnd/>
            <a:tailEnd/>
          </a:ln>
        </p:spPr>
        <p:txBody>
          <a:bodyPr wrap="none">
            <a:spAutoFit/>
          </a:bodyPr>
          <a:lstStyle/>
          <a:p>
            <a:r>
              <a:rPr lang="en-US" i="1">
                <a:solidFill>
                  <a:schemeClr val="bg2"/>
                </a:solidFill>
                <a:latin typeface="Whipsmart" pitchFamily="34" charset="0"/>
              </a:rPr>
              <a:t>z</a:t>
            </a:r>
          </a:p>
        </p:txBody>
      </p:sp>
      <p:sp>
        <p:nvSpPr>
          <p:cNvPr id="21544" name="Freeform 1073"/>
          <p:cNvSpPr>
            <a:spLocks/>
          </p:cNvSpPr>
          <p:nvPr/>
        </p:nvSpPr>
        <p:spPr bwMode="auto">
          <a:xfrm>
            <a:off x="7283450" y="1431925"/>
            <a:ext cx="273050" cy="679450"/>
          </a:xfrm>
          <a:custGeom>
            <a:avLst/>
            <a:gdLst>
              <a:gd name="T0" fmla="*/ 0 w 217"/>
              <a:gd name="T1" fmla="*/ 2147483647 h 677"/>
              <a:gd name="T2" fmla="*/ 0 w 217"/>
              <a:gd name="T3" fmla="*/ 0 h 677"/>
              <a:gd name="T4" fmla="*/ 2147483647 w 217"/>
              <a:gd name="T5" fmla="*/ 2147483647 h 677"/>
              <a:gd name="T6" fmla="*/ 2147483647 w 217"/>
              <a:gd name="T7" fmla="*/ 2147483647 h 677"/>
              <a:gd name="T8" fmla="*/ 0 w 217"/>
              <a:gd name="T9" fmla="*/ 2147483647 h 677"/>
              <a:gd name="T10" fmla="*/ 0 60000 65536"/>
              <a:gd name="T11" fmla="*/ 0 60000 65536"/>
              <a:gd name="T12" fmla="*/ 0 60000 65536"/>
              <a:gd name="T13" fmla="*/ 0 60000 65536"/>
              <a:gd name="T14" fmla="*/ 0 60000 65536"/>
              <a:gd name="T15" fmla="*/ 0 w 217"/>
              <a:gd name="T16" fmla="*/ 0 h 677"/>
              <a:gd name="T17" fmla="*/ 217 w 217"/>
              <a:gd name="T18" fmla="*/ 677 h 677"/>
            </a:gdLst>
            <a:ahLst/>
            <a:cxnLst>
              <a:cxn ang="T10">
                <a:pos x="T0" y="T1"/>
              </a:cxn>
              <a:cxn ang="T11">
                <a:pos x="T2" y="T3"/>
              </a:cxn>
              <a:cxn ang="T12">
                <a:pos x="T4" y="T5"/>
              </a:cxn>
              <a:cxn ang="T13">
                <a:pos x="T6" y="T7"/>
              </a:cxn>
              <a:cxn ang="T14">
                <a:pos x="T8" y="T9"/>
              </a:cxn>
            </a:cxnLst>
            <a:rect l="T15" t="T16" r="T17" b="T18"/>
            <a:pathLst>
              <a:path w="217" h="677">
                <a:moveTo>
                  <a:pt x="0" y="440"/>
                </a:moveTo>
                <a:lnTo>
                  <a:pt x="0" y="0"/>
                </a:lnTo>
                <a:lnTo>
                  <a:pt x="212" y="253"/>
                </a:lnTo>
                <a:lnTo>
                  <a:pt x="217" y="677"/>
                </a:lnTo>
                <a:lnTo>
                  <a:pt x="0" y="440"/>
                </a:lnTo>
                <a:close/>
              </a:path>
            </a:pathLst>
          </a:custGeom>
          <a:noFill/>
          <a:ln w="19050" cap="flat" cmpd="sng">
            <a:solidFill>
              <a:schemeClr val="bg2"/>
            </a:solidFill>
            <a:prstDash val="solid"/>
            <a:round/>
            <a:headEnd/>
            <a:tailEnd/>
          </a:ln>
        </p:spPr>
        <p:txBody>
          <a:bodyPr/>
          <a:lstStyle/>
          <a:p>
            <a:endParaRPr lang="en-US">
              <a:latin typeface="Whipsmart" pitchFamily="34" charset="0"/>
            </a:endParaRPr>
          </a:p>
        </p:txBody>
      </p:sp>
      <p:sp>
        <p:nvSpPr>
          <p:cNvPr id="21545" name="Line 1067"/>
          <p:cNvSpPr>
            <a:spLocks noChangeShapeType="1"/>
          </p:cNvSpPr>
          <p:nvPr/>
        </p:nvSpPr>
        <p:spPr bwMode="auto">
          <a:xfrm flipH="1">
            <a:off x="6526214" y="1790701"/>
            <a:ext cx="936625" cy="684213"/>
          </a:xfrm>
          <a:prstGeom prst="line">
            <a:avLst/>
          </a:prstGeom>
          <a:noFill/>
          <a:ln w="57150">
            <a:solidFill>
              <a:schemeClr val="hlink"/>
            </a:solidFill>
            <a:round/>
            <a:headEnd/>
            <a:tailEnd type="triangle" w="med" len="med"/>
          </a:ln>
        </p:spPr>
        <p:txBody>
          <a:bodyPr/>
          <a:lstStyle/>
          <a:p>
            <a:endParaRPr lang="en-US">
              <a:latin typeface="Whipsmart" pitchFamily="34" charset="0"/>
            </a:endParaRPr>
          </a:p>
        </p:txBody>
      </p:sp>
      <p:sp>
        <p:nvSpPr>
          <p:cNvPr id="42" name="Cím 41"/>
          <p:cNvSpPr>
            <a:spLocks noGrp="1"/>
          </p:cNvSpPr>
          <p:nvPr>
            <p:ph type="title"/>
          </p:nvPr>
        </p:nvSpPr>
        <p:spPr/>
        <p:txBody>
          <a:bodyPr/>
          <a:lstStyle/>
          <a:p>
            <a:r>
              <a:rPr lang="en-US" dirty="0"/>
              <a:t>Rendering pipeline</a:t>
            </a:r>
          </a:p>
        </p:txBody>
      </p:sp>
      <p:sp>
        <p:nvSpPr>
          <p:cNvPr id="43" name="Text Box 1042"/>
          <p:cNvSpPr txBox="1">
            <a:spLocks noChangeArrowheads="1"/>
          </p:cNvSpPr>
          <p:nvPr/>
        </p:nvSpPr>
        <p:spPr bwMode="auto">
          <a:xfrm>
            <a:off x="5146302" y="1143001"/>
            <a:ext cx="1483099" cy="646331"/>
          </a:xfrm>
          <a:prstGeom prst="rect">
            <a:avLst/>
          </a:prstGeom>
          <a:noFill/>
          <a:ln w="12700">
            <a:noFill/>
            <a:miter lim="800000"/>
            <a:headEnd/>
            <a:tailEnd/>
          </a:ln>
        </p:spPr>
        <p:txBody>
          <a:bodyPr wrap="none">
            <a:spAutoFit/>
          </a:bodyPr>
          <a:lstStyle/>
          <a:p>
            <a:pPr algn="ctr"/>
            <a:r>
              <a:rPr lang="hu-HU" dirty="0" err="1">
                <a:latin typeface="Whipsmart" pitchFamily="34" charset="0"/>
              </a:rPr>
              <a:t>model</a:t>
            </a:r>
            <a:endParaRPr lang="hu-HU" dirty="0">
              <a:latin typeface="Whipsmart" pitchFamily="34" charset="0"/>
            </a:endParaRPr>
          </a:p>
          <a:p>
            <a:pPr algn="ctr"/>
            <a:r>
              <a:rPr lang="hu-HU" dirty="0" err="1">
                <a:latin typeface="Whipsmart" pitchFamily="34" charset="0"/>
              </a:rPr>
              <a:t>transformation</a:t>
            </a:r>
            <a:endParaRPr lang="en-US" dirty="0">
              <a:latin typeface="Whipsmart" pitchFamily="34" charset="0"/>
            </a:endParaRPr>
          </a:p>
        </p:txBody>
      </p:sp>
      <p:sp>
        <p:nvSpPr>
          <p:cNvPr id="44" name="Text Box 1042"/>
          <p:cNvSpPr txBox="1">
            <a:spLocks noChangeArrowheads="1"/>
          </p:cNvSpPr>
          <p:nvPr/>
        </p:nvSpPr>
        <p:spPr bwMode="auto">
          <a:xfrm>
            <a:off x="7394202" y="914401"/>
            <a:ext cx="1483099" cy="646331"/>
          </a:xfrm>
          <a:prstGeom prst="rect">
            <a:avLst/>
          </a:prstGeom>
          <a:noFill/>
          <a:ln w="12700">
            <a:noFill/>
            <a:miter lim="800000"/>
            <a:headEnd/>
            <a:tailEnd/>
          </a:ln>
        </p:spPr>
        <p:txBody>
          <a:bodyPr wrap="none">
            <a:spAutoFit/>
          </a:bodyPr>
          <a:lstStyle/>
          <a:p>
            <a:pPr algn="ctr"/>
            <a:r>
              <a:rPr lang="hu-HU" dirty="0" err="1">
                <a:latin typeface="Whipsmart" pitchFamily="34" charset="0"/>
              </a:rPr>
              <a:t>view</a:t>
            </a:r>
            <a:endParaRPr lang="hu-HU" dirty="0">
              <a:latin typeface="Whipsmart" pitchFamily="34" charset="0"/>
            </a:endParaRPr>
          </a:p>
          <a:p>
            <a:pPr algn="ctr"/>
            <a:r>
              <a:rPr lang="hu-HU" dirty="0" err="1">
                <a:latin typeface="Whipsmart" pitchFamily="34" charset="0"/>
              </a:rPr>
              <a:t>transformation</a:t>
            </a:r>
            <a:endParaRPr lang="en-US" dirty="0">
              <a:latin typeface="Whipsmart" pitchFamily="34" charset="0"/>
            </a:endParaRPr>
          </a:p>
        </p:txBody>
      </p:sp>
      <p:sp>
        <p:nvSpPr>
          <p:cNvPr id="45" name="Text Box 1042"/>
          <p:cNvSpPr txBox="1">
            <a:spLocks noChangeArrowheads="1"/>
          </p:cNvSpPr>
          <p:nvPr/>
        </p:nvSpPr>
        <p:spPr bwMode="auto">
          <a:xfrm>
            <a:off x="1717302" y="3686770"/>
            <a:ext cx="1483098" cy="923330"/>
          </a:xfrm>
          <a:prstGeom prst="rect">
            <a:avLst/>
          </a:prstGeom>
          <a:noFill/>
          <a:ln w="12700">
            <a:noFill/>
            <a:miter lim="800000"/>
            <a:headEnd/>
            <a:tailEnd/>
          </a:ln>
        </p:spPr>
        <p:txBody>
          <a:bodyPr wrap="none">
            <a:spAutoFit/>
          </a:bodyPr>
          <a:lstStyle/>
          <a:p>
            <a:pPr algn="ctr"/>
            <a:r>
              <a:rPr lang="hu-HU" dirty="0" err="1">
                <a:latin typeface="Whipsmart" pitchFamily="34" charset="0"/>
              </a:rPr>
              <a:t>perspective</a:t>
            </a:r>
            <a:endParaRPr lang="hu-HU" dirty="0">
              <a:latin typeface="Whipsmart" pitchFamily="34" charset="0"/>
            </a:endParaRPr>
          </a:p>
          <a:p>
            <a:pPr algn="ctr"/>
            <a:r>
              <a:rPr lang="hu-HU" dirty="0">
                <a:latin typeface="Whipsmart" pitchFamily="34" charset="0"/>
              </a:rPr>
              <a:t>projection</a:t>
            </a:r>
          </a:p>
          <a:p>
            <a:pPr algn="ctr"/>
            <a:r>
              <a:rPr lang="hu-HU" dirty="0" err="1">
                <a:latin typeface="Whipsmart" pitchFamily="34" charset="0"/>
              </a:rPr>
              <a:t>transformation</a:t>
            </a:r>
            <a:endParaRPr lang="en-US" dirty="0">
              <a:latin typeface="Whipsmart" pitchFamily="34" charset="0"/>
            </a:endParaRPr>
          </a:p>
        </p:txBody>
      </p:sp>
      <p:pic>
        <p:nvPicPr>
          <p:cNvPr id="46" name="Picture 45"/>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5648192" y="1956860"/>
            <a:ext cx="409708" cy="280455"/>
          </a:xfrm>
          <a:prstGeom prst="rect">
            <a:avLst/>
          </a:prstGeom>
        </p:spPr>
      </p:pic>
      <p:pic>
        <p:nvPicPr>
          <p:cNvPr id="47" name="Picture 46"/>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7946394" y="1956801"/>
            <a:ext cx="278016" cy="275577"/>
          </a:xfrm>
          <a:prstGeom prst="rect">
            <a:avLst/>
          </a:prstGeom>
        </p:spPr>
      </p:pic>
      <p:pic>
        <p:nvPicPr>
          <p:cNvPr id="2" name="Picture 1"/>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2143153" y="4732662"/>
            <a:ext cx="270700" cy="275577"/>
          </a:xfrm>
          <a:prstGeom prst="rect">
            <a:avLst/>
          </a:prstGeom>
        </p:spPr>
      </p:pic>
    </p:spTree>
    <p:extLst>
      <p:ext uri="{BB962C8B-B14F-4D97-AF65-F5344CB8AC3E}">
        <p14:creationId xmlns:p14="http://schemas.microsoft.com/office/powerpoint/2010/main" val="64917242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Transformation pipeline</a:t>
            </a:r>
          </a:p>
        </p:txBody>
      </p:sp>
      <p:sp>
        <p:nvSpPr>
          <p:cNvPr id="23555" name="Oval 3"/>
          <p:cNvSpPr>
            <a:spLocks noChangeArrowheads="1"/>
          </p:cNvSpPr>
          <p:nvPr/>
        </p:nvSpPr>
        <p:spPr bwMode="auto">
          <a:xfrm>
            <a:off x="2635250" y="2057400"/>
            <a:ext cx="1714500" cy="927100"/>
          </a:xfrm>
          <a:prstGeom prst="ellipse">
            <a:avLst/>
          </a:prstGeom>
          <a:solidFill>
            <a:schemeClr val="accent1"/>
          </a:solidFill>
          <a:ln w="12700">
            <a:solidFill>
              <a:schemeClr val="tx1"/>
            </a:solidFill>
            <a:round/>
            <a:headEnd/>
            <a:tailEnd type="none" w="lg" len="med"/>
          </a:ln>
        </p:spPr>
        <p:txBody>
          <a:bodyPr wrap="none" anchor="ctr"/>
          <a:lstStyle/>
          <a:p>
            <a:pPr algn="ctr"/>
            <a:r>
              <a:rPr lang="hu-HU" b="1">
                <a:solidFill>
                  <a:schemeClr val="bg1"/>
                </a:solidFill>
                <a:latin typeface="Whipsmart" pitchFamily="34" charset="0"/>
              </a:rPr>
              <a:t>model</a:t>
            </a:r>
          </a:p>
          <a:p>
            <a:pPr algn="ctr"/>
            <a:r>
              <a:rPr lang="hu-HU" b="1">
                <a:solidFill>
                  <a:schemeClr val="bg1"/>
                </a:solidFill>
                <a:latin typeface="Whipsmart" pitchFamily="34" charset="0"/>
              </a:rPr>
              <a:t>tra</a:t>
            </a:r>
            <a:r>
              <a:rPr lang="en-US" b="1">
                <a:solidFill>
                  <a:schemeClr val="bg1"/>
                </a:solidFill>
                <a:latin typeface="Whipsmart" pitchFamily="34" charset="0"/>
              </a:rPr>
              <a:t>nsform</a:t>
            </a:r>
          </a:p>
        </p:txBody>
      </p:sp>
      <p:sp>
        <p:nvSpPr>
          <p:cNvPr id="23556" name="Rectangle 4"/>
          <p:cNvSpPr>
            <a:spLocks noChangeArrowheads="1"/>
          </p:cNvSpPr>
          <p:nvPr/>
        </p:nvSpPr>
        <p:spPr bwMode="auto">
          <a:xfrm>
            <a:off x="2082800" y="3517900"/>
            <a:ext cx="1511300" cy="1155700"/>
          </a:xfrm>
          <a:prstGeom prst="rect">
            <a:avLst/>
          </a:prstGeom>
          <a:solidFill>
            <a:srgbClr val="CCFFFF"/>
          </a:solidFill>
          <a:ln w="12700">
            <a:solidFill>
              <a:schemeClr val="tx1"/>
            </a:solidFill>
            <a:miter lim="800000"/>
            <a:headEnd/>
            <a:tailEnd type="none" w="lg" len="med"/>
          </a:ln>
        </p:spPr>
        <p:txBody>
          <a:bodyPr wrap="none" anchor="ctr"/>
          <a:lstStyle/>
          <a:p>
            <a:pPr algn="ctr"/>
            <a:r>
              <a:rPr lang="hu-HU">
                <a:latin typeface="Whipsmart" pitchFamily="34" charset="0"/>
              </a:rPr>
              <a:t>model space</a:t>
            </a:r>
            <a:endParaRPr lang="en-US">
              <a:latin typeface="Whipsmart" pitchFamily="34" charset="0"/>
            </a:endParaRPr>
          </a:p>
        </p:txBody>
      </p:sp>
      <p:sp>
        <p:nvSpPr>
          <p:cNvPr id="23557" name="Oval 5"/>
          <p:cNvSpPr>
            <a:spLocks noChangeArrowheads="1"/>
          </p:cNvSpPr>
          <p:nvPr/>
        </p:nvSpPr>
        <p:spPr bwMode="auto">
          <a:xfrm>
            <a:off x="1778000" y="5403850"/>
            <a:ext cx="1714500" cy="927100"/>
          </a:xfrm>
          <a:prstGeom prst="ellipse">
            <a:avLst/>
          </a:prstGeom>
          <a:solidFill>
            <a:schemeClr val="accent1"/>
          </a:solidFill>
          <a:ln w="12700">
            <a:solidFill>
              <a:schemeClr val="tx1"/>
            </a:solidFill>
            <a:round/>
            <a:headEnd/>
            <a:tailEnd type="none" w="lg" len="med"/>
          </a:ln>
        </p:spPr>
        <p:txBody>
          <a:bodyPr wrap="none" anchor="ctr"/>
          <a:lstStyle/>
          <a:p>
            <a:pPr algn="ctr"/>
            <a:r>
              <a:rPr lang="hu-HU" b="1">
                <a:solidFill>
                  <a:schemeClr val="bg1"/>
                </a:solidFill>
                <a:latin typeface="Whipsmart" pitchFamily="34" charset="0"/>
              </a:rPr>
              <a:t>modell</a:t>
            </a:r>
            <a:r>
              <a:rPr lang="en-US" b="1">
                <a:solidFill>
                  <a:schemeClr val="bg1"/>
                </a:solidFill>
                <a:latin typeface="Whipsmart" pitchFamily="34" charset="0"/>
              </a:rPr>
              <a:t>ing</a:t>
            </a:r>
          </a:p>
        </p:txBody>
      </p:sp>
      <p:sp>
        <p:nvSpPr>
          <p:cNvPr id="23558" name="Rectangle 6"/>
          <p:cNvSpPr>
            <a:spLocks noChangeArrowheads="1"/>
          </p:cNvSpPr>
          <p:nvPr/>
        </p:nvSpPr>
        <p:spPr bwMode="auto">
          <a:xfrm>
            <a:off x="3784600" y="3517900"/>
            <a:ext cx="1511300" cy="1155700"/>
          </a:xfrm>
          <a:prstGeom prst="rect">
            <a:avLst/>
          </a:prstGeom>
          <a:solidFill>
            <a:srgbClr val="CCFFFF"/>
          </a:solidFill>
          <a:ln w="12700">
            <a:solidFill>
              <a:schemeClr val="tx1"/>
            </a:solidFill>
            <a:miter lim="800000"/>
            <a:headEnd/>
            <a:tailEnd type="none" w="lg" len="med"/>
          </a:ln>
        </p:spPr>
        <p:txBody>
          <a:bodyPr wrap="none" anchor="ctr"/>
          <a:lstStyle/>
          <a:p>
            <a:pPr algn="ctr"/>
            <a:r>
              <a:rPr lang="hu-HU">
                <a:latin typeface="Whipsmart" pitchFamily="34" charset="0"/>
              </a:rPr>
              <a:t>world space</a:t>
            </a:r>
            <a:endParaRPr lang="en-US">
              <a:latin typeface="Whipsmart" pitchFamily="34" charset="0"/>
            </a:endParaRPr>
          </a:p>
        </p:txBody>
      </p:sp>
      <p:sp>
        <p:nvSpPr>
          <p:cNvPr id="23559" name="Oval 7"/>
          <p:cNvSpPr>
            <a:spLocks noChangeArrowheads="1"/>
          </p:cNvSpPr>
          <p:nvPr/>
        </p:nvSpPr>
        <p:spPr bwMode="auto">
          <a:xfrm>
            <a:off x="4572000" y="2057400"/>
            <a:ext cx="1714500" cy="927100"/>
          </a:xfrm>
          <a:prstGeom prst="ellipse">
            <a:avLst/>
          </a:prstGeom>
          <a:solidFill>
            <a:schemeClr val="accent1"/>
          </a:solidFill>
          <a:ln w="12700">
            <a:solidFill>
              <a:schemeClr val="tx1"/>
            </a:solidFill>
            <a:round/>
            <a:headEnd/>
            <a:tailEnd type="none" w="lg" len="med"/>
          </a:ln>
        </p:spPr>
        <p:txBody>
          <a:bodyPr wrap="none" anchor="ctr"/>
          <a:lstStyle/>
          <a:p>
            <a:pPr algn="ctr"/>
            <a:r>
              <a:rPr lang="hu-HU" b="1">
                <a:solidFill>
                  <a:schemeClr val="bg1"/>
                </a:solidFill>
                <a:latin typeface="Whipsmart" pitchFamily="34" charset="0"/>
              </a:rPr>
              <a:t>view</a:t>
            </a:r>
          </a:p>
          <a:p>
            <a:pPr algn="ctr"/>
            <a:r>
              <a:rPr lang="en-US" b="1">
                <a:solidFill>
                  <a:schemeClr val="bg1"/>
                </a:solidFill>
                <a:latin typeface="Whipsmart" pitchFamily="34" charset="0"/>
              </a:rPr>
              <a:t>transform</a:t>
            </a:r>
          </a:p>
        </p:txBody>
      </p:sp>
      <p:sp>
        <p:nvSpPr>
          <p:cNvPr id="23560" name="Rectangle 8"/>
          <p:cNvSpPr>
            <a:spLocks noChangeArrowheads="1"/>
          </p:cNvSpPr>
          <p:nvPr/>
        </p:nvSpPr>
        <p:spPr bwMode="auto">
          <a:xfrm>
            <a:off x="5486400" y="3517900"/>
            <a:ext cx="1511300" cy="1155700"/>
          </a:xfrm>
          <a:prstGeom prst="rect">
            <a:avLst/>
          </a:prstGeom>
          <a:solidFill>
            <a:srgbClr val="CCFFFF"/>
          </a:solidFill>
          <a:ln w="12700">
            <a:solidFill>
              <a:schemeClr val="tx1"/>
            </a:solidFill>
            <a:miter lim="800000"/>
            <a:headEnd/>
            <a:tailEnd type="none" w="lg" len="med"/>
          </a:ln>
        </p:spPr>
        <p:txBody>
          <a:bodyPr wrap="none" anchor="ctr"/>
          <a:lstStyle/>
          <a:p>
            <a:pPr algn="ctr"/>
            <a:r>
              <a:rPr lang="hu-HU">
                <a:latin typeface="Whipsmart" pitchFamily="34" charset="0"/>
              </a:rPr>
              <a:t>camera space</a:t>
            </a:r>
            <a:endParaRPr lang="en-US">
              <a:latin typeface="Whipsmart" pitchFamily="34" charset="0"/>
            </a:endParaRPr>
          </a:p>
        </p:txBody>
      </p:sp>
      <p:sp>
        <p:nvSpPr>
          <p:cNvPr id="23561" name="Oval 9"/>
          <p:cNvSpPr>
            <a:spLocks noChangeArrowheads="1"/>
          </p:cNvSpPr>
          <p:nvPr/>
        </p:nvSpPr>
        <p:spPr bwMode="auto">
          <a:xfrm>
            <a:off x="6534150" y="2057400"/>
            <a:ext cx="1714500" cy="927100"/>
          </a:xfrm>
          <a:prstGeom prst="ellipse">
            <a:avLst/>
          </a:prstGeom>
          <a:solidFill>
            <a:schemeClr val="accent1"/>
          </a:solidFill>
          <a:ln w="12700">
            <a:solidFill>
              <a:schemeClr val="tx1"/>
            </a:solidFill>
            <a:round/>
            <a:headEnd/>
            <a:tailEnd type="none" w="lg" len="med"/>
          </a:ln>
        </p:spPr>
        <p:txBody>
          <a:bodyPr wrap="none" anchor="ctr"/>
          <a:lstStyle/>
          <a:p>
            <a:pPr algn="ctr"/>
            <a:r>
              <a:rPr lang="hu-HU" b="1">
                <a:solidFill>
                  <a:schemeClr val="bg1"/>
                </a:solidFill>
                <a:latin typeface="Whipsmart" pitchFamily="34" charset="0"/>
              </a:rPr>
              <a:t>proj</a:t>
            </a:r>
          </a:p>
          <a:p>
            <a:pPr algn="ctr"/>
            <a:r>
              <a:rPr lang="en-US" b="1">
                <a:solidFill>
                  <a:schemeClr val="bg1"/>
                </a:solidFill>
                <a:latin typeface="Whipsmart" pitchFamily="34" charset="0"/>
              </a:rPr>
              <a:t>transform</a:t>
            </a:r>
          </a:p>
        </p:txBody>
      </p:sp>
      <p:sp>
        <p:nvSpPr>
          <p:cNvPr id="23562" name="Rectangle 10"/>
          <p:cNvSpPr>
            <a:spLocks noChangeArrowheads="1"/>
          </p:cNvSpPr>
          <p:nvPr/>
        </p:nvSpPr>
        <p:spPr bwMode="auto">
          <a:xfrm>
            <a:off x="7188200" y="3517900"/>
            <a:ext cx="2349500" cy="1155700"/>
          </a:xfrm>
          <a:prstGeom prst="rect">
            <a:avLst/>
          </a:prstGeom>
          <a:solidFill>
            <a:srgbClr val="CCFFFF"/>
          </a:solidFill>
          <a:ln w="12700">
            <a:solidFill>
              <a:schemeClr val="tx1"/>
            </a:solidFill>
            <a:miter lim="800000"/>
            <a:headEnd/>
            <a:tailEnd type="none" w="lg" len="med"/>
          </a:ln>
        </p:spPr>
        <p:txBody>
          <a:bodyPr wrap="none" anchor="ctr"/>
          <a:lstStyle/>
          <a:p>
            <a:pPr algn="ctr"/>
            <a:r>
              <a:rPr lang="hu-HU">
                <a:latin typeface="Whipsmart" pitchFamily="34" charset="0"/>
              </a:rPr>
              <a:t>clip space</a:t>
            </a:r>
          </a:p>
          <a:p>
            <a:pPr algn="ctr"/>
            <a:r>
              <a:rPr lang="hu-HU">
                <a:latin typeface="Whipsmart" pitchFamily="34" charset="0"/>
              </a:rPr>
              <a:t>norm. device space</a:t>
            </a:r>
            <a:endParaRPr lang="en-US">
              <a:latin typeface="Whipsmart" pitchFamily="34" charset="0"/>
            </a:endParaRPr>
          </a:p>
        </p:txBody>
      </p:sp>
      <p:sp>
        <p:nvSpPr>
          <p:cNvPr id="23563" name="Oval 11"/>
          <p:cNvSpPr>
            <a:spLocks noChangeArrowheads="1"/>
          </p:cNvSpPr>
          <p:nvPr/>
        </p:nvSpPr>
        <p:spPr bwMode="auto">
          <a:xfrm>
            <a:off x="6140450" y="5403850"/>
            <a:ext cx="1714500" cy="927100"/>
          </a:xfrm>
          <a:prstGeom prst="ellipse">
            <a:avLst/>
          </a:prstGeom>
          <a:solidFill>
            <a:schemeClr val="accent1"/>
          </a:solidFill>
          <a:ln w="12700">
            <a:solidFill>
              <a:schemeClr val="tx1"/>
            </a:solidFill>
            <a:round/>
            <a:headEnd/>
            <a:tailEnd type="none" w="lg" len="med"/>
          </a:ln>
        </p:spPr>
        <p:txBody>
          <a:bodyPr wrap="none" anchor="ctr"/>
          <a:lstStyle/>
          <a:p>
            <a:pPr algn="ctr"/>
            <a:r>
              <a:rPr lang="hu-HU" b="1">
                <a:solidFill>
                  <a:schemeClr val="bg1"/>
                </a:solidFill>
                <a:latin typeface="Whipsmart" pitchFamily="34" charset="0"/>
              </a:rPr>
              <a:t>viewport</a:t>
            </a:r>
          </a:p>
          <a:p>
            <a:pPr algn="ctr"/>
            <a:r>
              <a:rPr lang="en-US" b="1">
                <a:solidFill>
                  <a:schemeClr val="bg1"/>
                </a:solidFill>
                <a:latin typeface="Whipsmart" pitchFamily="34" charset="0"/>
              </a:rPr>
              <a:t>transform</a:t>
            </a:r>
          </a:p>
        </p:txBody>
      </p:sp>
      <p:sp>
        <p:nvSpPr>
          <p:cNvPr id="23564" name="Rectangle 12"/>
          <p:cNvSpPr>
            <a:spLocks noChangeArrowheads="1"/>
          </p:cNvSpPr>
          <p:nvPr/>
        </p:nvSpPr>
        <p:spPr bwMode="auto">
          <a:xfrm>
            <a:off x="8496300" y="5175250"/>
            <a:ext cx="1511300" cy="1155700"/>
          </a:xfrm>
          <a:prstGeom prst="rect">
            <a:avLst/>
          </a:prstGeom>
          <a:solidFill>
            <a:srgbClr val="CCFFFF"/>
          </a:solidFill>
          <a:ln w="12700">
            <a:solidFill>
              <a:schemeClr val="tx1"/>
            </a:solidFill>
            <a:miter lim="800000"/>
            <a:headEnd/>
            <a:tailEnd type="none" w="lg" len="med"/>
          </a:ln>
        </p:spPr>
        <p:txBody>
          <a:bodyPr wrap="none" anchor="ctr"/>
          <a:lstStyle/>
          <a:p>
            <a:pPr algn="ctr"/>
            <a:r>
              <a:rPr lang="hu-HU">
                <a:latin typeface="Whipsmart" pitchFamily="34" charset="0"/>
              </a:rPr>
              <a:t>pixel</a:t>
            </a:r>
          </a:p>
          <a:p>
            <a:pPr algn="ctr"/>
            <a:r>
              <a:rPr lang="en-US">
                <a:latin typeface="Whipsmart" pitchFamily="34" charset="0"/>
              </a:rPr>
              <a:t>coordinates</a:t>
            </a:r>
            <a:endParaRPr lang="hu-HU">
              <a:latin typeface="Whipsmart" pitchFamily="34" charset="0"/>
            </a:endParaRPr>
          </a:p>
          <a:p>
            <a:pPr algn="ctr"/>
            <a:r>
              <a:rPr lang="hu-HU">
                <a:latin typeface="Whipsmart" pitchFamily="34" charset="0"/>
              </a:rPr>
              <a:t>viewport</a:t>
            </a:r>
          </a:p>
          <a:p>
            <a:pPr algn="ctr"/>
            <a:r>
              <a:rPr lang="hu-HU">
                <a:latin typeface="Whipsmart" pitchFamily="34" charset="0"/>
              </a:rPr>
              <a:t>space</a:t>
            </a:r>
          </a:p>
        </p:txBody>
      </p:sp>
      <p:cxnSp>
        <p:nvCxnSpPr>
          <p:cNvPr id="23565" name="AutoShape 13"/>
          <p:cNvCxnSpPr>
            <a:cxnSpLocks noChangeShapeType="1"/>
            <a:stCxn id="23557" idx="0"/>
            <a:endCxn id="23556" idx="2"/>
          </p:cNvCxnSpPr>
          <p:nvPr/>
        </p:nvCxnSpPr>
        <p:spPr bwMode="auto">
          <a:xfrm rot="-5400000">
            <a:off x="2371725" y="4937125"/>
            <a:ext cx="730250" cy="203200"/>
          </a:xfrm>
          <a:prstGeom prst="curvedConnector3">
            <a:avLst>
              <a:gd name="adj1" fmla="val 50000"/>
            </a:avLst>
          </a:prstGeom>
          <a:noFill/>
          <a:ln w="12700">
            <a:solidFill>
              <a:schemeClr val="tx1"/>
            </a:solidFill>
            <a:round/>
            <a:headEnd/>
            <a:tailEnd type="triangle" w="lg" len="med"/>
          </a:ln>
        </p:spPr>
      </p:cxnSp>
      <p:cxnSp>
        <p:nvCxnSpPr>
          <p:cNvPr id="23566" name="AutoShape 14"/>
          <p:cNvCxnSpPr>
            <a:cxnSpLocks noChangeShapeType="1"/>
            <a:stCxn id="23556" idx="0"/>
            <a:endCxn id="23555" idx="3"/>
          </p:cNvCxnSpPr>
          <p:nvPr/>
        </p:nvCxnSpPr>
        <p:spPr bwMode="auto">
          <a:xfrm rot="-5400000">
            <a:off x="2527301" y="3159126"/>
            <a:ext cx="669925" cy="47625"/>
          </a:xfrm>
          <a:prstGeom prst="curvedConnector3">
            <a:avLst>
              <a:gd name="adj1" fmla="val 39810"/>
            </a:avLst>
          </a:prstGeom>
          <a:noFill/>
          <a:ln w="12700">
            <a:solidFill>
              <a:schemeClr val="tx1"/>
            </a:solidFill>
            <a:round/>
            <a:headEnd/>
            <a:tailEnd type="triangle" w="lg" len="med"/>
          </a:ln>
        </p:spPr>
      </p:cxnSp>
      <p:cxnSp>
        <p:nvCxnSpPr>
          <p:cNvPr id="23567" name="AutoShape 15"/>
          <p:cNvCxnSpPr>
            <a:cxnSpLocks noChangeShapeType="1"/>
            <a:stCxn id="23555" idx="5"/>
            <a:endCxn id="23558" idx="0"/>
          </p:cNvCxnSpPr>
          <p:nvPr/>
        </p:nvCxnSpPr>
        <p:spPr bwMode="auto">
          <a:xfrm rot="16200000" flipH="1">
            <a:off x="3984626" y="2962276"/>
            <a:ext cx="669925" cy="441325"/>
          </a:xfrm>
          <a:prstGeom prst="curvedConnector3">
            <a:avLst>
              <a:gd name="adj1" fmla="val 60190"/>
            </a:avLst>
          </a:prstGeom>
          <a:noFill/>
          <a:ln w="12700">
            <a:solidFill>
              <a:schemeClr val="tx1"/>
            </a:solidFill>
            <a:round/>
            <a:headEnd/>
            <a:tailEnd type="triangle" w="lg" len="med"/>
          </a:ln>
        </p:spPr>
      </p:cxnSp>
      <p:cxnSp>
        <p:nvCxnSpPr>
          <p:cNvPr id="23568" name="AutoShape 16"/>
          <p:cNvCxnSpPr>
            <a:cxnSpLocks noChangeShapeType="1"/>
            <a:stCxn id="23559" idx="5"/>
            <a:endCxn id="23560" idx="0"/>
          </p:cNvCxnSpPr>
          <p:nvPr/>
        </p:nvCxnSpPr>
        <p:spPr bwMode="auto">
          <a:xfrm rot="16200000" flipH="1">
            <a:off x="5803901" y="3079751"/>
            <a:ext cx="669925" cy="206375"/>
          </a:xfrm>
          <a:prstGeom prst="curvedConnector3">
            <a:avLst>
              <a:gd name="adj1" fmla="val 60190"/>
            </a:avLst>
          </a:prstGeom>
          <a:noFill/>
          <a:ln w="12700">
            <a:solidFill>
              <a:schemeClr val="tx1"/>
            </a:solidFill>
            <a:round/>
            <a:headEnd/>
            <a:tailEnd type="triangle" w="lg" len="med"/>
          </a:ln>
        </p:spPr>
      </p:cxnSp>
      <p:cxnSp>
        <p:nvCxnSpPr>
          <p:cNvPr id="23569" name="AutoShape 17"/>
          <p:cNvCxnSpPr>
            <a:cxnSpLocks noChangeShapeType="1"/>
            <a:stCxn id="23561" idx="5"/>
            <a:endCxn id="23562" idx="0"/>
          </p:cNvCxnSpPr>
          <p:nvPr/>
        </p:nvCxnSpPr>
        <p:spPr bwMode="auto">
          <a:xfrm rot="16200000" flipH="1">
            <a:off x="7845426" y="3000376"/>
            <a:ext cx="669925" cy="365125"/>
          </a:xfrm>
          <a:prstGeom prst="curvedConnector3">
            <a:avLst>
              <a:gd name="adj1" fmla="val 60190"/>
            </a:avLst>
          </a:prstGeom>
          <a:noFill/>
          <a:ln w="12700">
            <a:solidFill>
              <a:schemeClr val="tx1"/>
            </a:solidFill>
            <a:round/>
            <a:headEnd/>
            <a:tailEnd type="triangle" w="lg" len="med"/>
          </a:ln>
        </p:spPr>
      </p:cxnSp>
      <p:cxnSp>
        <p:nvCxnSpPr>
          <p:cNvPr id="23570" name="AutoShape 18"/>
          <p:cNvCxnSpPr>
            <a:cxnSpLocks noChangeShapeType="1"/>
            <a:stCxn id="23560" idx="0"/>
            <a:endCxn id="23561" idx="3"/>
          </p:cNvCxnSpPr>
          <p:nvPr/>
        </p:nvCxnSpPr>
        <p:spPr bwMode="auto">
          <a:xfrm rot="-5400000">
            <a:off x="6178551" y="2911476"/>
            <a:ext cx="669925" cy="542925"/>
          </a:xfrm>
          <a:prstGeom prst="curvedConnector3">
            <a:avLst>
              <a:gd name="adj1" fmla="val 39810"/>
            </a:avLst>
          </a:prstGeom>
          <a:noFill/>
          <a:ln w="12700">
            <a:solidFill>
              <a:schemeClr val="tx1"/>
            </a:solidFill>
            <a:round/>
            <a:headEnd/>
            <a:tailEnd type="triangle" w="lg" len="med"/>
          </a:ln>
        </p:spPr>
      </p:cxnSp>
      <p:cxnSp>
        <p:nvCxnSpPr>
          <p:cNvPr id="23571" name="AutoShape 19"/>
          <p:cNvCxnSpPr>
            <a:cxnSpLocks noChangeShapeType="1"/>
            <a:stCxn id="23558" idx="0"/>
            <a:endCxn id="23559" idx="3"/>
          </p:cNvCxnSpPr>
          <p:nvPr/>
        </p:nvCxnSpPr>
        <p:spPr bwMode="auto">
          <a:xfrm rot="-5400000">
            <a:off x="4346576" y="3041651"/>
            <a:ext cx="669925" cy="282575"/>
          </a:xfrm>
          <a:prstGeom prst="curvedConnector3">
            <a:avLst>
              <a:gd name="adj1" fmla="val 39810"/>
            </a:avLst>
          </a:prstGeom>
          <a:noFill/>
          <a:ln w="12700">
            <a:solidFill>
              <a:schemeClr val="tx1"/>
            </a:solidFill>
            <a:round/>
            <a:headEnd/>
            <a:tailEnd type="triangle" w="lg" len="med"/>
          </a:ln>
        </p:spPr>
      </p:cxnSp>
      <p:cxnSp>
        <p:nvCxnSpPr>
          <p:cNvPr id="23572" name="AutoShape 20"/>
          <p:cNvCxnSpPr>
            <a:cxnSpLocks noChangeShapeType="1"/>
            <a:stCxn id="23562" idx="2"/>
            <a:endCxn id="23563" idx="0"/>
          </p:cNvCxnSpPr>
          <p:nvPr/>
        </p:nvCxnSpPr>
        <p:spPr bwMode="auto">
          <a:xfrm rot="5400000">
            <a:off x="7315200" y="4356100"/>
            <a:ext cx="730250" cy="1365250"/>
          </a:xfrm>
          <a:prstGeom prst="curvedConnector3">
            <a:avLst>
              <a:gd name="adj1" fmla="val 50000"/>
            </a:avLst>
          </a:prstGeom>
          <a:noFill/>
          <a:ln w="12700">
            <a:solidFill>
              <a:schemeClr val="tx1"/>
            </a:solidFill>
            <a:round/>
            <a:headEnd/>
            <a:tailEnd type="triangle" w="lg" len="med"/>
          </a:ln>
        </p:spPr>
      </p:cxnSp>
      <p:cxnSp>
        <p:nvCxnSpPr>
          <p:cNvPr id="23573" name="AutoShape 21"/>
          <p:cNvCxnSpPr>
            <a:cxnSpLocks noChangeShapeType="1"/>
            <a:stCxn id="23563" idx="6"/>
            <a:endCxn id="23564" idx="1"/>
          </p:cNvCxnSpPr>
          <p:nvPr/>
        </p:nvCxnSpPr>
        <p:spPr bwMode="auto">
          <a:xfrm flipV="1">
            <a:off x="7854950" y="5753100"/>
            <a:ext cx="641350" cy="114300"/>
          </a:xfrm>
          <a:prstGeom prst="curvedConnector3">
            <a:avLst>
              <a:gd name="adj1" fmla="val 50000"/>
            </a:avLst>
          </a:prstGeom>
          <a:noFill/>
          <a:ln w="12700">
            <a:solidFill>
              <a:schemeClr val="tx1"/>
            </a:solidFill>
            <a:round/>
            <a:headEnd/>
            <a:tailEnd type="triangle" w="lg" len="med"/>
          </a:ln>
        </p:spPr>
      </p:cxnSp>
      <p:pic>
        <p:nvPicPr>
          <p:cNvPr id="22" name="Picture 21"/>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3287646" y="1733818"/>
            <a:ext cx="409708" cy="280455"/>
          </a:xfrm>
          <a:prstGeom prst="rect">
            <a:avLst/>
          </a:prstGeom>
        </p:spPr>
      </p:pic>
      <p:pic>
        <p:nvPicPr>
          <p:cNvPr id="23" name="Picture 22"/>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5327164" y="1733818"/>
            <a:ext cx="278016" cy="275577"/>
          </a:xfrm>
          <a:prstGeom prst="rect">
            <a:avLst/>
          </a:prstGeom>
        </p:spPr>
      </p:pic>
      <p:pic>
        <p:nvPicPr>
          <p:cNvPr id="3" name="Picture 2"/>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7252392" y="1681810"/>
            <a:ext cx="270662" cy="275539"/>
          </a:xfrm>
          <a:prstGeom prst="rect">
            <a:avLst/>
          </a:prstGeom>
        </p:spPr>
      </p:pic>
      <p:pic>
        <p:nvPicPr>
          <p:cNvPr id="4" name="Picture 3"/>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4148480" y="4337940"/>
            <a:ext cx="847039" cy="317907"/>
          </a:xfrm>
          <a:prstGeom prst="rect">
            <a:avLst/>
          </a:prstGeom>
        </p:spPr>
      </p:pic>
      <p:pic>
        <p:nvPicPr>
          <p:cNvPr id="5" name="Picture 4"/>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2438020" y="4357195"/>
            <a:ext cx="896112" cy="317907"/>
          </a:xfrm>
          <a:prstGeom prst="rect">
            <a:avLst/>
          </a:prstGeom>
        </p:spPr>
      </p:pic>
      <p:pic>
        <p:nvPicPr>
          <p:cNvPr id="8" name="Picture 7"/>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5925210" y="4368598"/>
            <a:ext cx="996391" cy="296571"/>
          </a:xfrm>
          <a:prstGeom prst="rect">
            <a:avLst/>
          </a:prstGeom>
        </p:spPr>
      </p:pic>
      <p:pic>
        <p:nvPicPr>
          <p:cNvPr id="7" name="Picture 6"/>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8073847" y="4337941"/>
            <a:ext cx="578205" cy="317907"/>
          </a:xfrm>
          <a:prstGeom prst="rect">
            <a:avLst/>
          </a:prstGeom>
        </p:spPr>
      </p:pic>
    </p:spTree>
    <p:extLst>
      <p:ext uri="{BB962C8B-B14F-4D97-AF65-F5344CB8AC3E}">
        <p14:creationId xmlns:p14="http://schemas.microsoft.com/office/powerpoint/2010/main" val="3085853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Model and world coordinates</a:t>
            </a:r>
            <a:br>
              <a:rPr lang="en-US" dirty="0"/>
            </a:br>
            <a:r>
              <a:rPr lang="en-US" dirty="0"/>
              <a:t>(static interpretation)</a:t>
            </a:r>
          </a:p>
        </p:txBody>
      </p:sp>
      <p:cxnSp>
        <p:nvCxnSpPr>
          <p:cNvPr id="24579" name="Egyenes összekötő nyíllal 4"/>
          <p:cNvCxnSpPr>
            <a:cxnSpLocks noChangeShapeType="1"/>
          </p:cNvCxnSpPr>
          <p:nvPr/>
        </p:nvCxnSpPr>
        <p:spPr bwMode="auto">
          <a:xfrm flipV="1">
            <a:off x="2316163" y="4365626"/>
            <a:ext cx="0" cy="1655763"/>
          </a:xfrm>
          <a:prstGeom prst="straightConnector1">
            <a:avLst/>
          </a:prstGeom>
          <a:noFill/>
          <a:ln w="38100" algn="ctr">
            <a:solidFill>
              <a:srgbClr val="FFC000"/>
            </a:solidFill>
            <a:round/>
            <a:headEnd/>
            <a:tailEnd type="triangle" w="lg" len="lg"/>
          </a:ln>
        </p:spPr>
      </p:cxnSp>
      <p:cxnSp>
        <p:nvCxnSpPr>
          <p:cNvPr id="24580" name="Egyenes összekötő nyíllal 5"/>
          <p:cNvCxnSpPr>
            <a:cxnSpLocks noChangeShapeType="1"/>
          </p:cNvCxnSpPr>
          <p:nvPr/>
        </p:nvCxnSpPr>
        <p:spPr bwMode="auto">
          <a:xfrm>
            <a:off x="2316163" y="6021388"/>
            <a:ext cx="1403350" cy="0"/>
          </a:xfrm>
          <a:prstGeom prst="straightConnector1">
            <a:avLst/>
          </a:prstGeom>
          <a:noFill/>
          <a:ln w="38100" algn="ctr">
            <a:solidFill>
              <a:srgbClr val="FFC000"/>
            </a:solidFill>
            <a:round/>
            <a:headEnd/>
            <a:tailEnd type="triangle" w="lg" len="lg"/>
          </a:ln>
        </p:spPr>
      </p:cxnSp>
      <p:sp>
        <p:nvSpPr>
          <p:cNvPr id="24581" name="Szövegdoboz 8"/>
          <p:cNvSpPr txBox="1">
            <a:spLocks noChangeArrowheads="1"/>
          </p:cNvSpPr>
          <p:nvPr/>
        </p:nvSpPr>
        <p:spPr bwMode="auto">
          <a:xfrm>
            <a:off x="2243139" y="6092825"/>
            <a:ext cx="668773" cy="369332"/>
          </a:xfrm>
          <a:prstGeom prst="rect">
            <a:avLst/>
          </a:prstGeom>
          <a:noFill/>
          <a:ln w="9525">
            <a:noFill/>
            <a:miter lim="800000"/>
            <a:headEnd/>
            <a:tailEnd/>
          </a:ln>
        </p:spPr>
        <p:txBody>
          <a:bodyPr wrap="none">
            <a:spAutoFit/>
          </a:bodyPr>
          <a:lstStyle/>
          <a:p>
            <a:r>
              <a:rPr lang="en-US">
                <a:solidFill>
                  <a:srgbClr val="FFC000"/>
                </a:solidFill>
                <a:latin typeface="Whipsmart" pitchFamily="34" charset="0"/>
              </a:rPr>
              <a:t>world</a:t>
            </a:r>
          </a:p>
        </p:txBody>
      </p:sp>
      <p:grpSp>
        <p:nvGrpSpPr>
          <p:cNvPr id="3" name="Csoportba foglalás 26"/>
          <p:cNvGrpSpPr>
            <a:grpSpLocks/>
          </p:cNvGrpSpPr>
          <p:nvPr/>
        </p:nvGrpSpPr>
        <p:grpSpPr bwMode="auto">
          <a:xfrm>
            <a:off x="4954589" y="2608264"/>
            <a:ext cx="2281237" cy="2276475"/>
            <a:chOff x="3430287" y="2608522"/>
            <a:chExt cx="2281604" cy="2275685"/>
          </a:xfrm>
        </p:grpSpPr>
        <p:sp>
          <p:nvSpPr>
            <p:cNvPr id="24601"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a:p>
          </p:txBody>
        </p:sp>
        <p:grpSp>
          <p:nvGrpSpPr>
            <p:cNvPr id="4" name="Csoportba foglalás 23"/>
            <p:cNvGrpSpPr>
              <a:grpSpLocks/>
            </p:cNvGrpSpPr>
            <p:nvPr/>
          </p:nvGrpSpPr>
          <p:grpSpPr bwMode="auto">
            <a:xfrm rot="2272415">
              <a:off x="3551651" y="3596447"/>
              <a:ext cx="2160240" cy="1287760"/>
              <a:chOff x="1763688" y="3320988"/>
              <a:chExt cx="2160240" cy="1287760"/>
            </a:xfrm>
          </p:grpSpPr>
          <p:cxnSp>
            <p:nvCxnSpPr>
              <p:cNvPr id="24603" name="Egyenes összekötő nyíllal 24"/>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p:spPr>
          </p:cxnSp>
          <p:cxnSp>
            <p:nvCxnSpPr>
              <p:cNvPr id="24604" name="Egyenes összekötő nyíllal 25"/>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p:spPr>
          </p:cxnSp>
        </p:grpSp>
      </p:grpSp>
      <p:grpSp>
        <p:nvGrpSpPr>
          <p:cNvPr id="5" name="Csoportba foglalás 27"/>
          <p:cNvGrpSpPr>
            <a:grpSpLocks/>
          </p:cNvGrpSpPr>
          <p:nvPr/>
        </p:nvGrpSpPr>
        <p:grpSpPr bwMode="auto">
          <a:xfrm rot="-1545330">
            <a:off x="2589214" y="2082801"/>
            <a:ext cx="2281237" cy="2276475"/>
            <a:chOff x="3430287" y="2608522"/>
            <a:chExt cx="2281604" cy="2275685"/>
          </a:xfrm>
        </p:grpSpPr>
        <p:sp>
          <p:nvSpPr>
            <p:cNvPr id="24597"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a:p>
          </p:txBody>
        </p:sp>
        <p:grpSp>
          <p:nvGrpSpPr>
            <p:cNvPr id="6" name="Csoportba foglalás 23"/>
            <p:cNvGrpSpPr>
              <a:grpSpLocks/>
            </p:cNvGrpSpPr>
            <p:nvPr/>
          </p:nvGrpSpPr>
          <p:grpSpPr bwMode="auto">
            <a:xfrm rot="2272415">
              <a:off x="3551651" y="3596447"/>
              <a:ext cx="2160240" cy="1287760"/>
              <a:chOff x="1763688" y="3320988"/>
              <a:chExt cx="2160240" cy="1287760"/>
            </a:xfrm>
          </p:grpSpPr>
          <p:cxnSp>
            <p:nvCxnSpPr>
              <p:cNvPr id="24599" name="Egyenes összekötő nyíllal 30"/>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p:spPr>
          </p:cxnSp>
          <p:cxnSp>
            <p:nvCxnSpPr>
              <p:cNvPr id="24600" name="Egyenes összekötő nyíllal 31"/>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p:spPr>
          </p:cxnSp>
        </p:grpSp>
      </p:grpSp>
      <p:grpSp>
        <p:nvGrpSpPr>
          <p:cNvPr id="7" name="Csoportba foglalás 32"/>
          <p:cNvGrpSpPr>
            <a:grpSpLocks/>
          </p:cNvGrpSpPr>
          <p:nvPr/>
        </p:nvGrpSpPr>
        <p:grpSpPr bwMode="auto">
          <a:xfrm rot="20054670" flipH="1">
            <a:off x="7324726" y="2351089"/>
            <a:ext cx="2354263" cy="2276475"/>
            <a:chOff x="3430287" y="2608522"/>
            <a:chExt cx="2281604" cy="2275685"/>
          </a:xfrm>
        </p:grpSpPr>
        <p:sp>
          <p:nvSpPr>
            <p:cNvPr id="24593"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a:p>
          </p:txBody>
        </p:sp>
        <p:grpSp>
          <p:nvGrpSpPr>
            <p:cNvPr id="8" name="Csoportba foglalás 23"/>
            <p:cNvGrpSpPr>
              <a:grpSpLocks/>
            </p:cNvGrpSpPr>
            <p:nvPr/>
          </p:nvGrpSpPr>
          <p:grpSpPr bwMode="auto">
            <a:xfrm rot="2272415">
              <a:off x="3551651" y="3596447"/>
              <a:ext cx="2160240" cy="1287760"/>
              <a:chOff x="1763688" y="3320988"/>
              <a:chExt cx="2160240" cy="1287760"/>
            </a:xfrm>
          </p:grpSpPr>
          <p:cxnSp>
            <p:nvCxnSpPr>
              <p:cNvPr id="24595" name="Egyenes összekötő nyíllal 35"/>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p:spPr>
          </p:cxnSp>
          <p:cxnSp>
            <p:nvCxnSpPr>
              <p:cNvPr id="24596" name="Egyenes összekötő nyíllal 36"/>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p:spPr>
          </p:cxnSp>
        </p:grpSp>
      </p:grpSp>
      <p:sp>
        <p:nvSpPr>
          <p:cNvPr id="24585" name="Ellipszis 37"/>
          <p:cNvSpPr>
            <a:spLocks noChangeArrowheads="1"/>
          </p:cNvSpPr>
          <p:nvPr/>
        </p:nvSpPr>
        <p:spPr bwMode="auto">
          <a:xfrm>
            <a:off x="4187825" y="2600325"/>
            <a:ext cx="215900" cy="215900"/>
          </a:xfrm>
          <a:prstGeom prst="ellipse">
            <a:avLst/>
          </a:prstGeom>
          <a:solidFill>
            <a:srgbClr val="FF0000"/>
          </a:solidFill>
          <a:ln w="12700" algn="ctr">
            <a:solidFill>
              <a:schemeClr val="tx1"/>
            </a:solidFill>
            <a:round/>
            <a:headEnd/>
            <a:tailEnd/>
          </a:ln>
        </p:spPr>
        <p:txBody>
          <a:bodyPr/>
          <a:lstStyle/>
          <a:p>
            <a:endParaRPr lang="en-US"/>
          </a:p>
        </p:txBody>
      </p:sp>
      <p:cxnSp>
        <p:nvCxnSpPr>
          <p:cNvPr id="24586" name="Egyenes összekötő nyíllal 39"/>
          <p:cNvCxnSpPr>
            <a:cxnSpLocks noChangeShapeType="1"/>
            <a:stCxn id="24585" idx="4"/>
          </p:cNvCxnSpPr>
          <p:nvPr/>
        </p:nvCxnSpPr>
        <p:spPr bwMode="auto">
          <a:xfrm>
            <a:off x="4295776" y="2816225"/>
            <a:ext cx="36513" cy="3168650"/>
          </a:xfrm>
          <a:prstGeom prst="straightConnector1">
            <a:avLst/>
          </a:prstGeom>
          <a:noFill/>
          <a:ln w="12700" algn="ctr">
            <a:solidFill>
              <a:srgbClr val="FFC000"/>
            </a:solidFill>
            <a:round/>
            <a:headEnd type="arrow" w="med" len="med"/>
            <a:tailEnd type="arrow" w="med" len="med"/>
          </a:ln>
        </p:spPr>
      </p:cxnSp>
      <p:cxnSp>
        <p:nvCxnSpPr>
          <p:cNvPr id="24587" name="Egyenes összekötő nyíllal 40"/>
          <p:cNvCxnSpPr>
            <a:cxnSpLocks noChangeShapeType="1"/>
            <a:stCxn id="24585" idx="3"/>
          </p:cNvCxnSpPr>
          <p:nvPr/>
        </p:nvCxnSpPr>
        <p:spPr bwMode="auto">
          <a:xfrm flipH="1">
            <a:off x="3359151" y="2786064"/>
            <a:ext cx="860425" cy="427037"/>
          </a:xfrm>
          <a:prstGeom prst="straightConnector1">
            <a:avLst/>
          </a:prstGeom>
          <a:noFill/>
          <a:ln w="12700" algn="ctr">
            <a:solidFill>
              <a:srgbClr val="FF0000"/>
            </a:solidFill>
            <a:round/>
            <a:headEnd type="arrow" w="med" len="med"/>
            <a:tailEnd type="arrow" w="med" len="med"/>
          </a:ln>
        </p:spPr>
      </p:cxnSp>
      <p:cxnSp>
        <p:nvCxnSpPr>
          <p:cNvPr id="24588" name="Egyenes összekötő nyíllal 43"/>
          <p:cNvCxnSpPr>
            <a:cxnSpLocks noChangeShapeType="1"/>
            <a:stCxn id="24585" idx="5"/>
          </p:cNvCxnSpPr>
          <p:nvPr/>
        </p:nvCxnSpPr>
        <p:spPr bwMode="auto">
          <a:xfrm>
            <a:off x="4371975" y="2786064"/>
            <a:ext cx="463550" cy="930275"/>
          </a:xfrm>
          <a:prstGeom prst="straightConnector1">
            <a:avLst/>
          </a:prstGeom>
          <a:noFill/>
          <a:ln w="12700" algn="ctr">
            <a:solidFill>
              <a:srgbClr val="FF0000"/>
            </a:solidFill>
            <a:round/>
            <a:headEnd type="arrow" w="med" len="med"/>
            <a:tailEnd type="arrow" w="med" len="med"/>
          </a:ln>
        </p:spPr>
      </p:cxnSp>
      <p:cxnSp>
        <p:nvCxnSpPr>
          <p:cNvPr id="24589" name="Egyenes összekötő nyíllal 44"/>
          <p:cNvCxnSpPr>
            <a:cxnSpLocks noChangeShapeType="1"/>
            <a:stCxn id="24585" idx="2"/>
          </p:cNvCxnSpPr>
          <p:nvPr/>
        </p:nvCxnSpPr>
        <p:spPr bwMode="auto">
          <a:xfrm flipH="1" flipV="1">
            <a:off x="2316163" y="2673351"/>
            <a:ext cx="1871662" cy="34925"/>
          </a:xfrm>
          <a:prstGeom prst="straightConnector1">
            <a:avLst/>
          </a:prstGeom>
          <a:noFill/>
          <a:ln w="12700" algn="ctr">
            <a:solidFill>
              <a:srgbClr val="FFC000"/>
            </a:solidFill>
            <a:round/>
            <a:headEnd type="arrow" w="med" len="med"/>
            <a:tailEnd type="arrow" w="med" len="med"/>
          </a:ln>
        </p:spPr>
      </p:cxnSp>
      <p:sp>
        <p:nvSpPr>
          <p:cNvPr id="24590" name="Szövegdoboz 52"/>
          <p:cNvSpPr txBox="1">
            <a:spLocks noChangeArrowheads="1"/>
          </p:cNvSpPr>
          <p:nvPr/>
        </p:nvSpPr>
        <p:spPr bwMode="auto">
          <a:xfrm rot="-1511183">
            <a:off x="4294245" y="3817422"/>
            <a:ext cx="776175" cy="369332"/>
          </a:xfrm>
          <a:prstGeom prst="rect">
            <a:avLst/>
          </a:prstGeom>
          <a:noFill/>
          <a:ln w="9525">
            <a:noFill/>
            <a:miter lim="800000"/>
            <a:headEnd/>
            <a:tailEnd/>
          </a:ln>
        </p:spPr>
        <p:txBody>
          <a:bodyPr wrap="none">
            <a:spAutoFit/>
          </a:bodyPr>
          <a:lstStyle/>
          <a:p>
            <a:r>
              <a:rPr lang="en-US" dirty="0">
                <a:solidFill>
                  <a:srgbClr val="FF0000"/>
                </a:solidFill>
                <a:latin typeface="Whipsmart" pitchFamily="34" charset="0"/>
              </a:rPr>
              <a:t>model</a:t>
            </a:r>
          </a:p>
        </p:txBody>
      </p:sp>
      <p:cxnSp>
        <p:nvCxnSpPr>
          <p:cNvPr id="24591" name="Egyenes összekötő 56"/>
          <p:cNvCxnSpPr>
            <a:cxnSpLocks noChangeShapeType="1"/>
          </p:cNvCxnSpPr>
          <p:nvPr/>
        </p:nvCxnSpPr>
        <p:spPr bwMode="auto">
          <a:xfrm>
            <a:off x="2316164" y="6021388"/>
            <a:ext cx="7488237" cy="0"/>
          </a:xfrm>
          <a:prstGeom prst="line">
            <a:avLst/>
          </a:prstGeom>
          <a:noFill/>
          <a:ln w="12700" algn="ctr">
            <a:solidFill>
              <a:srgbClr val="FFC000"/>
            </a:solidFill>
            <a:round/>
            <a:headEnd/>
            <a:tailEnd/>
          </a:ln>
        </p:spPr>
      </p:cxnSp>
      <p:cxnSp>
        <p:nvCxnSpPr>
          <p:cNvPr id="24592" name="Egyenes összekötő 57"/>
          <p:cNvCxnSpPr>
            <a:cxnSpLocks noChangeShapeType="1"/>
          </p:cNvCxnSpPr>
          <p:nvPr/>
        </p:nvCxnSpPr>
        <p:spPr bwMode="auto">
          <a:xfrm flipV="1">
            <a:off x="2316163" y="1916114"/>
            <a:ext cx="0" cy="4105275"/>
          </a:xfrm>
          <a:prstGeom prst="line">
            <a:avLst/>
          </a:prstGeom>
          <a:noFill/>
          <a:ln w="12700" algn="ctr">
            <a:solidFill>
              <a:srgbClr val="FFC000"/>
            </a:solidFill>
            <a:round/>
            <a:headEnd/>
            <a:tailEnd/>
          </a:ln>
        </p:spPr>
      </p:cxnSp>
    </p:spTree>
    <p:extLst>
      <p:ext uri="{BB962C8B-B14F-4D97-AF65-F5344CB8AC3E}">
        <p14:creationId xmlns:p14="http://schemas.microsoft.com/office/powerpoint/2010/main" val="2431406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Model and world coordinates</a:t>
            </a:r>
            <a:br>
              <a:rPr lang="en-US" dirty="0"/>
            </a:br>
            <a:r>
              <a:rPr lang="en-US" dirty="0"/>
              <a:t>(dynamic interpretation)</a:t>
            </a:r>
          </a:p>
        </p:txBody>
      </p:sp>
      <p:cxnSp>
        <p:nvCxnSpPr>
          <p:cNvPr id="34" name="Egyenes összekötő nyíllal 33"/>
          <p:cNvCxnSpPr>
            <a:cxnSpLocks noChangeShapeType="1"/>
          </p:cNvCxnSpPr>
          <p:nvPr/>
        </p:nvCxnSpPr>
        <p:spPr bwMode="auto">
          <a:xfrm rot="2272415" flipH="1" flipV="1">
            <a:off x="5011739" y="4460876"/>
            <a:ext cx="998537" cy="1287463"/>
          </a:xfrm>
          <a:prstGeom prst="straightConnector1">
            <a:avLst/>
          </a:prstGeom>
          <a:noFill/>
          <a:ln w="38100" algn="ctr">
            <a:solidFill>
              <a:srgbClr val="FF0000"/>
            </a:solidFill>
            <a:round/>
            <a:headEnd/>
            <a:tailEnd type="triangle" w="lg" len="lg"/>
          </a:ln>
        </p:spPr>
      </p:cxnSp>
      <p:cxnSp>
        <p:nvCxnSpPr>
          <p:cNvPr id="35" name="Egyenes összekötő nyíllal 34"/>
          <p:cNvCxnSpPr>
            <a:cxnSpLocks noChangeShapeType="1"/>
          </p:cNvCxnSpPr>
          <p:nvPr/>
        </p:nvCxnSpPr>
        <p:spPr bwMode="auto">
          <a:xfrm rot="2272415" flipV="1">
            <a:off x="5689600" y="5451476"/>
            <a:ext cx="1150938" cy="900113"/>
          </a:xfrm>
          <a:prstGeom prst="straightConnector1">
            <a:avLst/>
          </a:prstGeom>
          <a:noFill/>
          <a:ln w="38100" algn="ctr">
            <a:solidFill>
              <a:srgbClr val="FF0000"/>
            </a:solidFill>
            <a:round/>
            <a:headEnd/>
            <a:tailEnd type="triangle" w="lg" len="lg"/>
          </a:ln>
        </p:spPr>
      </p:cxnSp>
      <p:grpSp>
        <p:nvGrpSpPr>
          <p:cNvPr id="3" name="Csoportba foglalás 46"/>
          <p:cNvGrpSpPr>
            <a:grpSpLocks/>
          </p:cNvGrpSpPr>
          <p:nvPr/>
        </p:nvGrpSpPr>
        <p:grpSpPr bwMode="auto">
          <a:xfrm>
            <a:off x="4767264" y="3829050"/>
            <a:ext cx="1957387" cy="2159000"/>
            <a:chOff x="58148" y="3961627"/>
            <a:chExt cx="1957568" cy="2159000"/>
          </a:xfrm>
        </p:grpSpPr>
        <p:sp>
          <p:nvSpPr>
            <p:cNvPr id="25606" name="Freeform 24"/>
            <p:cNvSpPr>
              <a:spLocks/>
            </p:cNvSpPr>
            <p:nvPr/>
          </p:nvSpPr>
          <p:spPr bwMode="auto">
            <a:xfrm>
              <a:off x="58148" y="3961627"/>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alpha val="34901"/>
              </a:srgbClr>
            </a:solidFill>
            <a:ln w="9525">
              <a:solidFill>
                <a:schemeClr val="tx1"/>
              </a:solidFill>
              <a:round/>
              <a:headEnd/>
              <a:tailEnd/>
            </a:ln>
          </p:spPr>
          <p:txBody>
            <a:bodyPr/>
            <a:lstStyle/>
            <a:p>
              <a:endParaRPr lang="en-US"/>
            </a:p>
          </p:txBody>
        </p:sp>
        <p:sp>
          <p:nvSpPr>
            <p:cNvPr id="25607" name="Ellipszis 40"/>
            <p:cNvSpPr>
              <a:spLocks noChangeArrowheads="1"/>
            </p:cNvSpPr>
            <p:nvPr/>
          </p:nvSpPr>
          <p:spPr bwMode="auto">
            <a:xfrm>
              <a:off x="1799692" y="4761148"/>
              <a:ext cx="216024" cy="216024"/>
            </a:xfrm>
            <a:prstGeom prst="ellipse">
              <a:avLst/>
            </a:prstGeom>
            <a:solidFill>
              <a:srgbClr val="FF0000"/>
            </a:solidFill>
            <a:ln w="12700" algn="ctr">
              <a:solidFill>
                <a:schemeClr val="tx1"/>
              </a:solidFill>
              <a:round/>
              <a:headEnd/>
              <a:tailEnd/>
            </a:ln>
          </p:spPr>
          <p:txBody>
            <a:bodyPr/>
            <a:lstStyle/>
            <a:p>
              <a:endParaRPr lang="en-US"/>
            </a:p>
          </p:txBody>
        </p:sp>
      </p:grpSp>
    </p:spTree>
    <p:extLst>
      <p:ext uri="{BB962C8B-B14F-4D97-AF65-F5344CB8AC3E}">
        <p14:creationId xmlns:p14="http://schemas.microsoft.com/office/powerpoint/2010/main" val="400516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accel="50000" decel="50000" fill="hold" nodeType="clickEffect">
                                  <p:stCondLst>
                                    <p:cond delay="0"/>
                                  </p:stCondLst>
                                  <p:childTnLst>
                                    <p:animRot by="-1800000">
                                      <p:cBhvr>
                                        <p:cTn id="11" dur="500" fill="hold"/>
                                        <p:tgtEl>
                                          <p:spTgt spid="3"/>
                                        </p:tgtEl>
                                        <p:attrNameLst>
                                          <p:attrName>r</p:attrName>
                                        </p:attrNameLst>
                                      </p:cBhvr>
                                    </p:animRot>
                                  </p:childTnLst>
                                </p:cTn>
                              </p:par>
                              <p:par>
                                <p:cTn id="12" presetID="7" presetClass="emph" presetSubtype="2" fill="hold" nodeType="withEffect">
                                  <p:stCondLst>
                                    <p:cond delay="0"/>
                                  </p:stCondLst>
                                  <p:childTnLst>
                                    <p:animClr clrSpc="rgb" dir="cw">
                                      <p:cBhvr>
                                        <p:cTn id="13" dur="500" fill="hold"/>
                                        <p:tgtEl>
                                          <p:spTgt spid="35"/>
                                        </p:tgtEl>
                                        <p:attrNameLst>
                                          <p:attrName>stroke.color</p:attrName>
                                        </p:attrNameLst>
                                      </p:cBhvr>
                                      <p:to>
                                        <a:schemeClr val="tx2"/>
                                      </p:to>
                                    </p:animClr>
                                    <p:set>
                                      <p:cBhvr>
                                        <p:cTn id="14" dur="500" fill="hold"/>
                                        <p:tgtEl>
                                          <p:spTgt spid="35"/>
                                        </p:tgtEl>
                                        <p:attrNameLst>
                                          <p:attrName>stroke.on</p:attrName>
                                        </p:attrNameLst>
                                      </p:cBhvr>
                                      <p:to>
                                        <p:strVal val="true"/>
                                      </p:to>
                                    </p:set>
                                  </p:childTnLst>
                                </p:cTn>
                              </p:par>
                              <p:par>
                                <p:cTn id="15" presetID="7" presetClass="emph" presetSubtype="2" fill="hold" nodeType="withEffect">
                                  <p:stCondLst>
                                    <p:cond delay="0"/>
                                  </p:stCondLst>
                                  <p:childTnLst>
                                    <p:animClr clrSpc="rgb" dir="cw">
                                      <p:cBhvr>
                                        <p:cTn id="16" dur="500" fill="hold"/>
                                        <p:tgtEl>
                                          <p:spTgt spid="34"/>
                                        </p:tgtEl>
                                        <p:attrNameLst>
                                          <p:attrName>stroke.color</p:attrName>
                                        </p:attrNameLst>
                                      </p:cBhvr>
                                      <p:to>
                                        <a:schemeClr val="tx2"/>
                                      </p:to>
                                    </p:animClr>
                                    <p:set>
                                      <p:cBhvr>
                                        <p:cTn id="17" dur="500" fill="hold"/>
                                        <p:tgtEl>
                                          <p:spTgt spid="34"/>
                                        </p:tgtEl>
                                        <p:attrNameLst>
                                          <p:attrName>stroke.on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56" presetClass="path" presetSubtype="0" accel="50000" decel="50000" fill="hold" nodeType="clickEffect">
                                  <p:stCondLst>
                                    <p:cond delay="0"/>
                                  </p:stCondLst>
                                  <p:childTnLst>
                                    <p:animMotion origin="layout" path="M 8.33333E-7 4.44444E-6 L 0.11354 -0.23612 " pathEditMode="relative" rAng="0" ptsTypes="AA">
                                      <p:cBhvr>
                                        <p:cTn id="21" dur="500" fill="hold"/>
                                        <p:tgtEl>
                                          <p:spTgt spid="3"/>
                                        </p:tgtEl>
                                        <p:attrNameLst>
                                          <p:attrName>ppt_x</p:attrName>
                                          <p:attrName>ppt_y</p:attrName>
                                        </p:attrNameLst>
                                      </p:cBhvr>
                                      <p:rCtr x="5700" y="-11800"/>
                                    </p:animMotion>
                                  </p:childTnLst>
                                </p:cTn>
                              </p:par>
                              <p:par>
                                <p:cTn id="22" presetID="7" presetClass="emph" presetSubtype="2" fill="hold" nodeType="withEffect">
                                  <p:stCondLst>
                                    <p:cond delay="0"/>
                                  </p:stCondLst>
                                  <p:childTnLst>
                                    <p:animClr clrSpc="rgb" dir="cw">
                                      <p:cBhvr>
                                        <p:cTn id="23" dur="500" fill="hold"/>
                                        <p:tgtEl>
                                          <p:spTgt spid="35"/>
                                        </p:tgtEl>
                                        <p:attrNameLst>
                                          <p:attrName>stroke.color</p:attrName>
                                        </p:attrNameLst>
                                      </p:cBhvr>
                                      <p:to>
                                        <a:schemeClr val="accent2"/>
                                      </p:to>
                                    </p:animClr>
                                    <p:set>
                                      <p:cBhvr>
                                        <p:cTn id="24" dur="500" fill="hold"/>
                                        <p:tgtEl>
                                          <p:spTgt spid="35"/>
                                        </p:tgtEl>
                                        <p:attrNameLst>
                                          <p:attrName>stroke.on</p:attrName>
                                        </p:attrNameLst>
                                      </p:cBhvr>
                                      <p:to>
                                        <p:strVal val="true"/>
                                      </p:to>
                                    </p:set>
                                  </p:childTnLst>
                                </p:cTn>
                              </p:par>
                              <p:par>
                                <p:cTn id="25" presetID="7" presetClass="emph" presetSubtype="2" fill="hold" nodeType="withEffect">
                                  <p:stCondLst>
                                    <p:cond delay="0"/>
                                  </p:stCondLst>
                                  <p:childTnLst>
                                    <p:animClr clrSpc="rgb" dir="cw">
                                      <p:cBhvr>
                                        <p:cTn id="26" dur="500" fill="hold"/>
                                        <p:tgtEl>
                                          <p:spTgt spid="34"/>
                                        </p:tgtEl>
                                        <p:attrNameLst>
                                          <p:attrName>stroke.color</p:attrName>
                                        </p:attrNameLst>
                                      </p:cBhvr>
                                      <p:to>
                                        <a:schemeClr val="accent2"/>
                                      </p:to>
                                    </p:animClr>
                                    <p:set>
                                      <p:cBhvr>
                                        <p:cTn id="27" dur="500" fill="hold"/>
                                        <p:tgtEl>
                                          <p:spTgt spid="3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Rectangle 3"/>
          <p:cNvSpPr>
            <a:spLocks noGrp="1" noChangeArrowheads="1"/>
          </p:cNvSpPr>
          <p:nvPr>
            <p:ph type="title"/>
          </p:nvPr>
        </p:nvSpPr>
        <p:spPr/>
        <p:txBody>
          <a:bodyPr/>
          <a:lstStyle/>
          <a:p>
            <a:pPr>
              <a:defRPr/>
            </a:pPr>
            <a:r>
              <a:rPr lang="hu-HU" sz="4800" dirty="0" err="1"/>
              <a:t>Model</a:t>
            </a:r>
            <a:r>
              <a:rPr lang="hu-HU" sz="4800" dirty="0"/>
              <a:t> </a:t>
            </a:r>
            <a:r>
              <a:rPr lang="hu-HU" sz="4800" dirty="0" err="1"/>
              <a:t>transformation</a:t>
            </a:r>
            <a:endParaRPr lang="hu-HU" sz="4800" dirty="0"/>
          </a:p>
        </p:txBody>
      </p:sp>
      <p:sp>
        <p:nvSpPr>
          <p:cNvPr id="26628" name="Line 5"/>
          <p:cNvSpPr>
            <a:spLocks noChangeShapeType="1"/>
          </p:cNvSpPr>
          <p:nvPr/>
        </p:nvSpPr>
        <p:spPr bwMode="auto">
          <a:xfrm flipV="1">
            <a:off x="3352800" y="2197100"/>
            <a:ext cx="0" cy="990600"/>
          </a:xfrm>
          <a:prstGeom prst="line">
            <a:avLst/>
          </a:prstGeom>
          <a:noFill/>
          <a:ln w="127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26629" name="Line 6"/>
          <p:cNvSpPr>
            <a:spLocks noChangeShapeType="1"/>
          </p:cNvSpPr>
          <p:nvPr/>
        </p:nvSpPr>
        <p:spPr bwMode="auto">
          <a:xfrm>
            <a:off x="3352801" y="3187700"/>
            <a:ext cx="942975" cy="241300"/>
          </a:xfrm>
          <a:prstGeom prst="line">
            <a:avLst/>
          </a:prstGeom>
          <a:noFill/>
          <a:ln w="127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26630" name="Line 7"/>
          <p:cNvSpPr>
            <a:spLocks noChangeShapeType="1"/>
          </p:cNvSpPr>
          <p:nvPr/>
        </p:nvSpPr>
        <p:spPr bwMode="auto">
          <a:xfrm flipH="1">
            <a:off x="2466976" y="3187700"/>
            <a:ext cx="885826" cy="485948"/>
          </a:xfrm>
          <a:prstGeom prst="line">
            <a:avLst/>
          </a:prstGeom>
          <a:noFill/>
          <a:ln w="127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270345" name="Line 9"/>
          <p:cNvSpPr>
            <a:spLocks noChangeShapeType="1"/>
          </p:cNvSpPr>
          <p:nvPr/>
        </p:nvSpPr>
        <p:spPr bwMode="auto">
          <a:xfrm>
            <a:off x="4114800" y="2349501"/>
            <a:ext cx="973138" cy="792163"/>
          </a:xfrm>
          <a:prstGeom prst="line">
            <a:avLst/>
          </a:prstGeom>
          <a:noFill/>
          <a:ln w="76200">
            <a:solidFill>
              <a:schemeClr val="accent2"/>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270346" name="Line 10"/>
          <p:cNvSpPr>
            <a:spLocks noChangeShapeType="1"/>
          </p:cNvSpPr>
          <p:nvPr/>
        </p:nvSpPr>
        <p:spPr bwMode="auto">
          <a:xfrm flipV="1">
            <a:off x="3352800" y="2349500"/>
            <a:ext cx="762000" cy="838200"/>
          </a:xfrm>
          <a:prstGeom prst="line">
            <a:avLst/>
          </a:prstGeom>
          <a:noFill/>
          <a:ln w="12700">
            <a:solidFill>
              <a:schemeClr val="accent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26633" name="Text Box 11"/>
          <p:cNvSpPr txBox="1">
            <a:spLocks noChangeArrowheads="1"/>
          </p:cNvSpPr>
          <p:nvPr/>
        </p:nvSpPr>
        <p:spPr bwMode="auto">
          <a:xfrm>
            <a:off x="5181600" y="2349500"/>
            <a:ext cx="2031325" cy="1200329"/>
          </a:xfrm>
          <a:prstGeom prst="rect">
            <a:avLst/>
          </a:prstGeom>
          <a:noFill/>
          <a:ln w="12700">
            <a:noFill/>
            <a:miter lim="800000"/>
            <a:headEnd/>
            <a:tailEnd/>
          </a:ln>
        </p:spPr>
        <p:txBody>
          <a:bodyPr wrap="none">
            <a:spAutoFit/>
          </a:bodyPr>
          <a:lstStyle/>
          <a:p>
            <a:r>
              <a:rPr lang="en-US" sz="2400" dirty="0">
                <a:latin typeface="Whipsmart" pitchFamily="34" charset="0"/>
                <a:cs typeface="Times New Roman" pitchFamily="18" charset="0"/>
              </a:rPr>
              <a:t>1. </a:t>
            </a:r>
            <a:r>
              <a:rPr lang="hu-HU" sz="2400" dirty="0" err="1">
                <a:latin typeface="Whipsmart" pitchFamily="34" charset="0"/>
                <a:cs typeface="Times New Roman" pitchFamily="18" charset="0"/>
              </a:rPr>
              <a:t>scaling</a:t>
            </a:r>
            <a:r>
              <a:rPr lang="hu-HU" sz="2400" dirty="0">
                <a:latin typeface="Whipsmart" pitchFamily="34" charset="0"/>
                <a:cs typeface="Times New Roman" pitchFamily="18" charset="0"/>
              </a:rPr>
              <a:t>:</a:t>
            </a:r>
            <a:r>
              <a:rPr lang="hu-HU" sz="2400"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r>
              <a:rPr lang="hu-HU" sz="2400" dirty="0">
                <a:latin typeface="Whipsmart" pitchFamily="34" charset="0"/>
                <a:cs typeface="Times New Roman" pitchFamily="18" charset="0"/>
              </a:rPr>
              <a:t>2. </a:t>
            </a:r>
            <a:r>
              <a:rPr lang="hu-HU" sz="2400" dirty="0" err="1">
                <a:latin typeface="Whipsmart" pitchFamily="34" charset="0"/>
                <a:cs typeface="Times New Roman" pitchFamily="18" charset="0"/>
              </a:rPr>
              <a:t>orientation</a:t>
            </a:r>
            <a:r>
              <a:rPr lang="hu-HU" sz="2400" dirty="0">
                <a:latin typeface="Whipsmart" pitchFamily="34" charset="0"/>
                <a:cs typeface="Times New Roman" pitchFamily="18" charset="0"/>
              </a:rPr>
              <a:t>:</a:t>
            </a:r>
            <a:endParaRPr lang="en-US" sz="2400" dirty="0">
              <a:latin typeface="Whipsmart" pitchFamily="34" charset="0"/>
              <a:cs typeface="Times New Roman" pitchFamily="18" charset="0"/>
            </a:endParaRPr>
          </a:p>
          <a:p>
            <a:r>
              <a:rPr lang="hu-HU" sz="2400" dirty="0">
                <a:latin typeface="Whipsmart" pitchFamily="34" charset="0"/>
                <a:cs typeface="Times New Roman" pitchFamily="18" charset="0"/>
              </a:rPr>
              <a:t>3. </a:t>
            </a:r>
            <a:r>
              <a:rPr lang="hu-HU" sz="2400" dirty="0" err="1">
                <a:latin typeface="Whipsmart" pitchFamily="34" charset="0"/>
                <a:cs typeface="Times New Roman" pitchFamily="18" charset="0"/>
              </a:rPr>
              <a:t>position</a:t>
            </a:r>
            <a:r>
              <a:rPr lang="hu-HU" sz="2400" dirty="0">
                <a:latin typeface="Whipsmart" pitchFamily="34" charset="0"/>
                <a:cs typeface="Times New Roman" pitchFamily="18" charset="0"/>
              </a:rPr>
              <a:t>:</a:t>
            </a:r>
            <a:endParaRPr lang="hu-HU" sz="2400" baseline="-25000" dirty="0">
              <a:latin typeface="Times New Roman" pitchFamily="18" charset="0"/>
              <a:cs typeface="Times New Roman" pitchFamily="18" charset="0"/>
            </a:endParaRPr>
          </a:p>
        </p:txBody>
      </p:sp>
      <p:sp>
        <p:nvSpPr>
          <p:cNvPr id="26643" name="Text Box 32"/>
          <p:cNvSpPr txBox="1">
            <a:spLocks noChangeArrowheads="1"/>
          </p:cNvSpPr>
          <p:nvPr/>
        </p:nvSpPr>
        <p:spPr bwMode="auto">
          <a:xfrm>
            <a:off x="2908301" y="2009775"/>
            <a:ext cx="320922" cy="461665"/>
          </a:xfrm>
          <a:prstGeom prst="rect">
            <a:avLst/>
          </a:prstGeom>
          <a:noFill/>
          <a:ln w="12700">
            <a:noFill/>
            <a:miter lim="800000"/>
            <a:headEnd/>
            <a:tailEnd/>
          </a:ln>
        </p:spPr>
        <p:txBody>
          <a:bodyPr wrap="none">
            <a:spAutoFit/>
          </a:bodyPr>
          <a:lstStyle/>
          <a:p>
            <a:r>
              <a:rPr lang="hu-HU" sz="2400" i="1" dirty="0">
                <a:latin typeface="Times New Roman" pitchFamily="18" charset="0"/>
                <a:cs typeface="Times New Roman" pitchFamily="18" charset="0"/>
              </a:rPr>
              <a:t>y</a:t>
            </a:r>
          </a:p>
        </p:txBody>
      </p:sp>
      <p:sp>
        <p:nvSpPr>
          <p:cNvPr id="26644" name="Text Box 33"/>
          <p:cNvSpPr txBox="1">
            <a:spLocks noChangeArrowheads="1"/>
          </p:cNvSpPr>
          <p:nvPr/>
        </p:nvSpPr>
        <p:spPr bwMode="auto">
          <a:xfrm>
            <a:off x="2398903" y="3207152"/>
            <a:ext cx="304892" cy="461665"/>
          </a:xfrm>
          <a:prstGeom prst="rect">
            <a:avLst/>
          </a:prstGeom>
          <a:noFill/>
          <a:ln w="12700">
            <a:noFill/>
            <a:miter lim="800000"/>
            <a:headEnd/>
            <a:tailEnd/>
          </a:ln>
        </p:spPr>
        <p:txBody>
          <a:bodyPr wrap="none">
            <a:spAutoFit/>
          </a:bodyPr>
          <a:lstStyle/>
          <a:p>
            <a:r>
              <a:rPr lang="hu-HU" sz="2400" i="1" dirty="0">
                <a:latin typeface="Times New Roman" pitchFamily="18" charset="0"/>
                <a:cs typeface="Times New Roman" pitchFamily="18" charset="0"/>
              </a:rPr>
              <a:t>z</a:t>
            </a:r>
          </a:p>
        </p:txBody>
      </p:sp>
      <p:sp>
        <p:nvSpPr>
          <p:cNvPr id="26645" name="Text Box 34"/>
          <p:cNvSpPr txBox="1">
            <a:spLocks noChangeArrowheads="1"/>
          </p:cNvSpPr>
          <p:nvPr/>
        </p:nvSpPr>
        <p:spPr bwMode="auto">
          <a:xfrm>
            <a:off x="4295775" y="3213100"/>
            <a:ext cx="319088" cy="457200"/>
          </a:xfrm>
          <a:prstGeom prst="rect">
            <a:avLst/>
          </a:prstGeom>
          <a:noFill/>
          <a:ln w="12700">
            <a:noFill/>
            <a:miter lim="800000"/>
            <a:headEnd/>
            <a:tailEnd/>
          </a:ln>
        </p:spPr>
        <p:txBody>
          <a:bodyPr wrap="none">
            <a:spAutoFit/>
          </a:bodyPr>
          <a:lstStyle/>
          <a:p>
            <a:r>
              <a:rPr lang="hu-HU" sz="2400" i="1">
                <a:latin typeface="Times New Roman" pitchFamily="18" charset="0"/>
                <a:cs typeface="Times New Roman" pitchFamily="18" charset="0"/>
              </a:rPr>
              <a:t>x</a:t>
            </a:r>
          </a:p>
        </p:txBody>
      </p:sp>
      <p:sp>
        <p:nvSpPr>
          <p:cNvPr id="26646" name="Line 8"/>
          <p:cNvSpPr>
            <a:spLocks noChangeShapeType="1"/>
          </p:cNvSpPr>
          <p:nvPr/>
        </p:nvSpPr>
        <p:spPr bwMode="auto">
          <a:xfrm flipV="1">
            <a:off x="3352800" y="2636838"/>
            <a:ext cx="6350" cy="550862"/>
          </a:xfrm>
          <a:prstGeom prst="line">
            <a:avLst/>
          </a:prstGeom>
          <a:noFill/>
          <a:ln w="76200">
            <a:solidFill>
              <a:schemeClr val="accent2"/>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26647" name="Line 36"/>
          <p:cNvSpPr>
            <a:spLocks noChangeShapeType="1"/>
          </p:cNvSpPr>
          <p:nvPr/>
        </p:nvSpPr>
        <p:spPr bwMode="auto">
          <a:xfrm flipV="1">
            <a:off x="3216275" y="2924176"/>
            <a:ext cx="287338" cy="73025"/>
          </a:xfrm>
          <a:prstGeom prst="line">
            <a:avLst/>
          </a:prstGeom>
          <a:noFill/>
          <a:ln w="76200">
            <a:solidFill>
              <a:schemeClr val="accent2"/>
            </a:solidFill>
            <a:round/>
            <a:headEnd/>
            <a:tailEnd/>
          </a:ln>
        </p:spPr>
        <p:txBody>
          <a:bodyPr/>
          <a:lstStyle/>
          <a:p>
            <a:endParaRPr lang="en-US">
              <a:latin typeface="Times New Roman" pitchFamily="18" charset="0"/>
              <a:cs typeface="Times New Roman" pitchFamily="18" charset="0"/>
            </a:endParaRPr>
          </a:p>
        </p:txBody>
      </p:sp>
      <p:sp>
        <p:nvSpPr>
          <p:cNvPr id="270373" name="Line 37"/>
          <p:cNvSpPr>
            <a:spLocks noChangeShapeType="1"/>
          </p:cNvSpPr>
          <p:nvPr/>
        </p:nvSpPr>
        <p:spPr bwMode="auto">
          <a:xfrm flipV="1">
            <a:off x="4295776" y="2492375"/>
            <a:ext cx="576263" cy="503238"/>
          </a:xfrm>
          <a:prstGeom prst="line">
            <a:avLst/>
          </a:prstGeom>
          <a:noFill/>
          <a:ln w="76200">
            <a:solidFill>
              <a:schemeClr val="accent2"/>
            </a:solidFill>
            <a:round/>
            <a:headEnd/>
            <a:tailEnd/>
          </a:ln>
        </p:spPr>
        <p:txBody>
          <a:bodyPr/>
          <a:lstStyle/>
          <a:p>
            <a:endParaRPr lang="en-US">
              <a:latin typeface="Times New Roman" pitchFamily="18" charset="0"/>
              <a:cs typeface="Times New Roman" pitchFamily="18" charset="0"/>
            </a:endParaRPr>
          </a:p>
        </p:txBody>
      </p:sp>
      <p:sp>
        <p:nvSpPr>
          <p:cNvPr id="270377" name="Line 41"/>
          <p:cNvSpPr>
            <a:spLocks noChangeShapeType="1"/>
          </p:cNvSpPr>
          <p:nvPr/>
        </p:nvSpPr>
        <p:spPr bwMode="auto">
          <a:xfrm flipV="1">
            <a:off x="3352800" y="2060576"/>
            <a:ext cx="6350" cy="1127125"/>
          </a:xfrm>
          <a:prstGeom prst="line">
            <a:avLst/>
          </a:prstGeom>
          <a:noFill/>
          <a:ln w="76200">
            <a:solidFill>
              <a:schemeClr val="accent2"/>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270378" name="Line 42"/>
          <p:cNvSpPr>
            <a:spLocks noChangeShapeType="1"/>
          </p:cNvSpPr>
          <p:nvPr/>
        </p:nvSpPr>
        <p:spPr bwMode="auto">
          <a:xfrm flipV="1">
            <a:off x="3071813" y="2492375"/>
            <a:ext cx="576262" cy="215900"/>
          </a:xfrm>
          <a:prstGeom prst="line">
            <a:avLst/>
          </a:prstGeom>
          <a:noFill/>
          <a:ln w="76200">
            <a:solidFill>
              <a:schemeClr val="accent2"/>
            </a:solidFill>
            <a:round/>
            <a:headEnd/>
            <a:tailEnd/>
          </a:ln>
        </p:spPr>
        <p:txBody>
          <a:bodyPr/>
          <a:lstStyle/>
          <a:p>
            <a:endParaRPr lang="en-US">
              <a:latin typeface="Times New Roman" pitchFamily="18" charset="0"/>
              <a:cs typeface="Times New Roman" pitchFamily="18" charset="0"/>
            </a:endParaRPr>
          </a:p>
        </p:txBody>
      </p:sp>
      <p:sp>
        <p:nvSpPr>
          <p:cNvPr id="270379" name="Line 43"/>
          <p:cNvSpPr>
            <a:spLocks noChangeShapeType="1"/>
          </p:cNvSpPr>
          <p:nvPr/>
        </p:nvSpPr>
        <p:spPr bwMode="auto">
          <a:xfrm>
            <a:off x="3359150" y="3213101"/>
            <a:ext cx="973138" cy="792163"/>
          </a:xfrm>
          <a:prstGeom prst="line">
            <a:avLst/>
          </a:prstGeom>
          <a:noFill/>
          <a:ln w="76200">
            <a:solidFill>
              <a:schemeClr val="accent2"/>
            </a:solidFill>
            <a:round/>
            <a:headEnd/>
            <a:tailEnd type="triangle" w="med" len="med"/>
          </a:ln>
        </p:spPr>
        <p:txBody>
          <a:bodyPr wrap="none" anchor="ctr"/>
          <a:lstStyle/>
          <a:p>
            <a:endParaRPr lang="en-US"/>
          </a:p>
        </p:txBody>
      </p:sp>
      <p:sp>
        <p:nvSpPr>
          <p:cNvPr id="270380" name="Line 44"/>
          <p:cNvSpPr>
            <a:spLocks noChangeShapeType="1"/>
          </p:cNvSpPr>
          <p:nvPr/>
        </p:nvSpPr>
        <p:spPr bwMode="auto">
          <a:xfrm flipV="1">
            <a:off x="3540126" y="3355975"/>
            <a:ext cx="576263" cy="503238"/>
          </a:xfrm>
          <a:prstGeom prst="line">
            <a:avLst/>
          </a:prstGeom>
          <a:noFill/>
          <a:ln w="76200">
            <a:solidFill>
              <a:schemeClr val="accent2"/>
            </a:solidFill>
            <a:round/>
            <a:headEnd/>
            <a:tailEnd/>
          </a:ln>
        </p:spPr>
        <p:txBody>
          <a:bodyPr/>
          <a:lstStyle/>
          <a:p>
            <a:endParaRPr lang="en-US"/>
          </a:p>
        </p:txBody>
      </p:sp>
      <p:sp>
        <p:nvSpPr>
          <p:cNvPr id="33" name="Szövegdoboz 32"/>
          <p:cNvSpPr txBox="1">
            <a:spLocks noChangeArrowheads="1"/>
          </p:cNvSpPr>
          <p:nvPr/>
        </p:nvSpPr>
        <p:spPr bwMode="auto">
          <a:xfrm>
            <a:off x="2628901" y="5410200"/>
            <a:ext cx="776175" cy="923330"/>
          </a:xfrm>
          <a:prstGeom prst="rect">
            <a:avLst/>
          </a:prstGeom>
          <a:noFill/>
          <a:ln w="9525">
            <a:noFill/>
            <a:miter lim="800000"/>
            <a:headEnd/>
            <a:tailEnd/>
          </a:ln>
        </p:spPr>
        <p:txBody>
          <a:bodyPr wrap="none">
            <a:spAutoFit/>
          </a:bodyPr>
          <a:lstStyle/>
          <a:p>
            <a:pPr algn="ctr"/>
            <a:r>
              <a:rPr lang="en-US" dirty="0">
                <a:latin typeface="Whipsmart" pitchFamily="34" charset="0"/>
              </a:rPr>
              <a:t>model</a:t>
            </a:r>
          </a:p>
          <a:p>
            <a:pPr algn="ctr"/>
            <a:r>
              <a:rPr lang="en-US" dirty="0" err="1">
                <a:latin typeface="Whipsmart" pitchFamily="34" charset="0"/>
              </a:rPr>
              <a:t>trafo</a:t>
            </a:r>
            <a:endParaRPr lang="en-US" dirty="0">
              <a:latin typeface="Whipsmart" pitchFamily="34" charset="0"/>
            </a:endParaRPr>
          </a:p>
          <a:p>
            <a:pPr algn="ctr"/>
            <a:r>
              <a:rPr lang="en-US" dirty="0">
                <a:latin typeface="Whipsmart" pitchFamily="34" charset="0"/>
              </a:rPr>
              <a:t>matrix</a:t>
            </a:r>
            <a:endParaRPr lang="hu-HU" dirty="0">
              <a:latin typeface="Whipsmart" pitchFamily="34" charset="0"/>
            </a:endParaRPr>
          </a:p>
        </p:txBody>
      </p:sp>
      <p:pic>
        <p:nvPicPr>
          <p:cNvPr id="10" name="Picture 9"/>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175500" y="2464943"/>
            <a:ext cx="1009498" cy="256032"/>
          </a:xfrm>
          <a:prstGeom prst="rect">
            <a:avLst/>
          </a:prstGeom>
        </p:spPr>
      </p:pic>
      <p:pic>
        <p:nvPicPr>
          <p:cNvPr id="5" name="Picture 4"/>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7153277" y="2798701"/>
            <a:ext cx="775411" cy="299923"/>
          </a:xfrm>
          <a:prstGeom prst="rect">
            <a:avLst/>
          </a:prstGeom>
        </p:spPr>
      </p:pic>
      <p:pic>
        <p:nvPicPr>
          <p:cNvPr id="3" name="Picture 2"/>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7185471" y="3239276"/>
            <a:ext cx="1073506" cy="256032"/>
          </a:xfrm>
          <a:prstGeom prst="rect">
            <a:avLst/>
          </a:prstGeom>
        </p:spPr>
      </p:pic>
      <p:pic>
        <p:nvPicPr>
          <p:cNvPr id="2" name="Picture 1"/>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7719502" y="4208642"/>
            <a:ext cx="2130849" cy="1653465"/>
          </a:xfrm>
          <a:prstGeom prst="rect">
            <a:avLst/>
          </a:prstGeom>
        </p:spPr>
      </p:pic>
      <p:pic>
        <p:nvPicPr>
          <p:cNvPr id="13" name="Picture 12"/>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5883449" y="4195259"/>
            <a:ext cx="1732115" cy="1637004"/>
          </a:xfrm>
          <a:prstGeom prst="rect">
            <a:avLst/>
          </a:prstGeom>
        </p:spPr>
      </p:pic>
      <p:pic>
        <p:nvPicPr>
          <p:cNvPr id="12" name="Picture 11"/>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3716338" y="4208641"/>
            <a:ext cx="2063174" cy="1637004"/>
          </a:xfrm>
          <a:prstGeom prst="rect">
            <a:avLst/>
          </a:prstGeom>
        </p:spPr>
      </p:pic>
      <p:pic>
        <p:nvPicPr>
          <p:cNvPr id="16" name="Picture 15"/>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2746267" y="4970636"/>
            <a:ext cx="627279" cy="212141"/>
          </a:xfrm>
          <a:prstGeom prst="rect">
            <a:avLst/>
          </a:prstGeom>
        </p:spPr>
      </p:pic>
    </p:spTree>
    <p:extLst>
      <p:ext uri="{BB962C8B-B14F-4D97-AF65-F5344CB8AC3E}">
        <p14:creationId xmlns:p14="http://schemas.microsoft.com/office/powerpoint/2010/main" val="351107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03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037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7037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7038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03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03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037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5" grpId="0" animBg="1"/>
      <p:bldP spid="270346" grpId="0" animBg="1"/>
      <p:bldP spid="270373" grpId="0" animBg="1"/>
      <p:bldP spid="270377" grpId="0" animBg="1"/>
      <p:bldP spid="270378" grpId="0" animBg="1"/>
      <p:bldP spid="270379" grpId="0" animBg="1"/>
      <p:bldP spid="27038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en-US" dirty="0"/>
              <a:t>Transformation pipeline</a:t>
            </a:r>
          </a:p>
        </p:txBody>
      </p:sp>
      <p:sp>
        <p:nvSpPr>
          <p:cNvPr id="4" name="Tartalom helye 3"/>
          <p:cNvSpPr>
            <a:spLocks noGrp="1"/>
          </p:cNvSpPr>
          <p:nvPr>
            <p:ph idx="1"/>
          </p:nvPr>
        </p:nvSpPr>
        <p:spPr/>
        <p:txBody>
          <a:bodyPr>
            <a:normAutofit/>
          </a:bodyPr>
          <a:lstStyle/>
          <a:p>
            <a:pPr marL="342900" indent="-342900">
              <a:spcBef>
                <a:spcPct val="20000"/>
              </a:spcBef>
              <a:buClr>
                <a:schemeClr val="accent2"/>
              </a:buClr>
              <a:buSzPct val="75000"/>
            </a:pPr>
            <a:r>
              <a:rPr lang="en-US" dirty="0"/>
              <a:t>model transformation</a:t>
            </a:r>
            <a:r>
              <a:rPr lang="hu-HU" dirty="0"/>
              <a:t>: 				</a:t>
            </a:r>
            <a:endParaRPr lang="en-US" dirty="0"/>
          </a:p>
          <a:p>
            <a:pPr marL="342900" indent="-342900">
              <a:spcBef>
                <a:spcPct val="20000"/>
              </a:spcBef>
              <a:buClr>
                <a:schemeClr val="accent2"/>
              </a:buClr>
              <a:buSzPct val="75000"/>
            </a:pPr>
            <a:endParaRPr lang="en-US" dirty="0"/>
          </a:p>
          <a:p>
            <a:pPr marL="342900" indent="-342900">
              <a:spcBef>
                <a:spcPct val="20000"/>
              </a:spcBef>
              <a:buClr>
                <a:schemeClr val="accent2"/>
              </a:buClr>
              <a:buSzPct val="75000"/>
            </a:pPr>
            <a:endParaRPr lang="en-US" dirty="0"/>
          </a:p>
          <a:p>
            <a:pPr marL="342900" indent="-342900">
              <a:spcBef>
                <a:spcPct val="20000"/>
              </a:spcBef>
              <a:buClr>
                <a:schemeClr val="accent2"/>
              </a:buClr>
              <a:buSzPct val="75000"/>
            </a:pPr>
            <a:r>
              <a:rPr lang="en-US" dirty="0"/>
              <a:t>view transformation</a:t>
            </a:r>
            <a:r>
              <a:rPr lang="hu-HU" dirty="0"/>
              <a:t>: 				</a:t>
            </a:r>
            <a:endParaRPr lang="en-US" dirty="0">
              <a:latin typeface="Times New Roman" pitchFamily="18" charset="0"/>
              <a:cs typeface="Times New Roman" pitchFamily="18" charset="0"/>
            </a:endParaRPr>
          </a:p>
          <a:p>
            <a:pPr marL="342900" indent="-342900">
              <a:spcBef>
                <a:spcPct val="20000"/>
              </a:spcBef>
              <a:buClr>
                <a:schemeClr val="accent2"/>
              </a:buClr>
              <a:buSzPct val="75000"/>
            </a:pPr>
            <a:endParaRPr lang="hu-HU" dirty="0">
              <a:latin typeface="Times New Roman" pitchFamily="18" charset="0"/>
              <a:cs typeface="Times New Roman" pitchFamily="18" charset="0"/>
            </a:endParaRPr>
          </a:p>
          <a:p>
            <a:pPr marL="342900" indent="-342900">
              <a:spcBef>
                <a:spcPct val="20000"/>
              </a:spcBef>
              <a:buClr>
                <a:schemeClr val="accent2"/>
              </a:buClr>
              <a:buSzPct val="75000"/>
            </a:pPr>
            <a:endParaRPr lang="en-US" dirty="0"/>
          </a:p>
          <a:p>
            <a:pPr marL="342900" indent="-342900">
              <a:spcBef>
                <a:spcPct val="20000"/>
              </a:spcBef>
              <a:buClr>
                <a:schemeClr val="accent2"/>
              </a:buClr>
              <a:buSzPct val="75000"/>
            </a:pPr>
            <a:r>
              <a:rPr lang="en-US" dirty="0"/>
              <a:t>projection transformation</a:t>
            </a:r>
            <a:r>
              <a:rPr lang="hu-HU" dirty="0"/>
              <a:t>: 			</a:t>
            </a:r>
            <a:endParaRPr lang="en-US" dirty="0"/>
          </a:p>
          <a:p>
            <a:pPr marL="342900" indent="-342900">
              <a:spcBef>
                <a:spcPct val="20000"/>
              </a:spcBef>
              <a:buClr>
                <a:schemeClr val="accent2"/>
              </a:buClr>
              <a:buSzPct val="75000"/>
            </a:pPr>
            <a:endParaRPr lang="en-US" dirty="0"/>
          </a:p>
          <a:p>
            <a:pPr marL="342900" indent="-342900">
              <a:spcBef>
                <a:spcPct val="20000"/>
              </a:spcBef>
              <a:buClr>
                <a:schemeClr val="accent2"/>
              </a:buClr>
              <a:buSzPct val="75000"/>
            </a:pPr>
            <a:r>
              <a:rPr lang="en-US" dirty="0"/>
              <a:t>composite transformation</a:t>
            </a:r>
            <a:r>
              <a:rPr lang="hu-HU" dirty="0"/>
              <a:t>:</a:t>
            </a:r>
            <a:endParaRPr lang="hu-HU" i="1" baseline="-25000" dirty="0">
              <a:latin typeface="Times New Roman" pitchFamily="18" charset="0"/>
              <a:cs typeface="Times New Roman" pitchFamily="18" charset="0"/>
            </a:endParaRPr>
          </a:p>
        </p:txBody>
      </p:sp>
      <p:sp>
        <p:nvSpPr>
          <p:cNvPr id="5" name="Text Box 4"/>
          <p:cNvSpPr txBox="1">
            <a:spLocks noChangeArrowheads="1"/>
          </p:cNvSpPr>
          <p:nvPr/>
        </p:nvSpPr>
        <p:spPr bwMode="auto">
          <a:xfrm>
            <a:off x="5937250" y="1562100"/>
            <a:ext cx="1568450" cy="914400"/>
          </a:xfrm>
          <a:prstGeom prst="rect">
            <a:avLst/>
          </a:prstGeom>
          <a:noFill/>
          <a:ln w="12700">
            <a:noFill/>
            <a:miter lim="800000"/>
            <a:headEnd/>
            <a:tailEnd/>
          </a:ln>
        </p:spPr>
        <p:txBody>
          <a:bodyPr>
            <a:spAutoFit/>
          </a:bodyPr>
          <a:lstStyle/>
          <a:p>
            <a:r>
              <a:rPr lang="hu-HU" sz="5400" dirty="0">
                <a:solidFill>
                  <a:srgbClr val="92D050"/>
                </a:solidFill>
                <a:sym typeface="Wingdings" pitchFamily="2" charset="2"/>
              </a:rPr>
              <a:t></a:t>
            </a:r>
          </a:p>
        </p:txBody>
      </p:sp>
      <p:pic>
        <p:nvPicPr>
          <p:cNvPr id="2" name="Picture 1"/>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7300896" y="1858213"/>
            <a:ext cx="2658466" cy="322174"/>
          </a:xfrm>
          <a:prstGeom prst="rect">
            <a:avLst/>
          </a:prstGeom>
        </p:spPr>
      </p:pic>
      <p:pic>
        <p:nvPicPr>
          <p:cNvPr id="7" name="Picture 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7300897" y="3218745"/>
            <a:ext cx="2660599" cy="322174"/>
          </a:xfrm>
          <a:prstGeom prst="rect">
            <a:avLst/>
          </a:prstGeom>
        </p:spPr>
      </p:pic>
      <p:pic>
        <p:nvPicPr>
          <p:cNvPr id="9" name="Picture 8"/>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349277" y="5692387"/>
            <a:ext cx="881176" cy="247498"/>
          </a:xfrm>
          <a:prstGeom prst="rect">
            <a:avLst/>
          </a:prstGeom>
        </p:spPr>
      </p:pic>
      <p:pic>
        <p:nvPicPr>
          <p:cNvPr id="8" name="Picture 7"/>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300896" y="4703911"/>
            <a:ext cx="2368296" cy="322174"/>
          </a:xfrm>
          <a:prstGeom prst="rect">
            <a:avLst/>
          </a:prstGeom>
        </p:spPr>
      </p:pic>
    </p:spTree>
    <p:extLst>
      <p:ext uri="{BB962C8B-B14F-4D97-AF65-F5344CB8AC3E}">
        <p14:creationId xmlns:p14="http://schemas.microsoft.com/office/powerpoint/2010/main" val="3528301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Where to draw the point on-screen?</a:t>
            </a:r>
          </a:p>
        </p:txBody>
      </p:sp>
      <p:sp>
        <p:nvSpPr>
          <p:cNvPr id="32771" name="Tartalom helye 2"/>
          <p:cNvSpPr>
            <a:spLocks noGrp="1"/>
          </p:cNvSpPr>
          <p:nvPr>
            <p:ph idx="1"/>
          </p:nvPr>
        </p:nvSpPr>
        <p:spPr/>
        <p:txBody>
          <a:bodyPr/>
          <a:lstStyle/>
          <a:p>
            <a:r>
              <a:rPr lang="en-US" dirty="0"/>
              <a:t>camera and projection transformations are to compute this</a:t>
            </a:r>
          </a:p>
          <a:p>
            <a:pPr lvl="1"/>
            <a:r>
              <a:rPr lang="en-US" dirty="0"/>
              <a:t>view transformation</a:t>
            </a:r>
          </a:p>
          <a:p>
            <a:pPr lvl="2"/>
            <a:r>
              <a:rPr lang="en-US" dirty="0"/>
              <a:t>position relative to camera</a:t>
            </a:r>
          </a:p>
          <a:p>
            <a:pPr lvl="1"/>
            <a:r>
              <a:rPr lang="en-US" dirty="0"/>
              <a:t>projection</a:t>
            </a:r>
          </a:p>
          <a:p>
            <a:pPr lvl="2"/>
            <a:r>
              <a:rPr lang="en-US" dirty="0"/>
              <a:t>where is it projected on the viewport rectangle?</a:t>
            </a:r>
          </a:p>
          <a:p>
            <a:pPr lvl="1"/>
            <a:r>
              <a:rPr lang="en-US" dirty="0"/>
              <a:t>viewport transformation</a:t>
            </a:r>
          </a:p>
          <a:p>
            <a:pPr lvl="2"/>
            <a:r>
              <a:rPr lang="en-US" dirty="0"/>
              <a:t>which pixel</a:t>
            </a:r>
          </a:p>
        </p:txBody>
      </p:sp>
      <p:sp>
        <p:nvSpPr>
          <p:cNvPr id="32772" name="Rectangle 4"/>
          <p:cNvSpPr>
            <a:spLocks noChangeArrowheads="1"/>
          </p:cNvSpPr>
          <p:nvPr/>
        </p:nvSpPr>
        <p:spPr bwMode="auto">
          <a:xfrm>
            <a:off x="8867775" y="3187700"/>
            <a:ext cx="914400" cy="914400"/>
          </a:xfrm>
          <a:prstGeom prst="rect">
            <a:avLst/>
          </a:prstGeom>
          <a:solidFill>
            <a:schemeClr val="bg1"/>
          </a:solidFill>
          <a:ln w="25400">
            <a:solidFill>
              <a:schemeClr val="tx1"/>
            </a:solidFill>
            <a:miter lim="800000"/>
            <a:headEnd/>
            <a:tailEnd type="none" w="lg" len="med"/>
          </a:ln>
        </p:spPr>
        <p:txBody>
          <a:bodyPr wrap="none" anchor="ctr"/>
          <a:lstStyle/>
          <a:p>
            <a:endParaRPr lang="en-US">
              <a:latin typeface="Whipsmart" pitchFamily="34" charset="0"/>
            </a:endParaRPr>
          </a:p>
        </p:txBody>
      </p:sp>
      <p:sp>
        <p:nvSpPr>
          <p:cNvPr id="32773" name="Line 5"/>
          <p:cNvSpPr>
            <a:spLocks noChangeShapeType="1"/>
          </p:cNvSpPr>
          <p:nvPr/>
        </p:nvSpPr>
        <p:spPr bwMode="auto">
          <a:xfrm>
            <a:off x="9324975" y="3187700"/>
            <a:ext cx="0" cy="914400"/>
          </a:xfrm>
          <a:prstGeom prst="line">
            <a:avLst/>
          </a:prstGeom>
          <a:noFill/>
          <a:ln w="25400">
            <a:solidFill>
              <a:schemeClr val="tx1"/>
            </a:solidFill>
            <a:round/>
            <a:headEnd/>
            <a:tailEnd type="none" w="lg" len="med"/>
          </a:ln>
        </p:spPr>
        <p:txBody>
          <a:bodyPr/>
          <a:lstStyle/>
          <a:p>
            <a:endParaRPr lang="en-US">
              <a:latin typeface="Whipsmart" pitchFamily="34" charset="0"/>
            </a:endParaRPr>
          </a:p>
        </p:txBody>
      </p:sp>
      <p:sp>
        <p:nvSpPr>
          <p:cNvPr id="32774" name="Line 6"/>
          <p:cNvSpPr>
            <a:spLocks noChangeShapeType="1"/>
          </p:cNvSpPr>
          <p:nvPr/>
        </p:nvSpPr>
        <p:spPr bwMode="auto">
          <a:xfrm>
            <a:off x="8867775" y="3644900"/>
            <a:ext cx="914400" cy="0"/>
          </a:xfrm>
          <a:prstGeom prst="line">
            <a:avLst/>
          </a:prstGeom>
          <a:noFill/>
          <a:ln w="25400">
            <a:solidFill>
              <a:schemeClr val="tx1"/>
            </a:solidFill>
            <a:round/>
            <a:headEnd/>
            <a:tailEnd type="none" w="lg" len="med"/>
          </a:ln>
        </p:spPr>
        <p:txBody>
          <a:bodyPr/>
          <a:lstStyle/>
          <a:p>
            <a:endParaRPr lang="en-US">
              <a:latin typeface="Whipsmart" pitchFamily="34" charset="0"/>
            </a:endParaRPr>
          </a:p>
        </p:txBody>
      </p:sp>
      <p:sp>
        <p:nvSpPr>
          <p:cNvPr id="32775" name="Text Box 7"/>
          <p:cNvSpPr txBox="1">
            <a:spLocks noChangeArrowheads="1"/>
          </p:cNvSpPr>
          <p:nvPr/>
        </p:nvSpPr>
        <p:spPr bwMode="auto">
          <a:xfrm>
            <a:off x="8105775" y="4102101"/>
            <a:ext cx="1075936" cy="461665"/>
          </a:xfrm>
          <a:prstGeom prst="rect">
            <a:avLst/>
          </a:prstGeom>
          <a:noFill/>
          <a:ln w="25400">
            <a:noFill/>
            <a:miter lim="800000"/>
            <a:headEnd/>
            <a:tailEnd type="none" w="lg" len="med"/>
          </a:ln>
        </p:spPr>
        <p:txBody>
          <a:bodyPr wrap="none">
            <a:spAutoFit/>
          </a:bodyPr>
          <a:lstStyle/>
          <a:p>
            <a:r>
              <a:rPr lang="en-US" sz="2400" b="1" dirty="0">
                <a:latin typeface="Whipsmart" pitchFamily="34" charset="0"/>
              </a:rPr>
              <a:t>[-1 </a:t>
            </a:r>
            <a:r>
              <a:rPr lang="hu-HU" sz="2400" b="1" dirty="0">
                <a:latin typeface="Whipsmart" pitchFamily="34" charset="0"/>
              </a:rPr>
              <a:t> </a:t>
            </a:r>
            <a:r>
              <a:rPr lang="en-US" sz="2400" b="1" dirty="0">
                <a:latin typeface="Whipsmart" pitchFamily="34" charset="0"/>
              </a:rPr>
              <a:t>-1]</a:t>
            </a:r>
          </a:p>
        </p:txBody>
      </p:sp>
      <p:sp>
        <p:nvSpPr>
          <p:cNvPr id="32776" name="Text Box 8"/>
          <p:cNvSpPr txBox="1">
            <a:spLocks noChangeArrowheads="1"/>
          </p:cNvSpPr>
          <p:nvPr/>
        </p:nvSpPr>
        <p:spPr bwMode="auto">
          <a:xfrm>
            <a:off x="9580564" y="2730501"/>
            <a:ext cx="805029" cy="461665"/>
          </a:xfrm>
          <a:prstGeom prst="rect">
            <a:avLst/>
          </a:prstGeom>
          <a:noFill/>
          <a:ln w="25400">
            <a:noFill/>
            <a:miter lim="800000"/>
            <a:headEnd/>
            <a:tailEnd type="none" w="lg" len="med"/>
          </a:ln>
        </p:spPr>
        <p:txBody>
          <a:bodyPr wrap="none">
            <a:spAutoFit/>
          </a:bodyPr>
          <a:lstStyle/>
          <a:p>
            <a:r>
              <a:rPr lang="en-US" sz="2400" b="1">
                <a:latin typeface="Whipsmart" pitchFamily="34" charset="0"/>
              </a:rPr>
              <a:t>[1</a:t>
            </a:r>
            <a:r>
              <a:rPr lang="hu-HU" sz="2400" b="1">
                <a:latin typeface="Whipsmart" pitchFamily="34" charset="0"/>
              </a:rPr>
              <a:t> </a:t>
            </a:r>
            <a:r>
              <a:rPr lang="en-US" sz="2400" b="1">
                <a:latin typeface="Whipsmart" pitchFamily="34" charset="0"/>
              </a:rPr>
              <a:t>1]</a:t>
            </a:r>
          </a:p>
        </p:txBody>
      </p:sp>
      <p:sp>
        <p:nvSpPr>
          <p:cNvPr id="32777" name="AutoShape 9"/>
          <p:cNvSpPr>
            <a:spLocks noChangeArrowheads="1"/>
          </p:cNvSpPr>
          <p:nvPr/>
        </p:nvSpPr>
        <p:spPr bwMode="auto">
          <a:xfrm>
            <a:off x="6527800" y="5373688"/>
            <a:ext cx="1600200" cy="1066800"/>
          </a:xfrm>
          <a:prstGeom prst="bevel">
            <a:avLst>
              <a:gd name="adj" fmla="val 12500"/>
            </a:avLst>
          </a:prstGeom>
          <a:solidFill>
            <a:schemeClr val="bg1"/>
          </a:solidFill>
          <a:ln w="25400">
            <a:solidFill>
              <a:schemeClr val="tx1"/>
            </a:solidFill>
            <a:miter lim="800000"/>
            <a:headEnd/>
            <a:tailEnd type="none" w="lg" len="med"/>
          </a:ln>
        </p:spPr>
        <p:txBody>
          <a:bodyPr wrap="none" anchor="ctr"/>
          <a:lstStyle/>
          <a:p>
            <a:endParaRPr lang="en-US">
              <a:latin typeface="Whipsmart" pitchFamily="34" charset="0"/>
            </a:endParaRPr>
          </a:p>
        </p:txBody>
      </p:sp>
      <p:sp>
        <p:nvSpPr>
          <p:cNvPr id="32778" name="Text Box 10"/>
          <p:cNvSpPr txBox="1">
            <a:spLocks noChangeArrowheads="1"/>
          </p:cNvSpPr>
          <p:nvPr/>
        </p:nvSpPr>
        <p:spPr bwMode="auto">
          <a:xfrm>
            <a:off x="5232401" y="5602289"/>
            <a:ext cx="805029" cy="461665"/>
          </a:xfrm>
          <a:prstGeom prst="rect">
            <a:avLst/>
          </a:prstGeom>
          <a:noFill/>
          <a:ln w="25400">
            <a:noFill/>
            <a:miter lim="800000"/>
            <a:headEnd/>
            <a:tailEnd type="none" w="lg" len="med"/>
          </a:ln>
        </p:spPr>
        <p:txBody>
          <a:bodyPr wrap="none">
            <a:spAutoFit/>
          </a:bodyPr>
          <a:lstStyle/>
          <a:p>
            <a:r>
              <a:rPr lang="en-US" sz="2400" b="1">
                <a:latin typeface="Whipsmart" pitchFamily="34" charset="0"/>
              </a:rPr>
              <a:t>[0 0]</a:t>
            </a:r>
          </a:p>
        </p:txBody>
      </p:sp>
      <p:sp>
        <p:nvSpPr>
          <p:cNvPr id="32779" name="Line 11"/>
          <p:cNvSpPr>
            <a:spLocks noChangeShapeType="1"/>
          </p:cNvSpPr>
          <p:nvPr/>
        </p:nvSpPr>
        <p:spPr bwMode="auto">
          <a:xfrm flipV="1">
            <a:off x="5994400" y="5526088"/>
            <a:ext cx="685800" cy="304800"/>
          </a:xfrm>
          <a:prstGeom prst="line">
            <a:avLst/>
          </a:prstGeom>
          <a:noFill/>
          <a:ln w="25400">
            <a:solidFill>
              <a:schemeClr val="tx1"/>
            </a:solidFill>
            <a:round/>
            <a:headEnd/>
            <a:tailEnd type="triangle" w="lg" len="med"/>
          </a:ln>
        </p:spPr>
        <p:txBody>
          <a:bodyPr/>
          <a:lstStyle/>
          <a:p>
            <a:endParaRPr lang="en-US">
              <a:latin typeface="Whipsmart" pitchFamily="34" charset="0"/>
            </a:endParaRPr>
          </a:p>
        </p:txBody>
      </p:sp>
      <p:sp>
        <p:nvSpPr>
          <p:cNvPr id="32780" name="Text Box 12"/>
          <p:cNvSpPr txBox="1">
            <a:spLocks noChangeArrowheads="1"/>
          </p:cNvSpPr>
          <p:nvPr/>
        </p:nvSpPr>
        <p:spPr bwMode="auto">
          <a:xfrm>
            <a:off x="8356600" y="5983289"/>
            <a:ext cx="1661032" cy="461665"/>
          </a:xfrm>
          <a:prstGeom prst="rect">
            <a:avLst/>
          </a:prstGeom>
          <a:noFill/>
          <a:ln w="25400">
            <a:noFill/>
            <a:miter lim="800000"/>
            <a:headEnd/>
            <a:tailEnd type="none" w="lg" len="med"/>
          </a:ln>
        </p:spPr>
        <p:txBody>
          <a:bodyPr wrap="none">
            <a:spAutoFit/>
          </a:bodyPr>
          <a:lstStyle/>
          <a:p>
            <a:r>
              <a:rPr lang="en-US" sz="2400" b="1" dirty="0">
                <a:latin typeface="Whipsmart" pitchFamily="34" charset="0"/>
              </a:rPr>
              <a:t>[345   234]</a:t>
            </a:r>
          </a:p>
        </p:txBody>
      </p:sp>
      <p:sp>
        <p:nvSpPr>
          <p:cNvPr id="32781" name="Line 13"/>
          <p:cNvSpPr>
            <a:spLocks noChangeShapeType="1"/>
          </p:cNvSpPr>
          <p:nvPr/>
        </p:nvSpPr>
        <p:spPr bwMode="auto">
          <a:xfrm flipH="1" flipV="1">
            <a:off x="7442200" y="5907088"/>
            <a:ext cx="914400" cy="304800"/>
          </a:xfrm>
          <a:prstGeom prst="line">
            <a:avLst/>
          </a:prstGeom>
          <a:noFill/>
          <a:ln w="25400">
            <a:solidFill>
              <a:schemeClr val="tx1"/>
            </a:solidFill>
            <a:round/>
            <a:headEnd/>
            <a:tailEnd type="triangle" w="lg" len="med"/>
          </a:ln>
        </p:spPr>
        <p:txBody>
          <a:bodyPr/>
          <a:lstStyle/>
          <a:p>
            <a:endParaRPr lang="en-US">
              <a:latin typeface="Whipsmart" pitchFamily="34" charset="0"/>
            </a:endParaRPr>
          </a:p>
        </p:txBody>
      </p:sp>
    </p:spTree>
    <p:extLst>
      <p:ext uri="{BB962C8B-B14F-4D97-AF65-F5344CB8AC3E}">
        <p14:creationId xmlns:p14="http://schemas.microsoft.com/office/powerpoint/2010/main" val="442046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32"/>
          <p:cNvPicPr>
            <a:picLocks noChangeAspect="1"/>
          </p:cNvPicPr>
          <p:nvPr/>
        </p:nvPicPr>
        <p:blipFill>
          <a:blip r:embed="rId4" cstate="print"/>
          <a:stretch>
            <a:fillRect/>
          </a:stretch>
        </p:blipFill>
        <p:spPr>
          <a:xfrm>
            <a:off x="2247900" y="4594676"/>
            <a:ext cx="709724" cy="625024"/>
          </a:xfrm>
          <a:prstGeom prst="rect">
            <a:avLst/>
          </a:prstGeom>
        </p:spPr>
      </p:pic>
      <p:pic>
        <p:nvPicPr>
          <p:cNvPr id="75" name="Picture 32"/>
          <p:cNvPicPr>
            <a:picLocks noChangeAspect="1"/>
          </p:cNvPicPr>
          <p:nvPr/>
        </p:nvPicPr>
        <p:blipFill>
          <a:blip r:embed="rId4" cstate="print"/>
          <a:stretch>
            <a:fillRect/>
          </a:stretch>
        </p:blipFill>
        <p:spPr>
          <a:xfrm rot="1800000">
            <a:off x="4820362" y="2592213"/>
            <a:ext cx="709724" cy="625024"/>
          </a:xfrm>
          <a:prstGeom prst="rect">
            <a:avLst/>
          </a:prstGeom>
        </p:spPr>
      </p:pic>
      <p:graphicFrame>
        <p:nvGraphicFramePr>
          <p:cNvPr id="1026" name="Object 86">
            <a:hlinkClick r:id="" action="ppaction://ole?verb=0"/>
          </p:cNvPr>
          <p:cNvGraphicFramePr>
            <a:graphicFrameLocks/>
          </p:cNvGraphicFramePr>
          <p:nvPr/>
        </p:nvGraphicFramePr>
        <p:xfrm>
          <a:off x="1811338" y="835025"/>
          <a:ext cx="2779712" cy="2617788"/>
        </p:xfrm>
        <a:graphic>
          <a:graphicData uri="http://schemas.openxmlformats.org/presentationml/2006/ole">
            <mc:AlternateContent xmlns:mc="http://schemas.openxmlformats.org/markup-compatibility/2006">
              <mc:Choice xmlns:v="urn:schemas-microsoft-com:vml" Requires="v">
                <p:oleObj spid="_x0000_s1026" name="Klip" r:id="rId5" imgW="3595680" imgH="3389040" progId="">
                  <p:embed/>
                </p:oleObj>
              </mc:Choice>
              <mc:Fallback>
                <p:oleObj name="Klip" r:id="rId5" imgW="3595680" imgH="3389040" progId="">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1338" y="835025"/>
                        <a:ext cx="2779712" cy="261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67" name="Freeform 47"/>
          <p:cNvSpPr>
            <a:spLocks/>
          </p:cNvSpPr>
          <p:nvPr/>
        </p:nvSpPr>
        <p:spPr bwMode="auto">
          <a:xfrm>
            <a:off x="6680200" y="2633664"/>
            <a:ext cx="1371600" cy="2555875"/>
          </a:xfrm>
          <a:custGeom>
            <a:avLst/>
            <a:gdLst>
              <a:gd name="T0" fmla="*/ 2147483647 w 864"/>
              <a:gd name="T1" fmla="*/ 0 h 1610"/>
              <a:gd name="T2" fmla="*/ 0 w 864"/>
              <a:gd name="T3" fmla="*/ 2147483647 h 1610"/>
              <a:gd name="T4" fmla="*/ 2147483647 w 864"/>
              <a:gd name="T5" fmla="*/ 2147483647 h 1610"/>
              <a:gd name="T6" fmla="*/ 2147483647 w 864"/>
              <a:gd name="T7" fmla="*/ 2147483647 h 1610"/>
              <a:gd name="T8" fmla="*/ 2147483647 w 864"/>
              <a:gd name="T9" fmla="*/ 0 h 1610"/>
              <a:gd name="T10" fmla="*/ 0 60000 65536"/>
              <a:gd name="T11" fmla="*/ 0 60000 65536"/>
              <a:gd name="T12" fmla="*/ 0 60000 65536"/>
              <a:gd name="T13" fmla="*/ 0 60000 65536"/>
              <a:gd name="T14" fmla="*/ 0 60000 65536"/>
              <a:gd name="T15" fmla="*/ 0 w 864"/>
              <a:gd name="T16" fmla="*/ 0 h 1610"/>
              <a:gd name="T17" fmla="*/ 864 w 864"/>
              <a:gd name="T18" fmla="*/ 1610 h 1610"/>
            </a:gdLst>
            <a:ahLst/>
            <a:cxnLst>
              <a:cxn ang="T10">
                <a:pos x="T0" y="T1"/>
              </a:cxn>
              <a:cxn ang="T11">
                <a:pos x="T2" y="T3"/>
              </a:cxn>
              <a:cxn ang="T12">
                <a:pos x="T4" y="T5"/>
              </a:cxn>
              <a:cxn ang="T13">
                <a:pos x="T6" y="T7"/>
              </a:cxn>
              <a:cxn ang="T14">
                <a:pos x="T8" y="T9"/>
              </a:cxn>
            </a:cxnLst>
            <a:rect l="T15" t="T16" r="T17" b="T18"/>
            <a:pathLst>
              <a:path w="864" h="1610">
                <a:moveTo>
                  <a:pt x="207" y="0"/>
                </a:moveTo>
                <a:lnTo>
                  <a:pt x="0" y="938"/>
                </a:lnTo>
                <a:lnTo>
                  <a:pt x="624" y="1610"/>
                </a:lnTo>
                <a:lnTo>
                  <a:pt x="864" y="650"/>
                </a:lnTo>
                <a:lnTo>
                  <a:pt x="207" y="0"/>
                </a:lnTo>
                <a:close/>
              </a:path>
            </a:pathLst>
          </a:custGeom>
          <a:noFill/>
          <a:ln w="12700" cap="flat" cmpd="sng">
            <a:solidFill>
              <a:schemeClr val="tx1"/>
            </a:solidFill>
            <a:prstDash val="sysDot"/>
            <a:round/>
            <a:headEnd/>
            <a:tailEnd/>
          </a:ln>
        </p:spPr>
        <p:txBody>
          <a:bodyPr wrap="none" anchor="ctr"/>
          <a:lstStyle/>
          <a:p>
            <a:endParaRPr lang="en-US">
              <a:latin typeface="Whipsmart" pitchFamily="34" charset="0"/>
            </a:endParaRPr>
          </a:p>
        </p:txBody>
      </p:sp>
      <p:sp>
        <p:nvSpPr>
          <p:cNvPr id="1030" name="Line 58"/>
          <p:cNvSpPr>
            <a:spLocks noChangeShapeType="1"/>
          </p:cNvSpPr>
          <p:nvPr/>
        </p:nvSpPr>
        <p:spPr bwMode="auto">
          <a:xfrm flipV="1">
            <a:off x="5232400" y="3776663"/>
            <a:ext cx="0" cy="1524000"/>
          </a:xfrm>
          <a:prstGeom prst="line">
            <a:avLst/>
          </a:prstGeom>
          <a:noFill/>
          <a:ln w="12700">
            <a:solidFill>
              <a:schemeClr val="tx1"/>
            </a:solidFill>
            <a:round/>
            <a:headEnd/>
            <a:tailEnd type="triangle" w="med" len="med"/>
          </a:ln>
        </p:spPr>
        <p:txBody>
          <a:bodyPr wrap="none" anchor="ctr"/>
          <a:lstStyle/>
          <a:p>
            <a:endParaRPr lang="en-US">
              <a:latin typeface="Whipsmart" pitchFamily="34" charset="0"/>
            </a:endParaRPr>
          </a:p>
        </p:txBody>
      </p:sp>
      <p:sp>
        <p:nvSpPr>
          <p:cNvPr id="1031" name="Line 59"/>
          <p:cNvSpPr>
            <a:spLocks noChangeShapeType="1"/>
          </p:cNvSpPr>
          <p:nvPr/>
        </p:nvSpPr>
        <p:spPr bwMode="auto">
          <a:xfrm>
            <a:off x="5232400" y="5300663"/>
            <a:ext cx="1143000" cy="838200"/>
          </a:xfrm>
          <a:prstGeom prst="line">
            <a:avLst/>
          </a:prstGeom>
          <a:noFill/>
          <a:ln w="12700">
            <a:solidFill>
              <a:schemeClr val="tx1"/>
            </a:solidFill>
            <a:round/>
            <a:headEnd/>
            <a:tailEnd type="triangle" w="med" len="med"/>
          </a:ln>
        </p:spPr>
        <p:txBody>
          <a:bodyPr wrap="none" anchor="ctr"/>
          <a:lstStyle/>
          <a:p>
            <a:endParaRPr lang="en-US">
              <a:latin typeface="Whipsmart" pitchFamily="34" charset="0"/>
            </a:endParaRPr>
          </a:p>
        </p:txBody>
      </p:sp>
      <p:sp>
        <p:nvSpPr>
          <p:cNvPr id="1032" name="Line 60"/>
          <p:cNvSpPr>
            <a:spLocks noChangeShapeType="1"/>
          </p:cNvSpPr>
          <p:nvPr/>
        </p:nvSpPr>
        <p:spPr bwMode="auto">
          <a:xfrm flipV="1">
            <a:off x="5232400" y="4919663"/>
            <a:ext cx="1371600" cy="381000"/>
          </a:xfrm>
          <a:prstGeom prst="line">
            <a:avLst/>
          </a:prstGeom>
          <a:noFill/>
          <a:ln w="12700">
            <a:solidFill>
              <a:schemeClr val="tx1"/>
            </a:solidFill>
            <a:round/>
            <a:headEnd/>
            <a:tailEnd type="triangle" w="med" len="med"/>
          </a:ln>
        </p:spPr>
        <p:txBody>
          <a:bodyPr wrap="none" anchor="ctr"/>
          <a:lstStyle/>
          <a:p>
            <a:endParaRPr lang="en-US">
              <a:latin typeface="Whipsmart" pitchFamily="34" charset="0"/>
            </a:endParaRPr>
          </a:p>
        </p:txBody>
      </p:sp>
      <p:sp>
        <p:nvSpPr>
          <p:cNvPr id="184381" name="Line 61"/>
          <p:cNvSpPr>
            <a:spLocks noChangeShapeType="1"/>
          </p:cNvSpPr>
          <p:nvPr/>
        </p:nvSpPr>
        <p:spPr bwMode="auto">
          <a:xfrm flipV="1">
            <a:off x="5232400" y="3929063"/>
            <a:ext cx="2057400" cy="1371600"/>
          </a:xfrm>
          <a:prstGeom prst="line">
            <a:avLst/>
          </a:prstGeom>
          <a:noFill/>
          <a:ln w="38100">
            <a:solidFill>
              <a:srgbClr val="00FF00"/>
            </a:solidFill>
            <a:round/>
            <a:headEnd/>
            <a:tailEnd type="triangle" w="med" len="med"/>
          </a:ln>
        </p:spPr>
        <p:txBody>
          <a:bodyPr wrap="none" anchor="ctr"/>
          <a:lstStyle/>
          <a:p>
            <a:endParaRPr lang="en-US">
              <a:latin typeface="Whipsmart" pitchFamily="34" charset="0"/>
            </a:endParaRPr>
          </a:p>
        </p:txBody>
      </p:sp>
      <p:sp>
        <p:nvSpPr>
          <p:cNvPr id="184382" name="Line 62"/>
          <p:cNvSpPr>
            <a:spLocks noChangeShapeType="1"/>
          </p:cNvSpPr>
          <p:nvPr/>
        </p:nvSpPr>
        <p:spPr bwMode="auto">
          <a:xfrm flipV="1">
            <a:off x="5232400" y="3079751"/>
            <a:ext cx="192088" cy="2144713"/>
          </a:xfrm>
          <a:prstGeom prst="line">
            <a:avLst/>
          </a:prstGeom>
          <a:noFill/>
          <a:ln w="38100">
            <a:solidFill>
              <a:srgbClr val="00FF00"/>
            </a:solidFill>
            <a:round/>
            <a:headEnd/>
            <a:tailEnd type="triangle" w="med" len="med"/>
          </a:ln>
        </p:spPr>
        <p:txBody>
          <a:bodyPr wrap="none" anchor="ctr"/>
          <a:lstStyle/>
          <a:p>
            <a:endParaRPr lang="en-US">
              <a:latin typeface="Whipsmart" pitchFamily="34" charset="0"/>
            </a:endParaRPr>
          </a:p>
        </p:txBody>
      </p:sp>
      <p:sp>
        <p:nvSpPr>
          <p:cNvPr id="1035" name="Text Box 63"/>
          <p:cNvSpPr txBox="1">
            <a:spLocks noChangeArrowheads="1"/>
          </p:cNvSpPr>
          <p:nvPr/>
        </p:nvSpPr>
        <p:spPr bwMode="auto">
          <a:xfrm>
            <a:off x="6127750" y="5618164"/>
            <a:ext cx="293670" cy="461665"/>
          </a:xfrm>
          <a:prstGeom prst="rect">
            <a:avLst/>
          </a:prstGeom>
          <a:noFill/>
          <a:ln w="12700">
            <a:noFill/>
            <a:miter lim="800000"/>
            <a:headEnd/>
            <a:tailEnd/>
          </a:ln>
        </p:spPr>
        <p:txBody>
          <a:bodyPr wrap="none">
            <a:spAutoFit/>
          </a:bodyPr>
          <a:lstStyle/>
          <a:p>
            <a:r>
              <a:rPr lang="hu-HU" sz="2400" i="1">
                <a:latin typeface="Whipsmart" pitchFamily="34" charset="0"/>
              </a:rPr>
              <a:t>x</a:t>
            </a:r>
          </a:p>
        </p:txBody>
      </p:sp>
      <p:sp>
        <p:nvSpPr>
          <p:cNvPr id="1036" name="Text Box 64"/>
          <p:cNvSpPr txBox="1">
            <a:spLocks noChangeArrowheads="1"/>
          </p:cNvSpPr>
          <p:nvPr/>
        </p:nvSpPr>
        <p:spPr bwMode="auto">
          <a:xfrm>
            <a:off x="6272213" y="4521201"/>
            <a:ext cx="301686" cy="461665"/>
          </a:xfrm>
          <a:prstGeom prst="rect">
            <a:avLst/>
          </a:prstGeom>
          <a:noFill/>
          <a:ln w="12700">
            <a:noFill/>
            <a:miter lim="800000"/>
            <a:headEnd/>
            <a:tailEnd/>
          </a:ln>
        </p:spPr>
        <p:txBody>
          <a:bodyPr wrap="none">
            <a:spAutoFit/>
          </a:bodyPr>
          <a:lstStyle/>
          <a:p>
            <a:r>
              <a:rPr lang="hu-HU" sz="2400" i="1">
                <a:latin typeface="Whipsmart" pitchFamily="34" charset="0"/>
              </a:rPr>
              <a:t>y</a:t>
            </a:r>
          </a:p>
        </p:txBody>
      </p:sp>
      <p:sp>
        <p:nvSpPr>
          <p:cNvPr id="1037" name="Text Box 65"/>
          <p:cNvSpPr txBox="1">
            <a:spLocks noChangeArrowheads="1"/>
          </p:cNvSpPr>
          <p:nvPr/>
        </p:nvSpPr>
        <p:spPr bwMode="auto">
          <a:xfrm>
            <a:off x="4857750" y="3624264"/>
            <a:ext cx="290464" cy="461665"/>
          </a:xfrm>
          <a:prstGeom prst="rect">
            <a:avLst/>
          </a:prstGeom>
          <a:noFill/>
          <a:ln w="12700">
            <a:noFill/>
            <a:miter lim="800000"/>
            <a:headEnd/>
            <a:tailEnd/>
          </a:ln>
        </p:spPr>
        <p:txBody>
          <a:bodyPr wrap="none">
            <a:spAutoFit/>
          </a:bodyPr>
          <a:lstStyle/>
          <a:p>
            <a:r>
              <a:rPr lang="hu-HU" sz="2400" i="1">
                <a:latin typeface="Whipsmart" pitchFamily="34" charset="0"/>
              </a:rPr>
              <a:t>z</a:t>
            </a:r>
          </a:p>
        </p:txBody>
      </p:sp>
      <p:sp>
        <p:nvSpPr>
          <p:cNvPr id="184386" name="Text Box 66"/>
          <p:cNvSpPr txBox="1">
            <a:spLocks noChangeArrowheads="1"/>
          </p:cNvSpPr>
          <p:nvPr/>
        </p:nvSpPr>
        <p:spPr bwMode="auto">
          <a:xfrm>
            <a:off x="6996114" y="4005264"/>
            <a:ext cx="920445" cy="461665"/>
          </a:xfrm>
          <a:prstGeom prst="rect">
            <a:avLst/>
          </a:prstGeom>
          <a:noFill/>
          <a:ln w="12700">
            <a:noFill/>
            <a:miter lim="800000"/>
            <a:headEnd/>
            <a:tailEnd/>
          </a:ln>
        </p:spPr>
        <p:txBody>
          <a:bodyPr wrap="none">
            <a:spAutoFit/>
          </a:bodyPr>
          <a:lstStyle/>
          <a:p>
            <a:r>
              <a:rPr lang="en-US" sz="2400" b="1" dirty="0" err="1">
                <a:latin typeface="Whipsmart" pitchFamily="34" charset="0"/>
              </a:rPr>
              <a:t>lookat</a:t>
            </a:r>
            <a:endParaRPr lang="hu-HU" sz="2400" b="1" dirty="0">
              <a:latin typeface="Whipsmart" pitchFamily="34" charset="0"/>
            </a:endParaRPr>
          </a:p>
        </p:txBody>
      </p:sp>
      <p:sp>
        <p:nvSpPr>
          <p:cNvPr id="184387" name="Text Box 67"/>
          <p:cNvSpPr txBox="1">
            <a:spLocks noChangeArrowheads="1"/>
          </p:cNvSpPr>
          <p:nvPr/>
        </p:nvSpPr>
        <p:spPr bwMode="auto">
          <a:xfrm>
            <a:off x="6962454" y="2571500"/>
            <a:ext cx="526106" cy="461665"/>
          </a:xfrm>
          <a:prstGeom prst="rect">
            <a:avLst/>
          </a:prstGeom>
          <a:noFill/>
          <a:ln w="12700">
            <a:noFill/>
            <a:miter lim="800000"/>
            <a:headEnd/>
            <a:tailEnd/>
          </a:ln>
        </p:spPr>
        <p:txBody>
          <a:bodyPr wrap="none">
            <a:spAutoFit/>
          </a:bodyPr>
          <a:lstStyle/>
          <a:p>
            <a:r>
              <a:rPr lang="hu-HU" sz="2400" b="1" dirty="0" err="1">
                <a:latin typeface="Whipsmart" pitchFamily="34" charset="0"/>
              </a:rPr>
              <a:t>up</a:t>
            </a:r>
            <a:endParaRPr lang="hu-HU" sz="2400" b="1" dirty="0">
              <a:latin typeface="Whipsmart" pitchFamily="34" charset="0"/>
            </a:endParaRPr>
          </a:p>
        </p:txBody>
      </p:sp>
      <p:sp>
        <p:nvSpPr>
          <p:cNvPr id="184388" name="Text Box 68"/>
          <p:cNvSpPr txBox="1">
            <a:spLocks noChangeArrowheads="1"/>
          </p:cNvSpPr>
          <p:nvPr/>
        </p:nvSpPr>
        <p:spPr bwMode="auto">
          <a:xfrm>
            <a:off x="4662489" y="3219451"/>
            <a:ext cx="595035" cy="461665"/>
          </a:xfrm>
          <a:prstGeom prst="rect">
            <a:avLst/>
          </a:prstGeom>
          <a:noFill/>
          <a:ln w="12700">
            <a:noFill/>
            <a:miter lim="800000"/>
            <a:headEnd/>
            <a:tailEnd/>
          </a:ln>
        </p:spPr>
        <p:txBody>
          <a:bodyPr wrap="none">
            <a:spAutoFit/>
          </a:bodyPr>
          <a:lstStyle/>
          <a:p>
            <a:r>
              <a:rPr lang="hu-HU" sz="2400" b="1">
                <a:latin typeface="Whipsmart" pitchFamily="34" charset="0"/>
              </a:rPr>
              <a:t>eye</a:t>
            </a:r>
          </a:p>
        </p:txBody>
      </p:sp>
      <p:sp>
        <p:nvSpPr>
          <p:cNvPr id="184390" name="Line 70"/>
          <p:cNvSpPr>
            <a:spLocks noChangeShapeType="1"/>
          </p:cNvSpPr>
          <p:nvPr/>
        </p:nvSpPr>
        <p:spPr bwMode="auto">
          <a:xfrm flipV="1">
            <a:off x="7248525" y="2833689"/>
            <a:ext cx="287338" cy="1100137"/>
          </a:xfrm>
          <a:prstGeom prst="line">
            <a:avLst/>
          </a:prstGeom>
          <a:noFill/>
          <a:ln w="38100">
            <a:solidFill>
              <a:srgbClr val="00FF00"/>
            </a:solidFill>
            <a:round/>
            <a:headEnd/>
            <a:tailEnd type="triangle" w="med" len="med"/>
          </a:ln>
        </p:spPr>
        <p:txBody>
          <a:bodyPr wrap="none" anchor="ctr"/>
          <a:lstStyle/>
          <a:p>
            <a:endParaRPr lang="en-US">
              <a:latin typeface="Whipsmart" pitchFamily="34" charset="0"/>
            </a:endParaRPr>
          </a:p>
        </p:txBody>
      </p:sp>
      <p:sp>
        <p:nvSpPr>
          <p:cNvPr id="184396" name="Line 76"/>
          <p:cNvSpPr>
            <a:spLocks noChangeShapeType="1"/>
          </p:cNvSpPr>
          <p:nvPr/>
        </p:nvSpPr>
        <p:spPr bwMode="auto">
          <a:xfrm>
            <a:off x="5410201" y="3065464"/>
            <a:ext cx="4278313" cy="2092325"/>
          </a:xfrm>
          <a:prstGeom prst="line">
            <a:avLst/>
          </a:prstGeom>
          <a:noFill/>
          <a:ln w="12700">
            <a:solidFill>
              <a:schemeClr val="tx1"/>
            </a:solidFill>
            <a:round/>
            <a:headEnd/>
            <a:tailEnd/>
          </a:ln>
        </p:spPr>
        <p:txBody>
          <a:bodyPr wrap="none" anchor="ctr"/>
          <a:lstStyle/>
          <a:p>
            <a:endParaRPr lang="en-US">
              <a:latin typeface="Whipsmart" pitchFamily="34" charset="0"/>
            </a:endParaRPr>
          </a:p>
        </p:txBody>
      </p:sp>
      <p:sp>
        <p:nvSpPr>
          <p:cNvPr id="184397" name="Freeform 77"/>
          <p:cNvSpPr>
            <a:spLocks/>
          </p:cNvSpPr>
          <p:nvPr/>
        </p:nvSpPr>
        <p:spPr bwMode="auto">
          <a:xfrm>
            <a:off x="5453063" y="2068514"/>
            <a:ext cx="1371600" cy="2555875"/>
          </a:xfrm>
          <a:custGeom>
            <a:avLst/>
            <a:gdLst>
              <a:gd name="T0" fmla="*/ 2147483647 w 864"/>
              <a:gd name="T1" fmla="*/ 0 h 1610"/>
              <a:gd name="T2" fmla="*/ 0 w 864"/>
              <a:gd name="T3" fmla="*/ 2147483647 h 1610"/>
              <a:gd name="T4" fmla="*/ 2147483647 w 864"/>
              <a:gd name="T5" fmla="*/ 2147483647 h 1610"/>
              <a:gd name="T6" fmla="*/ 2147483647 w 864"/>
              <a:gd name="T7" fmla="*/ 2147483647 h 1610"/>
              <a:gd name="T8" fmla="*/ 2147483647 w 864"/>
              <a:gd name="T9" fmla="*/ 0 h 1610"/>
              <a:gd name="T10" fmla="*/ 0 60000 65536"/>
              <a:gd name="T11" fmla="*/ 0 60000 65536"/>
              <a:gd name="T12" fmla="*/ 0 60000 65536"/>
              <a:gd name="T13" fmla="*/ 0 60000 65536"/>
              <a:gd name="T14" fmla="*/ 0 60000 65536"/>
              <a:gd name="T15" fmla="*/ 0 w 864"/>
              <a:gd name="T16" fmla="*/ 0 h 1610"/>
              <a:gd name="T17" fmla="*/ 864 w 864"/>
              <a:gd name="T18" fmla="*/ 1610 h 1610"/>
            </a:gdLst>
            <a:ahLst/>
            <a:cxnLst>
              <a:cxn ang="T10">
                <a:pos x="T0" y="T1"/>
              </a:cxn>
              <a:cxn ang="T11">
                <a:pos x="T2" y="T3"/>
              </a:cxn>
              <a:cxn ang="T12">
                <a:pos x="T4" y="T5"/>
              </a:cxn>
              <a:cxn ang="T13">
                <a:pos x="T6" y="T7"/>
              </a:cxn>
              <a:cxn ang="T14">
                <a:pos x="T8" y="T9"/>
              </a:cxn>
            </a:cxnLst>
            <a:rect l="T15" t="T16" r="T17" b="T18"/>
            <a:pathLst>
              <a:path w="864" h="1610">
                <a:moveTo>
                  <a:pt x="207" y="0"/>
                </a:moveTo>
                <a:lnTo>
                  <a:pt x="0" y="938"/>
                </a:lnTo>
                <a:lnTo>
                  <a:pt x="624" y="1610"/>
                </a:lnTo>
                <a:lnTo>
                  <a:pt x="864" y="650"/>
                </a:lnTo>
                <a:lnTo>
                  <a:pt x="207" y="0"/>
                </a:lnTo>
                <a:close/>
              </a:path>
            </a:pathLst>
          </a:custGeom>
          <a:noFill/>
          <a:ln w="12700" cap="flat" cmpd="sng">
            <a:solidFill>
              <a:schemeClr val="tx1"/>
            </a:solidFill>
            <a:prstDash val="sysDot"/>
            <a:round/>
            <a:headEnd/>
            <a:tailEnd/>
          </a:ln>
        </p:spPr>
        <p:txBody>
          <a:bodyPr wrap="none" anchor="ctr"/>
          <a:lstStyle/>
          <a:p>
            <a:endParaRPr lang="en-US">
              <a:latin typeface="Whipsmart" pitchFamily="34" charset="0"/>
            </a:endParaRPr>
          </a:p>
        </p:txBody>
      </p:sp>
      <p:sp>
        <p:nvSpPr>
          <p:cNvPr id="184398" name="Freeform 78"/>
          <p:cNvSpPr>
            <a:spLocks/>
          </p:cNvSpPr>
          <p:nvPr/>
        </p:nvSpPr>
        <p:spPr bwMode="auto">
          <a:xfrm>
            <a:off x="8623300" y="3473451"/>
            <a:ext cx="1371600" cy="2555875"/>
          </a:xfrm>
          <a:custGeom>
            <a:avLst/>
            <a:gdLst>
              <a:gd name="T0" fmla="*/ 2147483647 w 864"/>
              <a:gd name="T1" fmla="*/ 0 h 1610"/>
              <a:gd name="T2" fmla="*/ 0 w 864"/>
              <a:gd name="T3" fmla="*/ 2147483647 h 1610"/>
              <a:gd name="T4" fmla="*/ 2147483647 w 864"/>
              <a:gd name="T5" fmla="*/ 2147483647 h 1610"/>
              <a:gd name="T6" fmla="*/ 2147483647 w 864"/>
              <a:gd name="T7" fmla="*/ 2147483647 h 1610"/>
              <a:gd name="T8" fmla="*/ 2147483647 w 864"/>
              <a:gd name="T9" fmla="*/ 0 h 1610"/>
              <a:gd name="T10" fmla="*/ 0 60000 65536"/>
              <a:gd name="T11" fmla="*/ 0 60000 65536"/>
              <a:gd name="T12" fmla="*/ 0 60000 65536"/>
              <a:gd name="T13" fmla="*/ 0 60000 65536"/>
              <a:gd name="T14" fmla="*/ 0 60000 65536"/>
              <a:gd name="T15" fmla="*/ 0 w 864"/>
              <a:gd name="T16" fmla="*/ 0 h 1610"/>
              <a:gd name="T17" fmla="*/ 864 w 864"/>
              <a:gd name="T18" fmla="*/ 1610 h 1610"/>
            </a:gdLst>
            <a:ahLst/>
            <a:cxnLst>
              <a:cxn ang="T10">
                <a:pos x="T0" y="T1"/>
              </a:cxn>
              <a:cxn ang="T11">
                <a:pos x="T2" y="T3"/>
              </a:cxn>
              <a:cxn ang="T12">
                <a:pos x="T4" y="T5"/>
              </a:cxn>
              <a:cxn ang="T13">
                <a:pos x="T6" y="T7"/>
              </a:cxn>
              <a:cxn ang="T14">
                <a:pos x="T8" y="T9"/>
              </a:cxn>
            </a:cxnLst>
            <a:rect l="T15" t="T16" r="T17" b="T18"/>
            <a:pathLst>
              <a:path w="864" h="1610">
                <a:moveTo>
                  <a:pt x="207" y="0"/>
                </a:moveTo>
                <a:lnTo>
                  <a:pt x="0" y="938"/>
                </a:lnTo>
                <a:lnTo>
                  <a:pt x="624" y="1610"/>
                </a:lnTo>
                <a:lnTo>
                  <a:pt x="864" y="650"/>
                </a:lnTo>
                <a:lnTo>
                  <a:pt x="207" y="0"/>
                </a:lnTo>
                <a:close/>
              </a:path>
            </a:pathLst>
          </a:custGeom>
          <a:noFill/>
          <a:ln w="12700" cap="flat" cmpd="sng">
            <a:solidFill>
              <a:schemeClr val="tx1"/>
            </a:solidFill>
            <a:prstDash val="sysDot"/>
            <a:round/>
            <a:headEnd/>
            <a:tailEnd/>
          </a:ln>
        </p:spPr>
        <p:txBody>
          <a:bodyPr wrap="none" anchor="ctr"/>
          <a:lstStyle/>
          <a:p>
            <a:endParaRPr lang="en-US">
              <a:latin typeface="Whipsmart" pitchFamily="34" charset="0"/>
            </a:endParaRPr>
          </a:p>
        </p:txBody>
      </p:sp>
      <p:sp>
        <p:nvSpPr>
          <p:cNvPr id="184399" name="Text Box 79"/>
          <p:cNvSpPr txBox="1">
            <a:spLocks noChangeArrowheads="1"/>
          </p:cNvSpPr>
          <p:nvPr/>
        </p:nvSpPr>
        <p:spPr bwMode="auto">
          <a:xfrm>
            <a:off x="6029325" y="1958976"/>
            <a:ext cx="2531462" cy="461665"/>
          </a:xfrm>
          <a:prstGeom prst="rect">
            <a:avLst/>
          </a:prstGeom>
          <a:noFill/>
          <a:ln w="12700">
            <a:noFill/>
            <a:miter lim="800000"/>
            <a:headEnd/>
            <a:tailEnd/>
          </a:ln>
        </p:spPr>
        <p:txBody>
          <a:bodyPr wrap="none">
            <a:spAutoFit/>
          </a:bodyPr>
          <a:lstStyle/>
          <a:p>
            <a:r>
              <a:rPr lang="hu-HU" sz="2400" i="1" dirty="0">
                <a:latin typeface="Whipsmart" pitchFamily="34" charset="0"/>
              </a:rPr>
              <a:t>f</a:t>
            </a:r>
            <a:r>
              <a:rPr lang="en-US" sz="2400" i="1" dirty="0" err="1">
                <a:latin typeface="Whipsmart" pitchFamily="34" charset="0"/>
              </a:rPr>
              <a:t>ront</a:t>
            </a:r>
            <a:r>
              <a:rPr lang="en-US" sz="2400" i="1" dirty="0">
                <a:latin typeface="Whipsmart" pitchFamily="34" charset="0"/>
              </a:rPr>
              <a:t> clipping </a:t>
            </a:r>
            <a:r>
              <a:rPr lang="hu-HU" sz="2400" i="1" dirty="0">
                <a:latin typeface="Whipsmart" pitchFamily="34" charset="0"/>
              </a:rPr>
              <a:t>p</a:t>
            </a:r>
            <a:r>
              <a:rPr lang="en-US" sz="2400" i="1" dirty="0">
                <a:latin typeface="Whipsmart" pitchFamily="34" charset="0"/>
              </a:rPr>
              <a:t>lane</a:t>
            </a:r>
            <a:endParaRPr lang="hu-HU" sz="2400" i="1" dirty="0">
              <a:latin typeface="Whipsmart" pitchFamily="34" charset="0"/>
            </a:endParaRPr>
          </a:p>
        </p:txBody>
      </p:sp>
      <p:sp>
        <p:nvSpPr>
          <p:cNvPr id="184400" name="Text Box 80"/>
          <p:cNvSpPr txBox="1">
            <a:spLocks noChangeArrowheads="1"/>
          </p:cNvSpPr>
          <p:nvPr/>
        </p:nvSpPr>
        <p:spPr bwMode="auto">
          <a:xfrm>
            <a:off x="9431339" y="3486151"/>
            <a:ext cx="2561920" cy="461665"/>
          </a:xfrm>
          <a:prstGeom prst="rect">
            <a:avLst/>
          </a:prstGeom>
          <a:noFill/>
          <a:ln w="12700">
            <a:noFill/>
            <a:miter lim="800000"/>
            <a:headEnd/>
            <a:tailEnd/>
          </a:ln>
        </p:spPr>
        <p:txBody>
          <a:bodyPr wrap="none">
            <a:spAutoFit/>
          </a:bodyPr>
          <a:lstStyle/>
          <a:p>
            <a:r>
              <a:rPr lang="hu-HU" sz="2400" i="1" dirty="0">
                <a:latin typeface="Whipsmart" pitchFamily="34" charset="0"/>
              </a:rPr>
              <a:t>b</a:t>
            </a:r>
            <a:r>
              <a:rPr lang="en-US" sz="2400" i="1" dirty="0" err="1">
                <a:latin typeface="Whipsmart" pitchFamily="34" charset="0"/>
              </a:rPr>
              <a:t>ack</a:t>
            </a:r>
            <a:r>
              <a:rPr lang="en-US" sz="2400" i="1" dirty="0">
                <a:latin typeface="Whipsmart" pitchFamily="34" charset="0"/>
              </a:rPr>
              <a:t> clipping </a:t>
            </a:r>
            <a:r>
              <a:rPr lang="hu-HU" sz="2400" i="1" dirty="0">
                <a:latin typeface="Whipsmart" pitchFamily="34" charset="0"/>
              </a:rPr>
              <a:t>p</a:t>
            </a:r>
            <a:r>
              <a:rPr lang="en-US" sz="2400" i="1" dirty="0">
                <a:latin typeface="Whipsmart" pitchFamily="34" charset="0"/>
              </a:rPr>
              <a:t>lane</a:t>
            </a:r>
            <a:endParaRPr lang="hu-HU" sz="2400" i="1" dirty="0">
              <a:latin typeface="Whipsmart" pitchFamily="34" charset="0"/>
            </a:endParaRPr>
          </a:p>
        </p:txBody>
      </p:sp>
      <p:sp>
        <p:nvSpPr>
          <p:cNvPr id="184401" name="Line 81"/>
          <p:cNvSpPr>
            <a:spLocks noChangeShapeType="1"/>
          </p:cNvSpPr>
          <p:nvPr/>
        </p:nvSpPr>
        <p:spPr bwMode="auto">
          <a:xfrm>
            <a:off x="5422901" y="3078163"/>
            <a:ext cx="4379913" cy="44450"/>
          </a:xfrm>
          <a:prstGeom prst="line">
            <a:avLst/>
          </a:prstGeom>
          <a:noFill/>
          <a:ln w="12700">
            <a:solidFill>
              <a:schemeClr val="tx1"/>
            </a:solidFill>
            <a:round/>
            <a:headEnd/>
            <a:tailEnd/>
          </a:ln>
        </p:spPr>
        <p:txBody>
          <a:bodyPr wrap="none" anchor="ctr"/>
          <a:lstStyle/>
          <a:p>
            <a:endParaRPr lang="en-US">
              <a:latin typeface="Whipsmart" pitchFamily="34" charset="0"/>
            </a:endParaRPr>
          </a:p>
        </p:txBody>
      </p:sp>
      <p:sp>
        <p:nvSpPr>
          <p:cNvPr id="184402" name="Line 82"/>
          <p:cNvSpPr>
            <a:spLocks noChangeShapeType="1"/>
          </p:cNvSpPr>
          <p:nvPr/>
        </p:nvSpPr>
        <p:spPr bwMode="auto">
          <a:xfrm>
            <a:off x="5421314" y="3090863"/>
            <a:ext cx="3508375" cy="3136900"/>
          </a:xfrm>
          <a:prstGeom prst="line">
            <a:avLst/>
          </a:prstGeom>
          <a:noFill/>
          <a:ln w="12700">
            <a:solidFill>
              <a:schemeClr val="tx1"/>
            </a:solidFill>
            <a:round/>
            <a:headEnd/>
            <a:tailEnd/>
          </a:ln>
        </p:spPr>
        <p:txBody>
          <a:bodyPr wrap="none" anchor="ctr"/>
          <a:lstStyle/>
          <a:p>
            <a:endParaRPr lang="en-US">
              <a:latin typeface="Whipsmart" pitchFamily="34" charset="0"/>
            </a:endParaRPr>
          </a:p>
        </p:txBody>
      </p:sp>
      <p:sp>
        <p:nvSpPr>
          <p:cNvPr id="184403" name="Text Box 83"/>
          <p:cNvSpPr txBox="1">
            <a:spLocks noChangeArrowheads="1"/>
          </p:cNvSpPr>
          <p:nvPr/>
        </p:nvSpPr>
        <p:spPr bwMode="auto">
          <a:xfrm>
            <a:off x="6078539" y="3063875"/>
            <a:ext cx="555625" cy="457200"/>
          </a:xfrm>
          <a:prstGeom prst="rect">
            <a:avLst/>
          </a:prstGeom>
          <a:noFill/>
          <a:ln w="12700">
            <a:noFill/>
            <a:miter lim="800000"/>
            <a:headEnd/>
            <a:tailEnd/>
          </a:ln>
        </p:spPr>
        <p:txBody>
          <a:bodyPr wrap="none">
            <a:spAutoFit/>
          </a:bodyPr>
          <a:lstStyle/>
          <a:p>
            <a:r>
              <a:rPr lang="hu-HU" sz="2400" i="1">
                <a:latin typeface="Whipsmart" pitchFamily="34" charset="0"/>
              </a:rPr>
              <a:t>fov</a:t>
            </a:r>
          </a:p>
        </p:txBody>
      </p:sp>
      <p:sp>
        <p:nvSpPr>
          <p:cNvPr id="184404" name="Text Box 84"/>
          <p:cNvSpPr txBox="1">
            <a:spLocks noChangeArrowheads="1"/>
          </p:cNvSpPr>
          <p:nvPr/>
        </p:nvSpPr>
        <p:spPr bwMode="auto">
          <a:xfrm>
            <a:off x="7920038" y="3341689"/>
            <a:ext cx="619080" cy="461665"/>
          </a:xfrm>
          <a:prstGeom prst="rect">
            <a:avLst/>
          </a:prstGeom>
          <a:noFill/>
          <a:ln w="12700">
            <a:noFill/>
            <a:miter lim="800000"/>
            <a:headEnd/>
            <a:tailEnd/>
          </a:ln>
        </p:spPr>
        <p:txBody>
          <a:bodyPr wrap="none">
            <a:spAutoFit/>
          </a:bodyPr>
          <a:lstStyle/>
          <a:p>
            <a:r>
              <a:rPr lang="hu-HU" sz="2400" i="1" dirty="0" err="1">
                <a:latin typeface="Whipsmart" pitchFamily="34" charset="0"/>
              </a:rPr>
              <a:t>asp</a:t>
            </a:r>
            <a:endParaRPr lang="hu-HU" sz="2400" i="1" dirty="0">
              <a:latin typeface="Whipsmart" pitchFamily="34" charset="0"/>
            </a:endParaRPr>
          </a:p>
        </p:txBody>
      </p:sp>
      <p:sp>
        <p:nvSpPr>
          <p:cNvPr id="1052" name="Freeform 98"/>
          <p:cNvSpPr>
            <a:spLocks/>
          </p:cNvSpPr>
          <p:nvPr/>
        </p:nvSpPr>
        <p:spPr bwMode="auto">
          <a:xfrm>
            <a:off x="3613151" y="1509713"/>
            <a:ext cx="322263" cy="349250"/>
          </a:xfrm>
          <a:custGeom>
            <a:avLst/>
            <a:gdLst>
              <a:gd name="T0" fmla="*/ 0 w 272"/>
              <a:gd name="T1" fmla="*/ 2147483647 h 295"/>
              <a:gd name="T2" fmla="*/ 2147483647 w 272"/>
              <a:gd name="T3" fmla="*/ 0 h 295"/>
              <a:gd name="T4" fmla="*/ 2147483647 w 272"/>
              <a:gd name="T5" fmla="*/ 0 h 295"/>
              <a:gd name="T6" fmla="*/ 2147483647 w 272"/>
              <a:gd name="T7" fmla="*/ 2147483647 h 295"/>
              <a:gd name="T8" fmla="*/ 0 w 272"/>
              <a:gd name="T9" fmla="*/ 2147483647 h 295"/>
              <a:gd name="T10" fmla="*/ 0 60000 65536"/>
              <a:gd name="T11" fmla="*/ 0 60000 65536"/>
              <a:gd name="T12" fmla="*/ 0 60000 65536"/>
              <a:gd name="T13" fmla="*/ 0 60000 65536"/>
              <a:gd name="T14" fmla="*/ 0 60000 65536"/>
              <a:gd name="T15" fmla="*/ 0 w 272"/>
              <a:gd name="T16" fmla="*/ 0 h 295"/>
              <a:gd name="T17" fmla="*/ 272 w 272"/>
              <a:gd name="T18" fmla="*/ 295 h 295"/>
            </a:gdLst>
            <a:ahLst/>
            <a:cxnLst>
              <a:cxn ang="T10">
                <a:pos x="T0" y="T1"/>
              </a:cxn>
              <a:cxn ang="T11">
                <a:pos x="T2" y="T3"/>
              </a:cxn>
              <a:cxn ang="T12">
                <a:pos x="T4" y="T5"/>
              </a:cxn>
              <a:cxn ang="T13">
                <a:pos x="T6" y="T7"/>
              </a:cxn>
              <a:cxn ang="T14">
                <a:pos x="T8" y="T9"/>
              </a:cxn>
            </a:cxnLst>
            <a:rect l="T15" t="T16" r="T17" b="T18"/>
            <a:pathLst>
              <a:path w="272" h="295">
                <a:moveTo>
                  <a:pt x="0" y="272"/>
                </a:moveTo>
                <a:lnTo>
                  <a:pt x="91" y="0"/>
                </a:lnTo>
                <a:lnTo>
                  <a:pt x="272" y="0"/>
                </a:lnTo>
                <a:lnTo>
                  <a:pt x="159" y="295"/>
                </a:lnTo>
                <a:lnTo>
                  <a:pt x="0" y="272"/>
                </a:lnTo>
                <a:close/>
              </a:path>
            </a:pathLst>
          </a:custGeom>
          <a:solidFill>
            <a:schemeClr val="accent2"/>
          </a:solidFill>
          <a:ln w="12700" cap="flat" cmpd="sng">
            <a:solidFill>
              <a:schemeClr val="tx1"/>
            </a:solidFill>
            <a:prstDash val="solid"/>
            <a:round/>
            <a:headEnd/>
            <a:tailEnd/>
          </a:ln>
        </p:spPr>
        <p:txBody>
          <a:bodyPr/>
          <a:lstStyle/>
          <a:p>
            <a:endParaRPr lang="en-US"/>
          </a:p>
        </p:txBody>
      </p:sp>
      <p:sp>
        <p:nvSpPr>
          <p:cNvPr id="1053" name="Text Box 99"/>
          <p:cNvSpPr txBox="1">
            <a:spLocks noChangeArrowheads="1"/>
          </p:cNvSpPr>
          <p:nvPr/>
        </p:nvSpPr>
        <p:spPr bwMode="auto">
          <a:xfrm>
            <a:off x="3505201" y="723901"/>
            <a:ext cx="978153" cy="461665"/>
          </a:xfrm>
          <a:prstGeom prst="rect">
            <a:avLst/>
          </a:prstGeom>
          <a:noFill/>
          <a:ln w="12700">
            <a:noFill/>
            <a:miter lim="800000"/>
            <a:headEnd/>
            <a:tailEnd/>
          </a:ln>
        </p:spPr>
        <p:txBody>
          <a:bodyPr wrap="none">
            <a:spAutoFit/>
          </a:bodyPr>
          <a:lstStyle/>
          <a:p>
            <a:r>
              <a:rPr lang="en-US" sz="2400" i="1" dirty="0">
                <a:latin typeface="Whipsmart" pitchFamily="34" charset="0"/>
              </a:rPr>
              <a:t>screen</a:t>
            </a:r>
            <a:endParaRPr lang="hu-HU" sz="2400" i="1" dirty="0">
              <a:latin typeface="Whipsmart" pitchFamily="34" charset="0"/>
            </a:endParaRPr>
          </a:p>
        </p:txBody>
      </p:sp>
      <p:sp>
        <p:nvSpPr>
          <p:cNvPr id="1054" name="Text Box 100"/>
          <p:cNvSpPr txBox="1">
            <a:spLocks noChangeArrowheads="1"/>
          </p:cNvSpPr>
          <p:nvPr/>
        </p:nvSpPr>
        <p:spPr bwMode="auto">
          <a:xfrm>
            <a:off x="2673550" y="457201"/>
            <a:ext cx="603050" cy="461665"/>
          </a:xfrm>
          <a:prstGeom prst="rect">
            <a:avLst/>
          </a:prstGeom>
          <a:noFill/>
          <a:ln w="12700">
            <a:noFill/>
            <a:miter lim="800000"/>
            <a:headEnd/>
            <a:tailEnd/>
          </a:ln>
        </p:spPr>
        <p:txBody>
          <a:bodyPr wrap="none">
            <a:spAutoFit/>
          </a:bodyPr>
          <a:lstStyle/>
          <a:p>
            <a:r>
              <a:rPr lang="en-US" sz="2400" i="1" dirty="0">
                <a:latin typeface="Whipsmart" pitchFamily="34" charset="0"/>
              </a:rPr>
              <a:t>eye</a:t>
            </a:r>
            <a:endParaRPr lang="hu-HU" sz="2400" i="1" dirty="0">
              <a:latin typeface="Whipsmart" pitchFamily="34" charset="0"/>
            </a:endParaRPr>
          </a:p>
        </p:txBody>
      </p:sp>
      <p:sp>
        <p:nvSpPr>
          <p:cNvPr id="1055" name="Freeform 346"/>
          <p:cNvSpPr>
            <a:spLocks/>
          </p:cNvSpPr>
          <p:nvPr/>
        </p:nvSpPr>
        <p:spPr bwMode="auto">
          <a:xfrm>
            <a:off x="2027238" y="3789363"/>
            <a:ext cx="1008062" cy="2184400"/>
          </a:xfrm>
          <a:custGeom>
            <a:avLst/>
            <a:gdLst>
              <a:gd name="T0" fmla="*/ 0 w 635"/>
              <a:gd name="T1" fmla="*/ 2147483647 h 1376"/>
              <a:gd name="T2" fmla="*/ 0 w 635"/>
              <a:gd name="T3" fmla="*/ 2147483647 h 1376"/>
              <a:gd name="T4" fmla="*/ 2147483647 w 635"/>
              <a:gd name="T5" fmla="*/ 2147483647 h 1376"/>
              <a:gd name="T6" fmla="*/ 2147483647 w 635"/>
              <a:gd name="T7" fmla="*/ 2147483647 h 1376"/>
              <a:gd name="T8" fmla="*/ 2147483647 w 635"/>
              <a:gd name="T9" fmla="*/ 2147483647 h 1376"/>
              <a:gd name="T10" fmla="*/ 2147483647 w 635"/>
              <a:gd name="T11" fmla="*/ 2147483647 h 1376"/>
              <a:gd name="T12" fmla="*/ 2147483647 w 635"/>
              <a:gd name="T13" fmla="*/ 2147483647 h 1376"/>
              <a:gd name="T14" fmla="*/ 2147483647 w 635"/>
              <a:gd name="T15" fmla="*/ 0 h 1376"/>
              <a:gd name="T16" fmla="*/ 0 w 635"/>
              <a:gd name="T17" fmla="*/ 2147483647 h 13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5"/>
              <a:gd name="T28" fmla="*/ 0 h 1376"/>
              <a:gd name="T29" fmla="*/ 635 w 635"/>
              <a:gd name="T30" fmla="*/ 1376 h 13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5" h="1376">
                <a:moveTo>
                  <a:pt x="0" y="6"/>
                </a:moveTo>
                <a:lnTo>
                  <a:pt x="0" y="1366"/>
                </a:lnTo>
                <a:lnTo>
                  <a:pt x="455" y="1376"/>
                </a:lnTo>
                <a:lnTo>
                  <a:pt x="450" y="741"/>
                </a:lnTo>
                <a:lnTo>
                  <a:pt x="635" y="913"/>
                </a:lnTo>
                <a:lnTo>
                  <a:pt x="635" y="459"/>
                </a:lnTo>
                <a:lnTo>
                  <a:pt x="454" y="618"/>
                </a:lnTo>
                <a:lnTo>
                  <a:pt x="445" y="0"/>
                </a:lnTo>
                <a:lnTo>
                  <a:pt x="0" y="6"/>
                </a:lnTo>
                <a:close/>
              </a:path>
            </a:pathLst>
          </a:custGeom>
          <a:noFill/>
          <a:ln w="38100" cap="flat" cmpd="sng">
            <a:solidFill>
              <a:schemeClr val="tx2"/>
            </a:solidFill>
            <a:prstDash val="solid"/>
            <a:round/>
            <a:headEnd/>
            <a:tailEnd/>
          </a:ln>
        </p:spPr>
        <p:txBody>
          <a:bodyPr/>
          <a:lstStyle/>
          <a:p>
            <a:endParaRPr lang="en-US"/>
          </a:p>
        </p:txBody>
      </p:sp>
      <p:sp>
        <p:nvSpPr>
          <p:cNvPr id="184667" name="Line 347"/>
          <p:cNvSpPr>
            <a:spLocks noChangeShapeType="1"/>
          </p:cNvSpPr>
          <p:nvPr/>
        </p:nvSpPr>
        <p:spPr bwMode="auto">
          <a:xfrm flipV="1">
            <a:off x="4152900" y="4246563"/>
            <a:ext cx="0" cy="1117600"/>
          </a:xfrm>
          <a:prstGeom prst="line">
            <a:avLst/>
          </a:prstGeom>
          <a:noFill/>
          <a:ln w="76200">
            <a:solidFill>
              <a:schemeClr val="accent2"/>
            </a:solidFill>
            <a:round/>
            <a:headEnd/>
            <a:tailEnd type="triangle" w="med" len="med"/>
          </a:ln>
        </p:spPr>
        <p:txBody>
          <a:bodyPr/>
          <a:lstStyle/>
          <a:p>
            <a:endParaRPr lang="en-US"/>
          </a:p>
        </p:txBody>
      </p:sp>
      <p:sp>
        <p:nvSpPr>
          <p:cNvPr id="184668" name="Line 348"/>
          <p:cNvSpPr>
            <a:spLocks noChangeShapeType="1"/>
          </p:cNvSpPr>
          <p:nvPr/>
        </p:nvSpPr>
        <p:spPr bwMode="auto">
          <a:xfrm flipH="1">
            <a:off x="2027238" y="4265613"/>
            <a:ext cx="2125662" cy="900112"/>
          </a:xfrm>
          <a:prstGeom prst="line">
            <a:avLst/>
          </a:prstGeom>
          <a:noFill/>
          <a:ln w="12700">
            <a:solidFill>
              <a:schemeClr val="tx1"/>
            </a:solidFill>
            <a:prstDash val="dash"/>
            <a:round/>
            <a:headEnd/>
            <a:tailEnd/>
          </a:ln>
        </p:spPr>
        <p:txBody>
          <a:bodyPr/>
          <a:lstStyle/>
          <a:p>
            <a:endParaRPr lang="en-US"/>
          </a:p>
        </p:txBody>
      </p:sp>
      <p:sp>
        <p:nvSpPr>
          <p:cNvPr id="184669" name="Line 349"/>
          <p:cNvSpPr>
            <a:spLocks noChangeShapeType="1"/>
          </p:cNvSpPr>
          <p:nvPr/>
        </p:nvSpPr>
        <p:spPr bwMode="auto">
          <a:xfrm flipH="1" flipV="1">
            <a:off x="2063750" y="4625975"/>
            <a:ext cx="2089150" cy="757238"/>
          </a:xfrm>
          <a:prstGeom prst="line">
            <a:avLst/>
          </a:prstGeom>
          <a:noFill/>
          <a:ln w="12700">
            <a:solidFill>
              <a:schemeClr val="tx1"/>
            </a:solidFill>
            <a:prstDash val="dash"/>
            <a:round/>
            <a:headEnd/>
            <a:tailEnd/>
          </a:ln>
        </p:spPr>
        <p:txBody>
          <a:bodyPr/>
          <a:lstStyle/>
          <a:p>
            <a:endParaRPr lang="en-US"/>
          </a:p>
        </p:txBody>
      </p:sp>
      <p:sp>
        <p:nvSpPr>
          <p:cNvPr id="184670" name="Line 350"/>
          <p:cNvSpPr>
            <a:spLocks noChangeShapeType="1"/>
          </p:cNvSpPr>
          <p:nvPr/>
        </p:nvSpPr>
        <p:spPr bwMode="auto">
          <a:xfrm>
            <a:off x="3468688" y="4446588"/>
            <a:ext cx="0" cy="900112"/>
          </a:xfrm>
          <a:prstGeom prst="line">
            <a:avLst/>
          </a:prstGeom>
          <a:noFill/>
          <a:ln w="38100">
            <a:solidFill>
              <a:schemeClr val="tx1"/>
            </a:solidFill>
            <a:round/>
            <a:headEnd/>
            <a:tailEnd/>
          </a:ln>
        </p:spPr>
        <p:txBody>
          <a:bodyPr/>
          <a:lstStyle/>
          <a:p>
            <a:endParaRPr lang="en-US"/>
          </a:p>
        </p:txBody>
      </p:sp>
      <p:sp>
        <p:nvSpPr>
          <p:cNvPr id="1060" name="Line 351"/>
          <p:cNvSpPr>
            <a:spLocks noChangeShapeType="1"/>
          </p:cNvSpPr>
          <p:nvPr/>
        </p:nvSpPr>
        <p:spPr bwMode="auto">
          <a:xfrm flipH="1">
            <a:off x="1992313" y="4014788"/>
            <a:ext cx="2195512" cy="1295400"/>
          </a:xfrm>
          <a:prstGeom prst="line">
            <a:avLst/>
          </a:prstGeom>
          <a:noFill/>
          <a:ln w="12700">
            <a:solidFill>
              <a:schemeClr val="tx1"/>
            </a:solidFill>
            <a:round/>
            <a:headEnd/>
            <a:tailEnd/>
          </a:ln>
        </p:spPr>
        <p:txBody>
          <a:bodyPr/>
          <a:lstStyle/>
          <a:p>
            <a:endParaRPr lang="en-US"/>
          </a:p>
        </p:txBody>
      </p:sp>
      <p:sp>
        <p:nvSpPr>
          <p:cNvPr id="1061" name="Line 352"/>
          <p:cNvSpPr>
            <a:spLocks noChangeShapeType="1"/>
          </p:cNvSpPr>
          <p:nvPr/>
        </p:nvSpPr>
        <p:spPr bwMode="auto">
          <a:xfrm flipH="1" flipV="1">
            <a:off x="2027239" y="4446588"/>
            <a:ext cx="2160587" cy="1331912"/>
          </a:xfrm>
          <a:prstGeom prst="line">
            <a:avLst/>
          </a:prstGeom>
          <a:noFill/>
          <a:ln w="12700">
            <a:solidFill>
              <a:schemeClr val="tx1"/>
            </a:solidFill>
            <a:round/>
            <a:headEnd/>
            <a:tailEnd/>
          </a:ln>
        </p:spPr>
        <p:txBody>
          <a:bodyPr/>
          <a:lstStyle/>
          <a:p>
            <a:endParaRPr lang="en-US"/>
          </a:p>
        </p:txBody>
      </p:sp>
      <p:sp>
        <p:nvSpPr>
          <p:cNvPr id="184674" name="Line 354"/>
          <p:cNvSpPr>
            <a:spLocks noChangeShapeType="1"/>
          </p:cNvSpPr>
          <p:nvPr/>
        </p:nvSpPr>
        <p:spPr bwMode="auto">
          <a:xfrm flipH="1" flipV="1">
            <a:off x="3467100" y="4533901"/>
            <a:ext cx="1588" cy="561975"/>
          </a:xfrm>
          <a:prstGeom prst="line">
            <a:avLst/>
          </a:prstGeom>
          <a:noFill/>
          <a:ln w="76200">
            <a:solidFill>
              <a:schemeClr val="accent2"/>
            </a:solidFill>
            <a:round/>
            <a:headEnd/>
            <a:tailEnd type="triangle" w="med" len="med"/>
          </a:ln>
        </p:spPr>
        <p:txBody>
          <a:bodyPr/>
          <a:lstStyle/>
          <a:p>
            <a:endParaRPr lang="en-US"/>
          </a:p>
        </p:txBody>
      </p:sp>
      <p:sp>
        <p:nvSpPr>
          <p:cNvPr id="184675" name="Line 355"/>
          <p:cNvSpPr>
            <a:spLocks noChangeShapeType="1"/>
          </p:cNvSpPr>
          <p:nvPr/>
        </p:nvSpPr>
        <p:spPr bwMode="auto">
          <a:xfrm>
            <a:off x="1992313" y="4446588"/>
            <a:ext cx="0" cy="863600"/>
          </a:xfrm>
          <a:prstGeom prst="line">
            <a:avLst/>
          </a:prstGeom>
          <a:noFill/>
          <a:ln w="76200">
            <a:solidFill>
              <a:schemeClr val="bg2"/>
            </a:solidFill>
            <a:round/>
            <a:headEnd/>
            <a:tailEnd/>
          </a:ln>
        </p:spPr>
        <p:txBody>
          <a:bodyPr/>
          <a:lstStyle/>
          <a:p>
            <a:endParaRPr lang="en-US"/>
          </a:p>
        </p:txBody>
      </p:sp>
      <p:sp>
        <p:nvSpPr>
          <p:cNvPr id="184673" name="Line 353"/>
          <p:cNvSpPr>
            <a:spLocks noChangeShapeType="1"/>
          </p:cNvSpPr>
          <p:nvPr/>
        </p:nvSpPr>
        <p:spPr bwMode="auto">
          <a:xfrm>
            <a:off x="2063750" y="4664076"/>
            <a:ext cx="0" cy="538163"/>
          </a:xfrm>
          <a:prstGeom prst="line">
            <a:avLst/>
          </a:prstGeom>
          <a:noFill/>
          <a:ln w="76200">
            <a:solidFill>
              <a:schemeClr val="accent2"/>
            </a:solidFill>
            <a:round/>
            <a:headEnd/>
            <a:tailEnd type="triangle" w="med" len="med"/>
          </a:ln>
        </p:spPr>
        <p:txBody>
          <a:bodyPr/>
          <a:lstStyle/>
          <a:p>
            <a:endParaRPr lang="en-US"/>
          </a:p>
        </p:txBody>
      </p:sp>
      <p:sp>
        <p:nvSpPr>
          <p:cNvPr id="1065" name="Line 367"/>
          <p:cNvSpPr>
            <a:spLocks noChangeShapeType="1"/>
          </p:cNvSpPr>
          <p:nvPr/>
        </p:nvSpPr>
        <p:spPr bwMode="auto">
          <a:xfrm flipV="1">
            <a:off x="1524000" y="4857751"/>
            <a:ext cx="3132138" cy="36513"/>
          </a:xfrm>
          <a:prstGeom prst="line">
            <a:avLst/>
          </a:prstGeom>
          <a:noFill/>
          <a:ln w="12700">
            <a:solidFill>
              <a:schemeClr val="tx1"/>
            </a:solidFill>
            <a:round/>
            <a:headEnd/>
            <a:tailEnd/>
          </a:ln>
        </p:spPr>
        <p:txBody>
          <a:bodyPr/>
          <a:lstStyle/>
          <a:p>
            <a:endParaRPr lang="en-US"/>
          </a:p>
        </p:txBody>
      </p:sp>
      <p:sp>
        <p:nvSpPr>
          <p:cNvPr id="1066" name="Text Box 368"/>
          <p:cNvSpPr txBox="1">
            <a:spLocks noChangeArrowheads="1"/>
          </p:cNvSpPr>
          <p:nvPr/>
        </p:nvSpPr>
        <p:spPr bwMode="auto">
          <a:xfrm>
            <a:off x="1992313" y="6021389"/>
            <a:ext cx="1773242" cy="646331"/>
          </a:xfrm>
          <a:prstGeom prst="rect">
            <a:avLst/>
          </a:prstGeom>
          <a:noFill/>
          <a:ln w="12700">
            <a:noFill/>
            <a:miter lim="800000"/>
            <a:headEnd/>
            <a:tailEnd/>
          </a:ln>
        </p:spPr>
        <p:txBody>
          <a:bodyPr wrap="none">
            <a:spAutoFit/>
          </a:bodyPr>
          <a:lstStyle/>
          <a:p>
            <a:r>
              <a:rPr lang="en-GB" dirty="0">
                <a:latin typeface="Whipsmart" pitchFamily="34" charset="0"/>
              </a:rPr>
              <a:t>Pine-hole camera</a:t>
            </a:r>
          </a:p>
          <a:p>
            <a:r>
              <a:rPr lang="en-GB" dirty="0">
                <a:latin typeface="Whipsmart" pitchFamily="34" charset="0"/>
              </a:rPr>
              <a:t>Camera </a:t>
            </a:r>
            <a:r>
              <a:rPr lang="en-GB" dirty="0" err="1">
                <a:latin typeface="Whipsmart" pitchFamily="34" charset="0"/>
              </a:rPr>
              <a:t>obscura</a:t>
            </a:r>
            <a:endParaRPr lang="hu-HU" dirty="0">
              <a:latin typeface="Whipsmart" pitchFamily="34" charset="0"/>
            </a:endParaRPr>
          </a:p>
        </p:txBody>
      </p:sp>
      <p:sp>
        <p:nvSpPr>
          <p:cNvPr id="77" name="Cím 76"/>
          <p:cNvSpPr>
            <a:spLocks noGrp="1"/>
          </p:cNvSpPr>
          <p:nvPr>
            <p:ph type="title"/>
          </p:nvPr>
        </p:nvSpPr>
        <p:spPr>
          <a:xfrm>
            <a:off x="5105400" y="365127"/>
            <a:ext cx="4933950" cy="1325563"/>
          </a:xfrm>
        </p:spPr>
        <p:txBody>
          <a:bodyPr/>
          <a:lstStyle/>
          <a:p>
            <a:r>
              <a:rPr lang="en-US" dirty="0"/>
              <a:t>Camera model</a:t>
            </a:r>
          </a:p>
        </p:txBody>
      </p:sp>
      <p:sp>
        <p:nvSpPr>
          <p:cNvPr id="43" name="Line 112"/>
          <p:cNvSpPr>
            <a:spLocks noChangeShapeType="1"/>
          </p:cNvSpPr>
          <p:nvPr/>
        </p:nvSpPr>
        <p:spPr bwMode="auto">
          <a:xfrm flipH="1" flipV="1">
            <a:off x="5408614" y="2086275"/>
            <a:ext cx="12700" cy="967971"/>
          </a:xfrm>
          <a:prstGeom prst="line">
            <a:avLst/>
          </a:prstGeom>
          <a:noFill/>
          <a:ln w="38100">
            <a:solidFill>
              <a:srgbClr val="00FF00"/>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44" name="Text Box 7"/>
          <p:cNvSpPr txBox="1">
            <a:spLocks noChangeArrowheads="1"/>
          </p:cNvSpPr>
          <p:nvPr/>
        </p:nvSpPr>
        <p:spPr bwMode="auto">
          <a:xfrm>
            <a:off x="4187825" y="1566217"/>
            <a:ext cx="2262158" cy="461665"/>
          </a:xfrm>
          <a:prstGeom prst="rect">
            <a:avLst/>
          </a:prstGeom>
          <a:noFill/>
          <a:ln w="25400">
            <a:noFill/>
            <a:miter lim="800000"/>
            <a:headEnd/>
            <a:tailEnd type="none" w="lg" len="med"/>
          </a:ln>
        </p:spPr>
        <p:txBody>
          <a:bodyPr wrap="none">
            <a:spAutoFit/>
          </a:bodyPr>
          <a:lstStyle/>
          <a:p>
            <a:r>
              <a:rPr lang="en-US" sz="2400" b="1" dirty="0">
                <a:latin typeface="Whipsmart" pitchFamily="34" charset="0"/>
              </a:rPr>
              <a:t>generic upwards</a:t>
            </a:r>
          </a:p>
        </p:txBody>
      </p:sp>
    </p:spTree>
    <p:extLst>
      <p:ext uri="{BB962C8B-B14F-4D97-AF65-F5344CB8AC3E}">
        <p14:creationId xmlns:p14="http://schemas.microsoft.com/office/powerpoint/2010/main" val="301307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6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6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6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6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84675"/>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8467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846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6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38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438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43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438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439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438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439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43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44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440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440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440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439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439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8439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84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7" grpId="0" animBg="1"/>
      <p:bldP spid="184381" grpId="0" animBg="1"/>
      <p:bldP spid="184382" grpId="0" animBg="1"/>
      <p:bldP spid="184386" grpId="0"/>
      <p:bldP spid="184387" grpId="0"/>
      <p:bldP spid="184388" grpId="0"/>
      <p:bldP spid="184390" grpId="0" animBg="1"/>
      <p:bldP spid="184396" grpId="0" animBg="1"/>
      <p:bldP spid="184397" grpId="0" animBg="1"/>
      <p:bldP spid="184398" grpId="0" animBg="1"/>
      <p:bldP spid="184399" grpId="0"/>
      <p:bldP spid="184400" grpId="0"/>
      <p:bldP spid="184401" grpId="0" animBg="1"/>
      <p:bldP spid="184402" grpId="0" animBg="1"/>
      <p:bldP spid="184403" grpId="0"/>
      <p:bldP spid="184404" grpId="0"/>
      <p:bldP spid="184667" grpId="0" animBg="1"/>
      <p:bldP spid="184668" grpId="0" animBg="1"/>
      <p:bldP spid="184669" grpId="0" animBg="1"/>
      <p:bldP spid="184670" grpId="0" animBg="1"/>
      <p:bldP spid="184674" grpId="0" animBg="1"/>
      <p:bldP spid="184675" grpId="0" animBg="1"/>
      <p:bldP spid="184673" grpId="0" animBg="1"/>
      <p:bldP spid="18467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Coordinate systems: model space</a:t>
            </a:r>
          </a:p>
        </p:txBody>
      </p:sp>
      <p:pic>
        <p:nvPicPr>
          <p:cNvPr id="8195" name="Picture 2"/>
          <p:cNvPicPr>
            <a:picLocks noChangeAspect="1" noChangeArrowheads="1"/>
          </p:cNvPicPr>
          <p:nvPr/>
        </p:nvPicPr>
        <p:blipFill>
          <a:blip r:embed="rId3" cstate="print"/>
          <a:srcRect/>
          <a:stretch>
            <a:fillRect/>
          </a:stretch>
        </p:blipFill>
        <p:spPr bwMode="auto">
          <a:xfrm>
            <a:off x="1919288" y="1952625"/>
            <a:ext cx="8424862" cy="4737100"/>
          </a:xfrm>
          <a:prstGeom prst="rect">
            <a:avLst/>
          </a:prstGeom>
          <a:noFill/>
          <a:ln w="12700">
            <a:noFill/>
            <a:miter lim="800000"/>
            <a:headEnd/>
            <a:tailEnd/>
          </a:ln>
        </p:spPr>
      </p:pic>
    </p:spTree>
    <p:extLst>
      <p:ext uri="{BB962C8B-B14F-4D97-AF65-F5344CB8AC3E}">
        <p14:creationId xmlns:p14="http://schemas.microsoft.com/office/powerpoint/2010/main" val="3436214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32"/>
          <p:cNvPicPr>
            <a:picLocks noChangeAspect="1"/>
          </p:cNvPicPr>
          <p:nvPr/>
        </p:nvPicPr>
        <p:blipFill>
          <a:blip r:embed="rId3" cstate="print"/>
          <a:stretch>
            <a:fillRect/>
          </a:stretch>
        </p:blipFill>
        <p:spPr>
          <a:xfrm rot="20354522" flipH="1">
            <a:off x="5679550" y="2810585"/>
            <a:ext cx="709724" cy="625024"/>
          </a:xfrm>
          <a:prstGeom prst="rect">
            <a:avLst/>
          </a:prstGeom>
        </p:spPr>
      </p:pic>
      <p:cxnSp>
        <p:nvCxnSpPr>
          <p:cNvPr id="33794" name="Egyenes összekötő nyíllal 1"/>
          <p:cNvCxnSpPr>
            <a:cxnSpLocks noChangeShapeType="1"/>
          </p:cNvCxnSpPr>
          <p:nvPr/>
        </p:nvCxnSpPr>
        <p:spPr bwMode="auto">
          <a:xfrm flipV="1">
            <a:off x="2316163" y="4365626"/>
            <a:ext cx="0" cy="1655763"/>
          </a:xfrm>
          <a:prstGeom prst="straightConnector1">
            <a:avLst/>
          </a:prstGeom>
          <a:noFill/>
          <a:ln w="38100" algn="ctr">
            <a:solidFill>
              <a:srgbClr val="FFC000"/>
            </a:solidFill>
            <a:round/>
            <a:headEnd/>
            <a:tailEnd type="triangle" w="lg" len="lg"/>
          </a:ln>
        </p:spPr>
      </p:cxnSp>
      <p:cxnSp>
        <p:nvCxnSpPr>
          <p:cNvPr id="33795" name="Egyenes összekötő nyíllal 2"/>
          <p:cNvCxnSpPr>
            <a:cxnSpLocks noChangeShapeType="1"/>
          </p:cNvCxnSpPr>
          <p:nvPr/>
        </p:nvCxnSpPr>
        <p:spPr bwMode="auto">
          <a:xfrm>
            <a:off x="2316163" y="6021388"/>
            <a:ext cx="1403350" cy="0"/>
          </a:xfrm>
          <a:prstGeom prst="straightConnector1">
            <a:avLst/>
          </a:prstGeom>
          <a:noFill/>
          <a:ln w="38100" algn="ctr">
            <a:solidFill>
              <a:srgbClr val="FFC000"/>
            </a:solidFill>
            <a:round/>
            <a:headEnd/>
            <a:tailEnd type="triangle" w="lg" len="lg"/>
          </a:ln>
        </p:spPr>
      </p:cxnSp>
      <p:sp>
        <p:nvSpPr>
          <p:cNvPr id="33796" name="Szövegdoboz 3"/>
          <p:cNvSpPr txBox="1">
            <a:spLocks noChangeArrowheads="1"/>
          </p:cNvSpPr>
          <p:nvPr/>
        </p:nvSpPr>
        <p:spPr bwMode="auto">
          <a:xfrm>
            <a:off x="2243139" y="6092825"/>
            <a:ext cx="724365" cy="369332"/>
          </a:xfrm>
          <a:prstGeom prst="rect">
            <a:avLst/>
          </a:prstGeom>
          <a:noFill/>
          <a:ln w="9525">
            <a:noFill/>
            <a:miter lim="800000"/>
            <a:headEnd/>
            <a:tailEnd/>
          </a:ln>
        </p:spPr>
        <p:txBody>
          <a:bodyPr wrap="none">
            <a:spAutoFit/>
          </a:bodyPr>
          <a:lstStyle/>
          <a:p>
            <a:r>
              <a:rPr lang="en-US">
                <a:solidFill>
                  <a:srgbClr val="FFC000"/>
                </a:solidFill>
              </a:rPr>
              <a:t>world</a:t>
            </a:r>
          </a:p>
        </p:txBody>
      </p:sp>
      <p:sp>
        <p:nvSpPr>
          <p:cNvPr id="33797" name="Ellipszis 19"/>
          <p:cNvSpPr>
            <a:spLocks noChangeArrowheads="1"/>
          </p:cNvSpPr>
          <p:nvPr/>
        </p:nvSpPr>
        <p:spPr bwMode="auto">
          <a:xfrm>
            <a:off x="4187825" y="2600325"/>
            <a:ext cx="215900" cy="215900"/>
          </a:xfrm>
          <a:prstGeom prst="ellipse">
            <a:avLst/>
          </a:prstGeom>
          <a:solidFill>
            <a:srgbClr val="FF0000"/>
          </a:solidFill>
          <a:ln w="12700" algn="ctr">
            <a:solidFill>
              <a:schemeClr val="tx1"/>
            </a:solidFill>
            <a:round/>
            <a:headEnd/>
            <a:tailEnd/>
          </a:ln>
        </p:spPr>
        <p:txBody>
          <a:bodyPr/>
          <a:lstStyle/>
          <a:p>
            <a:endParaRPr lang="en-US"/>
          </a:p>
        </p:txBody>
      </p:sp>
      <p:cxnSp>
        <p:nvCxnSpPr>
          <p:cNvPr id="33798" name="Egyenes összekötő nyíllal 20"/>
          <p:cNvCxnSpPr>
            <a:cxnSpLocks noChangeShapeType="1"/>
            <a:stCxn id="33797" idx="4"/>
          </p:cNvCxnSpPr>
          <p:nvPr/>
        </p:nvCxnSpPr>
        <p:spPr bwMode="auto">
          <a:xfrm>
            <a:off x="4295776" y="2816225"/>
            <a:ext cx="36513" cy="3168650"/>
          </a:xfrm>
          <a:prstGeom prst="straightConnector1">
            <a:avLst/>
          </a:prstGeom>
          <a:noFill/>
          <a:ln w="12700" algn="ctr">
            <a:solidFill>
              <a:srgbClr val="FFC000"/>
            </a:solidFill>
            <a:round/>
            <a:headEnd type="arrow" w="med" len="med"/>
            <a:tailEnd type="arrow" w="med" len="med"/>
          </a:ln>
        </p:spPr>
      </p:cxnSp>
      <p:cxnSp>
        <p:nvCxnSpPr>
          <p:cNvPr id="33799" name="Egyenes összekötő nyíllal 23"/>
          <p:cNvCxnSpPr>
            <a:cxnSpLocks noChangeShapeType="1"/>
            <a:stCxn id="33797" idx="2"/>
          </p:cNvCxnSpPr>
          <p:nvPr/>
        </p:nvCxnSpPr>
        <p:spPr bwMode="auto">
          <a:xfrm flipH="1" flipV="1">
            <a:off x="2316163" y="2673351"/>
            <a:ext cx="1871662" cy="34925"/>
          </a:xfrm>
          <a:prstGeom prst="straightConnector1">
            <a:avLst/>
          </a:prstGeom>
          <a:noFill/>
          <a:ln w="12700" algn="ctr">
            <a:solidFill>
              <a:srgbClr val="FFC000"/>
            </a:solidFill>
            <a:round/>
            <a:headEnd type="arrow" w="med" len="med"/>
            <a:tailEnd type="arrow" w="med" len="med"/>
          </a:ln>
        </p:spPr>
      </p:cxnSp>
      <p:cxnSp>
        <p:nvCxnSpPr>
          <p:cNvPr id="33800" name="Egyenes összekötő 25"/>
          <p:cNvCxnSpPr>
            <a:cxnSpLocks noChangeShapeType="1"/>
          </p:cNvCxnSpPr>
          <p:nvPr/>
        </p:nvCxnSpPr>
        <p:spPr bwMode="auto">
          <a:xfrm>
            <a:off x="2316164" y="6021388"/>
            <a:ext cx="7488237" cy="0"/>
          </a:xfrm>
          <a:prstGeom prst="line">
            <a:avLst/>
          </a:prstGeom>
          <a:noFill/>
          <a:ln w="12700" algn="ctr">
            <a:solidFill>
              <a:srgbClr val="FFC000"/>
            </a:solidFill>
            <a:round/>
            <a:headEnd/>
            <a:tailEnd/>
          </a:ln>
        </p:spPr>
      </p:cxnSp>
      <p:cxnSp>
        <p:nvCxnSpPr>
          <p:cNvPr id="33801" name="Egyenes összekötő 26"/>
          <p:cNvCxnSpPr>
            <a:cxnSpLocks noChangeShapeType="1"/>
          </p:cNvCxnSpPr>
          <p:nvPr/>
        </p:nvCxnSpPr>
        <p:spPr bwMode="auto">
          <a:xfrm flipV="1">
            <a:off x="2316163" y="1916114"/>
            <a:ext cx="0" cy="4105275"/>
          </a:xfrm>
          <a:prstGeom prst="line">
            <a:avLst/>
          </a:prstGeom>
          <a:noFill/>
          <a:ln w="12700" algn="ctr">
            <a:solidFill>
              <a:srgbClr val="FFC000"/>
            </a:solidFill>
            <a:round/>
            <a:headEnd/>
            <a:tailEnd/>
          </a:ln>
        </p:spPr>
      </p:cxnSp>
      <p:sp>
        <p:nvSpPr>
          <p:cNvPr id="28" name="Cím 27"/>
          <p:cNvSpPr>
            <a:spLocks noGrp="1"/>
          </p:cNvSpPr>
          <p:nvPr>
            <p:ph type="title"/>
          </p:nvPr>
        </p:nvSpPr>
        <p:spPr/>
        <p:txBody>
          <a:bodyPr/>
          <a:lstStyle/>
          <a:p>
            <a:pPr>
              <a:defRPr/>
            </a:pPr>
            <a:r>
              <a:rPr lang="en-US" dirty="0"/>
              <a:t>View transformation </a:t>
            </a:r>
            <a:br>
              <a:rPr lang="en-US" dirty="0"/>
            </a:br>
            <a:r>
              <a:rPr lang="en-US" dirty="0"/>
              <a:t>(static interpretation)</a:t>
            </a:r>
          </a:p>
        </p:txBody>
      </p:sp>
      <p:grpSp>
        <p:nvGrpSpPr>
          <p:cNvPr id="3" name="Csoportba foglalás 42"/>
          <p:cNvGrpSpPr>
            <a:grpSpLocks/>
          </p:cNvGrpSpPr>
          <p:nvPr/>
        </p:nvGrpSpPr>
        <p:grpSpPr bwMode="auto">
          <a:xfrm rot="-6660875">
            <a:off x="4186238" y="2005013"/>
            <a:ext cx="1404938" cy="1655763"/>
            <a:chOff x="943980" y="4517504"/>
            <a:chExt cx="1404156" cy="1656184"/>
          </a:xfrm>
        </p:grpSpPr>
        <p:cxnSp>
          <p:nvCxnSpPr>
            <p:cNvPr id="33808" name="Egyenes összekötő nyíllal 40"/>
            <p:cNvCxnSpPr>
              <a:cxnSpLocks noChangeShapeType="1"/>
            </p:cNvCxnSpPr>
            <p:nvPr/>
          </p:nvCxnSpPr>
          <p:spPr bwMode="auto">
            <a:xfrm flipV="1">
              <a:off x="943980" y="4517504"/>
              <a:ext cx="0" cy="1656184"/>
            </a:xfrm>
            <a:prstGeom prst="straightConnector1">
              <a:avLst/>
            </a:prstGeom>
            <a:noFill/>
            <a:ln w="38100" algn="ctr">
              <a:solidFill>
                <a:srgbClr val="66FA66"/>
              </a:solidFill>
              <a:round/>
              <a:headEnd/>
              <a:tailEnd type="triangle" w="lg" len="lg"/>
            </a:ln>
          </p:spPr>
        </p:cxnSp>
        <p:cxnSp>
          <p:nvCxnSpPr>
            <p:cNvPr id="33809" name="Egyenes összekötő nyíllal 41"/>
            <p:cNvCxnSpPr>
              <a:cxnSpLocks noChangeShapeType="1"/>
            </p:cNvCxnSpPr>
            <p:nvPr/>
          </p:nvCxnSpPr>
          <p:spPr bwMode="auto">
            <a:xfrm>
              <a:off x="943980" y="6173688"/>
              <a:ext cx="1404156" cy="0"/>
            </a:xfrm>
            <a:prstGeom prst="straightConnector1">
              <a:avLst/>
            </a:prstGeom>
            <a:noFill/>
            <a:ln w="38100" algn="ctr">
              <a:solidFill>
                <a:srgbClr val="66FA66"/>
              </a:solidFill>
              <a:round/>
              <a:headEnd/>
              <a:tailEnd type="triangle" w="lg" len="lg"/>
            </a:ln>
          </p:spPr>
        </p:cxnSp>
      </p:grpSp>
      <p:cxnSp>
        <p:nvCxnSpPr>
          <p:cNvPr id="44" name="Egyenes összekötő nyíllal 43"/>
          <p:cNvCxnSpPr>
            <a:cxnSpLocks noChangeShapeType="1"/>
            <a:endCxn id="33797" idx="6"/>
          </p:cNvCxnSpPr>
          <p:nvPr/>
        </p:nvCxnSpPr>
        <p:spPr bwMode="auto">
          <a:xfrm flipH="1">
            <a:off x="4403726" y="2241551"/>
            <a:ext cx="1116013" cy="466725"/>
          </a:xfrm>
          <a:prstGeom prst="straightConnector1">
            <a:avLst/>
          </a:prstGeom>
          <a:noFill/>
          <a:ln w="12700" algn="ctr">
            <a:solidFill>
              <a:srgbClr val="66FA66"/>
            </a:solidFill>
            <a:round/>
            <a:headEnd type="arrow" w="med" len="med"/>
            <a:tailEnd type="arrow" w="med" len="med"/>
          </a:ln>
        </p:spPr>
      </p:cxnSp>
      <p:cxnSp>
        <p:nvCxnSpPr>
          <p:cNvPr id="48" name="Egyenes összekötő nyíllal 47"/>
          <p:cNvCxnSpPr>
            <a:cxnSpLocks noChangeShapeType="1"/>
            <a:endCxn id="33797" idx="5"/>
          </p:cNvCxnSpPr>
          <p:nvPr/>
        </p:nvCxnSpPr>
        <p:spPr bwMode="auto">
          <a:xfrm flipH="1" flipV="1">
            <a:off x="4371975" y="2786064"/>
            <a:ext cx="355600" cy="822325"/>
          </a:xfrm>
          <a:prstGeom prst="straightConnector1">
            <a:avLst/>
          </a:prstGeom>
          <a:noFill/>
          <a:ln w="12700" algn="ctr">
            <a:solidFill>
              <a:srgbClr val="66FA66"/>
            </a:solidFill>
            <a:round/>
            <a:headEnd type="arrow" w="med" len="med"/>
            <a:tailEnd type="arrow" w="med" len="med"/>
          </a:ln>
        </p:spPr>
      </p:cxnSp>
      <p:sp>
        <p:nvSpPr>
          <p:cNvPr id="52" name="Szövegdoboz 51"/>
          <p:cNvSpPr txBox="1">
            <a:spLocks noChangeArrowheads="1"/>
          </p:cNvSpPr>
          <p:nvPr/>
        </p:nvSpPr>
        <p:spPr bwMode="auto">
          <a:xfrm rot="-1247200">
            <a:off x="4612179" y="3631684"/>
            <a:ext cx="876907" cy="369332"/>
          </a:xfrm>
          <a:prstGeom prst="rect">
            <a:avLst/>
          </a:prstGeom>
          <a:noFill/>
          <a:ln w="9525">
            <a:noFill/>
            <a:miter lim="800000"/>
            <a:headEnd/>
            <a:tailEnd/>
          </a:ln>
        </p:spPr>
        <p:txBody>
          <a:bodyPr wrap="none">
            <a:spAutoFit/>
          </a:bodyPr>
          <a:lstStyle/>
          <a:p>
            <a:r>
              <a:rPr lang="en-US">
                <a:solidFill>
                  <a:srgbClr val="00FF00"/>
                </a:solidFill>
              </a:rPr>
              <a:t>camera</a:t>
            </a:r>
          </a:p>
        </p:txBody>
      </p:sp>
    </p:spTree>
    <p:extLst>
      <p:ext uri="{BB962C8B-B14F-4D97-AF65-F5344CB8AC3E}">
        <p14:creationId xmlns:p14="http://schemas.microsoft.com/office/powerpoint/2010/main" val="51524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b="1" dirty="0" err="1"/>
              <a:t>Reminder</a:t>
            </a:r>
            <a:r>
              <a:rPr lang="hu-HU" b="1" dirty="0"/>
              <a:t>: </a:t>
            </a:r>
            <a:r>
              <a:rPr lang="hu-HU" dirty="0" err="1"/>
              <a:t>View</a:t>
            </a:r>
            <a:r>
              <a:rPr lang="hu-HU" dirty="0"/>
              <a:t> transformation</a:t>
            </a:r>
            <a:r>
              <a:rPr lang="en-US" dirty="0"/>
              <a:t> – 2D camera, </a:t>
            </a:r>
            <a:r>
              <a:rPr lang="en-US" dirty="0" err="1"/>
              <a:t>OrthoCamera</a:t>
            </a:r>
            <a:endParaRPr lang="en-US" dirty="0"/>
          </a:p>
        </p:txBody>
      </p:sp>
      <p:sp>
        <p:nvSpPr>
          <p:cNvPr id="17" name="Content Placeholder 16"/>
          <p:cNvSpPr>
            <a:spLocks noGrp="1"/>
          </p:cNvSpPr>
          <p:nvPr>
            <p:ph idx="1"/>
          </p:nvPr>
        </p:nvSpPr>
        <p:spPr/>
        <p:txBody>
          <a:bodyPr/>
          <a:lstStyle/>
          <a:p>
            <a:r>
              <a:rPr lang="hu-HU" dirty="0"/>
              <a:t>Where does this</a:t>
            </a:r>
            <a:r>
              <a:rPr lang="en-US" dirty="0"/>
              <a:t> vertex</a:t>
            </a:r>
            <a:r>
              <a:rPr lang="hu-HU" dirty="0"/>
              <a:t> go on the screen?</a:t>
            </a:r>
          </a:p>
          <a:p>
            <a:pPr marL="457200" lvl="1" indent="0">
              <a:buNone/>
            </a:pPr>
            <a:r>
              <a:rPr lang="hu-HU" dirty="0"/>
              <a:t>also</a:t>
            </a:r>
            <a:r>
              <a:rPr lang="en-US" dirty="0"/>
              <a:t>:</a:t>
            </a:r>
          </a:p>
          <a:p>
            <a:r>
              <a:rPr lang="en-US" dirty="0"/>
              <a:t>What do I do with everything in the world, to get this part in particular on my screen?</a:t>
            </a:r>
          </a:p>
        </p:txBody>
      </p:sp>
      <p:cxnSp>
        <p:nvCxnSpPr>
          <p:cNvPr id="24" name="Straight Arrow Connector 23"/>
          <p:cNvCxnSpPr/>
          <p:nvPr/>
        </p:nvCxnSpPr>
        <p:spPr>
          <a:xfrm flipV="1">
            <a:off x="2642716" y="3627456"/>
            <a:ext cx="0" cy="32305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1215851" y="5978769"/>
            <a:ext cx="915404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2642716" y="3440747"/>
            <a:ext cx="6346577" cy="2134585"/>
            <a:chOff x="2642716" y="3440747"/>
            <a:chExt cx="6346577" cy="2134585"/>
          </a:xfrm>
        </p:grpSpPr>
        <p:sp>
          <p:nvSpPr>
            <p:cNvPr id="35" name="Rectangle 34"/>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45"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46"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47"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grpSp>
      <p:cxnSp>
        <p:nvCxnSpPr>
          <p:cNvPr id="39" name="Straight Connector 38"/>
          <p:cNvCxnSpPr/>
          <p:nvPr/>
        </p:nvCxnSpPr>
        <p:spPr>
          <a:xfrm>
            <a:off x="2552479" y="5337775"/>
            <a:ext cx="180473"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290343" y="5153109"/>
            <a:ext cx="319318" cy="369332"/>
          </a:xfrm>
          <a:prstGeom prst="rect">
            <a:avLst/>
          </a:prstGeom>
          <a:noFill/>
        </p:spPr>
        <p:txBody>
          <a:bodyPr wrap="none" rtlCol="0">
            <a:spAutoFit/>
          </a:bodyPr>
          <a:lstStyle/>
          <a:p>
            <a:r>
              <a:rPr lang="en-US" dirty="0">
                <a:latin typeface="Whipsmart" panose="020B0502030203050204" pitchFamily="34" charset="0"/>
              </a:rPr>
              <a:t>1</a:t>
            </a:r>
          </a:p>
        </p:txBody>
      </p:sp>
      <p:sp>
        <p:nvSpPr>
          <p:cNvPr id="49" name="Rectangle 48"/>
          <p:cNvSpPr/>
          <p:nvPr/>
        </p:nvSpPr>
        <p:spPr>
          <a:xfrm>
            <a:off x="2011680" y="5319925"/>
            <a:ext cx="1280160" cy="132409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251309" y="5659467"/>
            <a:ext cx="393056" cy="369332"/>
          </a:xfrm>
          <a:prstGeom prst="rect">
            <a:avLst/>
          </a:prstGeom>
          <a:noFill/>
        </p:spPr>
        <p:txBody>
          <a:bodyPr wrap="none" rtlCol="0">
            <a:spAutoFit/>
          </a:bodyPr>
          <a:lstStyle/>
          <a:p>
            <a:r>
              <a:rPr lang="hu-HU" dirty="0">
                <a:latin typeface="Whipsmart" panose="020B0502030203050204" pitchFamily="34" charset="0"/>
              </a:rPr>
              <a:t>-</a:t>
            </a:r>
            <a:r>
              <a:rPr lang="en-US" dirty="0">
                <a:latin typeface="Whipsmart" panose="020B0502030203050204" pitchFamily="34" charset="0"/>
              </a:rPr>
              <a:t>1</a:t>
            </a:r>
          </a:p>
        </p:txBody>
      </p:sp>
    </p:spTree>
    <p:extLst>
      <p:ext uri="{BB962C8B-B14F-4D97-AF65-F5344CB8AC3E}">
        <p14:creationId xmlns:p14="http://schemas.microsoft.com/office/powerpoint/2010/main" val="3487755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2453782" y="688998"/>
            <a:ext cx="0" cy="3698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026917" y="3456045"/>
            <a:ext cx="915404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2453782" y="918023"/>
            <a:ext cx="6346577" cy="2134585"/>
            <a:chOff x="2642716" y="3440747"/>
            <a:chExt cx="6346577" cy="2134585"/>
          </a:xfrm>
        </p:grpSpPr>
        <p:sp>
          <p:nvSpPr>
            <p:cNvPr id="7" name="Rectangle 6"/>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9"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10"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11"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grpSp>
      <p:cxnSp>
        <p:nvCxnSpPr>
          <p:cNvPr id="12" name="Straight Connector 11"/>
          <p:cNvCxnSpPr/>
          <p:nvPr/>
        </p:nvCxnSpPr>
        <p:spPr>
          <a:xfrm>
            <a:off x="2363545" y="2528724"/>
            <a:ext cx="180473"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361523" y="3366183"/>
            <a:ext cx="160" cy="19819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01409" y="2344058"/>
            <a:ext cx="319318" cy="369332"/>
          </a:xfrm>
          <a:prstGeom prst="rect">
            <a:avLst/>
          </a:prstGeom>
          <a:noFill/>
        </p:spPr>
        <p:txBody>
          <a:bodyPr wrap="none" rtlCol="0">
            <a:spAutoFit/>
          </a:bodyPr>
          <a:lstStyle/>
          <a:p>
            <a:r>
              <a:rPr lang="en-US" dirty="0">
                <a:latin typeface="Whipsmart" panose="020B0502030203050204" pitchFamily="34" charset="0"/>
              </a:rPr>
              <a:t>1</a:t>
            </a:r>
          </a:p>
        </p:txBody>
      </p:sp>
      <p:sp>
        <p:nvSpPr>
          <p:cNvPr id="16" name="Rectangle 15"/>
          <p:cNvSpPr/>
          <p:nvPr/>
        </p:nvSpPr>
        <p:spPr>
          <a:xfrm>
            <a:off x="1533236" y="2521527"/>
            <a:ext cx="1820749" cy="180109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132505" y="6212373"/>
            <a:ext cx="1750162" cy="546811"/>
          </a:xfrm>
          <a:prstGeom prst="rect">
            <a:avLst/>
          </a:prstGeom>
        </p:spPr>
      </p:pic>
      <p:pic>
        <p:nvPicPr>
          <p:cNvPr id="18" name="Picture 1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74980" y="6226510"/>
            <a:ext cx="1936700" cy="546811"/>
          </a:xfrm>
          <a:prstGeom prst="rect">
            <a:avLst/>
          </a:prstGeom>
        </p:spPr>
      </p:pic>
      <p:pic>
        <p:nvPicPr>
          <p:cNvPr id="19" name="Picture 1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4010635" y="6377010"/>
            <a:ext cx="641909" cy="267005"/>
          </a:xfrm>
          <a:prstGeom prst="rect">
            <a:avLst/>
          </a:prstGeom>
        </p:spPr>
      </p:pic>
      <p:pic>
        <p:nvPicPr>
          <p:cNvPr id="29" name="Picture 28"/>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4696287" y="6384276"/>
            <a:ext cx="715061" cy="265176"/>
          </a:xfrm>
          <a:prstGeom prst="rect">
            <a:avLst/>
          </a:prstGeom>
        </p:spPr>
      </p:pic>
      <p:sp>
        <p:nvSpPr>
          <p:cNvPr id="20" name="TextBox 19"/>
          <p:cNvSpPr txBox="1"/>
          <p:nvPr/>
        </p:nvSpPr>
        <p:spPr>
          <a:xfrm>
            <a:off x="3297100" y="3114420"/>
            <a:ext cx="393056" cy="369332"/>
          </a:xfrm>
          <a:prstGeom prst="rect">
            <a:avLst/>
          </a:prstGeom>
          <a:noFill/>
        </p:spPr>
        <p:txBody>
          <a:bodyPr wrap="none" rtlCol="0">
            <a:spAutoFit/>
          </a:bodyPr>
          <a:lstStyle/>
          <a:p>
            <a:r>
              <a:rPr lang="hu-HU" dirty="0">
                <a:latin typeface="Whipsmart" panose="020B0502030203050204" pitchFamily="34" charset="0"/>
              </a:rPr>
              <a:t>-</a:t>
            </a:r>
            <a:r>
              <a:rPr lang="en-US" dirty="0">
                <a:latin typeface="Whipsmart" panose="020B0502030203050204" pitchFamily="34" charset="0"/>
              </a:rPr>
              <a:t>1</a:t>
            </a:r>
          </a:p>
        </p:txBody>
      </p:sp>
    </p:spTree>
    <p:extLst>
      <p:ext uri="{BB962C8B-B14F-4D97-AF65-F5344CB8AC3E}">
        <p14:creationId xmlns:p14="http://schemas.microsoft.com/office/powerpoint/2010/main" val="268265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1.45833E-6 -1.85185E-6 L -0.26029 0.21459 " pathEditMode="relative" rAng="0" ptsTypes="AA">
                                      <p:cBhvr>
                                        <p:cTn id="11" dur="2000" fill="hold"/>
                                        <p:tgtEl>
                                          <p:spTgt spid="6"/>
                                        </p:tgtEl>
                                        <p:attrNameLst>
                                          <p:attrName>ppt_x</p:attrName>
                                          <p:attrName>ppt_y</p:attrName>
                                        </p:attrNameLst>
                                      </p:cBhvr>
                                      <p:rCtr x="-13021" y="10718"/>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mph" presetSubtype="0" fill="hold" nodeType="clickEffect">
                                  <p:stCondLst>
                                    <p:cond delay="0"/>
                                  </p:stCondLst>
                                  <p:childTnLst>
                                    <p:animRot by="2220000">
                                      <p:cBhvr>
                                        <p:cTn id="20"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2453782" y="688998"/>
            <a:ext cx="0" cy="3698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026917" y="3456045"/>
            <a:ext cx="915404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rot="2227785">
            <a:off x="-666215" y="2378693"/>
            <a:ext cx="6346577" cy="2134585"/>
            <a:chOff x="2642716" y="3440747"/>
            <a:chExt cx="6346577" cy="2134585"/>
          </a:xfrm>
        </p:grpSpPr>
        <p:sp>
          <p:nvSpPr>
            <p:cNvPr id="7" name="Rectangle 6"/>
            <p:cNvSpPr/>
            <p:nvPr/>
          </p:nvSpPr>
          <p:spPr>
            <a:xfrm rot="19363501">
              <a:off x="4456441" y="3829877"/>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9"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10"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11"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grpSp>
      <p:cxnSp>
        <p:nvCxnSpPr>
          <p:cNvPr id="12" name="Straight Connector 11"/>
          <p:cNvCxnSpPr/>
          <p:nvPr/>
        </p:nvCxnSpPr>
        <p:spPr>
          <a:xfrm>
            <a:off x="2363545" y="2528724"/>
            <a:ext cx="180473"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361523" y="3366183"/>
            <a:ext cx="160" cy="19819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01409" y="2344058"/>
            <a:ext cx="319318" cy="369332"/>
          </a:xfrm>
          <a:prstGeom prst="rect">
            <a:avLst/>
          </a:prstGeom>
          <a:noFill/>
        </p:spPr>
        <p:txBody>
          <a:bodyPr wrap="none" rtlCol="0">
            <a:spAutoFit/>
          </a:bodyPr>
          <a:lstStyle/>
          <a:p>
            <a:r>
              <a:rPr lang="en-US" dirty="0">
                <a:latin typeface="Whipsmart" panose="020B0502030203050204" pitchFamily="34" charset="0"/>
              </a:rPr>
              <a:t>1</a:t>
            </a:r>
          </a:p>
        </p:txBody>
      </p:sp>
      <p:sp>
        <p:nvSpPr>
          <p:cNvPr id="15" name="TextBox 14"/>
          <p:cNvSpPr txBox="1"/>
          <p:nvPr/>
        </p:nvSpPr>
        <p:spPr>
          <a:xfrm>
            <a:off x="3320993" y="3127507"/>
            <a:ext cx="393056" cy="369332"/>
          </a:xfrm>
          <a:prstGeom prst="rect">
            <a:avLst/>
          </a:prstGeom>
          <a:noFill/>
        </p:spPr>
        <p:txBody>
          <a:bodyPr wrap="none" rtlCol="0">
            <a:spAutoFit/>
          </a:bodyPr>
          <a:lstStyle/>
          <a:p>
            <a:r>
              <a:rPr lang="hu-HU" dirty="0">
                <a:latin typeface="Whipsmart" panose="020B0502030203050204" pitchFamily="34" charset="0"/>
              </a:rPr>
              <a:t>-</a:t>
            </a:r>
            <a:r>
              <a:rPr lang="en-US" dirty="0">
                <a:latin typeface="Whipsmart" panose="020B0502030203050204" pitchFamily="34" charset="0"/>
              </a:rPr>
              <a:t>1</a:t>
            </a:r>
          </a:p>
        </p:txBody>
      </p:sp>
      <p:sp>
        <p:nvSpPr>
          <p:cNvPr id="16" name="Rectangle 15"/>
          <p:cNvSpPr/>
          <p:nvPr/>
        </p:nvSpPr>
        <p:spPr>
          <a:xfrm>
            <a:off x="1533236" y="2521527"/>
            <a:ext cx="1820749" cy="180109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2132505" y="6212373"/>
            <a:ext cx="1750162" cy="546811"/>
          </a:xfrm>
          <a:prstGeom prst="rect">
            <a:avLst/>
          </a:prstGeom>
        </p:spPr>
      </p:pic>
      <p:pic>
        <p:nvPicPr>
          <p:cNvPr id="18" name="Picture 17"/>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74980" y="6226510"/>
            <a:ext cx="1936700" cy="546811"/>
          </a:xfrm>
          <a:prstGeom prst="rect">
            <a:avLst/>
          </a:prstGeom>
        </p:spPr>
      </p:pic>
      <p:pic>
        <p:nvPicPr>
          <p:cNvPr id="19" name="Picture 18"/>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4010635" y="6377010"/>
            <a:ext cx="641909" cy="267005"/>
          </a:xfrm>
          <a:prstGeom prst="rect">
            <a:avLst/>
          </a:prstGeom>
        </p:spPr>
      </p:pic>
      <p:pic>
        <p:nvPicPr>
          <p:cNvPr id="20" name="Picture 1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4696287" y="6384276"/>
            <a:ext cx="715061" cy="265176"/>
          </a:xfrm>
          <a:prstGeom prst="rect">
            <a:avLst/>
          </a:prstGeom>
        </p:spPr>
      </p:pic>
      <p:pic>
        <p:nvPicPr>
          <p:cNvPr id="21" name="Picture 20"/>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5466164" y="6377010"/>
            <a:ext cx="645567" cy="270662"/>
          </a:xfrm>
          <a:prstGeom prst="rect">
            <a:avLst/>
          </a:prstGeom>
        </p:spPr>
      </p:pic>
    </p:spTree>
    <p:extLst>
      <p:ext uri="{BB962C8B-B14F-4D97-AF65-F5344CB8AC3E}">
        <p14:creationId xmlns:p14="http://schemas.microsoft.com/office/powerpoint/2010/main" val="6615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6"/>
                                        </p:tgtEl>
                                      </p:cBhvr>
                                      <p:by x="100000" y="125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2000" fill="hold"/>
                                        <p:tgtEl>
                                          <p:spTgt spid="6"/>
                                        </p:tgtEl>
                                      </p:cBhvr>
                                      <p:by x="72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2453782" y="688998"/>
            <a:ext cx="0" cy="3698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026917" y="3456045"/>
            <a:ext cx="915404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rot="21591286">
            <a:off x="1535513" y="2526419"/>
            <a:ext cx="1816196" cy="179850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2363545" y="2528724"/>
            <a:ext cx="180473"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361523" y="3366183"/>
            <a:ext cx="160" cy="19819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01409" y="2344058"/>
            <a:ext cx="319318" cy="369332"/>
          </a:xfrm>
          <a:prstGeom prst="rect">
            <a:avLst/>
          </a:prstGeom>
          <a:noFill/>
        </p:spPr>
        <p:txBody>
          <a:bodyPr wrap="none" rtlCol="0">
            <a:spAutoFit/>
          </a:bodyPr>
          <a:lstStyle/>
          <a:p>
            <a:r>
              <a:rPr lang="en-US" dirty="0">
                <a:latin typeface="Whipsmart" panose="020B0502030203050204" pitchFamily="34" charset="0"/>
              </a:rPr>
              <a:t>1</a:t>
            </a:r>
          </a:p>
        </p:txBody>
      </p:sp>
      <p:sp>
        <p:nvSpPr>
          <p:cNvPr id="15" name="TextBox 14"/>
          <p:cNvSpPr txBox="1"/>
          <p:nvPr/>
        </p:nvSpPr>
        <p:spPr>
          <a:xfrm>
            <a:off x="3320993" y="3127505"/>
            <a:ext cx="393056" cy="369332"/>
          </a:xfrm>
          <a:prstGeom prst="rect">
            <a:avLst/>
          </a:prstGeom>
          <a:noFill/>
        </p:spPr>
        <p:txBody>
          <a:bodyPr wrap="none" rtlCol="0">
            <a:spAutoFit/>
          </a:bodyPr>
          <a:lstStyle/>
          <a:p>
            <a:r>
              <a:rPr lang="hu-HU" dirty="0">
                <a:latin typeface="Whipsmart" panose="020B0502030203050204" pitchFamily="34" charset="0"/>
              </a:rPr>
              <a:t>-</a:t>
            </a:r>
            <a:r>
              <a:rPr lang="en-US" dirty="0">
                <a:latin typeface="Whipsmart" panose="020B0502030203050204" pitchFamily="34" charset="0"/>
              </a:rPr>
              <a:t>1</a:t>
            </a:r>
          </a:p>
        </p:txBody>
      </p:sp>
      <p:sp>
        <p:nvSpPr>
          <p:cNvPr id="16" name="Rectangle 15"/>
          <p:cNvSpPr/>
          <p:nvPr/>
        </p:nvSpPr>
        <p:spPr>
          <a:xfrm>
            <a:off x="1533236" y="2521527"/>
            <a:ext cx="1820749" cy="180109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2132505" y="6212373"/>
            <a:ext cx="1750162" cy="546811"/>
          </a:xfrm>
          <a:prstGeom prst="rect">
            <a:avLst/>
          </a:prstGeom>
        </p:spPr>
      </p:pic>
      <p:pic>
        <p:nvPicPr>
          <p:cNvPr id="18" name="Picture 17"/>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74980" y="6226510"/>
            <a:ext cx="1936700" cy="546811"/>
          </a:xfrm>
          <a:prstGeom prst="rect">
            <a:avLst/>
          </a:prstGeom>
        </p:spPr>
      </p:pic>
      <p:pic>
        <p:nvPicPr>
          <p:cNvPr id="19" name="Picture 18"/>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4010635" y="6377010"/>
            <a:ext cx="641909" cy="267005"/>
          </a:xfrm>
          <a:prstGeom prst="rect">
            <a:avLst/>
          </a:prstGeom>
        </p:spPr>
      </p:pic>
      <p:pic>
        <p:nvPicPr>
          <p:cNvPr id="20" name="Picture 19"/>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4696287" y="6384276"/>
            <a:ext cx="715061" cy="265176"/>
          </a:xfrm>
          <a:prstGeom prst="rect">
            <a:avLst/>
          </a:prstGeom>
        </p:spPr>
      </p:pic>
      <p:pic>
        <p:nvPicPr>
          <p:cNvPr id="21" name="Picture 20"/>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5466164" y="6377010"/>
            <a:ext cx="645567" cy="270662"/>
          </a:xfrm>
          <a:prstGeom prst="rect">
            <a:avLst/>
          </a:prstGeom>
        </p:spPr>
      </p:pic>
      <p:pic>
        <p:nvPicPr>
          <p:cNvPr id="22" name="Picture 21"/>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6699533" y="6021625"/>
            <a:ext cx="5445111" cy="808955"/>
          </a:xfrm>
          <a:prstGeom prst="rect">
            <a:avLst/>
          </a:prstGeom>
        </p:spPr>
      </p:pic>
      <p:pic>
        <p:nvPicPr>
          <p:cNvPr id="23" name="Picture 22"/>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6925351" y="6113377"/>
            <a:ext cx="1589228" cy="625449"/>
          </a:xfrm>
          <a:prstGeom prst="rect">
            <a:avLst/>
          </a:prstGeom>
        </p:spPr>
      </p:pic>
      <p:pic>
        <p:nvPicPr>
          <p:cNvPr id="24" name="Picture 23"/>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8567962" y="6325382"/>
            <a:ext cx="1613003" cy="334670"/>
          </a:xfrm>
          <a:prstGeom prst="rect">
            <a:avLst/>
          </a:prstGeom>
        </p:spPr>
      </p:pic>
      <p:pic>
        <p:nvPicPr>
          <p:cNvPr id="25" name="Picture 24"/>
          <p:cNvPicPr>
            <a:picLocks noChangeAspect="1"/>
          </p:cNvPicPr>
          <p:nvPr>
            <p:custDataLst>
              <p:tags r:id="rId9"/>
            </p:custDataLst>
          </p:nvPr>
        </p:nvPicPr>
        <p:blipFill>
          <a:blip r:embed="rId19" cstate="print">
            <a:extLst>
              <a:ext uri="{28A0092B-C50C-407E-A947-70E740481C1C}">
                <a14:useLocalDpi xmlns:a14="http://schemas.microsoft.com/office/drawing/2010/main" val="0"/>
              </a:ext>
            </a:extLst>
          </a:blip>
          <a:stretch>
            <a:fillRect/>
          </a:stretch>
        </p:blipFill>
        <p:spPr>
          <a:xfrm>
            <a:off x="10234348" y="6334040"/>
            <a:ext cx="1353313" cy="336499"/>
          </a:xfrm>
          <a:prstGeom prst="rect">
            <a:avLst/>
          </a:prstGeom>
        </p:spPr>
      </p:pic>
      <p:sp>
        <p:nvSpPr>
          <p:cNvPr id="28" name="Freeform 24"/>
          <p:cNvSpPr>
            <a:spLocks/>
          </p:cNvSpPr>
          <p:nvPr/>
        </p:nvSpPr>
        <p:spPr bwMode="auto">
          <a:xfrm>
            <a:off x="2453782" y="1767922"/>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29" name="Freeform 24"/>
          <p:cNvSpPr>
            <a:spLocks/>
          </p:cNvSpPr>
          <p:nvPr/>
        </p:nvSpPr>
        <p:spPr bwMode="auto">
          <a:xfrm>
            <a:off x="4105378" y="1767922"/>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30" name="Freeform 24"/>
          <p:cNvSpPr>
            <a:spLocks/>
          </p:cNvSpPr>
          <p:nvPr/>
        </p:nvSpPr>
        <p:spPr bwMode="auto">
          <a:xfrm flipH="1">
            <a:off x="6792237" y="1847574"/>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31" name="Freeform 24"/>
          <p:cNvSpPr>
            <a:spLocks/>
          </p:cNvSpPr>
          <p:nvPr/>
        </p:nvSpPr>
        <p:spPr bwMode="auto">
          <a:xfrm rot="17977006" flipH="1">
            <a:off x="7671729" y="841619"/>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33" name="Rectangle 32"/>
          <p:cNvSpPr/>
          <p:nvPr/>
        </p:nvSpPr>
        <p:spPr>
          <a:xfrm rot="19363501">
            <a:off x="4291471" y="1305238"/>
            <a:ext cx="2558620" cy="1446963"/>
          </a:xfrm>
          <a:prstGeom prst="rect">
            <a:avLst/>
          </a:prstGeom>
          <a:solidFill>
            <a:srgbClr val="BFE4FF">
              <a:alpha val="7843"/>
            </a:srgbClr>
          </a:solid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09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grpId="0" nodeType="clickEffect">
                                  <p:stCondLst>
                                    <p:cond delay="0"/>
                                  </p:stCondLst>
                                  <p:childTnLst>
                                    <p:animScale>
                                      <p:cBhvr>
                                        <p:cTn id="11" dur="2000" fill="hold"/>
                                        <p:tgtEl>
                                          <p:spTgt spid="7"/>
                                        </p:tgtEl>
                                      </p:cBhvr>
                                      <p:by x="139000" y="100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grpId="1" nodeType="clickEffect">
                                  <p:stCondLst>
                                    <p:cond delay="0"/>
                                  </p:stCondLst>
                                  <p:childTnLst>
                                    <p:animScale>
                                      <p:cBhvr>
                                        <p:cTn id="15" dur="2000" fill="hold"/>
                                        <p:tgtEl>
                                          <p:spTgt spid="7"/>
                                        </p:tgtEl>
                                      </p:cBhvr>
                                      <p:by x="100000" y="80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mph" presetSubtype="0" fill="hold" grpId="2" nodeType="clickEffect">
                                  <p:stCondLst>
                                    <p:cond delay="0"/>
                                  </p:stCondLst>
                                  <p:childTnLst>
                                    <p:animRot by="-2220000">
                                      <p:cBhvr>
                                        <p:cTn id="24" dur="2000" fill="hold"/>
                                        <p:tgtEl>
                                          <p:spTgt spid="7"/>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3" nodeType="clickEffect">
                                  <p:stCondLst>
                                    <p:cond delay="0"/>
                                  </p:stCondLst>
                                  <p:childTnLst>
                                    <p:animMotion origin="layout" path="M -6.25E-7 4.44444E-6 L 0.25638 -0.20301 " pathEditMode="relative" rAng="0" ptsTypes="AA">
                                      <p:cBhvr>
                                        <p:cTn id="33" dur="2000" fill="hold"/>
                                        <p:tgtEl>
                                          <p:spTgt spid="7"/>
                                        </p:tgtEl>
                                        <p:attrNameLst>
                                          <p:attrName>ppt_x</p:attrName>
                                          <p:attrName>ppt_y</p:attrName>
                                        </p:attrNameLst>
                                      </p:cBhvr>
                                      <p:rCtr x="12812" y="-10162"/>
                                    </p:animMotion>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dirty="0" err="1"/>
              <a:t>Let</a:t>
            </a:r>
            <a:r>
              <a:rPr lang="en-US" dirty="0"/>
              <a:t>'s do the same in 3D</a:t>
            </a:r>
          </a:p>
        </p:txBody>
      </p:sp>
      <p:sp>
        <p:nvSpPr>
          <p:cNvPr id="17" name="Content Placeholder 16"/>
          <p:cNvSpPr>
            <a:spLocks noGrp="1"/>
          </p:cNvSpPr>
          <p:nvPr>
            <p:ph idx="1"/>
          </p:nvPr>
        </p:nvSpPr>
        <p:spPr/>
        <p:txBody>
          <a:bodyPr/>
          <a:lstStyle/>
          <a:p>
            <a:r>
              <a:rPr lang="hu-HU" dirty="0"/>
              <a:t>Where does this</a:t>
            </a:r>
            <a:r>
              <a:rPr lang="en-US" dirty="0"/>
              <a:t> vertex</a:t>
            </a:r>
            <a:r>
              <a:rPr lang="hu-HU" dirty="0"/>
              <a:t> go on the screen?</a:t>
            </a:r>
          </a:p>
          <a:p>
            <a:pPr marL="457200" lvl="1" indent="0">
              <a:buNone/>
            </a:pPr>
            <a:r>
              <a:rPr lang="hu-HU" dirty="0"/>
              <a:t>also</a:t>
            </a:r>
            <a:r>
              <a:rPr lang="en-US" dirty="0"/>
              <a:t>:</a:t>
            </a:r>
          </a:p>
          <a:p>
            <a:r>
              <a:rPr lang="en-US" dirty="0"/>
              <a:t>What do I do with everything in the world, to get this part in particular on my screen?</a:t>
            </a:r>
          </a:p>
        </p:txBody>
      </p:sp>
      <p:cxnSp>
        <p:nvCxnSpPr>
          <p:cNvPr id="24" name="Straight Arrow Connector 23"/>
          <p:cNvCxnSpPr/>
          <p:nvPr/>
        </p:nvCxnSpPr>
        <p:spPr>
          <a:xfrm flipV="1">
            <a:off x="2642716" y="3627456"/>
            <a:ext cx="0" cy="32305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1215851" y="5978769"/>
            <a:ext cx="915404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552479" y="5337775"/>
            <a:ext cx="180473"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290343" y="5153109"/>
            <a:ext cx="319318" cy="369332"/>
          </a:xfrm>
          <a:prstGeom prst="rect">
            <a:avLst/>
          </a:prstGeom>
          <a:noFill/>
        </p:spPr>
        <p:txBody>
          <a:bodyPr wrap="none" rtlCol="0">
            <a:spAutoFit/>
          </a:bodyPr>
          <a:lstStyle/>
          <a:p>
            <a:r>
              <a:rPr lang="en-US" dirty="0">
                <a:latin typeface="Whipsmart" panose="020B0502030203050204" pitchFamily="34" charset="0"/>
              </a:rPr>
              <a:t>1</a:t>
            </a:r>
          </a:p>
        </p:txBody>
      </p:sp>
      <p:sp>
        <p:nvSpPr>
          <p:cNvPr id="56" name="TextBox 55"/>
          <p:cNvSpPr txBox="1"/>
          <p:nvPr/>
        </p:nvSpPr>
        <p:spPr>
          <a:xfrm>
            <a:off x="3251309" y="5659467"/>
            <a:ext cx="393056" cy="369332"/>
          </a:xfrm>
          <a:prstGeom prst="rect">
            <a:avLst/>
          </a:prstGeom>
          <a:noFill/>
        </p:spPr>
        <p:txBody>
          <a:bodyPr wrap="none" rtlCol="0">
            <a:spAutoFit/>
          </a:bodyPr>
          <a:lstStyle/>
          <a:p>
            <a:r>
              <a:rPr lang="hu-HU" dirty="0">
                <a:latin typeface="Whipsmart" panose="020B0502030203050204" pitchFamily="34" charset="0"/>
              </a:rPr>
              <a:t>-</a:t>
            </a:r>
            <a:r>
              <a:rPr lang="en-US" dirty="0">
                <a:latin typeface="Whipsmart" panose="020B0502030203050204" pitchFamily="34" charset="0"/>
              </a:rPr>
              <a:t>1</a:t>
            </a:r>
          </a:p>
        </p:txBody>
      </p:sp>
      <p:sp>
        <p:nvSpPr>
          <p:cNvPr id="49" name="Rectangle 48"/>
          <p:cNvSpPr/>
          <p:nvPr/>
        </p:nvSpPr>
        <p:spPr>
          <a:xfrm>
            <a:off x="2011680" y="5319925"/>
            <a:ext cx="1280160" cy="132409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p:nvPr/>
        </p:nvGrpSpPr>
        <p:grpSpPr>
          <a:xfrm>
            <a:off x="2480101" y="539751"/>
            <a:ext cx="7603699" cy="7688101"/>
            <a:chOff x="2480101" y="539751"/>
            <a:chExt cx="7603699" cy="7688101"/>
          </a:xfrm>
        </p:grpSpPr>
        <p:grpSp>
          <p:nvGrpSpPr>
            <p:cNvPr id="37" name="Group 36"/>
            <p:cNvGrpSpPr/>
            <p:nvPr/>
          </p:nvGrpSpPr>
          <p:grpSpPr>
            <a:xfrm>
              <a:off x="2642716" y="3440747"/>
              <a:ext cx="6346577" cy="2134585"/>
              <a:chOff x="2642716" y="3440747"/>
              <a:chExt cx="6346577" cy="2134585"/>
            </a:xfrm>
          </p:grpSpPr>
          <p:sp>
            <p:nvSpPr>
              <p:cNvPr id="35" name="Rectangle 34"/>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45"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46"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47"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grpSp>
        <p:pic>
          <p:nvPicPr>
            <p:cNvPr id="18" name="Picture 32"/>
            <p:cNvPicPr>
              <a:picLocks noChangeAspect="1"/>
            </p:cNvPicPr>
            <p:nvPr/>
          </p:nvPicPr>
          <p:blipFill>
            <a:blip r:embed="rId3" cstate="print">
              <a:clrChange>
                <a:clrFrom>
                  <a:srgbClr val="FFFFFF"/>
                </a:clrFrom>
                <a:clrTo>
                  <a:srgbClr val="FFFFFF">
                    <a:alpha val="0"/>
                  </a:srgbClr>
                </a:clrTo>
              </a:clrChange>
            </a:blip>
            <a:stretch>
              <a:fillRect/>
            </a:stretch>
          </p:blipFill>
          <p:spPr>
            <a:xfrm rot="19438124">
              <a:off x="5293523" y="4321200"/>
              <a:ext cx="709724" cy="625024"/>
            </a:xfrm>
            <a:prstGeom prst="rect">
              <a:avLst/>
            </a:prstGeom>
          </p:spPr>
        </p:pic>
        <p:sp>
          <p:nvSpPr>
            <p:cNvPr id="4" name="Trapezoid 3"/>
            <p:cNvSpPr/>
            <p:nvPr/>
          </p:nvSpPr>
          <p:spPr>
            <a:xfrm rot="13963320">
              <a:off x="5638421" y="1746018"/>
              <a:ext cx="4284095" cy="2500447"/>
            </a:xfrm>
            <a:prstGeom prst="trapezoid">
              <a:avLst>
                <a:gd name="adj" fmla="val 56406"/>
              </a:avLst>
            </a:prstGeom>
            <a:solidFill>
              <a:schemeClr val="tx2">
                <a:lumMod val="20000"/>
                <a:lumOff val="80000"/>
                <a:alpha val="19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5721350" y="539751"/>
              <a:ext cx="1758950" cy="4019549"/>
            </a:xfrm>
            <a:prstGeom prst="line">
              <a:avLst/>
            </a:prstGeom>
            <a:ln>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5734050" y="3943352"/>
              <a:ext cx="4349750" cy="622298"/>
            </a:xfrm>
            <a:prstGeom prst="line">
              <a:avLst/>
            </a:prstGeom>
            <a:ln>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60" name="Trapezoid 59"/>
            <p:cNvSpPr/>
            <p:nvPr/>
          </p:nvSpPr>
          <p:spPr>
            <a:xfrm rot="3174123">
              <a:off x="1588277" y="4835581"/>
              <a:ext cx="4284095" cy="2500447"/>
            </a:xfrm>
            <a:prstGeom prst="trapezoid">
              <a:avLst>
                <a:gd name="adj" fmla="val 56406"/>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76303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2286137" y="-1981776"/>
            <a:ext cx="7603699" cy="7688101"/>
            <a:chOff x="2480101" y="539751"/>
            <a:chExt cx="7603699" cy="7688101"/>
          </a:xfrm>
        </p:grpSpPr>
        <p:grpSp>
          <p:nvGrpSpPr>
            <p:cNvPr id="43" name="Group 42"/>
            <p:cNvGrpSpPr/>
            <p:nvPr/>
          </p:nvGrpSpPr>
          <p:grpSpPr>
            <a:xfrm>
              <a:off x="2642716" y="3440747"/>
              <a:ext cx="6346577" cy="2134585"/>
              <a:chOff x="2642716" y="3440747"/>
              <a:chExt cx="6346577" cy="2134585"/>
            </a:xfrm>
          </p:grpSpPr>
          <p:sp>
            <p:nvSpPr>
              <p:cNvPr id="49" name="Rectangle 48"/>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51"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52"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53"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grpSp>
        <p:pic>
          <p:nvPicPr>
            <p:cNvPr id="44" name="Picture 32"/>
            <p:cNvPicPr>
              <a:picLocks noChangeAspect="1"/>
            </p:cNvPicPr>
            <p:nvPr/>
          </p:nvPicPr>
          <p:blipFill>
            <a:blip r:embed="rId8" cstate="print">
              <a:clrChange>
                <a:clrFrom>
                  <a:srgbClr val="FFFFFF"/>
                </a:clrFrom>
                <a:clrTo>
                  <a:srgbClr val="FFFFFF">
                    <a:alpha val="0"/>
                  </a:srgbClr>
                </a:clrTo>
              </a:clrChange>
            </a:blip>
            <a:stretch>
              <a:fillRect/>
            </a:stretch>
          </p:blipFill>
          <p:spPr>
            <a:xfrm rot="19438124">
              <a:off x="5293523" y="4321200"/>
              <a:ext cx="709724" cy="625024"/>
            </a:xfrm>
            <a:prstGeom prst="rect">
              <a:avLst/>
            </a:prstGeom>
          </p:spPr>
        </p:pic>
        <p:sp>
          <p:nvSpPr>
            <p:cNvPr id="45" name="Trapezoid 44"/>
            <p:cNvSpPr/>
            <p:nvPr/>
          </p:nvSpPr>
          <p:spPr>
            <a:xfrm rot="13963320">
              <a:off x="5638421" y="1746018"/>
              <a:ext cx="4284095" cy="2500447"/>
            </a:xfrm>
            <a:prstGeom prst="trapezoid">
              <a:avLst>
                <a:gd name="adj" fmla="val 56406"/>
              </a:avLst>
            </a:prstGeom>
            <a:solidFill>
              <a:schemeClr val="tx2">
                <a:lumMod val="20000"/>
                <a:lumOff val="80000"/>
                <a:alpha val="19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flipV="1">
              <a:off x="5721350" y="539751"/>
              <a:ext cx="1758950" cy="4019549"/>
            </a:xfrm>
            <a:prstGeom prst="line">
              <a:avLst/>
            </a:prstGeom>
            <a:ln>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5734050" y="3943352"/>
              <a:ext cx="4349750" cy="622298"/>
            </a:xfrm>
            <a:prstGeom prst="line">
              <a:avLst/>
            </a:prstGeom>
            <a:ln>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8" name="Trapezoid 47"/>
            <p:cNvSpPr/>
            <p:nvPr/>
          </p:nvSpPr>
          <p:spPr>
            <a:xfrm rot="3174123">
              <a:off x="1588277" y="4835581"/>
              <a:ext cx="4284095" cy="2500447"/>
            </a:xfrm>
            <a:prstGeom prst="trapezoid">
              <a:avLst>
                <a:gd name="adj" fmla="val 56406"/>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Arrow Connector 3"/>
          <p:cNvCxnSpPr/>
          <p:nvPr/>
        </p:nvCxnSpPr>
        <p:spPr>
          <a:xfrm flipV="1">
            <a:off x="2453782" y="688998"/>
            <a:ext cx="0" cy="3698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026917" y="3456045"/>
            <a:ext cx="915404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63545" y="2528724"/>
            <a:ext cx="180473"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361523" y="3366183"/>
            <a:ext cx="160" cy="19819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01409" y="2344058"/>
            <a:ext cx="319318" cy="369332"/>
          </a:xfrm>
          <a:prstGeom prst="rect">
            <a:avLst/>
          </a:prstGeom>
          <a:noFill/>
        </p:spPr>
        <p:txBody>
          <a:bodyPr wrap="none" rtlCol="0">
            <a:spAutoFit/>
          </a:bodyPr>
          <a:lstStyle/>
          <a:p>
            <a:r>
              <a:rPr lang="en-US" dirty="0">
                <a:latin typeface="Whipsmart" panose="020B0502030203050204" pitchFamily="34" charset="0"/>
              </a:rPr>
              <a:t>1</a:t>
            </a:r>
          </a:p>
        </p:txBody>
      </p:sp>
      <p:sp>
        <p:nvSpPr>
          <p:cNvPr id="15" name="TextBox 14"/>
          <p:cNvSpPr txBox="1"/>
          <p:nvPr/>
        </p:nvSpPr>
        <p:spPr>
          <a:xfrm>
            <a:off x="3311756" y="3136743"/>
            <a:ext cx="393056" cy="369332"/>
          </a:xfrm>
          <a:prstGeom prst="rect">
            <a:avLst/>
          </a:prstGeom>
          <a:noFill/>
        </p:spPr>
        <p:txBody>
          <a:bodyPr wrap="none" rtlCol="0">
            <a:spAutoFit/>
          </a:bodyPr>
          <a:lstStyle/>
          <a:p>
            <a:r>
              <a:rPr lang="hu-HU" dirty="0">
                <a:latin typeface="Whipsmart" panose="020B0502030203050204" pitchFamily="34" charset="0"/>
              </a:rPr>
              <a:t>-</a:t>
            </a:r>
            <a:r>
              <a:rPr lang="en-US" dirty="0">
                <a:latin typeface="Whipsmart" panose="020B0502030203050204" pitchFamily="34" charset="0"/>
              </a:rPr>
              <a:t>1</a:t>
            </a:r>
          </a:p>
        </p:txBody>
      </p:sp>
      <p:sp>
        <p:nvSpPr>
          <p:cNvPr id="16" name="Rectangle 15"/>
          <p:cNvSpPr/>
          <p:nvPr/>
        </p:nvSpPr>
        <p:spPr>
          <a:xfrm>
            <a:off x="1533236" y="2521527"/>
            <a:ext cx="1820749" cy="180109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2729405" y="6212373"/>
            <a:ext cx="2408229" cy="546743"/>
          </a:xfrm>
          <a:prstGeom prst="rect">
            <a:avLst/>
          </a:prstGeom>
        </p:spPr>
      </p:pic>
      <p:pic>
        <p:nvPicPr>
          <p:cNvPr id="65" name="Picture 64"/>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74980" y="6226510"/>
            <a:ext cx="2501487" cy="546743"/>
          </a:xfrm>
          <a:prstGeom prst="rect">
            <a:avLst/>
          </a:prstGeom>
        </p:spPr>
      </p:pic>
      <p:pic>
        <p:nvPicPr>
          <p:cNvPr id="19" name="Picture 18"/>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5306035" y="6377010"/>
            <a:ext cx="641909" cy="267005"/>
          </a:xfrm>
          <a:prstGeom prst="rect">
            <a:avLst/>
          </a:prstGeom>
        </p:spPr>
      </p:pic>
      <p:pic>
        <p:nvPicPr>
          <p:cNvPr id="64" name="Picture 63"/>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5992845" y="6361859"/>
            <a:ext cx="714972" cy="265143"/>
          </a:xfrm>
          <a:prstGeom prst="rect">
            <a:avLst/>
          </a:prstGeom>
        </p:spPr>
      </p:pic>
      <p:pic>
        <p:nvPicPr>
          <p:cNvPr id="61" name="Picture 60"/>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2264721" y="590507"/>
            <a:ext cx="164571" cy="226742"/>
          </a:xfrm>
          <a:prstGeom prst="rect">
            <a:avLst/>
          </a:prstGeom>
        </p:spPr>
      </p:pic>
      <p:pic>
        <p:nvPicPr>
          <p:cNvPr id="63" name="Picture 62"/>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9889836" y="3575102"/>
            <a:ext cx="367542" cy="142628"/>
          </a:xfrm>
          <a:prstGeom prst="rect">
            <a:avLst/>
          </a:prstGeom>
        </p:spPr>
      </p:pic>
    </p:spTree>
    <p:extLst>
      <p:ext uri="{BB962C8B-B14F-4D97-AF65-F5344CB8AC3E}">
        <p14:creationId xmlns:p14="http://schemas.microsoft.com/office/powerpoint/2010/main" val="232314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500"/>
                            </p:stCondLst>
                            <p:childTnLst>
                              <p:par>
                                <p:cTn id="19" presetID="42" presetClass="path" presetSubtype="0" accel="50000" decel="50000" fill="hold" nodeType="afterEffect">
                                  <p:stCondLst>
                                    <p:cond delay="0"/>
                                  </p:stCondLst>
                                  <p:childTnLst>
                                    <p:animMotion origin="layout" path="M 1.45833E-6 -1.85185E-6 L -0.26029 0.21459 " pathEditMode="relative" rAng="0" ptsTypes="AA">
                                      <p:cBhvr>
                                        <p:cTn id="20" dur="2000" fill="hold"/>
                                        <p:tgtEl>
                                          <p:spTgt spid="42"/>
                                        </p:tgtEl>
                                        <p:attrNameLst>
                                          <p:attrName>ppt_x</p:attrName>
                                          <p:attrName>ppt_y</p:attrName>
                                        </p:attrNameLst>
                                      </p:cBhvr>
                                      <p:rCtr x="-13021" y="10718"/>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500"/>
                                        <p:tgtEl>
                                          <p:spTgt spid="64"/>
                                        </p:tgtEl>
                                      </p:cBhvr>
                                    </p:animEffect>
                                  </p:childTnLst>
                                </p:cTn>
                              </p:par>
                            </p:childTnLst>
                          </p:cTn>
                        </p:par>
                        <p:par>
                          <p:cTn id="26" fill="hold">
                            <p:stCondLst>
                              <p:cond delay="500"/>
                            </p:stCondLst>
                            <p:childTnLst>
                              <p:par>
                                <p:cTn id="27" presetID="8" presetClass="emph" presetSubtype="0" fill="hold" nodeType="afterEffect">
                                  <p:stCondLst>
                                    <p:cond delay="0"/>
                                  </p:stCondLst>
                                  <p:childTnLst>
                                    <p:animRot by="2220000">
                                      <p:cBhvr>
                                        <p:cTn id="28" dur="2000" fill="hold"/>
                                        <p:tgtEl>
                                          <p:spTgt spid="4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2453782" y="688998"/>
            <a:ext cx="0" cy="3698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026917" y="3456045"/>
            <a:ext cx="915404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63545" y="2528724"/>
            <a:ext cx="180473"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361523" y="3366183"/>
            <a:ext cx="160" cy="19819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01409" y="2344058"/>
            <a:ext cx="319318" cy="369332"/>
          </a:xfrm>
          <a:prstGeom prst="rect">
            <a:avLst/>
          </a:prstGeom>
          <a:noFill/>
        </p:spPr>
        <p:txBody>
          <a:bodyPr wrap="none" rtlCol="0">
            <a:spAutoFit/>
          </a:bodyPr>
          <a:lstStyle/>
          <a:p>
            <a:r>
              <a:rPr lang="en-US" dirty="0">
                <a:latin typeface="Whipsmart" panose="020B0502030203050204" pitchFamily="34" charset="0"/>
              </a:rPr>
              <a:t>1</a:t>
            </a:r>
          </a:p>
        </p:txBody>
      </p:sp>
      <p:sp>
        <p:nvSpPr>
          <p:cNvPr id="15" name="TextBox 14"/>
          <p:cNvSpPr txBox="1"/>
          <p:nvPr/>
        </p:nvSpPr>
        <p:spPr>
          <a:xfrm>
            <a:off x="3320993" y="3136743"/>
            <a:ext cx="393056" cy="369332"/>
          </a:xfrm>
          <a:prstGeom prst="rect">
            <a:avLst/>
          </a:prstGeom>
          <a:noFill/>
        </p:spPr>
        <p:txBody>
          <a:bodyPr wrap="none" rtlCol="0">
            <a:spAutoFit/>
          </a:bodyPr>
          <a:lstStyle/>
          <a:p>
            <a:r>
              <a:rPr lang="hu-HU" dirty="0">
                <a:latin typeface="Whipsmart" panose="020B0502030203050204" pitchFamily="34" charset="0"/>
              </a:rPr>
              <a:t>-</a:t>
            </a:r>
            <a:r>
              <a:rPr lang="en-US" dirty="0">
                <a:latin typeface="Whipsmart" panose="020B0502030203050204" pitchFamily="34" charset="0"/>
              </a:rPr>
              <a:t>1</a:t>
            </a:r>
          </a:p>
        </p:txBody>
      </p:sp>
      <p:sp>
        <p:nvSpPr>
          <p:cNvPr id="16" name="Rectangle 15"/>
          <p:cNvSpPr/>
          <p:nvPr/>
        </p:nvSpPr>
        <p:spPr>
          <a:xfrm>
            <a:off x="1533236" y="2521527"/>
            <a:ext cx="1820749" cy="180109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5229835" y="6377010"/>
            <a:ext cx="641909" cy="267005"/>
          </a:xfrm>
          <a:prstGeom prst="rect">
            <a:avLst/>
          </a:prstGeom>
        </p:spPr>
      </p:pic>
      <p:pic>
        <p:nvPicPr>
          <p:cNvPr id="3" name="Picture 2"/>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7844461" y="6123225"/>
            <a:ext cx="4182439" cy="656601"/>
          </a:xfrm>
          <a:prstGeom prst="rect">
            <a:avLst/>
          </a:prstGeom>
        </p:spPr>
      </p:pic>
      <p:pic>
        <p:nvPicPr>
          <p:cNvPr id="2" name="Picture 1"/>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10234349" y="6334040"/>
            <a:ext cx="1243429" cy="318171"/>
          </a:xfrm>
          <a:prstGeom prst="rect">
            <a:avLst/>
          </a:prstGeom>
        </p:spPr>
      </p:pic>
      <p:sp>
        <p:nvSpPr>
          <p:cNvPr id="28" name="Freeform 24"/>
          <p:cNvSpPr>
            <a:spLocks/>
          </p:cNvSpPr>
          <p:nvPr/>
        </p:nvSpPr>
        <p:spPr bwMode="auto">
          <a:xfrm>
            <a:off x="2453782" y="1767922"/>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29" name="Freeform 24"/>
          <p:cNvSpPr>
            <a:spLocks/>
          </p:cNvSpPr>
          <p:nvPr/>
        </p:nvSpPr>
        <p:spPr bwMode="auto">
          <a:xfrm>
            <a:off x="4105378" y="1767922"/>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30" name="Freeform 24"/>
          <p:cNvSpPr>
            <a:spLocks/>
          </p:cNvSpPr>
          <p:nvPr/>
        </p:nvSpPr>
        <p:spPr bwMode="auto">
          <a:xfrm flipH="1">
            <a:off x="6792237" y="1847574"/>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31" name="Freeform 24"/>
          <p:cNvSpPr>
            <a:spLocks/>
          </p:cNvSpPr>
          <p:nvPr/>
        </p:nvSpPr>
        <p:spPr bwMode="auto">
          <a:xfrm rot="17977006" flipH="1">
            <a:off x="7671729" y="841619"/>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33" name="Rectangle 32"/>
          <p:cNvSpPr/>
          <p:nvPr/>
        </p:nvSpPr>
        <p:spPr>
          <a:xfrm rot="19363501">
            <a:off x="4291471" y="1305238"/>
            <a:ext cx="2558620" cy="1446963"/>
          </a:xfrm>
          <a:prstGeom prst="rect">
            <a:avLst/>
          </a:prstGeom>
          <a:solidFill>
            <a:srgbClr val="BFE4FF">
              <a:alpha val="7843"/>
            </a:srgbClr>
          </a:solid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8107984" y="6317325"/>
            <a:ext cx="572343" cy="276114"/>
          </a:xfrm>
          <a:prstGeom prst="rect">
            <a:avLst/>
          </a:prstGeom>
        </p:spPr>
      </p:pic>
      <p:pic>
        <p:nvPicPr>
          <p:cNvPr id="27" name="Picture 26"/>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8752705" y="6314840"/>
            <a:ext cx="742400" cy="336457"/>
          </a:xfrm>
          <a:prstGeom prst="rect">
            <a:avLst/>
          </a:prstGeom>
        </p:spPr>
      </p:pic>
      <p:pic>
        <p:nvPicPr>
          <p:cNvPr id="32" name="Picture 31"/>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9567483" y="6323982"/>
            <a:ext cx="641828" cy="318171"/>
          </a:xfrm>
          <a:prstGeom prst="rect">
            <a:avLst/>
          </a:prstGeom>
        </p:spPr>
      </p:pic>
      <p:pic>
        <p:nvPicPr>
          <p:cNvPr id="34" name="Picture 33"/>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5925127" y="6377010"/>
            <a:ext cx="714972" cy="265143"/>
          </a:xfrm>
          <a:prstGeom prst="rect">
            <a:avLst/>
          </a:prstGeom>
        </p:spPr>
      </p:pic>
      <p:grpSp>
        <p:nvGrpSpPr>
          <p:cNvPr id="35" name="Group 34"/>
          <p:cNvGrpSpPr/>
          <p:nvPr/>
        </p:nvGrpSpPr>
        <p:grpSpPr>
          <a:xfrm rot="2216502">
            <a:off x="-761864" y="-216476"/>
            <a:ext cx="7603699" cy="7688101"/>
            <a:chOff x="2480101" y="539751"/>
            <a:chExt cx="7603699" cy="7688101"/>
          </a:xfrm>
        </p:grpSpPr>
        <p:sp>
          <p:nvSpPr>
            <p:cNvPr id="42" name="Rectangle 41"/>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2"/>
            <p:cNvPicPr>
              <a:picLocks noChangeAspect="1"/>
            </p:cNvPicPr>
            <p:nvPr/>
          </p:nvPicPr>
          <p:blipFill>
            <a:blip r:embed="rId18" cstate="print">
              <a:clrChange>
                <a:clrFrom>
                  <a:srgbClr val="FFFFFF"/>
                </a:clrFrom>
                <a:clrTo>
                  <a:srgbClr val="FFFFFF">
                    <a:alpha val="0"/>
                  </a:srgbClr>
                </a:clrTo>
              </a:clrChange>
            </a:blip>
            <a:stretch>
              <a:fillRect/>
            </a:stretch>
          </p:blipFill>
          <p:spPr>
            <a:xfrm rot="19438124">
              <a:off x="5293523" y="4321200"/>
              <a:ext cx="709724" cy="625024"/>
            </a:xfrm>
            <a:prstGeom prst="rect">
              <a:avLst/>
            </a:prstGeom>
          </p:spPr>
        </p:pic>
        <p:sp>
          <p:nvSpPr>
            <p:cNvPr id="38" name="Trapezoid 37"/>
            <p:cNvSpPr/>
            <p:nvPr/>
          </p:nvSpPr>
          <p:spPr>
            <a:xfrm rot="13963320">
              <a:off x="5638421" y="1746018"/>
              <a:ext cx="4284095" cy="2500447"/>
            </a:xfrm>
            <a:prstGeom prst="trapezoid">
              <a:avLst>
                <a:gd name="adj" fmla="val 56406"/>
              </a:avLst>
            </a:prstGeom>
            <a:solidFill>
              <a:schemeClr val="tx2">
                <a:lumMod val="20000"/>
                <a:lumOff val="80000"/>
                <a:alpha val="19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flipV="1">
              <a:off x="5721350" y="539751"/>
              <a:ext cx="1758950" cy="4019549"/>
            </a:xfrm>
            <a:prstGeom prst="line">
              <a:avLst/>
            </a:prstGeom>
            <a:ln>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734050" y="3943352"/>
              <a:ext cx="4349750" cy="622298"/>
            </a:xfrm>
            <a:prstGeom prst="line">
              <a:avLst/>
            </a:prstGeom>
            <a:ln>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1" name="Trapezoid 40"/>
            <p:cNvSpPr/>
            <p:nvPr/>
          </p:nvSpPr>
          <p:spPr>
            <a:xfrm rot="3174123">
              <a:off x="1588277" y="4835581"/>
              <a:ext cx="4284095" cy="2500447"/>
            </a:xfrm>
            <a:prstGeom prst="trapezoid">
              <a:avLst>
                <a:gd name="adj" fmla="val 56406"/>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7901490" y="5385949"/>
            <a:ext cx="3627916" cy="830997"/>
          </a:xfrm>
          <a:prstGeom prst="rect">
            <a:avLst/>
          </a:prstGeom>
          <a:noFill/>
        </p:spPr>
        <p:txBody>
          <a:bodyPr wrap="none" rtlCol="0">
            <a:spAutoFit/>
          </a:bodyPr>
          <a:lstStyle/>
          <a:p>
            <a:r>
              <a:rPr lang="en-US" sz="4800" dirty="0">
                <a:solidFill>
                  <a:srgbClr val="FF0000"/>
                </a:solidFill>
                <a:latin typeface="Whipsmart" panose="020B0502030203050204" pitchFamily="34" charset="0"/>
              </a:rPr>
              <a:t>the view matrix</a:t>
            </a:r>
          </a:p>
        </p:txBody>
      </p:sp>
      <p:pic>
        <p:nvPicPr>
          <p:cNvPr id="47" name="Picture 46"/>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2729405" y="6212373"/>
            <a:ext cx="2408229" cy="546743"/>
          </a:xfrm>
          <a:prstGeom prst="rect">
            <a:avLst/>
          </a:prstGeom>
        </p:spPr>
      </p:pic>
      <p:pic>
        <p:nvPicPr>
          <p:cNvPr id="48" name="Picture 47"/>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74980" y="6226510"/>
            <a:ext cx="2501487" cy="546743"/>
          </a:xfrm>
          <a:prstGeom prst="rect">
            <a:avLst/>
          </a:prstGeom>
        </p:spPr>
      </p:pic>
    </p:spTree>
    <p:extLst>
      <p:ext uri="{BB962C8B-B14F-4D97-AF65-F5344CB8AC3E}">
        <p14:creationId xmlns:p14="http://schemas.microsoft.com/office/powerpoint/2010/main" val="32178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par>
                                <p:cTn id="21" presetID="8" presetClass="emph" presetSubtype="0" fill="hold" nodeType="withEffect">
                                  <p:stCondLst>
                                    <p:cond delay="0"/>
                                  </p:stCondLst>
                                  <p:childTnLst>
                                    <p:animRot by="-2220000">
                                      <p:cBhvr>
                                        <p:cTn id="22" dur="2000" fill="hold"/>
                                        <p:tgtEl>
                                          <p:spTgt spid="35"/>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42" presetClass="path" presetSubtype="0" accel="50000" decel="50000" fill="hold" nodeType="withEffect">
                                  <p:stCondLst>
                                    <p:cond delay="0"/>
                                  </p:stCondLst>
                                  <p:childTnLst>
                                    <p:animMotion origin="layout" path="M 1.04167E-6 4.81481E-6 L 0.25065 -0.2044 " pathEditMode="relative" rAng="0" ptsTypes="AA">
                                      <p:cBhvr>
                                        <p:cTn id="29" dur="2000" fill="hold"/>
                                        <p:tgtEl>
                                          <p:spTgt spid="35"/>
                                        </p:tgtEl>
                                        <p:attrNameLst>
                                          <p:attrName>ppt_x</p:attrName>
                                          <p:attrName>ppt_y</p:attrName>
                                        </p:attrNameLst>
                                      </p:cBhvr>
                                      <p:rCtr x="12526" y="-10231"/>
                                    </p:animMotion>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Yaw-pitch-roll:</a:t>
            </a:r>
            <a:br>
              <a:rPr lang="en-US" dirty="0"/>
            </a:br>
            <a:r>
              <a:rPr lang="en-US" dirty="0"/>
              <a:t>a way to specify camera orientation</a:t>
            </a:r>
          </a:p>
        </p:txBody>
      </p:sp>
      <p:sp>
        <p:nvSpPr>
          <p:cNvPr id="3" name="Content Placeholder 2"/>
          <p:cNvSpPr>
            <a:spLocks noGrp="1"/>
          </p:cNvSpPr>
          <p:nvPr>
            <p:ph idx="1"/>
          </p:nvPr>
        </p:nvSpPr>
        <p:spPr/>
        <p:txBody>
          <a:bodyPr/>
          <a:lstStyle/>
          <a:p>
            <a:r>
              <a:rPr lang="en-US" dirty="0"/>
              <a:t>right-handed</a:t>
            </a:r>
            <a:endParaRPr lang="hu-HU" dirty="0"/>
          </a:p>
          <a:p>
            <a:r>
              <a:rPr lang="en-US" dirty="0"/>
              <a:t>main directions</a:t>
            </a:r>
            <a:endParaRPr lang="hu-HU" dirty="0"/>
          </a:p>
          <a:p>
            <a:pPr lvl="1"/>
            <a:r>
              <a:rPr lang="hu-HU" dirty="0"/>
              <a:t>x: </a:t>
            </a:r>
            <a:r>
              <a:rPr lang="en-US" dirty="0"/>
              <a:t>right</a:t>
            </a:r>
            <a:endParaRPr lang="hu-HU" dirty="0"/>
          </a:p>
          <a:p>
            <a:pPr lvl="1"/>
            <a:r>
              <a:rPr lang="hu-HU" dirty="0"/>
              <a:t>y: </a:t>
            </a:r>
            <a:r>
              <a:rPr lang="en-US" dirty="0"/>
              <a:t>up</a:t>
            </a:r>
            <a:endParaRPr lang="hu-HU" dirty="0"/>
          </a:p>
          <a:p>
            <a:pPr lvl="1"/>
            <a:r>
              <a:rPr lang="hu-HU" dirty="0"/>
              <a:t>z: </a:t>
            </a:r>
            <a:r>
              <a:rPr lang="en-US" dirty="0"/>
              <a:t>back </a:t>
            </a:r>
            <a:r>
              <a:rPr lang="hu-HU" dirty="0"/>
              <a:t>(</a:t>
            </a:r>
            <a:r>
              <a:rPr lang="en-US" dirty="0"/>
              <a:t>ahead is</a:t>
            </a:r>
            <a:r>
              <a:rPr lang="hu-HU" dirty="0"/>
              <a:t> </a:t>
            </a:r>
            <a:r>
              <a:rPr lang="hu-HU" dirty="0" err="1"/>
              <a:t>-z</a:t>
            </a:r>
            <a:r>
              <a:rPr lang="hu-HU" dirty="0"/>
              <a:t>)</a:t>
            </a:r>
          </a:p>
          <a:p>
            <a:r>
              <a:rPr lang="en-US" dirty="0"/>
              <a:t>rotation angles</a:t>
            </a:r>
            <a:r>
              <a:rPr lang="hu-HU" dirty="0"/>
              <a:t>:</a:t>
            </a:r>
          </a:p>
          <a:p>
            <a:pPr lvl="1"/>
            <a:r>
              <a:rPr lang="hu-HU" dirty="0" err="1"/>
              <a:t>yaw</a:t>
            </a:r>
            <a:r>
              <a:rPr lang="en-US" dirty="0"/>
              <a:t> – around y</a:t>
            </a:r>
          </a:p>
          <a:p>
            <a:pPr lvl="1"/>
            <a:r>
              <a:rPr lang="hu-HU" dirty="0" err="1"/>
              <a:t>pitch</a:t>
            </a:r>
            <a:r>
              <a:rPr lang="en-US" dirty="0"/>
              <a:t> – around x</a:t>
            </a:r>
            <a:endParaRPr lang="hu-HU" dirty="0"/>
          </a:p>
          <a:p>
            <a:pPr lvl="1"/>
            <a:r>
              <a:rPr lang="hu-HU" dirty="0"/>
              <a:t>roll</a:t>
            </a:r>
            <a:r>
              <a:rPr lang="en-US" dirty="0"/>
              <a:t> – around z</a:t>
            </a:r>
            <a:endParaRPr lang="hu-HU" dirty="0"/>
          </a:p>
        </p:txBody>
      </p:sp>
      <p:pic>
        <p:nvPicPr>
          <p:cNvPr id="1026" name="Picture 2" descr="https://upload.wikimedia.org/wikipedia/commons/thumb/5/54/Flight_dynamics_with_text.png/200px-Flight_dynamics_with_te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828" y="4396892"/>
            <a:ext cx="19050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mg.clipartfest.com/425cc26b1744ffcc08e322cdabdcbd51_jet-plane-clipart-fashionnow-toy-airplane-clipart_770-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92889" y="2416532"/>
            <a:ext cx="2315936" cy="132339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flipV="1">
            <a:off x="4361543" y="2721429"/>
            <a:ext cx="1383846" cy="47171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5745390" y="1574800"/>
            <a:ext cx="1" cy="161834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745390" y="2786743"/>
            <a:ext cx="1124857" cy="40640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620533" y="2315982"/>
            <a:ext cx="330540" cy="584775"/>
          </a:xfrm>
          <a:prstGeom prst="rect">
            <a:avLst/>
          </a:prstGeom>
          <a:noFill/>
        </p:spPr>
        <p:txBody>
          <a:bodyPr wrap="none" rtlCol="0">
            <a:spAutoFit/>
          </a:bodyPr>
          <a:lstStyle/>
          <a:p>
            <a:r>
              <a:rPr lang="hu-HU" sz="3200" dirty="0">
                <a:latin typeface="Whipsmart" panose="020B0502030203050204" pitchFamily="34" charset="0"/>
              </a:rPr>
              <a:t>x</a:t>
            </a:r>
            <a:endParaRPr lang="en-US" sz="3200" dirty="0">
              <a:latin typeface="Whipsmart" panose="020B0502030203050204" pitchFamily="34" charset="0"/>
            </a:endParaRPr>
          </a:p>
        </p:txBody>
      </p:sp>
      <p:sp>
        <p:nvSpPr>
          <p:cNvPr id="15" name="TextBox 14"/>
          <p:cNvSpPr txBox="1"/>
          <p:nvPr/>
        </p:nvSpPr>
        <p:spPr>
          <a:xfrm>
            <a:off x="5804724" y="1350557"/>
            <a:ext cx="340158" cy="584775"/>
          </a:xfrm>
          <a:prstGeom prst="rect">
            <a:avLst/>
          </a:prstGeom>
          <a:noFill/>
        </p:spPr>
        <p:txBody>
          <a:bodyPr wrap="none" rtlCol="0">
            <a:spAutoFit/>
          </a:bodyPr>
          <a:lstStyle/>
          <a:p>
            <a:r>
              <a:rPr lang="hu-HU" sz="3200" dirty="0">
                <a:latin typeface="Whipsmart" panose="020B0502030203050204" pitchFamily="34" charset="0"/>
              </a:rPr>
              <a:t>y</a:t>
            </a:r>
            <a:endParaRPr lang="en-US" sz="3200" dirty="0">
              <a:latin typeface="Whipsmart" panose="020B0502030203050204" pitchFamily="34" charset="0"/>
            </a:endParaRPr>
          </a:p>
        </p:txBody>
      </p:sp>
      <p:sp>
        <p:nvSpPr>
          <p:cNvPr id="16" name="TextBox 15"/>
          <p:cNvSpPr txBox="1"/>
          <p:nvPr/>
        </p:nvSpPr>
        <p:spPr>
          <a:xfrm>
            <a:off x="6886120" y="2429042"/>
            <a:ext cx="325730" cy="584775"/>
          </a:xfrm>
          <a:prstGeom prst="rect">
            <a:avLst/>
          </a:prstGeom>
          <a:noFill/>
        </p:spPr>
        <p:txBody>
          <a:bodyPr wrap="none" rtlCol="0">
            <a:spAutoFit/>
          </a:bodyPr>
          <a:lstStyle/>
          <a:p>
            <a:r>
              <a:rPr lang="hu-HU" sz="3200" dirty="0">
                <a:latin typeface="Whipsmart" panose="020B0502030203050204" pitchFamily="34" charset="0"/>
              </a:rPr>
              <a:t>z</a:t>
            </a:r>
            <a:endParaRPr lang="en-US" sz="3200" dirty="0">
              <a:latin typeface="Whipsmart" panose="020B0502030203050204" pitchFamily="34" charset="0"/>
            </a:endParaRPr>
          </a:p>
        </p:txBody>
      </p:sp>
    </p:spTree>
    <p:extLst>
      <p:ext uri="{BB962C8B-B14F-4D97-AF65-F5344CB8AC3E}">
        <p14:creationId xmlns:p14="http://schemas.microsoft.com/office/powerpoint/2010/main" val="3858533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Yaw-pitch-roll view matrix</a:t>
            </a:r>
          </a:p>
        </p:txBody>
      </p:sp>
      <p:sp>
        <p:nvSpPr>
          <p:cNvPr id="10" name="Content Placeholder 9"/>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this is a great orientation representation for mouse control</a:t>
            </a:r>
          </a:p>
          <a:p>
            <a:r>
              <a:rPr lang="en-US" dirty="0"/>
              <a:t>mouse movements change angles</a:t>
            </a:r>
          </a:p>
        </p:txBody>
      </p:sp>
      <p:pic>
        <p:nvPicPr>
          <p:cNvPr id="3" name="Picture 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57374" y="2579160"/>
            <a:ext cx="10865477" cy="1403076"/>
          </a:xfrm>
          <a:prstGeom prst="rect">
            <a:avLst/>
          </a:prstGeom>
        </p:spPr>
      </p:pic>
      <p:sp>
        <p:nvSpPr>
          <p:cNvPr id="7" name="Text Box 7"/>
          <p:cNvSpPr txBox="1">
            <a:spLocks noChangeArrowheads="1"/>
          </p:cNvSpPr>
          <p:nvPr/>
        </p:nvSpPr>
        <p:spPr bwMode="auto">
          <a:xfrm>
            <a:off x="7336972" y="4218338"/>
            <a:ext cx="623889" cy="461665"/>
          </a:xfrm>
          <a:prstGeom prst="rect">
            <a:avLst/>
          </a:prstGeom>
          <a:noFill/>
          <a:ln w="25400">
            <a:noFill/>
            <a:miter lim="800000"/>
            <a:headEnd/>
            <a:tailEnd type="none" w="lg" len="med"/>
          </a:ln>
        </p:spPr>
        <p:txBody>
          <a:bodyPr wrap="none">
            <a:spAutoFit/>
          </a:bodyPr>
          <a:lstStyle/>
          <a:p>
            <a:r>
              <a:rPr lang="en-US" sz="2400" dirty="0">
                <a:latin typeface="Whipsmart" pitchFamily="34" charset="0"/>
              </a:rPr>
              <a:t>yaw</a:t>
            </a:r>
          </a:p>
        </p:txBody>
      </p:sp>
      <p:sp>
        <p:nvSpPr>
          <p:cNvPr id="8" name="Text Box 7"/>
          <p:cNvSpPr txBox="1">
            <a:spLocks noChangeArrowheads="1"/>
          </p:cNvSpPr>
          <p:nvPr/>
        </p:nvSpPr>
        <p:spPr bwMode="auto">
          <a:xfrm>
            <a:off x="4680858" y="4218337"/>
            <a:ext cx="772969" cy="461665"/>
          </a:xfrm>
          <a:prstGeom prst="rect">
            <a:avLst/>
          </a:prstGeom>
          <a:noFill/>
          <a:ln w="25400">
            <a:noFill/>
            <a:miter lim="800000"/>
            <a:headEnd/>
            <a:tailEnd type="none" w="lg" len="med"/>
          </a:ln>
        </p:spPr>
        <p:txBody>
          <a:bodyPr wrap="none">
            <a:spAutoFit/>
          </a:bodyPr>
          <a:lstStyle/>
          <a:p>
            <a:r>
              <a:rPr lang="en-US" sz="2400" dirty="0">
                <a:latin typeface="Whipsmart" pitchFamily="34" charset="0"/>
              </a:rPr>
              <a:t>pitch</a:t>
            </a:r>
          </a:p>
        </p:txBody>
      </p:sp>
      <p:sp>
        <p:nvSpPr>
          <p:cNvPr id="9" name="Text Box 7"/>
          <p:cNvSpPr txBox="1">
            <a:spLocks noChangeArrowheads="1"/>
          </p:cNvSpPr>
          <p:nvPr/>
        </p:nvSpPr>
        <p:spPr bwMode="auto">
          <a:xfrm>
            <a:off x="2046600" y="4218336"/>
            <a:ext cx="562975" cy="461665"/>
          </a:xfrm>
          <a:prstGeom prst="rect">
            <a:avLst/>
          </a:prstGeom>
          <a:noFill/>
          <a:ln w="25400">
            <a:noFill/>
            <a:miter lim="800000"/>
            <a:headEnd/>
            <a:tailEnd type="none" w="lg" len="med"/>
          </a:ln>
        </p:spPr>
        <p:txBody>
          <a:bodyPr wrap="none">
            <a:spAutoFit/>
          </a:bodyPr>
          <a:lstStyle/>
          <a:p>
            <a:r>
              <a:rPr lang="en-US" sz="2400" dirty="0">
                <a:latin typeface="Whipsmart" pitchFamily="34" charset="0"/>
              </a:rPr>
              <a:t>roll</a:t>
            </a:r>
          </a:p>
        </p:txBody>
      </p:sp>
    </p:spTree>
    <p:extLst>
      <p:ext uri="{BB962C8B-B14F-4D97-AF65-F5344CB8AC3E}">
        <p14:creationId xmlns:p14="http://schemas.microsoft.com/office/powerpoint/2010/main" val="1390454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Coordinate systems: world space</a:t>
            </a:r>
          </a:p>
        </p:txBody>
      </p:sp>
      <p:pic>
        <p:nvPicPr>
          <p:cNvPr id="9219" name="Picture 2"/>
          <p:cNvPicPr>
            <a:picLocks noChangeAspect="1" noChangeArrowheads="1"/>
          </p:cNvPicPr>
          <p:nvPr/>
        </p:nvPicPr>
        <p:blipFill>
          <a:blip r:embed="rId3" cstate="print"/>
          <a:srcRect/>
          <a:stretch>
            <a:fillRect/>
          </a:stretch>
        </p:blipFill>
        <p:spPr bwMode="auto">
          <a:xfrm>
            <a:off x="3324226" y="2024064"/>
            <a:ext cx="5616575" cy="4213225"/>
          </a:xfrm>
          <a:prstGeom prst="rect">
            <a:avLst/>
          </a:prstGeom>
          <a:noFill/>
          <a:ln w="12700">
            <a:noFill/>
            <a:miter lim="800000"/>
            <a:headEnd/>
            <a:tailEnd/>
          </a:ln>
        </p:spPr>
      </p:pic>
    </p:spTree>
    <p:extLst>
      <p:ext uri="{BB962C8B-B14F-4D97-AF65-F5344CB8AC3E}">
        <p14:creationId xmlns:p14="http://schemas.microsoft.com/office/powerpoint/2010/main" val="3626962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2453782" y="688998"/>
            <a:ext cx="0" cy="3698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026917" y="3456045"/>
            <a:ext cx="915404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63545" y="2528724"/>
            <a:ext cx="180473"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361523" y="3366183"/>
            <a:ext cx="160" cy="19819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01409" y="2344058"/>
            <a:ext cx="319318" cy="369332"/>
          </a:xfrm>
          <a:prstGeom prst="rect">
            <a:avLst/>
          </a:prstGeom>
          <a:noFill/>
        </p:spPr>
        <p:txBody>
          <a:bodyPr wrap="none" rtlCol="0">
            <a:spAutoFit/>
          </a:bodyPr>
          <a:lstStyle/>
          <a:p>
            <a:r>
              <a:rPr lang="en-US" dirty="0">
                <a:latin typeface="Whipsmart" panose="020B0502030203050204" pitchFamily="34" charset="0"/>
              </a:rPr>
              <a:t>1</a:t>
            </a:r>
          </a:p>
        </p:txBody>
      </p:sp>
      <p:sp>
        <p:nvSpPr>
          <p:cNvPr id="15" name="TextBox 14"/>
          <p:cNvSpPr txBox="1"/>
          <p:nvPr/>
        </p:nvSpPr>
        <p:spPr>
          <a:xfrm>
            <a:off x="3302520" y="3136743"/>
            <a:ext cx="393056" cy="369332"/>
          </a:xfrm>
          <a:prstGeom prst="rect">
            <a:avLst/>
          </a:prstGeom>
          <a:noFill/>
        </p:spPr>
        <p:txBody>
          <a:bodyPr wrap="none" rtlCol="0">
            <a:spAutoFit/>
          </a:bodyPr>
          <a:lstStyle/>
          <a:p>
            <a:r>
              <a:rPr lang="hu-HU" dirty="0">
                <a:latin typeface="Whipsmart" panose="020B0502030203050204" pitchFamily="34" charset="0"/>
              </a:rPr>
              <a:t>-</a:t>
            </a:r>
            <a:r>
              <a:rPr lang="en-US" dirty="0">
                <a:latin typeface="Whipsmart" panose="020B0502030203050204" pitchFamily="34" charset="0"/>
              </a:rPr>
              <a:t>1</a:t>
            </a:r>
          </a:p>
        </p:txBody>
      </p:sp>
      <p:sp>
        <p:nvSpPr>
          <p:cNvPr id="16" name="Rectangle 15"/>
          <p:cNvSpPr/>
          <p:nvPr/>
        </p:nvSpPr>
        <p:spPr>
          <a:xfrm>
            <a:off x="1533236" y="2521527"/>
            <a:ext cx="1820749" cy="180109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008805" y="6212373"/>
            <a:ext cx="2124801" cy="546743"/>
          </a:xfrm>
          <a:prstGeom prst="rect">
            <a:avLst/>
          </a:prstGeom>
        </p:spPr>
      </p:pic>
      <p:pic>
        <p:nvPicPr>
          <p:cNvPr id="41" name="Picture 40"/>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74981" y="6226510"/>
            <a:ext cx="2801373" cy="546743"/>
          </a:xfrm>
          <a:prstGeom prst="rect">
            <a:avLst/>
          </a:prstGeom>
        </p:spPr>
      </p:pic>
      <p:pic>
        <p:nvPicPr>
          <p:cNvPr id="53" name="Picture 52"/>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5237565" y="6377010"/>
            <a:ext cx="1183087" cy="268800"/>
          </a:xfrm>
          <a:prstGeom prst="rect">
            <a:avLst/>
          </a:prstGeom>
        </p:spPr>
      </p:pic>
      <p:grpSp>
        <p:nvGrpSpPr>
          <p:cNvPr id="29" name="Group 28"/>
          <p:cNvGrpSpPr/>
          <p:nvPr/>
        </p:nvGrpSpPr>
        <p:grpSpPr>
          <a:xfrm rot="2221297">
            <a:off x="-845065" y="-218998"/>
            <a:ext cx="7603699" cy="7688101"/>
            <a:chOff x="2480101" y="539751"/>
            <a:chExt cx="7603699" cy="7688101"/>
          </a:xfrm>
        </p:grpSpPr>
        <p:grpSp>
          <p:nvGrpSpPr>
            <p:cNvPr id="30" name="Group 29"/>
            <p:cNvGrpSpPr/>
            <p:nvPr/>
          </p:nvGrpSpPr>
          <p:grpSpPr>
            <a:xfrm>
              <a:off x="2642716" y="3440747"/>
              <a:ext cx="6346577" cy="2134585"/>
              <a:chOff x="2642716" y="3440747"/>
              <a:chExt cx="6346577" cy="2134585"/>
            </a:xfrm>
          </p:grpSpPr>
          <p:sp>
            <p:nvSpPr>
              <p:cNvPr id="36" name="Rectangle 35"/>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38"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39"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40"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grpSp>
        <p:pic>
          <p:nvPicPr>
            <p:cNvPr id="31" name="Picture 32"/>
            <p:cNvPicPr>
              <a:picLocks noChangeAspect="1"/>
            </p:cNvPicPr>
            <p:nvPr/>
          </p:nvPicPr>
          <p:blipFill>
            <a:blip r:embed="rId9" cstate="print">
              <a:clrChange>
                <a:clrFrom>
                  <a:srgbClr val="FFFFFF"/>
                </a:clrFrom>
                <a:clrTo>
                  <a:srgbClr val="FFFFFF">
                    <a:alpha val="0"/>
                  </a:srgbClr>
                </a:clrTo>
              </a:clrChange>
            </a:blip>
            <a:stretch>
              <a:fillRect/>
            </a:stretch>
          </p:blipFill>
          <p:spPr>
            <a:xfrm rot="19438124">
              <a:off x="5293523" y="4321200"/>
              <a:ext cx="709724" cy="625024"/>
            </a:xfrm>
            <a:prstGeom prst="rect">
              <a:avLst/>
            </a:prstGeom>
          </p:spPr>
        </p:pic>
        <p:sp>
          <p:nvSpPr>
            <p:cNvPr id="32" name="Trapezoid 31"/>
            <p:cNvSpPr/>
            <p:nvPr/>
          </p:nvSpPr>
          <p:spPr>
            <a:xfrm rot="13963320">
              <a:off x="5638421" y="1746018"/>
              <a:ext cx="4284095" cy="2500447"/>
            </a:xfrm>
            <a:prstGeom prst="trapezoid">
              <a:avLst>
                <a:gd name="adj" fmla="val 56406"/>
              </a:avLst>
            </a:prstGeom>
            <a:solidFill>
              <a:schemeClr val="tx2">
                <a:lumMod val="20000"/>
                <a:lumOff val="80000"/>
                <a:alpha val="19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flipV="1">
              <a:off x="5721350" y="539751"/>
              <a:ext cx="1758950" cy="4019549"/>
            </a:xfrm>
            <a:prstGeom prst="line">
              <a:avLst/>
            </a:prstGeom>
            <a:ln>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734050" y="3943352"/>
              <a:ext cx="4349750" cy="622298"/>
            </a:xfrm>
            <a:prstGeom prst="line">
              <a:avLst/>
            </a:prstGeom>
            <a:ln>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5" name="Trapezoid 34"/>
            <p:cNvSpPr/>
            <p:nvPr/>
          </p:nvSpPr>
          <p:spPr>
            <a:xfrm rot="3174123">
              <a:off x="1588277" y="4835581"/>
              <a:ext cx="4284095" cy="2500447"/>
            </a:xfrm>
            <a:prstGeom prst="trapezoid">
              <a:avLst>
                <a:gd name="adj" fmla="val 56406"/>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4" name="Picture 53"/>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6484791" y="6359996"/>
            <a:ext cx="769829" cy="265143"/>
          </a:xfrm>
          <a:prstGeom prst="rect">
            <a:avLst/>
          </a:prstGeom>
        </p:spPr>
      </p:pic>
      <p:sp>
        <p:nvSpPr>
          <p:cNvPr id="45" name="TextBox 44"/>
          <p:cNvSpPr txBox="1"/>
          <p:nvPr/>
        </p:nvSpPr>
        <p:spPr>
          <a:xfrm>
            <a:off x="5133606" y="5550752"/>
            <a:ext cx="5033750" cy="830997"/>
          </a:xfrm>
          <a:prstGeom prst="rect">
            <a:avLst/>
          </a:prstGeom>
          <a:noFill/>
        </p:spPr>
        <p:txBody>
          <a:bodyPr wrap="none" rtlCol="0">
            <a:spAutoFit/>
          </a:bodyPr>
          <a:lstStyle/>
          <a:p>
            <a:r>
              <a:rPr lang="en-US" sz="4800" dirty="0">
                <a:solidFill>
                  <a:srgbClr val="FF0000"/>
                </a:solidFill>
                <a:latin typeface="Whipsmart" panose="020B0502030203050204" pitchFamily="34" charset="0"/>
              </a:rPr>
              <a:t>the projection matrix</a:t>
            </a:r>
          </a:p>
        </p:txBody>
      </p:sp>
      <p:cxnSp>
        <p:nvCxnSpPr>
          <p:cNvPr id="47" name="Straight Arrow Connector 46"/>
          <p:cNvCxnSpPr/>
          <p:nvPr/>
        </p:nvCxnSpPr>
        <p:spPr>
          <a:xfrm flipH="1" flipV="1">
            <a:off x="3361523" y="3761702"/>
            <a:ext cx="804918" cy="27358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3371704" y="3928372"/>
            <a:ext cx="768496" cy="33882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flipV="1">
            <a:off x="3359917" y="4133615"/>
            <a:ext cx="665983" cy="451085"/>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67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29"/>
                                        </p:tgtEl>
                                      </p:cBhvr>
                                      <p:by x="100000" y="125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2000" fill="hold"/>
                                        <p:tgtEl>
                                          <p:spTgt spid="29"/>
                                        </p:tgtEl>
                                      </p:cBhvr>
                                      <p:by x="72000" y="100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fade">
                                      <p:cBhvr>
                                        <p:cTn id="20" dur="500"/>
                                        <p:tgtEl>
                                          <p:spTgt spid="54"/>
                                        </p:tgtEl>
                                      </p:cBhvr>
                                    </p:animEffect>
                                  </p:childTnLst>
                                </p:cTn>
                              </p:par>
                              <p:par>
                                <p:cTn id="21" presetID="22" presetClass="entr" presetSubtype="4"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down)">
                                      <p:cBhvr>
                                        <p:cTn id="23" dur="500"/>
                                        <p:tgtEl>
                                          <p:spTgt spid="47"/>
                                        </p:tgtEl>
                                      </p:cBhvr>
                                    </p:animEffect>
                                  </p:childTnLst>
                                </p:cTn>
                              </p:par>
                              <p:par>
                                <p:cTn id="24" presetID="22" presetClass="entr" presetSubtype="4" fill="hold"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wipe(down)">
                                      <p:cBhvr>
                                        <p:cTn id="26" dur="500"/>
                                        <p:tgtEl>
                                          <p:spTgt spid="48"/>
                                        </p:tgtEl>
                                      </p:cBhvr>
                                    </p:animEffect>
                                  </p:childTnLst>
                                </p:cTn>
                              </p:par>
                              <p:par>
                                <p:cTn id="27" presetID="22" presetClass="entr" presetSubtype="4"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down)">
                                      <p:cBhvr>
                                        <p:cTn id="29" dur="500"/>
                                        <p:tgtEl>
                                          <p:spTgt spid="5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32"/>
          <p:cNvPicPr>
            <a:picLocks noChangeAspect="1"/>
          </p:cNvPicPr>
          <p:nvPr/>
        </p:nvPicPr>
        <p:blipFill>
          <a:blip r:embed="rId6" cstate="print"/>
          <a:stretch>
            <a:fillRect/>
          </a:stretch>
        </p:blipFill>
        <p:spPr>
          <a:xfrm>
            <a:off x="2476500" y="4800600"/>
            <a:ext cx="709724" cy="625024"/>
          </a:xfrm>
          <a:prstGeom prst="rect">
            <a:avLst/>
          </a:prstGeom>
        </p:spPr>
      </p:pic>
      <p:pic>
        <p:nvPicPr>
          <p:cNvPr id="42" name="Picture 32"/>
          <p:cNvPicPr>
            <a:picLocks noChangeAspect="1"/>
          </p:cNvPicPr>
          <p:nvPr/>
        </p:nvPicPr>
        <p:blipFill>
          <a:blip r:embed="rId6" cstate="print"/>
          <a:stretch>
            <a:fillRect/>
          </a:stretch>
        </p:blipFill>
        <p:spPr>
          <a:xfrm>
            <a:off x="2262076" y="2362200"/>
            <a:ext cx="709724" cy="625024"/>
          </a:xfrm>
          <a:prstGeom prst="rect">
            <a:avLst/>
          </a:prstGeom>
        </p:spPr>
      </p:pic>
      <p:sp>
        <p:nvSpPr>
          <p:cNvPr id="37900" name="Line 12"/>
          <p:cNvSpPr>
            <a:spLocks noChangeShapeType="1"/>
          </p:cNvSpPr>
          <p:nvPr/>
        </p:nvSpPr>
        <p:spPr bwMode="auto">
          <a:xfrm flipH="1">
            <a:off x="2895600" y="2667000"/>
            <a:ext cx="2362200" cy="0"/>
          </a:xfrm>
          <a:prstGeom prst="line">
            <a:avLst/>
          </a:prstGeom>
          <a:noFill/>
          <a:ln w="12700">
            <a:solidFill>
              <a:schemeClr val="tx1"/>
            </a:solidFill>
            <a:round/>
            <a:headEnd/>
            <a:tailEnd type="triangle" w="med" len="med"/>
          </a:ln>
        </p:spPr>
        <p:txBody>
          <a:bodyPr wrap="none" anchor="ctr"/>
          <a:lstStyle/>
          <a:p>
            <a:endParaRPr lang="en-US"/>
          </a:p>
        </p:txBody>
      </p:sp>
      <p:sp>
        <p:nvSpPr>
          <p:cNvPr id="37901" name="Line 13"/>
          <p:cNvSpPr>
            <a:spLocks noChangeShapeType="1"/>
          </p:cNvSpPr>
          <p:nvPr/>
        </p:nvSpPr>
        <p:spPr bwMode="auto">
          <a:xfrm flipV="1">
            <a:off x="2895600" y="1524000"/>
            <a:ext cx="2209800" cy="1143000"/>
          </a:xfrm>
          <a:prstGeom prst="line">
            <a:avLst/>
          </a:prstGeom>
          <a:noFill/>
          <a:ln w="12700">
            <a:solidFill>
              <a:schemeClr val="tx1"/>
            </a:solidFill>
            <a:round/>
            <a:headEnd/>
            <a:tailEnd/>
          </a:ln>
        </p:spPr>
        <p:txBody>
          <a:bodyPr wrap="none" anchor="ctr"/>
          <a:lstStyle/>
          <a:p>
            <a:endParaRPr lang="en-US"/>
          </a:p>
        </p:txBody>
      </p:sp>
      <p:sp>
        <p:nvSpPr>
          <p:cNvPr id="37902" name="Line 14"/>
          <p:cNvSpPr>
            <a:spLocks noChangeShapeType="1"/>
          </p:cNvSpPr>
          <p:nvPr/>
        </p:nvSpPr>
        <p:spPr bwMode="auto">
          <a:xfrm>
            <a:off x="2895600" y="2667000"/>
            <a:ext cx="2362200" cy="1066800"/>
          </a:xfrm>
          <a:prstGeom prst="line">
            <a:avLst/>
          </a:prstGeom>
          <a:noFill/>
          <a:ln w="12700">
            <a:solidFill>
              <a:schemeClr val="tx1"/>
            </a:solidFill>
            <a:round/>
            <a:headEnd/>
            <a:tailEnd/>
          </a:ln>
        </p:spPr>
        <p:txBody>
          <a:bodyPr wrap="none" anchor="ctr"/>
          <a:lstStyle/>
          <a:p>
            <a:endParaRPr lang="en-US"/>
          </a:p>
        </p:txBody>
      </p:sp>
      <p:sp>
        <p:nvSpPr>
          <p:cNvPr id="37904" name="Line 16"/>
          <p:cNvSpPr>
            <a:spLocks noChangeShapeType="1"/>
          </p:cNvSpPr>
          <p:nvPr/>
        </p:nvSpPr>
        <p:spPr bwMode="auto">
          <a:xfrm>
            <a:off x="5105400" y="1524000"/>
            <a:ext cx="0" cy="2209800"/>
          </a:xfrm>
          <a:prstGeom prst="line">
            <a:avLst/>
          </a:prstGeom>
          <a:noFill/>
          <a:ln w="12700">
            <a:solidFill>
              <a:schemeClr val="tx1"/>
            </a:solidFill>
            <a:prstDash val="sysDot"/>
            <a:round/>
            <a:headEnd/>
            <a:tailEnd/>
          </a:ln>
        </p:spPr>
        <p:txBody>
          <a:bodyPr wrap="none" anchor="ctr"/>
          <a:lstStyle/>
          <a:p>
            <a:endParaRPr lang="en-US">
              <a:latin typeface="Times New Roman" pitchFamily="18" charset="0"/>
              <a:cs typeface="Times New Roman" pitchFamily="18" charset="0"/>
            </a:endParaRPr>
          </a:p>
        </p:txBody>
      </p:sp>
      <p:sp>
        <p:nvSpPr>
          <p:cNvPr id="37906" name="Rectangle 18"/>
          <p:cNvSpPr>
            <a:spLocks noChangeArrowheads="1"/>
          </p:cNvSpPr>
          <p:nvPr/>
        </p:nvSpPr>
        <p:spPr bwMode="auto">
          <a:xfrm>
            <a:off x="4945293" y="3657599"/>
            <a:ext cx="338554" cy="461665"/>
          </a:xfrm>
          <a:prstGeom prst="rect">
            <a:avLst/>
          </a:prstGeom>
          <a:noFill/>
          <a:ln w="12700">
            <a:noFill/>
            <a:miter lim="800000"/>
            <a:headEnd/>
            <a:tailEnd/>
          </a:ln>
        </p:spPr>
        <p:txBody>
          <a:bodyPr wrap="none">
            <a:spAutoFit/>
          </a:bodyPr>
          <a:lstStyle/>
          <a:p>
            <a:r>
              <a:rPr lang="en-US" sz="2400" dirty="0">
                <a:latin typeface="Times New Roman" pitchFamily="18" charset="0"/>
                <a:cs typeface="Times New Roman" pitchFamily="18" charset="0"/>
              </a:rPr>
              <a:t>1</a:t>
            </a:r>
            <a:endParaRPr lang="hu-HU" sz="2400" dirty="0">
              <a:latin typeface="Times New Roman" pitchFamily="18" charset="0"/>
              <a:cs typeface="Times New Roman" pitchFamily="18" charset="0"/>
            </a:endParaRPr>
          </a:p>
        </p:txBody>
      </p:sp>
      <p:sp>
        <p:nvSpPr>
          <p:cNvPr id="37917" name="Line 29"/>
          <p:cNvSpPr>
            <a:spLocks noChangeShapeType="1"/>
          </p:cNvSpPr>
          <p:nvPr/>
        </p:nvSpPr>
        <p:spPr bwMode="auto">
          <a:xfrm flipH="1">
            <a:off x="3124201" y="5105400"/>
            <a:ext cx="2105025" cy="0"/>
          </a:xfrm>
          <a:prstGeom prst="line">
            <a:avLst/>
          </a:prstGeom>
          <a:noFill/>
          <a:ln w="127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37918" name="Line 31"/>
          <p:cNvSpPr>
            <a:spLocks noChangeShapeType="1"/>
          </p:cNvSpPr>
          <p:nvPr/>
        </p:nvSpPr>
        <p:spPr bwMode="auto">
          <a:xfrm flipV="1">
            <a:off x="3124200" y="4038600"/>
            <a:ext cx="1066800" cy="1066800"/>
          </a:xfrm>
          <a:prstGeom prst="line">
            <a:avLst/>
          </a:prstGeom>
          <a:noFill/>
          <a:ln w="12700">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37919" name="Line 32"/>
          <p:cNvSpPr>
            <a:spLocks noChangeShapeType="1"/>
          </p:cNvSpPr>
          <p:nvPr/>
        </p:nvSpPr>
        <p:spPr bwMode="auto">
          <a:xfrm>
            <a:off x="3124200" y="5105400"/>
            <a:ext cx="1066800" cy="1066800"/>
          </a:xfrm>
          <a:prstGeom prst="line">
            <a:avLst/>
          </a:prstGeom>
          <a:noFill/>
          <a:ln w="12700">
            <a:solidFill>
              <a:schemeClr val="tx1"/>
            </a:solidFill>
            <a:round/>
            <a:headEnd/>
            <a:tailEnd/>
          </a:ln>
        </p:spPr>
        <p:txBody>
          <a:bodyPr wrap="none" anchor="ctr"/>
          <a:lstStyle/>
          <a:p>
            <a:endParaRPr lang="en-US"/>
          </a:p>
        </p:txBody>
      </p:sp>
      <p:sp>
        <p:nvSpPr>
          <p:cNvPr id="37921" name="Line 34"/>
          <p:cNvSpPr>
            <a:spLocks noChangeShapeType="1"/>
          </p:cNvSpPr>
          <p:nvPr/>
        </p:nvSpPr>
        <p:spPr bwMode="auto">
          <a:xfrm>
            <a:off x="5133975" y="4035425"/>
            <a:ext cx="0" cy="2209800"/>
          </a:xfrm>
          <a:prstGeom prst="line">
            <a:avLst/>
          </a:prstGeom>
          <a:noFill/>
          <a:ln w="12700">
            <a:solidFill>
              <a:schemeClr val="tx1"/>
            </a:solidFill>
            <a:prstDash val="sysDot"/>
            <a:round/>
            <a:headEnd/>
            <a:tailEnd/>
          </a:ln>
        </p:spPr>
        <p:txBody>
          <a:bodyPr wrap="none" anchor="ctr"/>
          <a:lstStyle/>
          <a:p>
            <a:endParaRPr lang="en-US"/>
          </a:p>
        </p:txBody>
      </p:sp>
      <p:sp>
        <p:nvSpPr>
          <p:cNvPr id="37922" name="Text Box 36"/>
          <p:cNvSpPr txBox="1">
            <a:spLocks noChangeArrowheads="1"/>
          </p:cNvSpPr>
          <p:nvPr/>
        </p:nvSpPr>
        <p:spPr bwMode="auto">
          <a:xfrm>
            <a:off x="1752601" y="5715001"/>
            <a:ext cx="1601721" cy="830997"/>
          </a:xfrm>
          <a:prstGeom prst="rect">
            <a:avLst/>
          </a:prstGeom>
          <a:noFill/>
          <a:ln w="12700">
            <a:noFill/>
            <a:miter lim="800000"/>
            <a:headEnd/>
            <a:tailEnd/>
          </a:ln>
        </p:spPr>
        <p:txBody>
          <a:bodyPr wrap="none">
            <a:spAutoFit/>
          </a:bodyPr>
          <a:lstStyle/>
          <a:p>
            <a:r>
              <a:rPr lang="hu-HU" sz="2400" dirty="0">
                <a:latin typeface="Whipsmart" pitchFamily="34" charset="0"/>
              </a:rPr>
              <a:t>90 </a:t>
            </a:r>
            <a:r>
              <a:rPr lang="en-US" sz="2400" dirty="0">
                <a:latin typeface="Whipsmart" pitchFamily="34" charset="0"/>
              </a:rPr>
              <a:t>degrees</a:t>
            </a:r>
          </a:p>
          <a:p>
            <a:r>
              <a:rPr lang="en-US" sz="2400" dirty="0">
                <a:latin typeface="Whipsmart" pitchFamily="34" charset="0"/>
              </a:rPr>
              <a:t>field of view</a:t>
            </a:r>
            <a:endParaRPr lang="hu-HU" sz="2400" dirty="0">
              <a:latin typeface="Whipsmart" pitchFamily="34" charset="0"/>
            </a:endParaRPr>
          </a:p>
        </p:txBody>
      </p:sp>
      <p:sp>
        <p:nvSpPr>
          <p:cNvPr id="40" name="Cím 39"/>
          <p:cNvSpPr>
            <a:spLocks noGrp="1"/>
          </p:cNvSpPr>
          <p:nvPr>
            <p:ph type="title"/>
          </p:nvPr>
        </p:nvSpPr>
        <p:spPr/>
        <p:txBody>
          <a:bodyPr/>
          <a:lstStyle/>
          <a:p>
            <a:r>
              <a:rPr lang="en-US" dirty="0"/>
              <a:t>Normalization</a:t>
            </a:r>
          </a:p>
        </p:txBody>
      </p:sp>
      <p:pic>
        <p:nvPicPr>
          <p:cNvPr id="4" name="Picture 3"/>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7543585" y="2756711"/>
            <a:ext cx="3520148" cy="2263443"/>
          </a:xfrm>
          <a:prstGeom prst="rect">
            <a:avLst/>
          </a:prstGeom>
        </p:spPr>
      </p:pic>
      <p:sp>
        <p:nvSpPr>
          <p:cNvPr id="25" name="Text Box 7"/>
          <p:cNvSpPr txBox="1">
            <a:spLocks noChangeArrowheads="1"/>
          </p:cNvSpPr>
          <p:nvPr/>
        </p:nvSpPr>
        <p:spPr bwMode="auto">
          <a:xfrm>
            <a:off x="5391150" y="4127596"/>
            <a:ext cx="1596912" cy="461665"/>
          </a:xfrm>
          <a:prstGeom prst="rect">
            <a:avLst/>
          </a:prstGeom>
          <a:noFill/>
          <a:ln w="25400">
            <a:noFill/>
            <a:miter lim="800000"/>
            <a:headEnd/>
            <a:tailEnd type="none" w="lg" len="med"/>
          </a:ln>
        </p:spPr>
        <p:txBody>
          <a:bodyPr wrap="none">
            <a:spAutoFit/>
          </a:bodyPr>
          <a:lstStyle/>
          <a:p>
            <a:r>
              <a:rPr lang="en-US" sz="2400" dirty="0">
                <a:latin typeface="Whipsmart" pitchFamily="34" charset="0"/>
              </a:rPr>
              <a:t>aspect ratio</a:t>
            </a:r>
          </a:p>
        </p:txBody>
      </p:sp>
      <p:sp>
        <p:nvSpPr>
          <p:cNvPr id="26" name="Text Box 7"/>
          <p:cNvSpPr txBox="1">
            <a:spLocks noChangeArrowheads="1"/>
          </p:cNvSpPr>
          <p:nvPr/>
        </p:nvSpPr>
        <p:spPr bwMode="auto">
          <a:xfrm>
            <a:off x="7908702" y="1633835"/>
            <a:ext cx="3155031" cy="461665"/>
          </a:xfrm>
          <a:prstGeom prst="rect">
            <a:avLst/>
          </a:prstGeom>
          <a:noFill/>
          <a:ln w="25400">
            <a:noFill/>
            <a:miter lim="800000"/>
            <a:headEnd/>
            <a:tailEnd type="none" w="lg" len="med"/>
          </a:ln>
        </p:spPr>
        <p:txBody>
          <a:bodyPr wrap="none">
            <a:spAutoFit/>
          </a:bodyPr>
          <a:lstStyle/>
          <a:p>
            <a:r>
              <a:rPr lang="en-US" sz="2400" dirty="0">
                <a:latin typeface="Whipsmart" pitchFamily="34" charset="0"/>
              </a:rPr>
              <a:t>field of view angle (FOV)</a:t>
            </a:r>
          </a:p>
        </p:txBody>
      </p:sp>
      <p:cxnSp>
        <p:nvCxnSpPr>
          <p:cNvPr id="6" name="Straight Arrow Connector 5"/>
          <p:cNvCxnSpPr>
            <a:stCxn id="25" idx="3"/>
          </p:cNvCxnSpPr>
          <p:nvPr/>
        </p:nvCxnSpPr>
        <p:spPr>
          <a:xfrm flipV="1">
            <a:off x="6988062" y="3286408"/>
            <a:ext cx="743597" cy="1072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6" idx="2"/>
          </p:cNvCxnSpPr>
          <p:nvPr/>
        </p:nvCxnSpPr>
        <p:spPr>
          <a:xfrm>
            <a:off x="9486218" y="2095500"/>
            <a:ext cx="172539" cy="1562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654828" y="2326408"/>
            <a:ext cx="91192" cy="303313"/>
          </a:xfrm>
          <a:prstGeom prst="rect">
            <a:avLst/>
          </a:prstGeom>
        </p:spPr>
      </p:pic>
      <p:pic>
        <p:nvPicPr>
          <p:cNvPr id="3" name="Picture 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404609" y="1887713"/>
            <a:ext cx="573653" cy="474428"/>
          </a:xfrm>
          <a:prstGeom prst="rect">
            <a:avLst/>
          </a:prstGeom>
        </p:spPr>
      </p:pic>
      <p:sp>
        <p:nvSpPr>
          <p:cNvPr id="11" name="Right Brace 10"/>
          <p:cNvSpPr/>
          <p:nvPr/>
        </p:nvSpPr>
        <p:spPr>
          <a:xfrm>
            <a:off x="5146498" y="1524000"/>
            <a:ext cx="127666" cy="1143000"/>
          </a:xfrm>
          <a:prstGeom prst="rightBrace">
            <a:avLst>
              <a:gd name="adj1" fmla="val 7175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97853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2"/>
          <p:cNvPicPr>
            <a:picLocks noChangeAspect="1"/>
          </p:cNvPicPr>
          <p:nvPr/>
        </p:nvPicPr>
        <p:blipFill>
          <a:blip r:embed="rId3" cstate="print"/>
          <a:stretch>
            <a:fillRect/>
          </a:stretch>
        </p:blipFill>
        <p:spPr>
          <a:xfrm>
            <a:off x="2528776" y="3642176"/>
            <a:ext cx="709724" cy="625024"/>
          </a:xfrm>
          <a:prstGeom prst="rect">
            <a:avLst/>
          </a:prstGeom>
        </p:spPr>
      </p:pic>
      <p:sp>
        <p:nvSpPr>
          <p:cNvPr id="2" name="Cím 1"/>
          <p:cNvSpPr>
            <a:spLocks noGrp="1"/>
          </p:cNvSpPr>
          <p:nvPr>
            <p:ph type="title"/>
          </p:nvPr>
        </p:nvSpPr>
        <p:spPr/>
        <p:txBody>
          <a:bodyPr/>
          <a:lstStyle/>
          <a:p>
            <a:pPr>
              <a:defRPr/>
            </a:pPr>
            <a:r>
              <a:rPr lang="en-US" dirty="0"/>
              <a:t>Projection transformation</a:t>
            </a:r>
            <a:br>
              <a:rPr lang="en-US" dirty="0"/>
            </a:br>
            <a:r>
              <a:rPr lang="en-US" dirty="0"/>
              <a:t>(static interpretation)</a:t>
            </a:r>
          </a:p>
        </p:txBody>
      </p:sp>
      <p:grpSp>
        <p:nvGrpSpPr>
          <p:cNvPr id="4" name="Csoportba foglalás 15"/>
          <p:cNvGrpSpPr>
            <a:grpSpLocks/>
          </p:cNvGrpSpPr>
          <p:nvPr/>
        </p:nvGrpSpPr>
        <p:grpSpPr bwMode="auto">
          <a:xfrm>
            <a:off x="3035300" y="2276475"/>
            <a:ext cx="1404938" cy="1657350"/>
            <a:chOff x="943980" y="4517504"/>
            <a:chExt cx="1404156" cy="1656184"/>
          </a:xfrm>
        </p:grpSpPr>
        <p:cxnSp>
          <p:nvCxnSpPr>
            <p:cNvPr id="36884" name="Egyenes összekötő nyíllal 16"/>
            <p:cNvCxnSpPr>
              <a:cxnSpLocks noChangeShapeType="1"/>
            </p:cNvCxnSpPr>
            <p:nvPr/>
          </p:nvCxnSpPr>
          <p:spPr bwMode="auto">
            <a:xfrm flipV="1">
              <a:off x="943980" y="4517504"/>
              <a:ext cx="0" cy="1656184"/>
            </a:xfrm>
            <a:prstGeom prst="straightConnector1">
              <a:avLst/>
            </a:prstGeom>
            <a:noFill/>
            <a:ln w="38100" algn="ctr">
              <a:solidFill>
                <a:srgbClr val="66FA66"/>
              </a:solidFill>
              <a:round/>
              <a:headEnd/>
              <a:tailEnd type="triangle" w="lg" len="lg"/>
            </a:ln>
          </p:spPr>
        </p:cxnSp>
        <p:cxnSp>
          <p:nvCxnSpPr>
            <p:cNvPr id="36885" name="Egyenes összekötő nyíllal 17"/>
            <p:cNvCxnSpPr>
              <a:cxnSpLocks noChangeShapeType="1"/>
            </p:cNvCxnSpPr>
            <p:nvPr/>
          </p:nvCxnSpPr>
          <p:spPr bwMode="auto">
            <a:xfrm>
              <a:off x="943980" y="6173688"/>
              <a:ext cx="1404156" cy="0"/>
            </a:xfrm>
            <a:prstGeom prst="straightConnector1">
              <a:avLst/>
            </a:prstGeom>
            <a:noFill/>
            <a:ln w="38100" algn="ctr">
              <a:solidFill>
                <a:srgbClr val="66FA66"/>
              </a:solidFill>
              <a:round/>
              <a:headEnd/>
              <a:tailEnd type="triangle" w="lg" len="lg"/>
            </a:ln>
          </p:spPr>
        </p:cxnSp>
      </p:grpSp>
      <p:cxnSp>
        <p:nvCxnSpPr>
          <p:cNvPr id="36869" name="Egyenes összekötő 23"/>
          <p:cNvCxnSpPr>
            <a:cxnSpLocks noChangeShapeType="1"/>
          </p:cNvCxnSpPr>
          <p:nvPr/>
        </p:nvCxnSpPr>
        <p:spPr bwMode="auto">
          <a:xfrm>
            <a:off x="3035300" y="3933825"/>
            <a:ext cx="5689600" cy="0"/>
          </a:xfrm>
          <a:prstGeom prst="line">
            <a:avLst/>
          </a:prstGeom>
          <a:noFill/>
          <a:ln w="12700" algn="ctr">
            <a:solidFill>
              <a:srgbClr val="66FA66"/>
            </a:solidFill>
            <a:round/>
            <a:headEnd/>
            <a:tailEnd/>
          </a:ln>
        </p:spPr>
      </p:cxnSp>
      <p:sp>
        <p:nvSpPr>
          <p:cNvPr id="25" name="Derékszögű háromszög 24"/>
          <p:cNvSpPr>
            <a:spLocks noChangeArrowheads="1"/>
          </p:cNvSpPr>
          <p:nvPr/>
        </p:nvSpPr>
        <p:spPr bwMode="auto">
          <a:xfrm flipH="1">
            <a:off x="3035300" y="3176589"/>
            <a:ext cx="3276600" cy="757237"/>
          </a:xfrm>
          <a:prstGeom prst="rtTriangle">
            <a:avLst/>
          </a:prstGeom>
          <a:solidFill>
            <a:schemeClr val="accent2">
              <a:alpha val="14902"/>
            </a:schemeClr>
          </a:solidFill>
          <a:ln w="38100" algn="ctr">
            <a:solidFill>
              <a:srgbClr val="FF0000"/>
            </a:solidFill>
            <a:prstDash val="sysDash"/>
            <a:round/>
            <a:headEnd/>
            <a:tailEnd/>
          </a:ln>
        </p:spPr>
        <p:txBody>
          <a:bodyPr/>
          <a:lstStyle/>
          <a:p>
            <a:endParaRPr lang="en-US">
              <a:latin typeface="Whipsmart" pitchFamily="34" charset="0"/>
            </a:endParaRPr>
          </a:p>
        </p:txBody>
      </p:sp>
      <p:sp>
        <p:nvSpPr>
          <p:cNvPr id="36871" name="Bal oldali kapcsos zárójel 25"/>
          <p:cNvSpPr>
            <a:spLocks/>
          </p:cNvSpPr>
          <p:nvPr/>
        </p:nvSpPr>
        <p:spPr bwMode="auto">
          <a:xfrm rot="-5400000">
            <a:off x="4547395" y="3248820"/>
            <a:ext cx="288925" cy="3313113"/>
          </a:xfrm>
          <a:prstGeom prst="leftBrace">
            <a:avLst>
              <a:gd name="adj1" fmla="val 8335"/>
              <a:gd name="adj2" fmla="val 50000"/>
            </a:avLst>
          </a:prstGeom>
          <a:noFill/>
          <a:ln w="12700" algn="ctr">
            <a:solidFill>
              <a:schemeClr val="tx1"/>
            </a:solidFill>
            <a:round/>
            <a:headEnd/>
            <a:tailEnd/>
          </a:ln>
        </p:spPr>
        <p:txBody>
          <a:bodyPr/>
          <a:lstStyle/>
          <a:p>
            <a:endParaRPr lang="en-US">
              <a:latin typeface="Whipsmart" pitchFamily="34" charset="0"/>
            </a:endParaRPr>
          </a:p>
        </p:txBody>
      </p:sp>
      <p:sp>
        <p:nvSpPr>
          <p:cNvPr id="36872" name="Szövegdoboz 26"/>
          <p:cNvSpPr txBox="1">
            <a:spLocks noChangeArrowheads="1"/>
          </p:cNvSpPr>
          <p:nvPr/>
        </p:nvSpPr>
        <p:spPr bwMode="auto">
          <a:xfrm>
            <a:off x="4548188" y="5049838"/>
            <a:ext cx="263214" cy="369332"/>
          </a:xfrm>
          <a:prstGeom prst="rect">
            <a:avLst/>
          </a:prstGeom>
          <a:noFill/>
          <a:ln w="9525">
            <a:noFill/>
            <a:miter lim="800000"/>
            <a:headEnd/>
            <a:tailEnd/>
          </a:ln>
        </p:spPr>
        <p:txBody>
          <a:bodyPr wrap="none">
            <a:spAutoFit/>
          </a:bodyPr>
          <a:lstStyle/>
          <a:p>
            <a:r>
              <a:rPr lang="en-US">
                <a:latin typeface="Whipsmart" pitchFamily="34" charset="0"/>
              </a:rPr>
              <a:t>z</a:t>
            </a:r>
          </a:p>
        </p:txBody>
      </p:sp>
      <p:sp>
        <p:nvSpPr>
          <p:cNvPr id="36873" name="Szövegdoboz 27"/>
          <p:cNvSpPr txBox="1">
            <a:spLocks noChangeArrowheads="1"/>
          </p:cNvSpPr>
          <p:nvPr/>
        </p:nvSpPr>
        <p:spPr bwMode="auto">
          <a:xfrm>
            <a:off x="6935788" y="3321050"/>
            <a:ext cx="272832" cy="369332"/>
          </a:xfrm>
          <a:prstGeom prst="rect">
            <a:avLst/>
          </a:prstGeom>
          <a:noFill/>
          <a:ln w="9525">
            <a:noFill/>
            <a:miter lim="800000"/>
            <a:headEnd/>
            <a:tailEnd/>
          </a:ln>
        </p:spPr>
        <p:txBody>
          <a:bodyPr wrap="none">
            <a:spAutoFit/>
          </a:bodyPr>
          <a:lstStyle/>
          <a:p>
            <a:r>
              <a:rPr lang="en-US">
                <a:latin typeface="Whipsmart" pitchFamily="34" charset="0"/>
              </a:rPr>
              <a:t>y</a:t>
            </a:r>
          </a:p>
        </p:txBody>
      </p:sp>
      <p:sp>
        <p:nvSpPr>
          <p:cNvPr id="36874" name="Bal oldali kapcsos zárójel 28"/>
          <p:cNvSpPr>
            <a:spLocks/>
          </p:cNvSpPr>
          <p:nvPr/>
        </p:nvSpPr>
        <p:spPr bwMode="auto">
          <a:xfrm rot="10800000">
            <a:off x="6672264" y="3176589"/>
            <a:ext cx="287337" cy="765175"/>
          </a:xfrm>
          <a:prstGeom prst="leftBrace">
            <a:avLst>
              <a:gd name="adj1" fmla="val 8359"/>
              <a:gd name="adj2" fmla="val 50000"/>
            </a:avLst>
          </a:prstGeom>
          <a:noFill/>
          <a:ln w="12700" algn="ctr">
            <a:solidFill>
              <a:schemeClr val="tx1"/>
            </a:solidFill>
            <a:round/>
            <a:headEnd/>
            <a:tailEnd/>
          </a:ln>
        </p:spPr>
        <p:txBody>
          <a:bodyPr/>
          <a:lstStyle/>
          <a:p>
            <a:endParaRPr lang="en-US">
              <a:latin typeface="Whipsmart" pitchFamily="34" charset="0"/>
            </a:endParaRPr>
          </a:p>
        </p:txBody>
      </p:sp>
      <p:sp>
        <p:nvSpPr>
          <p:cNvPr id="36875" name="Bal oldali kapcsos zárójel 29"/>
          <p:cNvSpPr>
            <a:spLocks/>
          </p:cNvSpPr>
          <p:nvPr/>
        </p:nvSpPr>
        <p:spPr bwMode="auto">
          <a:xfrm rot="-5400000">
            <a:off x="3647282" y="3717132"/>
            <a:ext cx="144462" cy="1368425"/>
          </a:xfrm>
          <a:prstGeom prst="leftBrace">
            <a:avLst>
              <a:gd name="adj1" fmla="val 8288"/>
              <a:gd name="adj2" fmla="val 50000"/>
            </a:avLst>
          </a:prstGeom>
          <a:noFill/>
          <a:ln w="12700" algn="ctr">
            <a:solidFill>
              <a:schemeClr val="tx1"/>
            </a:solidFill>
            <a:round/>
            <a:headEnd/>
            <a:tailEnd/>
          </a:ln>
        </p:spPr>
        <p:txBody>
          <a:bodyPr/>
          <a:lstStyle/>
          <a:p>
            <a:endParaRPr lang="en-US">
              <a:latin typeface="Whipsmart" pitchFamily="34" charset="0"/>
            </a:endParaRPr>
          </a:p>
        </p:txBody>
      </p:sp>
      <p:sp>
        <p:nvSpPr>
          <p:cNvPr id="36876" name="Ellipszis 31"/>
          <p:cNvSpPr>
            <a:spLocks noChangeArrowheads="1"/>
          </p:cNvSpPr>
          <p:nvPr/>
        </p:nvSpPr>
        <p:spPr bwMode="auto">
          <a:xfrm>
            <a:off x="3648075" y="5732464"/>
            <a:ext cx="215900" cy="217487"/>
          </a:xfrm>
          <a:prstGeom prst="ellipse">
            <a:avLst/>
          </a:prstGeom>
          <a:solidFill>
            <a:srgbClr val="FF0000"/>
          </a:solidFill>
          <a:ln w="12700" algn="ctr">
            <a:solidFill>
              <a:schemeClr val="tx1"/>
            </a:solidFill>
            <a:round/>
            <a:headEnd/>
            <a:tailEnd/>
          </a:ln>
        </p:spPr>
        <p:txBody>
          <a:bodyPr/>
          <a:lstStyle/>
          <a:p>
            <a:endParaRPr lang="en-US"/>
          </a:p>
        </p:txBody>
      </p:sp>
      <p:sp>
        <p:nvSpPr>
          <p:cNvPr id="36877" name="Szövegdoboz 32"/>
          <p:cNvSpPr txBox="1">
            <a:spLocks noChangeArrowheads="1"/>
          </p:cNvSpPr>
          <p:nvPr/>
        </p:nvSpPr>
        <p:spPr bwMode="auto">
          <a:xfrm>
            <a:off x="3863975" y="5589588"/>
            <a:ext cx="3679212" cy="923330"/>
          </a:xfrm>
          <a:prstGeom prst="rect">
            <a:avLst/>
          </a:prstGeom>
          <a:noFill/>
          <a:ln w="9525">
            <a:noFill/>
            <a:miter lim="800000"/>
            <a:headEnd/>
            <a:tailEnd/>
          </a:ln>
        </p:spPr>
        <p:txBody>
          <a:bodyPr wrap="none">
            <a:spAutoFit/>
          </a:bodyPr>
          <a:lstStyle/>
          <a:p>
            <a:r>
              <a:rPr lang="en-US" dirty="0">
                <a:latin typeface="Whipsmart" pitchFamily="34" charset="0"/>
              </a:rPr>
              <a:t>screen coordinates: </a:t>
            </a:r>
            <a:r>
              <a:rPr lang="hu-HU" dirty="0">
                <a:latin typeface="Whipsmart" pitchFamily="34" charset="0"/>
              </a:rPr>
              <a:t>(</a:t>
            </a:r>
            <a:r>
              <a:rPr lang="en-US" dirty="0">
                <a:latin typeface="Whipsmart" pitchFamily="34" charset="0"/>
              </a:rPr>
              <a:t>y/z, 1</a:t>
            </a:r>
            <a:r>
              <a:rPr lang="hu-HU" dirty="0">
                <a:latin typeface="Whipsmart" pitchFamily="34" charset="0"/>
              </a:rPr>
              <a:t>)</a:t>
            </a:r>
            <a:endParaRPr lang="en-US" dirty="0">
              <a:latin typeface="Whipsmart" pitchFamily="34" charset="0"/>
            </a:endParaRPr>
          </a:p>
          <a:p>
            <a:r>
              <a:rPr lang="en-US" dirty="0">
                <a:latin typeface="Whipsmart" pitchFamily="34" charset="0"/>
              </a:rPr>
              <a:t>in homogenous coordinates</a:t>
            </a:r>
            <a:r>
              <a:rPr lang="hu-HU" dirty="0">
                <a:latin typeface="Whipsmart" pitchFamily="34" charset="0"/>
              </a:rPr>
              <a:t> (y/z, 1, </a:t>
            </a:r>
            <a:r>
              <a:rPr lang="hu-HU" dirty="0" err="1">
                <a:latin typeface="Whipsmart" pitchFamily="34" charset="0"/>
              </a:rPr>
              <a:t>1</a:t>
            </a:r>
            <a:r>
              <a:rPr lang="hu-HU" dirty="0">
                <a:latin typeface="Whipsmart" pitchFamily="34" charset="0"/>
              </a:rPr>
              <a:t>)</a:t>
            </a:r>
          </a:p>
          <a:p>
            <a:r>
              <a:rPr lang="en-US" dirty="0">
                <a:latin typeface="Whipsmart" pitchFamily="34" charset="0"/>
              </a:rPr>
              <a:t>or </a:t>
            </a:r>
            <a:r>
              <a:rPr lang="hu-HU" dirty="0">
                <a:latin typeface="Whipsmart" pitchFamily="34" charset="0"/>
              </a:rPr>
              <a:t>(y, </a:t>
            </a:r>
            <a:r>
              <a:rPr lang="en-US" dirty="0">
                <a:latin typeface="Whipsmart" pitchFamily="34" charset="0"/>
              </a:rPr>
              <a:t>z</a:t>
            </a:r>
            <a:r>
              <a:rPr lang="hu-HU" dirty="0">
                <a:latin typeface="Whipsmart" pitchFamily="34" charset="0"/>
              </a:rPr>
              <a:t>, </a:t>
            </a:r>
            <a:r>
              <a:rPr lang="en-US" dirty="0">
                <a:latin typeface="Whipsmart" pitchFamily="34" charset="0"/>
              </a:rPr>
              <a:t>z</a:t>
            </a:r>
            <a:r>
              <a:rPr lang="hu-HU" dirty="0">
                <a:latin typeface="Whipsmart" pitchFamily="34" charset="0"/>
              </a:rPr>
              <a:t>)</a:t>
            </a:r>
            <a:endParaRPr lang="en-US" dirty="0">
              <a:latin typeface="Whipsmart" pitchFamily="34" charset="0"/>
            </a:endParaRPr>
          </a:p>
        </p:txBody>
      </p:sp>
      <p:grpSp>
        <p:nvGrpSpPr>
          <p:cNvPr id="5" name="Csoportba foglalás 34"/>
          <p:cNvGrpSpPr>
            <a:grpSpLocks/>
          </p:cNvGrpSpPr>
          <p:nvPr/>
        </p:nvGrpSpPr>
        <p:grpSpPr bwMode="auto">
          <a:xfrm>
            <a:off x="4440239" y="2852737"/>
            <a:ext cx="429020" cy="2058196"/>
            <a:chOff x="2915816" y="2852936"/>
            <a:chExt cx="429498" cy="2057292"/>
          </a:xfrm>
        </p:grpSpPr>
        <p:cxnSp>
          <p:nvCxnSpPr>
            <p:cNvPr id="36881" name="Egyenes összekötő 20"/>
            <p:cNvCxnSpPr>
              <a:cxnSpLocks noChangeShapeType="1"/>
            </p:cNvCxnSpPr>
            <p:nvPr/>
          </p:nvCxnSpPr>
          <p:spPr bwMode="auto">
            <a:xfrm>
              <a:off x="2915816" y="3032956"/>
              <a:ext cx="0" cy="1800200"/>
            </a:xfrm>
            <a:prstGeom prst="line">
              <a:avLst/>
            </a:prstGeom>
            <a:noFill/>
            <a:ln w="57150" algn="ctr">
              <a:solidFill>
                <a:schemeClr val="tx1"/>
              </a:solidFill>
              <a:round/>
              <a:headEnd/>
              <a:tailEnd/>
            </a:ln>
          </p:spPr>
        </p:cxnSp>
        <p:sp>
          <p:nvSpPr>
            <p:cNvPr id="36882" name="Szövegdoboz 30"/>
            <p:cNvSpPr txBox="1">
              <a:spLocks noChangeArrowheads="1"/>
            </p:cNvSpPr>
            <p:nvPr/>
          </p:nvSpPr>
          <p:spPr bwMode="auto">
            <a:xfrm>
              <a:off x="2951820" y="2852936"/>
              <a:ext cx="319674" cy="369170"/>
            </a:xfrm>
            <a:prstGeom prst="rect">
              <a:avLst/>
            </a:prstGeom>
            <a:noFill/>
            <a:ln w="9525">
              <a:noFill/>
              <a:miter lim="800000"/>
              <a:headEnd/>
              <a:tailEnd/>
            </a:ln>
          </p:spPr>
          <p:txBody>
            <a:bodyPr wrap="none">
              <a:spAutoFit/>
            </a:bodyPr>
            <a:lstStyle/>
            <a:p>
              <a:r>
                <a:rPr lang="en-US">
                  <a:latin typeface="Whipsmart" pitchFamily="34" charset="0"/>
                </a:rPr>
                <a:t>1</a:t>
              </a:r>
            </a:p>
          </p:txBody>
        </p:sp>
        <p:sp>
          <p:nvSpPr>
            <p:cNvPr id="36883" name="Szövegdoboz 33"/>
            <p:cNvSpPr txBox="1">
              <a:spLocks noChangeArrowheads="1"/>
            </p:cNvSpPr>
            <p:nvPr/>
          </p:nvSpPr>
          <p:spPr bwMode="auto">
            <a:xfrm>
              <a:off x="2951820" y="4541058"/>
              <a:ext cx="393494" cy="369170"/>
            </a:xfrm>
            <a:prstGeom prst="rect">
              <a:avLst/>
            </a:prstGeom>
            <a:noFill/>
            <a:ln w="9525">
              <a:noFill/>
              <a:miter lim="800000"/>
              <a:headEnd/>
              <a:tailEnd/>
            </a:ln>
          </p:spPr>
          <p:txBody>
            <a:bodyPr wrap="none">
              <a:spAutoFit/>
            </a:bodyPr>
            <a:lstStyle/>
            <a:p>
              <a:r>
                <a:rPr lang="en-US">
                  <a:latin typeface="Whipsmart" pitchFamily="34" charset="0"/>
                </a:rPr>
                <a:t>-1</a:t>
              </a:r>
            </a:p>
          </p:txBody>
        </p:sp>
      </p:grpSp>
      <p:sp>
        <p:nvSpPr>
          <p:cNvPr id="19" name="Ellipszis 18"/>
          <p:cNvSpPr>
            <a:spLocks noChangeArrowheads="1"/>
          </p:cNvSpPr>
          <p:nvPr/>
        </p:nvSpPr>
        <p:spPr bwMode="auto">
          <a:xfrm>
            <a:off x="6203950" y="3068638"/>
            <a:ext cx="215900" cy="215900"/>
          </a:xfrm>
          <a:prstGeom prst="ellipse">
            <a:avLst/>
          </a:prstGeom>
          <a:solidFill>
            <a:srgbClr val="FF0000"/>
          </a:solidFill>
          <a:ln w="12700" algn="ctr">
            <a:solidFill>
              <a:schemeClr val="tx1"/>
            </a:solidFill>
            <a:round/>
            <a:headEnd/>
            <a:tailEnd/>
          </a:ln>
        </p:spPr>
        <p:txBody>
          <a:bodyPr/>
          <a:lstStyle/>
          <a:p>
            <a:endParaRPr lang="en-US">
              <a:latin typeface="Whipsmart" pitchFamily="34" charset="0"/>
            </a:endParaRPr>
          </a:p>
        </p:txBody>
      </p:sp>
      <p:sp>
        <p:nvSpPr>
          <p:cNvPr id="36880" name="Szövegdoboz 35"/>
          <p:cNvSpPr txBox="1">
            <a:spLocks noChangeArrowheads="1"/>
          </p:cNvSpPr>
          <p:nvPr/>
        </p:nvSpPr>
        <p:spPr bwMode="auto">
          <a:xfrm>
            <a:off x="3575050" y="4437063"/>
            <a:ext cx="319318" cy="369332"/>
          </a:xfrm>
          <a:prstGeom prst="rect">
            <a:avLst/>
          </a:prstGeom>
          <a:noFill/>
          <a:ln w="9525">
            <a:noFill/>
            <a:miter lim="800000"/>
            <a:headEnd/>
            <a:tailEnd/>
          </a:ln>
        </p:spPr>
        <p:txBody>
          <a:bodyPr wrap="none">
            <a:spAutoFit/>
          </a:bodyPr>
          <a:lstStyle/>
          <a:p>
            <a:r>
              <a:rPr lang="en-US">
                <a:latin typeface="Whipsmart" pitchFamily="34" charset="0"/>
              </a:rPr>
              <a:t>1</a:t>
            </a:r>
          </a:p>
        </p:txBody>
      </p:sp>
    </p:spTree>
    <p:extLst>
      <p:ext uri="{BB962C8B-B14F-4D97-AF65-F5344CB8AC3E}">
        <p14:creationId xmlns:p14="http://schemas.microsoft.com/office/powerpoint/2010/main" val="147423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1.66667E-6 -4.44444E-6 L -0.15365 0.06436 " pathEditMode="relative" rAng="0" ptsTypes="AA">
                                      <p:cBhvr>
                                        <p:cTn id="11" dur="500" fill="hold"/>
                                        <p:tgtEl>
                                          <p:spTgt spid="19"/>
                                        </p:tgtEl>
                                        <p:attrNameLst>
                                          <p:attrName>ppt_x</p:attrName>
                                          <p:attrName>ppt_y</p:attrName>
                                        </p:attrNameLst>
                                      </p:cBhvr>
                                      <p:rCtr x="-7682" y="3218"/>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6877"/>
                                        </p:tgtEl>
                                        <p:attrNameLst>
                                          <p:attrName>style.visibility</p:attrName>
                                        </p:attrNameLst>
                                      </p:cBhvr>
                                      <p:to>
                                        <p:strVal val="visible"/>
                                      </p:to>
                                    </p:set>
                                    <p:animEffect transition="in" filter="fade">
                                      <p:cBhvr>
                                        <p:cTn id="16" dur="500"/>
                                        <p:tgtEl>
                                          <p:spTgt spid="3687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6876"/>
                                        </p:tgtEl>
                                        <p:attrNameLst>
                                          <p:attrName>style.visibility</p:attrName>
                                        </p:attrNameLst>
                                      </p:cBhvr>
                                      <p:to>
                                        <p:strVal val="visible"/>
                                      </p:to>
                                    </p:set>
                                    <p:animEffect transition="in" filter="fade">
                                      <p:cBhvr>
                                        <p:cTn id="19" dur="500"/>
                                        <p:tgtEl>
                                          <p:spTgt spid="36876"/>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mph" presetSubtype="0" accel="50000" decel="50000" fill="hold" nodeType="clickEffect">
                                  <p:stCondLst>
                                    <p:cond delay="0"/>
                                  </p:stCondLst>
                                  <p:childTnLst>
                                    <p:animScale>
                                      <p:cBhvr>
                                        <p:cTn id="23" dur="5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6876" grpId="0" animBg="1"/>
      <p:bldP spid="36877" grpId="0"/>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Division as a matrix product? Only in homogeneous </a:t>
            </a:r>
            <a:r>
              <a:rPr lang="en-US" dirty="0" err="1"/>
              <a:t>coords</a:t>
            </a:r>
            <a:r>
              <a:rPr lang="en-US" dirty="0"/>
              <a:t>!</a:t>
            </a:r>
          </a:p>
        </p:txBody>
      </p:sp>
      <p:pic>
        <p:nvPicPr>
          <p:cNvPr id="17" name="Picture 1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4218099" y="2550607"/>
            <a:ext cx="3968497" cy="356311"/>
          </a:xfrm>
          <a:prstGeom prst="rect">
            <a:avLst/>
          </a:prstGeom>
        </p:spPr>
      </p:pic>
      <p:pic>
        <p:nvPicPr>
          <p:cNvPr id="19" name="Picture 1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4220233" y="1989922"/>
            <a:ext cx="3966363" cy="339242"/>
          </a:xfrm>
          <a:prstGeom prst="rect">
            <a:avLst/>
          </a:prstGeom>
        </p:spPr>
      </p:pic>
      <p:pic>
        <p:nvPicPr>
          <p:cNvPr id="3" name="Picture 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047160" y="3546481"/>
            <a:ext cx="4341878" cy="637946"/>
          </a:xfrm>
          <a:prstGeom prst="rect">
            <a:avLst/>
          </a:prstGeom>
        </p:spPr>
      </p:pic>
      <p:pic>
        <p:nvPicPr>
          <p:cNvPr id="4" name="Picture 3"/>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228236" y="4722686"/>
            <a:ext cx="4717390" cy="637946"/>
          </a:xfrm>
          <a:prstGeom prst="rect">
            <a:avLst/>
          </a:prstGeom>
        </p:spPr>
      </p:pic>
      <p:pic>
        <p:nvPicPr>
          <p:cNvPr id="5" name="Picture 4"/>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6280384" y="4184427"/>
            <a:ext cx="2022653" cy="1911703"/>
          </a:xfrm>
          <a:prstGeom prst="rect">
            <a:avLst/>
          </a:prstGeom>
        </p:spPr>
      </p:pic>
      <p:sp>
        <p:nvSpPr>
          <p:cNvPr id="26" name="Text Box 7"/>
          <p:cNvSpPr txBox="1">
            <a:spLocks noChangeArrowheads="1"/>
          </p:cNvSpPr>
          <p:nvPr/>
        </p:nvSpPr>
        <p:spPr bwMode="auto">
          <a:xfrm>
            <a:off x="5698166" y="6156310"/>
            <a:ext cx="3187091" cy="461665"/>
          </a:xfrm>
          <a:prstGeom prst="rect">
            <a:avLst/>
          </a:prstGeom>
          <a:noFill/>
          <a:ln w="25400">
            <a:noFill/>
            <a:miter lim="800000"/>
            <a:headEnd/>
            <a:tailEnd type="none" w="lg" len="med"/>
          </a:ln>
        </p:spPr>
        <p:txBody>
          <a:bodyPr wrap="none">
            <a:spAutoFit/>
          </a:bodyPr>
          <a:lstStyle/>
          <a:p>
            <a:r>
              <a:rPr lang="en-US" sz="2400" dirty="0">
                <a:latin typeface="Whipsmart" pitchFamily="34" charset="0"/>
              </a:rPr>
              <a:t>what matrix comes here?</a:t>
            </a:r>
          </a:p>
        </p:txBody>
      </p:sp>
    </p:spTree>
    <p:extLst>
      <p:ext uri="{BB962C8B-B14F-4D97-AF65-F5344CB8AC3E}">
        <p14:creationId xmlns:p14="http://schemas.microsoft.com/office/powerpoint/2010/main" val="426277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32"/>
          <p:cNvPicPr>
            <a:picLocks noChangeAspect="1"/>
          </p:cNvPicPr>
          <p:nvPr/>
        </p:nvPicPr>
        <p:blipFill>
          <a:blip r:embed="rId7" cstate="print"/>
          <a:stretch>
            <a:fillRect/>
          </a:stretch>
        </p:blipFill>
        <p:spPr>
          <a:xfrm>
            <a:off x="1981200" y="2800586"/>
            <a:ext cx="800100" cy="704614"/>
          </a:xfrm>
          <a:prstGeom prst="rect">
            <a:avLst/>
          </a:prstGeom>
        </p:spPr>
      </p:pic>
      <p:pic>
        <p:nvPicPr>
          <p:cNvPr id="44" name="Picture 32"/>
          <p:cNvPicPr>
            <a:picLocks noChangeAspect="1"/>
          </p:cNvPicPr>
          <p:nvPr/>
        </p:nvPicPr>
        <p:blipFill>
          <a:blip r:embed="rId7" cstate="print"/>
          <a:stretch>
            <a:fillRect/>
          </a:stretch>
        </p:blipFill>
        <p:spPr>
          <a:xfrm>
            <a:off x="1905000" y="914400"/>
            <a:ext cx="800100" cy="704614"/>
          </a:xfrm>
          <a:prstGeom prst="rect">
            <a:avLst/>
          </a:prstGeom>
        </p:spPr>
      </p:pic>
      <p:sp>
        <p:nvSpPr>
          <p:cNvPr id="41986" name="Freeform 4"/>
          <p:cNvSpPr>
            <a:spLocks/>
          </p:cNvSpPr>
          <p:nvPr/>
        </p:nvSpPr>
        <p:spPr bwMode="auto">
          <a:xfrm>
            <a:off x="3008313" y="2085975"/>
            <a:ext cx="762000" cy="2133600"/>
          </a:xfrm>
          <a:custGeom>
            <a:avLst/>
            <a:gdLst>
              <a:gd name="T0" fmla="*/ 0 w 480"/>
              <a:gd name="T1" fmla="*/ 2147483647 h 1344"/>
              <a:gd name="T2" fmla="*/ 2147483647 w 480"/>
              <a:gd name="T3" fmla="*/ 2147483647 h 1344"/>
              <a:gd name="T4" fmla="*/ 2147483647 w 480"/>
              <a:gd name="T5" fmla="*/ 0 h 1344"/>
              <a:gd name="T6" fmla="*/ 0 w 480"/>
              <a:gd name="T7" fmla="*/ 2147483647 h 1344"/>
              <a:gd name="T8" fmla="*/ 0 w 480"/>
              <a:gd name="T9" fmla="*/ 2147483647 h 1344"/>
              <a:gd name="T10" fmla="*/ 0 60000 65536"/>
              <a:gd name="T11" fmla="*/ 0 60000 65536"/>
              <a:gd name="T12" fmla="*/ 0 60000 65536"/>
              <a:gd name="T13" fmla="*/ 0 60000 65536"/>
              <a:gd name="T14" fmla="*/ 0 60000 65536"/>
              <a:gd name="T15" fmla="*/ 0 w 480"/>
              <a:gd name="T16" fmla="*/ 0 h 1344"/>
              <a:gd name="T17" fmla="*/ 480 w 480"/>
              <a:gd name="T18" fmla="*/ 1344 h 1344"/>
            </a:gdLst>
            <a:ahLst/>
            <a:cxnLst>
              <a:cxn ang="T10">
                <a:pos x="T0" y="T1"/>
              </a:cxn>
              <a:cxn ang="T11">
                <a:pos x="T2" y="T3"/>
              </a:cxn>
              <a:cxn ang="T12">
                <a:pos x="T4" y="T5"/>
              </a:cxn>
              <a:cxn ang="T13">
                <a:pos x="T6" y="T7"/>
              </a:cxn>
              <a:cxn ang="T14">
                <a:pos x="T8" y="T9"/>
              </a:cxn>
            </a:cxnLst>
            <a:rect l="T15" t="T16" r="T17" b="T18"/>
            <a:pathLst>
              <a:path w="480" h="1344">
                <a:moveTo>
                  <a:pt x="0" y="864"/>
                </a:moveTo>
                <a:lnTo>
                  <a:pt x="480" y="1344"/>
                </a:lnTo>
                <a:lnTo>
                  <a:pt x="480" y="0"/>
                </a:lnTo>
                <a:lnTo>
                  <a:pt x="0" y="480"/>
                </a:lnTo>
                <a:lnTo>
                  <a:pt x="0" y="864"/>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a:p>
        </p:txBody>
      </p:sp>
      <p:sp>
        <p:nvSpPr>
          <p:cNvPr id="41997" name="Line 15"/>
          <p:cNvSpPr>
            <a:spLocks noChangeShapeType="1"/>
          </p:cNvSpPr>
          <p:nvPr/>
        </p:nvSpPr>
        <p:spPr bwMode="auto">
          <a:xfrm flipH="1">
            <a:off x="2703513" y="3152775"/>
            <a:ext cx="1524000" cy="0"/>
          </a:xfrm>
          <a:prstGeom prst="line">
            <a:avLst/>
          </a:prstGeom>
          <a:noFill/>
          <a:ln w="12700">
            <a:solidFill>
              <a:schemeClr val="tx1"/>
            </a:solidFill>
            <a:round/>
            <a:headEnd/>
            <a:tailEnd type="triangle" w="med" len="med"/>
          </a:ln>
        </p:spPr>
        <p:txBody>
          <a:bodyPr wrap="none" anchor="ctr"/>
          <a:lstStyle/>
          <a:p>
            <a:endParaRPr lang="en-US"/>
          </a:p>
        </p:txBody>
      </p:sp>
      <p:sp>
        <p:nvSpPr>
          <p:cNvPr id="41998" name="Line 16"/>
          <p:cNvSpPr>
            <a:spLocks noChangeShapeType="1"/>
          </p:cNvSpPr>
          <p:nvPr/>
        </p:nvSpPr>
        <p:spPr bwMode="auto">
          <a:xfrm flipV="1">
            <a:off x="2703513" y="2085975"/>
            <a:ext cx="1066800" cy="1066800"/>
          </a:xfrm>
          <a:prstGeom prst="line">
            <a:avLst/>
          </a:prstGeom>
          <a:noFill/>
          <a:ln w="12700">
            <a:solidFill>
              <a:schemeClr val="tx1"/>
            </a:solidFill>
            <a:round/>
            <a:headEnd/>
            <a:tailEnd/>
          </a:ln>
        </p:spPr>
        <p:txBody>
          <a:bodyPr wrap="none" anchor="ctr"/>
          <a:lstStyle/>
          <a:p>
            <a:endParaRPr lang="en-US"/>
          </a:p>
        </p:txBody>
      </p:sp>
      <p:sp>
        <p:nvSpPr>
          <p:cNvPr id="41999" name="Line 17"/>
          <p:cNvSpPr>
            <a:spLocks noChangeShapeType="1"/>
          </p:cNvSpPr>
          <p:nvPr/>
        </p:nvSpPr>
        <p:spPr bwMode="auto">
          <a:xfrm>
            <a:off x="2703513" y="3152775"/>
            <a:ext cx="1066800" cy="1066800"/>
          </a:xfrm>
          <a:prstGeom prst="line">
            <a:avLst/>
          </a:prstGeom>
          <a:noFill/>
          <a:ln w="12700">
            <a:solidFill>
              <a:schemeClr val="tx1"/>
            </a:solidFill>
            <a:round/>
            <a:headEnd/>
            <a:tailEnd/>
          </a:ln>
        </p:spPr>
        <p:txBody>
          <a:bodyPr wrap="none" anchor="ctr"/>
          <a:lstStyle/>
          <a:p>
            <a:endParaRPr lang="en-US"/>
          </a:p>
        </p:txBody>
      </p:sp>
      <p:sp>
        <p:nvSpPr>
          <p:cNvPr id="42000" name="Line 19"/>
          <p:cNvSpPr>
            <a:spLocks noChangeShapeType="1"/>
          </p:cNvSpPr>
          <p:nvPr/>
        </p:nvSpPr>
        <p:spPr bwMode="auto">
          <a:xfrm>
            <a:off x="3770313" y="2009775"/>
            <a:ext cx="0" cy="2209800"/>
          </a:xfrm>
          <a:prstGeom prst="line">
            <a:avLst/>
          </a:prstGeom>
          <a:noFill/>
          <a:ln w="12700">
            <a:solidFill>
              <a:schemeClr val="tx1"/>
            </a:solidFill>
            <a:prstDash val="sysDot"/>
            <a:round/>
            <a:headEnd/>
            <a:tailEnd/>
          </a:ln>
        </p:spPr>
        <p:txBody>
          <a:bodyPr wrap="none" anchor="ctr"/>
          <a:lstStyle/>
          <a:p>
            <a:endParaRPr lang="en-US"/>
          </a:p>
        </p:txBody>
      </p:sp>
      <p:sp>
        <p:nvSpPr>
          <p:cNvPr id="42001" name="Line 23"/>
          <p:cNvSpPr>
            <a:spLocks noChangeShapeType="1"/>
          </p:cNvSpPr>
          <p:nvPr/>
        </p:nvSpPr>
        <p:spPr bwMode="auto">
          <a:xfrm flipV="1">
            <a:off x="2873375" y="4184650"/>
            <a:ext cx="0" cy="1981200"/>
          </a:xfrm>
          <a:prstGeom prst="line">
            <a:avLst/>
          </a:prstGeom>
          <a:noFill/>
          <a:ln w="12700">
            <a:solidFill>
              <a:schemeClr val="tx1"/>
            </a:solidFill>
            <a:round/>
            <a:headEnd/>
            <a:tailEnd type="triangle" w="med" len="med"/>
          </a:ln>
        </p:spPr>
        <p:txBody>
          <a:bodyPr wrap="none" anchor="ctr"/>
          <a:lstStyle/>
          <a:p>
            <a:endParaRPr lang="en-US"/>
          </a:p>
        </p:txBody>
      </p:sp>
      <p:sp>
        <p:nvSpPr>
          <p:cNvPr id="42002" name="Line 24"/>
          <p:cNvSpPr>
            <a:spLocks noChangeShapeType="1"/>
          </p:cNvSpPr>
          <p:nvPr/>
        </p:nvSpPr>
        <p:spPr bwMode="auto">
          <a:xfrm flipV="1">
            <a:off x="1919289" y="5229225"/>
            <a:ext cx="2016125" cy="0"/>
          </a:xfrm>
          <a:prstGeom prst="line">
            <a:avLst/>
          </a:prstGeom>
          <a:noFill/>
          <a:ln w="12700">
            <a:solidFill>
              <a:schemeClr val="tx1"/>
            </a:solidFill>
            <a:round/>
            <a:headEnd/>
            <a:tailEnd type="triangle" w="med" len="med"/>
          </a:ln>
        </p:spPr>
        <p:txBody>
          <a:bodyPr wrap="none" anchor="ctr"/>
          <a:lstStyle/>
          <a:p>
            <a:endParaRPr lang="en-US"/>
          </a:p>
        </p:txBody>
      </p:sp>
      <p:sp>
        <p:nvSpPr>
          <p:cNvPr id="42003" name="Rectangle 35"/>
          <p:cNvSpPr>
            <a:spLocks noChangeArrowheads="1"/>
          </p:cNvSpPr>
          <p:nvPr/>
        </p:nvSpPr>
        <p:spPr bwMode="auto">
          <a:xfrm>
            <a:off x="2028825" y="4413250"/>
            <a:ext cx="1758950" cy="1676400"/>
          </a:xfrm>
          <a:prstGeom prst="rect">
            <a:avLst/>
          </a:prstGeom>
          <a:solidFill>
            <a:schemeClr val="accent1">
              <a:alpha val="50195"/>
            </a:schemeClr>
          </a:solidFill>
          <a:ln w="12700">
            <a:solidFill>
              <a:schemeClr val="tx1"/>
            </a:solidFill>
            <a:miter lim="800000"/>
            <a:headEnd/>
            <a:tailEnd/>
          </a:ln>
        </p:spPr>
        <p:txBody>
          <a:bodyPr wrap="none" anchor="ctr"/>
          <a:lstStyle/>
          <a:p>
            <a:endParaRPr lang="en-US"/>
          </a:p>
        </p:txBody>
      </p:sp>
      <p:sp>
        <p:nvSpPr>
          <p:cNvPr id="42004" name="Rectangle 36"/>
          <p:cNvSpPr>
            <a:spLocks noChangeArrowheads="1"/>
          </p:cNvSpPr>
          <p:nvPr/>
        </p:nvSpPr>
        <p:spPr bwMode="auto">
          <a:xfrm>
            <a:off x="3756025" y="4760914"/>
            <a:ext cx="340158" cy="461665"/>
          </a:xfrm>
          <a:prstGeom prst="rect">
            <a:avLst/>
          </a:prstGeom>
          <a:noFill/>
          <a:ln w="12700">
            <a:noFill/>
            <a:miter lim="800000"/>
            <a:headEnd/>
            <a:tailEnd/>
          </a:ln>
        </p:spPr>
        <p:txBody>
          <a:bodyPr wrap="none">
            <a:spAutoFit/>
          </a:bodyPr>
          <a:lstStyle/>
          <a:p>
            <a:r>
              <a:rPr lang="hu-HU" sz="2400"/>
              <a:t>1</a:t>
            </a:r>
          </a:p>
        </p:txBody>
      </p:sp>
      <p:sp>
        <p:nvSpPr>
          <p:cNvPr id="42017" name="Line 52"/>
          <p:cNvSpPr>
            <a:spLocks noChangeShapeType="1"/>
          </p:cNvSpPr>
          <p:nvPr/>
        </p:nvSpPr>
        <p:spPr bwMode="auto">
          <a:xfrm flipH="1">
            <a:off x="2559051" y="1246188"/>
            <a:ext cx="1330325" cy="0"/>
          </a:xfrm>
          <a:prstGeom prst="line">
            <a:avLst/>
          </a:prstGeom>
          <a:noFill/>
          <a:ln w="12700">
            <a:solidFill>
              <a:schemeClr val="tx1"/>
            </a:solidFill>
            <a:round/>
            <a:headEnd/>
            <a:tailEnd type="triangle" w="med" len="med"/>
          </a:ln>
        </p:spPr>
        <p:txBody>
          <a:bodyPr wrap="none" anchor="ctr"/>
          <a:lstStyle/>
          <a:p>
            <a:endParaRPr lang="en-US"/>
          </a:p>
        </p:txBody>
      </p:sp>
      <p:sp>
        <p:nvSpPr>
          <p:cNvPr id="42018" name="Line 53"/>
          <p:cNvSpPr>
            <a:spLocks noChangeShapeType="1"/>
          </p:cNvSpPr>
          <p:nvPr/>
        </p:nvSpPr>
        <p:spPr bwMode="auto">
          <a:xfrm flipV="1">
            <a:off x="2690813" y="582614"/>
            <a:ext cx="1295400" cy="649287"/>
          </a:xfrm>
          <a:prstGeom prst="line">
            <a:avLst/>
          </a:prstGeom>
          <a:noFill/>
          <a:ln w="12700">
            <a:solidFill>
              <a:schemeClr val="tx1"/>
            </a:solidFill>
            <a:round/>
            <a:headEnd/>
            <a:tailEnd/>
          </a:ln>
        </p:spPr>
        <p:txBody>
          <a:bodyPr wrap="none" anchor="ctr"/>
          <a:lstStyle/>
          <a:p>
            <a:endParaRPr lang="en-US"/>
          </a:p>
        </p:txBody>
      </p:sp>
      <p:sp>
        <p:nvSpPr>
          <p:cNvPr id="42019" name="Line 54"/>
          <p:cNvSpPr>
            <a:spLocks noChangeShapeType="1"/>
          </p:cNvSpPr>
          <p:nvPr/>
        </p:nvSpPr>
        <p:spPr bwMode="auto">
          <a:xfrm>
            <a:off x="2690814" y="1231900"/>
            <a:ext cx="1228725" cy="573088"/>
          </a:xfrm>
          <a:prstGeom prst="line">
            <a:avLst/>
          </a:prstGeom>
          <a:noFill/>
          <a:ln w="12700">
            <a:solidFill>
              <a:schemeClr val="tx1"/>
            </a:solidFill>
            <a:round/>
            <a:headEnd/>
            <a:tailEnd/>
          </a:ln>
        </p:spPr>
        <p:txBody>
          <a:bodyPr wrap="none" anchor="ctr"/>
          <a:lstStyle/>
          <a:p>
            <a:endParaRPr lang="en-US"/>
          </a:p>
        </p:txBody>
      </p:sp>
      <p:sp>
        <p:nvSpPr>
          <p:cNvPr id="42020" name="Line 56"/>
          <p:cNvSpPr>
            <a:spLocks noChangeShapeType="1"/>
          </p:cNvSpPr>
          <p:nvPr/>
        </p:nvSpPr>
        <p:spPr bwMode="auto">
          <a:xfrm flipH="1" flipV="1">
            <a:off x="2711451" y="441326"/>
            <a:ext cx="15875" cy="1077913"/>
          </a:xfrm>
          <a:prstGeom prst="line">
            <a:avLst/>
          </a:prstGeom>
          <a:noFill/>
          <a:ln w="12700">
            <a:solidFill>
              <a:schemeClr val="tx1"/>
            </a:solidFill>
            <a:round/>
            <a:headEnd/>
            <a:tailEnd type="triangle" w="med" len="med"/>
          </a:ln>
        </p:spPr>
        <p:txBody>
          <a:bodyPr wrap="none" anchor="ctr"/>
          <a:lstStyle/>
          <a:p>
            <a:endParaRPr lang="en-US"/>
          </a:p>
        </p:txBody>
      </p:sp>
      <p:sp>
        <p:nvSpPr>
          <p:cNvPr id="42021" name="Text Box 57"/>
          <p:cNvSpPr txBox="1">
            <a:spLocks noChangeArrowheads="1"/>
          </p:cNvSpPr>
          <p:nvPr/>
        </p:nvSpPr>
        <p:spPr bwMode="auto">
          <a:xfrm>
            <a:off x="3827463" y="836613"/>
            <a:ext cx="322262" cy="457200"/>
          </a:xfrm>
          <a:prstGeom prst="rect">
            <a:avLst/>
          </a:prstGeom>
          <a:noFill/>
          <a:ln w="12700">
            <a:noFill/>
            <a:miter lim="800000"/>
            <a:headEnd/>
            <a:tailEnd/>
          </a:ln>
        </p:spPr>
        <p:txBody>
          <a:bodyPr>
            <a:spAutoFit/>
          </a:bodyPr>
          <a:lstStyle/>
          <a:p>
            <a:r>
              <a:rPr lang="hu-HU" sz="2400" i="1"/>
              <a:t>z</a:t>
            </a:r>
          </a:p>
        </p:txBody>
      </p:sp>
      <p:sp>
        <p:nvSpPr>
          <p:cNvPr id="42022" name="Text Box 58"/>
          <p:cNvSpPr txBox="1">
            <a:spLocks noChangeArrowheads="1"/>
          </p:cNvSpPr>
          <p:nvPr/>
        </p:nvSpPr>
        <p:spPr bwMode="auto">
          <a:xfrm>
            <a:off x="2711450" y="188914"/>
            <a:ext cx="322524" cy="461665"/>
          </a:xfrm>
          <a:prstGeom prst="rect">
            <a:avLst/>
          </a:prstGeom>
          <a:noFill/>
          <a:ln w="12700">
            <a:noFill/>
            <a:miter lim="800000"/>
            <a:headEnd/>
            <a:tailEnd/>
          </a:ln>
        </p:spPr>
        <p:txBody>
          <a:bodyPr wrap="none">
            <a:spAutoFit/>
          </a:bodyPr>
          <a:lstStyle/>
          <a:p>
            <a:r>
              <a:rPr lang="hu-HU" sz="2400" i="1"/>
              <a:t>y</a:t>
            </a:r>
          </a:p>
        </p:txBody>
      </p:sp>
      <p:sp>
        <p:nvSpPr>
          <p:cNvPr id="42023" name="Freeform 60"/>
          <p:cNvSpPr>
            <a:spLocks/>
          </p:cNvSpPr>
          <p:nvPr/>
        </p:nvSpPr>
        <p:spPr bwMode="auto">
          <a:xfrm>
            <a:off x="2992438" y="679451"/>
            <a:ext cx="836612" cy="1103313"/>
          </a:xfrm>
          <a:custGeom>
            <a:avLst/>
            <a:gdLst>
              <a:gd name="T0" fmla="*/ 0 w 480"/>
              <a:gd name="T1" fmla="*/ 2147483647 h 1344"/>
              <a:gd name="T2" fmla="*/ 2147483647 w 480"/>
              <a:gd name="T3" fmla="*/ 2147483647 h 1344"/>
              <a:gd name="T4" fmla="*/ 2147483647 w 480"/>
              <a:gd name="T5" fmla="*/ 0 h 1344"/>
              <a:gd name="T6" fmla="*/ 0 w 480"/>
              <a:gd name="T7" fmla="*/ 2147483647 h 1344"/>
              <a:gd name="T8" fmla="*/ 0 w 480"/>
              <a:gd name="T9" fmla="*/ 2147483647 h 1344"/>
              <a:gd name="T10" fmla="*/ 0 60000 65536"/>
              <a:gd name="T11" fmla="*/ 0 60000 65536"/>
              <a:gd name="T12" fmla="*/ 0 60000 65536"/>
              <a:gd name="T13" fmla="*/ 0 60000 65536"/>
              <a:gd name="T14" fmla="*/ 0 60000 65536"/>
              <a:gd name="T15" fmla="*/ 0 w 480"/>
              <a:gd name="T16" fmla="*/ 0 h 1344"/>
              <a:gd name="T17" fmla="*/ 480 w 480"/>
              <a:gd name="T18" fmla="*/ 1344 h 1344"/>
            </a:gdLst>
            <a:ahLst/>
            <a:cxnLst>
              <a:cxn ang="T10">
                <a:pos x="T0" y="T1"/>
              </a:cxn>
              <a:cxn ang="T11">
                <a:pos x="T2" y="T3"/>
              </a:cxn>
              <a:cxn ang="T12">
                <a:pos x="T4" y="T5"/>
              </a:cxn>
              <a:cxn ang="T13">
                <a:pos x="T6" y="T7"/>
              </a:cxn>
              <a:cxn ang="T14">
                <a:pos x="T8" y="T9"/>
              </a:cxn>
            </a:cxnLst>
            <a:rect l="T15" t="T16" r="T17" b="T18"/>
            <a:pathLst>
              <a:path w="480" h="1344">
                <a:moveTo>
                  <a:pt x="0" y="864"/>
                </a:moveTo>
                <a:lnTo>
                  <a:pt x="480" y="1344"/>
                </a:lnTo>
                <a:lnTo>
                  <a:pt x="480" y="0"/>
                </a:lnTo>
                <a:lnTo>
                  <a:pt x="0" y="480"/>
                </a:lnTo>
                <a:lnTo>
                  <a:pt x="0" y="864"/>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a:p>
        </p:txBody>
      </p:sp>
      <p:sp>
        <p:nvSpPr>
          <p:cNvPr id="46" name="Cím 45"/>
          <p:cNvSpPr>
            <a:spLocks noGrp="1"/>
          </p:cNvSpPr>
          <p:nvPr>
            <p:ph type="title"/>
          </p:nvPr>
        </p:nvSpPr>
        <p:spPr>
          <a:xfrm>
            <a:off x="4038600" y="365127"/>
            <a:ext cx="6000750" cy="1325563"/>
          </a:xfrm>
        </p:spPr>
        <p:txBody>
          <a:bodyPr/>
          <a:lstStyle/>
          <a:p>
            <a:r>
              <a:rPr lang="en-US" dirty="0"/>
              <a:t>Perspective projection</a:t>
            </a:r>
            <a:br>
              <a:rPr lang="en-US" dirty="0"/>
            </a:br>
            <a:r>
              <a:rPr lang="en-US" dirty="0"/>
              <a:t>with depth</a:t>
            </a:r>
          </a:p>
        </p:txBody>
      </p:sp>
      <p:pic>
        <p:nvPicPr>
          <p:cNvPr id="6" name="Picture 5"/>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4601479" y="4853076"/>
            <a:ext cx="2368296" cy="322174"/>
          </a:xfrm>
          <a:prstGeom prst="rect">
            <a:avLst/>
          </a:prstGeom>
        </p:spPr>
      </p:pic>
      <p:pic>
        <p:nvPicPr>
          <p:cNvPr id="5" name="Picture 4"/>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601479" y="5603875"/>
            <a:ext cx="5133442" cy="637947"/>
          </a:xfrm>
          <a:prstGeom prst="rect">
            <a:avLst/>
          </a:prstGeom>
        </p:spPr>
      </p:pic>
      <p:pic>
        <p:nvPicPr>
          <p:cNvPr id="3" name="Picture 2"/>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8100496" y="4947571"/>
            <a:ext cx="2519782" cy="251765"/>
          </a:xfrm>
          <a:prstGeom prst="rect">
            <a:avLst/>
          </a:prstGeom>
        </p:spPr>
      </p:pic>
      <p:pic>
        <p:nvPicPr>
          <p:cNvPr id="7" name="Picture 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4912984" y="1798757"/>
            <a:ext cx="4821937" cy="2338423"/>
          </a:xfrm>
          <a:prstGeom prst="rect">
            <a:avLst/>
          </a:prstGeom>
        </p:spPr>
      </p:pic>
    </p:spTree>
    <p:extLst>
      <p:ext uri="{BB962C8B-B14F-4D97-AF65-F5344CB8AC3E}">
        <p14:creationId xmlns:p14="http://schemas.microsoft.com/office/powerpoint/2010/main" val="4254731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PerspectiveCamera.kt</a:t>
            </a:r>
            <a:endParaRPr lang="en-US" dirty="0"/>
          </a:p>
        </p:txBody>
      </p:sp>
      <p:sp>
        <p:nvSpPr>
          <p:cNvPr id="3" name="Content Placeholder 2"/>
          <p:cNvSpPr>
            <a:spLocks noGrp="1"/>
          </p:cNvSpPr>
          <p:nvPr>
            <p:ph idx="1"/>
          </p:nvPr>
        </p:nvSpPr>
        <p:spPr/>
        <p:txBody>
          <a:bodyPr/>
          <a:lstStyle/>
          <a:p>
            <a:r>
              <a:rPr lang="en-US" dirty="0"/>
              <a:t>3D perspective camera object</a:t>
            </a:r>
          </a:p>
          <a:p>
            <a:r>
              <a:rPr lang="en-US" dirty="0"/>
              <a:t>must set view, projection matrices</a:t>
            </a:r>
          </a:p>
          <a:p>
            <a:r>
              <a:rPr lang="en-US" dirty="0"/>
              <a:t>moveable by mouse and WASD keys</a:t>
            </a:r>
          </a:p>
          <a:p>
            <a:endParaRPr lang="en-US" dirty="0"/>
          </a:p>
        </p:txBody>
      </p:sp>
    </p:spTree>
    <p:extLst>
      <p:ext uri="{BB962C8B-B14F-4D97-AF65-F5344CB8AC3E}">
        <p14:creationId xmlns:p14="http://schemas.microsoft.com/office/powerpoint/2010/main" val="790892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err="1">
                <a:latin typeface="Consolas" panose="020B0609020204030204" pitchFamily="49" charset="0"/>
                <a:cs typeface="Consolas" panose="020B0609020204030204" pitchFamily="49" charset="0"/>
              </a:rPr>
              <a:t>PerspectiveCamera</a:t>
            </a:r>
            <a:r>
              <a:rPr lang="hu-HU" sz="3200" dirty="0">
                <a:latin typeface="Consolas" panose="020B0609020204030204" pitchFamily="49" charset="0"/>
                <a:cs typeface="Consolas" panose="020B0609020204030204" pitchFamily="49" charset="0"/>
              </a:rPr>
              <a:t>.</a:t>
            </a:r>
            <a:r>
              <a:rPr lang="hu-HU" sz="3200" dirty="0" err="1">
                <a:latin typeface="Consolas" panose="020B0609020204030204" pitchFamily="49" charset="0"/>
                <a:cs typeface="Consolas" panose="020B0609020204030204" pitchFamily="49" charset="0"/>
              </a:rPr>
              <a:t>kt</a:t>
            </a:r>
            <a:r>
              <a:rPr lang="hu-HU" sz="3200" dirty="0"/>
              <a:t> – import</a:t>
            </a:r>
            <a:endParaRPr lang="en-US" sz="3200" dirty="0">
              <a:latin typeface="Consolas" panose="020B0609020204030204" pitchFamily="49" charset="0"/>
              <a:cs typeface="Consolas" panose="020B0609020204030204" pitchFamily="49" charset="0"/>
            </a:endParaRPr>
          </a:p>
        </p:txBody>
      </p:sp>
      <p:sp>
        <p:nvSpPr>
          <p:cNvPr id="3" name="Rectangle 2"/>
          <p:cNvSpPr/>
          <p:nvPr/>
        </p:nvSpPr>
        <p:spPr>
          <a:xfrm>
            <a:off x="0" y="1905000"/>
            <a:ext cx="12192000" cy="4953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import </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vision.gears.webglmath.UniformProvider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import </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vision.gears.webglmath.Vec2</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import </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vision.gears.webglmath.Vec3</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import </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vision.gears.webglmath.Mat4</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import </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kotlin.math.tan</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import </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org.w3c.dom.events.*</a:t>
            </a: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4719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Camera parameters</a:t>
            </a:r>
          </a:p>
        </p:txBody>
      </p:sp>
      <p:sp>
        <p:nvSpPr>
          <p:cNvPr id="5" name="Content Placeholder 4"/>
          <p:cNvSpPr>
            <a:spLocks noGrp="1"/>
          </p:cNvSpPr>
          <p:nvPr>
            <p:ph idx="1"/>
          </p:nvPr>
        </p:nvSpPr>
        <p:spPr/>
        <p:txBody>
          <a:bodyPr>
            <a:norm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err="1">
                <a:solidFill>
                  <a:srgbClr val="000000"/>
                </a:solidFill>
                <a:ea typeface="Times New Roman" panose="02020603050405020304" pitchFamily="18" charset="0"/>
                <a:cs typeface="Times New Roman" panose="02020603050405020304" pitchFamily="18" charset="0"/>
              </a:rPr>
              <a:t>PerspectiveCamera</a:t>
            </a:r>
            <a:r>
              <a:rPr lang="en-US" dirty="0">
                <a:solidFill>
                  <a:srgbClr val="000000"/>
                </a:solidFill>
                <a:ea typeface="Times New Roman" panose="02020603050405020304" pitchFamily="18" charset="0"/>
                <a:cs typeface="Times New Roman" panose="02020603050405020304" pitchFamily="18" charset="0"/>
              </a:rPr>
              <a:t>(</a:t>
            </a:r>
            <a:r>
              <a:rPr lang="en-US" dirty="0" err="1">
                <a:solidFill>
                  <a:srgbClr val="C70040"/>
                </a:solidFill>
                <a:ea typeface="Times New Roman" panose="02020603050405020304" pitchFamily="18" charset="0"/>
                <a:cs typeface="Times New Roman" panose="02020603050405020304" pitchFamily="18" charset="0"/>
              </a:rPr>
              <a:t>vararg</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programs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Program)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"camera"</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position </a:t>
            </a:r>
            <a:r>
              <a:rPr lang="en-US" dirty="0">
                <a:solidFill>
                  <a:srgbClr val="C70040"/>
                </a:solidFill>
                <a:ea typeface="Times New Roman" panose="02020603050405020304" pitchFamily="18" charset="0"/>
                <a:cs typeface="Times New Roman" panose="02020603050405020304" pitchFamily="18" charset="0"/>
              </a:rPr>
              <a:t>by </a:t>
            </a:r>
            <a:r>
              <a:rPr lang="en-US" dirty="0">
                <a:solidFill>
                  <a:srgbClr val="000000"/>
                </a:solidFill>
                <a:ea typeface="Times New Roman" panose="02020603050405020304" pitchFamily="18" charset="0"/>
                <a:cs typeface="Times New Roman" panose="02020603050405020304" pitchFamily="18" charset="0"/>
              </a:rPr>
              <a:t>Vec3(</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roll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pitch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yaw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dirty="0">
                <a:solidFill>
                  <a:srgbClr val="000000"/>
                </a:solidFill>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C7004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ahead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Vec3(</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7C4FCD"/>
                </a:solidFill>
                <a:ea typeface="Times New Roman" panose="02020603050405020304" pitchFamily="18" charset="0"/>
                <a:cs typeface="Times New Roman" panose="02020603050405020304" pitchFamily="18" charset="0"/>
              </a:rPr>
              <a:t>1.0f</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right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Vec3(</a:t>
            </a:r>
            <a:r>
              <a:rPr lang="en-US" dirty="0">
                <a:solidFill>
                  <a:srgbClr val="7C4FCD"/>
                </a:solidFill>
                <a:ea typeface="Times New Roman" panose="02020603050405020304" pitchFamily="18" charset="0"/>
                <a:cs typeface="Times New Roman" panose="02020603050405020304" pitchFamily="18" charset="0"/>
              </a:rPr>
              <a:t>1.0f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up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Vec3(</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1.0f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6554039" y="5947245"/>
            <a:ext cx="3464603" cy="646331"/>
          </a:xfrm>
          <a:prstGeom prst="rect">
            <a:avLst/>
          </a:prstGeom>
          <a:noFill/>
        </p:spPr>
        <p:txBody>
          <a:bodyPr wrap="square" rtlCol="0">
            <a:spAutoFit/>
          </a:bodyPr>
          <a:lstStyle/>
          <a:p>
            <a:r>
              <a:rPr lang="en-US" dirty="0">
                <a:solidFill>
                  <a:srgbClr val="FF0000"/>
                </a:solidFill>
                <a:latin typeface="Whipsmart" panose="020B0502030203050204" pitchFamily="34" charset="0"/>
              </a:rPr>
              <a:t>right-handed coordinate system</a:t>
            </a:r>
            <a:r>
              <a:rPr lang="hu-HU" dirty="0">
                <a:solidFill>
                  <a:srgbClr val="FF0000"/>
                </a:solidFill>
                <a:latin typeface="Whipsmart" panose="020B0502030203050204" pitchFamily="34" charset="0"/>
              </a:rPr>
              <a:t>:</a:t>
            </a:r>
          </a:p>
          <a:p>
            <a:r>
              <a:rPr lang="hu-HU" dirty="0">
                <a:solidFill>
                  <a:srgbClr val="FF0000"/>
                </a:solidFill>
                <a:latin typeface="Whipsmart" panose="020B0502030203050204" pitchFamily="34" charset="0"/>
              </a:rPr>
              <a:t>x </a:t>
            </a:r>
            <a:r>
              <a:rPr lang="en-US" dirty="0">
                <a:solidFill>
                  <a:srgbClr val="FF0000"/>
                </a:solidFill>
                <a:latin typeface="Whipsmart" panose="020B0502030203050204" pitchFamily="34" charset="0"/>
              </a:rPr>
              <a:t>right</a:t>
            </a:r>
            <a:r>
              <a:rPr lang="hu-HU" dirty="0">
                <a:solidFill>
                  <a:srgbClr val="FF0000"/>
                </a:solidFill>
                <a:latin typeface="Whipsmart" panose="020B0502030203050204" pitchFamily="34" charset="0"/>
              </a:rPr>
              <a:t>, y </a:t>
            </a:r>
            <a:r>
              <a:rPr lang="en-US" dirty="0">
                <a:solidFill>
                  <a:srgbClr val="FF0000"/>
                </a:solidFill>
                <a:latin typeface="Whipsmart" panose="020B0502030203050204" pitchFamily="34" charset="0"/>
              </a:rPr>
              <a:t>up</a:t>
            </a:r>
            <a:r>
              <a:rPr lang="hu-HU" dirty="0">
                <a:solidFill>
                  <a:srgbClr val="FF0000"/>
                </a:solidFill>
                <a:latin typeface="Whipsmart" panose="020B0502030203050204" pitchFamily="34" charset="0"/>
              </a:rPr>
              <a:t>, z </a:t>
            </a:r>
            <a:r>
              <a:rPr lang="en-US" dirty="0">
                <a:solidFill>
                  <a:srgbClr val="FF0000"/>
                </a:solidFill>
                <a:latin typeface="Whipsmart" panose="020B0502030203050204" pitchFamily="34" charset="0"/>
              </a:rPr>
              <a:t>backwards</a:t>
            </a:r>
          </a:p>
        </p:txBody>
      </p:sp>
      <p:cxnSp>
        <p:nvCxnSpPr>
          <p:cNvPr id="7" name="Straight Arrow Connector 6"/>
          <p:cNvCxnSpPr>
            <a:cxnSpLocks/>
            <a:stCxn id="6" idx="1"/>
          </p:cNvCxnSpPr>
          <p:nvPr/>
        </p:nvCxnSpPr>
        <p:spPr>
          <a:xfrm flipH="1" flipV="1">
            <a:off x="5243401" y="5483119"/>
            <a:ext cx="1310638" cy="7872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456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Projection parameters</a:t>
            </a:r>
          </a:p>
        </p:txBody>
      </p:sp>
      <p:sp>
        <p:nvSpPr>
          <p:cNvPr id="5" name="Content Placeholder 4"/>
          <p:cNvSpPr>
            <a:spLocks noGrp="1"/>
          </p:cNvSpPr>
          <p:nvPr>
            <p:ph idx="1"/>
          </p:nvPr>
        </p:nvSpPr>
        <p:spPr/>
        <p:txBody>
          <a:bodyPr>
            <a:norm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hu-HU" dirty="0">
                <a:solidFill>
                  <a:srgbClr val="7C4FCD"/>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fov</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1.0f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aspect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1.0f</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nearPlane</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0.1f</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7C4FCD"/>
                </a:solidFill>
                <a:ea typeface="Times New Roman" panose="02020603050405020304" pitchFamily="18" charset="0"/>
              </a:rPr>
              <a:t>  </a:t>
            </a:r>
            <a:r>
              <a:rPr lang="en-US" dirty="0" err="1">
                <a:solidFill>
                  <a:srgbClr val="C70040"/>
                </a:solidFill>
                <a:ea typeface="Times New Roman" panose="02020603050405020304" pitchFamily="18" charset="0"/>
              </a:rPr>
              <a:t>var</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farPlane</a:t>
            </a: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 </a:t>
            </a:r>
            <a:r>
              <a:rPr lang="en-US" dirty="0">
                <a:solidFill>
                  <a:srgbClr val="7C4FCD"/>
                </a:solidFill>
                <a:ea typeface="Times New Roman" panose="02020603050405020304" pitchFamily="18" charset="0"/>
              </a:rPr>
              <a:t>1000.0f</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60328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Properties for moving</a:t>
            </a:r>
          </a:p>
        </p:txBody>
      </p:sp>
      <p:sp>
        <p:nvSpPr>
          <p:cNvPr id="5" name="Content Placeholder 4"/>
          <p:cNvSpPr>
            <a:spLocks noGrp="1"/>
          </p:cNvSpPr>
          <p:nvPr>
            <p:ph idx="1"/>
          </p:nvPr>
        </p:nvSpPr>
        <p:spPr/>
        <p:txBody>
          <a:bodyPr>
            <a:norm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C7004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speed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0.005f</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isDragging</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false</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7C4FCD"/>
                </a:solidFill>
                <a:ea typeface="Times New Roman" panose="02020603050405020304" pitchFamily="18" charset="0"/>
              </a:rPr>
              <a:t>  </a:t>
            </a:r>
            <a:r>
              <a:rPr lang="en-US" dirty="0" err="1">
                <a:solidFill>
                  <a:srgbClr val="C70040"/>
                </a:solidFill>
                <a:ea typeface="Times New Roman" panose="02020603050405020304" pitchFamily="18" charset="0"/>
              </a:rPr>
              <a:t>val</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mouseDelta</a:t>
            </a: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Vec2(</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a:t>
            </a:r>
            <a:endParaRPr lang="en-US" sz="15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507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2"/>
          <p:cNvPicPr>
            <a:picLocks noChangeAspect="1"/>
          </p:cNvPicPr>
          <p:nvPr/>
        </p:nvPicPr>
        <p:blipFill>
          <a:blip r:embed="rId3" cstate="print"/>
          <a:stretch>
            <a:fillRect/>
          </a:stretch>
        </p:blipFill>
        <p:spPr>
          <a:xfrm rot="1800000">
            <a:off x="3648720" y="2669124"/>
            <a:ext cx="602405" cy="530513"/>
          </a:xfrm>
          <a:prstGeom prst="rect">
            <a:avLst/>
          </a:prstGeom>
        </p:spPr>
      </p:pic>
      <p:sp>
        <p:nvSpPr>
          <p:cNvPr id="2" name="Cím 1"/>
          <p:cNvSpPr>
            <a:spLocks noGrp="1"/>
          </p:cNvSpPr>
          <p:nvPr>
            <p:ph type="title"/>
          </p:nvPr>
        </p:nvSpPr>
        <p:spPr/>
        <p:txBody>
          <a:bodyPr/>
          <a:lstStyle/>
          <a:p>
            <a:pPr>
              <a:defRPr/>
            </a:pPr>
            <a:r>
              <a:rPr lang="en-US" dirty="0"/>
              <a:t>Coordinate systems: camera space</a:t>
            </a:r>
          </a:p>
        </p:txBody>
      </p:sp>
      <p:sp>
        <p:nvSpPr>
          <p:cNvPr id="10244" name="Line 58"/>
          <p:cNvSpPr>
            <a:spLocks noChangeShapeType="1"/>
          </p:cNvSpPr>
          <p:nvPr/>
        </p:nvSpPr>
        <p:spPr bwMode="auto">
          <a:xfrm flipV="1">
            <a:off x="4008438" y="3776663"/>
            <a:ext cx="0" cy="1524000"/>
          </a:xfrm>
          <a:prstGeom prst="line">
            <a:avLst/>
          </a:prstGeom>
          <a:noFill/>
          <a:ln w="12700">
            <a:solidFill>
              <a:schemeClr val="tx1"/>
            </a:solidFill>
            <a:round/>
            <a:headEnd/>
            <a:tailEnd type="triangle" w="med" len="med"/>
          </a:ln>
        </p:spPr>
        <p:txBody>
          <a:bodyPr wrap="none" anchor="ctr"/>
          <a:lstStyle/>
          <a:p>
            <a:endParaRPr lang="en-US">
              <a:latin typeface="Whipsmart" pitchFamily="34" charset="0"/>
            </a:endParaRPr>
          </a:p>
        </p:txBody>
      </p:sp>
      <p:sp>
        <p:nvSpPr>
          <p:cNvPr id="10245" name="Line 59"/>
          <p:cNvSpPr>
            <a:spLocks noChangeShapeType="1"/>
          </p:cNvSpPr>
          <p:nvPr/>
        </p:nvSpPr>
        <p:spPr bwMode="auto">
          <a:xfrm>
            <a:off x="4008438" y="5300663"/>
            <a:ext cx="1143000" cy="838200"/>
          </a:xfrm>
          <a:prstGeom prst="line">
            <a:avLst/>
          </a:prstGeom>
          <a:noFill/>
          <a:ln w="12700">
            <a:solidFill>
              <a:schemeClr val="tx1"/>
            </a:solidFill>
            <a:round/>
            <a:headEnd/>
            <a:tailEnd type="triangle" w="med" len="med"/>
          </a:ln>
        </p:spPr>
        <p:txBody>
          <a:bodyPr wrap="none" anchor="ctr"/>
          <a:lstStyle/>
          <a:p>
            <a:endParaRPr lang="en-US">
              <a:latin typeface="Whipsmart" pitchFamily="34" charset="0"/>
            </a:endParaRPr>
          </a:p>
        </p:txBody>
      </p:sp>
      <p:sp>
        <p:nvSpPr>
          <p:cNvPr id="10246" name="Line 60"/>
          <p:cNvSpPr>
            <a:spLocks noChangeShapeType="1"/>
          </p:cNvSpPr>
          <p:nvPr/>
        </p:nvSpPr>
        <p:spPr bwMode="auto">
          <a:xfrm flipH="1">
            <a:off x="2859741" y="5300662"/>
            <a:ext cx="1148697" cy="419099"/>
          </a:xfrm>
          <a:prstGeom prst="line">
            <a:avLst/>
          </a:prstGeom>
          <a:noFill/>
          <a:ln w="12700">
            <a:solidFill>
              <a:schemeClr val="tx1"/>
            </a:solidFill>
            <a:round/>
            <a:headEnd/>
            <a:tailEnd type="triangle" w="med" len="med"/>
          </a:ln>
        </p:spPr>
        <p:txBody>
          <a:bodyPr wrap="none" anchor="ctr"/>
          <a:lstStyle/>
          <a:p>
            <a:endParaRPr lang="en-US">
              <a:latin typeface="Whipsmart" pitchFamily="34" charset="0"/>
            </a:endParaRPr>
          </a:p>
        </p:txBody>
      </p:sp>
      <p:sp>
        <p:nvSpPr>
          <p:cNvPr id="10247" name="Line 62"/>
          <p:cNvSpPr>
            <a:spLocks noChangeShapeType="1"/>
          </p:cNvSpPr>
          <p:nvPr/>
        </p:nvSpPr>
        <p:spPr bwMode="auto">
          <a:xfrm flipV="1">
            <a:off x="4008439" y="3079751"/>
            <a:ext cx="192087" cy="2144713"/>
          </a:xfrm>
          <a:prstGeom prst="line">
            <a:avLst/>
          </a:prstGeom>
          <a:noFill/>
          <a:ln w="38100">
            <a:solidFill>
              <a:srgbClr val="18E63A"/>
            </a:solidFill>
            <a:round/>
            <a:headEnd/>
            <a:tailEnd type="triangle" w="med" len="med"/>
          </a:ln>
        </p:spPr>
        <p:txBody>
          <a:bodyPr wrap="none" anchor="ctr"/>
          <a:lstStyle/>
          <a:p>
            <a:endParaRPr lang="en-US">
              <a:latin typeface="Whipsmart" pitchFamily="34" charset="0"/>
            </a:endParaRPr>
          </a:p>
        </p:txBody>
      </p:sp>
      <p:sp>
        <p:nvSpPr>
          <p:cNvPr id="10248" name="Text Box 63"/>
          <p:cNvSpPr txBox="1">
            <a:spLocks noChangeArrowheads="1"/>
          </p:cNvSpPr>
          <p:nvPr/>
        </p:nvSpPr>
        <p:spPr bwMode="auto">
          <a:xfrm>
            <a:off x="4903788" y="5618163"/>
            <a:ext cx="266420" cy="369332"/>
          </a:xfrm>
          <a:prstGeom prst="rect">
            <a:avLst/>
          </a:prstGeom>
          <a:noFill/>
          <a:ln w="12700">
            <a:noFill/>
            <a:miter lim="800000"/>
            <a:headEnd/>
            <a:tailEnd/>
          </a:ln>
        </p:spPr>
        <p:txBody>
          <a:bodyPr wrap="none">
            <a:spAutoFit/>
          </a:bodyPr>
          <a:lstStyle/>
          <a:p>
            <a:r>
              <a:rPr lang="hu-HU" i="1" dirty="0">
                <a:latin typeface="Whipsmart" pitchFamily="34" charset="0"/>
              </a:rPr>
              <a:t>x</a:t>
            </a:r>
          </a:p>
        </p:txBody>
      </p:sp>
      <p:sp>
        <p:nvSpPr>
          <p:cNvPr id="10249" name="Text Box 64"/>
          <p:cNvSpPr txBox="1">
            <a:spLocks noChangeArrowheads="1"/>
          </p:cNvSpPr>
          <p:nvPr/>
        </p:nvSpPr>
        <p:spPr bwMode="auto">
          <a:xfrm>
            <a:off x="2722578" y="5326853"/>
            <a:ext cx="263214" cy="369332"/>
          </a:xfrm>
          <a:prstGeom prst="rect">
            <a:avLst/>
          </a:prstGeom>
          <a:noFill/>
          <a:ln w="12700">
            <a:noFill/>
            <a:miter lim="800000"/>
            <a:headEnd/>
            <a:tailEnd/>
          </a:ln>
        </p:spPr>
        <p:txBody>
          <a:bodyPr wrap="none">
            <a:spAutoFit/>
          </a:bodyPr>
          <a:lstStyle/>
          <a:p>
            <a:r>
              <a:rPr lang="hu-HU" i="1" dirty="0">
                <a:latin typeface="Whipsmart" pitchFamily="34" charset="0"/>
              </a:rPr>
              <a:t>z</a:t>
            </a:r>
          </a:p>
        </p:txBody>
      </p:sp>
      <p:sp>
        <p:nvSpPr>
          <p:cNvPr id="10250" name="Text Box 65"/>
          <p:cNvSpPr txBox="1">
            <a:spLocks noChangeArrowheads="1"/>
          </p:cNvSpPr>
          <p:nvPr/>
        </p:nvSpPr>
        <p:spPr bwMode="auto">
          <a:xfrm>
            <a:off x="3633788" y="3624263"/>
            <a:ext cx="272832" cy="369332"/>
          </a:xfrm>
          <a:prstGeom prst="rect">
            <a:avLst/>
          </a:prstGeom>
          <a:noFill/>
          <a:ln w="12700">
            <a:noFill/>
            <a:miter lim="800000"/>
            <a:headEnd/>
            <a:tailEnd/>
          </a:ln>
        </p:spPr>
        <p:txBody>
          <a:bodyPr wrap="none">
            <a:spAutoFit/>
          </a:bodyPr>
          <a:lstStyle/>
          <a:p>
            <a:r>
              <a:rPr lang="hu-HU" i="1" dirty="0">
                <a:latin typeface="Whipsmart" pitchFamily="34" charset="0"/>
              </a:rPr>
              <a:t>y</a:t>
            </a:r>
          </a:p>
        </p:txBody>
      </p:sp>
      <p:sp>
        <p:nvSpPr>
          <p:cNvPr id="10251" name="Text Box 67"/>
          <p:cNvSpPr txBox="1">
            <a:spLocks noChangeArrowheads="1"/>
          </p:cNvSpPr>
          <p:nvPr/>
        </p:nvSpPr>
        <p:spPr bwMode="auto">
          <a:xfrm>
            <a:off x="4511675" y="1844675"/>
            <a:ext cx="441146" cy="369332"/>
          </a:xfrm>
          <a:prstGeom prst="rect">
            <a:avLst/>
          </a:prstGeom>
          <a:noFill/>
          <a:ln w="12700">
            <a:noFill/>
            <a:miter lim="800000"/>
            <a:headEnd/>
            <a:tailEnd/>
          </a:ln>
        </p:spPr>
        <p:txBody>
          <a:bodyPr wrap="none">
            <a:spAutoFit/>
          </a:bodyPr>
          <a:lstStyle/>
          <a:p>
            <a:r>
              <a:rPr lang="hu-HU" b="1">
                <a:latin typeface="Whipsmart" pitchFamily="34" charset="0"/>
              </a:rPr>
              <a:t>up</a:t>
            </a:r>
          </a:p>
        </p:txBody>
      </p:sp>
      <p:sp>
        <p:nvSpPr>
          <p:cNvPr id="10252" name="Text Box 68"/>
          <p:cNvSpPr txBox="1">
            <a:spLocks noChangeArrowheads="1"/>
          </p:cNvSpPr>
          <p:nvPr/>
        </p:nvSpPr>
        <p:spPr bwMode="auto">
          <a:xfrm>
            <a:off x="4079876" y="3860800"/>
            <a:ext cx="492443" cy="369332"/>
          </a:xfrm>
          <a:prstGeom prst="rect">
            <a:avLst/>
          </a:prstGeom>
          <a:noFill/>
          <a:ln w="12700">
            <a:noFill/>
            <a:miter lim="800000"/>
            <a:headEnd/>
            <a:tailEnd/>
          </a:ln>
        </p:spPr>
        <p:txBody>
          <a:bodyPr wrap="none">
            <a:spAutoFit/>
          </a:bodyPr>
          <a:lstStyle/>
          <a:p>
            <a:r>
              <a:rPr lang="hu-HU" b="1">
                <a:latin typeface="Whipsmart" pitchFamily="34" charset="0"/>
              </a:rPr>
              <a:t>eye</a:t>
            </a:r>
          </a:p>
        </p:txBody>
      </p:sp>
      <p:sp>
        <p:nvSpPr>
          <p:cNvPr id="10253" name="Line 70"/>
          <p:cNvSpPr>
            <a:spLocks noChangeShapeType="1"/>
          </p:cNvSpPr>
          <p:nvPr/>
        </p:nvSpPr>
        <p:spPr bwMode="auto">
          <a:xfrm flipV="1">
            <a:off x="4224339" y="1989139"/>
            <a:ext cx="287337" cy="1100137"/>
          </a:xfrm>
          <a:prstGeom prst="line">
            <a:avLst/>
          </a:prstGeom>
          <a:noFill/>
          <a:ln w="38100">
            <a:solidFill>
              <a:srgbClr val="FF0000"/>
            </a:solidFill>
            <a:round/>
            <a:headEnd/>
            <a:tailEnd type="triangle" w="med" len="med"/>
          </a:ln>
        </p:spPr>
        <p:txBody>
          <a:bodyPr wrap="none" anchor="ctr"/>
          <a:lstStyle/>
          <a:p>
            <a:endParaRPr lang="en-US">
              <a:latin typeface="Whipsmart" pitchFamily="34" charset="0"/>
            </a:endParaRPr>
          </a:p>
        </p:txBody>
      </p:sp>
      <p:sp>
        <p:nvSpPr>
          <p:cNvPr id="10254" name="Line 76"/>
          <p:cNvSpPr>
            <a:spLocks noChangeShapeType="1"/>
          </p:cNvSpPr>
          <p:nvPr/>
        </p:nvSpPr>
        <p:spPr bwMode="auto">
          <a:xfrm>
            <a:off x="4186238" y="3065463"/>
            <a:ext cx="4862512" cy="1587500"/>
          </a:xfrm>
          <a:prstGeom prst="line">
            <a:avLst/>
          </a:prstGeom>
          <a:noFill/>
          <a:ln w="12700">
            <a:solidFill>
              <a:schemeClr val="tx1"/>
            </a:solidFill>
            <a:round/>
            <a:headEnd/>
            <a:tailEnd/>
          </a:ln>
        </p:spPr>
        <p:txBody>
          <a:bodyPr wrap="none" anchor="ctr"/>
          <a:lstStyle/>
          <a:p>
            <a:endParaRPr lang="en-US">
              <a:latin typeface="Whipsmart" pitchFamily="34" charset="0"/>
            </a:endParaRPr>
          </a:p>
        </p:txBody>
      </p:sp>
      <p:sp>
        <p:nvSpPr>
          <p:cNvPr id="10255" name="Line 81"/>
          <p:cNvSpPr>
            <a:spLocks noChangeShapeType="1"/>
          </p:cNvSpPr>
          <p:nvPr/>
        </p:nvSpPr>
        <p:spPr bwMode="auto">
          <a:xfrm flipV="1">
            <a:off x="4198938" y="2060575"/>
            <a:ext cx="4273550" cy="1017588"/>
          </a:xfrm>
          <a:prstGeom prst="line">
            <a:avLst/>
          </a:prstGeom>
          <a:noFill/>
          <a:ln w="12700">
            <a:solidFill>
              <a:schemeClr val="tx1"/>
            </a:solidFill>
            <a:round/>
            <a:headEnd/>
            <a:tailEnd/>
          </a:ln>
        </p:spPr>
        <p:txBody>
          <a:bodyPr wrap="none" anchor="ctr"/>
          <a:lstStyle/>
          <a:p>
            <a:endParaRPr lang="en-US">
              <a:latin typeface="Whipsmart" pitchFamily="34" charset="0"/>
            </a:endParaRPr>
          </a:p>
        </p:txBody>
      </p:sp>
      <p:sp>
        <p:nvSpPr>
          <p:cNvPr id="10256" name="Line 82"/>
          <p:cNvSpPr>
            <a:spLocks noChangeShapeType="1"/>
          </p:cNvSpPr>
          <p:nvPr/>
        </p:nvSpPr>
        <p:spPr bwMode="auto">
          <a:xfrm>
            <a:off x="4197351" y="3090864"/>
            <a:ext cx="3122613" cy="3767137"/>
          </a:xfrm>
          <a:prstGeom prst="line">
            <a:avLst/>
          </a:prstGeom>
          <a:noFill/>
          <a:ln w="12700">
            <a:solidFill>
              <a:schemeClr val="tx1"/>
            </a:solidFill>
            <a:round/>
            <a:headEnd/>
            <a:tailEnd/>
          </a:ln>
        </p:spPr>
        <p:txBody>
          <a:bodyPr wrap="none" anchor="ctr"/>
          <a:lstStyle/>
          <a:p>
            <a:endParaRPr lang="en-US"/>
          </a:p>
        </p:txBody>
      </p:sp>
      <p:sp>
        <p:nvSpPr>
          <p:cNvPr id="10257" name="Line 70"/>
          <p:cNvSpPr>
            <a:spLocks noChangeShapeType="1"/>
          </p:cNvSpPr>
          <p:nvPr/>
        </p:nvSpPr>
        <p:spPr bwMode="auto">
          <a:xfrm>
            <a:off x="4224339" y="3068638"/>
            <a:ext cx="719137" cy="431800"/>
          </a:xfrm>
          <a:prstGeom prst="line">
            <a:avLst/>
          </a:prstGeom>
          <a:noFill/>
          <a:ln w="38100">
            <a:solidFill>
              <a:srgbClr val="FF0000"/>
            </a:solidFill>
            <a:round/>
            <a:headEnd/>
            <a:tailEnd type="triangle" w="med" len="med"/>
          </a:ln>
        </p:spPr>
        <p:txBody>
          <a:bodyPr wrap="none" anchor="ctr"/>
          <a:lstStyle/>
          <a:p>
            <a:endParaRPr lang="en-US">
              <a:latin typeface="Whipsmart" pitchFamily="34" charset="0"/>
            </a:endParaRPr>
          </a:p>
        </p:txBody>
      </p:sp>
      <p:sp>
        <p:nvSpPr>
          <p:cNvPr id="10258" name="Text Box 67"/>
          <p:cNvSpPr txBox="1">
            <a:spLocks noChangeArrowheads="1"/>
          </p:cNvSpPr>
          <p:nvPr/>
        </p:nvSpPr>
        <p:spPr bwMode="auto">
          <a:xfrm>
            <a:off x="4800601" y="3357563"/>
            <a:ext cx="748923" cy="369332"/>
          </a:xfrm>
          <a:prstGeom prst="rect">
            <a:avLst/>
          </a:prstGeom>
          <a:noFill/>
          <a:ln w="12700">
            <a:noFill/>
            <a:miter lim="800000"/>
            <a:headEnd/>
            <a:tailEnd/>
          </a:ln>
        </p:spPr>
        <p:txBody>
          <a:bodyPr wrap="none">
            <a:spAutoFit/>
          </a:bodyPr>
          <a:lstStyle/>
          <a:p>
            <a:r>
              <a:rPr lang="hu-HU" b="1">
                <a:latin typeface="Whipsmart" pitchFamily="34" charset="0"/>
              </a:rPr>
              <a:t>ahead</a:t>
            </a:r>
          </a:p>
        </p:txBody>
      </p:sp>
      <p:sp>
        <p:nvSpPr>
          <p:cNvPr id="10259" name="Line 70"/>
          <p:cNvSpPr>
            <a:spLocks noChangeShapeType="1"/>
          </p:cNvSpPr>
          <p:nvPr/>
        </p:nvSpPr>
        <p:spPr bwMode="auto">
          <a:xfrm flipH="1">
            <a:off x="3935414" y="3068639"/>
            <a:ext cx="288925" cy="288925"/>
          </a:xfrm>
          <a:prstGeom prst="line">
            <a:avLst/>
          </a:prstGeom>
          <a:noFill/>
          <a:ln w="38100">
            <a:solidFill>
              <a:srgbClr val="FF0000"/>
            </a:solidFill>
            <a:round/>
            <a:headEnd/>
            <a:tailEnd type="triangle" w="med" len="med"/>
          </a:ln>
        </p:spPr>
        <p:txBody>
          <a:bodyPr wrap="none" anchor="ctr"/>
          <a:lstStyle/>
          <a:p>
            <a:endParaRPr lang="en-US">
              <a:latin typeface="Whipsmart" pitchFamily="34" charset="0"/>
            </a:endParaRPr>
          </a:p>
        </p:txBody>
      </p:sp>
      <p:sp>
        <p:nvSpPr>
          <p:cNvPr id="10260" name="Text Box 67"/>
          <p:cNvSpPr txBox="1">
            <a:spLocks noChangeArrowheads="1"/>
          </p:cNvSpPr>
          <p:nvPr/>
        </p:nvSpPr>
        <p:spPr bwMode="auto">
          <a:xfrm>
            <a:off x="3216276" y="3213100"/>
            <a:ext cx="566181" cy="369332"/>
          </a:xfrm>
          <a:prstGeom prst="rect">
            <a:avLst/>
          </a:prstGeom>
          <a:noFill/>
          <a:ln w="12700">
            <a:noFill/>
            <a:miter lim="800000"/>
            <a:headEnd/>
            <a:tailEnd/>
          </a:ln>
        </p:spPr>
        <p:txBody>
          <a:bodyPr wrap="none">
            <a:spAutoFit/>
          </a:bodyPr>
          <a:lstStyle/>
          <a:p>
            <a:r>
              <a:rPr lang="hu-HU" b="1">
                <a:latin typeface="Whipsmart" pitchFamily="34" charset="0"/>
              </a:rPr>
              <a:t>right</a:t>
            </a:r>
          </a:p>
        </p:txBody>
      </p:sp>
    </p:spTree>
    <p:extLst>
      <p:ext uri="{BB962C8B-B14F-4D97-AF65-F5344CB8AC3E}">
        <p14:creationId xmlns:p14="http://schemas.microsoft.com/office/powerpoint/2010/main" val="23662225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Matrices</a:t>
            </a:r>
          </a:p>
        </p:txBody>
      </p:sp>
      <p:sp>
        <p:nvSpPr>
          <p:cNvPr id="5" name="Content Placeholder 4"/>
          <p:cNvSpPr>
            <a:spLocks noGrp="1"/>
          </p:cNvSpPr>
          <p:nvPr>
            <p:ph idx="1"/>
          </p:nvPr>
        </p:nvSpPr>
        <p:spPr/>
        <p:txBody>
          <a:bodyPr>
            <a:norm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C7004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rotationMatrix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Mat4()</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viewProjMatrix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by </a:t>
            </a:r>
            <a:r>
              <a:rPr lang="en-US" dirty="0">
                <a:solidFill>
                  <a:srgbClr val="000000"/>
                </a:solidFill>
                <a:ea typeface="Times New Roman" panose="02020603050405020304" pitchFamily="18" charset="0"/>
                <a:cs typeface="Times New Roman" panose="02020603050405020304" pitchFamily="18" charset="0"/>
              </a:rPr>
              <a:t>Mat4()</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rayDirMatrix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by </a:t>
            </a:r>
            <a:r>
              <a:rPr lang="en-US" dirty="0">
                <a:solidFill>
                  <a:srgbClr val="000000"/>
                </a:solidFill>
                <a:ea typeface="Times New Roman" panose="02020603050405020304" pitchFamily="18" charset="0"/>
                <a:cs typeface="Times New Roman" panose="02020603050405020304" pitchFamily="18" charset="0"/>
              </a:rPr>
              <a:t>Mat4()</a:t>
            </a:r>
            <a:endParaRPr lang="hu-HU" dirty="0">
              <a:solidFill>
                <a:srgbClr val="000000"/>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9800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Global world up direction</a:t>
            </a:r>
          </a:p>
        </p:txBody>
      </p:sp>
      <p:sp>
        <p:nvSpPr>
          <p:cNvPr id="5" name="Content Placeholder 4"/>
          <p:cNvSpPr>
            <a:spLocks noGrp="1"/>
          </p:cNvSpPr>
          <p:nvPr>
            <p:ph idx="1"/>
          </p:nvPr>
        </p:nvSpPr>
        <p:spPr/>
        <p:txBody>
          <a:bodyPr>
            <a:norm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C7004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companion object </a:t>
            </a:r>
            <a:r>
              <a:rPr lang="en-US" dirty="0">
                <a:solidFill>
                  <a:srgbClr val="000000"/>
                </a:solidFill>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worldUp</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Vec3(</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1.0f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ea typeface="Times New Roman" panose="02020603050405020304" pitchFamily="18" charset="0"/>
              </a:rPr>
              <a:t>  }</a:t>
            </a:r>
            <a:endParaRPr lang="en-US" dirty="0">
              <a:solidFill>
                <a:prstClr val="black"/>
              </a:solidFill>
              <a:ea typeface="Calibri" panose="020F0502020204030204" pitchFamily="34" charset="0"/>
            </a:endParaRPr>
          </a:p>
        </p:txBody>
      </p:sp>
    </p:spTree>
    <p:extLst>
      <p:ext uri="{BB962C8B-B14F-4D97-AF65-F5344CB8AC3E}">
        <p14:creationId xmlns:p14="http://schemas.microsoft.com/office/powerpoint/2010/main" val="2802000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Computing the v</a:t>
            </a:r>
            <a:r>
              <a:rPr lang="hu-HU" dirty="0" err="1"/>
              <a:t>iew</a:t>
            </a:r>
            <a:r>
              <a:rPr lang="hu-HU" dirty="0"/>
              <a:t> m</a:t>
            </a:r>
            <a:r>
              <a:rPr lang="en-US" dirty="0"/>
              <a:t>a</a:t>
            </a:r>
            <a:r>
              <a:rPr lang="hu-HU" dirty="0" err="1"/>
              <a:t>tri</a:t>
            </a:r>
            <a:r>
              <a:rPr lang="en-US" dirty="0"/>
              <a:t>x</a:t>
            </a:r>
          </a:p>
        </p:txBody>
      </p:sp>
      <p:sp>
        <p:nvSpPr>
          <p:cNvPr id="5" name="Content Placeholder 4"/>
          <p:cNvSpPr>
            <a:spLocks noGrp="1"/>
          </p:cNvSpPr>
          <p:nvPr>
            <p:ph idx="1"/>
          </p:nvPr>
        </p:nvSpPr>
        <p:spPr/>
        <p:txBody>
          <a:bodyPr>
            <a:norm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800" dirty="0">
                <a:solidFill>
                  <a:srgbClr val="000000"/>
                </a:solidFill>
                <a:ea typeface="Times New Roman" panose="02020603050405020304" pitchFamily="18" charset="0"/>
                <a:cs typeface="Times New Roman" panose="02020603050405020304" pitchFamily="18" charset="0"/>
              </a:rPr>
              <a:t>    </a:t>
            </a:r>
            <a:r>
              <a:rPr lang="en-US" sz="2800" dirty="0" err="1">
                <a:solidFill>
                  <a:srgbClr val="000000"/>
                </a:solidFill>
                <a:ea typeface="Times New Roman" panose="02020603050405020304" pitchFamily="18" charset="0"/>
                <a:cs typeface="Times New Roman" panose="02020603050405020304" pitchFamily="18" charset="0"/>
              </a:rPr>
              <a:t>rotationMatrix</a:t>
            </a:r>
            <a:r>
              <a:rPr lang="en-US" sz="2800" dirty="0" err="1">
                <a:solidFill>
                  <a:srgbClr val="C70040"/>
                </a:solidFill>
                <a:ea typeface="Times New Roman" panose="02020603050405020304" pitchFamily="18" charset="0"/>
                <a:cs typeface="Times New Roman" panose="02020603050405020304" pitchFamily="18" charset="0"/>
              </a:rPr>
              <a:t>.</a:t>
            </a:r>
            <a:r>
              <a:rPr lang="en-US" sz="2800" dirty="0" err="1">
                <a:solidFill>
                  <a:srgbClr val="427E00"/>
                </a:solidFill>
                <a:ea typeface="Times New Roman" panose="02020603050405020304" pitchFamily="18" charset="0"/>
                <a:cs typeface="Times New Roman" panose="02020603050405020304" pitchFamily="18" charset="0"/>
              </a:rPr>
              <a:t>set</a:t>
            </a:r>
            <a:r>
              <a:rPr lang="en-US" sz="2800" dirty="0">
                <a:solidFill>
                  <a:srgbClr val="000000"/>
                </a:solidFill>
                <a:ea typeface="Times New Roman" panose="02020603050405020304" pitchFamily="18"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000000"/>
                </a:solidFill>
                <a:ea typeface="Times New Roman" panose="02020603050405020304" pitchFamily="18" charset="0"/>
                <a:cs typeface="Times New Roman" panose="02020603050405020304" pitchFamily="18" charset="0"/>
              </a:rPr>
              <a:t>      rotate(roll)</a:t>
            </a:r>
            <a:r>
              <a:rPr lang="en-US" sz="2800" dirty="0">
                <a:solidFill>
                  <a:srgbClr val="C70040"/>
                </a:solidFill>
                <a:ea typeface="Times New Roman" panose="02020603050405020304" pitchFamily="18"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C70040"/>
                </a:solidFill>
                <a:ea typeface="Times New Roman" panose="02020603050405020304" pitchFamily="18" charset="0"/>
                <a:cs typeface="Times New Roman" panose="02020603050405020304" pitchFamily="18" charset="0"/>
              </a:rPr>
              <a:t>      </a:t>
            </a:r>
            <a:r>
              <a:rPr lang="en-US" sz="2800" dirty="0">
                <a:solidFill>
                  <a:srgbClr val="000000"/>
                </a:solidFill>
                <a:ea typeface="Times New Roman" panose="02020603050405020304" pitchFamily="18" charset="0"/>
                <a:cs typeface="Times New Roman" panose="02020603050405020304" pitchFamily="18" charset="0"/>
              </a:rPr>
              <a:t>rotate(pitch, </a:t>
            </a:r>
            <a:r>
              <a:rPr lang="en-US" sz="2800" dirty="0">
                <a:solidFill>
                  <a:srgbClr val="7C4FCD"/>
                </a:solidFill>
                <a:ea typeface="Times New Roman" panose="02020603050405020304" pitchFamily="18" charset="0"/>
                <a:cs typeface="Times New Roman" panose="02020603050405020304" pitchFamily="18" charset="0"/>
              </a:rPr>
              <a:t>1.0f</a:t>
            </a:r>
            <a:r>
              <a:rPr lang="en-US" sz="2800" dirty="0">
                <a:solidFill>
                  <a:srgbClr val="000000"/>
                </a:solidFill>
                <a:ea typeface="Times New Roman" panose="02020603050405020304" pitchFamily="18" charset="0"/>
                <a:cs typeface="Times New Roman" panose="02020603050405020304" pitchFamily="18" charset="0"/>
              </a:rPr>
              <a:t>, </a:t>
            </a:r>
            <a:r>
              <a:rPr lang="en-US" sz="2800" dirty="0">
                <a:solidFill>
                  <a:srgbClr val="7C4FCD"/>
                </a:solidFill>
                <a:ea typeface="Times New Roman" panose="02020603050405020304" pitchFamily="18" charset="0"/>
                <a:cs typeface="Times New Roman" panose="02020603050405020304" pitchFamily="18" charset="0"/>
              </a:rPr>
              <a:t>0.0f</a:t>
            </a:r>
            <a:r>
              <a:rPr lang="en-US" sz="2800" dirty="0">
                <a:solidFill>
                  <a:srgbClr val="000000"/>
                </a:solidFill>
                <a:ea typeface="Times New Roman" panose="02020603050405020304" pitchFamily="18" charset="0"/>
                <a:cs typeface="Times New Roman" panose="02020603050405020304" pitchFamily="18" charset="0"/>
              </a:rPr>
              <a:t>, </a:t>
            </a:r>
            <a:r>
              <a:rPr lang="en-US" sz="2800" dirty="0">
                <a:solidFill>
                  <a:srgbClr val="7C4FCD"/>
                </a:solidFill>
                <a:ea typeface="Times New Roman" panose="02020603050405020304" pitchFamily="18" charset="0"/>
                <a:cs typeface="Times New Roman" panose="02020603050405020304" pitchFamily="18" charset="0"/>
              </a:rPr>
              <a:t>0.0f</a:t>
            </a:r>
            <a:r>
              <a:rPr lang="en-US" sz="2800" dirty="0">
                <a:solidFill>
                  <a:srgbClr val="000000"/>
                </a:solidFill>
                <a:ea typeface="Times New Roman" panose="02020603050405020304" pitchFamily="18" charset="0"/>
                <a:cs typeface="Times New Roman" panose="02020603050405020304" pitchFamily="18" charset="0"/>
              </a:rPr>
              <a:t>)</a:t>
            </a:r>
            <a:r>
              <a:rPr lang="en-US" sz="2800" dirty="0">
                <a:solidFill>
                  <a:srgbClr val="C70040"/>
                </a:solidFill>
                <a:ea typeface="Times New Roman" panose="02020603050405020304" pitchFamily="18"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C70040"/>
                </a:solidFill>
                <a:ea typeface="Times New Roman" panose="02020603050405020304" pitchFamily="18" charset="0"/>
                <a:cs typeface="Times New Roman" panose="02020603050405020304" pitchFamily="18" charset="0"/>
              </a:rPr>
              <a:t>      </a:t>
            </a:r>
            <a:r>
              <a:rPr lang="en-US" sz="2800" dirty="0">
                <a:solidFill>
                  <a:srgbClr val="000000"/>
                </a:solidFill>
                <a:ea typeface="Times New Roman" panose="02020603050405020304" pitchFamily="18" charset="0"/>
                <a:cs typeface="Times New Roman" panose="02020603050405020304" pitchFamily="18" charset="0"/>
              </a:rPr>
              <a:t>rotate(yaw, </a:t>
            </a:r>
            <a:r>
              <a:rPr lang="en-US" sz="2800" dirty="0">
                <a:solidFill>
                  <a:srgbClr val="7C4FCD"/>
                </a:solidFill>
                <a:ea typeface="Times New Roman" panose="02020603050405020304" pitchFamily="18" charset="0"/>
                <a:cs typeface="Times New Roman" panose="02020603050405020304" pitchFamily="18" charset="0"/>
              </a:rPr>
              <a:t>0.0f</a:t>
            </a:r>
            <a:r>
              <a:rPr lang="en-US" sz="2800" dirty="0">
                <a:solidFill>
                  <a:srgbClr val="000000"/>
                </a:solidFill>
                <a:ea typeface="Times New Roman" panose="02020603050405020304" pitchFamily="18" charset="0"/>
                <a:cs typeface="Times New Roman" panose="02020603050405020304" pitchFamily="18" charset="0"/>
              </a:rPr>
              <a:t>, </a:t>
            </a:r>
            <a:r>
              <a:rPr lang="en-US" sz="2800" dirty="0">
                <a:solidFill>
                  <a:srgbClr val="7C4FCD"/>
                </a:solidFill>
                <a:ea typeface="Times New Roman" panose="02020603050405020304" pitchFamily="18" charset="0"/>
                <a:cs typeface="Times New Roman" panose="02020603050405020304" pitchFamily="18" charset="0"/>
              </a:rPr>
              <a:t>1.0f</a:t>
            </a:r>
            <a:r>
              <a:rPr lang="en-US" sz="2800" dirty="0">
                <a:solidFill>
                  <a:srgbClr val="000000"/>
                </a:solidFill>
                <a:ea typeface="Times New Roman" panose="02020603050405020304" pitchFamily="18" charset="0"/>
                <a:cs typeface="Times New Roman" panose="02020603050405020304" pitchFamily="18" charset="0"/>
              </a:rPr>
              <a:t>, </a:t>
            </a:r>
            <a:r>
              <a:rPr lang="en-US" sz="2800" dirty="0">
                <a:solidFill>
                  <a:srgbClr val="7C4FCD"/>
                </a:solidFill>
                <a:ea typeface="Times New Roman" panose="02020603050405020304" pitchFamily="18" charset="0"/>
                <a:cs typeface="Times New Roman" panose="02020603050405020304" pitchFamily="18" charset="0"/>
              </a:rPr>
              <a:t>0.0f</a:t>
            </a:r>
            <a:r>
              <a:rPr lang="en-US" sz="2800" dirty="0">
                <a:solidFill>
                  <a:srgbClr val="000000"/>
                </a:solidFill>
                <a:ea typeface="Times New Roman" panose="02020603050405020304" pitchFamily="18"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000000"/>
                </a:solidFill>
                <a:ea typeface="Times New Roman" panose="02020603050405020304" pitchFamily="18" charset="0"/>
                <a:cs typeface="Times New Roman" panose="02020603050405020304" pitchFamily="18" charset="0"/>
              </a:rPr>
              <a:t>    </a:t>
            </a:r>
            <a:r>
              <a:rPr lang="en-US" sz="2800" dirty="0" err="1">
                <a:solidFill>
                  <a:srgbClr val="000000"/>
                </a:solidFill>
                <a:ea typeface="Times New Roman" panose="02020603050405020304" pitchFamily="18" charset="0"/>
                <a:cs typeface="Times New Roman" panose="02020603050405020304" pitchFamily="18" charset="0"/>
              </a:rPr>
              <a:t>viewProjMatrix</a:t>
            </a:r>
            <a:r>
              <a:rPr lang="en-US" sz="2800" dirty="0" err="1">
                <a:solidFill>
                  <a:srgbClr val="C70040"/>
                </a:solidFill>
                <a:ea typeface="Times New Roman" panose="02020603050405020304" pitchFamily="18" charset="0"/>
                <a:cs typeface="Times New Roman" panose="02020603050405020304" pitchFamily="18" charset="0"/>
              </a:rPr>
              <a:t>.</a:t>
            </a:r>
            <a:r>
              <a:rPr lang="en-US" sz="2800" dirty="0" err="1">
                <a:solidFill>
                  <a:srgbClr val="427E00"/>
                </a:solidFill>
                <a:ea typeface="Times New Roman" panose="02020603050405020304" pitchFamily="18" charset="0"/>
                <a:cs typeface="Times New Roman" panose="02020603050405020304" pitchFamily="18" charset="0"/>
              </a:rPr>
              <a:t>set</a:t>
            </a:r>
            <a:r>
              <a:rPr lang="en-US" sz="2800" dirty="0">
                <a:solidFill>
                  <a:srgbClr val="000000"/>
                </a:solidFill>
                <a:ea typeface="Times New Roman" panose="02020603050405020304" pitchFamily="18" charset="0"/>
                <a:cs typeface="Times New Roman" panose="02020603050405020304" pitchFamily="18" charset="0"/>
              </a:rPr>
              <a:t>(</a:t>
            </a:r>
            <a:r>
              <a:rPr lang="en-US" sz="2800" i="1" dirty="0" err="1">
                <a:solidFill>
                  <a:srgbClr val="CB6500"/>
                </a:solidFill>
                <a:ea typeface="Times New Roman" panose="02020603050405020304" pitchFamily="18" charset="0"/>
                <a:cs typeface="Times New Roman" panose="02020603050405020304" pitchFamily="18" charset="0"/>
              </a:rPr>
              <a:t>rotationMatrix</a:t>
            </a:r>
            <a:r>
              <a:rPr lang="en-US" sz="2800" dirty="0">
                <a:solidFill>
                  <a:srgbClr val="000000"/>
                </a:solidFill>
                <a:ea typeface="Times New Roman" panose="02020603050405020304" pitchFamily="18"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000000"/>
                </a:solidFill>
                <a:ea typeface="Times New Roman" panose="02020603050405020304" pitchFamily="18" charset="0"/>
                <a:cs typeface="Times New Roman" panose="02020603050405020304" pitchFamily="18" charset="0"/>
              </a:rPr>
              <a:t>      translate(position)</a:t>
            </a:r>
            <a:r>
              <a:rPr lang="en-US" sz="2800" dirty="0">
                <a:solidFill>
                  <a:srgbClr val="C70040"/>
                </a:solidFill>
                <a:ea typeface="Times New Roman" panose="02020603050405020304" pitchFamily="18"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sz="2800" dirty="0">
                <a:solidFill>
                  <a:srgbClr val="C70040"/>
                </a:solidFill>
                <a:ea typeface="Times New Roman" panose="02020603050405020304" pitchFamily="18" charset="0"/>
              </a:rPr>
              <a:t>      </a:t>
            </a:r>
            <a:r>
              <a:rPr lang="en-US" sz="2800" dirty="0">
                <a:solidFill>
                  <a:srgbClr val="000000"/>
                </a:solidFill>
                <a:ea typeface="Times New Roman" panose="02020603050405020304" pitchFamily="18" charset="0"/>
              </a:rPr>
              <a:t>invert()</a:t>
            </a: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85587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Computing the p</a:t>
            </a:r>
            <a:r>
              <a:rPr lang="hu-HU" dirty="0" err="1"/>
              <a:t>roj</a:t>
            </a:r>
            <a:r>
              <a:rPr lang="hu-HU" dirty="0"/>
              <a:t> m</a:t>
            </a:r>
            <a:r>
              <a:rPr lang="en-US" dirty="0"/>
              <a:t>a</a:t>
            </a:r>
            <a:r>
              <a:rPr lang="hu-HU" dirty="0" err="1"/>
              <a:t>trix</a:t>
            </a:r>
            <a:endParaRPr lang="en-US" dirty="0"/>
          </a:p>
        </p:txBody>
      </p:sp>
      <p:sp>
        <p:nvSpPr>
          <p:cNvPr id="5" name="Content Placeholder 4"/>
          <p:cNvSpPr>
            <a:spLocks noGrp="1"/>
          </p:cNvSpPr>
          <p:nvPr>
            <p:ph idx="1"/>
          </p:nvPr>
        </p:nvSpPr>
        <p:spPr/>
        <p:txBody>
          <a:bodyPr>
            <a:norm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C7004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yScale</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1.0f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tan(</a:t>
            </a:r>
            <a:r>
              <a:rPr lang="en-US" dirty="0" err="1">
                <a:solidFill>
                  <a:srgbClr val="000000"/>
                </a:solidFill>
                <a:ea typeface="Times New Roman" panose="02020603050405020304" pitchFamily="18" charset="0"/>
                <a:cs typeface="Times New Roman" panose="02020603050405020304" pitchFamily="18" charset="0"/>
              </a:rPr>
              <a:t>fov</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0.5f</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xScale</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yScale</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aspect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f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farPlane</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n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nearPlane</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viewProjMatrix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Mat4(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xScale</a:t>
            </a:r>
            <a:r>
              <a:rPr lang="en-US" dirty="0">
                <a:solidFill>
                  <a:srgbClr val="000000"/>
                </a:solidFill>
                <a:ea typeface="Times New Roman" panose="02020603050405020304" pitchFamily="18" charset="0"/>
                <a:cs typeface="Times New Roman" panose="02020603050405020304" pitchFamily="18" charset="0"/>
              </a:rPr>
              <a:t> ,    </a:t>
            </a:r>
            <a:r>
              <a:rPr lang="en-US" dirty="0">
                <a:solidFill>
                  <a:srgbClr val="7C4FCD"/>
                </a:solidFill>
                <a:ea typeface="Times New Roman" panose="02020603050405020304" pitchFamily="18" charset="0"/>
                <a:cs typeface="Times New Roman" panose="02020603050405020304" pitchFamily="18" charset="0"/>
              </a:rPr>
              <a:t>0.0f </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 </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 </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yScale</a:t>
            </a:r>
            <a:r>
              <a:rPr lang="en-US" dirty="0">
                <a:solidFill>
                  <a:srgbClr val="000000"/>
                </a:solidFill>
                <a:ea typeface="Times New Roman" panose="02020603050405020304" pitchFamily="18" charset="0"/>
                <a:cs typeface="Times New Roman" panose="02020603050405020304" pitchFamily="18" charset="0"/>
              </a:rPr>
              <a:t> ,         </a:t>
            </a:r>
            <a:r>
              <a:rPr lang="en-US" dirty="0">
                <a:solidFill>
                  <a:srgbClr val="7C4FCD"/>
                </a:solidFill>
                <a:ea typeface="Times New Roman" panose="02020603050405020304" pitchFamily="18" charset="0"/>
                <a:cs typeface="Times New Roman" panose="02020603050405020304" pitchFamily="18" charset="0"/>
              </a:rPr>
              <a:t>0.0f </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 </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 </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n</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f</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(n</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f) ,  </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7C4FCD"/>
                </a:solidFill>
                <a:ea typeface="Times New Roman" panose="02020603050405020304" pitchFamily="18" charset="0"/>
                <a:cs typeface="Times New Roman" panose="02020603050405020304" pitchFamily="18" charset="0"/>
              </a:rPr>
              <a:t>1.0f</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0.0f </a:t>
            </a:r>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0.0f </a:t>
            </a:r>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2</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n</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f</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(n</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f) ,   </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a:t>
            </a:r>
            <a:endParaRPr lang="hu-HU" dirty="0">
              <a:solidFill>
                <a:srgbClr val="000000"/>
              </a:solidFill>
              <a:ea typeface="Times New Roman" panose="02020603050405020304" pitchFamily="18" charset="0"/>
            </a:endParaRPr>
          </a:p>
        </p:txBody>
      </p:sp>
    </p:spTree>
    <p:extLst>
      <p:ext uri="{BB962C8B-B14F-4D97-AF65-F5344CB8AC3E}">
        <p14:creationId xmlns:p14="http://schemas.microsoft.com/office/powerpoint/2010/main" val="18968627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 camera</a:t>
            </a:r>
          </a:p>
        </p:txBody>
      </p:sp>
      <p:sp>
        <p:nvSpPr>
          <p:cNvPr id="4" name="Content Placeholder 3"/>
          <p:cNvSpPr>
            <a:spLocks noGrp="1"/>
          </p:cNvSpPr>
          <p:nvPr>
            <p:ph idx="1"/>
          </p:nvPr>
        </p:nvSpPr>
        <p:spPr/>
        <p:txBody>
          <a:bodyPr/>
          <a:lstStyle/>
          <a:p>
            <a:r>
              <a:rPr lang="en-US" dirty="0"/>
              <a:t>create perspective camera in Scene, replacing the 2D orthographic one</a:t>
            </a:r>
          </a:p>
          <a:p>
            <a:r>
              <a:rPr lang="en-US" dirty="0"/>
              <a:t>change camera position in constructor</a:t>
            </a:r>
          </a:p>
          <a:p>
            <a:pPr lvl="1"/>
            <a:r>
              <a:rPr lang="en-US" dirty="0"/>
              <a:t>set camera farther from/closer to object</a:t>
            </a:r>
          </a:p>
          <a:p>
            <a:r>
              <a:rPr lang="en-US" dirty="0"/>
              <a:t>change field of view</a:t>
            </a:r>
          </a:p>
          <a:p>
            <a:r>
              <a:rPr lang="en-US" dirty="0"/>
              <a:t>change near and far planes</a:t>
            </a: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1648794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Motion</a:t>
            </a:r>
            <a:r>
              <a:rPr lang="hu-HU" dirty="0"/>
              <a:t>: yaw, pitch drag</a:t>
            </a:r>
            <a:endParaRPr lang="en-US" dirty="0"/>
          </a:p>
        </p:txBody>
      </p:sp>
      <p:sp>
        <p:nvSpPr>
          <p:cNvPr id="5" name="Content Placeholder 4"/>
          <p:cNvSpPr>
            <a:spLocks noGrp="1"/>
          </p:cNvSpPr>
          <p:nvPr>
            <p:ph idx="1"/>
          </p:nvPr>
        </p:nvSpPr>
        <p:spPr/>
        <p:txBody>
          <a:bodyPr>
            <a:norm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C70040"/>
                </a:solidFill>
                <a:ea typeface="Times New Roman" panose="02020603050405020304" pitchFamily="18" charset="0"/>
              </a:rPr>
              <a:t>  </a:t>
            </a:r>
            <a:r>
              <a:rPr lang="en-US" dirty="0">
                <a:solidFill>
                  <a:srgbClr val="C70040"/>
                </a:solidFill>
                <a:ea typeface="Times New Roman" panose="02020603050405020304" pitchFamily="18" charset="0"/>
              </a:rPr>
              <a:t>fun </a:t>
            </a:r>
            <a:r>
              <a:rPr lang="en-US" dirty="0">
                <a:solidFill>
                  <a:srgbClr val="427E00"/>
                </a:solidFill>
                <a:ea typeface="Times New Roman" panose="02020603050405020304" pitchFamily="18" charset="0"/>
              </a:rPr>
              <a:t>move</a:t>
            </a:r>
            <a:r>
              <a:rPr lang="en-US" dirty="0">
                <a:solidFill>
                  <a:srgbClr val="000000"/>
                </a:solidFill>
                <a:ea typeface="Times New Roman" panose="02020603050405020304" pitchFamily="18" charset="0"/>
              </a:rPr>
              <a:t>(</a:t>
            </a:r>
            <a:r>
              <a:rPr lang="en-US" i="1" dirty="0" err="1">
                <a:solidFill>
                  <a:srgbClr val="CB6500"/>
                </a:solidFill>
                <a:ea typeface="Times New Roman" panose="02020603050405020304" pitchFamily="18" charset="0"/>
              </a:rPr>
              <a:t>dt</a:t>
            </a:r>
            <a:r>
              <a:rPr lang="en-US" i="1" dirty="0">
                <a:solidFill>
                  <a:srgbClr val="CB6500"/>
                </a:solidFill>
                <a:ea typeface="Times New Roman" panose="02020603050405020304" pitchFamily="18" charset="0"/>
              </a:rPr>
              <a:t> </a:t>
            </a:r>
            <a:r>
              <a:rPr lang="en-US" dirty="0">
                <a:solidFill>
                  <a:srgbClr val="C70040"/>
                </a:solidFill>
                <a:ea typeface="Times New Roman" panose="02020603050405020304" pitchFamily="18" charset="0"/>
              </a:rPr>
              <a:t>: </a:t>
            </a:r>
            <a:r>
              <a:rPr lang="en-US" i="1" dirty="0">
                <a:solidFill>
                  <a:srgbClr val="34A7BD"/>
                </a:solidFill>
                <a:ea typeface="Times New Roman" panose="02020603050405020304" pitchFamily="18" charset="0"/>
              </a:rPr>
              <a:t>Float</a:t>
            </a:r>
            <a:r>
              <a:rPr lang="en-US" dirty="0">
                <a:solidFill>
                  <a:srgbClr val="000000"/>
                </a:solidFill>
                <a:ea typeface="Times New Roman" panose="02020603050405020304" pitchFamily="18" charset="0"/>
              </a:rPr>
              <a:t>, </a:t>
            </a:r>
            <a:r>
              <a:rPr lang="en-US" i="1" dirty="0" err="1">
                <a:solidFill>
                  <a:srgbClr val="CB6500"/>
                </a:solidFill>
                <a:ea typeface="Times New Roman" panose="02020603050405020304" pitchFamily="18" charset="0"/>
              </a:rPr>
              <a:t>keysPressed</a:t>
            </a:r>
            <a:r>
              <a:rPr lang="en-US" i="1" dirty="0">
                <a:solidFill>
                  <a:srgbClr val="CB6500"/>
                </a:solidFill>
                <a:ea typeface="Times New Roman" panose="02020603050405020304" pitchFamily="18" charset="0"/>
              </a:rPr>
              <a:t> </a:t>
            </a:r>
            <a:r>
              <a:rPr lang="en-US" dirty="0">
                <a:solidFill>
                  <a:srgbClr val="C70040"/>
                </a:solidFill>
                <a:ea typeface="Times New Roman" panose="02020603050405020304" pitchFamily="18" charset="0"/>
              </a:rPr>
              <a:t>: </a:t>
            </a:r>
            <a:r>
              <a:rPr lang="en-US" i="1" dirty="0">
                <a:solidFill>
                  <a:srgbClr val="34A7BD"/>
                </a:solidFill>
                <a:ea typeface="Times New Roman" panose="02020603050405020304" pitchFamily="18" charset="0"/>
              </a:rPr>
              <a:t>Set</a:t>
            </a:r>
            <a:r>
              <a:rPr lang="en-US" dirty="0">
                <a:solidFill>
                  <a:srgbClr val="000000"/>
                </a:solidFill>
                <a:ea typeface="Times New Roman" panose="02020603050405020304" pitchFamily="18" charset="0"/>
              </a:rPr>
              <a:t>&lt;</a:t>
            </a:r>
            <a:r>
              <a:rPr lang="en-US" i="1" dirty="0">
                <a:solidFill>
                  <a:srgbClr val="34A7BD"/>
                </a:solidFill>
                <a:ea typeface="Times New Roman" panose="02020603050405020304" pitchFamily="18" charset="0"/>
              </a:rPr>
              <a:t>String</a:t>
            </a:r>
            <a:r>
              <a:rPr lang="en-US" dirty="0">
                <a:solidFill>
                  <a:srgbClr val="000000"/>
                </a:solidFill>
                <a:ea typeface="Times New Roman" panose="02020603050405020304" pitchFamily="18" charset="0"/>
              </a:rPr>
              <a:t>&gt;) { </a:t>
            </a:r>
            <a:endParaRPr lang="en-US" dirty="0">
              <a:ea typeface="Calibri" panose="020F050202020403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if</a:t>
            </a:r>
            <a:r>
              <a:rPr lang="en-US" dirty="0">
                <a:solidFill>
                  <a:srgbClr val="000000"/>
                </a:solidFill>
                <a:ea typeface="Times New Roman" panose="02020603050405020304" pitchFamily="18" charset="0"/>
              </a:rPr>
              <a:t>(</a:t>
            </a:r>
            <a:r>
              <a:rPr lang="en-US" dirty="0" err="1">
                <a:solidFill>
                  <a:srgbClr val="000000"/>
                </a:solidFill>
                <a:ea typeface="Times New Roman" panose="02020603050405020304" pitchFamily="18" charset="0"/>
              </a:rPr>
              <a:t>isDragging</a:t>
            </a:r>
            <a:r>
              <a:rPr lang="en-US" dirty="0">
                <a:solidFill>
                  <a:srgbClr val="000000"/>
                </a:solidFill>
                <a:ea typeface="Times New Roman" panose="02020603050405020304" pitchFamily="18" charset="0"/>
              </a:rPr>
              <a:t>) { </a:t>
            </a:r>
            <a:endParaRPr lang="en-US" dirty="0">
              <a:ea typeface="Calibri" panose="020F050202020403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yaw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mouseDelta</a:t>
            </a:r>
            <a:r>
              <a:rPr lang="en-US" dirty="0" err="1">
                <a:solidFill>
                  <a:srgbClr val="C70040"/>
                </a:solidFill>
                <a:ea typeface="Times New Roman" panose="02020603050405020304" pitchFamily="18" charset="0"/>
              </a:rPr>
              <a:t>.</a:t>
            </a:r>
            <a:r>
              <a:rPr lang="en-US" dirty="0" err="1">
                <a:solidFill>
                  <a:srgbClr val="000000"/>
                </a:solidFill>
                <a:ea typeface="Times New Roman" panose="02020603050405020304" pitchFamily="18" charset="0"/>
              </a:rPr>
              <a:t>x</a:t>
            </a: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 </a:t>
            </a:r>
            <a:r>
              <a:rPr lang="en-US" dirty="0">
                <a:solidFill>
                  <a:srgbClr val="7C4FCD"/>
                </a:solidFill>
                <a:ea typeface="Times New Roman" panose="02020603050405020304" pitchFamily="18" charset="0"/>
              </a:rPr>
              <a:t>0.002f</a:t>
            </a:r>
            <a:endParaRPr lang="en-US" dirty="0">
              <a:ea typeface="Calibri" panose="020F050202020403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rPr>
              <a:t>      </a:t>
            </a:r>
            <a:r>
              <a:rPr lang="en-US" dirty="0">
                <a:solidFill>
                  <a:srgbClr val="000000"/>
                </a:solidFill>
                <a:ea typeface="Times New Roman" panose="02020603050405020304" pitchFamily="18" charset="0"/>
              </a:rPr>
              <a:t>pitch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mouseDelta</a:t>
            </a:r>
            <a:r>
              <a:rPr lang="en-US" dirty="0" err="1">
                <a:solidFill>
                  <a:srgbClr val="C70040"/>
                </a:solidFill>
                <a:ea typeface="Times New Roman" panose="02020603050405020304" pitchFamily="18" charset="0"/>
              </a:rPr>
              <a:t>.</a:t>
            </a:r>
            <a:r>
              <a:rPr lang="en-US" dirty="0" err="1">
                <a:solidFill>
                  <a:srgbClr val="000000"/>
                </a:solidFill>
                <a:ea typeface="Times New Roman" panose="02020603050405020304" pitchFamily="18" charset="0"/>
              </a:rPr>
              <a:t>y</a:t>
            </a: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 </a:t>
            </a:r>
            <a:r>
              <a:rPr lang="en-US" dirty="0">
                <a:solidFill>
                  <a:srgbClr val="7C4FCD"/>
                </a:solidFill>
                <a:ea typeface="Times New Roman" panose="02020603050405020304" pitchFamily="18" charset="0"/>
              </a:rPr>
              <a:t>0.002f </a:t>
            </a:r>
            <a:endParaRPr lang="en-US" dirty="0">
              <a:ea typeface="Calibri" panose="020F050202020403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rPr>
              <a:t>      </a:t>
            </a:r>
            <a:r>
              <a:rPr lang="en-US" dirty="0">
                <a:solidFill>
                  <a:srgbClr val="C70040"/>
                </a:solidFill>
                <a:ea typeface="Times New Roman" panose="02020603050405020304" pitchFamily="18" charset="0"/>
              </a:rPr>
              <a:t>if</a:t>
            </a:r>
            <a:r>
              <a:rPr lang="en-US" dirty="0">
                <a:solidFill>
                  <a:srgbClr val="000000"/>
                </a:solidFill>
                <a:ea typeface="Times New Roman" panose="02020603050405020304" pitchFamily="18" charset="0"/>
              </a:rPr>
              <a:t>(pitch </a:t>
            </a:r>
            <a:r>
              <a:rPr lang="en-US" dirty="0">
                <a:solidFill>
                  <a:srgbClr val="C70040"/>
                </a:solidFill>
                <a:ea typeface="Times New Roman" panose="02020603050405020304" pitchFamily="18" charset="0"/>
              </a:rPr>
              <a:t>&gt; </a:t>
            </a:r>
            <a:r>
              <a:rPr lang="en-US" dirty="0">
                <a:solidFill>
                  <a:srgbClr val="7C4FCD"/>
                </a:solidFill>
                <a:ea typeface="Times New Roman" panose="02020603050405020304" pitchFamily="18" charset="0"/>
              </a:rPr>
              <a:t>3.14f</a:t>
            </a:r>
            <a:r>
              <a:rPr lang="en-US" dirty="0">
                <a:solidFill>
                  <a:srgbClr val="C70040"/>
                </a:solidFill>
                <a:ea typeface="Times New Roman" panose="02020603050405020304" pitchFamily="18" charset="0"/>
              </a:rPr>
              <a:t>/</a:t>
            </a:r>
            <a:r>
              <a:rPr lang="en-US" dirty="0">
                <a:solidFill>
                  <a:srgbClr val="7C4FCD"/>
                </a:solidFill>
                <a:ea typeface="Times New Roman" panose="02020603050405020304" pitchFamily="18" charset="0"/>
              </a:rPr>
              <a:t>2.0f</a:t>
            </a:r>
            <a:r>
              <a:rPr lang="en-US" dirty="0">
                <a:solidFill>
                  <a:srgbClr val="000000"/>
                </a:solidFill>
                <a:ea typeface="Times New Roman" panose="02020603050405020304" pitchFamily="18" charset="0"/>
              </a:rPr>
              <a:t>) { pitch </a:t>
            </a:r>
            <a:r>
              <a:rPr lang="en-US" dirty="0">
                <a:solidFill>
                  <a:srgbClr val="C70040"/>
                </a:solidFill>
                <a:ea typeface="Times New Roman" panose="02020603050405020304" pitchFamily="18" charset="0"/>
              </a:rPr>
              <a:t>= </a:t>
            </a:r>
            <a:r>
              <a:rPr lang="en-US" dirty="0">
                <a:solidFill>
                  <a:srgbClr val="7C4FCD"/>
                </a:solidFill>
                <a:ea typeface="Times New Roman" panose="02020603050405020304" pitchFamily="18" charset="0"/>
              </a:rPr>
              <a:t>3.14f</a:t>
            </a:r>
            <a:r>
              <a:rPr lang="en-US" dirty="0">
                <a:solidFill>
                  <a:srgbClr val="C70040"/>
                </a:solidFill>
                <a:ea typeface="Times New Roman" panose="02020603050405020304" pitchFamily="18" charset="0"/>
              </a:rPr>
              <a:t>/</a:t>
            </a:r>
            <a:r>
              <a:rPr lang="en-US" dirty="0">
                <a:solidFill>
                  <a:srgbClr val="7C4FCD"/>
                </a:solidFill>
                <a:ea typeface="Times New Roman" panose="02020603050405020304" pitchFamily="18" charset="0"/>
              </a:rPr>
              <a:t>2.0f </a:t>
            </a:r>
            <a:r>
              <a:rPr lang="en-US" dirty="0">
                <a:solidFill>
                  <a:srgbClr val="000000"/>
                </a:solidFill>
                <a:ea typeface="Times New Roman" panose="02020603050405020304" pitchFamily="18" charset="0"/>
              </a:rPr>
              <a:t>} </a:t>
            </a:r>
            <a:endParaRPr lang="en-US" dirty="0">
              <a:ea typeface="Calibri" panose="020F050202020403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if</a:t>
            </a:r>
            <a:r>
              <a:rPr lang="en-US" dirty="0">
                <a:solidFill>
                  <a:srgbClr val="000000"/>
                </a:solidFill>
                <a:ea typeface="Times New Roman" panose="02020603050405020304" pitchFamily="18" charset="0"/>
              </a:rPr>
              <a:t>(pitch </a:t>
            </a:r>
            <a:r>
              <a:rPr lang="en-US" dirty="0">
                <a:solidFill>
                  <a:srgbClr val="C70040"/>
                </a:solidFill>
                <a:ea typeface="Times New Roman" panose="02020603050405020304" pitchFamily="18" charset="0"/>
              </a:rPr>
              <a:t>&lt; -</a:t>
            </a:r>
            <a:r>
              <a:rPr lang="en-US" dirty="0">
                <a:solidFill>
                  <a:srgbClr val="7C4FCD"/>
                </a:solidFill>
                <a:ea typeface="Times New Roman" panose="02020603050405020304" pitchFamily="18" charset="0"/>
              </a:rPr>
              <a:t>3.14f</a:t>
            </a:r>
            <a:r>
              <a:rPr lang="en-US" dirty="0">
                <a:solidFill>
                  <a:srgbClr val="C70040"/>
                </a:solidFill>
                <a:ea typeface="Times New Roman" panose="02020603050405020304" pitchFamily="18" charset="0"/>
              </a:rPr>
              <a:t>/</a:t>
            </a:r>
            <a:r>
              <a:rPr lang="en-US" dirty="0">
                <a:solidFill>
                  <a:srgbClr val="7C4FCD"/>
                </a:solidFill>
                <a:ea typeface="Times New Roman" panose="02020603050405020304" pitchFamily="18" charset="0"/>
              </a:rPr>
              <a:t>2.0f</a:t>
            </a:r>
            <a:r>
              <a:rPr lang="en-US" dirty="0">
                <a:solidFill>
                  <a:srgbClr val="000000"/>
                </a:solidFill>
                <a:ea typeface="Times New Roman" panose="02020603050405020304" pitchFamily="18" charset="0"/>
              </a:rPr>
              <a:t>) { </a:t>
            </a:r>
            <a:r>
              <a:rPr lang="en-US" dirty="0">
                <a:ea typeface="Times New Roman" panose="02020603050405020304" pitchFamily="18" charset="0"/>
              </a:rPr>
              <a:t> </a:t>
            </a:r>
            <a:endParaRPr lang="hu-HU" dirty="0">
              <a:ea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rPr>
              <a:t>        </a:t>
            </a:r>
            <a:r>
              <a:rPr lang="en-US" dirty="0">
                <a:solidFill>
                  <a:srgbClr val="000000"/>
                </a:solidFill>
                <a:ea typeface="Times New Roman" panose="02020603050405020304" pitchFamily="18" charset="0"/>
              </a:rPr>
              <a:t>pitch </a:t>
            </a:r>
            <a:r>
              <a:rPr lang="en-US" dirty="0">
                <a:solidFill>
                  <a:srgbClr val="C70040"/>
                </a:solidFill>
                <a:ea typeface="Times New Roman" panose="02020603050405020304" pitchFamily="18" charset="0"/>
              </a:rPr>
              <a:t>= -</a:t>
            </a:r>
            <a:r>
              <a:rPr lang="en-US" dirty="0">
                <a:solidFill>
                  <a:srgbClr val="7C4FCD"/>
                </a:solidFill>
                <a:ea typeface="Times New Roman" panose="02020603050405020304" pitchFamily="18" charset="0"/>
              </a:rPr>
              <a:t>3.14f</a:t>
            </a:r>
            <a:r>
              <a:rPr lang="en-US" dirty="0">
                <a:solidFill>
                  <a:srgbClr val="C70040"/>
                </a:solidFill>
                <a:ea typeface="Times New Roman" panose="02020603050405020304" pitchFamily="18" charset="0"/>
              </a:rPr>
              <a:t>/</a:t>
            </a:r>
            <a:r>
              <a:rPr lang="en-US" dirty="0">
                <a:solidFill>
                  <a:srgbClr val="7C4FCD"/>
                </a:solidFill>
                <a:ea typeface="Times New Roman" panose="02020603050405020304" pitchFamily="18" charset="0"/>
              </a:rPr>
              <a:t>2.0f</a:t>
            </a:r>
            <a:endParaRPr lang="hu-HU" dirty="0">
              <a:solidFill>
                <a:srgbClr val="7C4FCD"/>
              </a:solidFill>
              <a:ea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7C4FCD"/>
                </a:solidFill>
                <a:ea typeface="Times New Roman" panose="02020603050405020304" pitchFamily="18" charset="0"/>
              </a:rPr>
              <a:t> </a:t>
            </a:r>
            <a:r>
              <a:rPr lang="en-US" dirty="0">
                <a:solidFill>
                  <a:srgbClr val="7C4FCD"/>
                </a:solidFill>
                <a:ea typeface="Times New Roman" panose="02020603050405020304" pitchFamily="18" charset="0"/>
              </a:rPr>
              <a:t> </a:t>
            </a:r>
            <a:r>
              <a:rPr lang="hu-HU" dirty="0">
                <a:solidFill>
                  <a:srgbClr val="7C4FCD"/>
                </a:solidFill>
                <a:ea typeface="Times New Roman" panose="02020603050405020304" pitchFamily="18" charset="0"/>
              </a:rPr>
              <a:t>    </a:t>
            </a:r>
            <a:r>
              <a:rPr lang="en-US" dirty="0">
                <a:solidFill>
                  <a:srgbClr val="000000"/>
                </a:solidFill>
                <a:ea typeface="Times New Roman" panose="02020603050405020304" pitchFamily="18" charset="0"/>
              </a:rPr>
              <a:t>}</a:t>
            </a:r>
            <a:r>
              <a:rPr lang="hu-HU" dirty="0">
                <a:solidFill>
                  <a:srgbClr val="000000"/>
                </a:solidFill>
                <a:ea typeface="Times New Roman" panose="02020603050405020304" pitchFamily="18" charset="0"/>
              </a:rPr>
              <a:t> </a:t>
            </a:r>
            <a:r>
              <a:rPr lang="en-US" dirty="0">
                <a:solidFill>
                  <a:srgbClr val="000000"/>
                </a:solidFill>
                <a:ea typeface="Times New Roman" panose="02020603050405020304" pitchFamily="18" charset="0"/>
              </a:rPr>
              <a:t> </a:t>
            </a:r>
            <a:endParaRPr lang="en-US" dirty="0">
              <a:ea typeface="Calibri" panose="020F050202020403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a:t>
            </a:r>
            <a:r>
              <a:rPr lang="en-US" dirty="0" err="1">
                <a:solidFill>
                  <a:srgbClr val="000000"/>
                </a:solidFill>
                <a:ea typeface="Times New Roman" panose="02020603050405020304" pitchFamily="18" charset="0"/>
              </a:rPr>
              <a:t>mouseDelta</a:t>
            </a:r>
            <a:r>
              <a:rPr lang="en-US" dirty="0" err="1">
                <a:solidFill>
                  <a:srgbClr val="C70040"/>
                </a:solidFill>
                <a:ea typeface="Times New Roman" panose="02020603050405020304" pitchFamily="18" charset="0"/>
              </a:rPr>
              <a:t>.</a:t>
            </a:r>
            <a:r>
              <a:rPr lang="en-US" dirty="0" err="1">
                <a:solidFill>
                  <a:srgbClr val="427E00"/>
                </a:solidFill>
                <a:ea typeface="Times New Roman" panose="02020603050405020304" pitchFamily="18" charset="0"/>
              </a:rPr>
              <a:t>set</a:t>
            </a:r>
            <a:r>
              <a:rPr lang="en-US" dirty="0">
                <a:solidFill>
                  <a:srgbClr val="000000"/>
                </a:solidFill>
                <a:ea typeface="Times New Roman" panose="02020603050405020304" pitchFamily="18" charset="0"/>
              </a:rPr>
              <a:t>()</a:t>
            </a:r>
            <a:endParaRPr lang="en-US" dirty="0">
              <a:ea typeface="Calibri" panose="020F050202020403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a:t>
            </a:r>
            <a:endParaRPr lang="en-US" dirty="0">
              <a:ea typeface="Calibri" panose="020F0502020204030204" pitchFamily="34" charset="0"/>
            </a:endParaRPr>
          </a:p>
        </p:txBody>
      </p:sp>
      <p:sp>
        <p:nvSpPr>
          <p:cNvPr id="6" name="TextBox 5"/>
          <p:cNvSpPr txBox="1"/>
          <p:nvPr/>
        </p:nvSpPr>
        <p:spPr>
          <a:xfrm>
            <a:off x="7249887" y="1261054"/>
            <a:ext cx="3343729" cy="646331"/>
          </a:xfrm>
          <a:prstGeom prst="rect">
            <a:avLst/>
          </a:prstGeom>
          <a:noFill/>
        </p:spPr>
        <p:txBody>
          <a:bodyPr wrap="square" rtlCol="0">
            <a:spAutoFit/>
          </a:bodyPr>
          <a:lstStyle/>
          <a:p>
            <a:r>
              <a:rPr lang="hu-HU" dirty="0" err="1">
                <a:solidFill>
                  <a:srgbClr val="FF0000"/>
                </a:solidFill>
                <a:latin typeface="Whipsmart" panose="020B0502030203050204" pitchFamily="34" charset="0"/>
              </a:rPr>
              <a:t>yaw</a:t>
            </a:r>
            <a:r>
              <a:rPr lang="hu-HU" dirty="0">
                <a:solidFill>
                  <a:srgbClr val="FF0000"/>
                </a:solidFill>
                <a:latin typeface="Whipsmart" panose="020B0502030203050204" pitchFamily="34" charset="0"/>
              </a:rPr>
              <a:t> </a:t>
            </a:r>
            <a:r>
              <a:rPr lang="en-US" dirty="0">
                <a:solidFill>
                  <a:srgbClr val="FF0000"/>
                </a:solidFill>
                <a:latin typeface="Whipsmart" panose="020B0502030203050204" pitchFamily="34" charset="0"/>
              </a:rPr>
              <a:t>rotates left, around </a:t>
            </a:r>
            <a:r>
              <a:rPr lang="hu-HU" dirty="0">
                <a:solidFill>
                  <a:srgbClr val="FF0000"/>
                </a:solidFill>
                <a:latin typeface="Whipsmart" panose="020B0502030203050204" pitchFamily="34" charset="0"/>
              </a:rPr>
              <a:t>y</a:t>
            </a:r>
          </a:p>
          <a:p>
            <a:r>
              <a:rPr lang="en-US" dirty="0">
                <a:solidFill>
                  <a:srgbClr val="FF0000"/>
                </a:solidFill>
                <a:latin typeface="Whipsmart" panose="020B0502030203050204" pitchFamily="34" charset="0"/>
              </a:rPr>
              <a:t>when I drag right, turn right</a:t>
            </a:r>
          </a:p>
        </p:txBody>
      </p:sp>
      <p:cxnSp>
        <p:nvCxnSpPr>
          <p:cNvPr id="7" name="Straight Arrow Connector 6"/>
          <p:cNvCxnSpPr>
            <a:stCxn id="6" idx="1"/>
          </p:cNvCxnSpPr>
          <p:nvPr/>
        </p:nvCxnSpPr>
        <p:spPr>
          <a:xfrm flipH="1">
            <a:off x="3309939" y="1584220"/>
            <a:ext cx="3939948" cy="12190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9887" y="3661354"/>
            <a:ext cx="3343729" cy="646331"/>
          </a:xfrm>
          <a:prstGeom prst="rect">
            <a:avLst/>
          </a:prstGeom>
          <a:noFill/>
        </p:spPr>
        <p:txBody>
          <a:bodyPr wrap="square" rtlCol="0">
            <a:spAutoFit/>
          </a:bodyPr>
          <a:lstStyle/>
          <a:p>
            <a:r>
              <a:rPr lang="hu-HU" dirty="0" err="1">
                <a:solidFill>
                  <a:srgbClr val="FF0000"/>
                </a:solidFill>
                <a:latin typeface="Whipsmart" panose="020B0502030203050204" pitchFamily="34" charset="0"/>
              </a:rPr>
              <a:t>pitch</a:t>
            </a:r>
            <a:r>
              <a:rPr lang="hu-HU" dirty="0">
                <a:solidFill>
                  <a:srgbClr val="FF0000"/>
                </a:solidFill>
                <a:latin typeface="Whipsmart" panose="020B0502030203050204" pitchFamily="34" charset="0"/>
              </a:rPr>
              <a:t> </a:t>
            </a:r>
            <a:r>
              <a:rPr lang="en-US" dirty="0">
                <a:solidFill>
                  <a:srgbClr val="FF0000"/>
                </a:solidFill>
                <a:latin typeface="Whipsmart" panose="020B0502030203050204" pitchFamily="34" charset="0"/>
              </a:rPr>
              <a:t>rotates around </a:t>
            </a:r>
            <a:r>
              <a:rPr lang="hu-HU" dirty="0">
                <a:solidFill>
                  <a:srgbClr val="FF0000"/>
                </a:solidFill>
                <a:latin typeface="Whipsmart" panose="020B0502030203050204" pitchFamily="34" charset="0"/>
              </a:rPr>
              <a:t>x</a:t>
            </a:r>
            <a:r>
              <a:rPr lang="en-US" dirty="0">
                <a:solidFill>
                  <a:srgbClr val="FF0000"/>
                </a:solidFill>
                <a:latin typeface="Whipsmart" panose="020B0502030203050204" pitchFamily="34" charset="0"/>
              </a:rPr>
              <a:t>, upwards</a:t>
            </a:r>
            <a:endParaRPr lang="hu-HU" dirty="0">
              <a:solidFill>
                <a:srgbClr val="FF0000"/>
              </a:solidFill>
              <a:latin typeface="Whipsmart" panose="020B0502030203050204" pitchFamily="34" charset="0"/>
            </a:endParaRPr>
          </a:p>
          <a:p>
            <a:r>
              <a:rPr lang="en-US" dirty="0">
                <a:solidFill>
                  <a:srgbClr val="FF0000"/>
                </a:solidFill>
                <a:latin typeface="Whipsmart" panose="020B0502030203050204" pitchFamily="34" charset="0"/>
              </a:rPr>
              <a:t>when I drag down, turn down</a:t>
            </a:r>
          </a:p>
        </p:txBody>
      </p:sp>
      <p:cxnSp>
        <p:nvCxnSpPr>
          <p:cNvPr id="9" name="Straight Arrow Connector 8"/>
          <p:cNvCxnSpPr>
            <a:stCxn id="8" idx="1"/>
          </p:cNvCxnSpPr>
          <p:nvPr/>
        </p:nvCxnSpPr>
        <p:spPr>
          <a:xfrm flipH="1" flipV="1">
            <a:off x="3645695" y="3217485"/>
            <a:ext cx="3604192" cy="7670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5548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Motion</a:t>
            </a:r>
            <a:r>
              <a:rPr lang="hu-HU" dirty="0"/>
              <a:t>: </a:t>
            </a:r>
            <a:r>
              <a:rPr lang="en-US" dirty="0"/>
              <a:t>update main direction from the angles</a:t>
            </a:r>
          </a:p>
        </p:txBody>
      </p:sp>
      <p:sp>
        <p:nvSpPr>
          <p:cNvPr id="5" name="Content Placeholder 4"/>
          <p:cNvSpPr>
            <a:spLocks noGrp="1"/>
          </p:cNvSpPr>
          <p:nvPr>
            <p:ph idx="1"/>
          </p:nvPr>
        </p:nvSpPr>
        <p:spPr/>
        <p:txBody>
          <a:bodyPr>
            <a:norm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rPr>
              <a:t>    </a:t>
            </a:r>
            <a:r>
              <a:rPr lang="en-US" dirty="0">
                <a:solidFill>
                  <a:srgbClr val="000000"/>
                </a:solidFill>
                <a:ea typeface="Times New Roman" panose="02020603050405020304" pitchFamily="18" charset="0"/>
              </a:rPr>
              <a:t>ahead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(Vec3(</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a:t>
            </a:r>
            <a:r>
              <a:rPr lang="en-US" dirty="0">
                <a:solidFill>
                  <a:srgbClr val="7C4FCD"/>
                </a:solidFill>
                <a:ea typeface="Times New Roman" panose="02020603050405020304" pitchFamily="18" charset="0"/>
              </a:rPr>
              <a:t>1.0f</a:t>
            </a:r>
            <a:r>
              <a:rPr lang="en-US" dirty="0">
                <a:solidFill>
                  <a:srgbClr val="000000"/>
                </a:solidFill>
                <a:ea typeface="Times New Roman" panose="02020603050405020304" pitchFamily="18" charset="0"/>
              </a:rPr>
              <a:t>)</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xyz0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rotationMatrix</a:t>
            </a:r>
            <a:r>
              <a:rPr lang="en-US" dirty="0">
                <a:solidFill>
                  <a:srgbClr val="000000"/>
                </a:solidFill>
                <a:ea typeface="Times New Roman" panose="02020603050405020304" pitchFamily="18" charset="0"/>
              </a:rPr>
              <a:t>)</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xyz</a:t>
            </a:r>
            <a:endParaRPr lang="en-US" dirty="0">
              <a:ea typeface="Calibri" panose="020F050202020403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right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(Vec3(</a:t>
            </a:r>
            <a:r>
              <a:rPr lang="en-US" dirty="0">
                <a:solidFill>
                  <a:srgbClr val="7C4FCD"/>
                </a:solidFill>
                <a:ea typeface="Times New Roman" panose="02020603050405020304" pitchFamily="18" charset="0"/>
              </a:rPr>
              <a:t>1.0f</a:t>
            </a:r>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xyz0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rotationMatrix</a:t>
            </a:r>
            <a:r>
              <a:rPr lang="en-US" dirty="0">
                <a:solidFill>
                  <a:srgbClr val="000000"/>
                </a:solidFill>
                <a:ea typeface="Times New Roman" panose="02020603050405020304" pitchFamily="18" charset="0"/>
              </a:rPr>
              <a:t>)</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xyz</a:t>
            </a:r>
            <a:endParaRPr lang="en-US" dirty="0">
              <a:ea typeface="Calibri" panose="020F050202020403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up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(Vec3(</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1.0f</a:t>
            </a:r>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xyz0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rotationMatrix</a:t>
            </a:r>
            <a:r>
              <a:rPr lang="en-US" dirty="0">
                <a:solidFill>
                  <a:srgbClr val="000000"/>
                </a:solidFill>
                <a:ea typeface="Times New Roman" panose="02020603050405020304" pitchFamily="18" charset="0"/>
              </a:rPr>
              <a:t>)</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xyz    </a:t>
            </a:r>
            <a:endParaRPr lang="en-US" dirty="0">
              <a:ea typeface="Calibri" panose="020F0502020204030204" pitchFamily="34" charset="0"/>
            </a:endParaRPr>
          </a:p>
        </p:txBody>
      </p:sp>
    </p:spTree>
    <p:extLst>
      <p:ext uri="{BB962C8B-B14F-4D97-AF65-F5344CB8AC3E}">
        <p14:creationId xmlns:p14="http://schemas.microsoft.com/office/powerpoint/2010/main" val="28257934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Setting the aspect ratio</a:t>
            </a:r>
          </a:p>
        </p:txBody>
      </p:sp>
      <p:sp>
        <p:nvSpPr>
          <p:cNvPr id="5" name="Content Placeholder 4"/>
          <p:cNvSpPr>
            <a:spLocks noGrp="1"/>
          </p:cNvSpPr>
          <p:nvPr>
            <p:ph idx="1"/>
          </p:nvPr>
        </p:nvSpPr>
        <p:spPr/>
        <p:txBody>
          <a:bodyPr>
            <a:norm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err="1">
                <a:solidFill>
                  <a:srgbClr val="427E00"/>
                </a:solidFill>
                <a:ea typeface="Times New Roman" panose="02020603050405020304" pitchFamily="18" charset="0"/>
                <a:cs typeface="Times New Roman" panose="02020603050405020304" pitchFamily="18" charset="0"/>
              </a:rPr>
              <a:t>setAspectRatio</a:t>
            </a:r>
            <a:r>
              <a:rPr lang="en-US" dirty="0">
                <a:solidFill>
                  <a:srgbClr val="000000"/>
                </a:solidFill>
                <a:ea typeface="Times New Roman" panose="02020603050405020304" pitchFamily="18" charset="0"/>
                <a:cs typeface="Times New Roman" panose="02020603050405020304" pitchFamily="18" charset="0"/>
              </a:rPr>
              <a:t>(</a:t>
            </a:r>
            <a:r>
              <a:rPr lang="en-US" i="1" dirty="0" err="1">
                <a:solidFill>
                  <a:srgbClr val="CB6500"/>
                </a:solidFill>
                <a:ea typeface="Times New Roman" panose="02020603050405020304" pitchFamily="18" charset="0"/>
                <a:cs typeface="Times New Roman" panose="02020603050405020304" pitchFamily="18" charset="0"/>
              </a:rPr>
              <a:t>ar</a:t>
            </a:r>
            <a:r>
              <a:rPr lang="en-US" i="1" dirty="0">
                <a:solidFill>
                  <a:srgbClr val="CB65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34A7BD"/>
                </a:solidFill>
                <a:ea typeface="Times New Roman" panose="02020603050405020304" pitchFamily="18" charset="0"/>
                <a:cs typeface="Times New Roman" panose="02020603050405020304" pitchFamily="18" charset="0"/>
              </a:rPr>
              <a:t>Float</a:t>
            </a:r>
            <a:r>
              <a:rPr lang="en-US" dirty="0">
                <a:solidFill>
                  <a:srgbClr val="000000"/>
                </a:solidFill>
                <a:ea typeface="Times New Roman" panose="02020603050405020304" pitchFamily="18" charset="0"/>
                <a:cs typeface="Times New Roman" panose="02020603050405020304" pitchFamily="18" charset="0"/>
              </a:rPr>
              <a:t>) {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aspect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update()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0467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handlers – they must be called, too!</a:t>
            </a:r>
          </a:p>
        </p:txBody>
      </p:sp>
      <p:sp>
        <p:nvSpPr>
          <p:cNvPr id="5" name="Content Placeholder 4"/>
          <p:cNvSpPr>
            <a:spLocks noGrp="1"/>
          </p:cNvSpPr>
          <p:nvPr>
            <p:ph idx="1"/>
          </p:nvPr>
        </p:nvSpPr>
        <p:spPr/>
        <p:txBody>
          <a:bodyPr>
            <a:normAutofit fontScale="92500" lnSpcReduction="10000"/>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err="1">
                <a:solidFill>
                  <a:srgbClr val="427E00"/>
                </a:solidFill>
                <a:ea typeface="Times New Roman" panose="02020603050405020304" pitchFamily="18" charset="0"/>
                <a:cs typeface="Times New Roman" panose="02020603050405020304" pitchFamily="18" charset="0"/>
              </a:rPr>
              <a:t>mouseDown</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isDragging</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true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mouseDelta</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err="1">
                <a:solidFill>
                  <a:srgbClr val="427E00"/>
                </a:solidFill>
                <a:ea typeface="Times New Roman" panose="02020603050405020304" pitchFamily="18" charset="0"/>
                <a:cs typeface="Times New Roman" panose="02020603050405020304" pitchFamily="18" charset="0"/>
              </a:rPr>
              <a:t>mouseMove</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event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MouseEvent</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mouseDelta</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event</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asDynamic</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movementX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as </a:t>
            </a:r>
            <a:r>
              <a:rPr lang="en-US" i="1" dirty="0">
                <a:solidFill>
                  <a:srgbClr val="34A7BD"/>
                </a:solidFill>
                <a:ea typeface="Times New Roman" panose="02020603050405020304" pitchFamily="18" charset="0"/>
                <a:cs typeface="Times New Roman" panose="02020603050405020304" pitchFamily="18" charset="0"/>
              </a:rPr>
              <a:t>Float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i="1" dirty="0">
                <a:solidFill>
                  <a:srgbClr val="34A7BD"/>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mouseDelta</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y</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event</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asDynamic</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movementY</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as </a:t>
            </a:r>
            <a:r>
              <a:rPr lang="en-US" i="1" dirty="0">
                <a:solidFill>
                  <a:srgbClr val="34A7BD"/>
                </a:solidFill>
                <a:ea typeface="Times New Roman" panose="02020603050405020304" pitchFamily="18" charset="0"/>
                <a:cs typeface="Times New Roman" panose="02020603050405020304" pitchFamily="18" charset="0"/>
              </a:rPr>
              <a:t>Float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i="1" dirty="0">
                <a:solidFill>
                  <a:srgbClr val="34A7BD"/>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event</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preventDefault</a:t>
            </a:r>
            <a:r>
              <a:rPr lang="en-US" dirty="0">
                <a:solidFill>
                  <a:srgbClr val="000000"/>
                </a:solidFill>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err="1">
                <a:solidFill>
                  <a:srgbClr val="427E00"/>
                </a:solidFill>
                <a:ea typeface="Times New Roman" panose="02020603050405020304" pitchFamily="18" charset="0"/>
                <a:cs typeface="Times New Roman" panose="02020603050405020304" pitchFamily="18" charset="0"/>
              </a:rPr>
              <a:t>mouseUp</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isDragging</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false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2122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Camera rotation by mouse</a:t>
            </a:r>
          </a:p>
        </p:txBody>
      </p:sp>
      <p:sp>
        <p:nvSpPr>
          <p:cNvPr id="3" name="Content Placeholder 2"/>
          <p:cNvSpPr>
            <a:spLocks noGrp="1"/>
          </p:cNvSpPr>
          <p:nvPr>
            <p:ph idx="1"/>
          </p:nvPr>
        </p:nvSpPr>
        <p:spPr/>
        <p:txBody>
          <a:bodyPr>
            <a:normAutofit/>
          </a:bodyPr>
          <a:lstStyle/>
          <a:p>
            <a:r>
              <a:rPr lang="hu-HU" dirty="0"/>
              <a:t>connect events</a:t>
            </a:r>
          </a:p>
          <a:p>
            <a:pPr lvl="1"/>
            <a:r>
              <a:rPr lang="hu-HU" dirty="0"/>
              <a:t>call respective camera methods from event handlers</a:t>
            </a:r>
          </a:p>
          <a:p>
            <a:r>
              <a:rPr lang="en-US" dirty="0"/>
              <a:t>call </a:t>
            </a:r>
            <a:r>
              <a:rPr lang="en-US" dirty="0" err="1">
                <a:latin typeface="Consolas" panose="020B0609020204030204" pitchFamily="49" charset="0"/>
                <a:cs typeface="Consolas" panose="020B0609020204030204" pitchFamily="49" charset="0"/>
              </a:rPr>
              <a:t>camera.move</a:t>
            </a:r>
            <a:r>
              <a:rPr lang="en-US" dirty="0"/>
              <a:t> in every frame</a:t>
            </a:r>
            <a:endParaRPr lang="hu-HU" dirty="0"/>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1651835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Coordinate systems: normalized device space</a:t>
            </a:r>
          </a:p>
        </p:txBody>
      </p:sp>
      <p:pic>
        <p:nvPicPr>
          <p:cNvPr id="11267"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359151" y="1700214"/>
            <a:ext cx="5705475" cy="4797425"/>
          </a:xfrm>
          <a:prstGeom prst="rect">
            <a:avLst/>
          </a:prstGeom>
          <a:noFill/>
          <a:ln w="9525">
            <a:noFill/>
            <a:miter lim="800000"/>
            <a:headEnd/>
            <a:tailEnd/>
          </a:ln>
        </p:spPr>
      </p:pic>
      <p:cxnSp>
        <p:nvCxnSpPr>
          <p:cNvPr id="11268" name="Egyenes összekötő nyíllal 5"/>
          <p:cNvCxnSpPr>
            <a:cxnSpLocks noChangeShapeType="1"/>
          </p:cNvCxnSpPr>
          <p:nvPr/>
        </p:nvCxnSpPr>
        <p:spPr bwMode="auto">
          <a:xfrm flipV="1">
            <a:off x="6211888" y="1412876"/>
            <a:ext cx="0" cy="5084763"/>
          </a:xfrm>
          <a:prstGeom prst="straightConnector1">
            <a:avLst/>
          </a:prstGeom>
          <a:noFill/>
          <a:ln w="76200" algn="ctr">
            <a:solidFill>
              <a:srgbClr val="FF0000"/>
            </a:solidFill>
            <a:round/>
            <a:headEnd/>
            <a:tailEnd type="arrow" w="med" len="med"/>
          </a:ln>
        </p:spPr>
      </p:cxnSp>
      <p:cxnSp>
        <p:nvCxnSpPr>
          <p:cNvPr id="11269" name="Egyenes összekötő nyíllal 6"/>
          <p:cNvCxnSpPr>
            <a:cxnSpLocks noChangeShapeType="1"/>
          </p:cNvCxnSpPr>
          <p:nvPr/>
        </p:nvCxnSpPr>
        <p:spPr bwMode="auto">
          <a:xfrm>
            <a:off x="2495550" y="3738563"/>
            <a:ext cx="7416800" cy="0"/>
          </a:xfrm>
          <a:prstGeom prst="straightConnector1">
            <a:avLst/>
          </a:prstGeom>
          <a:noFill/>
          <a:ln w="76200" algn="ctr">
            <a:solidFill>
              <a:srgbClr val="FF0000"/>
            </a:solidFill>
            <a:round/>
            <a:headEnd/>
            <a:tailEnd type="arrow" w="med" len="med"/>
          </a:ln>
        </p:spPr>
      </p:cxnSp>
      <p:cxnSp>
        <p:nvCxnSpPr>
          <p:cNvPr id="11270" name="Egyenes összekötő nyíllal 13"/>
          <p:cNvCxnSpPr>
            <a:cxnSpLocks noChangeShapeType="1"/>
          </p:cNvCxnSpPr>
          <p:nvPr/>
        </p:nvCxnSpPr>
        <p:spPr bwMode="auto">
          <a:xfrm>
            <a:off x="5951539" y="2133600"/>
            <a:ext cx="504825" cy="0"/>
          </a:xfrm>
          <a:prstGeom prst="straightConnector1">
            <a:avLst/>
          </a:prstGeom>
          <a:noFill/>
          <a:ln w="76200" algn="ctr">
            <a:solidFill>
              <a:srgbClr val="FF0000"/>
            </a:solidFill>
            <a:round/>
            <a:headEnd/>
            <a:tailEnd/>
          </a:ln>
        </p:spPr>
      </p:cxnSp>
      <p:cxnSp>
        <p:nvCxnSpPr>
          <p:cNvPr id="11271" name="Egyenes összekötő nyíllal 16"/>
          <p:cNvCxnSpPr>
            <a:cxnSpLocks noChangeShapeType="1"/>
          </p:cNvCxnSpPr>
          <p:nvPr/>
        </p:nvCxnSpPr>
        <p:spPr bwMode="auto">
          <a:xfrm>
            <a:off x="5951539" y="5229225"/>
            <a:ext cx="504825" cy="0"/>
          </a:xfrm>
          <a:prstGeom prst="straightConnector1">
            <a:avLst/>
          </a:prstGeom>
          <a:noFill/>
          <a:ln w="76200" algn="ctr">
            <a:solidFill>
              <a:srgbClr val="FF0000"/>
            </a:solidFill>
            <a:round/>
            <a:headEnd/>
            <a:tailEnd/>
          </a:ln>
        </p:spPr>
      </p:cxnSp>
      <p:cxnSp>
        <p:nvCxnSpPr>
          <p:cNvPr id="11272" name="Egyenes összekötő nyíllal 17"/>
          <p:cNvCxnSpPr>
            <a:cxnSpLocks noChangeShapeType="1"/>
          </p:cNvCxnSpPr>
          <p:nvPr/>
        </p:nvCxnSpPr>
        <p:spPr bwMode="auto">
          <a:xfrm>
            <a:off x="4151313" y="3500438"/>
            <a:ext cx="0" cy="512762"/>
          </a:xfrm>
          <a:prstGeom prst="straightConnector1">
            <a:avLst/>
          </a:prstGeom>
          <a:noFill/>
          <a:ln w="76200" algn="ctr">
            <a:solidFill>
              <a:srgbClr val="FF0000"/>
            </a:solidFill>
            <a:round/>
            <a:headEnd/>
            <a:tailEnd/>
          </a:ln>
        </p:spPr>
      </p:cxnSp>
      <p:cxnSp>
        <p:nvCxnSpPr>
          <p:cNvPr id="11273" name="Egyenes összekötő nyíllal 21"/>
          <p:cNvCxnSpPr>
            <a:cxnSpLocks noChangeShapeType="1"/>
          </p:cNvCxnSpPr>
          <p:nvPr/>
        </p:nvCxnSpPr>
        <p:spPr bwMode="auto">
          <a:xfrm>
            <a:off x="8256588" y="3500438"/>
            <a:ext cx="0" cy="512762"/>
          </a:xfrm>
          <a:prstGeom prst="straightConnector1">
            <a:avLst/>
          </a:prstGeom>
          <a:noFill/>
          <a:ln w="76200" algn="ctr">
            <a:solidFill>
              <a:srgbClr val="FF0000"/>
            </a:solidFill>
            <a:round/>
            <a:headEnd/>
            <a:tailEnd/>
          </a:ln>
        </p:spPr>
      </p:cxnSp>
      <p:sp>
        <p:nvSpPr>
          <p:cNvPr id="11274" name="Szövegdoboz 22"/>
          <p:cNvSpPr txBox="1">
            <a:spLocks noChangeArrowheads="1"/>
          </p:cNvSpPr>
          <p:nvPr/>
        </p:nvSpPr>
        <p:spPr bwMode="auto">
          <a:xfrm>
            <a:off x="6456364" y="1557339"/>
            <a:ext cx="652743" cy="1200329"/>
          </a:xfrm>
          <a:prstGeom prst="rect">
            <a:avLst/>
          </a:prstGeom>
          <a:noFill/>
          <a:ln w="9525">
            <a:noFill/>
            <a:miter lim="800000"/>
            <a:headEnd/>
            <a:tailEnd/>
          </a:ln>
        </p:spPr>
        <p:txBody>
          <a:bodyPr wrap="none">
            <a:spAutoFit/>
          </a:bodyPr>
          <a:lstStyle/>
          <a:p>
            <a:r>
              <a:rPr lang="en-US" sz="7200">
                <a:solidFill>
                  <a:srgbClr val="FF0000"/>
                </a:solidFill>
              </a:rPr>
              <a:t>1</a:t>
            </a:r>
          </a:p>
        </p:txBody>
      </p:sp>
      <p:sp>
        <p:nvSpPr>
          <p:cNvPr id="11275" name="Szövegdoboz 23"/>
          <p:cNvSpPr txBox="1">
            <a:spLocks noChangeArrowheads="1"/>
          </p:cNvSpPr>
          <p:nvPr/>
        </p:nvSpPr>
        <p:spPr bwMode="auto">
          <a:xfrm>
            <a:off x="8399463" y="2565400"/>
            <a:ext cx="647700" cy="1200150"/>
          </a:xfrm>
          <a:prstGeom prst="rect">
            <a:avLst/>
          </a:prstGeom>
          <a:noFill/>
          <a:ln w="9525">
            <a:noFill/>
            <a:miter lim="800000"/>
            <a:headEnd/>
            <a:tailEnd/>
          </a:ln>
        </p:spPr>
        <p:txBody>
          <a:bodyPr wrap="none">
            <a:spAutoFit/>
          </a:bodyPr>
          <a:lstStyle/>
          <a:p>
            <a:r>
              <a:rPr lang="en-US" sz="7200">
                <a:solidFill>
                  <a:srgbClr val="FF0000"/>
                </a:solidFill>
              </a:rPr>
              <a:t>1</a:t>
            </a:r>
          </a:p>
        </p:txBody>
      </p:sp>
      <p:sp>
        <p:nvSpPr>
          <p:cNvPr id="11276" name="Szövegdoboz 24"/>
          <p:cNvSpPr txBox="1">
            <a:spLocks noChangeArrowheads="1"/>
          </p:cNvSpPr>
          <p:nvPr/>
        </p:nvSpPr>
        <p:spPr bwMode="auto">
          <a:xfrm>
            <a:off x="3719514" y="3573463"/>
            <a:ext cx="954087" cy="1200150"/>
          </a:xfrm>
          <a:prstGeom prst="rect">
            <a:avLst/>
          </a:prstGeom>
          <a:noFill/>
          <a:ln w="9525">
            <a:noFill/>
            <a:miter lim="800000"/>
            <a:headEnd/>
            <a:tailEnd/>
          </a:ln>
        </p:spPr>
        <p:txBody>
          <a:bodyPr wrap="none">
            <a:spAutoFit/>
          </a:bodyPr>
          <a:lstStyle/>
          <a:p>
            <a:r>
              <a:rPr lang="en-US" sz="7200">
                <a:solidFill>
                  <a:srgbClr val="FF0000"/>
                </a:solidFill>
              </a:rPr>
              <a:t>-1</a:t>
            </a:r>
          </a:p>
        </p:txBody>
      </p:sp>
      <p:sp>
        <p:nvSpPr>
          <p:cNvPr id="11277" name="Szövegdoboz 25"/>
          <p:cNvSpPr txBox="1">
            <a:spLocks noChangeArrowheads="1"/>
          </p:cNvSpPr>
          <p:nvPr/>
        </p:nvSpPr>
        <p:spPr bwMode="auto">
          <a:xfrm>
            <a:off x="5016500" y="4581525"/>
            <a:ext cx="954088" cy="1200150"/>
          </a:xfrm>
          <a:prstGeom prst="rect">
            <a:avLst/>
          </a:prstGeom>
          <a:noFill/>
          <a:ln w="9525">
            <a:noFill/>
            <a:miter lim="800000"/>
            <a:headEnd/>
            <a:tailEnd/>
          </a:ln>
        </p:spPr>
        <p:txBody>
          <a:bodyPr wrap="none">
            <a:spAutoFit/>
          </a:bodyPr>
          <a:lstStyle/>
          <a:p>
            <a:r>
              <a:rPr lang="en-US" sz="7200">
                <a:solidFill>
                  <a:srgbClr val="FF0000"/>
                </a:solidFill>
              </a:rPr>
              <a:t>-1</a:t>
            </a:r>
          </a:p>
        </p:txBody>
      </p:sp>
      <p:sp>
        <p:nvSpPr>
          <p:cNvPr id="11278" name="Szövegdoboz 26"/>
          <p:cNvSpPr txBox="1">
            <a:spLocks noChangeArrowheads="1"/>
          </p:cNvSpPr>
          <p:nvPr/>
        </p:nvSpPr>
        <p:spPr bwMode="auto">
          <a:xfrm>
            <a:off x="9625014" y="2565400"/>
            <a:ext cx="593725" cy="1200150"/>
          </a:xfrm>
          <a:prstGeom prst="rect">
            <a:avLst/>
          </a:prstGeom>
          <a:noFill/>
          <a:ln w="9525">
            <a:noFill/>
            <a:miter lim="800000"/>
            <a:headEnd/>
            <a:tailEnd/>
          </a:ln>
        </p:spPr>
        <p:txBody>
          <a:bodyPr wrap="none">
            <a:spAutoFit/>
          </a:bodyPr>
          <a:lstStyle/>
          <a:p>
            <a:r>
              <a:rPr lang="en-US" sz="7200" i="1">
                <a:solidFill>
                  <a:srgbClr val="FF0000"/>
                </a:solidFill>
              </a:rPr>
              <a:t>x</a:t>
            </a:r>
          </a:p>
        </p:txBody>
      </p:sp>
    </p:spTree>
    <p:extLst>
      <p:ext uri="{BB962C8B-B14F-4D97-AF65-F5344CB8AC3E}">
        <p14:creationId xmlns:p14="http://schemas.microsoft.com/office/powerpoint/2010/main" val="39563923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Motion: translation with keys</a:t>
            </a:r>
          </a:p>
        </p:txBody>
      </p:sp>
      <p:sp>
        <p:nvSpPr>
          <p:cNvPr id="5" name="Content Placeholder 4"/>
          <p:cNvSpPr>
            <a:spLocks noGrp="1"/>
          </p:cNvSpPr>
          <p:nvPr>
            <p:ph idx="1"/>
          </p:nvPr>
        </p:nvSpPr>
        <p:spPr/>
        <p:txBody>
          <a:bodyPr>
            <a:norm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C70040"/>
                </a:solidFill>
                <a:ea typeface="Times New Roman" panose="02020603050405020304" pitchFamily="18" charset="0"/>
              </a:rPr>
              <a:t>    </a:t>
            </a:r>
            <a:r>
              <a:rPr lang="en-US" dirty="0">
                <a:solidFill>
                  <a:srgbClr val="C70040"/>
                </a:solidFill>
                <a:ea typeface="Times New Roman" panose="02020603050405020304" pitchFamily="18" charset="0"/>
              </a:rPr>
              <a:t>if</a:t>
            </a:r>
            <a:r>
              <a:rPr lang="en-US" dirty="0">
                <a:solidFill>
                  <a:srgbClr val="000000"/>
                </a:solidFill>
                <a:ea typeface="Times New Roman" panose="02020603050405020304" pitchFamily="18" charset="0"/>
              </a:rPr>
              <a:t>(</a:t>
            </a:r>
            <a:r>
              <a:rPr lang="en-US" dirty="0">
                <a:solidFill>
                  <a:srgbClr val="8F8634"/>
                </a:solidFill>
                <a:ea typeface="Times New Roman" panose="02020603050405020304" pitchFamily="18" charset="0"/>
              </a:rPr>
              <a:t>"W" </a:t>
            </a:r>
            <a:r>
              <a:rPr lang="en-US" dirty="0">
                <a:solidFill>
                  <a:srgbClr val="C70040"/>
                </a:solidFill>
                <a:ea typeface="Times New Roman" panose="02020603050405020304" pitchFamily="18" charset="0"/>
              </a:rPr>
              <a:t>in </a:t>
            </a:r>
            <a:r>
              <a:rPr lang="en-US" dirty="0" err="1">
                <a:solidFill>
                  <a:srgbClr val="000000"/>
                </a:solidFill>
                <a:ea typeface="Times New Roman" panose="02020603050405020304" pitchFamily="18" charset="0"/>
              </a:rPr>
              <a:t>keysPressed</a:t>
            </a:r>
            <a:r>
              <a:rPr lang="en-US" dirty="0">
                <a:solidFill>
                  <a:srgbClr val="000000"/>
                </a:solidFill>
                <a:ea typeface="Times New Roman" panose="02020603050405020304" pitchFamily="18" charset="0"/>
              </a:rPr>
              <a:t>) { position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ahead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(speed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dt) } </a:t>
            </a:r>
            <a:endParaRPr lang="en-US" dirty="0">
              <a:ea typeface="Calibri" panose="020F050202020403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if</a:t>
            </a:r>
            <a:r>
              <a:rPr lang="en-US" dirty="0">
                <a:solidFill>
                  <a:srgbClr val="000000"/>
                </a:solidFill>
                <a:ea typeface="Times New Roman" panose="02020603050405020304" pitchFamily="18" charset="0"/>
              </a:rPr>
              <a:t>(</a:t>
            </a:r>
            <a:r>
              <a:rPr lang="en-US" dirty="0">
                <a:solidFill>
                  <a:srgbClr val="8F8634"/>
                </a:solidFill>
                <a:ea typeface="Times New Roman" panose="02020603050405020304" pitchFamily="18" charset="0"/>
              </a:rPr>
              <a:t>"S" </a:t>
            </a:r>
            <a:r>
              <a:rPr lang="en-US" dirty="0">
                <a:solidFill>
                  <a:srgbClr val="C70040"/>
                </a:solidFill>
                <a:ea typeface="Times New Roman" panose="02020603050405020304" pitchFamily="18" charset="0"/>
              </a:rPr>
              <a:t>in </a:t>
            </a:r>
            <a:r>
              <a:rPr lang="en-US" dirty="0" err="1">
                <a:solidFill>
                  <a:srgbClr val="000000"/>
                </a:solidFill>
                <a:ea typeface="Times New Roman" panose="02020603050405020304" pitchFamily="18" charset="0"/>
              </a:rPr>
              <a:t>keysPressed</a:t>
            </a:r>
            <a:r>
              <a:rPr lang="en-US" dirty="0">
                <a:solidFill>
                  <a:srgbClr val="000000"/>
                </a:solidFill>
                <a:ea typeface="Times New Roman" panose="02020603050405020304" pitchFamily="18" charset="0"/>
              </a:rPr>
              <a:t>) { position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ahead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(speed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dt</a:t>
            </a:r>
            <a:r>
              <a:rPr lang="en-US" dirty="0">
                <a:solidFill>
                  <a:srgbClr val="000000"/>
                </a:solidFill>
                <a:ea typeface="Times New Roman" panose="02020603050405020304" pitchFamily="18" charset="0"/>
              </a:rPr>
              <a:t>)</a:t>
            </a:r>
            <a:r>
              <a:rPr lang="en-US" dirty="0">
                <a:ea typeface="Times New Roman" panose="02020603050405020304" pitchFamily="18" charset="0"/>
              </a:rPr>
              <a:t>  </a:t>
            </a:r>
            <a:r>
              <a:rPr lang="en-US" dirty="0">
                <a:solidFill>
                  <a:srgbClr val="000000"/>
                </a:solidFill>
                <a:ea typeface="Times New Roman" panose="02020603050405020304" pitchFamily="18" charset="0"/>
              </a:rPr>
              <a:t>} </a:t>
            </a:r>
            <a:endParaRPr lang="en-US" dirty="0">
              <a:ea typeface="Calibri" panose="020F050202020403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if</a:t>
            </a:r>
            <a:r>
              <a:rPr lang="en-US" dirty="0">
                <a:solidFill>
                  <a:srgbClr val="000000"/>
                </a:solidFill>
                <a:ea typeface="Times New Roman" panose="02020603050405020304" pitchFamily="18" charset="0"/>
              </a:rPr>
              <a:t>(</a:t>
            </a:r>
            <a:r>
              <a:rPr lang="en-US" dirty="0">
                <a:solidFill>
                  <a:srgbClr val="8F8634"/>
                </a:solidFill>
                <a:ea typeface="Times New Roman" panose="02020603050405020304" pitchFamily="18" charset="0"/>
              </a:rPr>
              <a:t>"D" </a:t>
            </a:r>
            <a:r>
              <a:rPr lang="en-US" dirty="0">
                <a:solidFill>
                  <a:srgbClr val="C70040"/>
                </a:solidFill>
                <a:ea typeface="Times New Roman" panose="02020603050405020304" pitchFamily="18" charset="0"/>
              </a:rPr>
              <a:t>in </a:t>
            </a:r>
            <a:r>
              <a:rPr lang="en-US" dirty="0" err="1">
                <a:solidFill>
                  <a:srgbClr val="000000"/>
                </a:solidFill>
                <a:ea typeface="Times New Roman" panose="02020603050405020304" pitchFamily="18" charset="0"/>
              </a:rPr>
              <a:t>keysPressed</a:t>
            </a:r>
            <a:r>
              <a:rPr lang="en-US" dirty="0">
                <a:solidFill>
                  <a:srgbClr val="000000"/>
                </a:solidFill>
                <a:ea typeface="Times New Roman" panose="02020603050405020304" pitchFamily="18" charset="0"/>
              </a:rPr>
              <a:t>) { position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right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(speed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dt</a:t>
            </a:r>
            <a:r>
              <a:rPr lang="en-US" dirty="0">
                <a:solidFill>
                  <a:srgbClr val="000000"/>
                </a:solidFill>
                <a:ea typeface="Times New Roman" panose="02020603050405020304" pitchFamily="18" charset="0"/>
              </a:rPr>
              <a:t>) } </a:t>
            </a:r>
            <a:endParaRPr lang="en-US" dirty="0">
              <a:ea typeface="Calibri" panose="020F050202020403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if</a:t>
            </a:r>
            <a:r>
              <a:rPr lang="en-US" dirty="0">
                <a:solidFill>
                  <a:srgbClr val="000000"/>
                </a:solidFill>
                <a:ea typeface="Times New Roman" panose="02020603050405020304" pitchFamily="18" charset="0"/>
              </a:rPr>
              <a:t>(</a:t>
            </a:r>
            <a:r>
              <a:rPr lang="en-US" dirty="0">
                <a:solidFill>
                  <a:srgbClr val="8F8634"/>
                </a:solidFill>
                <a:ea typeface="Times New Roman" panose="02020603050405020304" pitchFamily="18" charset="0"/>
              </a:rPr>
              <a:t>"A" </a:t>
            </a:r>
            <a:r>
              <a:rPr lang="en-US" dirty="0">
                <a:solidFill>
                  <a:srgbClr val="C70040"/>
                </a:solidFill>
                <a:ea typeface="Times New Roman" panose="02020603050405020304" pitchFamily="18" charset="0"/>
              </a:rPr>
              <a:t>in </a:t>
            </a:r>
            <a:r>
              <a:rPr lang="en-US" dirty="0" err="1">
                <a:solidFill>
                  <a:srgbClr val="000000"/>
                </a:solidFill>
                <a:ea typeface="Times New Roman" panose="02020603050405020304" pitchFamily="18" charset="0"/>
              </a:rPr>
              <a:t>keysPressed</a:t>
            </a:r>
            <a:r>
              <a:rPr lang="en-US" dirty="0">
                <a:solidFill>
                  <a:srgbClr val="000000"/>
                </a:solidFill>
                <a:ea typeface="Times New Roman" panose="02020603050405020304" pitchFamily="18" charset="0"/>
              </a:rPr>
              <a:t>) { position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right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(speed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dt</a:t>
            </a:r>
            <a:r>
              <a:rPr lang="en-US" dirty="0">
                <a:solidFill>
                  <a:srgbClr val="000000"/>
                </a:solidFill>
                <a:ea typeface="Times New Roman" panose="02020603050405020304" pitchFamily="18" charset="0"/>
              </a:rPr>
              <a:t>) } </a:t>
            </a:r>
            <a:endParaRPr lang="en-US" dirty="0">
              <a:ea typeface="Calibri" panose="020F050202020403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if</a:t>
            </a:r>
            <a:r>
              <a:rPr lang="en-US" dirty="0">
                <a:solidFill>
                  <a:srgbClr val="000000"/>
                </a:solidFill>
                <a:ea typeface="Times New Roman" panose="02020603050405020304" pitchFamily="18" charset="0"/>
              </a:rPr>
              <a:t>(</a:t>
            </a:r>
            <a:r>
              <a:rPr lang="en-US" dirty="0">
                <a:solidFill>
                  <a:srgbClr val="8F8634"/>
                </a:solidFill>
                <a:ea typeface="Times New Roman" panose="02020603050405020304" pitchFamily="18" charset="0"/>
              </a:rPr>
              <a:t>"E" </a:t>
            </a:r>
            <a:r>
              <a:rPr lang="en-US" dirty="0">
                <a:solidFill>
                  <a:srgbClr val="C70040"/>
                </a:solidFill>
                <a:ea typeface="Times New Roman" panose="02020603050405020304" pitchFamily="18" charset="0"/>
              </a:rPr>
              <a:t>in </a:t>
            </a:r>
            <a:r>
              <a:rPr lang="en-US" dirty="0" err="1">
                <a:solidFill>
                  <a:srgbClr val="000000"/>
                </a:solidFill>
                <a:ea typeface="Times New Roman" panose="02020603050405020304" pitchFamily="18" charset="0"/>
              </a:rPr>
              <a:t>keysPressed</a:t>
            </a:r>
            <a:r>
              <a:rPr lang="en-US" dirty="0">
                <a:solidFill>
                  <a:srgbClr val="000000"/>
                </a:solidFill>
                <a:ea typeface="Times New Roman" panose="02020603050405020304" pitchFamily="18" charset="0"/>
              </a:rPr>
              <a:t>) { position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up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(speed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dt</a:t>
            </a:r>
            <a:r>
              <a:rPr lang="en-US" dirty="0">
                <a:solidFill>
                  <a:srgbClr val="000000"/>
                </a:solidFill>
                <a:ea typeface="Times New Roman" panose="02020603050405020304" pitchFamily="18" charset="0"/>
              </a:rPr>
              <a:t>) } </a:t>
            </a:r>
            <a:endParaRPr lang="en-US" dirty="0">
              <a:ea typeface="Calibri" panose="020F050202020403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if</a:t>
            </a:r>
            <a:r>
              <a:rPr lang="en-US" dirty="0">
                <a:solidFill>
                  <a:srgbClr val="000000"/>
                </a:solidFill>
                <a:ea typeface="Times New Roman" panose="02020603050405020304" pitchFamily="18" charset="0"/>
              </a:rPr>
              <a:t>(</a:t>
            </a:r>
            <a:r>
              <a:rPr lang="en-US" dirty="0">
                <a:solidFill>
                  <a:srgbClr val="8F8634"/>
                </a:solidFill>
                <a:ea typeface="Times New Roman" panose="02020603050405020304" pitchFamily="18" charset="0"/>
              </a:rPr>
              <a:t>"Q" </a:t>
            </a:r>
            <a:r>
              <a:rPr lang="en-US" dirty="0">
                <a:solidFill>
                  <a:srgbClr val="C70040"/>
                </a:solidFill>
                <a:ea typeface="Times New Roman" panose="02020603050405020304" pitchFamily="18" charset="0"/>
              </a:rPr>
              <a:t>in </a:t>
            </a:r>
            <a:r>
              <a:rPr lang="en-US" dirty="0" err="1">
                <a:solidFill>
                  <a:srgbClr val="000000"/>
                </a:solidFill>
                <a:ea typeface="Times New Roman" panose="02020603050405020304" pitchFamily="18" charset="0"/>
              </a:rPr>
              <a:t>keysPressed</a:t>
            </a:r>
            <a:r>
              <a:rPr lang="en-US" dirty="0">
                <a:solidFill>
                  <a:srgbClr val="000000"/>
                </a:solidFill>
                <a:ea typeface="Times New Roman" panose="02020603050405020304" pitchFamily="18" charset="0"/>
              </a:rPr>
              <a:t>) { position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up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(speed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dt</a:t>
            </a:r>
            <a:r>
              <a:rPr lang="en-US" dirty="0">
                <a:solidFill>
                  <a:srgbClr val="000000"/>
                </a:solidFill>
                <a:ea typeface="Times New Roman" panose="02020603050405020304" pitchFamily="18" charset="0"/>
              </a:rPr>
              <a:t>) } </a:t>
            </a:r>
            <a:endParaRPr lang="en-US" dirty="0">
              <a:ea typeface="Calibri" panose="020F0502020204030204" pitchFamily="34" charset="0"/>
            </a:endParaRPr>
          </a:p>
        </p:txBody>
      </p:sp>
    </p:spTree>
    <p:extLst>
      <p:ext uri="{BB962C8B-B14F-4D97-AF65-F5344CB8AC3E}">
        <p14:creationId xmlns:p14="http://schemas.microsoft.com/office/powerpoint/2010/main" val="18516743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Camera motion on WASDQE keys</a:t>
            </a:r>
          </a:p>
        </p:txBody>
      </p:sp>
      <p:sp>
        <p:nvSpPr>
          <p:cNvPr id="3" name="Content Placeholder 2"/>
          <p:cNvSpPr>
            <a:spLocks noGrp="1"/>
          </p:cNvSpPr>
          <p:nvPr>
            <p:ph idx="1"/>
          </p:nvPr>
        </p:nvSpPr>
        <p:spPr/>
        <p:txBody>
          <a:bodyPr>
            <a:normAutofit/>
          </a:bodyPr>
          <a:lstStyle/>
          <a:p>
            <a:r>
              <a:rPr lang="en-US" dirty="0"/>
              <a:t>note there is a speed property</a:t>
            </a:r>
            <a:endParaRPr lang="hu-HU" dirty="0"/>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13208873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Compute ray direction from NDC</a:t>
            </a:r>
          </a:p>
        </p:txBody>
      </p:sp>
      <p:sp>
        <p:nvSpPr>
          <p:cNvPr id="13" name="Szövegdoboz 12"/>
          <p:cNvSpPr txBox="1"/>
          <p:nvPr/>
        </p:nvSpPr>
        <p:spPr>
          <a:xfrm>
            <a:off x="3888020" y="5559203"/>
            <a:ext cx="3530134" cy="369332"/>
          </a:xfrm>
          <a:prstGeom prst="rect">
            <a:avLst/>
          </a:prstGeom>
          <a:noFill/>
        </p:spPr>
        <p:txBody>
          <a:bodyPr wrap="none" rtlCol="0">
            <a:spAutoFit/>
          </a:bodyPr>
          <a:lstStyle/>
          <a:p>
            <a:r>
              <a:rPr lang="hu-HU" dirty="0">
                <a:solidFill>
                  <a:prstClr val="black"/>
                </a:solidFill>
                <a:latin typeface="Whipsmart" panose="020B0502030203050204" pitchFamily="34" charset="0"/>
                <a:cs typeface="Times New Roman" pitchFamily="18" charset="0"/>
              </a:rPr>
              <a:t>(</a:t>
            </a:r>
            <a:r>
              <a:rPr lang="en-US" b="1" dirty="0">
                <a:solidFill>
                  <a:prstClr val="black"/>
                </a:solidFill>
                <a:latin typeface="Whipsmart" panose="020B0502030203050204" pitchFamily="34" charset="0"/>
                <a:cs typeface="Times New Roman" pitchFamily="18" charset="0"/>
              </a:rPr>
              <a:t>E</a:t>
            </a:r>
            <a:r>
              <a:rPr lang="hu-HU" b="1" dirty="0">
                <a:solidFill>
                  <a:prstClr val="black"/>
                </a:solidFill>
                <a:latin typeface="Whipsmart" panose="020B0502030203050204" pitchFamily="34" charset="0"/>
                <a:cs typeface="Times New Roman" pitchFamily="18" charset="0"/>
              </a:rPr>
              <a:t>VP</a:t>
            </a:r>
            <a:r>
              <a:rPr lang="hu-HU" dirty="0">
                <a:solidFill>
                  <a:prstClr val="black"/>
                </a:solidFill>
                <a:latin typeface="Whipsmart" panose="020B0502030203050204" pitchFamily="34" charset="0"/>
                <a:cs typeface="Times New Roman" pitchFamily="18" charset="0"/>
              </a:rPr>
              <a:t>)</a:t>
            </a:r>
            <a:r>
              <a:rPr lang="hu-HU" b="1" baseline="30000" dirty="0">
                <a:solidFill>
                  <a:prstClr val="black"/>
                </a:solidFill>
                <a:latin typeface="Whipsmart" panose="020B0502030203050204" pitchFamily="34" charset="0"/>
                <a:cs typeface="Times New Roman" pitchFamily="18" charset="0"/>
              </a:rPr>
              <a:t>-</a:t>
            </a:r>
            <a:r>
              <a:rPr lang="hu-HU" baseline="30000" dirty="0">
                <a:solidFill>
                  <a:prstClr val="black"/>
                </a:solidFill>
                <a:latin typeface="Whipsmart" panose="020B0502030203050204" pitchFamily="34" charset="0"/>
                <a:cs typeface="Times New Roman" pitchFamily="18" charset="0"/>
              </a:rPr>
              <a:t>1</a:t>
            </a:r>
            <a:r>
              <a:rPr lang="hu-HU" b="1" baseline="30000" dirty="0">
                <a:solidFill>
                  <a:prstClr val="black"/>
                </a:solidFill>
                <a:latin typeface="Whipsmart" panose="020B0502030203050204" pitchFamily="34" charset="0"/>
                <a:cs typeface="Times New Roman" pitchFamily="18" charset="0"/>
              </a:rPr>
              <a:t> </a:t>
            </a:r>
            <a:r>
              <a:rPr lang="en-US" dirty="0">
                <a:solidFill>
                  <a:prstClr val="black"/>
                </a:solidFill>
                <a:latin typeface="Whipsmart" panose="020B0502030203050204" pitchFamily="34" charset="0"/>
              </a:rPr>
              <a:t>is what we call the </a:t>
            </a:r>
            <a:r>
              <a:rPr lang="en-US" dirty="0" err="1">
                <a:solidFill>
                  <a:prstClr val="black"/>
                </a:solidFill>
                <a:latin typeface="Whipsmart" panose="020B0502030203050204" pitchFamily="34" charset="0"/>
              </a:rPr>
              <a:t>rayDirMatrix</a:t>
            </a:r>
            <a:endParaRPr lang="hu-HU" u="sng" dirty="0">
              <a:solidFill>
                <a:prstClr val="black"/>
              </a:solidFill>
              <a:latin typeface="Whipsmart" panose="020B0502030203050204" pitchFamily="34" charset="0"/>
            </a:endParaRPr>
          </a:p>
        </p:txBody>
      </p:sp>
      <p:pic>
        <p:nvPicPr>
          <p:cNvPr id="6" name="Picture 5"/>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556557" y="1777779"/>
            <a:ext cx="2803184" cy="434378"/>
          </a:xfrm>
          <a:prstGeom prst="rect">
            <a:avLst/>
          </a:prstGeom>
        </p:spPr>
      </p:pic>
      <p:pic>
        <p:nvPicPr>
          <p:cNvPr id="5" name="Picture 4"/>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448972" y="2612651"/>
            <a:ext cx="2313785" cy="422794"/>
          </a:xfrm>
          <a:prstGeom prst="rect">
            <a:avLst/>
          </a:prstGeom>
        </p:spPr>
      </p:pic>
      <p:pic>
        <p:nvPicPr>
          <p:cNvPr id="7" name="Picture 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3422256" y="3336809"/>
            <a:ext cx="4236630" cy="576274"/>
          </a:xfrm>
          <a:prstGeom prst="rect">
            <a:avLst/>
          </a:prstGeom>
        </p:spPr>
      </p:pic>
      <p:pic>
        <p:nvPicPr>
          <p:cNvPr id="10" name="Picture 9"/>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3422257" y="4849227"/>
            <a:ext cx="3700897" cy="576274"/>
          </a:xfrm>
          <a:prstGeom prst="rect">
            <a:avLst/>
          </a:prstGeom>
        </p:spPr>
      </p:pic>
      <p:pic>
        <p:nvPicPr>
          <p:cNvPr id="8" name="Picture 7"/>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3422256" y="4093018"/>
            <a:ext cx="4213464" cy="576274"/>
          </a:xfrm>
          <a:prstGeom prst="rect">
            <a:avLst/>
          </a:prstGeom>
        </p:spPr>
      </p:pic>
      <p:pic>
        <p:nvPicPr>
          <p:cNvPr id="11" name="Picture 10"/>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7787903" y="2260805"/>
            <a:ext cx="1566655" cy="1126486"/>
          </a:xfrm>
          <a:prstGeom prst="rect">
            <a:avLst/>
          </a:prstGeom>
        </p:spPr>
      </p:pic>
    </p:spTree>
    <p:extLst>
      <p:ext uri="{BB962C8B-B14F-4D97-AF65-F5344CB8AC3E}">
        <p14:creationId xmlns:p14="http://schemas.microsoft.com/office/powerpoint/2010/main" val="79459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On update</a:t>
            </a:r>
          </a:p>
        </p:txBody>
      </p:sp>
      <p:sp>
        <p:nvSpPr>
          <p:cNvPr id="5" name="Content Placeholder 4"/>
          <p:cNvSpPr>
            <a:spLocks noGrp="1"/>
          </p:cNvSpPr>
          <p:nvPr>
            <p:ph idx="1"/>
          </p:nvPr>
        </p:nvSpPr>
        <p:spPr/>
        <p:txBody>
          <a:bodyPr>
            <a:normAutofit/>
          </a:bodyPr>
          <a:lstStyle/>
          <a:p>
            <a:pPr>
              <a:lnSpc>
                <a:spcPct val="107000"/>
              </a:lnSpc>
            </a:pPr>
            <a:r>
              <a:rPr lang="hu-HU" dirty="0">
                <a:solidFill>
                  <a:srgbClr val="000000"/>
                </a:solidFill>
                <a:ea typeface="Times New Roman" panose="02020603050405020304" pitchFamily="18" charset="0"/>
                <a:cs typeface="Times New Roman" panose="02020603050405020304" pitchFamily="18" charset="0"/>
              </a:rPr>
              <a:t>    </a:t>
            </a:r>
            <a:r>
              <a:rPr lang="hu-HU" dirty="0" err="1">
                <a:solidFill>
                  <a:srgbClr val="000000"/>
                </a:solidFill>
                <a:ea typeface="Times New Roman" panose="02020603050405020304" pitchFamily="18" charset="0"/>
                <a:cs typeface="Times New Roman" panose="02020603050405020304" pitchFamily="18" charset="0"/>
              </a:rPr>
              <a:t>rayDirMatrix.set</a:t>
            </a:r>
            <a:r>
              <a:rPr lang="hu-HU" dirty="0">
                <a:solidFill>
                  <a:srgbClr val="000000"/>
                </a:solidFill>
                <a:ea typeface="Times New Roman" panose="02020603050405020304" pitchFamily="18" charset="0"/>
                <a:cs typeface="Times New Roman" panose="02020603050405020304" pitchFamily="18" charset="0"/>
              </a:rPr>
              <a:t>().</a:t>
            </a:r>
            <a:r>
              <a:rPr lang="hu-HU" dirty="0" err="1">
                <a:solidFill>
                  <a:srgbClr val="000000"/>
                </a:solidFill>
                <a:ea typeface="Times New Roman" panose="02020603050405020304" pitchFamily="18" charset="0"/>
                <a:cs typeface="Times New Roman" panose="02020603050405020304" pitchFamily="18" charset="0"/>
              </a:rPr>
              <a:t>translate</a:t>
            </a:r>
            <a:r>
              <a:rPr lang="hu-HU" dirty="0">
                <a:solidFill>
                  <a:srgbClr val="000000"/>
                </a:solidFill>
                <a:ea typeface="Times New Roman" panose="02020603050405020304" pitchFamily="18" charset="0"/>
                <a:cs typeface="Times New Roman" panose="02020603050405020304" pitchFamily="18" charset="0"/>
              </a:rPr>
              <a:t>(</a:t>
            </a:r>
            <a:r>
              <a:rPr lang="hu-HU" dirty="0" err="1">
                <a:solidFill>
                  <a:srgbClr val="000000"/>
                </a:solidFill>
                <a:ea typeface="Times New Roman" panose="02020603050405020304" pitchFamily="18" charset="0"/>
                <a:cs typeface="Times New Roman" panose="02020603050405020304" pitchFamily="18" charset="0"/>
              </a:rPr>
              <a:t>position</a:t>
            </a:r>
            <a:r>
              <a:rPr lang="hu-HU" dirty="0">
                <a:solidFill>
                  <a:srgbClr val="000000"/>
                </a:solidFill>
                <a:ea typeface="Times New Roman" panose="02020603050405020304" pitchFamily="18" charset="0"/>
                <a:cs typeface="Times New Roman" panose="02020603050405020304" pitchFamily="18" charset="0"/>
              </a:rPr>
              <a:t>)</a:t>
            </a:r>
          </a:p>
          <a:p>
            <a:pPr>
              <a:lnSpc>
                <a:spcPct val="107000"/>
              </a:lnSpc>
            </a:pPr>
            <a:r>
              <a:rPr lang="hu-HU" dirty="0">
                <a:solidFill>
                  <a:srgbClr val="000000"/>
                </a:solidFill>
                <a:ea typeface="Times New Roman" panose="02020603050405020304" pitchFamily="18" charset="0"/>
                <a:cs typeface="Times New Roman" panose="02020603050405020304" pitchFamily="18" charset="0"/>
              </a:rPr>
              <a:t>    </a:t>
            </a:r>
            <a:r>
              <a:rPr lang="hu-HU" dirty="0" err="1">
                <a:solidFill>
                  <a:srgbClr val="000000"/>
                </a:solidFill>
                <a:ea typeface="Times New Roman" panose="02020603050405020304" pitchFamily="18" charset="0"/>
                <a:cs typeface="Times New Roman" panose="02020603050405020304" pitchFamily="18" charset="0"/>
              </a:rPr>
              <a:t>rayDirMatrix</a:t>
            </a:r>
            <a:r>
              <a:rPr lang="hu-HU" dirty="0">
                <a:solidFill>
                  <a:srgbClr val="000000"/>
                </a:solidFill>
                <a:ea typeface="Times New Roman" panose="02020603050405020304" pitchFamily="18" charset="0"/>
                <a:cs typeface="Times New Roman" panose="02020603050405020304" pitchFamily="18" charset="0"/>
              </a:rPr>
              <a:t> *= </a:t>
            </a:r>
            <a:r>
              <a:rPr lang="hu-HU" dirty="0" err="1">
                <a:solidFill>
                  <a:srgbClr val="000000"/>
                </a:solidFill>
                <a:ea typeface="Times New Roman" panose="02020603050405020304" pitchFamily="18" charset="0"/>
                <a:cs typeface="Times New Roman" panose="02020603050405020304" pitchFamily="18" charset="0"/>
              </a:rPr>
              <a:t>viewProjMatrix</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pPr>
            <a:r>
              <a:rPr lang="hu-HU" dirty="0">
                <a:solidFill>
                  <a:srgbClr val="000000"/>
                </a:solidFill>
                <a:ea typeface="Times New Roman" panose="02020603050405020304" pitchFamily="18" charset="0"/>
                <a:cs typeface="Times New Roman" panose="02020603050405020304" pitchFamily="18" charset="0"/>
              </a:rPr>
              <a:t>    </a:t>
            </a:r>
            <a:r>
              <a:rPr lang="hu-HU" dirty="0" err="1">
                <a:solidFill>
                  <a:srgbClr val="000000"/>
                </a:solidFill>
                <a:ea typeface="Times New Roman" panose="02020603050405020304" pitchFamily="18" charset="0"/>
                <a:cs typeface="Times New Roman" panose="02020603050405020304" pitchFamily="18" charset="0"/>
              </a:rPr>
              <a:t>rayDirMatrix.invert</a:t>
            </a:r>
            <a:r>
              <a:rPr lang="hu-HU" dirty="0">
                <a:solidFill>
                  <a:srgbClr val="000000"/>
                </a:solidFill>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220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Coordinate systems: viewport space</a:t>
            </a:r>
          </a:p>
        </p:txBody>
      </p:sp>
      <p:pic>
        <p:nvPicPr>
          <p:cNvPr id="12291" name="Picture 23" descr="spierfront"/>
          <p:cNvPicPr>
            <a:picLocks noChangeAspect="1" noChangeArrowheads="1"/>
          </p:cNvPicPr>
          <p:nvPr/>
        </p:nvPicPr>
        <p:blipFill>
          <a:blip r:embed="rId3" cstate="print"/>
          <a:srcRect/>
          <a:stretch>
            <a:fillRect/>
          </a:stretch>
        </p:blipFill>
        <p:spPr bwMode="auto">
          <a:xfrm>
            <a:off x="5051425" y="2708275"/>
            <a:ext cx="2819400" cy="2819400"/>
          </a:xfrm>
          <a:prstGeom prst="rect">
            <a:avLst/>
          </a:prstGeom>
          <a:noFill/>
          <a:ln w="9525">
            <a:noFill/>
            <a:miter lim="800000"/>
            <a:headEnd/>
            <a:tailEnd/>
          </a:ln>
        </p:spPr>
      </p:pic>
      <p:sp>
        <p:nvSpPr>
          <p:cNvPr id="12292" name="Rectangle 24"/>
          <p:cNvSpPr>
            <a:spLocks noChangeArrowheads="1"/>
          </p:cNvSpPr>
          <p:nvPr/>
        </p:nvSpPr>
        <p:spPr bwMode="auto">
          <a:xfrm>
            <a:off x="5457825" y="3492500"/>
            <a:ext cx="152400" cy="152400"/>
          </a:xfrm>
          <a:prstGeom prst="rect">
            <a:avLst/>
          </a:prstGeom>
          <a:solidFill>
            <a:schemeClr val="bg2"/>
          </a:solidFill>
          <a:ln w="12700">
            <a:solidFill>
              <a:schemeClr val="tx1"/>
            </a:solidFill>
            <a:miter lim="800000"/>
            <a:headEnd/>
            <a:tailEnd/>
          </a:ln>
        </p:spPr>
        <p:txBody>
          <a:bodyPr wrap="none" anchor="ctr"/>
          <a:lstStyle/>
          <a:p>
            <a:endParaRPr lang="en-US">
              <a:latin typeface="Whipsmart" pitchFamily="34" charset="0"/>
            </a:endParaRPr>
          </a:p>
        </p:txBody>
      </p:sp>
      <p:sp>
        <p:nvSpPr>
          <p:cNvPr id="12293" name="Line 3"/>
          <p:cNvSpPr>
            <a:spLocks noChangeShapeType="1"/>
          </p:cNvSpPr>
          <p:nvPr/>
        </p:nvSpPr>
        <p:spPr bwMode="auto">
          <a:xfrm>
            <a:off x="5051425" y="2727326"/>
            <a:ext cx="0" cy="576263"/>
          </a:xfrm>
          <a:prstGeom prst="line">
            <a:avLst/>
          </a:prstGeom>
          <a:noFill/>
          <a:ln w="38100">
            <a:solidFill>
              <a:schemeClr val="tx1"/>
            </a:solidFill>
            <a:round/>
            <a:headEnd/>
            <a:tailEnd type="triangle" w="med" len="med"/>
          </a:ln>
        </p:spPr>
        <p:txBody>
          <a:bodyPr wrap="none" anchor="ctr"/>
          <a:lstStyle/>
          <a:p>
            <a:endParaRPr lang="en-US">
              <a:latin typeface="Whipsmart" pitchFamily="34" charset="0"/>
            </a:endParaRPr>
          </a:p>
        </p:txBody>
      </p:sp>
      <p:sp>
        <p:nvSpPr>
          <p:cNvPr id="12294" name="Line 4"/>
          <p:cNvSpPr>
            <a:spLocks noChangeShapeType="1"/>
          </p:cNvSpPr>
          <p:nvPr/>
        </p:nvSpPr>
        <p:spPr bwMode="auto">
          <a:xfrm flipV="1">
            <a:off x="5051426" y="2727326"/>
            <a:ext cx="784225" cy="3175"/>
          </a:xfrm>
          <a:prstGeom prst="line">
            <a:avLst/>
          </a:prstGeom>
          <a:noFill/>
          <a:ln w="38100">
            <a:solidFill>
              <a:schemeClr val="tx1"/>
            </a:solidFill>
            <a:round/>
            <a:headEnd/>
            <a:tailEnd type="triangle" w="med" len="med"/>
          </a:ln>
        </p:spPr>
        <p:txBody>
          <a:bodyPr wrap="none" anchor="ctr"/>
          <a:lstStyle/>
          <a:p>
            <a:endParaRPr lang="en-US">
              <a:latin typeface="Whipsmart" pitchFamily="34" charset="0"/>
            </a:endParaRPr>
          </a:p>
        </p:txBody>
      </p:sp>
      <p:sp>
        <p:nvSpPr>
          <p:cNvPr id="12295" name="Téglalap 55"/>
          <p:cNvSpPr>
            <a:spLocks noChangeArrowheads="1"/>
          </p:cNvSpPr>
          <p:nvPr/>
        </p:nvSpPr>
        <p:spPr bwMode="auto">
          <a:xfrm>
            <a:off x="5338763" y="2222500"/>
            <a:ext cx="644728" cy="369332"/>
          </a:xfrm>
          <a:prstGeom prst="rect">
            <a:avLst/>
          </a:prstGeom>
          <a:noFill/>
          <a:ln w="9525">
            <a:noFill/>
            <a:miter lim="800000"/>
            <a:headEnd/>
            <a:tailEnd/>
          </a:ln>
        </p:spPr>
        <p:txBody>
          <a:bodyPr wrap="none">
            <a:spAutoFit/>
          </a:bodyPr>
          <a:lstStyle/>
          <a:p>
            <a:r>
              <a:rPr lang="en-US" i="1">
                <a:latin typeface="Whipsmart" pitchFamily="34" charset="0"/>
                <a:sym typeface="Symbol" pitchFamily="18" charset="2"/>
              </a:rPr>
              <a:t>pixel</a:t>
            </a:r>
            <a:r>
              <a:rPr lang="en-US" i="1" baseline="-25000">
                <a:latin typeface="Whipsmart" pitchFamily="34" charset="0"/>
                <a:sym typeface="Symbol" pitchFamily="18" charset="2"/>
              </a:rPr>
              <a:t>x</a:t>
            </a:r>
            <a:endParaRPr lang="hu-HU" baseline="-25000">
              <a:latin typeface="Whipsmart" pitchFamily="34" charset="0"/>
            </a:endParaRPr>
          </a:p>
        </p:txBody>
      </p:sp>
      <p:sp>
        <p:nvSpPr>
          <p:cNvPr id="12296" name="Téglalap 56"/>
          <p:cNvSpPr>
            <a:spLocks noChangeArrowheads="1"/>
          </p:cNvSpPr>
          <p:nvPr/>
        </p:nvSpPr>
        <p:spPr bwMode="auto">
          <a:xfrm>
            <a:off x="4186239" y="2727325"/>
            <a:ext cx="649537" cy="369332"/>
          </a:xfrm>
          <a:prstGeom prst="rect">
            <a:avLst/>
          </a:prstGeom>
          <a:noFill/>
          <a:ln w="9525">
            <a:noFill/>
            <a:miter lim="800000"/>
            <a:headEnd/>
            <a:tailEnd/>
          </a:ln>
        </p:spPr>
        <p:txBody>
          <a:bodyPr wrap="none">
            <a:spAutoFit/>
          </a:bodyPr>
          <a:lstStyle/>
          <a:p>
            <a:r>
              <a:rPr lang="en-US" i="1">
                <a:latin typeface="Whipsmart" pitchFamily="34" charset="0"/>
                <a:sym typeface="Symbol" pitchFamily="18" charset="2"/>
              </a:rPr>
              <a:t>pixel</a:t>
            </a:r>
            <a:r>
              <a:rPr lang="en-US" i="1" baseline="-25000">
                <a:latin typeface="Whipsmart" pitchFamily="34" charset="0"/>
                <a:sym typeface="Symbol" pitchFamily="18" charset="2"/>
              </a:rPr>
              <a:t>y</a:t>
            </a:r>
            <a:endParaRPr lang="hu-HU" baseline="-25000">
              <a:latin typeface="Whipsmart" pitchFamily="34" charset="0"/>
            </a:endParaRPr>
          </a:p>
        </p:txBody>
      </p:sp>
      <p:sp>
        <p:nvSpPr>
          <p:cNvPr id="12297" name="Téglalap 57"/>
          <p:cNvSpPr>
            <a:spLocks noChangeArrowheads="1"/>
          </p:cNvSpPr>
          <p:nvPr/>
        </p:nvSpPr>
        <p:spPr bwMode="auto">
          <a:xfrm>
            <a:off x="6923088" y="2222500"/>
            <a:ext cx="1136850" cy="369332"/>
          </a:xfrm>
          <a:prstGeom prst="rect">
            <a:avLst/>
          </a:prstGeom>
          <a:noFill/>
          <a:ln w="9525">
            <a:noFill/>
            <a:miter lim="800000"/>
            <a:headEnd/>
            <a:tailEnd/>
          </a:ln>
        </p:spPr>
        <p:txBody>
          <a:bodyPr wrap="none">
            <a:spAutoFit/>
          </a:bodyPr>
          <a:lstStyle/>
          <a:p>
            <a:r>
              <a:rPr lang="en-US" i="1">
                <a:latin typeface="Whipsmart" pitchFamily="34" charset="0"/>
                <a:sym typeface="Symbol" pitchFamily="18" charset="2"/>
              </a:rPr>
              <a:t>resolution</a:t>
            </a:r>
            <a:r>
              <a:rPr lang="en-US" i="1" baseline="-25000">
                <a:latin typeface="Whipsmart" pitchFamily="34" charset="0"/>
                <a:sym typeface="Symbol" pitchFamily="18" charset="2"/>
              </a:rPr>
              <a:t>x</a:t>
            </a:r>
            <a:endParaRPr lang="hu-HU" baseline="-25000">
              <a:latin typeface="Whipsmart" pitchFamily="34" charset="0"/>
            </a:endParaRPr>
          </a:p>
        </p:txBody>
      </p:sp>
      <p:sp>
        <p:nvSpPr>
          <p:cNvPr id="12298" name="Téglalap 58"/>
          <p:cNvSpPr>
            <a:spLocks noChangeArrowheads="1"/>
          </p:cNvSpPr>
          <p:nvPr/>
        </p:nvSpPr>
        <p:spPr bwMode="auto">
          <a:xfrm>
            <a:off x="4619626" y="5535613"/>
            <a:ext cx="1141659" cy="369332"/>
          </a:xfrm>
          <a:prstGeom prst="rect">
            <a:avLst/>
          </a:prstGeom>
          <a:noFill/>
          <a:ln w="9525">
            <a:noFill/>
            <a:miter lim="800000"/>
            <a:headEnd/>
            <a:tailEnd/>
          </a:ln>
        </p:spPr>
        <p:txBody>
          <a:bodyPr wrap="none">
            <a:spAutoFit/>
          </a:bodyPr>
          <a:lstStyle/>
          <a:p>
            <a:r>
              <a:rPr lang="en-US" i="1">
                <a:latin typeface="Whipsmart" pitchFamily="34" charset="0"/>
                <a:sym typeface="Symbol" pitchFamily="18" charset="2"/>
              </a:rPr>
              <a:t>resolution</a:t>
            </a:r>
            <a:r>
              <a:rPr lang="en-US" i="1" baseline="-25000">
                <a:latin typeface="Whipsmart" pitchFamily="34" charset="0"/>
                <a:sym typeface="Symbol" pitchFamily="18" charset="2"/>
              </a:rPr>
              <a:t>y</a:t>
            </a:r>
            <a:endParaRPr lang="hu-HU" baseline="-25000">
              <a:latin typeface="Whipsmart" pitchFamily="34" charset="0"/>
            </a:endParaRPr>
          </a:p>
        </p:txBody>
      </p:sp>
      <p:sp>
        <p:nvSpPr>
          <p:cNvPr id="12299" name="Rectangle 41"/>
          <p:cNvSpPr>
            <a:spLocks noChangeArrowheads="1"/>
          </p:cNvSpPr>
          <p:nvPr/>
        </p:nvSpPr>
        <p:spPr bwMode="auto">
          <a:xfrm>
            <a:off x="5267325" y="3519488"/>
            <a:ext cx="378630" cy="523220"/>
          </a:xfrm>
          <a:prstGeom prst="rect">
            <a:avLst/>
          </a:prstGeom>
          <a:noFill/>
          <a:ln w="12700" algn="ctr">
            <a:noFill/>
            <a:miter lim="800000"/>
            <a:headEnd/>
            <a:tailEnd/>
          </a:ln>
        </p:spPr>
        <p:txBody>
          <a:bodyPr wrap="none">
            <a:spAutoFit/>
          </a:bodyPr>
          <a:lstStyle/>
          <a:p>
            <a:r>
              <a:rPr lang="en-US" sz="2800" b="1" i="1" dirty="0">
                <a:latin typeface="Whipsmart" pitchFamily="34" charset="0"/>
              </a:rPr>
              <a:t>p</a:t>
            </a:r>
          </a:p>
        </p:txBody>
      </p:sp>
    </p:spTree>
    <p:extLst>
      <p:ext uri="{BB962C8B-B14F-4D97-AF65-F5344CB8AC3E}">
        <p14:creationId xmlns:p14="http://schemas.microsoft.com/office/powerpoint/2010/main" val="4212166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Transformations</a:t>
            </a:r>
          </a:p>
        </p:txBody>
      </p:sp>
      <p:sp>
        <p:nvSpPr>
          <p:cNvPr id="13315" name="Tartalom helye 2"/>
          <p:cNvSpPr>
            <a:spLocks noGrp="1"/>
          </p:cNvSpPr>
          <p:nvPr>
            <p:ph idx="1"/>
          </p:nvPr>
        </p:nvSpPr>
        <p:spPr>
          <a:xfrm>
            <a:off x="838200" y="1825625"/>
            <a:ext cx="5050134" cy="4351338"/>
          </a:xfrm>
        </p:spPr>
        <p:txBody>
          <a:bodyPr/>
          <a:lstStyle/>
          <a:p>
            <a:r>
              <a:rPr lang="en-US" dirty="0"/>
              <a:t>Given the coordinates of a point in one space, what are its coordinates in another space?</a:t>
            </a:r>
          </a:p>
          <a:p>
            <a:pPr lvl="1"/>
            <a:r>
              <a:rPr lang="en-US" dirty="0"/>
              <a:t>static interpretation</a:t>
            </a:r>
          </a:p>
          <a:p>
            <a:pPr lvl="1"/>
            <a:endParaRPr lang="en-US" dirty="0"/>
          </a:p>
          <a:p>
            <a:pPr lvl="1"/>
            <a:endParaRPr lang="en-US" dirty="0"/>
          </a:p>
          <a:p>
            <a:r>
              <a:rPr lang="en-US" dirty="0"/>
              <a:t>What should I do with the original coordinates, to get them in another space?</a:t>
            </a:r>
          </a:p>
          <a:p>
            <a:pPr lvl="1"/>
            <a:r>
              <a:rPr lang="en-US" dirty="0"/>
              <a:t>dynamic interpretation</a:t>
            </a:r>
          </a:p>
        </p:txBody>
      </p:sp>
      <p:cxnSp>
        <p:nvCxnSpPr>
          <p:cNvPr id="29" name="Egyenes összekötő nyíllal 4"/>
          <p:cNvCxnSpPr>
            <a:cxnSpLocks noChangeShapeType="1"/>
          </p:cNvCxnSpPr>
          <p:nvPr/>
        </p:nvCxnSpPr>
        <p:spPr bwMode="auto">
          <a:xfrm flipV="1">
            <a:off x="6727388" y="2038915"/>
            <a:ext cx="0" cy="1118694"/>
          </a:xfrm>
          <a:prstGeom prst="straightConnector1">
            <a:avLst/>
          </a:prstGeom>
          <a:noFill/>
          <a:ln w="38100" algn="ctr">
            <a:solidFill>
              <a:srgbClr val="FFC000"/>
            </a:solidFill>
            <a:round/>
            <a:headEnd/>
            <a:tailEnd type="triangle" w="lg" len="lg"/>
          </a:ln>
        </p:spPr>
      </p:cxnSp>
      <p:cxnSp>
        <p:nvCxnSpPr>
          <p:cNvPr id="30" name="Egyenes összekötő nyíllal 5"/>
          <p:cNvCxnSpPr>
            <a:cxnSpLocks noChangeShapeType="1"/>
          </p:cNvCxnSpPr>
          <p:nvPr/>
        </p:nvCxnSpPr>
        <p:spPr bwMode="auto">
          <a:xfrm>
            <a:off x="6727388" y="3157608"/>
            <a:ext cx="948155" cy="0"/>
          </a:xfrm>
          <a:prstGeom prst="straightConnector1">
            <a:avLst/>
          </a:prstGeom>
          <a:noFill/>
          <a:ln w="38100" algn="ctr">
            <a:solidFill>
              <a:srgbClr val="FFC000"/>
            </a:solidFill>
            <a:round/>
            <a:headEnd/>
            <a:tailEnd type="triangle" w="lg" len="lg"/>
          </a:ln>
        </p:spPr>
      </p:cxnSp>
      <p:grpSp>
        <p:nvGrpSpPr>
          <p:cNvPr id="33" name="Csoportba foglalás 23"/>
          <p:cNvGrpSpPr>
            <a:grpSpLocks/>
          </p:cNvGrpSpPr>
          <p:nvPr/>
        </p:nvGrpSpPr>
        <p:grpSpPr bwMode="auto">
          <a:xfrm rot="727085">
            <a:off x="7134854" y="1113287"/>
            <a:ext cx="1459303" cy="870359"/>
            <a:chOff x="1763688" y="3320988"/>
            <a:chExt cx="2160240" cy="1287760"/>
          </a:xfrm>
        </p:grpSpPr>
        <p:cxnSp>
          <p:nvCxnSpPr>
            <p:cNvPr id="34" name="Egyenes összekötő nyíllal 30"/>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p:spPr>
        </p:cxnSp>
        <p:cxnSp>
          <p:nvCxnSpPr>
            <p:cNvPr id="35" name="Egyenes összekötő nyíllal 31"/>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p:spPr>
        </p:cxnSp>
      </p:grpSp>
      <p:sp>
        <p:nvSpPr>
          <p:cNvPr id="36" name="Ellipszis 37"/>
          <p:cNvSpPr>
            <a:spLocks noChangeArrowheads="1"/>
          </p:cNvSpPr>
          <p:nvPr/>
        </p:nvSpPr>
        <p:spPr bwMode="auto">
          <a:xfrm>
            <a:off x="7991951" y="846214"/>
            <a:ext cx="145870" cy="145870"/>
          </a:xfrm>
          <a:prstGeom prst="ellipse">
            <a:avLst/>
          </a:prstGeom>
          <a:solidFill>
            <a:srgbClr val="FF0000"/>
          </a:solidFill>
          <a:ln w="12700" algn="ctr">
            <a:solidFill>
              <a:schemeClr val="tx1"/>
            </a:solidFill>
            <a:round/>
            <a:headEnd/>
            <a:tailEnd/>
          </a:ln>
        </p:spPr>
        <p:txBody>
          <a:bodyPr/>
          <a:lstStyle/>
          <a:p>
            <a:endParaRPr lang="en-US"/>
          </a:p>
        </p:txBody>
      </p:sp>
      <p:cxnSp>
        <p:nvCxnSpPr>
          <p:cNvPr id="37" name="Egyenes összekötő nyíllal 39"/>
          <p:cNvCxnSpPr>
            <a:cxnSpLocks noChangeShapeType="1"/>
            <a:stCxn id="36" idx="4"/>
          </p:cNvCxnSpPr>
          <p:nvPr/>
        </p:nvCxnSpPr>
        <p:spPr bwMode="auto">
          <a:xfrm>
            <a:off x="8064887" y="992084"/>
            <a:ext cx="24670" cy="2140855"/>
          </a:xfrm>
          <a:prstGeom prst="straightConnector1">
            <a:avLst/>
          </a:prstGeom>
          <a:noFill/>
          <a:ln w="12700" algn="ctr">
            <a:solidFill>
              <a:srgbClr val="FFC000"/>
            </a:solidFill>
            <a:round/>
            <a:headEnd type="arrow" w="med" len="med"/>
            <a:tailEnd type="arrow" w="med" len="med"/>
          </a:ln>
        </p:spPr>
      </p:cxnSp>
      <p:cxnSp>
        <p:nvCxnSpPr>
          <p:cNvPr id="38" name="Egyenes összekötő nyíllal 40"/>
          <p:cNvCxnSpPr>
            <a:cxnSpLocks noChangeShapeType="1"/>
            <a:stCxn id="36" idx="3"/>
          </p:cNvCxnSpPr>
          <p:nvPr/>
        </p:nvCxnSpPr>
        <p:spPr bwMode="auto">
          <a:xfrm flipH="1">
            <a:off x="7432069" y="971706"/>
            <a:ext cx="581335" cy="288522"/>
          </a:xfrm>
          <a:prstGeom prst="straightConnector1">
            <a:avLst/>
          </a:prstGeom>
          <a:noFill/>
          <a:ln w="12700" algn="ctr">
            <a:solidFill>
              <a:srgbClr val="FF0000"/>
            </a:solidFill>
            <a:round/>
            <a:headEnd type="arrow" w="med" len="med"/>
            <a:tailEnd type="arrow" w="med" len="med"/>
          </a:ln>
        </p:spPr>
      </p:cxnSp>
      <p:cxnSp>
        <p:nvCxnSpPr>
          <p:cNvPr id="39" name="Egyenes összekötő nyíllal 43"/>
          <p:cNvCxnSpPr>
            <a:cxnSpLocks noChangeShapeType="1"/>
            <a:stCxn id="36" idx="5"/>
          </p:cNvCxnSpPr>
          <p:nvPr/>
        </p:nvCxnSpPr>
        <p:spPr bwMode="auto">
          <a:xfrm>
            <a:off x="8116370" y="971706"/>
            <a:ext cx="313191" cy="628528"/>
          </a:xfrm>
          <a:prstGeom prst="straightConnector1">
            <a:avLst/>
          </a:prstGeom>
          <a:noFill/>
          <a:ln w="12700" algn="ctr">
            <a:solidFill>
              <a:srgbClr val="FF0000"/>
            </a:solidFill>
            <a:round/>
            <a:headEnd type="arrow" w="med" len="med"/>
            <a:tailEnd type="arrow" w="med" len="med"/>
          </a:ln>
        </p:spPr>
      </p:cxnSp>
      <p:cxnSp>
        <p:nvCxnSpPr>
          <p:cNvPr id="40" name="Egyenes összekötő nyíllal 44"/>
          <p:cNvCxnSpPr>
            <a:cxnSpLocks noChangeShapeType="1"/>
            <a:stCxn id="36" idx="2"/>
          </p:cNvCxnSpPr>
          <p:nvPr/>
        </p:nvCxnSpPr>
        <p:spPr bwMode="auto">
          <a:xfrm flipH="1" flipV="1">
            <a:off x="6727388" y="895553"/>
            <a:ext cx="1264563" cy="23597"/>
          </a:xfrm>
          <a:prstGeom prst="straightConnector1">
            <a:avLst/>
          </a:prstGeom>
          <a:noFill/>
          <a:ln w="12700" algn="ctr">
            <a:solidFill>
              <a:srgbClr val="FFC000"/>
            </a:solidFill>
            <a:round/>
            <a:headEnd type="arrow" w="med" len="med"/>
            <a:tailEnd type="arrow" w="med" len="med"/>
          </a:ln>
        </p:spPr>
      </p:cxnSp>
      <p:cxnSp>
        <p:nvCxnSpPr>
          <p:cNvPr id="41" name="Egyenes összekötő 56"/>
          <p:cNvCxnSpPr>
            <a:cxnSpLocks noChangeShapeType="1"/>
          </p:cNvCxnSpPr>
          <p:nvPr/>
        </p:nvCxnSpPr>
        <p:spPr bwMode="auto">
          <a:xfrm>
            <a:off x="6727389" y="3157608"/>
            <a:ext cx="5059327" cy="0"/>
          </a:xfrm>
          <a:prstGeom prst="line">
            <a:avLst/>
          </a:prstGeom>
          <a:noFill/>
          <a:ln w="12700" algn="ctr">
            <a:solidFill>
              <a:srgbClr val="FFC000"/>
            </a:solidFill>
            <a:round/>
            <a:headEnd/>
            <a:tailEnd/>
          </a:ln>
        </p:spPr>
      </p:cxnSp>
      <p:cxnSp>
        <p:nvCxnSpPr>
          <p:cNvPr id="42" name="Egyenes összekötő 57"/>
          <p:cNvCxnSpPr>
            <a:cxnSpLocks noChangeShapeType="1"/>
          </p:cNvCxnSpPr>
          <p:nvPr/>
        </p:nvCxnSpPr>
        <p:spPr bwMode="auto">
          <a:xfrm flipV="1">
            <a:off x="6727388" y="383936"/>
            <a:ext cx="0" cy="2773673"/>
          </a:xfrm>
          <a:prstGeom prst="line">
            <a:avLst/>
          </a:prstGeom>
          <a:noFill/>
          <a:ln w="12700" algn="ctr">
            <a:solidFill>
              <a:srgbClr val="FFC000"/>
            </a:solidFill>
            <a:round/>
            <a:headEnd/>
            <a:tailEnd/>
          </a:ln>
        </p:spPr>
      </p:cxnSp>
      <p:sp>
        <p:nvSpPr>
          <p:cNvPr id="43" name="TextBox 42"/>
          <p:cNvSpPr txBox="1"/>
          <p:nvPr/>
        </p:nvSpPr>
        <p:spPr>
          <a:xfrm>
            <a:off x="7491886" y="817797"/>
            <a:ext cx="292068" cy="369332"/>
          </a:xfrm>
          <a:prstGeom prst="rect">
            <a:avLst/>
          </a:prstGeom>
          <a:noFill/>
        </p:spPr>
        <p:txBody>
          <a:bodyPr wrap="none" rtlCol="0">
            <a:spAutoFit/>
          </a:bodyPr>
          <a:lstStyle/>
          <a:p>
            <a:r>
              <a:rPr lang="en-US" dirty="0">
                <a:solidFill>
                  <a:srgbClr val="FF0000"/>
                </a:solidFill>
              </a:rPr>
              <a:t>?</a:t>
            </a:r>
          </a:p>
        </p:txBody>
      </p:sp>
      <p:sp>
        <p:nvSpPr>
          <p:cNvPr id="45" name="TextBox 44"/>
          <p:cNvSpPr txBox="1"/>
          <p:nvPr/>
        </p:nvSpPr>
        <p:spPr>
          <a:xfrm>
            <a:off x="8278902" y="1004305"/>
            <a:ext cx="292068" cy="369332"/>
          </a:xfrm>
          <a:prstGeom prst="rect">
            <a:avLst/>
          </a:prstGeom>
          <a:noFill/>
        </p:spPr>
        <p:txBody>
          <a:bodyPr wrap="none" rtlCol="0">
            <a:spAutoFit/>
          </a:bodyPr>
          <a:lstStyle/>
          <a:p>
            <a:r>
              <a:rPr lang="en-US" dirty="0">
                <a:solidFill>
                  <a:srgbClr val="FF0000"/>
                </a:solidFill>
              </a:rPr>
              <a:t>?</a:t>
            </a:r>
          </a:p>
        </p:txBody>
      </p:sp>
      <p:cxnSp>
        <p:nvCxnSpPr>
          <p:cNvPr id="47" name="Egyenes összekötő nyíllal 4"/>
          <p:cNvCxnSpPr>
            <a:cxnSpLocks noChangeShapeType="1"/>
          </p:cNvCxnSpPr>
          <p:nvPr/>
        </p:nvCxnSpPr>
        <p:spPr bwMode="auto">
          <a:xfrm flipV="1">
            <a:off x="6809450" y="5427098"/>
            <a:ext cx="0" cy="1118694"/>
          </a:xfrm>
          <a:prstGeom prst="straightConnector1">
            <a:avLst/>
          </a:prstGeom>
          <a:noFill/>
          <a:ln w="38100" algn="ctr">
            <a:solidFill>
              <a:srgbClr val="FFC000"/>
            </a:solidFill>
            <a:round/>
            <a:headEnd/>
            <a:tailEnd type="triangle" w="lg" len="lg"/>
          </a:ln>
        </p:spPr>
      </p:cxnSp>
      <p:cxnSp>
        <p:nvCxnSpPr>
          <p:cNvPr id="48" name="Egyenes összekötő nyíllal 5"/>
          <p:cNvCxnSpPr>
            <a:cxnSpLocks noChangeShapeType="1"/>
          </p:cNvCxnSpPr>
          <p:nvPr/>
        </p:nvCxnSpPr>
        <p:spPr bwMode="auto">
          <a:xfrm>
            <a:off x="6809450" y="6545791"/>
            <a:ext cx="948155" cy="0"/>
          </a:xfrm>
          <a:prstGeom prst="straightConnector1">
            <a:avLst/>
          </a:prstGeom>
          <a:noFill/>
          <a:ln w="38100" algn="ctr">
            <a:solidFill>
              <a:srgbClr val="FFC000"/>
            </a:solidFill>
            <a:round/>
            <a:headEnd/>
            <a:tailEnd type="triangle" w="lg" len="lg"/>
          </a:ln>
        </p:spPr>
      </p:cxnSp>
      <p:sp>
        <p:nvSpPr>
          <p:cNvPr id="50" name="Ellipszis 37"/>
          <p:cNvSpPr>
            <a:spLocks noChangeArrowheads="1"/>
          </p:cNvSpPr>
          <p:nvPr/>
        </p:nvSpPr>
        <p:spPr bwMode="auto">
          <a:xfrm>
            <a:off x="8074013" y="4234397"/>
            <a:ext cx="145870" cy="145870"/>
          </a:xfrm>
          <a:prstGeom prst="ellipse">
            <a:avLst/>
          </a:prstGeom>
          <a:solidFill>
            <a:srgbClr val="FF0000"/>
          </a:solidFill>
          <a:ln w="12700" algn="ctr">
            <a:solidFill>
              <a:schemeClr val="tx1"/>
            </a:solidFill>
            <a:round/>
            <a:headEnd/>
            <a:tailEnd/>
          </a:ln>
        </p:spPr>
        <p:txBody>
          <a:bodyPr/>
          <a:lstStyle/>
          <a:p>
            <a:endParaRPr lang="en-US"/>
          </a:p>
        </p:txBody>
      </p:sp>
      <p:cxnSp>
        <p:nvCxnSpPr>
          <p:cNvPr id="51" name="Egyenes összekötő nyíllal 39"/>
          <p:cNvCxnSpPr>
            <a:cxnSpLocks noChangeShapeType="1"/>
            <a:stCxn id="50" idx="4"/>
          </p:cNvCxnSpPr>
          <p:nvPr/>
        </p:nvCxnSpPr>
        <p:spPr bwMode="auto">
          <a:xfrm>
            <a:off x="8146949" y="4380267"/>
            <a:ext cx="24670" cy="2140855"/>
          </a:xfrm>
          <a:prstGeom prst="straightConnector1">
            <a:avLst/>
          </a:prstGeom>
          <a:noFill/>
          <a:ln w="12700" algn="ctr">
            <a:solidFill>
              <a:srgbClr val="FFC000"/>
            </a:solidFill>
            <a:round/>
            <a:headEnd type="arrow" w="med" len="med"/>
            <a:tailEnd type="arrow" w="med" len="med"/>
          </a:ln>
        </p:spPr>
      </p:cxnSp>
      <p:cxnSp>
        <p:nvCxnSpPr>
          <p:cNvPr id="54" name="Egyenes összekötő nyíllal 44"/>
          <p:cNvCxnSpPr>
            <a:cxnSpLocks noChangeShapeType="1"/>
            <a:stCxn id="50" idx="2"/>
          </p:cNvCxnSpPr>
          <p:nvPr/>
        </p:nvCxnSpPr>
        <p:spPr bwMode="auto">
          <a:xfrm flipH="1" flipV="1">
            <a:off x="6809450" y="4283736"/>
            <a:ext cx="1264563" cy="23597"/>
          </a:xfrm>
          <a:prstGeom prst="straightConnector1">
            <a:avLst/>
          </a:prstGeom>
          <a:noFill/>
          <a:ln w="12700" algn="ctr">
            <a:solidFill>
              <a:srgbClr val="FFC000"/>
            </a:solidFill>
            <a:round/>
            <a:headEnd type="arrow" w="med" len="med"/>
            <a:tailEnd type="arrow" w="med" len="med"/>
          </a:ln>
        </p:spPr>
      </p:cxnSp>
      <p:cxnSp>
        <p:nvCxnSpPr>
          <p:cNvPr id="55" name="Egyenes összekötő 56"/>
          <p:cNvCxnSpPr>
            <a:cxnSpLocks noChangeShapeType="1"/>
          </p:cNvCxnSpPr>
          <p:nvPr/>
        </p:nvCxnSpPr>
        <p:spPr bwMode="auto">
          <a:xfrm>
            <a:off x="6809451" y="6545791"/>
            <a:ext cx="5059327" cy="0"/>
          </a:xfrm>
          <a:prstGeom prst="line">
            <a:avLst/>
          </a:prstGeom>
          <a:noFill/>
          <a:ln w="12700" algn="ctr">
            <a:solidFill>
              <a:srgbClr val="FFC000"/>
            </a:solidFill>
            <a:round/>
            <a:headEnd/>
            <a:tailEnd/>
          </a:ln>
        </p:spPr>
      </p:cxnSp>
      <p:cxnSp>
        <p:nvCxnSpPr>
          <p:cNvPr id="56" name="Egyenes összekötő 57"/>
          <p:cNvCxnSpPr>
            <a:cxnSpLocks noChangeShapeType="1"/>
          </p:cNvCxnSpPr>
          <p:nvPr/>
        </p:nvCxnSpPr>
        <p:spPr bwMode="auto">
          <a:xfrm flipV="1">
            <a:off x="6809450" y="3772119"/>
            <a:ext cx="0" cy="2773673"/>
          </a:xfrm>
          <a:prstGeom prst="line">
            <a:avLst/>
          </a:prstGeom>
          <a:noFill/>
          <a:ln w="12700" algn="ctr">
            <a:solidFill>
              <a:srgbClr val="FFC000"/>
            </a:solidFill>
            <a:round/>
            <a:headEnd/>
            <a:tailEnd/>
          </a:ln>
        </p:spPr>
      </p:cxnSp>
      <p:sp>
        <p:nvSpPr>
          <p:cNvPr id="44" name="Arc 43"/>
          <p:cNvSpPr/>
          <p:nvPr/>
        </p:nvSpPr>
        <p:spPr>
          <a:xfrm>
            <a:off x="4667997" y="3944998"/>
            <a:ext cx="4608083" cy="4800268"/>
          </a:xfrm>
          <a:prstGeom prst="arc">
            <a:avLst>
              <a:gd name="adj1" fmla="val 18069227"/>
              <a:gd name="adj2" fmla="val 19773866"/>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2" name="Straight Arrow Connector 61"/>
          <p:cNvCxnSpPr/>
          <p:nvPr/>
        </p:nvCxnSpPr>
        <p:spPr>
          <a:xfrm flipH="1">
            <a:off x="7783954" y="5185458"/>
            <a:ext cx="1221150" cy="405114"/>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Ellipszis 37"/>
          <p:cNvSpPr>
            <a:spLocks noChangeArrowheads="1"/>
          </p:cNvSpPr>
          <p:nvPr/>
        </p:nvSpPr>
        <p:spPr bwMode="auto">
          <a:xfrm>
            <a:off x="7714165" y="5517637"/>
            <a:ext cx="145870" cy="145870"/>
          </a:xfrm>
          <a:prstGeom prst="ellipse">
            <a:avLst/>
          </a:prstGeom>
          <a:solidFill>
            <a:srgbClr val="FF0000"/>
          </a:solidFill>
          <a:ln w="12700" algn="ctr">
            <a:solidFill>
              <a:schemeClr val="tx1"/>
            </a:solidFill>
            <a:round/>
            <a:headEnd/>
            <a:tailEnd/>
          </a:ln>
        </p:spPr>
        <p:txBody>
          <a:bodyPr/>
          <a:lstStyle/>
          <a:p>
            <a:endParaRPr lang="en-US"/>
          </a:p>
        </p:txBody>
      </p:sp>
    </p:spTree>
    <p:extLst>
      <p:ext uri="{BB962C8B-B14F-4D97-AF65-F5344CB8AC3E}">
        <p14:creationId xmlns:p14="http://schemas.microsoft.com/office/powerpoint/2010/main" val="197185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fade">
                                      <p:cBhvr>
                                        <p:cTn id="30" dur="500"/>
                                        <p:tgtEl>
                                          <p:spTgt spid="62"/>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4" grpId="0" animBg="1"/>
      <p:bldP spid="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hu-HU" dirty="0"/>
              <a:t>The </a:t>
            </a:r>
            <a:r>
              <a:rPr lang="hu-HU" dirty="0" err="1"/>
              <a:t>incremental</a:t>
            </a:r>
            <a:r>
              <a:rPr lang="hu-HU" dirty="0"/>
              <a:t> image </a:t>
            </a:r>
            <a:r>
              <a:rPr lang="hu-HU" dirty="0" err="1"/>
              <a:t>synthesis</a:t>
            </a:r>
            <a:r>
              <a:rPr lang="hu-HU" dirty="0"/>
              <a:t> </a:t>
            </a:r>
            <a:r>
              <a:rPr lang="hu-HU" dirty="0" err="1"/>
              <a:t>problem</a:t>
            </a:r>
            <a:endParaRPr lang="en-US" dirty="0"/>
          </a:p>
        </p:txBody>
      </p:sp>
      <p:sp>
        <p:nvSpPr>
          <p:cNvPr id="17411" name="Tartalom helye 2"/>
          <p:cNvSpPr>
            <a:spLocks noGrp="1"/>
          </p:cNvSpPr>
          <p:nvPr>
            <p:ph idx="1"/>
          </p:nvPr>
        </p:nvSpPr>
        <p:spPr/>
        <p:txBody>
          <a:bodyPr/>
          <a:lstStyle/>
          <a:p>
            <a:r>
              <a:rPr lang="hu-HU"/>
              <a:t>Given a tessellated 3D model</a:t>
            </a:r>
          </a:p>
          <a:p>
            <a:pPr lvl="1"/>
            <a:r>
              <a:rPr lang="hu-HU"/>
              <a:t>triangle vertices </a:t>
            </a:r>
            <a:r>
              <a:rPr lang="en-US"/>
              <a:t>[</a:t>
            </a:r>
            <a:r>
              <a:rPr lang="hu-HU"/>
              <a:t>model coordinates</a:t>
            </a:r>
            <a:r>
              <a:rPr lang="en-US"/>
              <a:t>]</a:t>
            </a:r>
            <a:endParaRPr lang="hu-HU"/>
          </a:p>
          <a:p>
            <a:r>
              <a:rPr lang="hu-HU"/>
              <a:t>2D triangle drawing algorithm</a:t>
            </a:r>
          </a:p>
          <a:p>
            <a:pPr lvl="1"/>
            <a:r>
              <a:rPr lang="hu-HU"/>
              <a:t>colors pixels </a:t>
            </a:r>
            <a:r>
              <a:rPr lang="en-US"/>
              <a:t>[viewport </a:t>
            </a:r>
            <a:r>
              <a:rPr lang="hu-HU"/>
              <a:t>coordinates</a:t>
            </a:r>
            <a:r>
              <a:rPr lang="en-US"/>
              <a:t>]</a:t>
            </a:r>
            <a:endParaRPr lang="hu-HU"/>
          </a:p>
          <a:p>
            <a:r>
              <a:rPr lang="hu-HU"/>
              <a:t>The task</a:t>
            </a:r>
            <a:r>
              <a:rPr lang="en-US"/>
              <a:t>:</a:t>
            </a:r>
            <a:endParaRPr lang="hu-HU"/>
          </a:p>
          <a:p>
            <a:pPr lvl="1"/>
            <a:r>
              <a:rPr lang="hu-HU"/>
              <a:t>from the</a:t>
            </a:r>
            <a:r>
              <a:rPr lang="en-US"/>
              <a:t> model coordinates</a:t>
            </a:r>
            <a:r>
              <a:rPr lang="hu-HU"/>
              <a:t> </a:t>
            </a:r>
            <a:r>
              <a:rPr lang="en-US"/>
              <a:t>of the </a:t>
            </a:r>
            <a:r>
              <a:rPr lang="hu-HU"/>
              <a:t>vertex</a:t>
            </a:r>
            <a:r>
              <a:rPr lang="en-US"/>
              <a:t>, </a:t>
            </a:r>
            <a:r>
              <a:rPr lang="hu-HU"/>
              <a:t>compute </a:t>
            </a:r>
            <a:r>
              <a:rPr lang="en-US"/>
              <a:t>in which pixel it appears</a:t>
            </a:r>
          </a:p>
          <a:p>
            <a:endParaRPr lang="en-US"/>
          </a:p>
        </p:txBody>
      </p:sp>
    </p:spTree>
    <p:extLst>
      <p:ext uri="{BB962C8B-B14F-4D97-AF65-F5344CB8AC3E}">
        <p14:creationId xmlns:p14="http://schemas.microsoft.com/office/powerpoint/2010/main" val="1500453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What would influence this?</a:t>
            </a:r>
          </a:p>
        </p:txBody>
      </p:sp>
      <p:sp>
        <p:nvSpPr>
          <p:cNvPr id="18435" name="Tartalom helye 2"/>
          <p:cNvSpPr>
            <a:spLocks noGrp="1"/>
          </p:cNvSpPr>
          <p:nvPr>
            <p:ph idx="1"/>
          </p:nvPr>
        </p:nvSpPr>
        <p:spPr/>
        <p:txBody>
          <a:bodyPr/>
          <a:lstStyle/>
          <a:p>
            <a:r>
              <a:rPr lang="en-US"/>
              <a:t>Where our model is placed in the virtual world</a:t>
            </a:r>
            <a:endParaRPr lang="hu-HU"/>
          </a:p>
          <a:p>
            <a:pPr lvl="1"/>
            <a:r>
              <a:rPr lang="hu-HU"/>
              <a:t>model</a:t>
            </a:r>
            <a:r>
              <a:rPr lang="en-US"/>
              <a:t> transformation</a:t>
            </a:r>
            <a:r>
              <a:rPr lang="hu-HU"/>
              <a:t>, </a:t>
            </a:r>
            <a:r>
              <a:rPr lang="en-US"/>
              <a:t>a.k.a. (</a:t>
            </a:r>
            <a:r>
              <a:rPr lang="hu-HU"/>
              <a:t>world</a:t>
            </a:r>
            <a:r>
              <a:rPr lang="en-US"/>
              <a:t> transformation)</a:t>
            </a:r>
            <a:endParaRPr lang="hu-HU"/>
          </a:p>
          <a:p>
            <a:r>
              <a:rPr lang="en-US"/>
              <a:t>Where the camera is, which way it looks</a:t>
            </a:r>
            <a:endParaRPr lang="hu-HU"/>
          </a:p>
          <a:p>
            <a:pPr lvl="1"/>
            <a:r>
              <a:rPr lang="en-US"/>
              <a:t>camera transformation</a:t>
            </a:r>
            <a:endParaRPr lang="hu-HU"/>
          </a:p>
          <a:p>
            <a:r>
              <a:rPr lang="en-US"/>
              <a:t>How big the field-of-view (and aspect ratio) are</a:t>
            </a:r>
            <a:endParaRPr lang="hu-HU"/>
          </a:p>
          <a:p>
            <a:pPr lvl="1"/>
            <a:r>
              <a:rPr lang="en-US"/>
              <a:t>perspective projection</a:t>
            </a:r>
            <a:endParaRPr lang="hu-HU"/>
          </a:p>
          <a:p>
            <a:r>
              <a:rPr lang="en-US"/>
              <a:t>How large pixels are</a:t>
            </a:r>
            <a:endParaRPr lang="hu-HU"/>
          </a:p>
          <a:p>
            <a:pPr lvl="1"/>
            <a:r>
              <a:rPr lang="hu-HU"/>
              <a:t>viewport </a:t>
            </a:r>
            <a:r>
              <a:rPr lang="en-US"/>
              <a:t>transformation</a:t>
            </a:r>
          </a:p>
          <a:p>
            <a:endParaRPr lang="en-US"/>
          </a:p>
        </p:txBody>
      </p:sp>
    </p:spTree>
    <p:extLst>
      <p:ext uri="{BB962C8B-B14F-4D97-AF65-F5344CB8AC3E}">
        <p14:creationId xmlns:p14="http://schemas.microsoft.com/office/powerpoint/2010/main" val="12026995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RIGINALHEIGHT" val="86.26205"/>
  <p:tag name="ORIGINALWIDTH" val="126.017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M}&#10;$$&#10;&#10;\end{document}"/>
  <p:tag name="IGUANATEXSIZE" val="32"/>
  <p:tag name="IGUANATEXCURSOR" val="786"/>
</p:tagLst>
</file>

<file path=ppt/tags/tag10.xml><?xml version="1.0" encoding="utf-8"?>
<p:tagLst xmlns:a="http://schemas.openxmlformats.org/drawingml/2006/main" xmlns:r="http://schemas.openxmlformats.org/officeDocument/2006/relationships" xmlns:p="http://schemas.openxmlformats.org/presentationml/2006/main">
  <p:tag name="ORIGINALHEIGHT" val="111.75"/>
  <p:tag name="ORIGINALWIDTH" val="20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ndc}&#10;$$&#10;&#10;\end{document}"/>
  <p:tag name="IGUANATEXSIZE" val="28"/>
  <p:tag name="IGUANATEXCURSOR" val="838"/>
  <p:tag name="TRANSPARENCY" val="True"/>
  <p:tag name="FILENAME" val=""/>
  <p:tag name="INPUTTYPE" val="0"/>
  <p:tag name="LATEXENGINEID" val="0"/>
  <p:tag name="TEMPFOLDER" val="c:\temp\"/>
</p:tagLst>
</file>

<file path=ppt/tags/tag11.xml><?xml version="1.0" encoding="utf-8"?>
<p:tagLst xmlns:a="http://schemas.openxmlformats.org/drawingml/2006/main" xmlns:r="http://schemas.openxmlformats.org/officeDocument/2006/relationships" xmlns:p="http://schemas.openxmlformats.org/presentationml/2006/main">
  <p:tag name="ORIGINALHEIGHT" val="105"/>
  <p:tag name="ORIGINALWIDTH" val="41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s_\idx{x}, s_\idx{y}, s_\idx{z}&#10;$$&#10;&#10;\end{document}"/>
  <p:tag name="IGUANATEXSIZE" val="24"/>
  <p:tag name="IGUANATEXCURSOR" val="811"/>
  <p:tag name="TRANSPARENCY" val="True"/>
  <p:tag name="FILENAME" val=""/>
  <p:tag name="INPUTTYPE" val="0"/>
  <p:tag name="LATEXENGINEID" val="0"/>
  <p:tag name="TEMPFOLDER" val="c:\temp\"/>
</p:tagLst>
</file>

<file path=ppt/tags/tag12.xml><?xml version="1.0" encoding="utf-8"?>
<p:tagLst xmlns:a="http://schemas.openxmlformats.org/drawingml/2006/main" xmlns:r="http://schemas.openxmlformats.org/officeDocument/2006/relationships" xmlns:p="http://schemas.openxmlformats.org/presentationml/2006/main">
  <p:tag name="ORIGINALHEIGHT" val="123"/>
  <p:tag name="ORIGINALWIDTH" val="31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varphi, \theta, \psi&#10;$$&#10;&#10;\end{document}"/>
  <p:tag name="IGUANATEXSIZE" val="24"/>
  <p:tag name="IGUANATEXCURSOR" val="784"/>
  <p:tag name="TRANSPARENCY" val="True"/>
  <p:tag name="FILENAME" val=""/>
  <p:tag name="INPUTTYPE" val="0"/>
  <p:tag name="LATEXENGINEID" val="0"/>
  <p:tag name="TEMPFOLDER" val="c:\temp\"/>
</p:tagLst>
</file>

<file path=ppt/tags/tag13.xml><?xml version="1.0" encoding="utf-8"?>
<p:tagLst xmlns:a="http://schemas.openxmlformats.org/drawingml/2006/main" xmlns:r="http://schemas.openxmlformats.org/officeDocument/2006/relationships" xmlns:p="http://schemas.openxmlformats.org/presentationml/2006/main">
  <p:tag name="ORIGINALHEIGHT" val="105"/>
  <p:tag name="ORIGINALWIDTH" val="440.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q_\idx{x}, q_\idx{y}, q_\idx{z}&#10;$$&#10;&#10;\end{document}"/>
  <p:tag name="IGUANATEXSIZE" val="24"/>
  <p:tag name="IGUANATEXCURSOR" val="803"/>
  <p:tag name="TRANSPARENCY" val="True"/>
  <p:tag name="FILENAME" val=""/>
  <p:tag name="INPUTTYPE" val="0"/>
  <p:tag name="LATEXENGINEID" val="0"/>
  <p:tag name="TEMPFOLDER" val="c:\temp\"/>
</p:tagLst>
</file>

<file path=ppt/tags/tag14.xml><?xml version="1.0" encoding="utf-8"?>
<p:tagLst xmlns:a="http://schemas.openxmlformats.org/drawingml/2006/main" xmlns:r="http://schemas.openxmlformats.org/officeDocument/2006/relationships" xmlns:p="http://schemas.openxmlformats.org/presentationml/2006/main">
  <p:tag name="ORIGINALHEIGHT" val="678.0947"/>
  <p:tag name="ORIGINALWIDTH" val="873.871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1 &amp; 0 &amp; 0 &amp; 0  \\&#10; 0 &amp; 1 &amp; 0 &amp; 0 \\&#10; 0 &amp; 0 &amp; 1 &amp; 0 \\&#10; q_\idx{x} &amp; q_\idx{y} &amp; q_\idx{z} &amp; 1 \end{bmatrix}&#10;$$&#10;&#10;\end{document}"/>
  <p:tag name="IGUANATEXSIZE" val="24"/>
  <p:tag name="IGUANATEXCURSOR" val="883"/>
  <p:tag name="TRANSPARENCY" val="True"/>
  <p:tag name="FILENAME" val=""/>
  <p:tag name="INPUTTYPE" val="0"/>
  <p:tag name="LATEXENGINEID" val="1"/>
  <p:tag name="TEMPFOLDER" val="c:\temp\"/>
</p:tagLst>
</file>

<file path=ppt/tags/tag15.xml><?xml version="1.0" encoding="utf-8"?>
<p:tagLst xmlns:a="http://schemas.openxmlformats.org/drawingml/2006/main" xmlns:r="http://schemas.openxmlformats.org/officeDocument/2006/relationships" xmlns:p="http://schemas.openxmlformats.org/presentationml/2006/main">
  <p:tag name="ORIGINALHEIGHT" val="671.3437"/>
  <p:tag name="ORIGINALWIDTH" val="710.3491"/>
  <p:tag name="LATEXADDIN" val="\documentclass{tufte-book}&#10;\usepackage{amsmath}&#10;\usepackage{amssymb}&#10;%\usepackage{urwchancal}&#10;%\usepackage[cal=rsfso,calscaled=.96]{mathalfa}&#10;\usepackage{bm}&#10;\usepackage{accents}&#10;\usepackage{color}&#10;\usepackage{multirow}&#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10;\multicolumn{3}{c}{\multirow{3}{*}{R}} &amp; 0 \\&#10;&amp; &amp; &amp; 0 \\&#10;&amp; &amp; &amp; 0 \\&#10;0 &amp; 0 &amp; 0 &amp; 1&#10;\end{bmatrix}&#10;$$&#10;&#10;\end{document}"/>
  <p:tag name="IGUANATEXSIZE" val="24"/>
  <p:tag name="IGUANATEXCURSOR" val="220"/>
  <p:tag name="TRANSPARENCY" val="True"/>
  <p:tag name="FILENAME" val=""/>
  <p:tag name="INPUTTYPE" val="0"/>
  <p:tag name="LATEXENGINEID" val="1"/>
  <p:tag name="TEMPFOLDER" val="c:\temp\"/>
</p:tagLst>
</file>

<file path=ppt/tags/tag16.xml><?xml version="1.0" encoding="utf-8"?>
<p:tagLst xmlns:a="http://schemas.openxmlformats.org/drawingml/2006/main" xmlns:r="http://schemas.openxmlformats.org/officeDocument/2006/relationships" xmlns:p="http://schemas.openxmlformats.org/presentationml/2006/main">
  <p:tag name="ORIGINALHEIGHT" val="671.3437"/>
  <p:tag name="ORIGINALWIDTH" val="846.118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10;s_\idx{x} &amp; 0 &amp; 0 &amp; 0 \\&#10;0 &amp; s_\idx{y} &amp; 0 &amp; 0 \\&#10;0 &amp; 0 &amp; s_\idx{z} &amp; 0 \\&#10;0 &amp; 0 &amp; 0 &amp; 1 \end{bmatrix}&#10;$$&#10;&#10;\end{document}"/>
  <p:tag name="IGUANATEXSIZE" val="24"/>
  <p:tag name="IGUANATEXCURSOR" val="875"/>
  <p:tag name="TRANSPARENCY" val="True"/>
  <p:tag name="FILENAME" val=""/>
  <p:tag name="INPUTTYPE" val="0"/>
  <p:tag name="LATEXENGINEID" val="1"/>
  <p:tag name="TEMPFOLDER" val="c:\temp\"/>
</p:tagLst>
</file>

<file path=ppt/tags/tag17.xml><?xml version="1.0" encoding="utf-8"?>
<p:tagLst xmlns:a="http://schemas.openxmlformats.org/drawingml/2006/main" xmlns:r="http://schemas.openxmlformats.org/officeDocument/2006/relationships" xmlns:p="http://schemas.openxmlformats.org/presentationml/2006/main">
  <p:tag name="ORIGINALHEIGHT" val="87"/>
  <p:tag name="ORIGINALWIDTH" val="257.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M} =&#10;$$&#10;&#10;\end{document}"/>
  <p:tag name="IGUANATEXSIZE" val="24"/>
  <p:tag name="IGUANATEXCURSOR" val="789"/>
  <p:tag name="TRANSPARENCY" val="True"/>
  <p:tag name="FILENAME" val=""/>
  <p:tag name="INPUTTYPE" val="0"/>
  <p:tag name="LATEXENGINEID" val="0"/>
  <p:tag name="TEMPFOLDER" val="c:\temp\"/>
</p:tagLst>
</file>

<file path=ppt/tags/tag18.xml><?xml version="1.0" encoding="utf-8"?>
<p:tagLst xmlns:a="http://schemas.openxmlformats.org/drawingml/2006/main" xmlns:r="http://schemas.openxmlformats.org/officeDocument/2006/relationships" xmlns:p="http://schemas.openxmlformats.org/presentationml/2006/main">
  <p:tag name="ORIGINALHEIGHT" val="113.25"/>
  <p:tag name="ORIGINALWIDTH" val="93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world} =  \hvec{r}_\idx{model} \rmx{M}&#10;$$&#10;&#10;\end{document}"/>
  <p:tag name="IGUANATEXSIZE" val="28"/>
  <p:tag name="IGUANATEXCURSOR" val="873"/>
  <p:tag name="TRANSPARENCY" val="True"/>
  <p:tag name="FILENAME" val=""/>
  <p:tag name="INPUTTYPE" val="0"/>
  <p:tag name="LATEXENGINEID" val="0"/>
  <p:tag name="TEMPFOLDER" val="c:\temp\"/>
</p:tagLst>
</file>

<file path=ppt/tags/tag19.xml><?xml version="1.0" encoding="utf-8"?>
<p:tagLst xmlns:a="http://schemas.openxmlformats.org/drawingml/2006/main" xmlns:r="http://schemas.openxmlformats.org/officeDocument/2006/relationships" xmlns:p="http://schemas.openxmlformats.org/presentationml/2006/main">
  <p:tag name="ORIGINALHEIGHT" val="113.25"/>
  <p:tag name="ORIGINALWIDTH" val="935.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camera} = \hvec{r}_\idx{world} \rmx{V}&#10;$$&#10;&#10;\end{document}"/>
  <p:tag name="IGUANATEXSIZE" val="28"/>
  <p:tag name="IGUANATEXCURSOR" val="873"/>
  <p:tag name="TRANSPARENCY" val="True"/>
  <p:tag name="FILENAME" val=""/>
  <p:tag name="INPUTTYPE" val="0"/>
  <p:tag name="LATEXENGINEID" val="0"/>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84.76181"/>
  <p:tag name="ORIGINALWIDTH" val="85.5119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V}&#10;$$&#10;&#10;\end{document}"/>
  <p:tag name="IGUANATEXSIZE" val="32"/>
  <p:tag name="IGUANATEXCURSOR" val="786"/>
</p:tagLst>
</file>

<file path=ppt/tags/tag20.xml><?xml version="1.0" encoding="utf-8"?>
<p:tagLst xmlns:a="http://schemas.openxmlformats.org/drawingml/2006/main" xmlns:r="http://schemas.openxmlformats.org/officeDocument/2006/relationships" xmlns:p="http://schemas.openxmlformats.org/presentationml/2006/main">
  <p:tag name="ORIGINALHEIGHT" val="87"/>
  <p:tag name="ORIGINALWIDTH" val="309.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mx{M}\rmx{V}\rmx{P}&#10;$$&#10;&#10;\end{document}"/>
  <p:tag name="IGUANATEXSIZE" val="28"/>
  <p:tag name="IGUANATEXCURSOR" val="841"/>
  <p:tag name="TRANSPARENCY" val="True"/>
  <p:tag name="FILENAME" val=""/>
  <p:tag name="INPUTTYPE" val="0"/>
  <p:tag name="LATEXENGINEID" val="0"/>
  <p:tag name="TEMPFOLDER" val="c:\temp\"/>
</p:tagLst>
</file>

<file path=ppt/tags/tag21.xml><?xml version="1.0" encoding="utf-8"?>
<p:tagLst xmlns:a="http://schemas.openxmlformats.org/drawingml/2006/main" xmlns:r="http://schemas.openxmlformats.org/officeDocument/2006/relationships" xmlns:p="http://schemas.openxmlformats.org/presentationml/2006/main">
  <p:tag name="ORIGINALHEIGHT" val="113.25"/>
  <p:tag name="ORIGINALWIDTH" val="8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ndc} = \hvec{r}_\idx{camera} \rmx{P}&#10;$$&#10;&#10;\end{document}"/>
  <p:tag name="IGUANATEXSIZE" val="28"/>
  <p:tag name="IGUANATEXCURSOR" val="871"/>
  <p:tag name="TRANSPARENCY" val="True"/>
  <p:tag name="FILENAME" val=""/>
  <p:tag name="INPUTTYPE" val="0"/>
  <p:tag name="LATEXENGINEID" val="0"/>
  <p:tag name="TEMPFOLDER" val="c:\temp\"/>
</p:tagLst>
</file>

<file path=ppt/tags/tag22.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23.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24.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25.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26.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27.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28.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29.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84.76181"/>
  <p:tag name="ORIGINALWIDTH" val="83.26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P}&#10;$$&#10;&#10;\end{document}"/>
  <p:tag name="IGUANATEXSIZE" val="32"/>
  <p:tag name="IGUANATEXCURSOR" val="786"/>
</p:tagLst>
</file>

<file path=ppt/tags/tag30.xml><?xml version="1.0" encoding="utf-8"?>
<p:tagLst xmlns:a="http://schemas.openxmlformats.org/drawingml/2006/main" xmlns:r="http://schemas.openxmlformats.org/officeDocument/2006/relationships" xmlns:p="http://schemas.openxmlformats.org/presentationml/2006/main">
  <p:tag name="ORIGINALHEIGHT" val="111"/>
  <p:tag name="ORIGINALWIDTH" val="264.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S}_\idx{view}&#10;$$&#10;&#10;\end{document}"/>
  <p:tag name="IGUANATEXSIZE" val="24"/>
  <p:tag name="IGUANATEXCURSOR" val="786"/>
  <p:tag name="TRANSPARENCY" val="True"/>
  <p:tag name="FILENAME" val=""/>
  <p:tag name="INPUTTYPE" val="0"/>
  <p:tag name="LATEXENGINEID" val="0"/>
  <p:tag name="TEMPFOLDER" val="c:\temp\"/>
</p:tagLst>
</file>

<file path=ppt/tags/tag31.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32.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33.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34.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35.xml><?xml version="1.0" encoding="utf-8"?>
<p:tagLst xmlns:a="http://schemas.openxmlformats.org/drawingml/2006/main" xmlns:r="http://schemas.openxmlformats.org/officeDocument/2006/relationships" xmlns:p="http://schemas.openxmlformats.org/presentationml/2006/main">
  <p:tag name="ORIGINALHEIGHT" val="111"/>
  <p:tag name="ORIGINALWIDTH" val="264.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S}_\idx{view}&#10;$$&#10;&#10;\end{document}"/>
  <p:tag name="IGUANATEXSIZE" val="24"/>
  <p:tag name="IGUANATEXCURSOR" val="786"/>
  <p:tag name="TRANSPARENCY" val="True"/>
  <p:tag name="FILENAME" val=""/>
  <p:tag name="INPUTTYPE" val="0"/>
  <p:tag name="LATEXENGINEID" val="0"/>
  <p:tag name="TEMPFOLDER" val="c:\temp\"/>
</p:tagLst>
</file>

<file path=ppt/tags/tag36.xml><?xml version="1.0" encoding="utf-8"?>
<p:tagLst xmlns:a="http://schemas.openxmlformats.org/drawingml/2006/main" xmlns:r="http://schemas.openxmlformats.org/officeDocument/2006/relationships" xmlns:p="http://schemas.openxmlformats.org/presentationml/2006/main">
  <p:tag name="ORIGINALHEIGHT" val="142.3705"/>
  <p:tag name="ORIGINALWIDTH" val="958.300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phantom{\frac{1}{2}\rmx{S}_\idx{windowsize}\rmx{R}_\idx{windowangle}\rmx{T}_\idx{windowpos}}\right)^{-1}&#10;$$&#10;&#10;\end{document}"/>
  <p:tag name="IGUANATEXSIZE" val="24"/>
  <p:tag name="IGUANATEXCURSOR" val="855"/>
  <p:tag name="TRANSPARENCY" val="True"/>
  <p:tag name="FILENAME" val=""/>
  <p:tag name="INPUTTYPE" val="0"/>
  <p:tag name="LATEXENGINEID" val="0"/>
  <p:tag name="TEMPFOLDER" val="c:\temp\"/>
</p:tagLst>
</file>

<file path=ppt/tags/tag37.xml><?xml version="1.0" encoding="utf-8"?>
<p:tagLst xmlns:a="http://schemas.openxmlformats.org/drawingml/2006/main" xmlns:r="http://schemas.openxmlformats.org/officeDocument/2006/relationships" xmlns:p="http://schemas.openxmlformats.org/presentationml/2006/main">
  <p:tag name="ORIGINALHEIGHT" val="256.5"/>
  <p:tag name="ORIGINALWIDTH" val="65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rac{1}{2}\rmx{S}_\idx{windowsize}&#10;$$&#10;&#10;\end{document}"/>
  <p:tag name="IGUANATEXSIZE" val="24"/>
  <p:tag name="IGUANATEXCURSOR" val="816"/>
  <p:tag name="TRANSPARENCY" val="True"/>
  <p:tag name="FILENAME" val=""/>
  <p:tag name="INPUTTYPE" val="0"/>
  <p:tag name="LATEXENGINEID" val="0"/>
  <p:tag name="TEMPFOLDER" val="c:\temp\"/>
</p:tagLst>
</file>

<file path=ppt/tags/tag38.xml><?xml version="1.0" encoding="utf-8"?>
<p:tagLst xmlns:a="http://schemas.openxmlformats.org/drawingml/2006/main" xmlns:r="http://schemas.openxmlformats.org/officeDocument/2006/relationships" xmlns:p="http://schemas.openxmlformats.org/presentationml/2006/main">
  <p:tag name="ORIGINALHEIGHT" val="137.25"/>
  <p:tag name="ORIGINALWIDTH" val="66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windowangle}&#10;$$&#10;&#10;\end{document}"/>
  <p:tag name="IGUANATEXSIZE" val="24"/>
  <p:tag name="IGUANATEXCURSOR" val="806"/>
  <p:tag name="TRANSPARENCY" val="True"/>
  <p:tag name="FILENAME" val=""/>
  <p:tag name="INPUTTYPE" val="0"/>
  <p:tag name="LATEXENGINEID" val="0"/>
  <p:tag name="TEMPFOLDER" val="c:\temp\"/>
</p:tagLst>
</file>

<file path=ppt/tags/tag39.xml><?xml version="1.0" encoding="utf-8"?>
<p:tagLst xmlns:a="http://schemas.openxmlformats.org/drawingml/2006/main" xmlns:r="http://schemas.openxmlformats.org/officeDocument/2006/relationships" xmlns:p="http://schemas.openxmlformats.org/presentationml/2006/main">
  <p:tag name="ORIGINALHEIGHT" val="138"/>
  <p:tag name="ORIGINALWIDTH" val="5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windowpos}&#10;$$&#10;&#10;\end{document}"/>
  <p:tag name="IGUANATEXSIZE" val="24"/>
  <p:tag name="IGUANATEXCURSOR" val="803"/>
  <p:tag name="TRANSPARENCY" val="True"/>
  <p:tag name="FILENAME" val=""/>
  <p:tag name="INPUTTYPE" val="0"/>
  <p:tag name="LATEXENGINEID" val="0"/>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86.26205"/>
  <p:tag name="ORIGINALWIDTH" val="126.017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M}&#10;$$&#10;&#10;\end{document}"/>
  <p:tag name="IGUANATEXSIZE" val="32"/>
  <p:tag name="IGUANATEXCURSOR" val="786"/>
</p:tagLst>
</file>

<file path=ppt/tags/tag40.xml><?xml version="1.0" encoding="utf-8"?>
<p:tagLst xmlns:a="http://schemas.openxmlformats.org/drawingml/2006/main" xmlns:r="http://schemas.openxmlformats.org/officeDocument/2006/relationships" xmlns:p="http://schemas.openxmlformats.org/presentationml/2006/main">
  <p:tag name="ORIGINALHEIGHT" val="224.222"/>
  <p:tag name="ORIGINALWIDTH" val="987.62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w_\idx{z} &amp; 1 \end{pmatrix}&#10;$$&#10;&#10;\end{document}"/>
  <p:tag name="IGUANATEXSIZE" val="24"/>
  <p:tag name="IGUANATEXCURSOR" val="828"/>
  <p:tag name="TRANSPARENCY" val="True"/>
  <p:tag name="FILENAME" val=""/>
  <p:tag name="INPUTTYPE" val="0"/>
  <p:tag name="LATEXENGINEID" val="0"/>
  <p:tag name="TEMPFOLDER" val="c:\temp\"/>
</p:tagLst>
</file>

<file path=ppt/tags/tag41.xml><?xml version="1.0" encoding="utf-8"?>
<p:tagLst xmlns:a="http://schemas.openxmlformats.org/drawingml/2006/main" xmlns:r="http://schemas.openxmlformats.org/officeDocument/2006/relationships" xmlns:p="http://schemas.openxmlformats.org/presentationml/2006/main">
  <p:tag name="ORIGINALHEIGHT" val="224.222"/>
  <p:tag name="ORIGINALWIDTH" val="1025.87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c_\idx{z} &amp; 1 \end{pmatrix} =&#10;$$&#10;&#10;\end{document}"/>
  <p:tag name="IGUANATEXSIZE" val="24"/>
  <p:tag name="IGUANATEXCURSOR" val="828"/>
  <p:tag name="TRANSPARENCY" val="True"/>
  <p:tag name="FILENAME" val=""/>
  <p:tag name="INPUTTYPE" val="0"/>
  <p:tag name="LATEXENGINEID" val="0"/>
  <p:tag name="TEMPFOLDER" val="c:\temp\"/>
</p:tagLst>
</file>

<file path=ppt/tags/tag42.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43.xml><?xml version="1.0" encoding="utf-8"?>
<p:tagLst xmlns:a="http://schemas.openxmlformats.org/drawingml/2006/main" xmlns:r="http://schemas.openxmlformats.org/officeDocument/2006/relationships" xmlns:p="http://schemas.openxmlformats.org/presentationml/2006/main">
  <p:tag name="ORIGINALHEIGHT" val="108.7364"/>
  <p:tag name="ORIGINALWIDTH" val="293.213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97"/>
  <p:tag name="TRANSPARENCY" val="True"/>
  <p:tag name="FILENAME" val=""/>
  <p:tag name="INPUTTYPE" val="0"/>
  <p:tag name="LATEXENGINEID" val="0"/>
  <p:tag name="TEMPFOLDER" val="c:\temp\"/>
</p:tagLst>
</file>

<file path=ppt/tags/tag44.xml><?xml version="1.0" encoding="utf-8"?>
<p:tagLst xmlns:a="http://schemas.openxmlformats.org/drawingml/2006/main" xmlns:r="http://schemas.openxmlformats.org/officeDocument/2006/relationships" xmlns:p="http://schemas.openxmlformats.org/presentationml/2006/main">
  <p:tag name="ORIGINALHEIGHT" val="92.98835"/>
  <p:tag name="ORIGINALWIDTH" val="67.491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idx{y}&#10;$$&#10;&#10;\end{document}"/>
  <p:tag name="IGUANATEXSIZE" val="24"/>
  <p:tag name="IGUANATEXCURSOR" val="786"/>
  <p:tag name="TRANSPARENCY" val="True"/>
  <p:tag name="FILENAME" val=""/>
  <p:tag name="INPUTTYPE" val="0"/>
  <p:tag name="LATEXENGINEID" val="0"/>
  <p:tag name="TEMPFOLDER" val="c:\temp\"/>
</p:tagLst>
</file>

<file path=ppt/tags/tag45.xml><?xml version="1.0" encoding="utf-8"?>
<p:tagLst xmlns:a="http://schemas.openxmlformats.org/drawingml/2006/main" xmlns:r="http://schemas.openxmlformats.org/officeDocument/2006/relationships" xmlns:p="http://schemas.openxmlformats.org/presentationml/2006/main">
  <p:tag name="ORIGINALHEIGHT" val="58.49268"/>
  <p:tag name="ORIGINALWIDTH" val="150.731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idx{z}&#10;$$&#10;&#10;\end{document}"/>
  <p:tag name="IGUANATEXSIZE" val="24"/>
  <p:tag name="IGUANATEXCURSOR" val="781"/>
  <p:tag name="TRANSPARENCY" val="True"/>
  <p:tag name="FILENAME" val=""/>
  <p:tag name="INPUTTYPE" val="0"/>
  <p:tag name="LATEXENGINEID" val="0"/>
  <p:tag name="TEMPFOLDER" val="c:\temp\"/>
</p:tagLst>
</file>

<file path=ppt/tags/tag46.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47.xml><?xml version="1.0" encoding="utf-8"?>
<p:tagLst xmlns:a="http://schemas.openxmlformats.org/drawingml/2006/main" xmlns:r="http://schemas.openxmlformats.org/officeDocument/2006/relationships" xmlns:p="http://schemas.openxmlformats.org/presentationml/2006/main">
  <p:tag name="ORIGINALHEIGHT" val="253.4684"/>
  <p:tag name="ORIGINALWIDTH" val="1614.54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phantom{\rmx{R}_\idx{roll}\rmx{R}_\idx{pitch}\rmx{R}_\idx{yaw}\rmx{T}_\idx{camerapos}}\right)^{-1}&#10;$$&#10;&#10;\end{document}"/>
  <p:tag name="IGUANATEXSIZE" val="24"/>
  <p:tag name="IGUANATEXCURSOR" val="868"/>
  <p:tag name="TRANSPARENCY" val="True"/>
  <p:tag name="FILENAME" val=""/>
  <p:tag name="INPUTTYPE" val="0"/>
  <p:tag name="LATEXENGINEID" val="0"/>
  <p:tag name="TEMPFOLDER" val="c:\temp\"/>
</p:tagLst>
</file>

<file path=ppt/tags/tag48.xml><?xml version="1.0" encoding="utf-8"?>
<p:tagLst xmlns:a="http://schemas.openxmlformats.org/drawingml/2006/main" xmlns:r="http://schemas.openxmlformats.org/officeDocument/2006/relationships" xmlns:p="http://schemas.openxmlformats.org/presentationml/2006/main">
  <p:tag name="ORIGINALHEIGHT" val="130.4837"/>
  <p:tag name="ORIGINALWIDTH" val="509.936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camerapos}&#10;$$&#10;&#10;\end{document}"/>
  <p:tag name="IGUANATEXSIZE" val="24"/>
  <p:tag name="IGUANATEXCURSOR" val="799"/>
  <p:tag name="TRANSPARENCY" val="True"/>
  <p:tag name="FILENAME" val=""/>
  <p:tag name="INPUTTYPE" val="0"/>
  <p:tag name="LATEXENGINEID" val="0"/>
  <p:tag name="TEMPFOLDER" val="c:\temp\"/>
</p:tagLst>
</file>

<file path=ppt/tags/tag49.xml><?xml version="1.0" encoding="utf-8"?>
<p:tagLst xmlns:a="http://schemas.openxmlformats.org/drawingml/2006/main" xmlns:r="http://schemas.openxmlformats.org/officeDocument/2006/relationships" xmlns:p="http://schemas.openxmlformats.org/presentationml/2006/main">
  <p:tag name="ORIGINALHEIGHT" val="113.2358"/>
  <p:tag name="ORIGINALWIDTH" val="234.720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roll}&#10;$$&#10;&#10;\end{document}"/>
  <p:tag name="IGUANATEXSIZE" val="24"/>
  <p:tag name="IGUANATEXCURSOR" val="797"/>
  <p:tag name="TRANSPARENCY" val="True"/>
  <p:tag name="FILENAME" val=""/>
  <p:tag name="INPUTTYPE" val="0"/>
  <p:tag name="LATEXENGINEID" val="0"/>
  <p:tag name="TEMPFOLDER" val="c:\temp\"/>
</p:tagLst>
</file>

<file path=ppt/tags/tag5.xml><?xml version="1.0" encoding="utf-8"?>
<p:tagLst xmlns:a="http://schemas.openxmlformats.org/drawingml/2006/main" xmlns:r="http://schemas.openxmlformats.org/officeDocument/2006/relationships" xmlns:p="http://schemas.openxmlformats.org/presentationml/2006/main">
  <p:tag name="ORIGINALHEIGHT" val="84.76181"/>
  <p:tag name="ORIGINALWIDTH" val="85.5119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V}&#10;$$&#10;&#10;\end{document}"/>
  <p:tag name="IGUANATEXSIZE" val="32"/>
  <p:tag name="IGUANATEXCURSOR" val="786"/>
</p:tagLst>
</file>

<file path=ppt/tags/tag50.xml><?xml version="1.0" encoding="utf-8"?>
<p:tagLst xmlns:a="http://schemas.openxmlformats.org/drawingml/2006/main" xmlns:r="http://schemas.openxmlformats.org/officeDocument/2006/relationships" xmlns:p="http://schemas.openxmlformats.org/presentationml/2006/main">
  <p:tag name="ORIGINALHEIGHT" val="137.9828"/>
  <p:tag name="ORIGINALWIDTH" val="304.46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pitch}&#10;$$&#10;&#10;\end{document}"/>
  <p:tag name="IGUANATEXSIZE" val="24"/>
  <p:tag name="IGUANATEXCURSOR" val="798"/>
  <p:tag name="TRANSPARENCY" val="True"/>
  <p:tag name="FILENAME" val=""/>
  <p:tag name="INPUTTYPE" val="0"/>
  <p:tag name="LATEXENGINEID" val="0"/>
  <p:tag name="TEMPFOLDER" val="c:\temp\"/>
</p:tagLst>
</file>

<file path=ppt/tags/tag51.xml><?xml version="1.0" encoding="utf-8"?>
<p:tagLst xmlns:a="http://schemas.openxmlformats.org/drawingml/2006/main" xmlns:r="http://schemas.openxmlformats.org/officeDocument/2006/relationships" xmlns:p="http://schemas.openxmlformats.org/presentationml/2006/main">
  <p:tag name="ORIGINALHEIGHT" val="130.4837"/>
  <p:tag name="ORIGINALWIDTH" val="263.217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yaw}&#10;$$&#10;&#10;\end{document}"/>
  <p:tag name="IGUANATEXSIZE" val="24"/>
  <p:tag name="IGUANATEXCURSOR" val="796"/>
  <p:tag name="TRANSPARENCY" val="True"/>
  <p:tag name="FILENAME" val=""/>
  <p:tag name="INPUTTYPE" val="0"/>
  <p:tag name="LATEXENGINEID" val="0"/>
  <p:tag name="TEMPFOLDER" val="c:\temp\"/>
</p:tagLst>
</file>

<file path=ppt/tags/tag52.xml><?xml version="1.0" encoding="utf-8"?>
<p:tagLst xmlns:a="http://schemas.openxmlformats.org/drawingml/2006/main" xmlns:r="http://schemas.openxmlformats.org/officeDocument/2006/relationships" xmlns:p="http://schemas.openxmlformats.org/presentationml/2006/main">
  <p:tag name="ORIGINALHEIGHT" val="108.7364"/>
  <p:tag name="ORIGINALWIDTH" val="293.213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97"/>
  <p:tag name="TRANSPARENCY" val="True"/>
  <p:tag name="FILENAME" val=""/>
  <p:tag name="INPUTTYPE" val="0"/>
  <p:tag name="LATEXENGINEID" val="0"/>
  <p:tag name="TEMPFOLDER" val="c:\temp\"/>
</p:tagLst>
</file>

<file path=ppt/tags/tag53.xml><?xml version="1.0" encoding="utf-8"?>
<p:tagLst xmlns:a="http://schemas.openxmlformats.org/drawingml/2006/main" xmlns:r="http://schemas.openxmlformats.org/officeDocument/2006/relationships" xmlns:p="http://schemas.openxmlformats.org/presentationml/2006/main">
  <p:tag name="ORIGINALHEIGHT" val="224.222"/>
  <p:tag name="ORIGINALWIDTH" val="987.62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w_\idx{z} &amp; 1 \end{pmatrix}&#10;$$&#10;&#10;\end{document}"/>
  <p:tag name="IGUANATEXSIZE" val="24"/>
  <p:tag name="IGUANATEXCURSOR" val="828"/>
  <p:tag name="TRANSPARENCY" val="True"/>
  <p:tag name="FILENAME" val=""/>
  <p:tag name="INPUTTYPE" val="0"/>
  <p:tag name="LATEXENGINEID" val="0"/>
  <p:tag name="TEMPFOLDER" val="c:\temp\"/>
</p:tagLst>
</file>

<file path=ppt/tags/tag54.xml><?xml version="1.0" encoding="utf-8"?>
<p:tagLst xmlns:a="http://schemas.openxmlformats.org/drawingml/2006/main" xmlns:r="http://schemas.openxmlformats.org/officeDocument/2006/relationships" xmlns:p="http://schemas.openxmlformats.org/presentationml/2006/main">
  <p:tag name="ORIGINALHEIGHT" val="224.222"/>
  <p:tag name="ORIGINALWIDTH" val="1025.87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c_\idx{z} &amp; 1 \end{pmatrix} =&#10;$$&#10;&#10;\end{document}"/>
  <p:tag name="IGUANATEXSIZE" val="24"/>
  <p:tag name="IGUANATEXCURSOR" val="828"/>
  <p:tag name="TRANSPARENCY" val="True"/>
  <p:tag name="FILENAME" val=""/>
  <p:tag name="INPUTTYPE" val="0"/>
  <p:tag name="LATEXENGINEID" val="0"/>
  <p:tag name="TEMPFOLDER" val="c:\temp\"/>
</p:tagLst>
</file>

<file path=ppt/tags/tag55.xml><?xml version="1.0" encoding="utf-8"?>
<p:tagLst xmlns:a="http://schemas.openxmlformats.org/drawingml/2006/main" xmlns:r="http://schemas.openxmlformats.org/officeDocument/2006/relationships" xmlns:p="http://schemas.openxmlformats.org/presentationml/2006/main">
  <p:tag name="ORIGINALHEIGHT" val="124.0424"/>
  <p:tag name="ORIGINALWIDTH" val="960.591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mx{V} = &#10;\left(&#10;\begin{bmatrix}&#10;\cos\psi &amp; \sin\psi &amp; 0 &amp; 0 \\&#10;-\sin\psi &amp; \cos\psi &amp; 0 &amp; 0 \\&#10;0 &amp; 0 &amp; 1 &amp; 0 \\&#10;0 &amp; 0 &amp; 0 &amp; 1&#10;\end{bmatrix}&#10;\begin{bmatrix}&#10;1 &amp; 0 &amp; 0 &amp; 0 \\&#10;0 &amp; \cos\theta &amp;  \sin\theta &amp; 0 \\&#10;0 &amp; -\sin\theta &amp; \cos\theta &amp; 0 \\&#10;0 &amp; 0 &amp; 0 &amp; 1&#10;\end{bmatrix}&#10;\begin{bmatrix}&#10;\cos\varphi &amp; 0 &amp; -\sin\varphi &amp; 0 \\&#10;0 &amp; 1 &amp; 0 &amp; 0 \\&#10;\sin\varphi &amp; 0 &amp; \cos\varphi &amp; 0 \\&#10;0 &amp; 0 &amp; 0 &amp; 1&#10;\end{bmatrix}&#10;\begin{bmatrix}&#10;1 &amp; 0 &amp; 0 &amp; 0 \\&#10;0 &amp; 1 &amp; 0 &amp; 0 \\&#10;0 &amp; 0 &amp; 1 &amp; 0 \\&#10;e_\idx{x} &amp; e_\idx{y} &amp; e_\idx{z} &amp; 1&#10;\end{bmatrix}&#10;\right)^{-1}&#10;$$&#10;&#10;\end{document}"/>
  <p:tag name="IGUANATEXSIZE" val="28"/>
  <p:tag name="IGUANATEXCURSOR" val="1332"/>
  <p:tag name="TRANSPARENCY" val="True"/>
  <p:tag name="FILENAME" val=""/>
  <p:tag name="INPUTTYPE" val="0"/>
  <p:tag name="LATEXENGINEID" val="0"/>
  <p:tag name="TEMPFOLDER" val="c:\temp\"/>
</p:tagLst>
</file>

<file path=ppt/tags/tag56.xml><?xml version="1.0" encoding="utf-8"?>
<p:tagLst xmlns:a="http://schemas.openxmlformats.org/drawingml/2006/main" xmlns:r="http://schemas.openxmlformats.org/officeDocument/2006/relationships" xmlns:p="http://schemas.openxmlformats.org/presentationml/2006/main">
  <p:tag name="ORIGINALHEIGHT" val="224.222"/>
  <p:tag name="ORIGINALWIDTH" val="871.391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c_\idx{z} &amp; 1 \end{pmatrix}&#10;$$&#10;&#10;\end{document}"/>
  <p:tag name="IGUANATEXSIZE" val="24"/>
  <p:tag name="IGUANATEXCURSOR" val="831"/>
  <p:tag name="TRANSPARENCY" val="True"/>
  <p:tag name="FILENAME" val=""/>
  <p:tag name="INPUTTYPE" val="0"/>
  <p:tag name="LATEXENGINEID" val="0"/>
  <p:tag name="TEMPFOLDER" val="c:\temp\"/>
</p:tagLst>
</file>

<file path=ppt/tags/tag57.xml><?xml version="1.0" encoding="utf-8"?>
<p:tagLst xmlns:a="http://schemas.openxmlformats.org/drawingml/2006/main" xmlns:r="http://schemas.openxmlformats.org/officeDocument/2006/relationships" xmlns:p="http://schemas.openxmlformats.org/presentationml/2006/main">
  <p:tag name="ORIGINALHEIGHT" val="224.222"/>
  <p:tag name="ORIGINALWIDTH" val="1148.85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d_\idx{x} &amp; d_\idx{y} &amp; d_\idx{z} &amp; d_\idx{w} \end{pmatrix} =&#10;$$&#10;&#10;\end{document}"/>
  <p:tag name="IGUANATEXSIZE" val="24"/>
  <p:tag name="IGUANATEXCURSOR" val="830"/>
  <p:tag name="TRANSPARENCY" val="True"/>
  <p:tag name="FILENAME" val=""/>
  <p:tag name="INPUTTYPE" val="0"/>
  <p:tag name="LATEXENGINEID" val="0"/>
  <p:tag name="TEMPFOLDER" val="c:\temp\"/>
</p:tagLst>
</file>

<file path=ppt/tags/tag58.xml><?xml version="1.0" encoding="utf-8"?>
<p:tagLst xmlns:a="http://schemas.openxmlformats.org/drawingml/2006/main" xmlns:r="http://schemas.openxmlformats.org/officeDocument/2006/relationships" xmlns:p="http://schemas.openxmlformats.org/presentationml/2006/main">
  <p:tag name="ORIGINALHEIGHT" val="110.2362"/>
  <p:tag name="ORIGINALWIDTH" val="485.189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S}_\idx{screensize}&#10;$$&#10;&#10;\end{document}"/>
  <p:tag name="IGUANATEXSIZE" val="24"/>
  <p:tag name="IGUANATEXCURSOR" val="803"/>
  <p:tag name="TRANSPARENCY" val="True"/>
  <p:tag name="FILENAME" val=""/>
  <p:tag name="INPUTTYPE" val="0"/>
  <p:tag name="LATEXENGINEID" val="0"/>
  <p:tag name="TEMPFOLDER" val="c:\temp\"/>
</p:tagLst>
</file>

<file path=ppt/tags/tag59.xml><?xml version="1.0" encoding="utf-8"?>
<p:tagLst xmlns:a="http://schemas.openxmlformats.org/drawingml/2006/main" xmlns:r="http://schemas.openxmlformats.org/officeDocument/2006/relationships" xmlns:p="http://schemas.openxmlformats.org/presentationml/2006/main">
  <p:tag name="ORIGINALHEIGHT" val="108.7364"/>
  <p:tag name="ORIGINALWIDTH" val="315.710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P}_\idx{z=-1}&#10;$$&#10;&#10;\end{document}"/>
  <p:tag name="IGUANATEXSIZE" val="24"/>
  <p:tag name="IGUANATEXCURSOR" val="797"/>
  <p:tag name="TRANSPARENCY" val="True"/>
  <p:tag name="FILENAME" val=""/>
  <p:tag name="INPUTTYPE" val="0"/>
  <p:tag name="LATEXENGINEID" val="0"/>
  <p:tag name="TEMPFOLDER" val="c:\temp\"/>
</p:tagLst>
</file>

<file path=ppt/tags/tag6.xml><?xml version="1.0" encoding="utf-8"?>
<p:tagLst xmlns:a="http://schemas.openxmlformats.org/drawingml/2006/main" xmlns:r="http://schemas.openxmlformats.org/officeDocument/2006/relationships" xmlns:p="http://schemas.openxmlformats.org/presentationml/2006/main">
  <p:tag name="ORIGINALHEIGHT" val="84.75"/>
  <p:tag name="ORIGINALWIDTH" val="8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P}&#10;$$&#10;&#10;\end{document}"/>
  <p:tag name="IGUANATEXSIZE" val="32"/>
  <p:tag name="IGUANATEXCURSOR" val="786"/>
  <p:tag name="TRANSPARENCY" val="True"/>
  <p:tag name="FILENAME" val=""/>
  <p:tag name="INPUTTYPE" val="0"/>
  <p:tag name="LATEXENGINEID" val="0"/>
  <p:tag name="TEMPFOLDER" val="c:\temp\"/>
</p:tagLst>
</file>

<file path=ppt/tags/tag60.xml><?xml version="1.0" encoding="utf-8"?>
<p:tagLst xmlns:a="http://schemas.openxmlformats.org/drawingml/2006/main" xmlns:r="http://schemas.openxmlformats.org/officeDocument/2006/relationships" xmlns:p="http://schemas.openxmlformats.org/presentationml/2006/main">
  <p:tag name="ORIGINALHEIGHT" val="747"/>
  <p:tag name="ORIGINALWIDTH" val="116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frac{1}{a \cdot \tan\frac{\alpha}{2}} &amp; 0 &amp; 0 &amp; 0 \\&#10;0 &amp; \frac{1}{\tan\frac{\alpha}{2}} &amp; 0 &amp; 0 \\&#10;0 &amp; 0 &amp; 1 &amp; 0 \\&#10;0 &amp; 0 &amp; 0 &amp; 1&#10;\end{bmatrix}&#10;$$&#10;&#10;\end{document}"/>
  <p:tag name="IGUANATEXSIZE" val="28"/>
  <p:tag name="IGUANATEXCURSOR" val="849"/>
  <p:tag name="TRANSPARENCY" val="True"/>
  <p:tag name="FILENAME" val=""/>
  <p:tag name="INPUTTYPE" val="0"/>
  <p:tag name="LATEXENGINEID" val="0"/>
  <p:tag name="TEMPFOLDER" val="c:\temp\"/>
</p:tagLst>
</file>

<file path=ppt/tags/tag61.xml><?xml version="1.0" encoding="utf-8"?>
<p:tagLst xmlns:a="http://schemas.openxmlformats.org/drawingml/2006/main" xmlns:r="http://schemas.openxmlformats.org/officeDocument/2006/relationships" xmlns:p="http://schemas.openxmlformats.org/presentationml/2006/main">
  <p:tag name="ORIGINALHEIGHT" val="229.5"/>
  <p:tag name="ORIGINALWIDTH" val="6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frac{\alpha}{2}&#10;$$&#10;&#10;\end{document}"/>
  <p:tag name="IGUANATEXSIZE" val="28"/>
  <p:tag name="IGUANATEXCURSOR" val="822"/>
  <p:tag name="TRANSPARENCY" val="True"/>
  <p:tag name="FILENAME" val=""/>
  <p:tag name="INPUTTYPE" val="0"/>
  <p:tag name="LATEXENGINEID" val="0"/>
  <p:tag name="TEMPFOLDER" val="c:\temp\"/>
</p:tagLst>
</file>

<file path=ppt/tags/tag62.xml><?xml version="1.0" encoding="utf-8"?>
<p:tagLst xmlns:a="http://schemas.openxmlformats.org/drawingml/2006/main" xmlns:r="http://schemas.openxmlformats.org/officeDocument/2006/relationships" xmlns:p="http://schemas.openxmlformats.org/presentationml/2006/main">
  <p:tag name="ORIGINALHEIGHT" val="229.4713"/>
  <p:tag name="ORIGINALWIDTH" val="277.465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tan\frac{\alpha}{2}&#10;$$&#10;&#10;\end{document}"/>
  <p:tag name="IGUANATEXSIZE" val="28"/>
  <p:tag name="IGUANATEXCURSOR" val="821"/>
  <p:tag name="TRANSPARENCY" val="True"/>
  <p:tag name="FILENAME" val=""/>
  <p:tag name="INPUTTYPE" val="0"/>
  <p:tag name="LATEXENGINEID" val="0"/>
  <p:tag name="TEMPFOLDER" val="c:\temp\"/>
</p:tagLst>
</file>

<file path=ppt/tags/tag63.xml><?xml version="1.0" encoding="utf-8"?>
<p:tagLst xmlns:a="http://schemas.openxmlformats.org/drawingml/2006/main" xmlns:r="http://schemas.openxmlformats.org/officeDocument/2006/relationships" xmlns:p="http://schemas.openxmlformats.org/presentationml/2006/main">
  <p:tag name="ORIGINALHEIGHT" val="125.25"/>
  <p:tag name="ORIGINALWIDTH" val="139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reve{y}_\idx{ndc} / \breve{w}_\idx{ndc} =&#10;\breve{y}_\idx{ncam} / \breve{z}_\idx{ncam}&#10;$$&#10;&#10;\end{document}"/>
  <p:tag name="IGUANATEXSIZE" val="28"/>
  <p:tag name="IGUANATEXCURSOR" val="864"/>
  <p:tag name="TRANSPARENCY" val="True"/>
  <p:tag name="FILENAME" val=""/>
  <p:tag name="INPUTTYPE" val="0"/>
  <p:tag name="LATEXENGINEID" val="0"/>
  <p:tag name="TEMPFOLDER" val="c:\temp\"/>
</p:tagLst>
</file>

<file path=ppt/tags/tag64.xml><?xml version="1.0" encoding="utf-8"?>
<p:tagLst xmlns:a="http://schemas.openxmlformats.org/drawingml/2006/main" xmlns:r="http://schemas.openxmlformats.org/officeDocument/2006/relationships" xmlns:p="http://schemas.openxmlformats.org/presentationml/2006/main">
  <p:tag name="ORIGINALHEIGHT" val="119.25"/>
  <p:tag name="ORIGINALWIDTH" val="13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reve{x}_\idx{ndc} / \breve{w}_\idx{ndc} =&#10;\breve{x}_\idx{ncam} / \breve{z}_\idx{ncam}&#10;$$&#10;&#10;\end{document}"/>
  <p:tag name="IGUANATEXSIZE" val="28"/>
  <p:tag name="IGUANATEXCURSOR" val="873"/>
  <p:tag name="TRANSPARENCY" val="True"/>
  <p:tag name="FILENAME" val=""/>
  <p:tag name="INPUTTYPE" val="0"/>
  <p:tag name="LATEXENGINEID" val="0"/>
  <p:tag name="TEMPFOLDER" val="c:\temp\"/>
</p:tagLst>
</file>

<file path=ppt/tags/tag65.xml><?xml version="1.0" encoding="utf-8"?>
<p:tagLst xmlns:a="http://schemas.openxmlformats.org/drawingml/2006/main" xmlns:r="http://schemas.openxmlformats.org/officeDocument/2006/relationships" xmlns:p="http://schemas.openxmlformats.org/presentationml/2006/main">
  <p:tag name="ORIGINALHEIGHT" val="224.25"/>
  <p:tag name="ORIGINALWIDTH" val="1526.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breve{x}_\idx{ndc} &amp;&#10;\breve{y}_\idx{ndc} &amp;&#10;\breve{z}_\idx{ndc} &amp;&#10;\breve{w}_\idx{ndc}&#10;\end{bmatrix} =&#10;$$&#10;&#10;\end{document}"/>
  <p:tag name="IGUANATEXSIZE" val="28"/>
  <p:tag name="IGUANATEXCURSOR" val="902"/>
  <p:tag name="TRANSPARENCY" val="True"/>
  <p:tag name="FILENAME" val=""/>
  <p:tag name="INPUTTYPE" val="0"/>
  <p:tag name="LATEXENGINEID" val="0"/>
  <p:tag name="TEMPFOLDER" val="c:\temp\"/>
</p:tagLst>
</file>

<file path=ppt/tags/tag66.xml><?xml version="1.0" encoding="utf-8"?>
<p:tagLst xmlns:a="http://schemas.openxmlformats.org/drawingml/2006/main" xmlns:r="http://schemas.openxmlformats.org/officeDocument/2006/relationships" xmlns:p="http://schemas.openxmlformats.org/presentationml/2006/main">
  <p:tag name="ORIGINALHEIGHT" val="224.25"/>
  <p:tag name="ORIGINALWIDTH" val="1658.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breve{x}_\idx{ncam} &amp;&#10;\breve{y}_\idx{ncam} &amp;&#10;\breve{z}_\idx{ncam} &amp;&#10;\breve{w}_\idx{ncam}&#10;\end{bmatrix}&#10;$$&#10;&#10;\end{document}"/>
  <p:tag name="IGUANATEXSIZE" val="28"/>
  <p:tag name="IGUANATEXCURSOR" val="905"/>
  <p:tag name="TRANSPARENCY" val="True"/>
  <p:tag name="FILENAME" val=""/>
  <p:tag name="INPUTTYPE" val="0"/>
  <p:tag name="LATEXENGINEID" val="0"/>
  <p:tag name="TEMPFOLDER" val="c:\temp\"/>
</p:tagLst>
</file>

<file path=ppt/tags/tag67.xml><?xml version="1.0" encoding="utf-8"?>
<p:tagLst xmlns:a="http://schemas.openxmlformats.org/drawingml/2006/main" xmlns:r="http://schemas.openxmlformats.org/officeDocument/2006/relationships" xmlns:p="http://schemas.openxmlformats.org/presentationml/2006/main">
  <p:tag name="ORIGINALHEIGHT" val="672"/>
  <p:tag name="ORIGINALWIDTH" val="71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1 &amp; 0 &amp; 0 &amp; 0 \\&#10;0 &amp; 1 &amp; 0 &amp; 0 \\&#10;0 &amp; 0 &amp; ? &amp; 1 \\&#10;0 &amp; 0 &amp; ? &amp; 0 &#10;\end{bmatrix}&#10;$$&#10;&#10;\end{document}"/>
  <p:tag name="IGUANATEXSIZE" val="28"/>
  <p:tag name="IGUANATEXCURSOR" val="884"/>
  <p:tag name="TRANSPARENCY" val="True"/>
  <p:tag name="FILENAME" val=""/>
  <p:tag name="INPUTTYPE" val="0"/>
  <p:tag name="LATEXENGINEID" val="0"/>
  <p:tag name="TEMPFOLDER" val="c:\temp\"/>
</p:tagLst>
</file>

<file path=ppt/tags/tag68.xml><?xml version="1.0" encoding="utf-8"?>
<p:tagLst xmlns:a="http://schemas.openxmlformats.org/drawingml/2006/main" xmlns:r="http://schemas.openxmlformats.org/officeDocument/2006/relationships" xmlns:p="http://schemas.openxmlformats.org/presentationml/2006/main">
  <p:tag name="ORIGINALHEIGHT" val="113.25"/>
  <p:tag name="ORIGINALWIDTH" val="8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ndc} =  \hvec{r}_\idx{camera} \rmx{P}&#10;$$&#10;&#10;\end{document}"/>
  <p:tag name="IGUANATEXSIZE" val="28"/>
  <p:tag name="IGUANATEXCURSOR" val="872"/>
  <p:tag name="TRANSPARENCY" val="True"/>
  <p:tag name="FILENAME" val=""/>
  <p:tag name="INPUTTYPE" val="0"/>
  <p:tag name="LATEXENGINEID" val="0"/>
  <p:tag name="TEMPFOLDER" val="c:\temp\"/>
</p:tagLst>
</file>

<file path=ppt/tags/tag69.xml><?xml version="1.0" encoding="utf-8"?>
<p:tagLst xmlns:a="http://schemas.openxmlformats.org/drawingml/2006/main" xmlns:r="http://schemas.openxmlformats.org/officeDocument/2006/relationships" xmlns:p="http://schemas.openxmlformats.org/presentationml/2006/main">
  <p:tag name="ORIGINALHEIGHT" val="224.25"/>
  <p:tag name="ORIGINALWIDTH" val="180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vec{r}_\idx{ndc} =&#10;\begin{pmatrix}&#10;x_\idx{ndc} &amp;&#10;y_\idx{ndc} &amp;&#10;z_\idx{ndc}&#10;\end{pmatrix}&#10;/&#10;w_\idx{ndc}&#10;$$&#10;&#10;\end{document}"/>
  <p:tag name="IGUANATEXSIZE" val="28"/>
  <p:tag name="IGUANATEXCURSOR" val="904"/>
  <p:tag name="TRANSPARENCY" val="True"/>
  <p:tag name="FILENAME" val=""/>
  <p:tag name="INPUTTYPE" val="0"/>
  <p:tag name="LATEXENGINEID" val="0"/>
  <p:tag name="TEMPFOLDER" val="c:\temp\"/>
</p:tagLst>
</file>

<file path=ppt/tags/tag7.xml><?xml version="1.0" encoding="utf-8"?>
<p:tagLst xmlns:a="http://schemas.openxmlformats.org/drawingml/2006/main" xmlns:r="http://schemas.openxmlformats.org/officeDocument/2006/relationships" xmlns:p="http://schemas.openxmlformats.org/presentationml/2006/main">
  <p:tag name="ORIGINALHEIGHT" val="111.75"/>
  <p:tag name="ORIGINALWIDTH" val="29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world}&#10;$$&#10;&#10;\end{document}"/>
  <p:tag name="IGUANATEXSIZE" val="28"/>
  <p:tag name="IGUANATEXCURSOR" val="835"/>
  <p:tag name="TRANSPARENCY" val="True"/>
  <p:tag name="FILENAME" val=""/>
  <p:tag name="INPUTTYPE" val="0"/>
  <p:tag name="LATEXENGINEID" val="0"/>
  <p:tag name="TEMPFOLDER" val="c:\temp\"/>
</p:tagLst>
</file>

<file path=ppt/tags/tag70.xml><?xml version="1.0" encoding="utf-8"?>
<p:tagLst xmlns:a="http://schemas.openxmlformats.org/drawingml/2006/main" xmlns:r="http://schemas.openxmlformats.org/officeDocument/2006/relationships" xmlns:p="http://schemas.openxmlformats.org/presentationml/2006/main">
  <p:tag name="ORIGINALHEIGHT" val="88.5"/>
  <p:tag name="ORIGINALWIDTH" val="88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w_\idx{ndc} = -z_\idx{camera}&#10;$$&#10;&#10;\end{document}"/>
  <p:tag name="IGUANATEXSIZE" val="28"/>
  <p:tag name="IGUANATEXCURSOR" val="849"/>
  <p:tag name="TRANSPARENCY" val="True"/>
  <p:tag name="FILENAME" val=""/>
  <p:tag name="INPUTTYPE" val="0"/>
  <p:tag name="LATEXENGINEID" val="0"/>
  <p:tag name="TEMPFOLDER" val="c:\temp\"/>
</p:tagLst>
</file>

<file path=ppt/tags/tag71.xml><?xml version="1.0" encoding="utf-8"?>
<p:tagLst xmlns:a="http://schemas.openxmlformats.org/drawingml/2006/main" xmlns:r="http://schemas.openxmlformats.org/officeDocument/2006/relationships" xmlns:p="http://schemas.openxmlformats.org/presentationml/2006/main">
  <p:tag name="ORIGINALHEIGHT" val="822"/>
  <p:tag name="ORIGINALWIDTH" val="169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frac{1}{a\tan(\frac{\alpha}{2})} &amp; 0 &amp; 0 &amp; 0 \\&#10;0 &amp; \frac{1}{a\tan(\frac{\alpha}{2})} &amp; 0 &amp; 0 \\&#10;0 &amp; 0 &amp; a\frac{f+b}{b-f} &amp; -1 \\&#10;0 &amp; 0 &amp; -\frac{2fb}{b-f} &amp; 0 &#10;\end{bmatrix}&#10;$$&#10;&#10;\end{document}"/>
  <p:tag name="IGUANATEXSIZE" val="28"/>
  <p:tag name="IGUANATEXCURSOR" val="991"/>
  <p:tag name="TRANSPARENCY" val="True"/>
  <p:tag name="FILENAME" val=""/>
  <p:tag name="INPUTTYPE" val="0"/>
  <p:tag name="LATEXENGINEID" val="0"/>
  <p:tag name="TEMPFOLDER" val="c:\temp\"/>
</p:tagLst>
</file>

<file path=ppt/tags/tag72.xml><?xml version="1.0" encoding="utf-8"?>
<p:tagLst xmlns:a="http://schemas.openxmlformats.org/drawingml/2006/main" xmlns:r="http://schemas.openxmlformats.org/officeDocument/2006/relationships" xmlns:p="http://schemas.openxmlformats.org/presentationml/2006/main">
  <p:tag name="ORIGINALHEIGHT" val="90.0078"/>
  <p:tag name="ORIGINALWIDTH" val="580.850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_\idx{w} \rmx{V} \rmx{P} = \rvec{x}_\idx{ndc}&#10;$$&#10;&#10;\end{document}"/>
  <p:tag name="IGUANATEXSIZE" val="38"/>
  <p:tag name="IGUANATEXCURSOR" val="852"/>
  <p:tag name="TRANSPARENCY" val="True"/>
  <p:tag name="FILENAME" val=""/>
  <p:tag name="INPUTTYPE" val="0"/>
  <p:tag name="LATEXENGINEID" val="1"/>
  <p:tag name="TEMPFOLDER" val="c:\temp\"/>
</p:tagLst>
</file>

<file path=ppt/tags/tag73.xml><?xml version="1.0" encoding="utf-8"?>
<p:tagLst xmlns:a="http://schemas.openxmlformats.org/drawingml/2006/main" xmlns:r="http://schemas.openxmlformats.org/officeDocument/2006/relationships" xmlns:p="http://schemas.openxmlformats.org/presentationml/2006/main">
  <p:tag name="ORIGINALHEIGHT" val="87.60756"/>
  <p:tag name="ORIGINALWIDTH" val="479.441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d} = \rvec{x}_\idx{w} - \rvec{e}&#10;$$&#10;&#10;\end{document}"/>
  <p:tag name="IGUANATEXSIZE" val="38"/>
  <p:tag name="IGUANATEXCURSOR" val="800"/>
  <p:tag name="TRANSPARENCY" val="True"/>
  <p:tag name="FILENAME" val=""/>
  <p:tag name="INPUTTYPE" val="0"/>
  <p:tag name="LATEXENGINEID" val="1"/>
  <p:tag name="TEMPFOLDER" val="c:\temp\"/>
</p:tagLst>
</file>

<file path=ppt/tags/tag74.xml><?xml version="1.0" encoding="utf-8"?>
<p:tagLst xmlns:a="http://schemas.openxmlformats.org/drawingml/2006/main" xmlns:r="http://schemas.openxmlformats.org/officeDocument/2006/relationships" xmlns:p="http://schemas.openxmlformats.org/presentationml/2006/main">
  <p:tag name="ORIGINALHEIGHT" val="119.4103"/>
  <p:tag name="ORIGINALWIDTH" val="877.87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d} = \rvec{x}_\idx{ndc} (\rmx{V} \rmx{P})^{-1} - \rvec{e}&#10;$$&#10;&#10;\end{document}"/>
  <p:tag name="IGUANATEXSIZE" val="38"/>
  <p:tag name="IGUANATEXCURSOR" val="843"/>
  <p:tag name="TRANSPARENCY" val="True"/>
  <p:tag name="FILENAME" val=""/>
  <p:tag name="INPUTTYPE" val="0"/>
  <p:tag name="LATEXENGINEID" val="1"/>
  <p:tag name="TEMPFOLDER" val="c:\temp\"/>
</p:tagLst>
</file>

<file path=ppt/tags/tag75.xml><?xml version="1.0" encoding="utf-8"?>
<p:tagLst xmlns:a="http://schemas.openxmlformats.org/drawingml/2006/main" xmlns:r="http://schemas.openxmlformats.org/officeDocument/2006/relationships" xmlns:p="http://schemas.openxmlformats.org/presentationml/2006/main">
  <p:tag name="ORIGINALHEIGHT" val="119.4103"/>
  <p:tag name="ORIGINALWIDTH" val="766.86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d} = \rvec{x}_\idx{ndc} (\rmx{E} \rmx{V} \rmx{P})^{-1}&#10;$$&#10;&#10;\end{document}"/>
  <p:tag name="IGUANATEXSIZE" val="38"/>
  <p:tag name="IGUANATEXCURSOR" val="826"/>
  <p:tag name="TRANSPARENCY" val="True"/>
  <p:tag name="FILENAME" val=""/>
  <p:tag name="INPUTTYPE" val="0"/>
  <p:tag name="LATEXENGINEID" val="1"/>
  <p:tag name="TEMPFOLDER" val="c:\temp\"/>
</p:tagLst>
</file>

<file path=ppt/tags/tag76.xml><?xml version="1.0" encoding="utf-8"?>
<p:tagLst xmlns:a="http://schemas.openxmlformats.org/drawingml/2006/main" xmlns:r="http://schemas.openxmlformats.org/officeDocument/2006/relationships" xmlns:p="http://schemas.openxmlformats.org/presentationml/2006/main">
  <p:tag name="ORIGINALHEIGHT" val="119.4103"/>
  <p:tag name="ORIGINALWIDTH" val="873.075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d} = \rvec{x}_\idx{ndc} (\rmx{V} \rmx{P})^{-1} \rmx{E}^{-1}&#10;$$&#10;&#10;\end{document}"/>
  <p:tag name="IGUANATEXSIZE" val="38"/>
  <p:tag name="IGUANATEXCURSOR" val="844"/>
  <p:tag name="TRANSPARENCY" val="True"/>
  <p:tag name="FILENAME" val=""/>
  <p:tag name="INPUTTYPE" val="0"/>
  <p:tag name="LATEXENGINEID" val="1"/>
  <p:tag name="TEMPFOLDER" val="c:\temp\"/>
</p:tagLst>
</file>

<file path=ppt/tags/tag77.xml><?xml version="1.0" encoding="utf-8"?>
<p:tagLst xmlns:a="http://schemas.openxmlformats.org/drawingml/2006/main" xmlns:r="http://schemas.openxmlformats.org/officeDocument/2006/relationships" xmlns:p="http://schemas.openxmlformats.org/presentationml/2006/main">
  <p:tag name="ORIGINALHEIGHT" val="233.4202"/>
  <p:tag name="ORIGINALWIDTH" val="324.628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d} = \frac{\rvec{d}}{|\rvec{d}|}$$&#10;&#10;\end{document}"/>
  <p:tag name="IGUANATEXSIZE" val="38"/>
  <p:tag name="IGUANATEXCURSOR" val="818"/>
  <p:tag name="TRANSPARENCY" val="True"/>
  <p:tag name="FILENAME" val=""/>
  <p:tag name="INPUTTYPE" val="0"/>
  <p:tag name="LATEXENGINEID" val="1"/>
  <p:tag name="TEMPFOLDER" val="c:\temp\"/>
</p:tagLst>
</file>

<file path=ppt/tags/tag8.xml><?xml version="1.0" encoding="utf-8"?>
<p:tagLst xmlns:a="http://schemas.openxmlformats.org/drawingml/2006/main" xmlns:r="http://schemas.openxmlformats.org/officeDocument/2006/relationships" xmlns:p="http://schemas.openxmlformats.org/presentationml/2006/main">
  <p:tag name="ORIGINALHEIGHT" val="111.75"/>
  <p:tag name="ORIGINALWIDTH" val="3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model}&#10;$$&#10;&#10;\end{document}"/>
  <p:tag name="IGUANATEXSIZE" val="28"/>
  <p:tag name="IGUANATEXCURSOR" val="840"/>
  <p:tag name="TRANSPARENCY" val="True"/>
  <p:tag name="FILENAME" val=""/>
  <p:tag name="INPUTTYPE" val="0"/>
  <p:tag name="LATEXENGINEID" val="0"/>
  <p:tag name="TEMPFOLDER" val="c:\temp\"/>
</p:tagLst>
</file>

<file path=ppt/tags/tag9.xml><?xml version="1.0" encoding="utf-8"?>
<p:tagLst xmlns:a="http://schemas.openxmlformats.org/drawingml/2006/main" xmlns:r="http://schemas.openxmlformats.org/officeDocument/2006/relationships" xmlns:p="http://schemas.openxmlformats.org/presentationml/2006/main">
  <p:tag name="ORIGINALHEIGHT" val="104.25"/>
  <p:tag name="ORIGINALWIDTH" val="350.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camera}&#10;$$&#10;&#10;\end{document}"/>
  <p:tag name="IGUANATEXSIZE" val="28"/>
  <p:tag name="IGUANATEXCURSOR" val="841"/>
  <p:tag name="TRANSPARENCY" val="True"/>
  <p:tag name="FILENAME" val=""/>
  <p:tag name="INPUTTYPE" val="0"/>
  <p:tag name="LATEXENGINEID" val="0"/>
  <p:tag name="TEMPFOLDER" val="c:\temp\"/>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59586</TotalTime>
  <Words>5124</Words>
  <Application>Microsoft Office PowerPoint</Application>
  <PresentationFormat>Widescreen</PresentationFormat>
  <Paragraphs>458</Paragraphs>
  <Slides>53</Slides>
  <Notes>24</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53</vt:i4>
      </vt:variant>
    </vt:vector>
  </HeadingPairs>
  <TitlesOfParts>
    <vt:vector size="62" baseType="lpstr">
      <vt:lpstr>Arial</vt:lpstr>
      <vt:lpstr>Calibri</vt:lpstr>
      <vt:lpstr>Consolas</vt:lpstr>
      <vt:lpstr>Orthodox Herbertarian</vt:lpstr>
      <vt:lpstr>Times New Roman</vt:lpstr>
      <vt:lpstr>Whipsmart</vt:lpstr>
      <vt:lpstr>Office Theme</vt:lpstr>
      <vt:lpstr>1_Office Theme</vt:lpstr>
      <vt:lpstr>Klip</vt:lpstr>
      <vt:lpstr>Computer Graphics Perspective Camera</vt:lpstr>
      <vt:lpstr>Coordinate systems: model space</vt:lpstr>
      <vt:lpstr>Coordinate systems: world space</vt:lpstr>
      <vt:lpstr>Coordinate systems: camera space</vt:lpstr>
      <vt:lpstr>Coordinate systems: normalized device space</vt:lpstr>
      <vt:lpstr>Coordinate systems: viewport space</vt:lpstr>
      <vt:lpstr>Transformations</vt:lpstr>
      <vt:lpstr>The incremental image synthesis problem</vt:lpstr>
      <vt:lpstr>What would influence this?</vt:lpstr>
      <vt:lpstr>Additional task: visibility</vt:lpstr>
      <vt:lpstr>Additional task: shading</vt:lpstr>
      <vt:lpstr>Rendering pipeline</vt:lpstr>
      <vt:lpstr>Transformation pipeline</vt:lpstr>
      <vt:lpstr>Model and world coordinates (static interpretation)</vt:lpstr>
      <vt:lpstr>Model and world coordinates (dynamic interpretation)</vt:lpstr>
      <vt:lpstr>Model transformation</vt:lpstr>
      <vt:lpstr>Transformation pipeline</vt:lpstr>
      <vt:lpstr>Where to draw the point on-screen?</vt:lpstr>
      <vt:lpstr>Camera model</vt:lpstr>
      <vt:lpstr>View transformation  (static interpretation)</vt:lpstr>
      <vt:lpstr>Reminder: View transformation – 2D camera, OrthoCamera</vt:lpstr>
      <vt:lpstr>PowerPoint Presentation</vt:lpstr>
      <vt:lpstr>PowerPoint Presentation</vt:lpstr>
      <vt:lpstr>PowerPoint Presentation</vt:lpstr>
      <vt:lpstr>Let's do the same in 3D</vt:lpstr>
      <vt:lpstr>PowerPoint Presentation</vt:lpstr>
      <vt:lpstr>PowerPoint Presentation</vt:lpstr>
      <vt:lpstr>Yaw-pitch-roll: a way to specify camera orientation</vt:lpstr>
      <vt:lpstr>Yaw-pitch-roll view matrix</vt:lpstr>
      <vt:lpstr>PowerPoint Presentation</vt:lpstr>
      <vt:lpstr>Normalization</vt:lpstr>
      <vt:lpstr>Projection transformation (static interpretation)</vt:lpstr>
      <vt:lpstr>Division as a matrix product? Only in homogeneous coords!</vt:lpstr>
      <vt:lpstr>Perspective projection with depth</vt:lpstr>
      <vt:lpstr>PerspectiveCamera.kt</vt:lpstr>
      <vt:lpstr>PerspectiveCamera.kt – import</vt:lpstr>
      <vt:lpstr>Camera parameters</vt:lpstr>
      <vt:lpstr>Projection parameters</vt:lpstr>
      <vt:lpstr>Properties for moving</vt:lpstr>
      <vt:lpstr>Matrices</vt:lpstr>
      <vt:lpstr>Global world up direction</vt:lpstr>
      <vt:lpstr>Computing the view matrix</vt:lpstr>
      <vt:lpstr>Computing the proj matrix</vt:lpstr>
      <vt:lpstr>Use camera</vt:lpstr>
      <vt:lpstr>Motion: yaw, pitch drag</vt:lpstr>
      <vt:lpstr>Motion: update main direction from the angles</vt:lpstr>
      <vt:lpstr>Setting the aspect ratio</vt:lpstr>
      <vt:lpstr>Event handlers – they must be called, too!</vt:lpstr>
      <vt:lpstr>Camera rotation by mouse</vt:lpstr>
      <vt:lpstr>Motion: translation with keys</vt:lpstr>
      <vt:lpstr>Camera motion on WASDQE keys</vt:lpstr>
      <vt:lpstr>Compute ray direction from NDC</vt:lpstr>
      <vt:lpstr>On update</vt:lpstr>
    </vt:vector>
  </TitlesOfParts>
  <Company>Budapest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307</cp:revision>
  <dcterms:created xsi:type="dcterms:W3CDTF">2014-12-27T20:04:49Z</dcterms:created>
  <dcterms:modified xsi:type="dcterms:W3CDTF">2021-11-12T17:30:37Z</dcterms:modified>
</cp:coreProperties>
</file>