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437" r:id="rId3"/>
    <p:sldId id="438" r:id="rId4"/>
    <p:sldId id="439" r:id="rId5"/>
    <p:sldId id="440" r:id="rId6"/>
    <p:sldId id="441" r:id="rId7"/>
    <p:sldId id="352" r:id="rId8"/>
    <p:sldId id="353" r:id="rId9"/>
    <p:sldId id="4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20" d="100"/>
          <a:sy n="120" d="100"/>
        </p:scale>
        <p:origin x="144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99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9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581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7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1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br>
              <a:rPr lang="en-US" dirty="0"/>
            </a:br>
            <a:r>
              <a:rPr lang="hu-HU" dirty="0"/>
              <a:t>Environment Background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ray direction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ray from eye through pixel in world space, which is, normalized, the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 from eye to pixel, which is, interpolated, the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 from eye to vertex of full-viewport quad, which can be computed using a matrix</a:t>
            </a:r>
          </a:p>
        </p:txBody>
      </p:sp>
    </p:spTree>
    <p:extLst>
      <p:ext uri="{BB962C8B-B14F-4D97-AF65-F5344CB8AC3E}">
        <p14:creationId xmlns:p14="http://schemas.microsoft.com/office/powerpoint/2010/main" val="394269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direction from</a:t>
            </a:r>
            <a:r>
              <a:rPr lang="hu-HU" dirty="0"/>
              <a:t> </a:t>
            </a:r>
            <a:r>
              <a:rPr lang="en-US" dirty="0"/>
              <a:t>normalized device </a:t>
            </a:r>
            <a:r>
              <a:rPr lang="en-US" dirty="0" err="1"/>
              <a:t>coords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3888020" y="5559203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(</a:t>
            </a:r>
            <a:r>
              <a:rPr lang="en-US" b="1" dirty="0">
                <a:latin typeface="Whipsmart" panose="020B0502030203050204" pitchFamily="34" charset="0"/>
                <a:cs typeface="Times New Roman" pitchFamily="18" charset="0"/>
              </a:rPr>
              <a:t>E</a:t>
            </a:r>
            <a:r>
              <a:rPr lang="hu-HU" b="1" dirty="0">
                <a:latin typeface="Whipsmart" panose="020B0502030203050204" pitchFamily="34" charset="0"/>
                <a:cs typeface="Times New Roman" pitchFamily="18" charset="0"/>
              </a:rPr>
              <a:t>VP</a:t>
            </a:r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)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-</a:t>
            </a:r>
            <a:r>
              <a:rPr lang="hu-HU" baseline="30000" dirty="0">
                <a:latin typeface="Whipsmart" panose="020B0502030203050204" pitchFamily="34" charset="0"/>
                <a:cs typeface="Times New Roman" pitchFamily="18" charset="0"/>
              </a:rPr>
              <a:t>1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Whipsmart" panose="020B0502030203050204" pitchFamily="34" charset="0"/>
              </a:rPr>
              <a:t>is henceforth called </a:t>
            </a:r>
            <a:r>
              <a:rPr lang="en-US" u="sng" dirty="0">
                <a:latin typeface="Whipsmart" panose="020B0502030203050204" pitchFamily="34" charset="0"/>
              </a:rPr>
              <a:t>ray</a:t>
            </a:r>
            <a:r>
              <a:rPr lang="hu-HU" u="sng" dirty="0">
                <a:latin typeface="Whipsmart" panose="020B0502030203050204" pitchFamily="34" charset="0"/>
              </a:rPr>
              <a:t>DirMatrix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57" y="1777779"/>
            <a:ext cx="2803184" cy="434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72" y="2612651"/>
            <a:ext cx="2313785" cy="422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56" y="3336809"/>
            <a:ext cx="4236630" cy="576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57" y="4849227"/>
            <a:ext cx="3700897" cy="57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56" y="4093018"/>
            <a:ext cx="4213464" cy="576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03" y="2260805"/>
            <a:ext cx="1566655" cy="1126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0419" y="5853747"/>
            <a:ext cx="70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Whipsmart" panose="020B0502030203050204" pitchFamily="34" charset="0"/>
              </a:rPr>
              <a:t>a property of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PerspectiveCamera#update</a:t>
            </a:r>
            <a:r>
              <a:rPr lang="en-US" dirty="0">
                <a:solidFill>
                  <a:srgbClr val="00B050"/>
                </a:solidFill>
                <a:latin typeface="Whipsmart" panose="020B0502030203050204" pitchFamily="34" charset="0"/>
              </a:rPr>
              <a:t> must compute it</a:t>
            </a:r>
          </a:p>
          <a:p>
            <a:r>
              <a:rPr lang="en-US" dirty="0">
                <a:solidFill>
                  <a:srgbClr val="00B050"/>
                </a:solidFill>
                <a:latin typeface="Whipsmart" panose="020B0502030203050204" pitchFamily="34" charset="0"/>
              </a:rPr>
              <a:t>the reflection automatism will copy it to uniform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camera.rayDirMatrix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35547" y="4802994"/>
            <a:ext cx="2006825" cy="75620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environment as a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 full viewport quad (hurray!)</a:t>
            </a:r>
          </a:p>
          <a:p>
            <a:r>
              <a:rPr lang="en-US" dirty="0"/>
              <a:t>new</a:t>
            </a:r>
            <a:r>
              <a:rPr lang="hu-HU" dirty="0"/>
              <a:t> </a:t>
            </a:r>
            <a:r>
              <a:rPr lang="en-US" dirty="0"/>
              <a:t>VS</a:t>
            </a:r>
            <a:r>
              <a:rPr lang="hu-HU" dirty="0"/>
              <a:t>:</a:t>
            </a:r>
            <a:r>
              <a:rPr lang="en-US" dirty="0"/>
              <a:t> computes ray direction</a:t>
            </a:r>
          </a:p>
          <a:p>
            <a:pPr lvl="1"/>
            <a:r>
              <a:rPr lang="en-US" dirty="0"/>
              <a:t>must take matrix that computes world-space-c</a:t>
            </a:r>
            <a:r>
              <a:rPr lang="hu-HU" dirty="0"/>
              <a:t>o</a:t>
            </a:r>
            <a:r>
              <a:rPr lang="en-US" dirty="0" err="1"/>
              <a:t>ords</a:t>
            </a:r>
            <a:r>
              <a:rPr lang="en-US" dirty="0"/>
              <a:t>-minus-eye-position from </a:t>
            </a:r>
            <a:r>
              <a:rPr lang="en-US" dirty="0" err="1"/>
              <a:t>ndc</a:t>
            </a:r>
            <a:r>
              <a:rPr lang="hu-HU" dirty="0"/>
              <a:t> </a:t>
            </a:r>
            <a:r>
              <a:rPr lang="en-US" dirty="0"/>
              <a:t>(a.k.a. </a:t>
            </a:r>
            <a:r>
              <a:rPr lang="en-US" dirty="0">
                <a:latin typeface="Consolas" panose="020B0609020204030204" pitchFamily="49" charset="0"/>
              </a:rPr>
              <a:t>camera.</a:t>
            </a:r>
            <a:r>
              <a:rPr lang="hu-HU" dirty="0">
                <a:latin typeface="Consolas" panose="020B0609020204030204" pitchFamily="49" charset="0"/>
              </a:rPr>
              <a:t>ray</a:t>
            </a:r>
            <a:r>
              <a:rPr lang="en-US" dirty="0" err="1">
                <a:latin typeface="Consolas" panose="020B0609020204030204" pitchFamily="49" charset="0"/>
              </a:rPr>
              <a:t>DirMatrix</a:t>
            </a:r>
            <a:r>
              <a:rPr lang="en-US" dirty="0"/>
              <a:t>)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camera must compute this matrix</a:t>
            </a:r>
            <a:r>
              <a:rPr lang="hu-HU" b="1" dirty="0">
                <a:solidFill>
                  <a:srgbClr val="00B050"/>
                </a:solidFill>
              </a:rPr>
              <a:t> </a:t>
            </a:r>
            <a:r>
              <a:rPr lang="hu-HU" b="1" dirty="0" err="1">
                <a:solidFill>
                  <a:srgbClr val="00B050"/>
                </a:solidFill>
              </a:rPr>
              <a:t>in</a:t>
            </a:r>
            <a:r>
              <a:rPr lang="hu-HU" b="1" dirty="0">
                <a:solidFill>
                  <a:srgbClr val="00B050"/>
                </a:solidFill>
              </a:rPr>
              <a:t> </a:t>
            </a:r>
            <a:r>
              <a:rPr lang="hu-HU" b="1" dirty="0" err="1">
                <a:solidFill>
                  <a:srgbClr val="00B050"/>
                </a:solidFill>
              </a:rPr>
              <a:t>PerspectiveCamera</a:t>
            </a:r>
            <a:r>
              <a:rPr lang="en-US" b="1" dirty="0">
                <a:solidFill>
                  <a:srgbClr val="00B050"/>
                </a:solidFill>
              </a:rPr>
              <a:t>#update</a:t>
            </a:r>
            <a:endParaRPr lang="hu-HU" b="1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does no transformation</a:t>
            </a:r>
            <a:r>
              <a:rPr lang="hu-HU" dirty="0"/>
              <a:t> (</a:t>
            </a:r>
            <a:r>
              <a:rPr lang="en-US" dirty="0"/>
              <a:t>being a full</a:t>
            </a:r>
            <a:r>
              <a:rPr lang="hu-HU" dirty="0"/>
              <a:t> viewport quad)</a:t>
            </a:r>
          </a:p>
          <a:p>
            <a:pPr lvl="1"/>
            <a:r>
              <a:rPr lang="hu-HU" dirty="0"/>
              <a:t>z</a:t>
            </a:r>
            <a:r>
              <a:rPr lang="en-US" dirty="0"/>
              <a:t>=0.99999, behind everything</a:t>
            </a:r>
          </a:p>
          <a:p>
            <a:r>
              <a:rPr lang="en-US" dirty="0"/>
              <a:t>FS gets ray direction from VS</a:t>
            </a:r>
          </a:p>
          <a:p>
            <a:pPr lvl="1"/>
            <a:r>
              <a:rPr lang="en-US" dirty="0"/>
              <a:t>addresses cube texture</a:t>
            </a:r>
            <a:endParaRPr lang="hu-HU" dirty="0"/>
          </a:p>
          <a:p>
            <a:pPr lvl="1"/>
            <a:r>
              <a:rPr lang="en-US" dirty="0"/>
              <a:t>returns color from texture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70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 texture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uniform in</a:t>
            </a:r>
            <a:r>
              <a:rPr lang="hu-HU" dirty="0"/>
              <a:t> FS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 Scene </a:t>
            </a:r>
            <a:r>
              <a:rPr lang="en-US" dirty="0"/>
              <a:t>create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dirty="0"/>
              <a:t>, </a:t>
            </a:r>
            <a:r>
              <a:rPr lang="en-US" dirty="0"/>
              <a:t>pass it to the</a:t>
            </a:r>
            <a:r>
              <a:rPr lang="hu-HU" dirty="0"/>
              <a:t> FS</a:t>
            </a:r>
            <a:r>
              <a:rPr lang="en-US" dirty="0"/>
              <a:t> through its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en-US" dirty="0"/>
              <a:t>, with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/>
              <a:t> using the material (geometry is textured quad)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9780" y="2253520"/>
            <a:ext cx="8153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need a sample uniform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uniform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{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samplerCube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} material;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1542" y="3077304"/>
            <a:ext cx="81534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read from ray direction</a:t>
            </a:r>
          </a:p>
          <a:p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frag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ment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texture (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material.envTexture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rayDir.xyz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421" y="4678136"/>
            <a:ext cx="8183203" cy="211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envTexture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TextureCube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"media/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posx</a:t>
            </a:r>
            <a:r>
              <a:rPr lang="hu-H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512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.jpg",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"media/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negx</a:t>
            </a:r>
            <a:r>
              <a:rPr lang="hu-H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512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.jpg",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"media/posy</a:t>
            </a:r>
            <a:r>
              <a:rPr lang="hu-H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512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.jpg",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"media/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negy</a:t>
            </a:r>
            <a:r>
              <a:rPr lang="hu-H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512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.jpg",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"media/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posz</a:t>
            </a:r>
            <a:r>
              <a:rPr lang="hu-H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512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.jpg",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"media/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negz</a:t>
            </a:r>
            <a:r>
              <a:rPr lang="hu-H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512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.jpg"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hu-H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7407" y="5445579"/>
            <a:ext cx="7223269" cy="685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backgroundMaterial</a:t>
            </a: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["</a:t>
            </a:r>
            <a:r>
              <a:rPr 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envTexture</a:t>
            </a: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"]?</a:t>
            </a:r>
            <a:r>
              <a:rPr lang="hu-HU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set</a:t>
            </a:r>
            <a:r>
              <a:rPr lang="hu-HU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envTexture</a:t>
            </a: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49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>
                <a:cs typeface="Consolas" panose="020B0609020204030204" pitchFamily="49" charset="0"/>
              </a:rPr>
              <a:t> – similar to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7820A-0B1B-4715-8FC8-B805517B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org.khronos.webgl.WebGLRenderingContext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org.khronos.webgl.WebGLTexture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org.w3c.dom.Image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org.w3c.dom.events.Event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vision.gears.webglmath.Texture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TextureCube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2400" b="1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WebGLTexture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createTexture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B2D97-E292-4358-8279-38075689BC7A}"/>
              </a:ext>
            </a:extLst>
          </p:cNvPr>
          <p:cNvSpPr txBox="1"/>
          <p:nvPr/>
        </p:nvSpPr>
        <p:spPr>
          <a:xfrm>
            <a:off x="0" y="-898216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1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>
                <a:cs typeface="Consolas" panose="020B0609020204030204" pitchFamily="49" charset="0"/>
              </a:rPr>
              <a:t> – similar to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  <a:r>
              <a:rPr lang="en-US" sz="3200" dirty="0">
                <a:cs typeface="Consolas" panose="020B0609020204030204" pitchFamily="49" charset="0"/>
              </a:rPr>
              <a:t>, but 6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21A13-DBE4-4F25-A88B-BB28520D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&lt;Image&gt;(</a:t>
            </a:r>
            <a:r>
              <a:rPr lang="en-US" sz="2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Image()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2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texImage2D(</a:t>
            </a:r>
            <a:r>
              <a:rPr lang="en-US" sz="2400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TEXTURE_CUBE_MAP_POSITIVE_X</a:t>
            </a:r>
            <a:r>
              <a:rPr lang="en-US" sz="2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UNSIGNED_BYTE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image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2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TEXTURE_MAG_FILTER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TEXTURE_MIN_FILTER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LINEAR_MIPMAP_LINEAR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generateMipmap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7DCE0-49C6-4379-A41A-561AFAC00916}"/>
              </a:ext>
            </a:extLst>
          </p:cNvPr>
          <p:cNvSpPr txBox="1"/>
          <p:nvPr/>
        </p:nvSpPr>
        <p:spPr>
          <a:xfrm>
            <a:off x="0" y="-898216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26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forget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required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TexturedProgram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en-US" dirty="0"/>
              <a:t> objects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set the cube texture to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backg</a:t>
            </a:r>
            <a:r>
              <a:rPr lang="en-US" dirty="0"/>
              <a:t>r</a:t>
            </a:r>
            <a:r>
              <a:rPr lang="hu-HU" dirty="0" err="1"/>
              <a:t>ound</a:t>
            </a:r>
            <a:r>
              <a:rPr lang="hu-HU" dirty="0"/>
              <a:t> material</a:t>
            </a:r>
            <a:endParaRPr lang="en-US" dirty="0"/>
          </a:p>
          <a:p>
            <a:r>
              <a:rPr lang="hu-HU" dirty="0"/>
              <a:t>create</a:t>
            </a:r>
            <a:r>
              <a:rPr lang="en-US" dirty="0"/>
              <a:t> a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exturedQ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uadGeometry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create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esh</a:t>
            </a:r>
            <a:r>
              <a:rPr lang="en-US" dirty="0"/>
              <a:t> </a:t>
            </a:r>
            <a:r>
              <a:rPr lang="hu-HU" dirty="0"/>
              <a:t>using</a:t>
            </a:r>
            <a:r>
              <a:rPr lang="en-US" dirty="0"/>
              <a:t> </a:t>
            </a:r>
            <a:r>
              <a:rPr lang="hu-HU" dirty="0"/>
              <a:t>the above</a:t>
            </a:r>
            <a:r>
              <a:rPr lang="en-US" dirty="0"/>
              <a:t> material and geometry</a:t>
            </a:r>
            <a:endParaRPr lang="hu-HU" dirty="0"/>
          </a:p>
          <a:p>
            <a:r>
              <a:rPr lang="hu-HU" dirty="0"/>
              <a:t>create a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en-US" dirty="0"/>
              <a:t> </a:t>
            </a:r>
            <a:r>
              <a:rPr lang="hu-HU" dirty="0"/>
              <a:t>using the above</a:t>
            </a:r>
            <a:r>
              <a:rPr lang="en-US" dirty="0"/>
              <a:t> mesh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19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078"/>
  <p:tag name="ORIGINALWIDTH" val="580.850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\idx{w} \rmx{V} \rmx{P} = \rvec{x}_\idx{ndc}&#10;$$&#10;&#10;\end{document}"/>
  <p:tag name="IGUANATEXSIZE" val="38"/>
  <p:tag name="IGUANATEXCURSOR" val="852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60756"/>
  <p:tag name="ORIGINALWIDTH" val="479.441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w} - \rvec{e}&#10;$$&#10;&#10;\end{document}"/>
  <p:tag name="IGUANATEXSIZE" val="38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7.87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- \rvec{e}&#10;$$&#10;&#10;\end{document}"/>
  <p:tag name="IGUANATEXSIZE" val="38"/>
  <p:tag name="IGUANATEXCURSOR" val="843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766.86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E} \rmx{V} \rmx{P})^{-1}&#10;$$&#10;&#10;\end{document}"/>
  <p:tag name="IGUANATEXSIZE" val="38"/>
  <p:tag name="IGUANATEXCURSOR" val="826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3.075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\rmx{E}^{-1}&#10;$$&#10;&#10;\end{document}"/>
  <p:tag name="IGUANATEXSIZE" val="38"/>
  <p:tag name="IGUANATEXCURSOR" val="844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4202"/>
  <p:tag name="ORIGINALWIDTH" val="324.62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d} = \frac{\rvec{d}}{|\rvec{d}|}$$&#10;&#10;\end{document}"/>
  <p:tag name="IGUANATEXSIZE" val="38"/>
  <p:tag name="IGUANATEXCURSOR" val="818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41668</TotalTime>
  <Words>660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Orthodox Herbertarian</vt:lpstr>
      <vt:lpstr>Whipsmart</vt:lpstr>
      <vt:lpstr>Office Theme</vt:lpstr>
      <vt:lpstr>1_Office Theme</vt:lpstr>
      <vt:lpstr>Computer Graphics Environment Background</vt:lpstr>
      <vt:lpstr>Compute ray direction</vt:lpstr>
      <vt:lpstr>Ray direction from normalized device coords</vt:lpstr>
      <vt:lpstr>Display environment as a background</vt:lpstr>
      <vt:lpstr>Cube texture</vt:lpstr>
      <vt:lpstr>TextureCube.kt – similar to Texture2D</vt:lpstr>
      <vt:lpstr>TextureCube.kt – similar to Texture2D, but 6 images</vt:lpstr>
      <vt:lpstr>Do not forget to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310</cp:revision>
  <dcterms:created xsi:type="dcterms:W3CDTF">2014-12-27T20:04:49Z</dcterms:created>
  <dcterms:modified xsi:type="dcterms:W3CDTF">2021-11-12T17:30:48Z</dcterms:modified>
</cp:coreProperties>
</file>