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7" r:id="rId2"/>
    <p:sldId id="447" r:id="rId3"/>
    <p:sldId id="453" r:id="rId4"/>
    <p:sldId id="454" r:id="rId5"/>
    <p:sldId id="455" r:id="rId6"/>
    <p:sldId id="456" r:id="rId7"/>
    <p:sldId id="457" r:id="rId8"/>
    <p:sldId id="448" r:id="rId9"/>
    <p:sldId id="449" r:id="rId10"/>
    <p:sldId id="450" r:id="rId11"/>
    <p:sldId id="452" r:id="rId12"/>
    <p:sldId id="451" r:id="rId13"/>
    <p:sldId id="458" r:id="rId14"/>
    <p:sldId id="4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0.xml"/><Relationship Id="rId7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/>
              <a:t>Environment </a:t>
            </a:r>
            <a:r>
              <a:rPr lang="en-US" dirty="0"/>
              <a:t>Mapping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env</a:t>
            </a:r>
            <a:r>
              <a:rPr lang="en-US" dirty="0"/>
              <a:t> mapped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610600" cy="5257800"/>
          </a:xfrm>
        </p:spPr>
        <p:txBody>
          <a:bodyPr/>
          <a:lstStyle/>
          <a:p>
            <a:r>
              <a:rPr lang="hu-HU" dirty="0"/>
              <a:t>create new FS</a:t>
            </a:r>
            <a:r>
              <a:rPr lang="en-US" dirty="0"/>
              <a:t> </a:t>
            </a:r>
            <a:r>
              <a:rPr lang="hu-HU" sz="2000" dirty="0"/>
              <a:t>(with </a:t>
            </a:r>
            <a:r>
              <a:rPr lang="en-US" sz="2000" dirty="0"/>
              <a:t>a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TexturedProgram</a:t>
            </a:r>
            <a:r>
              <a:rPr lang="en-US" sz="2000" dirty="0"/>
              <a:t> and</a:t>
            </a:r>
            <a:r>
              <a:rPr lang="hu-HU" sz="2000" dirty="0"/>
              <a:t>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000" dirty="0"/>
              <a:t> using it</a:t>
            </a:r>
            <a:r>
              <a:rPr lang="en-US" sz="2000" dirty="0"/>
              <a:t>)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en-US" dirty="0"/>
              <a:t>, set it to the material, create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that uses </a:t>
            </a:r>
            <a:r>
              <a:rPr lang="hu-HU" dirty="0"/>
              <a:t>a Mesh using the </a:t>
            </a:r>
            <a:r>
              <a:rPr lang="en-US" dirty="0"/>
              <a:t>material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911" y="1889538"/>
            <a:ext cx="10258024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must have a uniform variable like this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7911" y="3305944"/>
            <a:ext cx="10258024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use this function to sample texture with reflected direction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texture(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envmapTexture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reflect(-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Dir, normal))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784650"/>
            <a:ext cx="4220083" cy="2055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skyCubeTexture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TextureCube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"media/posx.jpg",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"media/negx.jpg",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"media/posy.jpg",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"media/negy.jpg",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"media/posz.jpg",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"media/negz.jpg"]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8712" y="4784650"/>
            <a:ext cx="4946014" cy="2055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slowpokeMaterial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"]?.set(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skyCubeTexture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7911" y="2530330"/>
            <a:ext cx="10258024" cy="744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compute vector from surface point to camera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vec3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normalize(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camera.worldPosition.xyz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11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object-relative 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7911" y="2530330"/>
            <a:ext cx="10258024" cy="744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compute vector from surface point to camera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vec3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normalize(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camera.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7911" y="1405041"/>
            <a:ext cx="10313324" cy="648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worldPos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ition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hu-HU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hu-HU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).xyz1mul(</a:t>
            </a:r>
            <a:r>
              <a:rPr lang="hu-HU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parent.modelMatrix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462546" y="2053052"/>
            <a:ext cx="688872" cy="8647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camera position is given in the model space of the parent object</a:t>
            </a:r>
          </a:p>
          <a:p>
            <a:r>
              <a:rPr lang="en-US" dirty="0"/>
              <a:t>we need to use the actual world space position for finding the view direction</a:t>
            </a:r>
          </a:p>
          <a:p>
            <a:r>
              <a:rPr lang="en-US" dirty="0"/>
              <a:t>must apply the parent’s model matrix and use transformed position</a:t>
            </a:r>
          </a:p>
        </p:txBody>
      </p:sp>
    </p:spTree>
    <p:extLst>
      <p:ext uri="{BB962C8B-B14F-4D97-AF65-F5344CB8AC3E}">
        <p14:creationId xmlns:p14="http://schemas.microsoft.com/office/powerpoint/2010/main" val="425311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mercury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reflects environment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759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Procedural normal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surface equation</a:t>
            </a:r>
            <a:endParaRPr lang="en-US" dirty="0"/>
          </a:p>
          <a:p>
            <a:r>
              <a:rPr lang="en-US" dirty="0"/>
              <a:t>surface normal formula</a:t>
            </a:r>
          </a:p>
          <a:p>
            <a:endParaRPr lang="en-US" dirty="0"/>
          </a:p>
          <a:p>
            <a:r>
              <a:rPr lang="en-US" dirty="0"/>
              <a:t>noise function</a:t>
            </a:r>
          </a:p>
          <a:p>
            <a:r>
              <a:rPr lang="en-US" dirty="0"/>
              <a:t>perturbed surface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thus: just add gradient-of-noise to quadric gradient, </a:t>
            </a:r>
            <a:r>
              <a:rPr lang="en-US"/>
              <a:t>then normalize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01" y="1825625"/>
            <a:ext cx="1514379" cy="429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4" y="3351631"/>
            <a:ext cx="668180" cy="421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81" y="2389757"/>
            <a:ext cx="2353261" cy="4999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90" y="4731375"/>
            <a:ext cx="9137481" cy="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noise function and gradient</a:t>
            </a:r>
          </a:p>
        </p:txBody>
      </p:sp>
      <p:sp>
        <p:nvSpPr>
          <p:cNvPr id="4" name="Téglalap 4"/>
          <p:cNvSpPr/>
          <p:nvPr/>
        </p:nvSpPr>
        <p:spPr>
          <a:xfrm>
            <a:off x="6162676" y="1762126"/>
            <a:ext cx="4505324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noiseGrad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 </a:t>
            </a:r>
            <a:r>
              <a:rPr lang="en-US" u="heavy" dirty="0">
                <a:solidFill>
                  <a:srgbClr val="C7004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églalap 4"/>
          <p:cNvSpPr/>
          <p:nvPr/>
        </p:nvSpPr>
        <p:spPr>
          <a:xfrm>
            <a:off x="1524001" y="1762126"/>
            <a:ext cx="4552951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.0;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/ 32.0 + 0.5;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transformation vertex </a:t>
            </a:r>
            <a:r>
              <a:rPr lang="en-US" dirty="0" err="1"/>
              <a:t>shader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world space position of vertex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before: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model space position </a:t>
            </a:r>
            <a:r>
              <a:rPr lang="en-US" dirty="0" err="1">
                <a:cs typeface="Consolas" panose="020B0609020204030204" pitchFamily="49" charset="0"/>
              </a:rPr>
              <a:t>vertexPosition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was multiplied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gameObject.modelMatrix</a:t>
            </a:r>
            <a:r>
              <a:rPr lang="en-US" dirty="0">
                <a:cs typeface="Consolas" panose="020B0609020204030204" pitchFamily="49" charset="0"/>
              </a:rPr>
              <a:t> to get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world space position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then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en-US" dirty="0">
                <a:cs typeface="Consolas" panose="020B0609020204030204" pitchFamily="49" charset="0"/>
              </a:rPr>
              <a:t> to project it to the screen</a:t>
            </a:r>
          </a:p>
          <a:p>
            <a:r>
              <a:rPr lang="en-US" dirty="0"/>
              <a:t>the above computation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US" dirty="0"/>
              <a:t> does not change</a:t>
            </a:r>
          </a:p>
          <a:p>
            <a:pPr lvl="1"/>
            <a:r>
              <a:rPr lang="en-US" dirty="0"/>
              <a:t>we still draw to the same location on screen</a:t>
            </a:r>
          </a:p>
          <a:p>
            <a:r>
              <a:rPr lang="en-US" dirty="0"/>
              <a:t>but we now need to use the </a:t>
            </a:r>
            <a:r>
              <a:rPr lang="en-US" dirty="0">
                <a:solidFill>
                  <a:srgbClr val="FF0000"/>
                </a:solidFill>
              </a:rPr>
              <a:t>world space position</a:t>
            </a:r>
            <a:r>
              <a:rPr lang="en-US" dirty="0"/>
              <a:t>, which was formerly just an intermediate result</a:t>
            </a:r>
          </a:p>
          <a:p>
            <a:pPr lvl="1"/>
            <a:r>
              <a:rPr lang="hu-HU" dirty="0"/>
              <a:t>new </a:t>
            </a:r>
            <a:r>
              <a:rPr lang="en-US" dirty="0"/>
              <a:t>VS</a:t>
            </a:r>
            <a:r>
              <a:rPr lang="hu-HU" dirty="0"/>
              <a:t> output</a:t>
            </a:r>
            <a:r>
              <a:rPr lang="en-US" dirty="0"/>
              <a:t>: </a:t>
            </a:r>
            <a:r>
              <a:rPr lang="en-US" sz="2800" dirty="0">
                <a:latin typeface="Consolas" panose="020B0609020204030204" pitchFamily="49" charset="0"/>
              </a:rPr>
              <a:t>out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vec4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worldPosition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49935" y="3009207"/>
            <a:ext cx="2576945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transformation vertex </a:t>
            </a:r>
            <a:r>
              <a:rPr lang="en-US" dirty="0" err="1"/>
              <a:t>shader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world space shading normal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VS </a:t>
            </a:r>
            <a:r>
              <a:rPr lang="hu-HU" dirty="0"/>
              <a:t>should also</a:t>
            </a:r>
            <a:r>
              <a:rPr lang="en-US" dirty="0"/>
              <a:t> take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gameObject.modelMatrixInverse</a:t>
            </a:r>
            <a:r>
              <a:rPr lang="en-US" dirty="0"/>
              <a:t> as a uniform</a:t>
            </a:r>
          </a:p>
          <a:p>
            <a:pPr lvl="1"/>
            <a:r>
              <a:rPr lang="en-US" dirty="0"/>
              <a:t>new VS output: </a:t>
            </a:r>
            <a:r>
              <a:rPr lang="en-US" dirty="0">
                <a:latin typeface="Consolas" panose="020B0609020204030204" pitchFamily="49" charset="0"/>
              </a:rPr>
              <a:t>out vec4 </a:t>
            </a:r>
            <a:r>
              <a:rPr lang="en-US" dirty="0" err="1">
                <a:latin typeface="Consolas" panose="020B0609020204030204" pitchFamily="49" charset="0"/>
              </a:rPr>
              <a:t>w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orldNormal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170099"/>
            <a:ext cx="11132126" cy="14767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worldNormal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gameObject.modelMatrixInverse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* vec4(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vertexNormal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0);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899" y="5068958"/>
            <a:ext cx="11187427" cy="82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modelMatrixInverse.set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modelMatrix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).invert()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 1: the plane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equation of a plane</a:t>
            </a:r>
          </a:p>
          <a:p>
            <a:pPr lvl="1"/>
            <a:r>
              <a:rPr lang="en-US" dirty="0"/>
              <a:t>where A, B, C are some numbers</a:t>
            </a:r>
          </a:p>
          <a:p>
            <a:r>
              <a:rPr lang="en-US" dirty="0"/>
              <a:t>can easily be rewritten into an implicit equation of the plane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some other numbers A, B, C, D</a:t>
            </a:r>
          </a:p>
          <a:p>
            <a:pPr lvl="1"/>
            <a:r>
              <a:rPr lang="en-US" dirty="0"/>
              <a:t>a point </a:t>
            </a:r>
            <a:r>
              <a:rPr lang="en-US" dirty="0" err="1"/>
              <a:t>x,y,z</a:t>
            </a:r>
            <a:r>
              <a:rPr lang="en-US" dirty="0"/>
              <a:t> is in the plane if it fulfils equation</a:t>
            </a:r>
          </a:p>
          <a:p>
            <a:pPr lvl="1"/>
            <a:r>
              <a:rPr lang="en-US" dirty="0"/>
              <a:t>can be rewritten using the dot product as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0" y="1888360"/>
            <a:ext cx="3189704" cy="343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3278905"/>
            <a:ext cx="3246280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8" y="4835105"/>
            <a:ext cx="3529159" cy="13578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254093" y="3437902"/>
            <a:ext cx="0" cy="287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80464" y="5788479"/>
            <a:ext cx="444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254093" y="4874901"/>
            <a:ext cx="1885950" cy="921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254092" y="4235061"/>
            <a:ext cx="718458" cy="1548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06" y="3934281"/>
            <a:ext cx="643794" cy="135781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688753" y="3706586"/>
            <a:ext cx="1255347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3914241">
            <a:off x="8817058" y="5026021"/>
            <a:ext cx="286134" cy="1329697"/>
          </a:xfrm>
          <a:prstGeom prst="rightBrace">
            <a:avLst>
              <a:gd name="adj1" fmla="val 539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74" y="5893741"/>
            <a:ext cx="489673" cy="2243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60464" y="6176963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Whipsmart" panose="020B0502030203050204" pitchFamily="34" charset="0"/>
              </a:rPr>
              <a:t>plane normal</a:t>
            </a:r>
          </a:p>
        </p:txBody>
      </p:sp>
    </p:spTree>
    <p:extLst>
      <p:ext uri="{BB962C8B-B14F-4D97-AF65-F5344CB8AC3E}">
        <p14:creationId xmlns:p14="http://schemas.microsoft.com/office/powerpoint/2010/main" val="11958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Part2: in homogeneous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plane equation was</a:t>
            </a:r>
          </a:p>
          <a:p>
            <a:endParaRPr lang="en-US" dirty="0"/>
          </a:p>
          <a:p>
            <a:r>
              <a:rPr lang="en-US" dirty="0"/>
              <a:t>substituting homogeneous coordinates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multiplying by     and allowing</a:t>
            </a:r>
          </a:p>
          <a:p>
            <a:endParaRPr lang="en-US" dirty="0"/>
          </a:p>
          <a:p>
            <a:r>
              <a:rPr lang="en-US" dirty="0"/>
              <a:t>can be written using a matrix product as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2476472"/>
            <a:ext cx="3246280" cy="31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3445314"/>
            <a:ext cx="3704739" cy="663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5031690"/>
            <a:ext cx="3488189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86" y="2794467"/>
            <a:ext cx="1880657" cy="5813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55" y="4518401"/>
            <a:ext cx="220451" cy="222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52" y="4509070"/>
            <a:ext cx="834982" cy="2282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39" y="4737324"/>
            <a:ext cx="3332119" cy="17460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86101" y="3721661"/>
            <a:ext cx="2523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plane offset from origin</a:t>
            </a:r>
          </a:p>
        </p:txBody>
      </p:sp>
    </p:spTree>
    <p:extLst>
      <p:ext uri="{BB962C8B-B14F-4D97-AF65-F5344CB8AC3E}">
        <p14:creationId xmlns:p14="http://schemas.microsoft.com/office/powerpoint/2010/main" val="28767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 3: invertible transformations</a:t>
            </a:r>
          </a:p>
        </p:txBody>
      </p:sp>
      <p:pic>
        <p:nvPicPr>
          <p:cNvPr id="4" name="Picture 2" descr="http://ecx.images-amazon.com/images/I/51CnK75y2Z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8" y="3560974"/>
            <a:ext cx="2701348" cy="27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ecx.images-amazon.com/images/I/51mh-5Nfx7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79" y="2675391"/>
            <a:ext cx="2683148" cy="37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23"/>
          <p:cNvSpPr txBox="1">
            <a:spLocks noChangeArrowheads="1"/>
          </p:cNvSpPr>
          <p:nvPr/>
        </p:nvSpPr>
        <p:spPr bwMode="auto">
          <a:xfrm>
            <a:off x="384168" y="2334495"/>
            <a:ext cx="2135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original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7" name="Szövegdoboz 23"/>
          <p:cNvSpPr txBox="1">
            <a:spLocks noChangeArrowheads="1"/>
          </p:cNvSpPr>
          <p:nvPr/>
        </p:nvSpPr>
        <p:spPr bwMode="auto">
          <a:xfrm>
            <a:off x="8967408" y="4228131"/>
            <a:ext cx="2643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transformed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676663" y="2729656"/>
            <a:ext cx="223692" cy="2249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2369455"/>
            <a:ext cx="219456" cy="302362"/>
          </a:xfrm>
          <a:prstGeom prst="rect">
            <a:avLst/>
          </a:prstGeom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353567" y="3762925"/>
            <a:ext cx="228529" cy="22979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16" y="3256541"/>
            <a:ext cx="263370" cy="362866"/>
          </a:xfrm>
          <a:prstGeom prst="rect">
            <a:avLst/>
          </a:prstGeom>
        </p:spPr>
      </p:pic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505899" y="3257618"/>
            <a:ext cx="2103797" cy="5428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55" y="3681461"/>
            <a:ext cx="191187" cy="224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45" y="2746859"/>
            <a:ext cx="503328" cy="306289"/>
          </a:xfrm>
          <a:prstGeom prst="rect">
            <a:avLst/>
          </a:prstGeom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330840" y="2949225"/>
            <a:ext cx="2328578" cy="61174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1732147"/>
            <a:ext cx="2182557" cy="4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Part4: equation of the transformed plane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of the original shape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point                             is on transformed shape, if, transformed back by the inverse, it is on the original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48" y="2134083"/>
            <a:ext cx="3332119" cy="1746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01" y="4565854"/>
            <a:ext cx="4332926" cy="174604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999584" y="4376057"/>
            <a:ext cx="1362269" cy="2220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96102" y="4720937"/>
            <a:ext cx="2523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plane offset from origin</a:t>
            </a:r>
          </a:p>
          <a:p>
            <a:pPr algn="ctr"/>
            <a:r>
              <a:rPr lang="en-US" sz="2000" b="1" dirty="0">
                <a:latin typeface="Whipsmart" panose="020B0502030203050204" pitchFamily="34" charset="0"/>
              </a:rPr>
              <a:t>of transformed plane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789038" y="4471898"/>
            <a:ext cx="476497" cy="2933638"/>
          </a:xfrm>
          <a:prstGeom prst="rightBrace">
            <a:avLst>
              <a:gd name="adj1" fmla="val 397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10" y="6163639"/>
            <a:ext cx="1880657" cy="581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91" y="3779243"/>
            <a:ext cx="2253277" cy="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to verify 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take the world-space normal from VS as input</a:t>
            </a:r>
          </a:p>
          <a:p>
            <a:r>
              <a:rPr lang="en-US" dirty="0"/>
              <a:t>normalize 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vec3 normal = normalize(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worldNormal.xyz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vec4(abs(normal), 1)</a:t>
            </a:r>
            <a:r>
              <a:rPr lang="en-US" dirty="0"/>
              <a:t> as color</a:t>
            </a:r>
          </a:p>
          <a:p>
            <a:pPr lvl="1"/>
            <a:r>
              <a:rPr lang="en-US" dirty="0"/>
              <a:t>false color display (visualizes non-color data as color)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047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red, green, blue </a:t>
            </a:r>
            <a:r>
              <a:rPr lang="en-US" dirty="0" err="1"/>
              <a:t>pokemon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9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981.08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z(x,y) = Ax + By + C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.40591"/>
  <p:tag name="ORIGINALWIDTH" val="67.8059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20606"/>
  <p:tag name="ORIGINALWIDTH" val="256.82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 = 0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 \begin{bmatrix}A \\ B \\ C \\ D\end{bmatrix} = 0&#10;$$&#10;&#10;\end{document}"/>
  <p:tag name="IGUANATEXSIZE" val="32"/>
  <p:tag name="IGUANATEXCURSOR" val="788"/>
  <p:tag name="TRANSPARENCY" val="Tru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"/>
  <p:tag name="ORIGINALWIDTH" val="67.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&#10;$$&#10;&#10;\end{document}"/>
  <p:tag name="IGUANATEXSIZE" val="32"/>
  <p:tag name="IGUANATEXCURSOR" val="78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6097"/>
  <p:tag name="ORIGINALWIDTH" val="81.007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'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58.805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20819"/>
  <p:tag name="ORIGINALWIDTH" val="154.81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^{-1}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537.04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 = T^{-1}(\rvec{p}')&#10;$$&#10;&#10;\end{document}"/>
  <p:tag name="IGUANATEXSIZE" val="32"/>
  <p:tag name="IGUANATEXCURSOR" val="796"/>
  <p:tag name="TRANSPARENCY" val="True"/>
  <p:tag name="FILENAME" val=""/>
  <p:tag name="INPUTTYPE" val="0"/>
  <p:tag name="LATEXENGINEID" val="1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\begin{bmatrix}A \\ B \\ C \\ D\end{bmatrix} = 0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332.7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 \rmx{T}^{-1} \begin{bmatrix}A \\ B \\ C \\ D\end{bmatrix} = 0&#10;$$&#10;&#10;\end{document}"/>
  <p:tag name="IGUANATEXSIZE" val="32"/>
  <p:tag name="IGUANATEXCURSOR" val="880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693.06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&#10;$$&#10;&#10;\end{document}"/>
  <p:tag name="IGUANATEXSIZE" val="32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372.63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f(\rvec{r}) = 0&#10;$$&#10;&#10;\end{document}"/>
  <p:tag name="IGUANATEXSIZE" val="32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164.414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xi(\rvec{r})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06"/>
  <p:tag name="ORIGINALWIDTH" val="579.05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 = \left[ \nabla f(\rvec{r}) \right]^\wedge&#10;$$&#10;&#10;\end{document}"/>
  <p:tag name="IGUANATEXSIZE" val="32"/>
  <p:tag name="IGUANATEXCURSOR" val="824"/>
  <p:tag name="TRANSPARENCY" val="True"/>
  <p:tag name="FILENAME" val=""/>
  <p:tag name="INPUTTYPE" val="0"/>
  <p:tag name="LATEXENGINEID" val="1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4119"/>
  <p:tag name="ORIGINALWIDTH" val="2248.3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_\idx{perturbed} = \left[ \nabla \left( f(\rvec{r}) + \xi(\rvec{r}) \right) \right]^\wedge&#10;= \left[ \nabla f(\rvec{r}) + \nabla \xi(\rvec{r}) \right]^\wedge&#10;$$&#10;&#10;\end{document}"/>
  <p:tag name="IGUANATEXSIZE" val="32"/>
  <p:tag name="IGUANATEXCURSOR" val="944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085.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x &amp; y &amp; z\end{pmatrix} \cdot \begin{pmatrix}A \\ B \\ C \end{pmatrix} = -D&#10;$$&#10;&#10;\end{document}"/>
  <p:tag name="IGUANATEXSIZE" val="32"/>
  <p:tag name="IGUANATEXCURSOR" val="869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98.017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A \\ B \\ C \end{pmatrix}&#10;$$&#10;&#10;\end{document}"/>
  <p:tag name="IGUANATEXSIZE" val="32"/>
  <p:tag name="IGUANATEXCURSOR" val="82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150.613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D&#10;$$&#10;&#10;\end{document}"/>
  <p:tag name="IGUANATEXSIZE" val="32"/>
  <p:tag name="IGUANATEXCURSOR" val="780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0177"/>
  <p:tag name="ORIGINALWIDTH" val="1139.4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frac{\breve{x}}{\breve{w}} + B\frac{\breve{y}}{\breve{w}} + C\frac{\breve{z}}{\breve{w}} + D = 0&#10;$$&#10;&#10;\end{document}"/>
  <p:tag name="IGUANATEXSIZE" val="32"/>
  <p:tag name="IGUANATEXCURSOR" val="857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1072.89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breve{x} + B\breve{y} + C\breve{z} + D\breve{w} = 0&#10;$$&#10;&#10;\end{document}"/>
  <p:tag name="IGUANATEXSIZE" val="32"/>
  <p:tag name="IGUANATEXCURSOR" val="829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\breve{x} &amp; \breve{y} &amp; \breve{z} &amp; \breve{w} 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40056</TotalTime>
  <Words>851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Computer Graphics Environment Mapping</vt:lpstr>
      <vt:lpstr>3D transformation vertex shader: world space position of vertex</vt:lpstr>
      <vt:lpstr>3D transformation vertex shader:  world space shading normal </vt:lpstr>
      <vt:lpstr>Why the inverse from the left? Part 1: the plane equation</vt:lpstr>
      <vt:lpstr>Why the inverse from the left? Part2: in homogeneous coordinates</vt:lpstr>
      <vt:lpstr>Why the inverse from the left? Part 3: invertible transformations</vt:lpstr>
      <vt:lpstr>Why the inverse from the left? Part4: equation of the transformed plane</vt:lpstr>
      <vt:lpstr>Fragment shader to verify 3D transformation</vt:lpstr>
      <vt:lpstr>Expected result</vt:lpstr>
      <vt:lpstr>Create env mapped object</vt:lpstr>
      <vt:lpstr>In case of object-relative camera</vt:lpstr>
      <vt:lpstr>Expected result</vt:lpstr>
      <vt:lpstr>Procedural normal mapping</vt:lpstr>
      <vt:lpstr>Simple noise function and gradient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330</cp:revision>
  <dcterms:created xsi:type="dcterms:W3CDTF">2014-12-27T20:04:49Z</dcterms:created>
  <dcterms:modified xsi:type="dcterms:W3CDTF">2021-11-14T22:00:11Z</dcterms:modified>
</cp:coreProperties>
</file>