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3" r:id="rId4"/>
    <p:sldId id="345" r:id="rId5"/>
    <p:sldId id="344" r:id="rId6"/>
    <p:sldId id="346" r:id="rId7"/>
    <p:sldId id="347" r:id="rId8"/>
    <p:sldId id="348" r:id="rId9"/>
    <p:sldId id="354" r:id="rId10"/>
    <p:sldId id="349" r:id="rId11"/>
    <p:sldId id="350" r:id="rId12"/>
    <p:sldId id="351" r:id="rId13"/>
    <p:sldId id="352" r:id="rId14"/>
    <p:sldId id="355" r:id="rId15"/>
    <p:sldId id="353" r:id="rId16"/>
    <p:sldId id="285" r:id="rId17"/>
    <p:sldId id="356" r:id="rId18"/>
    <p:sldId id="299" r:id="rId19"/>
    <p:sldId id="288" r:id="rId20"/>
    <p:sldId id="382" r:id="rId21"/>
    <p:sldId id="384" r:id="rId22"/>
    <p:sldId id="383" r:id="rId23"/>
    <p:sldId id="385" r:id="rId24"/>
    <p:sldId id="386" r:id="rId25"/>
    <p:sldId id="387" r:id="rId26"/>
    <p:sldId id="388" r:id="rId27"/>
    <p:sldId id="398" r:id="rId28"/>
    <p:sldId id="389" r:id="rId29"/>
    <p:sldId id="390" r:id="rId30"/>
    <p:sldId id="380" r:id="rId31"/>
    <p:sldId id="377" r:id="rId32"/>
    <p:sldId id="379" r:id="rId33"/>
    <p:sldId id="378" r:id="rId34"/>
    <p:sldId id="391" r:id="rId35"/>
    <p:sldId id="373" r:id="rId36"/>
    <p:sldId id="376" r:id="rId37"/>
    <p:sldId id="374" r:id="rId38"/>
    <p:sldId id="375" r:id="rId39"/>
    <p:sldId id="392" r:id="rId40"/>
    <p:sldId id="370" r:id="rId41"/>
    <p:sldId id="372" r:id="rId42"/>
    <p:sldId id="371" r:id="rId43"/>
    <p:sldId id="393" r:id="rId44"/>
    <p:sldId id="367" r:id="rId45"/>
    <p:sldId id="368" r:id="rId46"/>
    <p:sldId id="369" r:id="rId47"/>
    <p:sldId id="394" r:id="rId48"/>
    <p:sldId id="363" r:id="rId49"/>
    <p:sldId id="364" r:id="rId50"/>
    <p:sldId id="395" r:id="rId51"/>
    <p:sldId id="358" r:id="rId52"/>
    <p:sldId id="359" r:id="rId53"/>
    <p:sldId id="360" r:id="rId54"/>
    <p:sldId id="361" r:id="rId55"/>
    <p:sldId id="362" r:id="rId56"/>
    <p:sldId id="396" r:id="rId57"/>
    <p:sldId id="397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85409" autoAdjust="0"/>
  </p:normalViewPr>
  <p:slideViewPr>
    <p:cSldViewPr snapToGrid="0">
      <p:cViewPr>
        <p:scale>
          <a:sx n="100" d="100"/>
          <a:sy n="100" d="100"/>
        </p:scale>
        <p:origin x="702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42DE-712A-449D-BC00-52ADFACAA99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6B55-0E28-4369-B112-7B4F3BB7D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4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42DE-712A-449D-BC00-52ADFACAA99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6B55-0E28-4369-B112-7B4F3BB7D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4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42DE-712A-449D-BC00-52ADFACAA99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6B55-0E28-4369-B112-7B4F3BB7D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5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42DE-712A-449D-BC00-52ADFACAA99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6B55-0E28-4369-B112-7B4F3BB7D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8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42DE-712A-449D-BC00-52ADFACAA99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6B55-0E28-4369-B112-7B4F3BB7D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8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42DE-712A-449D-BC00-52ADFACAA99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6B55-0E28-4369-B112-7B4F3BB7D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6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42DE-712A-449D-BC00-52ADFACAA99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6B55-0E28-4369-B112-7B4F3BB7D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5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42DE-712A-449D-BC00-52ADFACAA99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6B55-0E28-4369-B112-7B4F3BB7D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58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42DE-712A-449D-BC00-52ADFACAA99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6B55-0E28-4369-B112-7B4F3BB7D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9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42DE-712A-449D-BC00-52ADFACAA99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6B55-0E28-4369-B112-7B4F3BB7D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1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42DE-712A-449D-BC00-52ADFACAA99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6B55-0E28-4369-B112-7B4F3BB7D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7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742DE-712A-449D-BC00-52ADFACAA99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B6B55-0E28-4369-B112-7B4F3BB7D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Multiplayer b</a:t>
            </a:r>
            <a:r>
              <a:rPr lang="hu-HU" dirty="0" err="1"/>
              <a:t>öngészőben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Szoftverfejlesztés laboratórium 2.</a:t>
            </a:r>
          </a:p>
          <a:p>
            <a:r>
              <a:rPr lang="hu-HU" dirty="0"/>
              <a:t>IIT4 mérés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66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kog/</a:t>
            </a:r>
            <a:r>
              <a:rPr lang="hu-HU" b="1" dirty="0">
                <a:solidFill>
                  <a:srgbClr val="FF0000"/>
                </a:solidFill>
              </a:rPr>
              <a:t>server</a:t>
            </a:r>
            <a:r>
              <a:rPr lang="hu-HU" dirty="0"/>
              <a:t>/build.gradle.kts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836821"/>
            <a:ext cx="12192000" cy="50211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dependencies {</a:t>
            </a:r>
            <a:r>
              <a:rPr lang="en-US" sz="3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implementation(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3200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stdlib-js</a:t>
            </a:r>
            <a:r>
              <a:rPr lang="en-US" sz="32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3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implementation(</a:t>
            </a:r>
            <a:r>
              <a:rPr lang="en-US" sz="32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"org.jetbrains.kotlinx:kotlinx-serialization-json:1.0.0"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implementation(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"express"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"4.17.1"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3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implementation(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"socket.io"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"4.3.1"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3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91288" y="-113683"/>
            <a:ext cx="186069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600" dirty="0">
                <a:solidFill>
                  <a:srgbClr val="C00000"/>
                </a:solidFill>
                <a:latin typeface="Whipsmart" panose="020B0502030203050204" pitchFamily="34" charset="0"/>
                <a:sym typeface="Webdings" panose="05030102010509060703" pitchFamily="18" charset="2"/>
              </a:rPr>
              <a:t></a:t>
            </a:r>
            <a:endParaRPr lang="en-US" sz="11600" dirty="0">
              <a:solidFill>
                <a:srgbClr val="C00000"/>
              </a:solidFill>
              <a:latin typeface="Whipsmart" panose="020B050203020305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76254" y="6027003"/>
            <a:ext cx="9515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latin typeface="Whipsmart" panose="020B0502030203050204" pitchFamily="34" charset="0"/>
              </a:rPr>
              <a:t>Ez egy JS könyvtár, fogalma sincs, hogyan kell Kotlin objektumokat szerializálni.</a:t>
            </a:r>
          </a:p>
          <a:p>
            <a:r>
              <a:rPr lang="hu-HU" sz="2400" dirty="0">
                <a:latin typeface="Whipsmart" panose="020B0502030203050204" pitchFamily="34" charset="0"/>
              </a:rPr>
              <a:t>Stringeket tudunk küldeni vele, a szerializációt nekünk kell megcsinálni.</a:t>
            </a:r>
            <a:endParaRPr lang="en-US" sz="2400" dirty="0">
              <a:latin typeface="Whipsmart" panose="020B0502030203050204" pitchFamily="34" charset="0"/>
            </a:endParaRPr>
          </a:p>
        </p:txBody>
      </p:sp>
      <p:cxnSp>
        <p:nvCxnSpPr>
          <p:cNvPr id="7" name="Straight Arrow Connector 6"/>
          <p:cNvCxnSpPr>
            <a:stCxn id="3" idx="0"/>
          </p:cNvCxnSpPr>
          <p:nvPr/>
        </p:nvCxnSpPr>
        <p:spPr>
          <a:xfrm flipH="1" flipV="1">
            <a:off x="6865257" y="5646057"/>
            <a:ext cx="568870" cy="3809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127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kog/</a:t>
            </a:r>
            <a:r>
              <a:rPr lang="hu-HU" b="1" dirty="0">
                <a:solidFill>
                  <a:srgbClr val="FF0000"/>
                </a:solidFill>
              </a:rPr>
              <a:t>server</a:t>
            </a:r>
            <a:r>
              <a:rPr lang="hu-HU" dirty="0"/>
              <a:t>/build.gradle.kts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836821"/>
            <a:ext cx="12192000" cy="50211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sourceSets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srcDirs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/main/</a:t>
            </a:r>
            <a:r>
              <a:rPr lang="en-US" sz="2400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sz="2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"../</a:t>
            </a:r>
            <a:r>
              <a:rPr lang="en-US" sz="2400" b="1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webglmath</a:t>
            </a:r>
            <a:r>
              <a:rPr lang="en-US" sz="2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/main/</a:t>
            </a:r>
            <a:r>
              <a:rPr lang="en-US" sz="2400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sz="2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"../</a:t>
            </a:r>
            <a:r>
              <a:rPr lang="en-US" sz="2400" b="1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US" sz="2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/main/</a:t>
            </a:r>
            <a:r>
              <a:rPr lang="en-US" sz="2400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sz="2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  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runTask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workingDir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projectDir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2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projectDir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91288" y="-113683"/>
            <a:ext cx="186069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600" dirty="0">
                <a:solidFill>
                  <a:srgbClr val="C00000"/>
                </a:solidFill>
                <a:latin typeface="Whipsmart" panose="020B0502030203050204" pitchFamily="34" charset="0"/>
                <a:sym typeface="Webdings" panose="05030102010509060703" pitchFamily="18" charset="2"/>
              </a:rPr>
              <a:t></a:t>
            </a:r>
            <a:endParaRPr lang="en-US" sz="11600" dirty="0">
              <a:solidFill>
                <a:srgbClr val="C0000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74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Project 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Java JDK 8 telepítése</a:t>
            </a:r>
          </a:p>
          <a:p>
            <a:r>
              <a:rPr lang="hu-HU" dirty="0" err="1"/>
              <a:t>Gradle</a:t>
            </a:r>
            <a:r>
              <a:rPr lang="hu-HU" dirty="0"/>
              <a:t> </a:t>
            </a:r>
            <a:r>
              <a:rPr lang="en-US" dirty="0"/>
              <a:t>7</a:t>
            </a:r>
            <a:r>
              <a:rPr lang="hu-HU" dirty="0"/>
              <a:t>.</a:t>
            </a:r>
            <a:r>
              <a:rPr lang="en-US" dirty="0"/>
              <a:t>2</a:t>
            </a:r>
            <a:r>
              <a:rPr lang="hu-HU" dirty="0"/>
              <a:t> telepítése</a:t>
            </a:r>
          </a:p>
          <a:p>
            <a:r>
              <a:rPr lang="hu-HU" dirty="0"/>
              <a:t>fordítás (időbe telhet elsőre)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szerver</a:t>
            </a:r>
            <a:r>
              <a:rPr lang="en-US" dirty="0"/>
              <a:t> </a:t>
            </a:r>
            <a:r>
              <a:rPr lang="en-US" dirty="0" err="1"/>
              <a:t>ind</a:t>
            </a:r>
            <a:r>
              <a:rPr lang="hu-HU" dirty="0"/>
              <a:t>ítása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kliens indítása</a:t>
            </a:r>
          </a:p>
          <a:p>
            <a:r>
              <a:rPr lang="hu-HU" dirty="0"/>
              <a:t>Chrome-ban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34886" y="3462421"/>
            <a:ext cx="3704771" cy="8338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gradle build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4886" y="5099217"/>
            <a:ext cx="3704772" cy="8338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gradle noderun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72200" y="2908395"/>
            <a:ext cx="5562600" cy="9709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://localhost:3001?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name=Foo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394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Kiindulási állapot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node.js szerver csak fileokat szolgáltat</a:t>
            </a:r>
          </a:p>
          <a:p>
            <a:pPr lvl="1"/>
            <a:r>
              <a:rPr lang="hu-HU" dirty="0"/>
              <a:t>mint a http-server</a:t>
            </a:r>
          </a:p>
          <a:p>
            <a:r>
              <a:rPr lang="hu-HU" dirty="0"/>
              <a:t>minden lokálisan zajlik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61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Netcode terv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dirty="0"/>
              <a:t>a szerver és a kliensek is rendelkeznek egy GameState példánnyal</a:t>
            </a:r>
          </a:p>
          <a:p>
            <a:pPr lvl="1"/>
            <a:r>
              <a:rPr lang="hu-HU" dirty="0"/>
              <a:t>ez a világ reprezentációja a játéklogika (most leginkább mechanikai szimuláció) szempontjából</a:t>
            </a:r>
          </a:p>
          <a:p>
            <a:r>
              <a:rPr lang="hu-HU" dirty="0"/>
              <a:t>a kliens a felhasználói inputokat (gombnyomások) a saját szimulációjában (</a:t>
            </a:r>
            <a:r>
              <a:rPr lang="hu-HU" dirty="0">
                <a:solidFill>
                  <a:srgbClr val="FF0000"/>
                </a:solidFill>
              </a:rPr>
              <a:t>extrapoláció</a:t>
            </a:r>
            <a:r>
              <a:rPr lang="hu-HU" dirty="0"/>
              <a:t>) figyelembe veszi, a szervernek elküldi</a:t>
            </a:r>
          </a:p>
          <a:p>
            <a:r>
              <a:rPr lang="hu-HU" dirty="0"/>
              <a:t>a szerver a kapott inputokat figyelembe veszi</a:t>
            </a:r>
          </a:p>
          <a:p>
            <a:r>
              <a:rPr lang="hu-HU" dirty="0"/>
              <a:t>rendszeresen elküldi a GameState-et minden kliensnek</a:t>
            </a:r>
          </a:p>
          <a:p>
            <a:r>
              <a:rPr lang="hu-HU" dirty="0"/>
              <a:t>a kliensek a saját GameStatejüket lecserélik a kapottra</a:t>
            </a:r>
          </a:p>
          <a:p>
            <a:r>
              <a:rPr lang="hu-HU" dirty="0"/>
              <a:t>a megjelenített GameObject-eket csak finoman húzzuk az új helyre (</a:t>
            </a:r>
            <a:r>
              <a:rPr lang="hu-HU" dirty="0">
                <a:solidFill>
                  <a:srgbClr val="FF0000"/>
                </a:solidFill>
              </a:rPr>
              <a:t>interpoláció</a:t>
            </a:r>
            <a:r>
              <a:rPr lang="hu-H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56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Hova kell dolgozni?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client/src/main/kotlin</a:t>
            </a:r>
          </a:p>
          <a:p>
            <a:pPr lvl="1"/>
            <a:r>
              <a:rPr lang="hu-HU" dirty="0"/>
              <a:t>App.kt</a:t>
            </a:r>
          </a:p>
          <a:p>
            <a:pPr lvl="1"/>
            <a:r>
              <a:rPr lang="hu-HU" dirty="0"/>
              <a:t>Scene.kt</a:t>
            </a:r>
          </a:p>
          <a:p>
            <a:pPr lvl="1"/>
            <a:r>
              <a:rPr lang="hu-HU" dirty="0"/>
              <a:t>GameObject.kt</a:t>
            </a:r>
          </a:p>
          <a:p>
            <a:r>
              <a:rPr lang="hu-HU" dirty="0"/>
              <a:t>common/src/main/kotlin</a:t>
            </a:r>
          </a:p>
          <a:p>
            <a:pPr lvl="1"/>
            <a:r>
              <a:rPr lang="hu-HU" dirty="0"/>
              <a:t>GameState.kt</a:t>
            </a:r>
          </a:p>
          <a:p>
            <a:r>
              <a:rPr lang="hu-HU" dirty="0"/>
              <a:t>server/src/main/kotlin</a:t>
            </a:r>
          </a:p>
          <a:p>
            <a:pPr lvl="1"/>
            <a:r>
              <a:rPr lang="hu-HU" dirty="0"/>
              <a:t>server.kt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websocket kapcsolat, eseménykezelés és üzenetfogadás</a:t>
            </a:r>
          </a:p>
          <a:p>
            <a:r>
              <a:rPr lang="hu-HU" dirty="0"/>
              <a:t>színtér megjelenítése</a:t>
            </a:r>
          </a:p>
          <a:p>
            <a:r>
              <a:rPr lang="hu-HU" dirty="0"/>
              <a:t>színtér interpolációja</a:t>
            </a:r>
          </a:p>
          <a:p>
            <a:r>
              <a:rPr lang="hu-HU" dirty="0"/>
              <a:t>fizikai szimuláció</a:t>
            </a:r>
          </a:p>
          <a:p>
            <a:r>
              <a:rPr lang="hu-HU" dirty="0"/>
              <a:t>kliensesemények fogadása, szerverállapot elküldése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583543" y="2090057"/>
            <a:ext cx="3614057" cy="377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873829" y="2844800"/>
            <a:ext cx="3298371" cy="377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628571" y="3280229"/>
            <a:ext cx="2569029" cy="493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396343" y="4194629"/>
            <a:ext cx="2801257" cy="15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728686" y="4920343"/>
            <a:ext cx="3443514" cy="261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391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Munkaterv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fizikai szimuláció a szerveren (is)</a:t>
            </a:r>
          </a:p>
          <a:p>
            <a:r>
              <a:rPr lang="hu-HU" dirty="0" err="1"/>
              <a:t>szinkronizáció</a:t>
            </a:r>
            <a:r>
              <a:rPr lang="hu-HU" dirty="0"/>
              <a:t> a </a:t>
            </a:r>
            <a:r>
              <a:rPr lang="hu-HU" dirty="0" err="1"/>
              <a:t>kliensekke</a:t>
            </a:r>
            <a:r>
              <a:rPr lang="en-US" dirty="0"/>
              <a:t>l</a:t>
            </a:r>
            <a:endParaRPr lang="hu-HU" dirty="0"/>
          </a:p>
          <a:p>
            <a:r>
              <a:rPr lang="hu-HU" dirty="0" err="1"/>
              <a:t>multiplayer</a:t>
            </a:r>
            <a:r>
              <a:rPr lang="hu-HU" dirty="0"/>
              <a:t> játék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az egyes lépésekhez segítenek a következő diák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47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avatar-vezérlés</a:t>
            </a:r>
          </a:p>
          <a:p>
            <a:r>
              <a:rPr lang="hu-HU" dirty="0"/>
              <a:t>websocket hello</a:t>
            </a:r>
          </a:p>
          <a:p>
            <a:r>
              <a:rPr lang="hu-HU" dirty="0"/>
              <a:t>üzenetek átküldése</a:t>
            </a:r>
          </a:p>
          <a:p>
            <a:r>
              <a:rPr lang="hu-HU" dirty="0"/>
              <a:t>interpoláció</a:t>
            </a:r>
          </a:p>
          <a:p>
            <a:r>
              <a:rPr lang="hu-HU" dirty="0"/>
              <a:t>lövés</a:t>
            </a:r>
          </a:p>
          <a:p>
            <a:r>
              <a:rPr lang="hu-HU" dirty="0"/>
              <a:t>ütközésdetektálás</a:t>
            </a:r>
          </a:p>
          <a:p>
            <a:r>
              <a:rPr lang="hu-HU" dirty="0"/>
              <a:t>ütközésválasz</a:t>
            </a:r>
          </a:p>
          <a:p>
            <a:endParaRPr lang="hu-HU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65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Debuggolás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dirty="0"/>
              <a:t>SourceMapeken keresztül megy (JS fut, Kotlint nézzük, abba rakunk breakpointokat)</a:t>
            </a:r>
          </a:p>
          <a:p>
            <a:pPr lvl="1"/>
            <a:r>
              <a:rPr lang="hu-HU" dirty="0"/>
              <a:t>ez eléggé hazárdosan megy, nem lehet mindenhova breakpointot tenni</a:t>
            </a:r>
          </a:p>
          <a:p>
            <a:pPr lvl="1"/>
            <a:r>
              <a:rPr lang="en-US" dirty="0"/>
              <a:t>h</a:t>
            </a:r>
            <a:r>
              <a:rPr lang="hu-HU" dirty="0"/>
              <a:t>a valami JS kódban bóklászik a debugger, akkor continue</a:t>
            </a:r>
          </a:p>
          <a:p>
            <a:r>
              <a:rPr lang="hu-HU" dirty="0"/>
              <a:t>kliens:</a:t>
            </a:r>
          </a:p>
          <a:p>
            <a:pPr lvl="1"/>
            <a:r>
              <a:rPr lang="hu-HU" dirty="0" err="1"/>
              <a:t>chrome</a:t>
            </a:r>
            <a:r>
              <a:rPr lang="hu-HU" dirty="0"/>
              <a:t>, jobb klikk, </a:t>
            </a:r>
            <a:r>
              <a:rPr lang="hu-HU" dirty="0" err="1"/>
              <a:t>inspect</a:t>
            </a:r>
            <a:endParaRPr lang="hu-HU" dirty="0"/>
          </a:p>
          <a:p>
            <a:r>
              <a:rPr lang="hu-HU" dirty="0"/>
              <a:t>szerver (</a:t>
            </a:r>
            <a:r>
              <a:rPr lang="hu-HU" dirty="0" err="1"/>
              <a:t>localhoston</a:t>
            </a:r>
            <a:r>
              <a:rPr lang="hu-HU" dirty="0"/>
              <a:t>)</a:t>
            </a:r>
          </a:p>
          <a:p>
            <a:pPr lvl="1"/>
            <a:r>
              <a:rPr lang="hu-HU" dirty="0" err="1"/>
              <a:t>chrome</a:t>
            </a:r>
            <a:r>
              <a:rPr lang="hu-HU" dirty="0"/>
              <a:t>: </a:t>
            </a:r>
            <a:r>
              <a:rPr lang="hu-HU" dirty="0" err="1"/>
              <a:t>about</a:t>
            </a:r>
            <a:r>
              <a:rPr lang="hu-HU" dirty="0"/>
              <a:t>:</a:t>
            </a:r>
            <a:r>
              <a:rPr lang="hu-HU" dirty="0" err="1"/>
              <a:t>inspect</a:t>
            </a:r>
            <a:endParaRPr lang="hu-HU" dirty="0"/>
          </a:p>
          <a:p>
            <a:pPr lvl="1"/>
            <a:r>
              <a:rPr lang="hu-HU" dirty="0"/>
              <a:t>ha fut a szerver, kell itt lennie egy linknek a debuggolásához</a:t>
            </a:r>
            <a:endParaRPr lang="en-US" dirty="0"/>
          </a:p>
          <a:p>
            <a:pPr lvl="1"/>
            <a:r>
              <a:rPr lang="en-US" dirty="0"/>
              <a:t>pl. a console </a:t>
            </a:r>
            <a:r>
              <a:rPr lang="en-US" dirty="0" err="1"/>
              <a:t>logok</a:t>
            </a:r>
            <a:r>
              <a:rPr lang="en-US" dirty="0"/>
              <a:t> </a:t>
            </a:r>
            <a:r>
              <a:rPr lang="en-US" dirty="0" err="1"/>
              <a:t>mellett</a:t>
            </a:r>
            <a:r>
              <a:rPr lang="en-US" dirty="0"/>
              <a:t> van link a JS for</a:t>
            </a:r>
            <a:r>
              <a:rPr lang="hu-HU" dirty="0"/>
              <a:t>rásfilera</a:t>
            </a:r>
          </a:p>
          <a:p>
            <a:pPr lvl="1"/>
            <a:r>
              <a:rPr lang="hu-HU" dirty="0"/>
              <a:t>Ctrl-P-vel előhozható a Kotlin forrás (pl. a server.kt)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194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Scene: </a:t>
            </a:r>
            <a:r>
              <a:rPr lang="hu-HU" dirty="0" err="1"/>
              <a:t>Mesh</a:t>
            </a:r>
            <a:r>
              <a:rPr lang="hu-HU" dirty="0"/>
              <a:t> betöltés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836821"/>
            <a:ext cx="12192000" cy="50211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C7004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427E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getMesh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 err="1">
                <a:solidFill>
                  <a:srgbClr val="CB65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textureFileName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34A7B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800" i="1" dirty="0" err="1">
                <a:solidFill>
                  <a:srgbClr val="CB65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animTileSizeX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34A7B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7C4F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800" i="1" dirty="0" err="1">
                <a:solidFill>
                  <a:srgbClr val="CB65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animTileSizeY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34A7B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7C4F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>
                <a:solidFill>
                  <a:srgbClr val="C7004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Mesh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C7004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meshes</a:t>
            </a:r>
            <a:r>
              <a:rPr lang="en-US" sz="1800" dirty="0" err="1">
                <a:solidFill>
                  <a:srgbClr val="C7004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getOrPut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textureFileName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 err="1">
                <a:solidFill>
                  <a:srgbClr val="C7004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material </a:t>
            </a:r>
            <a:r>
              <a:rPr lang="en-US" sz="1800" dirty="0">
                <a:solidFill>
                  <a:srgbClr val="C7004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Material(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texturedProgram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C7004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solidFill>
                  <a:srgbClr val="7C4F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8F863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8F863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colorTexture</a:t>
            </a:r>
            <a:r>
              <a:rPr lang="en-US" sz="1800" dirty="0">
                <a:solidFill>
                  <a:srgbClr val="8F863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800" dirty="0">
                <a:solidFill>
                  <a:srgbClr val="C7004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?.</a:t>
            </a:r>
            <a:r>
              <a:rPr lang="en-US" sz="1800" dirty="0">
                <a:solidFill>
                  <a:srgbClr val="427E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800" i="1" dirty="0">
                <a:solidFill>
                  <a:srgbClr val="CB65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Texture2D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 err="1">
                <a:solidFill>
                  <a:srgbClr val="CB65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sz="1800" i="1" dirty="0">
                <a:solidFill>
                  <a:srgbClr val="CB65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r>
              <a:rPr lang="en-US" sz="1800" dirty="0">
                <a:solidFill>
                  <a:srgbClr val="C7004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800" dirty="0">
                <a:solidFill>
                  <a:srgbClr val="C7004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CB65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textureFileName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1800" dirty="0">
                <a:solidFill>
                  <a:srgbClr val="C7004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i="1" dirty="0" err="1">
                <a:solidFill>
                  <a:srgbClr val="CB65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solidFill>
                  <a:srgbClr val="7C4F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8F863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8F863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texScale</a:t>
            </a:r>
            <a:r>
              <a:rPr lang="en-US" sz="1800" dirty="0">
                <a:solidFill>
                  <a:srgbClr val="8F863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800" dirty="0">
                <a:solidFill>
                  <a:srgbClr val="C7004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?.</a:t>
            </a:r>
            <a:r>
              <a:rPr lang="en-US" sz="1800" dirty="0">
                <a:solidFill>
                  <a:srgbClr val="427E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 err="1">
                <a:solidFill>
                  <a:srgbClr val="CB65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animTileSizeX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 err="1">
                <a:solidFill>
                  <a:srgbClr val="CB65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animTileSizeY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 err="1">
                <a:solidFill>
                  <a:srgbClr val="C7004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mesh </a:t>
            </a:r>
            <a:r>
              <a:rPr lang="en-US" sz="1800" dirty="0">
                <a:solidFill>
                  <a:srgbClr val="C7004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Mesh(material,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quadGeometry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meshes[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textureFileName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800" dirty="0">
                <a:solidFill>
                  <a:srgbClr val="C7004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mesh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>
                <a:solidFill>
                  <a:srgbClr val="C7004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mesh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91288" y="-113683"/>
            <a:ext cx="186069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600" dirty="0">
                <a:solidFill>
                  <a:srgbClr val="C00000"/>
                </a:solidFill>
                <a:latin typeface="Whipsmart" panose="020B0502030203050204" pitchFamily="34" charset="0"/>
                <a:sym typeface="Webdings" panose="05030102010509060703" pitchFamily="18" charset="2"/>
              </a:rPr>
              <a:t></a:t>
            </a:r>
            <a:endParaRPr lang="en-US" sz="11600" dirty="0">
              <a:solidFill>
                <a:srgbClr val="C00000"/>
              </a:solidFill>
              <a:latin typeface="Whipsmart" panose="020B050203020305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83516" y="2967335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latin typeface="Whipsmart" panose="020B0502030203050204" pitchFamily="34" charset="0"/>
              </a:rPr>
              <a:t>akárhányszor hívható ugyanarra a filera</a:t>
            </a:r>
            <a:endParaRPr lang="en-US" sz="2400" dirty="0">
              <a:latin typeface="Whipsmart" panose="020B0502030203050204" pitchFamily="34" charset="0"/>
            </a:endParaRPr>
          </a:p>
        </p:txBody>
      </p:sp>
      <p:cxnSp>
        <p:nvCxnSpPr>
          <p:cNvPr id="7" name="Straight Arrow Connector 6"/>
          <p:cNvCxnSpPr>
            <a:cxnSpLocks/>
            <a:stCxn id="6" idx="1"/>
          </p:cNvCxnSpPr>
          <p:nvPr/>
        </p:nvCxnSpPr>
        <p:spPr>
          <a:xfrm flipH="1">
            <a:off x="3270422" y="3198168"/>
            <a:ext cx="3713094" cy="3038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31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Technológiák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programnyelv</a:t>
            </a:r>
          </a:p>
          <a:p>
            <a:pPr lvl="1"/>
            <a:r>
              <a:rPr lang="hu-HU" dirty="0"/>
              <a:t>Kotlin</a:t>
            </a:r>
          </a:p>
          <a:p>
            <a:pPr lvl="1"/>
            <a:r>
              <a:rPr lang="hu-HU" dirty="0"/>
              <a:t>build system: gradle</a:t>
            </a:r>
          </a:p>
          <a:p>
            <a:r>
              <a:rPr lang="hu-HU" dirty="0"/>
              <a:t>szerver</a:t>
            </a:r>
          </a:p>
          <a:p>
            <a:pPr lvl="1"/>
            <a:r>
              <a:rPr lang="hu-HU" dirty="0" err="1"/>
              <a:t>Node.js</a:t>
            </a:r>
            <a:endParaRPr lang="hu-HU" dirty="0"/>
          </a:p>
          <a:p>
            <a:r>
              <a:rPr lang="hu-HU" dirty="0"/>
              <a:t>kliens</a:t>
            </a:r>
          </a:p>
          <a:p>
            <a:pPr lvl="1"/>
            <a:r>
              <a:rPr lang="hu-HU" dirty="0"/>
              <a:t>HTML5, JavaScript, </a:t>
            </a:r>
            <a:r>
              <a:rPr lang="hu-HU" dirty="0" err="1"/>
              <a:t>WebGL</a:t>
            </a:r>
            <a:endParaRPr lang="hu-HU" dirty="0"/>
          </a:p>
          <a:p>
            <a:r>
              <a:rPr lang="hu-HU" dirty="0"/>
              <a:t>kommunikáció</a:t>
            </a:r>
          </a:p>
          <a:p>
            <a:pPr lvl="1"/>
            <a:r>
              <a:rPr lang="hu-HU" dirty="0" err="1"/>
              <a:t>sockets.io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270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Scene: játékállapot és objektum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836821"/>
            <a:ext cx="12192000" cy="50211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Scene (</a:t>
            </a:r>
            <a:r>
              <a:rPr lang="en-US" sz="28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WebGL2RenderingContext, </a:t>
            </a:r>
            <a:r>
              <a:rPr lang="en-US" sz="28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playerId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u="sng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"scene"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en-US" sz="28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hu-HU" sz="28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hu-HU" sz="28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gameState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GameState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i="1" dirty="0" err="1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&gt;()</a:t>
            </a:r>
            <a:endParaRPr lang="hu-HU" sz="28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hu-HU" sz="28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hu-HU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avatar </a:t>
            </a: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getMesh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"fighter"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hu-HU" sz="28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8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gameState</a:t>
            </a:r>
            <a:r>
              <a:rPr lang="en-US" sz="28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addObject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playerId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"fighter"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hu-HU" sz="28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playerName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playerId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avatar</a:t>
            </a:r>
            <a:r>
              <a:rPr lang="en-US" sz="28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r>
              <a:rPr lang="en-US" sz="28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91288" y="-113683"/>
            <a:ext cx="186069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600" dirty="0">
                <a:solidFill>
                  <a:srgbClr val="C00000"/>
                </a:solidFill>
                <a:latin typeface="Whipsmart" panose="020B0502030203050204" pitchFamily="34" charset="0"/>
                <a:sym typeface="Webdings" panose="05030102010509060703" pitchFamily="18" charset="2"/>
              </a:rPr>
              <a:t></a:t>
            </a:r>
            <a:endParaRPr lang="en-US" sz="11600" dirty="0">
              <a:solidFill>
                <a:srgbClr val="C00000"/>
              </a:solidFill>
              <a:latin typeface="Whipsmart" panose="020B050203020305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89894" y="2494663"/>
            <a:ext cx="436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latin typeface="Whipsmart" panose="020B0502030203050204" pitchFamily="34" charset="0"/>
              </a:rPr>
              <a:t>egyedi hálózati objektumozonosító</a:t>
            </a:r>
            <a:endParaRPr lang="en-US" sz="2400" dirty="0">
              <a:latin typeface="Whipsmart" panose="020B0502030203050204" pitchFamily="34" charset="0"/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5987441" y="2725496"/>
            <a:ext cx="1502453" cy="6691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97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Scene.update: NetObj -</a:t>
            </a:r>
            <a:r>
              <a:rPr lang="en-US" dirty="0"/>
              <a:t>&gt; </a:t>
            </a:r>
            <a:r>
              <a:rPr lang="en-US" dirty="0" err="1"/>
              <a:t>GameObj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836821"/>
            <a:ext cx="12192000" cy="50211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gameState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t)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hu-HU" sz="20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gameState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netObj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gameObjects.getOrPut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getMesh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netObj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)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apply{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netObj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roll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netObj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netObj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collisionRadius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netObj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collisionRadius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1.0f)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label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netObj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hu-HU" sz="20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91288" y="-113683"/>
            <a:ext cx="186069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600" dirty="0">
                <a:solidFill>
                  <a:srgbClr val="C00000"/>
                </a:solidFill>
                <a:latin typeface="Whipsmart" panose="020B0502030203050204" pitchFamily="34" charset="0"/>
                <a:sym typeface="Webdings" panose="05030102010509060703" pitchFamily="18" charset="2"/>
              </a:rPr>
              <a:t></a:t>
            </a:r>
            <a:endParaRPr lang="en-US" sz="11600" dirty="0">
              <a:solidFill>
                <a:srgbClr val="C00000"/>
              </a:solidFill>
              <a:latin typeface="Whipsmart" panose="020B050203020305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7322" y="4273583"/>
            <a:ext cx="5094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latin typeface="Whipsmart" panose="020B0502030203050204" pitchFamily="34" charset="0"/>
              </a:rPr>
              <a:t>új objektum, amihez még nincs GameObj</a:t>
            </a:r>
            <a:endParaRPr lang="en-US" sz="2400" dirty="0">
              <a:latin typeface="Whipsmart" panose="020B0502030203050204" pitchFamily="34" charset="0"/>
            </a:endParaRPr>
          </a:p>
        </p:txBody>
      </p:sp>
      <p:cxnSp>
        <p:nvCxnSpPr>
          <p:cNvPr id="7" name="Straight Arrow Connector 6"/>
          <p:cNvCxnSpPr>
            <a:cxnSpLocks/>
            <a:stCxn id="6" idx="1"/>
          </p:cNvCxnSpPr>
          <p:nvPr/>
        </p:nvCxnSpPr>
        <p:spPr>
          <a:xfrm flipH="1" flipV="1">
            <a:off x="6549081" y="3896497"/>
            <a:ext cx="208241" cy="6079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671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Scene.update</a:t>
            </a:r>
            <a:r>
              <a:rPr lang="en-US" dirty="0"/>
              <a:t>: t</a:t>
            </a:r>
            <a:r>
              <a:rPr lang="hu-HU" dirty="0"/>
              <a:t>örölt objektumok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836821"/>
            <a:ext cx="12192000" cy="50211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sz="28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en-US" sz="28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removeAll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8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gameState</a:t>
            </a:r>
            <a:r>
              <a:rPr lang="en-US" sz="28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8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r>
              <a:rPr lang="en-US" sz="28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91288" y="-113683"/>
            <a:ext cx="186069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600" dirty="0">
                <a:solidFill>
                  <a:srgbClr val="C00000"/>
                </a:solidFill>
                <a:latin typeface="Whipsmart" panose="020B0502030203050204" pitchFamily="34" charset="0"/>
                <a:sym typeface="Webdings" panose="05030102010509060703" pitchFamily="18" charset="2"/>
              </a:rPr>
              <a:t></a:t>
            </a:r>
            <a:endParaRPr lang="en-US" sz="11600" dirty="0">
              <a:solidFill>
                <a:srgbClr val="C00000"/>
              </a:solidFill>
              <a:latin typeface="Whipsmart" panose="020B050203020305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29196" y="5634067"/>
            <a:ext cx="5072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latin typeface="Whipsmart" panose="020B0502030203050204" pitchFamily="34" charset="0"/>
              </a:rPr>
              <a:t>dobjuk ki azokat, akikhez nincs NetObject</a:t>
            </a:r>
            <a:endParaRPr lang="en-US" sz="2400" dirty="0">
              <a:latin typeface="Whipsmart" panose="020B0502030203050204" pitchFamily="34" charset="0"/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4308954" y="4871800"/>
            <a:ext cx="1320242" cy="993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457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Scene.update</a:t>
            </a:r>
            <a:r>
              <a:rPr lang="en-US" dirty="0"/>
              <a:t>: </a:t>
            </a:r>
            <a:r>
              <a:rPr lang="hu-HU" dirty="0"/>
              <a:t>kameramozgatás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836821"/>
            <a:ext cx="12192000" cy="50211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  <a:r>
              <a:rPr lang="en-US" sz="28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US" sz="28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avatar</a:t>
            </a:r>
            <a:r>
              <a:rPr lang="en-US" sz="28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  <a:r>
              <a:rPr lang="en-US" sz="28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updateViewProjMatrix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91288" y="-113683"/>
            <a:ext cx="186069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600" dirty="0">
                <a:solidFill>
                  <a:srgbClr val="C00000"/>
                </a:solidFill>
                <a:latin typeface="Whipsmart" panose="020B0502030203050204" pitchFamily="34" charset="0"/>
                <a:sym typeface="Webdings" panose="05030102010509060703" pitchFamily="18" charset="2"/>
              </a:rPr>
              <a:t></a:t>
            </a:r>
            <a:endParaRPr lang="en-US" sz="11600" dirty="0">
              <a:solidFill>
                <a:srgbClr val="C0000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GameState</a:t>
            </a:r>
            <a:r>
              <a:rPr lang="en-US" dirty="0"/>
              <a:t>: </a:t>
            </a:r>
            <a:r>
              <a:rPr lang="hu-HU" dirty="0"/>
              <a:t>NetObject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764631"/>
            <a:ext cx="12192000" cy="50211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@Serializable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playerId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</a:pPr>
            <a:r>
              <a:rPr lang="en-US" sz="16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var</a:t>
            </a:r>
            <a:r>
              <a:rPr lang="en-US" sz="16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label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r>
              <a:rPr lang="en-US" sz="16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en-US" sz="16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position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Vec2(</a:t>
            </a:r>
            <a:r>
              <a:rPr lang="en-US" sz="16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128.0f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128.0f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playerId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2.2f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orientation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Vec1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makeRandom(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3.14f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3.14f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hu-HU" sz="16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collisionRadius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C4FC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1.0f</a:t>
            </a: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velocity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Vec2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makeRandom(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0.1f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0.1f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angVelocity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Vec1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makeRandom(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0.314f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0.314f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aheadThrust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backThrust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rightThrust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leftThrust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ccwTorque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cwTorque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68125" y="825036"/>
            <a:ext cx="186069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600" dirty="0">
                <a:solidFill>
                  <a:srgbClr val="C00000"/>
                </a:solidFill>
                <a:latin typeface="Whipsmart" panose="020B0502030203050204" pitchFamily="34" charset="0"/>
                <a:sym typeface="Webdings" panose="05030102010509060703" pitchFamily="18" charset="2"/>
              </a:rPr>
              <a:t></a:t>
            </a:r>
            <a:endParaRPr lang="en-US" sz="11600" dirty="0">
              <a:solidFill>
                <a:srgbClr val="C00000"/>
              </a:solidFill>
              <a:latin typeface="Whipsmart" panose="020B050203020305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29196" y="5634067"/>
            <a:ext cx="5072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latin typeface="Whipsmart" panose="020B0502030203050204" pitchFamily="34" charset="0"/>
              </a:rPr>
              <a:t>ezeket az avatarok esetében gombnyomással állítjuk</a:t>
            </a:r>
            <a:endParaRPr lang="en-US" sz="2400" dirty="0">
              <a:latin typeface="Whipsmart" panose="020B0502030203050204" pitchFamily="34" charset="0"/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2913322" y="5826642"/>
            <a:ext cx="2715874" cy="2229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490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GameState</a:t>
            </a:r>
            <a:r>
              <a:rPr lang="en-US" dirty="0"/>
              <a:t>: </a:t>
            </a:r>
            <a:r>
              <a:rPr lang="hu-HU" dirty="0"/>
              <a:t>NetObject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764631"/>
            <a:ext cx="12192000" cy="50211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ahead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Vec2(cos(orientation), sin(orientation))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right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Vec2(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ahead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ahead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velocity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ahead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aheadThrust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backThrust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right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rightThrust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leftThrust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)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position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velocity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endParaRPr lang="hu-HU" sz="16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hu-HU" sz="16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hu-HU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    //orientációra is csináljuk meg</a:t>
            </a:r>
          </a:p>
          <a:p>
            <a:pPr>
              <a:lnSpc>
                <a:spcPct val="107000"/>
              </a:lnSpc>
            </a:pPr>
            <a:endParaRPr lang="hu-HU" sz="1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hu-HU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    //rakjunk be exponenciális csillapítást a sebességre és a szögsebességre</a:t>
            </a:r>
            <a:endParaRPr lang="en-US" sz="1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n 2"/>
          <p:cNvSpPr/>
          <p:nvPr/>
        </p:nvSpPr>
        <p:spPr>
          <a:xfrm>
            <a:off x="9195955" y="365125"/>
            <a:ext cx="2386445" cy="2348346"/>
          </a:xfrm>
          <a:prstGeom prst="sun">
            <a:avLst/>
          </a:prstGeom>
          <a:solidFill>
            <a:srgbClr val="FFFF00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FF0000"/>
                </a:solidFill>
              </a:rPr>
              <a:t>FEL</a:t>
            </a:r>
          </a:p>
          <a:p>
            <a:pPr algn="ctr"/>
            <a:r>
              <a:rPr lang="hu-HU" dirty="0">
                <a:solidFill>
                  <a:srgbClr val="FF0000"/>
                </a:solidFill>
              </a:rPr>
              <a:t>AD</a:t>
            </a:r>
          </a:p>
          <a:p>
            <a:pPr algn="ctr"/>
            <a:r>
              <a:rPr lang="hu-HU" dirty="0">
                <a:solidFill>
                  <a:srgbClr val="FF0000"/>
                </a:solidFill>
              </a:rPr>
              <a:t>AT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742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GameState</a:t>
            </a:r>
            <a:r>
              <a:rPr lang="en-US" dirty="0"/>
              <a:t>: </a:t>
            </a:r>
            <a:r>
              <a:rPr lang="hu-HU" dirty="0"/>
              <a:t>object management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764631"/>
            <a:ext cx="12192000" cy="50211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@Serializable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perPlayerObjectCounts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HashMap&lt;</a:t>
            </a:r>
            <a:r>
              <a:rPr lang="en-US" sz="1600" i="1" dirty="0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&gt;()</a:t>
            </a: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objects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HashMap&lt;</a:t>
            </a:r>
            <a:r>
              <a:rPr lang="en-US" sz="16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&gt;()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playerId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US" sz="16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label</a:t>
            </a:r>
            <a:r>
              <a:rPr lang="en-US" sz="16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en-US" sz="16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 =</a:t>
            </a:r>
            <a:r>
              <a:rPr lang="en-US" sz="16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netObj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playerId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perPlayerObjectId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perPlayerObjectCounts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playerId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]?:</a:t>
            </a:r>
            <a:r>
              <a:rPr lang="en-US" sz="1600" dirty="0">
                <a:solidFill>
                  <a:srgbClr val="7C4FC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perPlayerObjectCounts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playerId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 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perPlayerObjectId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C4FC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netObjectId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perPlayerObjectId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C4FC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256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playerId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objects[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uniqueNetObjectId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netObj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netObj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68125" y="825036"/>
            <a:ext cx="186069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600" dirty="0">
                <a:solidFill>
                  <a:srgbClr val="C00000"/>
                </a:solidFill>
                <a:latin typeface="Whipsmart" panose="020B0502030203050204" pitchFamily="34" charset="0"/>
                <a:sym typeface="Webdings" panose="05030102010509060703" pitchFamily="18" charset="2"/>
              </a:rPr>
              <a:t></a:t>
            </a:r>
            <a:endParaRPr lang="en-US" sz="11600" dirty="0">
              <a:solidFill>
                <a:srgbClr val="C00000"/>
              </a:solidFill>
              <a:latin typeface="Whipsmart" panose="020B050203020305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0" y="6032964"/>
            <a:ext cx="5072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latin typeface="Whipsmart" panose="020B0502030203050204" pitchFamily="34" charset="0"/>
              </a:rPr>
              <a:t>egyedi azonosító</a:t>
            </a:r>
            <a:endParaRPr lang="en-US" sz="2400" dirty="0">
              <a:latin typeface="Whipsmart" panose="020B0502030203050204" pitchFamily="34" charset="0"/>
            </a:endParaRPr>
          </a:p>
        </p:txBody>
      </p:sp>
      <p:cxnSp>
        <p:nvCxnSpPr>
          <p:cNvPr id="7" name="Straight Arrow Connector 6"/>
          <p:cNvCxnSpPr>
            <a:cxnSpLocks/>
            <a:stCxn id="6" idx="1"/>
          </p:cNvCxnSpPr>
          <p:nvPr/>
        </p:nvCxnSpPr>
        <p:spPr>
          <a:xfrm flipH="1" flipV="1">
            <a:off x="2252156" y="5373551"/>
            <a:ext cx="3843844" cy="8902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A8D936D-C6C1-4A89-86ED-81B11B8C0DA9}"/>
              </a:ext>
            </a:extLst>
          </p:cNvPr>
          <p:cNvSpPr txBox="1"/>
          <p:nvPr/>
        </p:nvSpPr>
        <p:spPr>
          <a:xfrm>
            <a:off x="2804983" y="1826534"/>
            <a:ext cx="2294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latin typeface="Whipsmart" panose="020B0502030203050204" pitchFamily="34" charset="0"/>
              </a:rPr>
              <a:t>játékos </a:t>
            </a:r>
            <a:r>
              <a:rPr lang="hu-HU" sz="2400" dirty="0" err="1">
                <a:latin typeface="Whipsmart" panose="020B0502030203050204" pitchFamily="34" charset="0"/>
              </a:rPr>
              <a:t>azosítója</a:t>
            </a:r>
            <a:endParaRPr lang="en-US" sz="2400" dirty="0">
              <a:latin typeface="Whipsmart" panose="020B050203020305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B38BBF-2612-4B33-A923-E1845067EC54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952103" y="2288199"/>
            <a:ext cx="438922" cy="6645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A99F0A-C296-4BCC-9D90-616220AF47D7}"/>
              </a:ext>
            </a:extLst>
          </p:cNvPr>
          <p:cNvSpPr txBox="1"/>
          <p:nvPr/>
        </p:nvSpPr>
        <p:spPr>
          <a:xfrm>
            <a:off x="5525272" y="1898362"/>
            <a:ext cx="2727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latin typeface="Whipsmart" panose="020B0502030203050204" pitchFamily="34" charset="0"/>
              </a:rPr>
              <a:t>hány objektuma van</a:t>
            </a:r>
            <a:endParaRPr lang="en-US" sz="2400" dirty="0">
              <a:latin typeface="Whipsmart" panose="020B050203020305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1B1881-CB8D-4E78-B7C7-AF8C4C3F38C9}"/>
              </a:ext>
            </a:extLst>
          </p:cNvPr>
          <p:cNvCxnSpPr>
            <a:cxnSpLocks/>
          </p:cNvCxnSpPr>
          <p:nvPr/>
        </p:nvCxnSpPr>
        <p:spPr>
          <a:xfrm flipH="1">
            <a:off x="5172075" y="2360027"/>
            <a:ext cx="1758867" cy="5927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236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GameState</a:t>
            </a:r>
            <a:r>
              <a:rPr lang="en-US" dirty="0"/>
              <a:t>: </a:t>
            </a:r>
            <a:r>
              <a:rPr lang="hu-HU" dirty="0"/>
              <a:t>object management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764631"/>
            <a:ext cx="12192000" cy="50211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dropPlayer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playerId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A5A5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remove objects with a certain player id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objects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filterValues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netObj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netObj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playerId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playerId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68125" y="825036"/>
            <a:ext cx="186069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600" dirty="0">
                <a:solidFill>
                  <a:srgbClr val="C00000"/>
                </a:solidFill>
                <a:latin typeface="Whipsmart" panose="020B0502030203050204" pitchFamily="34" charset="0"/>
                <a:sym typeface="Webdings" panose="05030102010509060703" pitchFamily="18" charset="2"/>
              </a:rPr>
              <a:t></a:t>
            </a:r>
            <a:endParaRPr lang="en-US" sz="11600" dirty="0">
              <a:solidFill>
                <a:srgbClr val="C00000"/>
              </a:solidFill>
              <a:latin typeface="Whipsmart" panose="020B050203020305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43563" y="5346474"/>
            <a:ext cx="5072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latin typeface="Whipsmart" panose="020B0502030203050204" pitchFamily="34" charset="0"/>
              </a:rPr>
              <a:t>egyedi azonosító</a:t>
            </a:r>
            <a:endParaRPr lang="en-US" sz="2400" dirty="0"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383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GameState</a:t>
            </a:r>
            <a:r>
              <a:rPr lang="en-US" dirty="0"/>
              <a:t>: </a:t>
            </a:r>
            <a:r>
              <a:rPr lang="hu-HU" dirty="0"/>
              <a:t>felülcsapás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764631"/>
            <a:ext cx="12192000" cy="50211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applyServerState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serverState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GameState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r>
              <a:rPr lang="en-US" sz="3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objects </a:t>
            </a:r>
            <a:r>
              <a:rPr lang="en-US" sz="32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serverState</a:t>
            </a:r>
            <a:r>
              <a:rPr lang="en-US" sz="32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sz="3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68125" y="825036"/>
            <a:ext cx="186069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600" dirty="0">
                <a:solidFill>
                  <a:srgbClr val="C00000"/>
                </a:solidFill>
                <a:latin typeface="Whipsmart" panose="020B0502030203050204" pitchFamily="34" charset="0"/>
                <a:sym typeface="Webdings" panose="05030102010509060703" pitchFamily="18" charset="2"/>
              </a:rPr>
              <a:t></a:t>
            </a:r>
            <a:endParaRPr lang="en-US" sz="11600" dirty="0">
              <a:solidFill>
                <a:srgbClr val="C0000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64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Jelenlegi állapot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 db irányítható űrhajó, lokális szimuláció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29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Könyvtárhierarchia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20801"/>
            <a:ext cx="12192000" cy="553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kog.s.10-websocket</a:t>
            </a:r>
          </a:p>
          <a:p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  </a:t>
            </a:r>
            <a:r>
              <a:rPr lang="hu-HU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build.gradle.kts</a:t>
            </a:r>
          </a:p>
          <a:p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  </a:t>
            </a:r>
            <a:r>
              <a:rPr lang="hu-HU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settings.gradle.kts</a:t>
            </a:r>
            <a:endParaRPr lang="hu-HU" sz="20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├──client</a:t>
            </a:r>
          </a:p>
          <a:p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  │  </a:t>
            </a:r>
            <a:r>
              <a:rPr lang="hu-HU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build.gradle.kts</a:t>
            </a:r>
          </a:p>
          <a:p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</a:t>
            </a:r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└──src</a:t>
            </a:r>
          </a:p>
          <a:p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</a:t>
            </a:r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  └──main</a:t>
            </a:r>
          </a:p>
          <a:p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</a:t>
            </a:r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     ├──</a:t>
            </a:r>
            <a:r>
              <a:rPr lang="hu-HU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kotlin</a:t>
            </a:r>
          </a:p>
          <a:p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</a:t>
            </a:r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     ├──</a:t>
            </a:r>
            <a:r>
              <a:rPr lang="hu-HU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glsl</a:t>
            </a:r>
          </a:p>
          <a:p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</a:t>
            </a:r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     └──</a:t>
            </a:r>
            <a:r>
              <a:rPr lang="hu-HU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content</a:t>
            </a:r>
          </a:p>
          <a:p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├──webglmath</a:t>
            </a:r>
          </a:p>
          <a:p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├──common</a:t>
            </a:r>
          </a:p>
          <a:p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├──server</a:t>
            </a:r>
          </a:p>
          <a:p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    </a:t>
            </a:r>
            <a:r>
              <a:rPr lang="hu-HU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build.gradle.kts</a:t>
            </a:r>
            <a:r>
              <a:rPr lang="hu-HU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└──build</a:t>
            </a:r>
          </a:p>
          <a:p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└──web</a:t>
            </a:r>
            <a:endParaRPr lang="hu-HU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91288" y="-113683"/>
            <a:ext cx="186069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600" dirty="0">
                <a:solidFill>
                  <a:srgbClr val="C00000"/>
                </a:solidFill>
                <a:latin typeface="Whipsmart" panose="020B0502030203050204" pitchFamily="34" charset="0"/>
                <a:sym typeface="Webdings" panose="05030102010509060703" pitchFamily="18" charset="2"/>
              </a:rPr>
              <a:t></a:t>
            </a:r>
            <a:endParaRPr lang="en-US" sz="11600" dirty="0">
              <a:solidFill>
                <a:srgbClr val="C00000"/>
              </a:solidFill>
              <a:latin typeface="Whipsmart" panose="020B0502030203050204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207659" y="2525485"/>
            <a:ext cx="406802" cy="537030"/>
          </a:xfrm>
          <a:custGeom>
            <a:avLst/>
            <a:gdLst>
              <a:gd name="connsiteX0" fmla="*/ 43543 w 421113"/>
              <a:gd name="connsiteY0" fmla="*/ 0 h 624115"/>
              <a:gd name="connsiteX1" fmla="*/ 420914 w 421113"/>
              <a:gd name="connsiteY1" fmla="*/ 406400 h 624115"/>
              <a:gd name="connsiteX2" fmla="*/ 0 w 421113"/>
              <a:gd name="connsiteY2" fmla="*/ 624115 h 624115"/>
              <a:gd name="connsiteX0" fmla="*/ 72572 w 421528"/>
              <a:gd name="connsiteY0" fmla="*/ 0 h 1059544"/>
              <a:gd name="connsiteX1" fmla="*/ 420914 w 421528"/>
              <a:gd name="connsiteY1" fmla="*/ 841829 h 1059544"/>
              <a:gd name="connsiteX2" fmla="*/ 0 w 421528"/>
              <a:gd name="connsiteY2" fmla="*/ 1059544 h 1059544"/>
              <a:gd name="connsiteX0" fmla="*/ 72572 w 464952"/>
              <a:gd name="connsiteY0" fmla="*/ 0 h 1059544"/>
              <a:gd name="connsiteX1" fmla="*/ 464457 w 464952"/>
              <a:gd name="connsiteY1" fmla="*/ 377372 h 1059544"/>
              <a:gd name="connsiteX2" fmla="*/ 0 w 464952"/>
              <a:gd name="connsiteY2" fmla="*/ 1059544 h 1059544"/>
              <a:gd name="connsiteX0" fmla="*/ 58057 w 450265"/>
              <a:gd name="connsiteY0" fmla="*/ 0 h 537030"/>
              <a:gd name="connsiteX1" fmla="*/ 449942 w 450265"/>
              <a:gd name="connsiteY1" fmla="*/ 377372 h 537030"/>
              <a:gd name="connsiteX2" fmla="*/ 0 w 450265"/>
              <a:gd name="connsiteY2" fmla="*/ 537030 h 537030"/>
              <a:gd name="connsiteX0" fmla="*/ 58057 w 406802"/>
              <a:gd name="connsiteY0" fmla="*/ 0 h 537030"/>
              <a:gd name="connsiteX1" fmla="*/ 406399 w 406802"/>
              <a:gd name="connsiteY1" fmla="*/ 348344 h 537030"/>
              <a:gd name="connsiteX2" fmla="*/ 0 w 406802"/>
              <a:gd name="connsiteY2" fmla="*/ 537030 h 537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6802" h="537030">
                <a:moveTo>
                  <a:pt x="58057" y="0"/>
                </a:moveTo>
                <a:cubicBezTo>
                  <a:pt x="250371" y="151190"/>
                  <a:pt x="416075" y="258839"/>
                  <a:pt x="406399" y="348344"/>
                </a:cubicBezTo>
                <a:cubicBezTo>
                  <a:pt x="396723" y="437849"/>
                  <a:pt x="206828" y="480182"/>
                  <a:pt x="0" y="53703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120570" y="2540000"/>
            <a:ext cx="837453" cy="3207658"/>
          </a:xfrm>
          <a:custGeom>
            <a:avLst/>
            <a:gdLst>
              <a:gd name="connsiteX0" fmla="*/ 43543 w 2685172"/>
              <a:gd name="connsiteY0" fmla="*/ 0 h 3323772"/>
              <a:gd name="connsiteX1" fmla="*/ 2685143 w 2685172"/>
              <a:gd name="connsiteY1" fmla="*/ 1349829 h 3323772"/>
              <a:gd name="connsiteX2" fmla="*/ 0 w 2685172"/>
              <a:gd name="connsiteY2" fmla="*/ 3323772 h 3323772"/>
              <a:gd name="connsiteX0" fmla="*/ 130629 w 2772490"/>
              <a:gd name="connsiteY0" fmla="*/ 0 h 2699658"/>
              <a:gd name="connsiteX1" fmla="*/ 2772229 w 2772490"/>
              <a:gd name="connsiteY1" fmla="*/ 1349829 h 2699658"/>
              <a:gd name="connsiteX2" fmla="*/ 0 w 2772490"/>
              <a:gd name="connsiteY2" fmla="*/ 2699658 h 2699658"/>
              <a:gd name="connsiteX0" fmla="*/ 130629 w 992081"/>
              <a:gd name="connsiteY0" fmla="*/ 0 h 2699658"/>
              <a:gd name="connsiteX1" fmla="*/ 841829 w 992081"/>
              <a:gd name="connsiteY1" fmla="*/ 827315 h 2699658"/>
              <a:gd name="connsiteX2" fmla="*/ 0 w 992081"/>
              <a:gd name="connsiteY2" fmla="*/ 2699658 h 2699658"/>
              <a:gd name="connsiteX0" fmla="*/ 130629 w 1028316"/>
              <a:gd name="connsiteY0" fmla="*/ 0 h 2699658"/>
              <a:gd name="connsiteX1" fmla="*/ 841829 w 1028316"/>
              <a:gd name="connsiteY1" fmla="*/ 827315 h 2699658"/>
              <a:gd name="connsiteX2" fmla="*/ 0 w 1028316"/>
              <a:gd name="connsiteY2" fmla="*/ 2699658 h 2699658"/>
              <a:gd name="connsiteX0" fmla="*/ 130629 w 1028316"/>
              <a:gd name="connsiteY0" fmla="*/ 0 h 2699658"/>
              <a:gd name="connsiteX1" fmla="*/ 841829 w 1028316"/>
              <a:gd name="connsiteY1" fmla="*/ 827315 h 2699658"/>
              <a:gd name="connsiteX2" fmla="*/ 0 w 1028316"/>
              <a:gd name="connsiteY2" fmla="*/ 2699658 h 2699658"/>
              <a:gd name="connsiteX0" fmla="*/ 130629 w 918757"/>
              <a:gd name="connsiteY0" fmla="*/ 0 h 2699658"/>
              <a:gd name="connsiteX1" fmla="*/ 841829 w 918757"/>
              <a:gd name="connsiteY1" fmla="*/ 827315 h 2699658"/>
              <a:gd name="connsiteX2" fmla="*/ 0 w 918757"/>
              <a:gd name="connsiteY2" fmla="*/ 2699658 h 2699658"/>
              <a:gd name="connsiteX0" fmla="*/ 130629 w 918757"/>
              <a:gd name="connsiteY0" fmla="*/ 0 h 2699658"/>
              <a:gd name="connsiteX1" fmla="*/ 841829 w 918757"/>
              <a:gd name="connsiteY1" fmla="*/ 1161143 h 2699658"/>
              <a:gd name="connsiteX2" fmla="*/ 0 w 918757"/>
              <a:gd name="connsiteY2" fmla="*/ 2699658 h 2699658"/>
              <a:gd name="connsiteX0" fmla="*/ 130629 w 942077"/>
              <a:gd name="connsiteY0" fmla="*/ 0 h 2699658"/>
              <a:gd name="connsiteX1" fmla="*/ 841829 w 942077"/>
              <a:gd name="connsiteY1" fmla="*/ 1161143 h 2699658"/>
              <a:gd name="connsiteX2" fmla="*/ 0 w 942077"/>
              <a:gd name="connsiteY2" fmla="*/ 2699658 h 2699658"/>
              <a:gd name="connsiteX0" fmla="*/ 130629 w 873288"/>
              <a:gd name="connsiteY0" fmla="*/ 0 h 2699658"/>
              <a:gd name="connsiteX1" fmla="*/ 841829 w 873288"/>
              <a:gd name="connsiteY1" fmla="*/ 1161143 h 2699658"/>
              <a:gd name="connsiteX2" fmla="*/ 0 w 873288"/>
              <a:gd name="connsiteY2" fmla="*/ 2699658 h 2699658"/>
              <a:gd name="connsiteX0" fmla="*/ 130629 w 873288"/>
              <a:gd name="connsiteY0" fmla="*/ 0 h 2699658"/>
              <a:gd name="connsiteX1" fmla="*/ 841829 w 873288"/>
              <a:gd name="connsiteY1" fmla="*/ 1161143 h 2699658"/>
              <a:gd name="connsiteX2" fmla="*/ 0 w 873288"/>
              <a:gd name="connsiteY2" fmla="*/ 2699658 h 2699658"/>
              <a:gd name="connsiteX0" fmla="*/ 116115 w 829666"/>
              <a:gd name="connsiteY0" fmla="*/ 0 h 2786744"/>
              <a:gd name="connsiteX1" fmla="*/ 827315 w 829666"/>
              <a:gd name="connsiteY1" fmla="*/ 1161143 h 2786744"/>
              <a:gd name="connsiteX2" fmla="*/ 0 w 829666"/>
              <a:gd name="connsiteY2" fmla="*/ 2786744 h 2786744"/>
              <a:gd name="connsiteX0" fmla="*/ 203201 w 837453"/>
              <a:gd name="connsiteY0" fmla="*/ 0 h 3207658"/>
              <a:gd name="connsiteX1" fmla="*/ 827315 w 837453"/>
              <a:gd name="connsiteY1" fmla="*/ 1582057 h 3207658"/>
              <a:gd name="connsiteX2" fmla="*/ 0 w 837453"/>
              <a:gd name="connsiteY2" fmla="*/ 3207658 h 3207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7453" h="3207658">
                <a:moveTo>
                  <a:pt x="203201" y="0"/>
                </a:moveTo>
                <a:cubicBezTo>
                  <a:pt x="845457" y="209247"/>
                  <a:pt x="861182" y="1047447"/>
                  <a:pt x="827315" y="1582057"/>
                </a:cubicBezTo>
                <a:cubicBezTo>
                  <a:pt x="793448" y="2116667"/>
                  <a:pt x="801915" y="3020181"/>
                  <a:pt x="0" y="3207658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465943" y="4557486"/>
            <a:ext cx="2485904" cy="1799771"/>
          </a:xfrm>
          <a:custGeom>
            <a:avLst/>
            <a:gdLst>
              <a:gd name="connsiteX0" fmla="*/ 1378857 w 2485904"/>
              <a:gd name="connsiteY0" fmla="*/ 0 h 1799771"/>
              <a:gd name="connsiteX1" fmla="*/ 2438400 w 2485904"/>
              <a:gd name="connsiteY1" fmla="*/ 1190171 h 1799771"/>
              <a:gd name="connsiteX2" fmla="*/ 0 w 2485904"/>
              <a:gd name="connsiteY2" fmla="*/ 1799771 h 179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904" h="1799771">
                <a:moveTo>
                  <a:pt x="1378857" y="0"/>
                </a:moveTo>
                <a:cubicBezTo>
                  <a:pt x="2023533" y="445104"/>
                  <a:pt x="2668209" y="890209"/>
                  <a:pt x="2438400" y="1190171"/>
                </a:cubicBezTo>
                <a:cubicBezTo>
                  <a:pt x="2208591" y="1490133"/>
                  <a:pt x="1104295" y="1644952"/>
                  <a:pt x="0" y="1799771"/>
                </a:cubicBezTo>
              </a:path>
            </a:pathLst>
          </a:custGeom>
          <a:noFill/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712686" y="4238171"/>
            <a:ext cx="2607394" cy="2133600"/>
          </a:xfrm>
          <a:custGeom>
            <a:avLst/>
            <a:gdLst>
              <a:gd name="connsiteX0" fmla="*/ 885371 w 2815408"/>
              <a:gd name="connsiteY0" fmla="*/ 0 h 2220686"/>
              <a:gd name="connsiteX1" fmla="*/ 2801257 w 2815408"/>
              <a:gd name="connsiteY1" fmla="*/ 1335315 h 2220686"/>
              <a:gd name="connsiteX2" fmla="*/ 0 w 2815408"/>
              <a:gd name="connsiteY2" fmla="*/ 2220686 h 2220686"/>
              <a:gd name="connsiteX0" fmla="*/ 885371 w 2801070"/>
              <a:gd name="connsiteY0" fmla="*/ 0 h 2220686"/>
              <a:gd name="connsiteX1" fmla="*/ 2786743 w 2801070"/>
              <a:gd name="connsiteY1" fmla="*/ 1480458 h 2220686"/>
              <a:gd name="connsiteX2" fmla="*/ 0 w 2801070"/>
              <a:gd name="connsiteY2" fmla="*/ 2220686 h 2220686"/>
              <a:gd name="connsiteX0" fmla="*/ 696685 w 2607394"/>
              <a:gd name="connsiteY0" fmla="*/ 0 h 2133600"/>
              <a:gd name="connsiteX1" fmla="*/ 2598057 w 2607394"/>
              <a:gd name="connsiteY1" fmla="*/ 1480458 h 2133600"/>
              <a:gd name="connsiteX2" fmla="*/ 0 w 2607394"/>
              <a:gd name="connsiteY2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7394" h="2133600">
                <a:moveTo>
                  <a:pt x="696685" y="0"/>
                </a:moveTo>
                <a:cubicBezTo>
                  <a:pt x="1728409" y="482600"/>
                  <a:pt x="2714171" y="1124858"/>
                  <a:pt x="2598057" y="1480458"/>
                </a:cubicBezTo>
                <a:cubicBezTo>
                  <a:pt x="2481943" y="1836058"/>
                  <a:pt x="1326847" y="1875971"/>
                  <a:pt x="0" y="2133600"/>
                </a:cubicBezTo>
              </a:path>
            </a:pathLst>
          </a:custGeom>
          <a:noFill/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611086" y="3904343"/>
            <a:ext cx="7887855" cy="2583543"/>
          </a:xfrm>
          <a:custGeom>
            <a:avLst/>
            <a:gdLst>
              <a:gd name="connsiteX0" fmla="*/ 1074057 w 7887855"/>
              <a:gd name="connsiteY0" fmla="*/ 0 h 2583543"/>
              <a:gd name="connsiteX1" fmla="*/ 7881257 w 7887855"/>
              <a:gd name="connsiteY1" fmla="*/ 1306286 h 2583543"/>
              <a:gd name="connsiteX2" fmla="*/ 0 w 7887855"/>
              <a:gd name="connsiteY2" fmla="*/ 2583543 h 25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87855" h="2583543">
                <a:moveTo>
                  <a:pt x="1074057" y="0"/>
                </a:moveTo>
                <a:cubicBezTo>
                  <a:pt x="4567161" y="437848"/>
                  <a:pt x="8060266" y="875696"/>
                  <a:pt x="7881257" y="1306286"/>
                </a:cubicBezTo>
                <a:cubicBezTo>
                  <a:pt x="7702248" y="1736876"/>
                  <a:pt x="3851124" y="2160209"/>
                  <a:pt x="0" y="2583543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01550" y="2496001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  <a:latin typeface="Whipsmart" panose="020B0502030203050204" pitchFamily="34" charset="0"/>
              </a:rPr>
              <a:t>include</a:t>
            </a:r>
            <a:endParaRPr lang="en-US" sz="2400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20080" y="5196114"/>
            <a:ext cx="779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70C0"/>
                </a:solidFill>
                <a:latin typeface="Whipsmart" panose="020B0502030203050204" pitchFamily="34" charset="0"/>
              </a:rPr>
              <a:t>copy</a:t>
            </a:r>
            <a:endParaRPr lang="en-US" sz="2400" dirty="0">
              <a:solidFill>
                <a:srgbClr val="0070C0"/>
              </a:solidFill>
              <a:latin typeface="Whipsmart" panose="020B050203020305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10547" y="4930392"/>
            <a:ext cx="257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latin typeface="Whipsmart" panose="020B0502030203050204" pitchFamily="34" charset="0"/>
              </a:rPr>
              <a:t>compile Kotlin to JS</a:t>
            </a:r>
            <a:endParaRPr lang="en-US" sz="2400" dirty="0">
              <a:latin typeface="Whipsmart" panose="020B0502030203050204" pitchFamily="34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348395" y="3048000"/>
            <a:ext cx="522462" cy="1669143"/>
          </a:xfrm>
          <a:custGeom>
            <a:avLst/>
            <a:gdLst>
              <a:gd name="connsiteX0" fmla="*/ 522462 w 522462"/>
              <a:gd name="connsiteY0" fmla="*/ 0 h 1669143"/>
              <a:gd name="connsiteX1" fmla="*/ 14462 w 522462"/>
              <a:gd name="connsiteY1" fmla="*/ 798286 h 1669143"/>
              <a:gd name="connsiteX2" fmla="*/ 188634 w 522462"/>
              <a:gd name="connsiteY2" fmla="*/ 1669143 h 16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462" h="1669143">
                <a:moveTo>
                  <a:pt x="522462" y="0"/>
                </a:moveTo>
                <a:cubicBezTo>
                  <a:pt x="296281" y="260048"/>
                  <a:pt x="70100" y="520096"/>
                  <a:pt x="14462" y="798286"/>
                </a:cubicBezTo>
                <a:cubicBezTo>
                  <a:pt x="-41176" y="1076477"/>
                  <a:pt x="73729" y="1372810"/>
                  <a:pt x="188634" y="1669143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293899" y="3091542"/>
            <a:ext cx="562445" cy="2002971"/>
          </a:xfrm>
          <a:custGeom>
            <a:avLst/>
            <a:gdLst>
              <a:gd name="connsiteX0" fmla="*/ 667889 w 667889"/>
              <a:gd name="connsiteY0" fmla="*/ 0 h 2017486"/>
              <a:gd name="connsiteX1" fmla="*/ 14746 w 667889"/>
              <a:gd name="connsiteY1" fmla="*/ 1219200 h 2017486"/>
              <a:gd name="connsiteX2" fmla="*/ 276003 w 667889"/>
              <a:gd name="connsiteY2" fmla="*/ 2017486 h 2017486"/>
              <a:gd name="connsiteX0" fmla="*/ 577186 w 577186"/>
              <a:gd name="connsiteY0" fmla="*/ 0 h 2017486"/>
              <a:gd name="connsiteX1" fmla="*/ 25643 w 577186"/>
              <a:gd name="connsiteY1" fmla="*/ 638628 h 2017486"/>
              <a:gd name="connsiteX2" fmla="*/ 185300 w 577186"/>
              <a:gd name="connsiteY2" fmla="*/ 2017486 h 2017486"/>
              <a:gd name="connsiteX0" fmla="*/ 562445 w 562445"/>
              <a:gd name="connsiteY0" fmla="*/ 0 h 2002971"/>
              <a:gd name="connsiteX1" fmla="*/ 10902 w 562445"/>
              <a:gd name="connsiteY1" fmla="*/ 638628 h 2002971"/>
              <a:gd name="connsiteX2" fmla="*/ 257645 w 562445"/>
              <a:gd name="connsiteY2" fmla="*/ 2002971 h 200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2445" h="2002971">
                <a:moveTo>
                  <a:pt x="562445" y="0"/>
                </a:moveTo>
                <a:cubicBezTo>
                  <a:pt x="268530" y="441476"/>
                  <a:pt x="61702" y="304800"/>
                  <a:pt x="10902" y="638628"/>
                </a:cubicBezTo>
                <a:cubicBezTo>
                  <a:pt x="-39898" y="972457"/>
                  <a:pt x="94359" y="1771952"/>
                  <a:pt x="257645" y="2002971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1436914" y="5208606"/>
            <a:ext cx="460356" cy="393908"/>
          </a:xfrm>
          <a:custGeom>
            <a:avLst/>
            <a:gdLst>
              <a:gd name="connsiteX0" fmla="*/ 217715 w 399195"/>
              <a:gd name="connsiteY0" fmla="*/ 202675 h 202675"/>
              <a:gd name="connsiteX1" fmla="*/ 391886 w 399195"/>
              <a:gd name="connsiteY1" fmla="*/ 13990 h 202675"/>
              <a:gd name="connsiteX2" fmla="*/ 0 w 399195"/>
              <a:gd name="connsiteY2" fmla="*/ 28504 h 202675"/>
              <a:gd name="connsiteX0" fmla="*/ 275772 w 460356"/>
              <a:gd name="connsiteY0" fmla="*/ 393908 h 393908"/>
              <a:gd name="connsiteX1" fmla="*/ 449943 w 460356"/>
              <a:gd name="connsiteY1" fmla="*/ 205223 h 393908"/>
              <a:gd name="connsiteX2" fmla="*/ 0 w 460356"/>
              <a:gd name="connsiteY2" fmla="*/ 2023 h 393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356" h="393908">
                <a:moveTo>
                  <a:pt x="275772" y="393908"/>
                </a:moveTo>
                <a:cubicBezTo>
                  <a:pt x="381000" y="314079"/>
                  <a:pt x="495905" y="270537"/>
                  <a:pt x="449943" y="205223"/>
                </a:cubicBezTo>
                <a:cubicBezTo>
                  <a:pt x="403981" y="139909"/>
                  <a:pt x="177800" y="-19748"/>
                  <a:pt x="0" y="2023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901371" y="4876800"/>
            <a:ext cx="339172" cy="740229"/>
          </a:xfrm>
          <a:custGeom>
            <a:avLst/>
            <a:gdLst>
              <a:gd name="connsiteX0" fmla="*/ 174172 w 339172"/>
              <a:gd name="connsiteY0" fmla="*/ 740229 h 740229"/>
              <a:gd name="connsiteX1" fmla="*/ 333829 w 339172"/>
              <a:gd name="connsiteY1" fmla="*/ 261257 h 740229"/>
              <a:gd name="connsiteX2" fmla="*/ 0 w 339172"/>
              <a:gd name="connsiteY2" fmla="*/ 0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172" h="740229">
                <a:moveTo>
                  <a:pt x="174172" y="740229"/>
                </a:moveTo>
                <a:cubicBezTo>
                  <a:pt x="268515" y="562428"/>
                  <a:pt x="362858" y="384628"/>
                  <a:pt x="333829" y="261257"/>
                </a:cubicBezTo>
                <a:cubicBezTo>
                  <a:pt x="304800" y="137886"/>
                  <a:pt x="152400" y="68943"/>
                  <a:pt x="0" y="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92378" y="3880548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  <a:latin typeface="Whipsmart" panose="020B0502030203050204" pitchFamily="34" charset="0"/>
              </a:rPr>
              <a:t>srcDir</a:t>
            </a:r>
            <a:endParaRPr lang="en-US" sz="24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59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9" grpId="0" animBg="1"/>
      <p:bldP spid="20" grpId="0" animBg="1"/>
      <p:bldP spid="21" grpId="0" animBg="1"/>
      <p:bldP spid="22" grpId="0" animBg="1"/>
      <p:bldP spid="2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Csatlakozás socket.io-val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szerver várja a kapcsolódást</a:t>
            </a:r>
          </a:p>
          <a:p>
            <a:endParaRPr lang="hu-HU" dirty="0"/>
          </a:p>
          <a:p>
            <a:r>
              <a:rPr lang="hu-HU" dirty="0"/>
              <a:t>kapcsolódáskor új avatar objektum hozzáadása (gameState-hez)</a:t>
            </a:r>
          </a:p>
          <a:p>
            <a:endParaRPr lang="hu-HU" dirty="0"/>
          </a:p>
          <a:p>
            <a:r>
              <a:rPr lang="hu-HU" dirty="0"/>
              <a:t>visszajelzés a kliensnek: </a:t>
            </a:r>
            <a:r>
              <a:rPr lang="hu-HU" dirty="0">
                <a:latin typeface="Consolas" panose="020B0609020204030204" pitchFamily="49" charset="0"/>
              </a:rPr>
              <a:t>client.emit(String, Any)</a:t>
            </a:r>
          </a:p>
          <a:p>
            <a:r>
              <a:rPr lang="en-US" dirty="0" err="1"/>
              <a:t>kliens</a:t>
            </a:r>
            <a:r>
              <a:rPr lang="en-US" dirty="0"/>
              <a:t> </a:t>
            </a:r>
            <a:r>
              <a:rPr lang="en-US" dirty="0" err="1"/>
              <a:t>erre</a:t>
            </a:r>
            <a:r>
              <a:rPr lang="en-US" dirty="0"/>
              <a:t> </a:t>
            </a:r>
            <a:r>
              <a:rPr lang="hu-HU" dirty="0"/>
              <a:t>üzenetet küld a nevéről</a:t>
            </a:r>
          </a:p>
          <a:p>
            <a:endParaRPr lang="hu-HU" dirty="0"/>
          </a:p>
          <a:p>
            <a:r>
              <a:rPr lang="hu-HU" dirty="0"/>
              <a:t>kliens kilépésekor törüljük az objektumait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7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server – becsatlakozás és kilépés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836821"/>
            <a:ext cx="12192000" cy="50211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lastClientId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"connection"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client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lastClientId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console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log(</a:t>
            </a:r>
            <a:r>
              <a:rPr lang="en-US" sz="16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"User connected, id: 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US" sz="16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clientId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hu-HU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"introduction"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name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-&gt;</a:t>
            </a: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gameState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clientId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]?.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undefined</a:t>
            </a: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}</a:t>
            </a:r>
          </a:p>
          <a:p>
            <a:pPr>
              <a:lnSpc>
                <a:spcPct val="107000"/>
              </a:lnSpc>
            </a:pPr>
            <a:endParaRPr lang="hu-HU" sz="16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hu-HU" sz="1600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disconnect</a:t>
            </a:r>
            <a:r>
              <a:rPr lang="en-US" sz="16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console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log(</a:t>
            </a:r>
            <a:r>
              <a:rPr lang="en-US" sz="16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"User left, id: 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US" sz="16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clientId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gameState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dropPlayer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undefined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})</a:t>
            </a:r>
            <a:endParaRPr lang="hu-HU" sz="16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16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hu-HU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gameState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"fighter"</a:t>
            </a: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hu-HU" sz="16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"Player 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${</a:t>
            </a:r>
            <a:r>
              <a:rPr lang="en-US" sz="1600" i="1" dirty="0" err="1">
                <a:solidFill>
                  <a:srgbClr val="CB65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clientId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  <a:r>
              <a:rPr lang="en-US" sz="16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u-HU" sz="16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"welcome"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hu-HU" sz="16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un 4"/>
          <p:cNvSpPr/>
          <p:nvPr/>
        </p:nvSpPr>
        <p:spPr>
          <a:xfrm>
            <a:off x="9195955" y="365125"/>
            <a:ext cx="2386445" cy="2348346"/>
          </a:xfrm>
          <a:prstGeom prst="sun">
            <a:avLst/>
          </a:prstGeom>
          <a:solidFill>
            <a:srgbClr val="FFFF00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FF0000"/>
                </a:solidFill>
              </a:rPr>
              <a:t>COPY</a:t>
            </a:r>
          </a:p>
          <a:p>
            <a:pPr algn="ctr"/>
            <a:r>
              <a:rPr lang="hu-HU" dirty="0">
                <a:solidFill>
                  <a:srgbClr val="FF0000"/>
                </a:solidFill>
              </a:rPr>
              <a:t>PASTE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557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App: socket.io JS lib Kotlin interface definíció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836821"/>
            <a:ext cx="12192000" cy="50211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external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Socket {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callback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external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Io {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Socket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external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Io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un 4"/>
          <p:cNvSpPr/>
          <p:nvPr/>
        </p:nvSpPr>
        <p:spPr>
          <a:xfrm>
            <a:off x="9289473" y="1134052"/>
            <a:ext cx="2386445" cy="2348346"/>
          </a:xfrm>
          <a:prstGeom prst="sun">
            <a:avLst/>
          </a:prstGeom>
          <a:solidFill>
            <a:srgbClr val="FFFF00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FF0000"/>
                </a:solidFill>
              </a:rPr>
              <a:t>COPY</a:t>
            </a:r>
          </a:p>
          <a:p>
            <a:pPr algn="ctr"/>
            <a:r>
              <a:rPr lang="hu-HU" dirty="0">
                <a:solidFill>
                  <a:srgbClr val="FF0000"/>
                </a:solidFill>
              </a:rPr>
              <a:t>PASTE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736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App – becsatlakozás és </a:t>
            </a:r>
            <a:r>
              <a:rPr lang="en-US" dirty="0" err="1"/>
              <a:t>bemutatkoz</a:t>
            </a:r>
            <a:r>
              <a:rPr lang="hu-HU" dirty="0"/>
              <a:t>ás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836821"/>
            <a:ext cx="12192000" cy="50211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socket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ws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://localhost:3001"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>
              <a:lnSpc>
                <a:spcPct val="107000"/>
              </a:lnSpc>
            </a:pPr>
            <a:r>
              <a:rPr lang="en-US" sz="2000" strike="sngStrike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strike="sngStrike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strike="sngStrike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trike="sngStrike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playerId</a:t>
            </a:r>
            <a:r>
              <a:rPr lang="en-US" sz="2000" strike="sngStrike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ezt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szerver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osztja</a:t>
            </a:r>
            <a:r>
              <a:rPr lang="hu-HU" sz="2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most m</a:t>
            </a:r>
            <a:r>
              <a:rPr lang="hu-HU" sz="2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ár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"welcome"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playerId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console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log(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"welcome in"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playerName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vars["name"] ?: "Player ${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playerId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}“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scene = Scene(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playerId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playerName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socket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emit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("introduction"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playerName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//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összes inicializáló, esemény-regisztráló kód ide jön</a:t>
            </a:r>
          </a:p>
          <a:p>
            <a:pPr>
              <a:lnSpc>
                <a:spcPct val="107000"/>
              </a:lnSpc>
            </a:pPr>
            <a:endParaRPr lang="hu-HU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hu-HU" sz="20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un 4"/>
          <p:cNvSpPr/>
          <p:nvPr/>
        </p:nvSpPr>
        <p:spPr>
          <a:xfrm>
            <a:off x="9216737" y="1027906"/>
            <a:ext cx="2386445" cy="2348346"/>
          </a:xfrm>
          <a:prstGeom prst="sun">
            <a:avLst/>
          </a:prstGeom>
          <a:solidFill>
            <a:srgbClr val="FFFF00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FF0000"/>
                </a:solidFill>
              </a:rPr>
              <a:t>ÁT</a:t>
            </a:r>
          </a:p>
          <a:p>
            <a:pPr algn="ctr"/>
            <a:r>
              <a:rPr lang="hu-HU" dirty="0">
                <a:solidFill>
                  <a:srgbClr val="FF0000"/>
                </a:solidFill>
              </a:rPr>
              <a:t>SZER</a:t>
            </a:r>
          </a:p>
          <a:p>
            <a:pPr algn="ctr"/>
            <a:r>
              <a:rPr lang="hu-HU" dirty="0">
                <a:solidFill>
                  <a:srgbClr val="FF0000"/>
                </a:solidFill>
              </a:rPr>
              <a:t>VEZÉS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702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Jelenlegi állapot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szerver kiírja, ha egy böngészőablakból belépünk, vagy bezárunk egyet</a:t>
            </a:r>
          </a:p>
          <a:p>
            <a:r>
              <a:rPr lang="hu-HU" dirty="0"/>
              <a:t>próbáljunk nyitni több böngészőablakot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699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Szimuláció a szerveren és játékállapot küldése klienseknek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GameState szerializáció</a:t>
            </a:r>
          </a:p>
          <a:p>
            <a:r>
              <a:rPr lang="hu-HU" dirty="0"/>
              <a:t>io.emit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339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server – szimuláció és üzenetküldés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836821"/>
            <a:ext cx="12192000" cy="50211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timeAtFirstFrame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Date()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getTime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timeAtLastFrame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timeAtFirstFrame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ignoreUnknownKeys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{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timeAtThisFrame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Date()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getTime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timeAtThisFrame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timeAtLastFrame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1000.0f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 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timeAtThisFrame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timeAtFirstFrame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1000.0f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timeAtLastFrame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timeAtThisFrame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gameState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t)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serializedGameState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encodeToString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GameState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serializer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gameState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syncState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serializedGameState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} ,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un 4"/>
          <p:cNvSpPr/>
          <p:nvPr/>
        </p:nvSpPr>
        <p:spPr>
          <a:xfrm>
            <a:off x="9393382" y="589582"/>
            <a:ext cx="2386445" cy="2348346"/>
          </a:xfrm>
          <a:prstGeom prst="sun">
            <a:avLst/>
          </a:prstGeom>
          <a:solidFill>
            <a:srgbClr val="FFFF00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FF0000"/>
                </a:solidFill>
              </a:rPr>
              <a:t>COPY</a:t>
            </a:r>
          </a:p>
          <a:p>
            <a:pPr algn="ctr"/>
            <a:r>
              <a:rPr lang="hu-HU" dirty="0">
                <a:solidFill>
                  <a:srgbClr val="FF0000"/>
                </a:solidFill>
              </a:rPr>
              <a:t>PASTE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9879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App – üzenet fogadása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836821"/>
            <a:ext cx="12192000" cy="50211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en-US" sz="28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syncState</a:t>
            </a:r>
            <a:r>
              <a:rPr lang="en-US" sz="28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serializedData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8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r>
              <a:rPr lang="en-US" sz="28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applyServerState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serializedData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r>
              <a:rPr lang="en-US" sz="28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un 4"/>
          <p:cNvSpPr/>
          <p:nvPr/>
        </p:nvSpPr>
        <p:spPr>
          <a:xfrm>
            <a:off x="9466118" y="365125"/>
            <a:ext cx="2386445" cy="2348346"/>
          </a:xfrm>
          <a:prstGeom prst="sun">
            <a:avLst/>
          </a:prstGeom>
          <a:solidFill>
            <a:srgbClr val="FFFF00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FF0000"/>
                </a:solidFill>
              </a:rPr>
              <a:t>COPY</a:t>
            </a:r>
          </a:p>
          <a:p>
            <a:pPr algn="ctr"/>
            <a:r>
              <a:rPr lang="hu-HU" dirty="0">
                <a:solidFill>
                  <a:srgbClr val="FF0000"/>
                </a:solidFill>
              </a:rPr>
              <a:t>PASTE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390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Scene - deszerializáció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836821"/>
            <a:ext cx="12192000" cy="50211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ignoreUnknownKeys</a:t>
            </a: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lang="en-US" sz="28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applyServerState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</a:t>
            </a:r>
            <a:r>
              <a:rPr lang="hu-HU" sz="28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lizedServerState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r>
              <a:rPr lang="en-US" sz="28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gameState</a:t>
            </a:r>
            <a:r>
              <a:rPr lang="en-US" sz="28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applyServerState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8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decodeFromString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GameState</a:t>
            </a:r>
            <a:r>
              <a:rPr lang="en-US" sz="28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serializer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  <a:r>
              <a:rPr lang="en-US" sz="28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lizedServerState</a:t>
            </a:r>
            <a:r>
              <a:rPr lang="en-US" sz="28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))</a:t>
            </a:r>
            <a:r>
              <a:rPr lang="en-US" sz="28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r>
              <a:rPr lang="en-US" sz="28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un 4"/>
          <p:cNvSpPr/>
          <p:nvPr/>
        </p:nvSpPr>
        <p:spPr>
          <a:xfrm>
            <a:off x="9372600" y="365125"/>
            <a:ext cx="2386445" cy="2348346"/>
          </a:xfrm>
          <a:prstGeom prst="sun">
            <a:avLst/>
          </a:prstGeom>
          <a:solidFill>
            <a:srgbClr val="FFFF00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FF0000"/>
                </a:solidFill>
              </a:rPr>
              <a:t>COPY</a:t>
            </a:r>
          </a:p>
          <a:p>
            <a:pPr algn="ctr"/>
            <a:r>
              <a:rPr lang="hu-HU" dirty="0">
                <a:solidFill>
                  <a:srgbClr val="FF0000"/>
                </a:solidFill>
              </a:rPr>
              <a:t>PASTE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9555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Jelenlegi állapot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szimuláció a szerveren, de nem tudjuk irányítani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35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kog/</a:t>
            </a:r>
            <a:r>
              <a:rPr lang="en-US" dirty="0"/>
              <a:t>settings</a:t>
            </a:r>
            <a:r>
              <a:rPr lang="hu-HU" dirty="0"/>
              <a:t>.gradle.kts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836821"/>
            <a:ext cx="12192000" cy="50211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include(</a:t>
            </a:r>
            <a:r>
              <a:rPr lang="en-US" sz="4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"server"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include(</a:t>
            </a:r>
            <a:r>
              <a:rPr lang="en-US" sz="4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"client"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rootProject</a:t>
            </a:r>
            <a:r>
              <a:rPr lang="en-US" sz="4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sz="4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4400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kog</a:t>
            </a:r>
            <a:r>
              <a:rPr lang="en-US" sz="44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91288" y="-113683"/>
            <a:ext cx="186069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600" dirty="0">
                <a:solidFill>
                  <a:srgbClr val="C00000"/>
                </a:solidFill>
                <a:latin typeface="Whipsmart" panose="020B0502030203050204" pitchFamily="34" charset="0"/>
                <a:sym typeface="Webdings" panose="05030102010509060703" pitchFamily="18" charset="2"/>
              </a:rPr>
              <a:t></a:t>
            </a:r>
            <a:endParaRPr lang="en-US" sz="11600" dirty="0">
              <a:solidFill>
                <a:srgbClr val="C0000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801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User input átküldése a szerverre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kliens küld</a:t>
            </a:r>
          </a:p>
          <a:p>
            <a:pPr lvl="1"/>
            <a:r>
              <a:rPr lang="hu-HU" dirty="0"/>
              <a:t>amellett, hogy a saját gameState</a:t>
            </a:r>
            <a:r>
              <a:rPr lang="en-US" dirty="0"/>
              <a:t>-re </a:t>
            </a:r>
            <a:r>
              <a:rPr lang="en-US" dirty="0" err="1"/>
              <a:t>alkalmazza</a:t>
            </a:r>
            <a:endParaRPr lang="hu-HU" dirty="0"/>
          </a:p>
          <a:p>
            <a:r>
              <a:rPr lang="hu-HU" dirty="0"/>
              <a:t>szerver fogad</a:t>
            </a:r>
            <a:endParaRPr lang="en-US" dirty="0"/>
          </a:p>
          <a:p>
            <a:pPr lvl="1"/>
            <a:r>
              <a:rPr lang="hu-HU" dirty="0"/>
              <a:t>és a saját gameState-jére alkalmazza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5241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836821"/>
            <a:ext cx="12192000" cy="50211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document.onkeydown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 { 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event :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KeyboardEvent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keysPressed.add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keyNames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event.keyCode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) 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scene.onKeyDown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keyNames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event.keyCode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) 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en-US" sz="28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emit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keyDown</a:t>
            </a:r>
            <a:r>
              <a:rPr lang="en-US" sz="28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keyNames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8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keyCode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)</a:t>
            </a:r>
            <a:r>
              <a:rPr lang="en-US" sz="28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 </a:t>
            </a:r>
            <a:r>
              <a:rPr lang="hu-HU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</a:t>
            </a:r>
          </a:p>
          <a:p>
            <a:r>
              <a:rPr lang="hu-HU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      </a:t>
            </a:r>
            <a:r>
              <a:rPr lang="hu-HU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//onKeyUp ugyanígy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un 4"/>
          <p:cNvSpPr/>
          <p:nvPr/>
        </p:nvSpPr>
        <p:spPr>
          <a:xfrm>
            <a:off x="9372600" y="365125"/>
            <a:ext cx="2386445" cy="2348346"/>
          </a:xfrm>
          <a:prstGeom prst="sun">
            <a:avLst/>
          </a:prstGeom>
          <a:solidFill>
            <a:srgbClr val="FFFF00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FF0000"/>
                </a:solidFill>
              </a:rPr>
              <a:t>FEL</a:t>
            </a:r>
          </a:p>
          <a:p>
            <a:pPr algn="ctr"/>
            <a:r>
              <a:rPr lang="hu-HU" dirty="0">
                <a:solidFill>
                  <a:srgbClr val="FF0000"/>
                </a:solidFill>
              </a:rPr>
              <a:t>AD</a:t>
            </a:r>
          </a:p>
          <a:p>
            <a:pPr algn="ctr"/>
            <a:r>
              <a:rPr lang="hu-HU" dirty="0">
                <a:solidFill>
                  <a:srgbClr val="FF0000"/>
                </a:solidFill>
              </a:rPr>
              <a:t>AT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2708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server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836821"/>
            <a:ext cx="12192000" cy="50211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US" sz="28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keyDown</a:t>
            </a:r>
            <a:r>
              <a:rPr lang="en-US" sz="28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key </a:t>
            </a: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8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gameState</a:t>
            </a:r>
            <a:r>
              <a:rPr lang="en-US" sz="28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onKeyDown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key, 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}</a:t>
            </a:r>
            <a:endParaRPr lang="hu-HU" sz="28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 </a:t>
            </a:r>
            <a:r>
              <a:rPr lang="hu-HU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//onKeyUp ugyanígy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un 4"/>
          <p:cNvSpPr/>
          <p:nvPr/>
        </p:nvSpPr>
        <p:spPr>
          <a:xfrm>
            <a:off x="9372600" y="365125"/>
            <a:ext cx="2386445" cy="2348346"/>
          </a:xfrm>
          <a:prstGeom prst="sun">
            <a:avLst/>
          </a:prstGeom>
          <a:solidFill>
            <a:srgbClr val="FFFF00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FF0000"/>
                </a:solidFill>
              </a:rPr>
              <a:t>FEL</a:t>
            </a:r>
          </a:p>
          <a:p>
            <a:pPr algn="ctr"/>
            <a:r>
              <a:rPr lang="hu-HU" dirty="0">
                <a:solidFill>
                  <a:srgbClr val="FF0000"/>
                </a:solidFill>
              </a:rPr>
              <a:t>AD</a:t>
            </a:r>
          </a:p>
          <a:p>
            <a:pPr algn="ctr"/>
            <a:r>
              <a:rPr lang="hu-HU" dirty="0">
                <a:solidFill>
                  <a:srgbClr val="FF0000"/>
                </a:solidFill>
              </a:rPr>
              <a:t>AT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5249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Jelenlegi állapot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szimuláció a szerveren, tudjuk irányítani</a:t>
            </a:r>
          </a:p>
          <a:p>
            <a:r>
              <a:rPr lang="hu-HU" dirty="0"/>
              <a:t>kicsi remegés, ahogy a szerveradat felülcsapja a kliensadatot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562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Interpoláció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kicsi szaggatás megfigyelhető</a:t>
            </a:r>
          </a:p>
          <a:p>
            <a:r>
              <a:rPr lang="hu-HU" dirty="0"/>
              <a:t>a GameObject pozíciót és orientációt ne állítsuk direktben</a:t>
            </a:r>
          </a:p>
          <a:p>
            <a:r>
              <a:rPr lang="hu-HU" dirty="0"/>
              <a:t>csak húzzuk a megkívánt felé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310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Scene.update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836821"/>
            <a:ext cx="12192000" cy="50211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hu-H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gameObjects.getOrPut(netId) {</a:t>
            </a:r>
          </a:p>
          <a:p>
            <a:pPr>
              <a:lnSpc>
                <a:spcPct val="107000"/>
              </a:lnSpc>
            </a:pPr>
            <a:r>
              <a:rPr lang="hu-H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GameObject( getMesh(netObj.meshName) ).apply{</a:t>
            </a:r>
          </a:p>
          <a:p>
            <a:pPr>
              <a:lnSpc>
                <a:spcPct val="107000"/>
              </a:lnSpc>
            </a:pPr>
            <a:r>
              <a:rPr lang="hu-H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position.set(netObj.position)</a:t>
            </a:r>
          </a:p>
          <a:p>
            <a:pPr>
              <a:lnSpc>
                <a:spcPct val="107000"/>
              </a:lnSpc>
            </a:pPr>
            <a:r>
              <a:rPr lang="hu-H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roll = netObj.roll</a:t>
            </a:r>
          </a:p>
          <a:p>
            <a:pPr>
              <a:lnSpc>
                <a:spcPct val="107000"/>
              </a:lnSpc>
            </a:pPr>
            <a:r>
              <a:rPr lang="hu-H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scale.set(netObj.collisionRadius, netObj.collisionRadius, 1.0f)</a:t>
            </a:r>
          </a:p>
          <a:p>
            <a:pPr>
              <a:lnSpc>
                <a:spcPct val="107000"/>
              </a:lnSpc>
            </a:pPr>
            <a:r>
              <a:rPr lang="hu-H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label = netObj.label</a:t>
            </a:r>
          </a:p>
          <a:p>
            <a:pPr>
              <a:lnSpc>
                <a:spcPct val="107000"/>
              </a:lnSpc>
            </a:pPr>
            <a:r>
              <a:rPr lang="hu-H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lnSpc>
                <a:spcPct val="107000"/>
              </a:lnSpc>
            </a:pPr>
            <a:r>
              <a:rPr lang="hu-H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r>
              <a:rPr lang="hu-HU" sz="2000" strike="sngStrike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.apply{</a:t>
            </a:r>
          </a:p>
          <a:p>
            <a:pPr>
              <a:lnSpc>
                <a:spcPct val="107000"/>
              </a:lnSpc>
            </a:pPr>
            <a:r>
              <a:rPr lang="hu-HU" sz="2000" strike="sngStrike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position.set(netObj.position)</a:t>
            </a:r>
          </a:p>
          <a:p>
            <a:pPr>
              <a:lnSpc>
                <a:spcPct val="107000"/>
              </a:lnSpc>
            </a:pPr>
            <a:r>
              <a:rPr lang="hu-HU" sz="2000" strike="sngStrike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roll = netObj.roll</a:t>
            </a:r>
          </a:p>
          <a:p>
            <a:pPr>
              <a:lnSpc>
                <a:spcPct val="107000"/>
              </a:lnSpc>
            </a:pPr>
            <a:r>
              <a:rPr lang="hu-HU" sz="2000" strike="sngStrike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scale.set(netObj.collisionRadius, netObj.collisionRadius, 1.0f)</a:t>
            </a:r>
          </a:p>
          <a:p>
            <a:pPr>
              <a:lnSpc>
                <a:spcPct val="107000"/>
              </a:lnSpc>
            </a:pPr>
            <a:r>
              <a:rPr lang="hu-HU" sz="2000" strike="sngStrike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en-US" sz="2000" strike="sngStrike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.interpolate(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/*</a:t>
            </a:r>
            <a:r>
              <a:rPr lang="en-US" sz="20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param</a:t>
            </a:r>
            <a:r>
              <a:rPr lang="hu-HU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é</a:t>
            </a:r>
            <a:r>
              <a:rPr lang="en-US" sz="20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terek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*/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)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un 4"/>
          <p:cNvSpPr/>
          <p:nvPr/>
        </p:nvSpPr>
        <p:spPr>
          <a:xfrm>
            <a:off x="9372600" y="365125"/>
            <a:ext cx="2386445" cy="2348346"/>
          </a:xfrm>
          <a:prstGeom prst="sun">
            <a:avLst/>
          </a:prstGeom>
          <a:solidFill>
            <a:srgbClr val="FFFF00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FF0000"/>
                </a:solidFill>
              </a:rPr>
              <a:t>FEL</a:t>
            </a:r>
          </a:p>
          <a:p>
            <a:pPr algn="ctr"/>
            <a:r>
              <a:rPr lang="hu-HU" dirty="0">
                <a:solidFill>
                  <a:srgbClr val="FF0000"/>
                </a:solidFill>
              </a:rPr>
              <a:t>AD</a:t>
            </a:r>
          </a:p>
          <a:p>
            <a:pPr algn="ctr"/>
            <a:r>
              <a:rPr lang="hu-HU" dirty="0">
                <a:solidFill>
                  <a:srgbClr val="FF0000"/>
                </a:solidFill>
              </a:rPr>
              <a:t>AT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9657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GameObject.interpolate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836821"/>
            <a:ext cx="12192000" cy="50211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interpolate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targetPosition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Vec2, </a:t>
            </a:r>
            <a:r>
              <a:rPr lang="en-US" sz="20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targetRoll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weight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100.0f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hu-HU" sz="20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hu-HU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    //legyen az új pozíció és orientáció</a:t>
            </a:r>
          </a:p>
          <a:p>
            <a:pPr>
              <a:lnSpc>
                <a:spcPct val="107000"/>
              </a:lnSpc>
            </a:pPr>
            <a:r>
              <a:rPr lang="hu-HU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    //a réginek és a célnak a lineáris kombinációja</a:t>
            </a:r>
          </a:p>
          <a:p>
            <a:pPr>
              <a:lnSpc>
                <a:spcPct val="107000"/>
              </a:lnSpc>
            </a:pPr>
            <a:r>
              <a:rPr lang="hu-HU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//a régi súlya dt-vel exponenciálisan csökkenjen</a:t>
            </a:r>
          </a:p>
          <a:p>
            <a:pPr>
              <a:lnSpc>
                <a:spcPct val="107000"/>
              </a:lnSpc>
            </a:pPr>
            <a:r>
              <a:rPr lang="hu-HU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//figyeljünk rá, hogy a roll és targetRoll szögek között</a:t>
            </a:r>
          </a:p>
          <a:p>
            <a:pPr>
              <a:lnSpc>
                <a:spcPct val="107000"/>
              </a:lnSpc>
            </a:pPr>
            <a:r>
              <a:rPr lang="hu-HU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//pinél kisebb eltérés legyen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un 4"/>
          <p:cNvSpPr/>
          <p:nvPr/>
        </p:nvSpPr>
        <p:spPr>
          <a:xfrm>
            <a:off x="9372600" y="365125"/>
            <a:ext cx="2386445" cy="2348346"/>
          </a:xfrm>
          <a:prstGeom prst="sun">
            <a:avLst/>
          </a:prstGeom>
          <a:solidFill>
            <a:srgbClr val="FFFF00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FF0000"/>
                </a:solidFill>
              </a:rPr>
              <a:t>FEL</a:t>
            </a:r>
          </a:p>
          <a:p>
            <a:pPr algn="ctr"/>
            <a:r>
              <a:rPr lang="hu-HU" dirty="0">
                <a:solidFill>
                  <a:srgbClr val="FF0000"/>
                </a:solidFill>
              </a:rPr>
              <a:t>AD</a:t>
            </a:r>
          </a:p>
          <a:p>
            <a:pPr algn="ctr"/>
            <a:r>
              <a:rPr lang="hu-HU" dirty="0">
                <a:solidFill>
                  <a:srgbClr val="FF0000"/>
                </a:solidFill>
              </a:rPr>
              <a:t>AT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7853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Jelenlegi állapot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szimuláció a szerveren, tudjuk irányítani</a:t>
            </a:r>
          </a:p>
          <a:p>
            <a:r>
              <a:rPr lang="hu-HU" dirty="0"/>
              <a:t>simább mozgás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792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Lövés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új objektum létrehozása SPACE-re</a:t>
            </a:r>
          </a:p>
          <a:p>
            <a:r>
              <a:rPr lang="hu-HU" dirty="0"/>
              <a:t>egyedi ID-t kell kapnia</a:t>
            </a:r>
          </a:p>
          <a:p>
            <a:pPr lvl="1"/>
            <a:r>
              <a:rPr lang="hu-HU" dirty="0"/>
              <a:t>addObject elintézi</a:t>
            </a:r>
          </a:p>
        </p:txBody>
      </p:sp>
    </p:spTree>
    <p:extLst>
      <p:ext uri="{BB962C8B-B14F-4D97-AF65-F5344CB8AC3E}">
        <p14:creationId xmlns:p14="http://schemas.microsoft.com/office/powerpoint/2010/main" val="24112297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GameState.onKeyDown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836821"/>
            <a:ext cx="12192000" cy="50211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(key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"SPACE"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objects[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playerId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]?.let{ avatar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avatar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cooldown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ahead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Vec2(cos(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avatar.roll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sin(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avatar.roll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playerId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"orb"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).apply{</a:t>
            </a:r>
          </a:p>
          <a:p>
            <a:pPr>
              <a:lnSpc>
                <a:spcPct val="107000"/>
              </a:lnSpc>
            </a:pP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/*avatar orra előtt*/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velocity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/*avatartől előre távolodik*/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}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avatar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cooldown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1.0f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hu-HU" sz="20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hu-HU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          //cooldown-t a NetObjectbe vegyük fel, és folyamatosan csökkentsük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un 4"/>
          <p:cNvSpPr/>
          <p:nvPr/>
        </p:nvSpPr>
        <p:spPr>
          <a:xfrm>
            <a:off x="9372600" y="365125"/>
            <a:ext cx="2386445" cy="2348346"/>
          </a:xfrm>
          <a:prstGeom prst="sun">
            <a:avLst/>
          </a:prstGeom>
          <a:solidFill>
            <a:srgbClr val="FFFF00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FF0000"/>
                </a:solidFill>
              </a:rPr>
              <a:t>FEL</a:t>
            </a:r>
          </a:p>
          <a:p>
            <a:pPr algn="ctr"/>
            <a:r>
              <a:rPr lang="hu-HU" dirty="0">
                <a:solidFill>
                  <a:srgbClr val="FF0000"/>
                </a:solidFill>
              </a:rPr>
              <a:t>AD</a:t>
            </a:r>
          </a:p>
          <a:p>
            <a:pPr algn="ctr"/>
            <a:r>
              <a:rPr lang="hu-HU" dirty="0">
                <a:solidFill>
                  <a:srgbClr val="FF0000"/>
                </a:solidFill>
              </a:rPr>
              <a:t>AT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99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kog/build.gradle.kts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836821"/>
            <a:ext cx="12192000" cy="50211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plugins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id(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"org.jetbrains.kotlin.js"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version 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"1.5.30"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apply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plugin.serialization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version 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"1.5.30"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apply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allprojects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group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vision.gears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version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"1.0"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repositories {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mavenCentral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jcenter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91288" y="-113683"/>
            <a:ext cx="186069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600" dirty="0">
                <a:solidFill>
                  <a:srgbClr val="C00000"/>
                </a:solidFill>
                <a:latin typeface="Whipsmart" panose="020B0502030203050204" pitchFamily="34" charset="0"/>
                <a:sym typeface="Webdings" panose="05030102010509060703" pitchFamily="18" charset="2"/>
              </a:rPr>
              <a:t></a:t>
            </a:r>
            <a:endParaRPr lang="en-US" sz="11600" dirty="0">
              <a:solidFill>
                <a:srgbClr val="C0000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5974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Jelenlegi állapot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szimuláció a szerveren, tudjuk irányítani</a:t>
            </a:r>
          </a:p>
          <a:p>
            <a:r>
              <a:rPr lang="hu-HU" dirty="0"/>
              <a:t>simább mozgás</a:t>
            </a:r>
          </a:p>
          <a:p>
            <a:r>
              <a:rPr lang="hu-HU" dirty="0"/>
              <a:t>lehet lőni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475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Ütközésdetektálás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szabályos rács, 2x2-es cellák</a:t>
            </a:r>
          </a:p>
          <a:p>
            <a:pPr lvl="1"/>
            <a:r>
              <a:rPr lang="hu-HU" dirty="0"/>
              <a:t>nem csinálunk 2D tömböt objektumlistákkal!!</a:t>
            </a:r>
          </a:p>
          <a:p>
            <a:r>
              <a:rPr lang="hu-HU" dirty="0"/>
              <a:t>minden objektum 1 sugarú kör</a:t>
            </a:r>
          </a:p>
          <a:p>
            <a:r>
              <a:rPr lang="hu-HU" dirty="0"/>
              <a:t>4 cellában lehet egyszerre</a:t>
            </a:r>
          </a:p>
          <a:p>
            <a:r>
              <a:rPr lang="hu-HU" dirty="0"/>
              <a:t>listázzuk a cella—objektum átlapolódásokat</a:t>
            </a:r>
          </a:p>
          <a:p>
            <a:r>
              <a:rPr lang="hu-HU" dirty="0"/>
              <a:t>rendezzük őket</a:t>
            </a:r>
          </a:p>
          <a:p>
            <a:r>
              <a:rPr lang="hu-HU" dirty="0"/>
              <a:t>az azonos cellában levő objektumok ütközőpár-jelöltek</a:t>
            </a:r>
          </a:p>
          <a:p>
            <a:r>
              <a:rPr lang="hu-HU" dirty="0"/>
              <a:t>minden ütközőpárra egyszer ütközésdetektálás és válasz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097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GameState.update: grid—object metszések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836821"/>
            <a:ext cx="12192000" cy="50211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GridEntry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i="1" dirty="0" err="1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u="sng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u="sng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GridEntry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GridEntry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hu-HU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hu-HU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other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un 4"/>
          <p:cNvSpPr/>
          <p:nvPr/>
        </p:nvSpPr>
        <p:spPr>
          <a:xfrm>
            <a:off x="8967355" y="3908425"/>
            <a:ext cx="2386445" cy="2348346"/>
          </a:xfrm>
          <a:prstGeom prst="sun">
            <a:avLst/>
          </a:prstGeom>
          <a:solidFill>
            <a:srgbClr val="FFFF00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FF0000"/>
                </a:solidFill>
              </a:rPr>
              <a:t>COPY</a:t>
            </a:r>
          </a:p>
          <a:p>
            <a:pPr algn="ctr"/>
            <a:r>
              <a:rPr lang="hu-HU" dirty="0">
                <a:solidFill>
                  <a:srgbClr val="FF0000"/>
                </a:solidFill>
              </a:rPr>
              <a:t>PASTE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0563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GameState.update</a:t>
            </a:r>
            <a:r>
              <a:rPr lang="en-US" dirty="0"/>
              <a:t>: grid entry</a:t>
            </a:r>
            <a:r>
              <a:rPr lang="hu-HU" dirty="0"/>
              <a:t>-</a:t>
            </a:r>
            <a:r>
              <a:rPr lang="en-US" dirty="0"/>
              <a:t>k </a:t>
            </a:r>
            <a:r>
              <a:rPr lang="en-US" dirty="0" err="1"/>
              <a:t>kigy</a:t>
            </a:r>
            <a:r>
              <a:rPr lang="hu-HU" dirty="0"/>
              <a:t>űjtése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836821"/>
            <a:ext cx="12192000" cy="50211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iObject</a:t>
            </a:r>
            <a:r>
              <a:rPr lang="en-US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entry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iObject</a:t>
            </a:r>
            <a:r>
              <a:rPr lang="en-US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linearGrid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GridEntry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en-US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en-US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iObject</a:t>
            </a:r>
            <a:r>
              <a:rPr lang="en-US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entry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iObject</a:t>
            </a:r>
            <a:r>
              <a:rPr lang="en-US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GridEntry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netObj</a:t>
            </a:r>
            <a:r>
              <a:rPr lang="en-US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US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()/2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netObj</a:t>
            </a:r>
            <a:r>
              <a:rPr lang="en-US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US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()/2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(i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index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)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un 5"/>
          <p:cNvSpPr/>
          <p:nvPr/>
        </p:nvSpPr>
        <p:spPr>
          <a:xfrm>
            <a:off x="8967355" y="3908425"/>
            <a:ext cx="2386445" cy="2348346"/>
          </a:xfrm>
          <a:prstGeom prst="sun">
            <a:avLst/>
          </a:prstGeom>
          <a:solidFill>
            <a:srgbClr val="FFFF00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FF0000"/>
                </a:solidFill>
              </a:rPr>
              <a:t>COPY</a:t>
            </a:r>
          </a:p>
          <a:p>
            <a:pPr algn="ctr"/>
            <a:r>
              <a:rPr lang="hu-HU" dirty="0">
                <a:solidFill>
                  <a:srgbClr val="FF0000"/>
                </a:solidFill>
              </a:rPr>
              <a:t>PASTE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9693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GameState.update</a:t>
            </a:r>
            <a:r>
              <a:rPr lang="en-US" dirty="0"/>
              <a:t>: </a:t>
            </a:r>
            <a:r>
              <a:rPr lang="hu-HU" dirty="0"/>
              <a:t>jelöltpárok kigyűjtése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836821"/>
            <a:ext cx="12192000" cy="50211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linearGrid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candidates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&lt;Pair&lt;</a:t>
            </a:r>
            <a:r>
              <a:rPr lang="en-US" sz="2000" i="1" dirty="0" err="1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err="1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&gt;&gt;()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(j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linearGrid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k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linearGrid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linearGrid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[k]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linearGrid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[j]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linearGrid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[k]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linearGrid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[j]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y) {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candidates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Pair(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linearGrid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[j]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linearGrid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[k]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 ) )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k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un 4"/>
          <p:cNvSpPr/>
          <p:nvPr/>
        </p:nvSpPr>
        <p:spPr>
          <a:xfrm>
            <a:off x="9403773" y="1999064"/>
            <a:ext cx="2386445" cy="2348346"/>
          </a:xfrm>
          <a:prstGeom prst="sun">
            <a:avLst/>
          </a:prstGeom>
          <a:solidFill>
            <a:srgbClr val="FFFF00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FF0000"/>
                </a:solidFill>
              </a:rPr>
              <a:t>COPY</a:t>
            </a:r>
          </a:p>
          <a:p>
            <a:pPr algn="ctr"/>
            <a:r>
              <a:rPr lang="hu-HU" dirty="0">
                <a:solidFill>
                  <a:srgbClr val="FF0000"/>
                </a:solidFill>
              </a:rPr>
              <a:t>PASTE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1287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GameState.update</a:t>
            </a:r>
            <a:r>
              <a:rPr lang="en-US" dirty="0"/>
              <a:t>: </a:t>
            </a:r>
            <a:r>
              <a:rPr lang="hu-HU" dirty="0"/>
              <a:t>ütközésválasz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836821"/>
            <a:ext cx="12192000" cy="50211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candidates</a:t>
            </a:r>
            <a:r>
              <a:rPr lang="en-US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@forEach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@forEach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diff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diff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dot(diff)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i.collisionRadius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 err="1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j.collisionRadius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hu-HU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hu-HU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        //ütközési normálvektor körlapokra</a:t>
            </a:r>
          </a:p>
          <a:p>
            <a:pPr>
              <a:lnSpc>
                <a:spcPct val="107000"/>
              </a:lnSpc>
            </a:pPr>
            <a:r>
              <a:rPr lang="hu-HU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        //pozíciók kicsi széttolása ütközési normál mentén</a:t>
            </a:r>
          </a:p>
          <a:p>
            <a:pPr>
              <a:lnSpc>
                <a:spcPct val="107000"/>
              </a:lnSpc>
            </a:pPr>
            <a:r>
              <a:rPr lang="hu-HU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        //objektumok relatív sebességének meghatározása</a:t>
            </a:r>
          </a:p>
          <a:p>
            <a:pPr>
              <a:lnSpc>
                <a:spcPct val="107000"/>
              </a:lnSpc>
            </a:pPr>
            <a:r>
              <a:rPr lang="hu-HU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        //relatív sebesség ütközési normál mentén</a:t>
            </a:r>
          </a:p>
          <a:p>
            <a:pPr>
              <a:lnSpc>
                <a:spcPct val="107000"/>
              </a:lnSpc>
            </a:pPr>
            <a:r>
              <a:rPr lang="hu-HU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        //a tömeg 1, tehát ez maga az erőlökés (impulse)</a:t>
            </a:r>
          </a:p>
          <a:p>
            <a:pPr>
              <a:lnSpc>
                <a:spcPct val="107000"/>
              </a:lnSpc>
            </a:pPr>
            <a:r>
              <a:rPr lang="hu-HU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        //sebességek korrekciója (a tömeg megint 1)</a:t>
            </a:r>
            <a:endParaRPr lang="en-US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un 4"/>
          <p:cNvSpPr/>
          <p:nvPr/>
        </p:nvSpPr>
        <p:spPr>
          <a:xfrm>
            <a:off x="9154392" y="1027906"/>
            <a:ext cx="2386445" cy="2348346"/>
          </a:xfrm>
          <a:prstGeom prst="sun">
            <a:avLst/>
          </a:prstGeom>
          <a:solidFill>
            <a:srgbClr val="FFFF00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FF0000"/>
                </a:solidFill>
              </a:rPr>
              <a:t>FEL</a:t>
            </a:r>
          </a:p>
          <a:p>
            <a:pPr algn="ctr"/>
            <a:r>
              <a:rPr lang="hu-HU" dirty="0">
                <a:solidFill>
                  <a:srgbClr val="FF0000"/>
                </a:solidFill>
              </a:rPr>
              <a:t>AD</a:t>
            </a:r>
          </a:p>
          <a:p>
            <a:pPr algn="ctr"/>
            <a:r>
              <a:rPr lang="hu-HU" dirty="0">
                <a:solidFill>
                  <a:srgbClr val="FF0000"/>
                </a:solidFill>
              </a:rPr>
              <a:t>AT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5439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Jelenlegi állapot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szimuláció a szerveren, tudjuk irányítani</a:t>
            </a:r>
          </a:p>
          <a:p>
            <a:r>
              <a:rPr lang="hu-HU" dirty="0"/>
              <a:t>simább mozgás</a:t>
            </a:r>
          </a:p>
          <a:p>
            <a:r>
              <a:rPr lang="hu-HU" dirty="0"/>
              <a:t>lehet lőni</a:t>
            </a:r>
          </a:p>
          <a:p>
            <a:r>
              <a:rPr lang="hu-HU" dirty="0"/>
              <a:t>ütköző űrhajók és lövedékek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397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Bónusz feladatok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idő után eltűnő lövedékek</a:t>
            </a:r>
          </a:p>
          <a:p>
            <a:r>
              <a:rPr lang="hu-HU" dirty="0"/>
              <a:t>robbanás effekt spriteanimációval</a:t>
            </a:r>
          </a:p>
          <a:p>
            <a:r>
              <a:rPr lang="hu-HU" dirty="0"/>
              <a:t>űrakna</a:t>
            </a:r>
          </a:p>
          <a:p>
            <a:pPr lvl="1"/>
            <a:r>
              <a:rPr lang="hu-HU" dirty="0"/>
              <a:t>valamelyik kliens hozza létre</a:t>
            </a:r>
          </a:p>
          <a:p>
            <a:pPr lvl="2"/>
            <a:r>
              <a:rPr lang="hu-HU" dirty="0"/>
              <a:t>avatarral le lehet dobni</a:t>
            </a:r>
          </a:p>
          <a:p>
            <a:pPr lvl="2"/>
            <a:r>
              <a:rPr lang="hu-HU" dirty="0"/>
              <a:t>egy idő után élesedik</a:t>
            </a:r>
          </a:p>
          <a:p>
            <a:pPr lvl="1"/>
            <a:r>
              <a:rPr lang="hu-HU" dirty="0"/>
              <a:t>ha valami 4 egység távolságon belülre ér, akkor feléje mozog</a:t>
            </a:r>
          </a:p>
          <a:p>
            <a:pPr lvl="1"/>
            <a:r>
              <a:rPr lang="hu-HU" dirty="0"/>
              <a:t>hogyan lehet az ütközésdetektáló kódba belevenni ezt?</a:t>
            </a:r>
            <a:endParaRPr lang="en-US" dirty="0"/>
          </a:p>
        </p:txBody>
      </p:sp>
      <p:sp>
        <p:nvSpPr>
          <p:cNvPr id="4" name="Sun 3"/>
          <p:cNvSpPr/>
          <p:nvPr/>
        </p:nvSpPr>
        <p:spPr>
          <a:xfrm>
            <a:off x="9144001" y="365125"/>
            <a:ext cx="2386445" cy="2348346"/>
          </a:xfrm>
          <a:prstGeom prst="sun">
            <a:avLst/>
          </a:prstGeom>
          <a:solidFill>
            <a:srgbClr val="FFFF00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FF0000"/>
                </a:solidFill>
              </a:rPr>
              <a:t>iMSc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4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kog/</a:t>
            </a:r>
            <a:r>
              <a:rPr lang="hu-HU" b="1" dirty="0">
                <a:solidFill>
                  <a:srgbClr val="FF0000"/>
                </a:solidFill>
              </a:rPr>
              <a:t>client</a:t>
            </a:r>
            <a:r>
              <a:rPr lang="hu-HU" dirty="0"/>
              <a:t>/build.gradle.kts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836821"/>
            <a:ext cx="12192000" cy="50211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plugins {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id(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"org.jetbrains.kotlin.js"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plugin.serialization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dependencies {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implementation(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stdlib-js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implementation(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"org.jetbrains.kotlinx:kotlinx-serialization-json:1.0.0"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91288" y="-113683"/>
            <a:ext cx="186069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600" dirty="0">
                <a:solidFill>
                  <a:srgbClr val="C00000"/>
                </a:solidFill>
                <a:latin typeface="Whipsmart" panose="020B0502030203050204" pitchFamily="34" charset="0"/>
                <a:sym typeface="Webdings" panose="05030102010509060703" pitchFamily="18" charset="2"/>
              </a:rPr>
              <a:t></a:t>
            </a:r>
            <a:endParaRPr lang="en-US" sz="11600" dirty="0">
              <a:solidFill>
                <a:srgbClr val="C0000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53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kog/</a:t>
            </a:r>
            <a:r>
              <a:rPr lang="hu-HU" b="1" dirty="0">
                <a:solidFill>
                  <a:srgbClr val="FF0000"/>
                </a:solidFill>
              </a:rPr>
              <a:t>client</a:t>
            </a:r>
            <a:r>
              <a:rPr lang="hu-HU" dirty="0"/>
              <a:t>/build.gradle.kts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836821"/>
            <a:ext cx="12192000" cy="50211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sourceSets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srcDirs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/main/</a:t>
            </a:r>
            <a:r>
              <a:rPr lang="en-US" sz="2000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hu-HU" sz="20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"../</a:t>
            </a:r>
            <a:r>
              <a:rPr lang="en-US" sz="2000" b="1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webglmath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/main/</a:t>
            </a:r>
            <a:r>
              <a:rPr lang="en-US" sz="2000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"../</a:t>
            </a:r>
            <a:r>
              <a:rPr lang="en-US" sz="2000" b="1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/main/</a:t>
            </a:r>
            <a:r>
              <a:rPr lang="en-US" sz="2000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  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distribution {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directory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webDir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b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build/web</a:t>
            </a:r>
            <a:endParaRPr lang="en-US" sz="1050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91288" y="-113683"/>
            <a:ext cx="186069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600" dirty="0">
                <a:solidFill>
                  <a:srgbClr val="C00000"/>
                </a:solidFill>
                <a:latin typeface="Whipsmart" panose="020B0502030203050204" pitchFamily="34" charset="0"/>
                <a:sym typeface="Webdings" panose="05030102010509060703" pitchFamily="18" charset="2"/>
              </a:rPr>
              <a:t></a:t>
            </a:r>
            <a:endParaRPr lang="en-US" sz="11600" dirty="0">
              <a:solidFill>
                <a:srgbClr val="C0000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67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kog/</a:t>
            </a:r>
            <a:r>
              <a:rPr lang="hu-HU" b="1" dirty="0">
                <a:solidFill>
                  <a:srgbClr val="FF0000"/>
                </a:solidFill>
              </a:rPr>
              <a:t>client</a:t>
            </a:r>
            <a:r>
              <a:rPr lang="hu-HU" dirty="0"/>
              <a:t>/build.gradle.kts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836821"/>
            <a:ext cx="12192000" cy="50211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32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deployContent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en-US" sz="32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registering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(Copy</a:t>
            </a:r>
            <a:r>
              <a:rPr lang="en-US" sz="32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class) {</a:t>
            </a:r>
            <a:r>
              <a:rPr lang="en-US" sz="3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from(</a:t>
            </a:r>
            <a:r>
              <a:rPr lang="en-US" sz="32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3200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32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/main/content"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destinationDir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webDir</a:t>
            </a:r>
            <a:r>
              <a:rPr lang="en-US" sz="3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include(</a:t>
            </a:r>
            <a:r>
              <a:rPr lang="en-US" sz="32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"**/*.*"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91288" y="-113683"/>
            <a:ext cx="186069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600" dirty="0">
                <a:solidFill>
                  <a:srgbClr val="C00000"/>
                </a:solidFill>
                <a:latin typeface="Whipsmart" panose="020B0502030203050204" pitchFamily="34" charset="0"/>
                <a:sym typeface="Webdings" panose="05030102010509060703" pitchFamily="18" charset="2"/>
              </a:rPr>
              <a:t></a:t>
            </a:r>
            <a:endParaRPr lang="en-US" sz="11600" dirty="0">
              <a:solidFill>
                <a:srgbClr val="C0000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766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kog/</a:t>
            </a:r>
            <a:r>
              <a:rPr lang="hu-HU" b="1" dirty="0">
                <a:solidFill>
                  <a:srgbClr val="FF0000"/>
                </a:solidFill>
              </a:rPr>
              <a:t>client</a:t>
            </a:r>
            <a:r>
              <a:rPr lang="hu-HU" dirty="0"/>
              <a:t>/src/main/content/index.html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836821"/>
            <a:ext cx="12192000" cy="50211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</a:rPr>
              <a:t>script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27E00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F8634"/>
                </a:solidFill>
                <a:latin typeface="Consolas" panose="020B0609020204030204" pitchFamily="49" charset="0"/>
              </a:rPr>
              <a:t>"/socket.io/socket.io.js"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>
                <a:solidFill>
                  <a:srgbClr val="C70040"/>
                </a:solidFill>
                <a:latin typeface="Consolas" panose="020B0609020204030204" pitchFamily="49" charset="0"/>
              </a:rPr>
              <a:t>script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hu-HU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C70040"/>
                </a:solidFill>
                <a:latin typeface="Consolas" panose="020B0609020204030204" pitchFamily="49" charset="0"/>
              </a:rPr>
              <a:t>script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427E00"/>
                </a:solidFill>
                <a:latin typeface="Consolas" panose="020B0609020204030204" pitchFamily="49" charset="0"/>
              </a:rPr>
              <a:t>type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8F8634"/>
                </a:solidFill>
                <a:latin typeface="Consolas" panose="020B0609020204030204" pitchFamily="49" charset="0"/>
              </a:rPr>
              <a:t>"application/</a:t>
            </a:r>
            <a:r>
              <a:rPr lang="fr-FR" sz="2400" dirty="0" err="1">
                <a:solidFill>
                  <a:srgbClr val="8F8634"/>
                </a:solidFill>
                <a:latin typeface="Consolas" panose="020B0609020204030204" pitchFamily="49" charset="0"/>
              </a:rPr>
              <a:t>javascript</a:t>
            </a:r>
            <a:r>
              <a:rPr lang="fr-FR" sz="2400" dirty="0">
                <a:solidFill>
                  <a:srgbClr val="8F8634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427E00"/>
                </a:solidFill>
                <a:latin typeface="Consolas" panose="020B0609020204030204" pitchFamily="49" charset="0"/>
              </a:rPr>
              <a:t>src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8F8634"/>
                </a:solidFill>
                <a:latin typeface="Consolas" panose="020B0609020204030204" pitchFamily="49" charset="0"/>
              </a:rPr>
              <a:t>"client.js"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&gt;&lt;/</a:t>
            </a:r>
            <a:r>
              <a:rPr lang="fr-FR" sz="2400" dirty="0">
                <a:solidFill>
                  <a:srgbClr val="C70040"/>
                </a:solidFill>
                <a:latin typeface="Consolas" panose="020B0609020204030204" pitchFamily="49" charset="0"/>
              </a:rPr>
              <a:t>script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91288" y="-113683"/>
            <a:ext cx="186069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600" dirty="0">
                <a:solidFill>
                  <a:srgbClr val="C00000"/>
                </a:solidFill>
                <a:latin typeface="Whipsmart" panose="020B0502030203050204" pitchFamily="34" charset="0"/>
                <a:sym typeface="Webdings" panose="05030102010509060703" pitchFamily="18" charset="2"/>
              </a:rPr>
              <a:t></a:t>
            </a:r>
            <a:endParaRPr lang="en-US" sz="11600" dirty="0">
              <a:solidFill>
                <a:srgbClr val="C00000"/>
              </a:solidFill>
              <a:latin typeface="Whipsmart" panose="020B050203020305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3225" y="2623508"/>
            <a:ext cx="9515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latin typeface="Whipsmart" panose="020B0502030203050204" pitchFamily="34" charset="0"/>
              </a:rPr>
              <a:t>Ez egy JS könyvtár, fogalma sincs, hogyan kell Kotlin objektumokat szerializálni.</a:t>
            </a:r>
          </a:p>
          <a:p>
            <a:r>
              <a:rPr lang="hu-HU" sz="2400" dirty="0">
                <a:latin typeface="Whipsmart" panose="020B0502030203050204" pitchFamily="34" charset="0"/>
              </a:rPr>
              <a:t>Stringeket tudunk küldeni vele, a szerializációt nekünk kell megcsinálni.</a:t>
            </a:r>
            <a:endParaRPr lang="en-US" sz="2400" dirty="0">
              <a:latin typeface="Whipsmart" panose="020B050203020305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733143" y="3454506"/>
            <a:ext cx="188687" cy="478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8200" y="5520204"/>
            <a:ext cx="10843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latin typeface="Whipsmart" panose="020B0502030203050204" pitchFamily="34" charset="0"/>
              </a:rPr>
              <a:t>Ez a JS-re lefordított Kotlin kód. Az index.html és a client.js egyaránt a build/web-be kerül,</a:t>
            </a:r>
          </a:p>
          <a:p>
            <a:r>
              <a:rPr lang="hu-HU" sz="2400" dirty="0">
                <a:latin typeface="Whipsmart" panose="020B0502030203050204" pitchFamily="34" charset="0"/>
              </a:rPr>
              <a:t>innen szolgáltatja ki őket a szerver.</a:t>
            </a:r>
            <a:endParaRPr lang="en-US" sz="2400" dirty="0">
              <a:latin typeface="Whipsmart" panose="020B0502030203050204" pitchFamily="34" charset="0"/>
            </a:endParaRPr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V="1">
            <a:off x="6259717" y="4775200"/>
            <a:ext cx="1287712" cy="745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82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18676</TotalTime>
  <Words>3298</Words>
  <Application>Microsoft Office PowerPoint</Application>
  <PresentationFormat>Widescreen</PresentationFormat>
  <Paragraphs>596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Calibri Light</vt:lpstr>
      <vt:lpstr>Consolas</vt:lpstr>
      <vt:lpstr>Whipsmart</vt:lpstr>
      <vt:lpstr>Office Theme</vt:lpstr>
      <vt:lpstr>Multiplayer böngészőben</vt:lpstr>
      <vt:lpstr>Technológiák</vt:lpstr>
      <vt:lpstr>Könyvtárhierarchia</vt:lpstr>
      <vt:lpstr>kog/settings.gradle.kts</vt:lpstr>
      <vt:lpstr>kog/build.gradle.kts</vt:lpstr>
      <vt:lpstr>kog/client/build.gradle.kts</vt:lpstr>
      <vt:lpstr>kog/client/build.gradle.kts</vt:lpstr>
      <vt:lpstr>kog/client/build.gradle.kts</vt:lpstr>
      <vt:lpstr>kog/client/src/main/content/index.html</vt:lpstr>
      <vt:lpstr>kog/server/build.gradle.kts</vt:lpstr>
      <vt:lpstr>kog/server/build.gradle.kts</vt:lpstr>
      <vt:lpstr>Project build</vt:lpstr>
      <vt:lpstr>Kiindulási állapot</vt:lpstr>
      <vt:lpstr>Netcode terv</vt:lpstr>
      <vt:lpstr>Hova kell dolgozni?</vt:lpstr>
      <vt:lpstr>Munkaterv</vt:lpstr>
      <vt:lpstr>Feladatok</vt:lpstr>
      <vt:lpstr>Debuggolás</vt:lpstr>
      <vt:lpstr>Scene: Mesh betöltés</vt:lpstr>
      <vt:lpstr>Scene: játékállapot és objektum</vt:lpstr>
      <vt:lpstr>Scene.update: NetObj -&gt; GameObj</vt:lpstr>
      <vt:lpstr>Scene.update: törölt objektumok</vt:lpstr>
      <vt:lpstr>Scene.update: kameramozgatás</vt:lpstr>
      <vt:lpstr>GameState: NetObject</vt:lpstr>
      <vt:lpstr>GameState: NetObject</vt:lpstr>
      <vt:lpstr>GameState: object management</vt:lpstr>
      <vt:lpstr>GameState: object management</vt:lpstr>
      <vt:lpstr>GameState: felülcsapás</vt:lpstr>
      <vt:lpstr>Jelenlegi állapot</vt:lpstr>
      <vt:lpstr>Csatlakozás socket.io-val</vt:lpstr>
      <vt:lpstr>server – becsatlakozás és kilépés</vt:lpstr>
      <vt:lpstr>App: socket.io JS lib Kotlin interface definíció</vt:lpstr>
      <vt:lpstr>App – becsatlakozás és bemutatkozás</vt:lpstr>
      <vt:lpstr>Jelenlegi állapot</vt:lpstr>
      <vt:lpstr>Szimuláció a szerveren és játékállapot küldése klienseknek</vt:lpstr>
      <vt:lpstr>server – szimuláció és üzenetküldés</vt:lpstr>
      <vt:lpstr>App – üzenet fogadása</vt:lpstr>
      <vt:lpstr>Scene - deszerializáció</vt:lpstr>
      <vt:lpstr>Jelenlegi állapot</vt:lpstr>
      <vt:lpstr>User input átküldése a szerverre</vt:lpstr>
      <vt:lpstr>App</vt:lpstr>
      <vt:lpstr>server</vt:lpstr>
      <vt:lpstr>Jelenlegi állapot</vt:lpstr>
      <vt:lpstr>Interpoláció</vt:lpstr>
      <vt:lpstr>Scene.update</vt:lpstr>
      <vt:lpstr>GameObject.interpolate</vt:lpstr>
      <vt:lpstr>Jelenlegi állapot</vt:lpstr>
      <vt:lpstr>Lövés</vt:lpstr>
      <vt:lpstr>GameState.onKeyDown</vt:lpstr>
      <vt:lpstr>Jelenlegi állapot</vt:lpstr>
      <vt:lpstr>Ütközésdetektálás</vt:lpstr>
      <vt:lpstr>GameState.update: grid—object metszések</vt:lpstr>
      <vt:lpstr>GameState.update: grid entry-k kigyűjtése</vt:lpstr>
      <vt:lpstr>GameState.update: jelöltpárok kigyűjtése</vt:lpstr>
      <vt:lpstr>GameState.update: ütközésválasz</vt:lpstr>
      <vt:lpstr>Jelenlegi állapot</vt:lpstr>
      <vt:lpstr>Bónusz feladatok</vt:lpstr>
    </vt:vector>
  </TitlesOfParts>
  <Company>Budapest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Multiplayer böngészőben</dc:title>
  <dc:creator>László Szécsi</dc:creator>
  <cp:lastModifiedBy>László Szécsi</cp:lastModifiedBy>
  <cp:revision>102</cp:revision>
  <dcterms:created xsi:type="dcterms:W3CDTF">2017-09-11T09:59:19Z</dcterms:created>
  <dcterms:modified xsi:type="dcterms:W3CDTF">2021-11-12T20:53:13Z</dcterms:modified>
</cp:coreProperties>
</file>