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437"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39" r:id="rId22"/>
    <p:sldId id="461" r:id="rId23"/>
    <p:sldId id="462" r:id="rId24"/>
    <p:sldId id="481" r:id="rId25"/>
    <p:sldId id="482" r:id="rId26"/>
    <p:sldId id="483" r:id="rId27"/>
    <p:sldId id="484" r:id="rId28"/>
    <p:sldId id="485" r:id="rId29"/>
    <p:sldId id="488" r:id="rId30"/>
    <p:sldId id="489" r:id="rId31"/>
    <p:sldId id="441" r:id="rId32"/>
    <p:sldId id="4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6984" autoAdjust="0"/>
  </p:normalViewPr>
  <p:slideViewPr>
    <p:cSldViewPr snapToGrid="0">
      <p:cViewPr varScale="1">
        <p:scale>
          <a:sx n="92" d="100"/>
          <a:sy n="92" d="100"/>
        </p:scale>
        <p:origin x="418" y="8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smtClean="0"/>
              <a:t>Father</a:t>
            </a:r>
            <a:r>
              <a:rPr lang="hu-HU" dirty="0" smtClean="0"/>
              <a:t> of </a:t>
            </a:r>
            <a:r>
              <a:rPr lang="hu-HU" dirty="0" err="1" smtClean="0"/>
              <a:t>geometry</a:t>
            </a:r>
            <a:r>
              <a:rPr lang="hu-HU" dirty="0" smtClean="0"/>
              <a:t>.</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a:t>
            </a:fld>
            <a:endParaRPr lang="en-US"/>
          </a:p>
        </p:txBody>
      </p:sp>
    </p:spTree>
    <p:extLst>
      <p:ext uri="{BB962C8B-B14F-4D97-AF65-F5344CB8AC3E}">
        <p14:creationId xmlns:p14="http://schemas.microsoft.com/office/powerpoint/2010/main" val="170725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a:t>
            </a:r>
            <a:r>
              <a:rPr lang="en-US" baseline="0" dirty="0" smtClean="0"/>
              <a:t> associate number with points. Let us talk 2D first.</a:t>
            </a:r>
            <a:endParaRPr lang="en-US" dirty="0" smtClean="0"/>
          </a:p>
          <a:p>
            <a:r>
              <a:rPr lang="en-US" dirty="0" smtClean="0"/>
              <a:t>If</a:t>
            </a:r>
            <a:r>
              <a:rPr lang="en-US" baseline="0" dirty="0" smtClean="0"/>
              <a:t> we specify two orthogonal lines, we can measure the distance between both lines and a point. If we also specify a unit of length, the two distances can be expressed using numbers. These two numbers are the Cartesian coordinates of the point in the plane.</a:t>
            </a:r>
          </a:p>
          <a:p>
            <a:endParaRPr lang="en-US" baseline="0" dirty="0" smtClean="0"/>
          </a:p>
          <a:p>
            <a:r>
              <a:rPr lang="en-US" baseline="0" dirty="0" smtClean="0"/>
              <a:t>Note that the axes (lines) can also be given by their intersection point and their directions. Thus, a Cartesian coordinate system can also be established by picking an origin and the base vectors, the directions of which are the axis directions. Their length gives the unit length.</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319377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3D Cartesian coordinate system can be defined with an origin and the basis vectors </a:t>
            </a:r>
            <a:r>
              <a:rPr lang="en-US" baseline="0" dirty="0" err="1" smtClean="0"/>
              <a:t>i</a:t>
            </a:r>
            <a:r>
              <a:rPr lang="en-US" baseline="0" dirty="0" smtClean="0"/>
              <a:t>, j, and k. Given an origin, a point is associated to a position vector, and a position vector can be expressed as a linear combination of the basis vectors. The linear coefficients are what we call the coordinates. Thus, a geometric vector is associated with a tuple of coordinate values: in this case, 3-tuples, or triples. </a:t>
            </a:r>
          </a:p>
          <a:p>
            <a:endParaRPr lang="en-US" baseline="0" dirty="0" smtClean="0"/>
          </a:p>
          <a:p>
            <a:r>
              <a:rPr lang="en-US" baseline="0" dirty="0" smtClean="0"/>
              <a:t>In linear algebra, tuples can be represented by one-row or one-column matrices, also called row vectors and column vectors. Both are the representations of the same geometric vector, so for geometric vector operations, it is just a matter of convention which form we use.</a:t>
            </a:r>
          </a:p>
          <a:p>
            <a:endParaRPr lang="en-US" baseline="0" dirty="0" smtClean="0"/>
          </a:p>
          <a:p>
            <a:r>
              <a:rPr lang="en-US" baseline="0" dirty="0" smtClean="0"/>
              <a:t>For Cartesian 3D (or 2D) vectors, we use parentheses around the elements, and sometimes separate them with commas for readability.</a:t>
            </a:r>
          </a:p>
          <a:p>
            <a:endParaRPr lang="en-US" baseline="0" dirty="0" smtClean="0"/>
          </a:p>
          <a:p>
            <a:r>
              <a:rPr lang="en-US" baseline="0" dirty="0" smtClean="0"/>
              <a:t>In the following slides, we give the interpretation of the vector operations on Cartesian coordinates. This way, the operations are instantly linked to programmable arithmetic.</a:t>
            </a:r>
          </a:p>
          <a:p>
            <a:endParaRPr lang="en-US" baseline="0" dirty="0" smtClean="0"/>
          </a:p>
          <a:p>
            <a:r>
              <a:rPr lang="en-US" baseline="0" dirty="0" smtClean="0"/>
              <a:t>We also give code snippets using the types float and vec3 realizing the operations. We assume appropriate operators and global functions are available.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13</a:t>
            </a:fld>
            <a:endParaRPr lang="en-US"/>
          </a:p>
        </p:txBody>
      </p:sp>
    </p:spTree>
    <p:extLst>
      <p:ext uri="{BB962C8B-B14F-4D97-AF65-F5344CB8AC3E}">
        <p14:creationId xmlns:p14="http://schemas.microsoft.com/office/powerpoint/2010/main" val="22988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Concerning vector operations, we can talk of </a:t>
            </a:r>
            <a:r>
              <a:rPr lang="en-US" altLang="en-US" b="1" dirty="0" smtClean="0"/>
              <a:t>addition </a:t>
            </a:r>
            <a:r>
              <a:rPr lang="en-US" altLang="en-US" dirty="0" smtClean="0"/>
              <a:t>that means the execution of the two translations one after the other. The resulting translation is independent of the order, so vector addition is commutative (parallelogram rule). If we have more than two vectors, parentheses can rearranged so it is also associative. Vector addition has an inverse, because we can ask which vector completes the translation of v2 to get a resulting translation v.</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14</a:t>
            </a:fld>
            <a:endParaRPr lang="en-US"/>
          </a:p>
        </p:txBody>
      </p:sp>
    </p:spTree>
    <p:extLst>
      <p:ext uri="{BB962C8B-B14F-4D97-AF65-F5344CB8AC3E}">
        <p14:creationId xmlns:p14="http://schemas.microsoft.com/office/powerpoint/2010/main" val="201282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Asking that question gives us vector difference.</a:t>
            </a:r>
          </a:p>
          <a:p>
            <a:endParaRPr lang="en-US" dirty="0" smtClean="0"/>
          </a:p>
          <a:p>
            <a:r>
              <a:rPr lang="en-US" dirty="0" smtClean="0"/>
              <a:t>Among</a:t>
            </a:r>
            <a:r>
              <a:rPr lang="en-US" baseline="0" dirty="0" smtClean="0"/>
              <a:t> its countless uses in graphics, taking the difference of two vectors has a prominent example in computing the view direction when a surface point and the eye position is known. The view direction is the direction of the difference vector. However, the length of this vector is of no interest, when only the view direction is required.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15</a:t>
            </a:fld>
            <a:endParaRPr lang="en-US"/>
          </a:p>
        </p:txBody>
      </p:sp>
    </p:spTree>
    <p:extLst>
      <p:ext uri="{BB962C8B-B14F-4D97-AF65-F5344CB8AC3E}">
        <p14:creationId xmlns:p14="http://schemas.microsoft.com/office/powerpoint/2010/main" val="1884265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Cartesian vector length can be computed using the Pythagorean theorem.</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16</a:t>
            </a:fld>
            <a:endParaRPr lang="en-US"/>
          </a:p>
        </p:txBody>
      </p:sp>
    </p:spTree>
    <p:extLst>
      <p:ext uri="{BB962C8B-B14F-4D97-AF65-F5344CB8AC3E}">
        <p14:creationId xmlns:p14="http://schemas.microsoft.com/office/powerpoint/2010/main" val="1734610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length of a vector can be modified by scaling – which is multiplication of a vector by a scalar. All coordinates</a:t>
            </a:r>
            <a:r>
              <a:rPr lang="en-US" baseline="0" dirty="0" smtClean="0"/>
              <a:t> are multiplied. The direction is unchanged – even though if the scalar is negative, the vector is reversed.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17</a:t>
            </a:fld>
            <a:endParaRPr lang="en-US"/>
          </a:p>
        </p:txBody>
      </p:sp>
    </p:spTree>
    <p:extLst>
      <p:ext uri="{BB962C8B-B14F-4D97-AF65-F5344CB8AC3E}">
        <p14:creationId xmlns:p14="http://schemas.microsoft.com/office/powerpoint/2010/main" val="345047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computer graphics, directions are most often represented by unit length vectors. If a direction is specified by a non-unit-length vector, but we want to use it in computations that assume unit length, we need to keep the direction, but change the length to one. This can be done by scaling the vector with the reciprocal of its length. This is called normalization,</a:t>
            </a:r>
            <a:r>
              <a:rPr lang="en-US" baseline="0" dirty="0" smtClean="0"/>
              <a:t> and the result is a normalized vector of unit length.</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18</a:t>
            </a:fld>
            <a:endParaRPr lang="en-US"/>
          </a:p>
        </p:txBody>
      </p:sp>
    </p:spTree>
    <p:extLst>
      <p:ext uri="{BB962C8B-B14F-4D97-AF65-F5344CB8AC3E}">
        <p14:creationId xmlns:p14="http://schemas.microsoft.com/office/powerpoint/2010/main" val="262815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iakép helye 1"/>
          <p:cNvSpPr>
            <a:spLocks noGrp="1" noRot="1" noChangeAspect="1" noTextEdit="1"/>
          </p:cNvSpPr>
          <p:nvPr>
            <p:ph type="sldImg"/>
          </p:nvPr>
        </p:nvSpPr>
        <p:spPr>
          <a:ln/>
        </p:spPr>
      </p:sp>
      <p:sp>
        <p:nvSpPr>
          <p:cNvPr id="3" name="Jegyzetek helye 2"/>
          <p:cNvSpPr>
            <a:spLocks noGrp="1"/>
          </p:cNvSpPr>
          <p:nvPr>
            <p:ph type="body" idx="1"/>
          </p:nvPr>
        </p:nvSpPr>
        <p:spPr/>
        <p:txBody>
          <a:bodyPr>
            <a:normAutofit fontScale="92500" lnSpcReduction="10000"/>
          </a:bodyPr>
          <a:lstStyle/>
          <a:p>
            <a:pPr>
              <a:defRPr/>
            </a:pPr>
            <a:r>
              <a:rPr lang="en-US" dirty="0" smtClean="0"/>
              <a:t>Computer graphics works with shapes. The field of mathematics that describes shapes is </a:t>
            </a:r>
            <a:r>
              <a:rPr lang="hu-HU" dirty="0" smtClean="0"/>
              <a:t>g</a:t>
            </a:r>
            <a:r>
              <a:rPr lang="en-US" dirty="0" err="1" smtClean="0"/>
              <a:t>eometry</a:t>
            </a:r>
            <a:r>
              <a:rPr lang="en-US" dirty="0" smtClean="0"/>
              <a:t>, so </a:t>
            </a:r>
            <a:r>
              <a:rPr lang="hu-HU" dirty="0" smtClean="0"/>
              <a:t>g</a:t>
            </a:r>
            <a:r>
              <a:rPr lang="en-US" dirty="0" err="1" smtClean="0"/>
              <a:t>eometry</a:t>
            </a:r>
            <a:r>
              <a:rPr lang="en-US" dirty="0" smtClean="0"/>
              <a:t> is essential in computer graphics.</a:t>
            </a:r>
          </a:p>
          <a:p>
            <a:pPr>
              <a:defRPr/>
            </a:pPr>
            <a:endParaRPr lang="en-US" dirty="0" smtClean="0"/>
          </a:p>
          <a:p>
            <a:pPr>
              <a:defRPr/>
            </a:pPr>
            <a:r>
              <a:rPr lang="en-US" dirty="0" smtClean="0"/>
              <a:t>Geometry, like other fields of formal science, has </a:t>
            </a:r>
            <a:r>
              <a:rPr lang="en-US" b="1" dirty="0" smtClean="0"/>
              <a:t>axioms</a:t>
            </a:r>
            <a:r>
              <a:rPr lang="en-US" dirty="0" smtClean="0"/>
              <a:t> that are based on experience and cannot be argued but are accepted as true statements without arguments. From axioms other true statements, called theorems, can be deducted with logic reasoning. </a:t>
            </a:r>
          </a:p>
          <a:p>
            <a:pPr>
              <a:defRPr/>
            </a:pPr>
            <a:r>
              <a:rPr lang="en-US" dirty="0" smtClean="0"/>
              <a:t>For example, axioms of the </a:t>
            </a:r>
            <a:r>
              <a:rPr lang="en-US" b="1" dirty="0" smtClean="0"/>
              <a:t>Euclidean geometry </a:t>
            </a:r>
            <a:r>
              <a:rPr lang="en-US" dirty="0" smtClean="0"/>
              <a:t>include the postulates</a:t>
            </a:r>
            <a:r>
              <a:rPr lang="hu-HU" dirty="0" smtClean="0"/>
              <a:t> </a:t>
            </a:r>
            <a:r>
              <a:rPr lang="en-US" dirty="0" smtClean="0"/>
              <a:t>listed</a:t>
            </a:r>
            <a:r>
              <a:rPr lang="en-US" baseline="0" dirty="0" smtClean="0"/>
              <a:t> in the slide</a:t>
            </a:r>
            <a:r>
              <a:rPr lang="en-US" dirty="0" smtClean="0"/>
              <a:t>. Axioms have two purposes, on the one hand, they are accepted as true statements. On the other hand, axioms implicitly define </a:t>
            </a:r>
            <a:r>
              <a:rPr lang="en-US" b="1" dirty="0" smtClean="0"/>
              <a:t>basic concepts </a:t>
            </a:r>
            <a:r>
              <a:rPr lang="en-US" dirty="0" smtClean="0"/>
              <a:t>like points</a:t>
            </a:r>
            <a:r>
              <a:rPr lang="hu-HU" dirty="0" smtClean="0"/>
              <a:t>,</a:t>
            </a:r>
            <a:r>
              <a:rPr lang="en-US" dirty="0" smtClean="0"/>
              <a:t> lines etc. because they postulate their properties. </a:t>
            </a:r>
          </a:p>
          <a:p>
            <a:pPr>
              <a:defRPr/>
            </a:pPr>
            <a:endParaRPr lang="en-US" dirty="0" smtClean="0"/>
          </a:p>
          <a:p>
            <a:pPr>
              <a:defRPr/>
            </a:pPr>
            <a:r>
              <a:rPr lang="en-US" dirty="0" smtClean="0"/>
              <a:t>Based on the axioms and the applied tools</a:t>
            </a:r>
            <a:r>
              <a:rPr lang="hu-HU" dirty="0" smtClean="0"/>
              <a:t>,</a:t>
            </a:r>
            <a:r>
              <a:rPr lang="en-US" dirty="0" smtClean="0"/>
              <a:t> there are several different geometries that are different models of the world. Everybody knows the Euclidean geometry of the plane and of the space. We know that it is </a:t>
            </a:r>
            <a:r>
              <a:rPr lang="en-US" b="1" dirty="0" smtClean="0"/>
              <a:t>metric</a:t>
            </a:r>
            <a:r>
              <a:rPr lang="en-US" dirty="0" smtClean="0"/>
              <a:t>, i.e. we can talk of the distance between objects and size is an important concept in it. In Euclidean geometry parallel lines do not intersect, that is, a point at infinity is not part of the Euclidean plane.</a:t>
            </a:r>
          </a:p>
          <a:p>
            <a:pPr>
              <a:defRPr/>
            </a:pPr>
            <a:endParaRPr lang="en-US" dirty="0" smtClean="0"/>
          </a:p>
          <a:p>
            <a:pPr>
              <a:defRPr/>
            </a:pPr>
            <a:r>
              <a:rPr lang="en-US" dirty="0" smtClean="0"/>
              <a:t>However, if we define axioms differently, we can add points at infinity to the plane making all lines, even parallel lines, intersecting. Clearly, this is a different geometry with different axioms and theorems, which is called the </a:t>
            </a:r>
            <a:r>
              <a:rPr lang="en-US" b="1" dirty="0" smtClean="0"/>
              <a:t>projective geometry</a:t>
            </a:r>
            <a:r>
              <a:rPr lang="en-US" dirty="0" smtClean="0"/>
              <a:t>. Projective geometry is not metric since distance cannot be defined in it. The reason is that the distance from points at infinity is infinite, but </a:t>
            </a:r>
            <a:r>
              <a:rPr lang="en-US" dirty="0" err="1" smtClean="0"/>
              <a:t>infinit</a:t>
            </a:r>
            <a:r>
              <a:rPr lang="hu-HU" dirty="0" smtClean="0"/>
              <a:t>y</a:t>
            </a:r>
            <a:r>
              <a:rPr lang="en-US" dirty="0" smtClean="0"/>
              <a:t> is not a number. </a:t>
            </a:r>
          </a:p>
          <a:p>
            <a:pPr>
              <a:defRPr/>
            </a:pPr>
            <a:endParaRPr lang="en-US" dirty="0" smtClean="0"/>
          </a:p>
          <a:p>
            <a:pPr>
              <a:defRPr/>
            </a:pPr>
            <a:endParaRPr lang="en-US" dirty="0"/>
          </a:p>
        </p:txBody>
      </p:sp>
    </p:spTree>
    <p:extLst>
      <p:ext uri="{BB962C8B-B14F-4D97-AF65-F5344CB8AC3E}">
        <p14:creationId xmlns:p14="http://schemas.microsoft.com/office/powerpoint/2010/main" val="262291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There are some</a:t>
            </a:r>
            <a:r>
              <a:rPr lang="hu-HU" baseline="0" dirty="0" smtClean="0"/>
              <a:t> </a:t>
            </a:r>
            <a:r>
              <a:rPr lang="hu-HU" dirty="0" smtClean="0"/>
              <a:t>base geometric concepts</a:t>
            </a:r>
            <a:r>
              <a:rPr lang="hu-HU" baseline="0" dirty="0" smtClean="0"/>
              <a:t> relations that are defined by the axioms. Please note that these are all concepts of geometry. You can do geometry with a straightedge and a compass, without even knowing what a number is.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370802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Points or sets of points can be</a:t>
            </a:r>
            <a:r>
              <a:rPr lang="en-US" altLang="en-US" baseline="0" dirty="0" smtClean="0"/>
              <a:t> </a:t>
            </a:r>
            <a:r>
              <a:rPr lang="en-US" altLang="en-US" dirty="0" smtClean="0"/>
              <a:t>translated. </a:t>
            </a:r>
            <a:r>
              <a:rPr lang="hu-HU" altLang="en-US" dirty="0" smtClean="0"/>
              <a:t>A</a:t>
            </a:r>
            <a:r>
              <a:rPr lang="en-US" altLang="en-US" dirty="0" smtClean="0"/>
              <a:t> translation has direction and length.</a:t>
            </a:r>
            <a:r>
              <a:rPr lang="hu-HU" altLang="en-US" dirty="0" smtClean="0"/>
              <a:t> By definition, we call that a vector. Thus, translations and vectors are,</a:t>
            </a:r>
            <a:r>
              <a:rPr lang="hu-HU" altLang="en-US" baseline="0" dirty="0" smtClean="0"/>
              <a:t> in geometry, one and the same thing.</a:t>
            </a:r>
          </a:p>
          <a:p>
            <a:pPr marL="0" marR="0" indent="0" algn="l" defTabSz="914400" rtl="0" eaLnBrk="1" fontAlgn="auto" latinLnBrk="0" hangingPunct="1">
              <a:lnSpc>
                <a:spcPct val="100000"/>
              </a:lnSpc>
              <a:spcBef>
                <a:spcPts val="0"/>
              </a:spcBef>
              <a:spcAft>
                <a:spcPts val="0"/>
              </a:spcAft>
              <a:buClrTx/>
              <a:buSzTx/>
              <a:buFontTx/>
              <a:buNone/>
              <a:tabLst/>
              <a:defRPr/>
            </a:pPr>
            <a:endParaRPr lang="hu-HU"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length is denoted by the absolute value of the vector.</a:t>
            </a:r>
            <a:endParaRPr lang="hu-HU"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altLang="en-US" dirty="0" smtClean="0"/>
              <a:t>We almost never use the direction-of-vector</a:t>
            </a:r>
            <a:r>
              <a:rPr lang="hu-HU" altLang="en-US" baseline="0" dirty="0" smtClean="0"/>
              <a:t> notation, as that introduces variables that neither scalar numbers nor vectors. Instead, we like to work with unit-length vectors to indicate directions. The caret (or hat) over a vector variable name means a unit-length vector.</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5</a:t>
            </a:fld>
            <a:endParaRPr lang="en-US"/>
          </a:p>
        </p:txBody>
      </p:sp>
    </p:spTree>
    <p:extLst>
      <p:ext uri="{BB962C8B-B14F-4D97-AF65-F5344CB8AC3E}">
        <p14:creationId xmlns:p14="http://schemas.microsoft.com/office/powerpoint/2010/main" val="192992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If we select a special reference point, called the </a:t>
            </a:r>
            <a:r>
              <a:rPr lang="en-US" altLang="en-US" b="1" dirty="0" smtClean="0"/>
              <a:t>origin</a:t>
            </a:r>
            <a:r>
              <a:rPr lang="en-US" altLang="en-US" dirty="0" smtClean="0"/>
              <a:t>, then every point has a unique vector that translates the origin to there. From </a:t>
            </a:r>
            <a:r>
              <a:rPr lang="hu-HU" altLang="en-US" dirty="0" smtClean="0"/>
              <a:t>an</a:t>
            </a:r>
            <a:r>
              <a:rPr lang="en-US" altLang="en-US" dirty="0" smtClean="0"/>
              <a:t>other point of view, every vector unambiguously defines a point that is reached if the origin is translated by this vector. Such vectors are called </a:t>
            </a:r>
            <a:r>
              <a:rPr lang="en-US" altLang="en-US" b="1" dirty="0" smtClean="0"/>
              <a:t>position vectors</a:t>
            </a:r>
            <a:r>
              <a:rPr lang="en-US" altLang="en-US" dirty="0" smtClean="0"/>
              <a:t>. The fact that there is a one-to-one correspondence between points and position vectors does not mean that points and vectors would be identical objects.</a:t>
            </a:r>
            <a:r>
              <a:rPr lang="hu-HU" altLang="en-US" dirty="0" smtClean="0"/>
              <a:t> Can you add two points i.e.</a:t>
            </a:r>
            <a:r>
              <a:rPr lang="hu-HU" altLang="en-US" baseline="0" dirty="0" smtClean="0"/>
              <a:t> two cross-marks on a sheet of paper</a:t>
            </a:r>
            <a:r>
              <a:rPr lang="hu-HU" altLang="en-US" dirty="0" smtClean="0"/>
              <a:t>?</a:t>
            </a:r>
            <a:r>
              <a:rPr lang="hu-HU" altLang="en-US" baseline="0" dirty="0" smtClean="0"/>
              <a:t> No. Can you add their position vectors one you also specified an origin? Sure!</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a:t>
            </a:fld>
            <a:endParaRPr lang="en-US"/>
          </a:p>
        </p:txBody>
      </p:sp>
    </p:spTree>
    <p:extLst>
      <p:ext uri="{BB962C8B-B14F-4D97-AF65-F5344CB8AC3E}">
        <p14:creationId xmlns:p14="http://schemas.microsoft.com/office/powerpoint/2010/main" val="295962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Concerning vector operations, we can talk of </a:t>
            </a:r>
            <a:r>
              <a:rPr lang="en-US" altLang="en-US" b="1" dirty="0" smtClean="0"/>
              <a:t>addition </a:t>
            </a:r>
            <a:r>
              <a:rPr lang="en-US" altLang="en-US" dirty="0" smtClean="0"/>
              <a:t>that means the execution of the two translations one after the other. The resulting translation is independent of the order, so vector addition is commutative (parallelogram rule). If we have more than two vectors, parentheses can be rearranged so it is also associative.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7</a:t>
            </a:fld>
            <a:endParaRPr lang="en-US"/>
          </a:p>
        </p:txBody>
      </p:sp>
    </p:spTree>
    <p:extLst>
      <p:ext uri="{BB962C8B-B14F-4D97-AF65-F5344CB8AC3E}">
        <p14:creationId xmlns:p14="http://schemas.microsoft.com/office/powerpoint/2010/main" val="343878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length of a vector can be modified by scaling – which is multiplication of a vector by a scalar. </a:t>
            </a:r>
            <a:r>
              <a:rPr lang="en-US" baseline="0" dirty="0" smtClean="0"/>
              <a:t>The direction is unchanged – albeit if the scalar is negative, the vector is reversed.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8</a:t>
            </a:fld>
            <a:endParaRPr lang="en-US"/>
          </a:p>
        </p:txBody>
      </p:sp>
    </p:spTree>
    <p:extLst>
      <p:ext uri="{BB962C8B-B14F-4D97-AF65-F5344CB8AC3E}">
        <p14:creationId xmlns:p14="http://schemas.microsoft.com/office/powerpoint/2010/main" val="2463268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vectors</a:t>
            </a:r>
            <a:r>
              <a:rPr lang="en-US" baseline="0" dirty="0" smtClean="0"/>
              <a:t> can be scaled and added, then it is possible to take a weighted sum of multiple vectors. Such a construct is called a linear combination. Linear combination are instrumental in both the definition of coordinate systems and point sets like curves. It all comes down to the rules or formulas of selecting the coefficients.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220577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computer graphics, we should also take into account that a computer is programmed, which cannot do anything else but calculate with numbers. A computer is definitely not able to understand abstract concepts like point, line etc. So for the application of a computer, geometric concepts must be translated to numbers, calculation and algebra. </a:t>
            </a:r>
          </a:p>
          <a:p>
            <a:endParaRPr lang="en-US" altLang="en-US" dirty="0" smtClean="0"/>
          </a:p>
          <a:p>
            <a:r>
              <a:rPr lang="hu-HU" altLang="en-US" dirty="0" smtClean="0"/>
              <a:t>A g</a:t>
            </a:r>
            <a:r>
              <a:rPr lang="en-US" altLang="en-US" dirty="0" err="1" smtClean="0"/>
              <a:t>eometr</a:t>
            </a:r>
            <a:r>
              <a:rPr lang="hu-HU" altLang="en-US" dirty="0" smtClean="0"/>
              <a:t>y</a:t>
            </a:r>
            <a:r>
              <a:rPr lang="en-US" altLang="en-US" dirty="0" smtClean="0"/>
              <a:t> based on algebra, equations and numbers </a:t>
            </a:r>
            <a:r>
              <a:rPr lang="hu-HU" altLang="en-US" dirty="0" smtClean="0"/>
              <a:t>is</a:t>
            </a:r>
            <a:r>
              <a:rPr lang="en-US" altLang="en-US" dirty="0" smtClean="0"/>
              <a:t> called analytic geometry or coordinate geometry. To establish an analytic version of a geometry, we have to find correspondences between geometric concepts and concepts of algebra in a way that axioms of the geometry will not contradict to the concepts of algebra. If it is done, we can forget the original axioms and work only with numbers</a:t>
            </a:r>
            <a:r>
              <a:rPr lang="hu-HU" altLang="en-US" dirty="0" smtClean="0"/>
              <a:t> and equations</a:t>
            </a:r>
            <a:r>
              <a:rPr lang="en-US" altLang="en-US" dirty="0" smtClean="0"/>
              <a:t>.</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98231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47648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14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147566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15675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solidFill>
                  <a:prstClr val="black">
                    <a:tint val="75000"/>
                  </a:prstClr>
                </a:solidFill>
              </a:rPr>
              <a:pPr/>
              <a:t>2/16/2021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52AE957-AB07-4C36-9BA5-00DC8AA70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991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088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solidFill>
                  <a:prstClr val="black">
                    <a:tint val="75000"/>
                  </a:prstClr>
                </a:solidFill>
              </a:rPr>
              <a:pPr/>
              <a:t>2/16/2021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7096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7.xml"/><Relationship Id="rId7" Type="http://schemas.openxmlformats.org/officeDocument/2006/relationships/image" Target="../media/image17.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10.xml"/><Relationship Id="rId5" Type="http://schemas.openxmlformats.org/officeDocument/2006/relationships/slideLayout" Target="../slideLayouts/slideLayout6.xml"/><Relationship Id="rId10" Type="http://schemas.openxmlformats.org/officeDocument/2006/relationships/image" Target="../media/image20.png"/><Relationship Id="rId4" Type="http://schemas.openxmlformats.org/officeDocument/2006/relationships/tags" Target="../tags/tag18.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notesSlide" Target="../notesSlides/notesSlide11.xml"/><Relationship Id="rId18" Type="http://schemas.openxmlformats.org/officeDocument/2006/relationships/image" Target="../media/image25.png"/><Relationship Id="rId3" Type="http://schemas.openxmlformats.org/officeDocument/2006/relationships/tags" Target="../tags/tag21.xml"/><Relationship Id="rId21" Type="http://schemas.openxmlformats.org/officeDocument/2006/relationships/image" Target="../media/image28.png"/><Relationship Id="rId7" Type="http://schemas.openxmlformats.org/officeDocument/2006/relationships/tags" Target="../tags/tag25.xml"/><Relationship Id="rId12" Type="http://schemas.openxmlformats.org/officeDocument/2006/relationships/slideLayout" Target="../slideLayouts/slideLayout6.xml"/><Relationship Id="rId17" Type="http://schemas.openxmlformats.org/officeDocument/2006/relationships/image" Target="../media/image24.png"/><Relationship Id="rId2" Type="http://schemas.openxmlformats.org/officeDocument/2006/relationships/tags" Target="../tags/tag20.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31.png"/><Relationship Id="rId5" Type="http://schemas.openxmlformats.org/officeDocument/2006/relationships/tags" Target="../tags/tag23.xml"/><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tags" Target="../tags/tag28.xml"/><Relationship Id="rId19" Type="http://schemas.openxmlformats.org/officeDocument/2006/relationships/image" Target="../media/image26.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1.png"/><Relationship Id="rId22"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2.xml"/><Relationship Id="rId7" Type="http://schemas.openxmlformats.org/officeDocument/2006/relationships/image" Target="../media/image3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12.xml"/><Relationship Id="rId5" Type="http://schemas.openxmlformats.org/officeDocument/2006/relationships/slideLayout" Target="../slideLayouts/slideLayout6.xml"/><Relationship Id="rId10" Type="http://schemas.openxmlformats.org/officeDocument/2006/relationships/image" Target="../media/image11.png"/><Relationship Id="rId4" Type="http://schemas.openxmlformats.org/officeDocument/2006/relationships/tags" Target="../tags/tag33.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6.xml"/><Relationship Id="rId7" Type="http://schemas.openxmlformats.org/officeDocument/2006/relationships/notesSlide" Target="../notesSlides/notesSlide13.xml"/><Relationship Id="rId12" Type="http://schemas.openxmlformats.org/officeDocument/2006/relationships/image" Target="../media/image37.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6.xml"/><Relationship Id="rId11" Type="http://schemas.openxmlformats.org/officeDocument/2006/relationships/image" Target="../media/image36.png"/><Relationship Id="rId5" Type="http://schemas.openxmlformats.org/officeDocument/2006/relationships/tags" Target="../tags/tag38.xml"/><Relationship Id="rId10" Type="http://schemas.openxmlformats.org/officeDocument/2006/relationships/image" Target="../media/image35.png"/><Relationship Id="rId4" Type="http://schemas.openxmlformats.org/officeDocument/2006/relationships/tags" Target="../tags/tag37.xml"/><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41.xml"/><Relationship Id="rId7" Type="http://schemas.openxmlformats.org/officeDocument/2006/relationships/image" Target="../media/image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png"/><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45.xml"/><Relationship Id="rId7" Type="http://schemas.openxmlformats.org/officeDocument/2006/relationships/image" Target="../media/image40.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33.png"/><Relationship Id="rId5" Type="http://schemas.openxmlformats.org/officeDocument/2006/relationships/notesSlide" Target="../notesSlides/notesSlide16.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notesSlide" Target="../notesSlides/notesSlide4.xml"/><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xml"/><Relationship Id="rId7" Type="http://schemas.openxmlformats.org/officeDocument/2006/relationships/notesSlide" Target="../notesSlides/notesSlide6.xml"/><Relationship Id="rId12"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6.xml"/><Relationship Id="rId11" Type="http://schemas.openxmlformats.org/officeDocument/2006/relationships/image" Target="../media/image10.png"/><Relationship Id="rId5" Type="http://schemas.openxmlformats.org/officeDocument/2006/relationships/tags" Target="../tags/tag10.xml"/><Relationship Id="rId10" Type="http://schemas.openxmlformats.org/officeDocument/2006/relationships/image" Target="../media/image9.png"/><Relationship Id="rId4" Type="http://schemas.openxmlformats.org/officeDocument/2006/relationships/tags" Target="../tags/tag9.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3.xml"/><Relationship Id="rId7"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Vectors</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Descartes</a:t>
            </a:r>
            <a:endParaRPr lang="en-US" dirty="0"/>
          </a:p>
        </p:txBody>
      </p:sp>
      <p:pic>
        <p:nvPicPr>
          <p:cNvPr id="6146" name="Picture 2" descr="http://www.onthisdeity.com/wp-content/uploads/2012/02/PSM_V37_D740_Rene_Descart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5437" y="1045836"/>
            <a:ext cx="3921125" cy="522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556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Analytic geometry</a:t>
            </a:r>
            <a:endParaRPr lang="en-US" dirty="0"/>
          </a:p>
        </p:txBody>
      </p:sp>
      <p:sp>
        <p:nvSpPr>
          <p:cNvPr id="3" name="Content Placeholder 2"/>
          <p:cNvSpPr>
            <a:spLocks noGrp="1"/>
          </p:cNvSpPr>
          <p:nvPr>
            <p:ph idx="1"/>
          </p:nvPr>
        </p:nvSpPr>
        <p:spPr/>
        <p:txBody>
          <a:bodyPr/>
          <a:lstStyle/>
          <a:p>
            <a:r>
              <a:rPr lang="hu-HU" dirty="0" smtClean="0"/>
              <a:t>point </a:t>
            </a:r>
            <a:r>
              <a:rPr lang="hu-HU" dirty="0" smtClean="0">
                <a:sym typeface="Symbol" panose="05050102010706020507" pitchFamily="18" charset="2"/>
              </a:rPr>
              <a:t> coordinates</a:t>
            </a:r>
          </a:p>
          <a:p>
            <a:r>
              <a:rPr lang="hu-HU" dirty="0" smtClean="0">
                <a:sym typeface="Symbol" panose="05050102010706020507" pitchFamily="18" charset="2"/>
              </a:rPr>
              <a:t>point sets (straight line, line segment, plane, circle, sphere)  equations</a:t>
            </a:r>
          </a:p>
          <a:p>
            <a:r>
              <a:rPr lang="hu-HU" dirty="0" smtClean="0">
                <a:sym typeface="Symbol" panose="05050102010706020507" pitchFamily="18" charset="2"/>
              </a:rPr>
              <a:t>intersection  solution of a system of equations</a:t>
            </a:r>
          </a:p>
          <a:p>
            <a:r>
              <a:rPr lang="hu-HU" dirty="0" smtClean="0">
                <a:sym typeface="Symbol" panose="05050102010706020507" pitchFamily="18" charset="2"/>
              </a:rPr>
              <a:t>translation, rotation, reflection, scaling  coordinate transformations</a:t>
            </a:r>
          </a:p>
          <a:p>
            <a:endParaRPr lang="hu-HU" dirty="0" smtClean="0">
              <a:sym typeface="Symbol" panose="05050102010706020507" pitchFamily="18" charset="2"/>
            </a:endParaRPr>
          </a:p>
          <a:p>
            <a:endParaRPr lang="en-US" dirty="0"/>
          </a:p>
        </p:txBody>
      </p:sp>
    </p:spTree>
    <p:extLst>
      <p:ext uri="{BB962C8B-B14F-4D97-AF65-F5344CB8AC3E}">
        <p14:creationId xmlns:p14="http://schemas.microsoft.com/office/powerpoint/2010/main" val="1405464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Cartesian coordinate system</a:t>
            </a:r>
            <a:endParaRPr lang="en-US" dirty="0"/>
          </a:p>
        </p:txBody>
      </p:sp>
      <p:cxnSp>
        <p:nvCxnSpPr>
          <p:cNvPr id="5" name="Straight Connector 4"/>
          <p:cNvCxnSpPr/>
          <p:nvPr/>
        </p:nvCxnSpPr>
        <p:spPr>
          <a:xfrm>
            <a:off x="4215168" y="1690688"/>
            <a:ext cx="0" cy="4577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965785" y="3808062"/>
            <a:ext cx="76408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93052" y="1690688"/>
            <a:ext cx="666346" cy="562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593052" y="1708830"/>
            <a:ext cx="184008"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21045" y="2070265"/>
            <a:ext cx="84841" cy="203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a:off x="3503444" y="3096338"/>
            <a:ext cx="1423447" cy="1423447"/>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p:cNvSpPr/>
          <p:nvPr/>
        </p:nvSpPr>
        <p:spPr>
          <a:xfrm>
            <a:off x="4430598" y="3450210"/>
            <a:ext cx="131975" cy="1319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zövegdoboz 37"/>
          <p:cNvSpPr txBox="1">
            <a:spLocks noChangeArrowheads="1"/>
          </p:cNvSpPr>
          <p:nvPr/>
        </p:nvSpPr>
        <p:spPr bwMode="auto">
          <a:xfrm>
            <a:off x="5826714" y="1607517"/>
            <a:ext cx="451602" cy="46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hu-HU" altLang="en-US" dirty="0"/>
              <a:t>1</a:t>
            </a:r>
          </a:p>
        </p:txBody>
      </p:sp>
      <p:sp>
        <p:nvSpPr>
          <p:cNvPr id="27" name="Oval 26"/>
          <p:cNvSpPr/>
          <p:nvPr/>
        </p:nvSpPr>
        <p:spPr>
          <a:xfrm>
            <a:off x="5271154" y="2441397"/>
            <a:ext cx="131975" cy="13197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4215168" y="2507384"/>
            <a:ext cx="1055986" cy="0"/>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4"/>
          </p:cNvCxnSpPr>
          <p:nvPr/>
        </p:nvCxnSpPr>
        <p:spPr>
          <a:xfrm flipH="1">
            <a:off x="5337141" y="2573372"/>
            <a:ext cx="1" cy="1234689"/>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80462" y="2262558"/>
            <a:ext cx="160934" cy="197510"/>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603324" y="2158972"/>
            <a:ext cx="195071" cy="199948"/>
          </a:xfrm>
          <a:prstGeom prst="rect">
            <a:avLst/>
          </a:prstGeom>
        </p:spPr>
      </p:pic>
      <p:pic>
        <p:nvPicPr>
          <p:cNvPr id="8" name="Picture 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09740" y="3032026"/>
            <a:ext cx="204825" cy="307238"/>
          </a:xfrm>
          <a:prstGeom prst="rect">
            <a:avLst/>
          </a:prstGeom>
        </p:spPr>
      </p:pic>
      <p:pic>
        <p:nvPicPr>
          <p:cNvPr id="9" name="Picture 8"/>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355076" y="5108742"/>
            <a:ext cx="1994882" cy="726743"/>
          </a:xfrm>
          <a:prstGeom prst="rect">
            <a:avLst/>
          </a:prstGeom>
        </p:spPr>
      </p:pic>
    </p:spTree>
    <p:extLst>
      <p:ext uri="{BB962C8B-B14F-4D97-AF65-F5344CB8AC3E}">
        <p14:creationId xmlns:p14="http://schemas.microsoft.com/office/powerpoint/2010/main" val="8113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 in 3D Cartesian</a:t>
            </a:r>
            <a:endParaRPr lang="en-US" dirty="0"/>
          </a:p>
        </p:txBody>
      </p:sp>
      <p:sp>
        <p:nvSpPr>
          <p:cNvPr id="8" name="Szövegdoboz 37"/>
          <p:cNvSpPr txBox="1">
            <a:spLocks noChangeArrowheads="1"/>
          </p:cNvSpPr>
          <p:nvPr/>
        </p:nvSpPr>
        <p:spPr bwMode="auto">
          <a:xfrm>
            <a:off x="3482896" y="6216875"/>
            <a:ext cx="1655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dirty="0" smtClean="0"/>
              <a:t>row vector</a:t>
            </a:r>
            <a:endParaRPr lang="hu-HU" altLang="en-US" dirty="0"/>
          </a:p>
        </p:txBody>
      </p:sp>
      <p:sp>
        <p:nvSpPr>
          <p:cNvPr id="9" name="Szövegdoboz 37"/>
          <p:cNvSpPr txBox="1">
            <a:spLocks noChangeArrowheads="1"/>
          </p:cNvSpPr>
          <p:nvPr/>
        </p:nvSpPr>
        <p:spPr bwMode="auto">
          <a:xfrm>
            <a:off x="7156460" y="6256588"/>
            <a:ext cx="2735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dirty="0" smtClean="0"/>
              <a:t>column vector</a:t>
            </a:r>
            <a:endParaRPr lang="hu-HU" altLang="en-US" dirty="0"/>
          </a:p>
        </p:txBody>
      </p:sp>
      <p:cxnSp>
        <p:nvCxnSpPr>
          <p:cNvPr id="11" name="Straight Arrow Connector 10"/>
          <p:cNvCxnSpPr/>
          <p:nvPr/>
        </p:nvCxnSpPr>
        <p:spPr>
          <a:xfrm flipV="1">
            <a:off x="2867637" y="3924300"/>
            <a:ext cx="1443990" cy="1524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p:cNvCxnSpPr/>
          <p:nvPr/>
        </p:nvCxnSpPr>
        <p:spPr>
          <a:xfrm flipV="1">
            <a:off x="2867637" y="2578101"/>
            <a:ext cx="0" cy="1361441"/>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p:nvPr/>
        </p:nvCxnSpPr>
        <p:spPr>
          <a:xfrm flipV="1">
            <a:off x="2867638" y="3467100"/>
            <a:ext cx="721995" cy="47244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12"/>
          <p:cNvSpPr>
            <a:spLocks noChangeArrowheads="1"/>
          </p:cNvSpPr>
          <p:nvPr/>
        </p:nvSpPr>
        <p:spPr bwMode="auto">
          <a:xfrm>
            <a:off x="1791518" y="1818233"/>
            <a:ext cx="3240042" cy="6830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base vectors of the </a:t>
            </a:r>
          </a:p>
          <a:p>
            <a:pPr algn="ctr"/>
            <a:r>
              <a:rPr lang="en-US" dirty="0" smtClean="0">
                <a:latin typeface="Whipsmart" panose="020B0502030203050204" pitchFamily="34" charset="0"/>
              </a:rPr>
              <a:t>Cartesian coordinate system</a:t>
            </a:r>
            <a:endParaRPr lang="en-US" dirty="0">
              <a:latin typeface="Whipsmart" panose="020B0502030203050204" pitchFamily="34" charset="0"/>
            </a:endParaRPr>
          </a:p>
        </p:txBody>
      </p:sp>
      <p:sp>
        <p:nvSpPr>
          <p:cNvPr id="29" name="Rectangle 12"/>
          <p:cNvSpPr>
            <a:spLocks noChangeArrowheads="1"/>
          </p:cNvSpPr>
          <p:nvPr/>
        </p:nvSpPr>
        <p:spPr bwMode="auto">
          <a:xfrm>
            <a:off x="5320414" y="2134513"/>
            <a:ext cx="4571104" cy="905181"/>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position can be expressed</a:t>
            </a:r>
          </a:p>
          <a:p>
            <a:pPr algn="ctr"/>
            <a:r>
              <a:rPr lang="en-US" dirty="0" smtClean="0">
                <a:latin typeface="Whipsmart" panose="020B0502030203050204" pitchFamily="34" charset="0"/>
              </a:rPr>
              <a:t>as a </a:t>
            </a:r>
            <a:r>
              <a:rPr lang="en-US" b="1" dirty="0" smtClean="0">
                <a:latin typeface="Whipsmart" panose="020B0502030203050204" pitchFamily="34" charset="0"/>
              </a:rPr>
              <a:t>linear combination </a:t>
            </a:r>
            <a:r>
              <a:rPr lang="en-US" dirty="0" smtClean="0">
                <a:latin typeface="Whipsmart" panose="020B0502030203050204" pitchFamily="34" charset="0"/>
              </a:rPr>
              <a:t>of the base vectors</a:t>
            </a:r>
            <a:endParaRPr lang="en-US" dirty="0">
              <a:latin typeface="Whipsmart" panose="020B0502030203050204" pitchFamily="34" charset="0"/>
            </a:endParaRPr>
          </a:p>
        </p:txBody>
      </p:sp>
      <p:cxnSp>
        <p:nvCxnSpPr>
          <p:cNvPr id="31" name="Straight Arrow Connector 30"/>
          <p:cNvCxnSpPr/>
          <p:nvPr/>
        </p:nvCxnSpPr>
        <p:spPr>
          <a:xfrm flipV="1">
            <a:off x="2939026" y="2932013"/>
            <a:ext cx="2070463" cy="992288"/>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6" name="Left Brace 35"/>
          <p:cNvSpPr/>
          <p:nvPr/>
        </p:nvSpPr>
        <p:spPr>
          <a:xfrm>
            <a:off x="2209746" y="2970523"/>
            <a:ext cx="332588" cy="993155"/>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sp>
        <p:nvSpPr>
          <p:cNvPr id="40" name="Left Brace 39"/>
          <p:cNvSpPr/>
          <p:nvPr/>
        </p:nvSpPr>
        <p:spPr>
          <a:xfrm rot="16200000">
            <a:off x="3743482" y="3356894"/>
            <a:ext cx="332588" cy="1989628"/>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sp>
        <p:nvSpPr>
          <p:cNvPr id="41" name="Left Brace 40"/>
          <p:cNvSpPr/>
          <p:nvPr/>
        </p:nvSpPr>
        <p:spPr>
          <a:xfrm rot="3427281">
            <a:off x="2831335" y="3298484"/>
            <a:ext cx="337043" cy="578522"/>
          </a:xfrm>
          <a:prstGeom prst="leftBrace">
            <a:avLst>
              <a:gd name="adj1" fmla="val 8333"/>
              <a:gd name="adj2" fmla="val 21194"/>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7" name="Picture 6"/>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1982533" y="5398689"/>
            <a:ext cx="3310590" cy="908430"/>
          </a:xfrm>
          <a:prstGeom prst="rect">
            <a:avLst/>
          </a:prstGeom>
        </p:spPr>
      </p:pic>
      <p:pic>
        <p:nvPicPr>
          <p:cNvPr id="12" name="Picture 11"/>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3955018" y="3587745"/>
            <a:ext cx="139007" cy="275577"/>
          </a:xfrm>
          <a:prstGeom prst="rect">
            <a:avLst/>
          </a:prstGeom>
        </p:spPr>
      </p:pic>
      <p:pic>
        <p:nvPicPr>
          <p:cNvPr id="13" name="Picture 1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2639910" y="2868309"/>
            <a:ext cx="139007" cy="382881"/>
          </a:xfrm>
          <a:prstGeom prst="rect">
            <a:avLst/>
          </a:prstGeom>
        </p:spPr>
      </p:pic>
      <p:pic>
        <p:nvPicPr>
          <p:cNvPr id="14" name="Picture 13"/>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3490328" y="3030688"/>
            <a:ext cx="234117" cy="375565"/>
          </a:xfrm>
          <a:prstGeom prst="rect">
            <a:avLst/>
          </a:prstGeom>
        </p:spPr>
      </p:pic>
      <p:pic>
        <p:nvPicPr>
          <p:cNvPr id="30" name="Picture 2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4932218" y="3120920"/>
            <a:ext cx="199966" cy="195089"/>
          </a:xfrm>
          <a:prstGeom prst="rect">
            <a:avLst/>
          </a:prstGeom>
        </p:spPr>
      </p:pic>
      <p:pic>
        <p:nvPicPr>
          <p:cNvPr id="3" name="Picture 2"/>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3793793" y="4580033"/>
            <a:ext cx="243874" cy="249971"/>
          </a:xfrm>
          <a:prstGeom prst="rect">
            <a:avLst/>
          </a:prstGeom>
        </p:spPr>
      </p:pic>
      <p:pic>
        <p:nvPicPr>
          <p:cNvPr id="4" name="Picture 3"/>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1798491" y="3386249"/>
            <a:ext cx="253019" cy="381053"/>
          </a:xfrm>
          <a:prstGeom prst="rect">
            <a:avLst/>
          </a:prstGeom>
        </p:spPr>
      </p:pic>
      <p:pic>
        <p:nvPicPr>
          <p:cNvPr id="5" name="Picture 4"/>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2937542" y="3081019"/>
            <a:ext cx="216438" cy="249971"/>
          </a:xfrm>
          <a:prstGeom prst="rect">
            <a:avLst/>
          </a:prstGeom>
        </p:spPr>
      </p:pic>
      <p:pic>
        <p:nvPicPr>
          <p:cNvPr id="6" name="Picture 5"/>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6013008" y="3251191"/>
            <a:ext cx="3642868" cy="606637"/>
          </a:xfrm>
          <a:prstGeom prst="rect">
            <a:avLst/>
          </a:prstGeom>
        </p:spPr>
      </p:pic>
      <p:pic>
        <p:nvPicPr>
          <p:cNvPr id="10" name="Picture 9"/>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6595413" y="4185414"/>
            <a:ext cx="2021106" cy="2121705"/>
          </a:xfrm>
          <a:prstGeom prst="rect">
            <a:avLst/>
          </a:prstGeom>
        </p:spPr>
      </p:pic>
      <p:pic>
        <p:nvPicPr>
          <p:cNvPr id="16" name="Picture 15"/>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8773837" y="4134883"/>
            <a:ext cx="1789426" cy="2121705"/>
          </a:xfrm>
          <a:prstGeom prst="rect">
            <a:avLst/>
          </a:prstGeom>
        </p:spPr>
      </p:pic>
    </p:spTree>
    <p:extLst>
      <p:ext uri="{BB962C8B-B14F-4D97-AF65-F5344CB8AC3E}">
        <p14:creationId xmlns:p14="http://schemas.microsoft.com/office/powerpoint/2010/main" val="6931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addition</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Line 6"/>
          <p:cNvSpPr>
            <a:spLocks noChangeShapeType="1"/>
          </p:cNvSpPr>
          <p:nvPr/>
        </p:nvSpPr>
        <p:spPr bwMode="auto">
          <a:xfrm>
            <a:off x="3581401" y="3428999"/>
            <a:ext cx="1291974" cy="13484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9"/>
          <p:cNvSpPr>
            <a:spLocks noChangeShapeType="1"/>
          </p:cNvSpPr>
          <p:nvPr/>
        </p:nvSpPr>
        <p:spPr bwMode="auto">
          <a:xfrm flipV="1">
            <a:off x="2362200" y="4777483"/>
            <a:ext cx="2511176" cy="139471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7" name="Rectangle 11"/>
          <p:cNvSpPr>
            <a:spLocks noChangeArrowheads="1"/>
          </p:cNvSpPr>
          <p:nvPr/>
        </p:nvSpPr>
        <p:spPr bwMode="auto">
          <a:xfrm>
            <a:off x="8975911" y="2597171"/>
            <a:ext cx="2920253" cy="1562100"/>
          </a:xfrm>
          <a:prstGeom prst="rect">
            <a:avLst/>
          </a:prstGeom>
          <a:solidFill>
            <a:srgbClr val="FFC000"/>
          </a:solidFill>
          <a:ln w="9525">
            <a:solidFill>
              <a:schemeClr val="tx1"/>
            </a:solidFill>
            <a:miter lim="800000"/>
            <a:headEnd/>
            <a:tailEnd/>
          </a:ln>
          <a:effectLst/>
        </p:spPr>
        <p:txBody>
          <a:bodyPr wrap="none" anchor="ctr"/>
          <a:lstStyle/>
          <a:p>
            <a:r>
              <a:rPr lang="en-US" dirty="0" smtClean="0">
                <a:latin typeface="Consolas" panose="020B0609020204030204" pitchFamily="49" charset="0"/>
                <a:cs typeface="Consolas" panose="020B0609020204030204" pitchFamily="49" charset="0"/>
              </a:rPr>
              <a:t>vec3</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a:t>
            </a:r>
          </a:p>
          <a:p>
            <a:r>
              <a:rPr lang="en-US" dirty="0" smtClean="0">
                <a:latin typeface="Consolas" panose="020B0609020204030204" pitchFamily="49" charset="0"/>
                <a:cs typeface="Consolas" panose="020B0609020204030204" pitchFamily="49" charset="0"/>
              </a:rPr>
              <a:t>vec3</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a:t>
            </a:r>
          </a:p>
          <a:p>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vec3 c = </a:t>
            </a:r>
            <a:r>
              <a:rPr lang="en-US" dirty="0" err="1">
                <a:latin typeface="Consolas" panose="020B0609020204030204" pitchFamily="49" charset="0"/>
                <a:cs typeface="Consolas" panose="020B0609020204030204" pitchFamily="49" charset="0"/>
              </a:rPr>
              <a:t>a+b</a:t>
            </a:r>
            <a:r>
              <a:rPr lang="en-US" dirty="0">
                <a:latin typeface="Consolas" panose="020B0609020204030204" pitchFamily="49" charset="0"/>
                <a:cs typeface="Consolas" panose="020B0609020204030204" pitchFamily="49" charset="0"/>
              </a:rPr>
              <a:t>;</a:t>
            </a:r>
          </a:p>
        </p:txBody>
      </p:sp>
      <p:pic>
        <p:nvPicPr>
          <p:cNvPr id="9" name="Picture 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167325" y="1646384"/>
            <a:ext cx="8090517" cy="908430"/>
          </a:xfrm>
          <a:prstGeom prst="rect">
            <a:avLst/>
          </a:prstGeom>
        </p:spPr>
      </p:pic>
      <p:pic>
        <p:nvPicPr>
          <p:cNvPr id="26" name="Picture 25"/>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70996" y="3626092"/>
            <a:ext cx="192659" cy="195099"/>
          </a:xfrm>
          <a:prstGeom prst="rect">
            <a:avLst/>
          </a:prstGeom>
        </p:spPr>
      </p:pic>
      <p:pic>
        <p:nvPicPr>
          <p:cNvPr id="28" name="Picture 2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197614" y="3613392"/>
            <a:ext cx="182904" cy="299965"/>
          </a:xfrm>
          <a:prstGeom prst="rect">
            <a:avLst/>
          </a:prstGeom>
        </p:spPr>
      </p:pic>
      <p:pic>
        <p:nvPicPr>
          <p:cNvPr id="30" name="Picture 2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741573" y="5380937"/>
            <a:ext cx="912081" cy="329230"/>
          </a:xfrm>
          <a:prstGeom prst="rect">
            <a:avLst/>
          </a:prstGeom>
        </p:spPr>
      </p:pic>
      <p:sp>
        <p:nvSpPr>
          <p:cNvPr id="13" name="Rectangle 11"/>
          <p:cNvSpPr>
            <a:spLocks noChangeArrowheads="1"/>
          </p:cNvSpPr>
          <p:nvPr/>
        </p:nvSpPr>
        <p:spPr bwMode="auto">
          <a:xfrm>
            <a:off x="8975911" y="4311670"/>
            <a:ext cx="2920254" cy="171575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endParaRPr lang="en-US" dirty="0" smtClean="0">
              <a:latin typeface="Consolas" panose="020B0609020204030204" pitchFamily="49" charset="0"/>
              <a:cs typeface="Consolas" panose="020B0609020204030204" pitchFamily="49" charset="0"/>
            </a:endParaRPr>
          </a:p>
          <a:p>
            <a:r>
              <a:rPr lang="hu-HU" dirty="0" err="1" smtClean="0">
                <a:latin typeface="Consolas" panose="020B0609020204030204" pitchFamily="49" charset="0"/>
                <a:cs typeface="Consolas" panose="020B0609020204030204" pitchFamily="49" charset="0"/>
              </a:rPr>
              <a:t>let</a:t>
            </a:r>
            <a:r>
              <a:rPr lang="en-US" dirty="0" smtClean="0">
                <a:latin typeface="Consolas" panose="020B0609020204030204" pitchFamily="49" charset="0"/>
                <a:cs typeface="Consolas" panose="020B0609020204030204" pitchFamily="49" charset="0"/>
              </a:rPr>
              <a:t> a = new Vec3();</a:t>
            </a:r>
            <a:endParaRPr lang="en-US" dirty="0">
              <a:latin typeface="Consolas" panose="020B0609020204030204" pitchFamily="49" charset="0"/>
              <a:cs typeface="Consolas" panose="020B0609020204030204" pitchFamily="49" charset="0"/>
            </a:endParaRPr>
          </a:p>
          <a:p>
            <a:r>
              <a:rPr lang="hu-HU" dirty="0" err="1">
                <a:latin typeface="Consolas" panose="020B0609020204030204" pitchFamily="49" charset="0"/>
                <a:cs typeface="Consolas" panose="020B0609020204030204" pitchFamily="49" charset="0"/>
              </a:rPr>
              <a:t>let</a:t>
            </a:r>
            <a:r>
              <a:rPr lang="en-US" dirty="0" smtClean="0">
                <a:latin typeface="Consolas" panose="020B0609020204030204" pitchFamily="49" charset="0"/>
                <a:cs typeface="Consolas" panose="020B0609020204030204" pitchFamily="49" charset="0"/>
              </a:rPr>
              <a:t> b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new Vec3</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hu-HU" dirty="0" err="1">
                <a:latin typeface="Consolas" panose="020B0609020204030204" pitchFamily="49" charset="0"/>
                <a:cs typeface="Consolas" panose="020B0609020204030204" pitchFamily="49" charset="0"/>
              </a:rPr>
              <a:t>let</a:t>
            </a:r>
            <a:r>
              <a:rPr lang="en-US" dirty="0" smtClean="0">
                <a:latin typeface="Consolas" panose="020B0609020204030204" pitchFamily="49" charset="0"/>
                <a:cs typeface="Consolas" panose="020B0609020204030204" pitchFamily="49" charset="0"/>
              </a:rPr>
              <a:t> sum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a.</a:t>
            </a:r>
            <a:r>
              <a:rPr lang="en-US" b="1" dirty="0" err="1" smtClean="0">
                <a:latin typeface="Consolas" panose="020B0609020204030204" pitchFamily="49" charset="0"/>
                <a:cs typeface="Consolas" panose="020B0609020204030204" pitchFamily="49" charset="0"/>
              </a:rPr>
              <a:t>plus</a:t>
            </a:r>
            <a:r>
              <a:rPr lang="en-US" dirty="0" smtClean="0">
                <a:latin typeface="Consolas" panose="020B0609020204030204" pitchFamily="49" charset="0"/>
                <a:cs typeface="Consolas" panose="020B0609020204030204" pitchFamily="49" charset="0"/>
              </a:rPr>
              <a:t>(b);</a:t>
            </a:r>
            <a:endParaRPr lang="en-US" dirty="0">
              <a:latin typeface="Consolas" panose="020B0609020204030204" pitchFamily="49" charset="0"/>
              <a:cs typeface="Consolas" panose="020B0609020204030204" pitchFamily="49" charset="0"/>
            </a:endParaRPr>
          </a:p>
        </p:txBody>
      </p:sp>
      <p:sp>
        <p:nvSpPr>
          <p:cNvPr id="16" name="TextBox 15"/>
          <p:cNvSpPr txBox="1"/>
          <p:nvPr/>
        </p:nvSpPr>
        <p:spPr>
          <a:xfrm>
            <a:off x="10507755" y="2731890"/>
            <a:ext cx="1083951" cy="646331"/>
          </a:xfrm>
          <a:prstGeom prst="rect">
            <a:avLst/>
          </a:prstGeom>
          <a:noFill/>
        </p:spPr>
        <p:txBody>
          <a:bodyPr wrap="none" rtlCol="0">
            <a:spAutoFit/>
          </a:bodyPr>
          <a:lstStyle/>
          <a:p>
            <a:r>
              <a:rPr lang="en-US" sz="3600" dirty="0" smtClean="0">
                <a:solidFill>
                  <a:srgbClr val="FF0000"/>
                </a:solidFill>
                <a:latin typeface="Whipsmart" panose="020B0502030203050204" pitchFamily="34" charset="0"/>
              </a:rPr>
              <a:t>GLSL</a:t>
            </a:r>
            <a:endParaRPr lang="en-US" sz="3600" dirty="0">
              <a:solidFill>
                <a:srgbClr val="FF0000"/>
              </a:solidFill>
              <a:latin typeface="Whipsmart" panose="020B0502030203050204" pitchFamily="34" charset="0"/>
            </a:endParaRPr>
          </a:p>
        </p:txBody>
      </p:sp>
      <p:sp>
        <p:nvSpPr>
          <p:cNvPr id="18" name="TextBox 17"/>
          <p:cNvSpPr txBox="1"/>
          <p:nvPr/>
        </p:nvSpPr>
        <p:spPr>
          <a:xfrm>
            <a:off x="9512845" y="4182131"/>
            <a:ext cx="1960793" cy="646331"/>
          </a:xfrm>
          <a:prstGeom prst="rect">
            <a:avLst/>
          </a:prstGeom>
          <a:noFill/>
        </p:spPr>
        <p:txBody>
          <a:bodyPr wrap="none" rtlCol="0">
            <a:spAutoFit/>
          </a:bodyPr>
          <a:lstStyle/>
          <a:p>
            <a:r>
              <a:rPr lang="en-US" sz="3600" dirty="0" smtClean="0">
                <a:solidFill>
                  <a:srgbClr val="FF0000"/>
                </a:solidFill>
                <a:latin typeface="Whipsmart" panose="020B0502030203050204" pitchFamily="34" charset="0"/>
              </a:rPr>
              <a:t>JavaScript</a:t>
            </a:r>
            <a:endParaRPr lang="en-US" sz="3600"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8781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Vector difference</a:t>
            </a:r>
            <a:endParaRPr lang="en-US" dirty="0"/>
          </a:p>
        </p:txBody>
      </p:sp>
      <p:sp>
        <p:nvSpPr>
          <p:cNvPr id="4"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6" name="Line 5"/>
          <p:cNvSpPr>
            <a:spLocks noChangeShapeType="1"/>
          </p:cNvSpPr>
          <p:nvPr/>
        </p:nvSpPr>
        <p:spPr bwMode="auto">
          <a:xfrm flipV="1">
            <a:off x="2362200" y="3429000"/>
            <a:ext cx="1219200" cy="2743200"/>
          </a:xfrm>
          <a:prstGeom prst="line">
            <a:avLst/>
          </a:prstGeom>
          <a:noFill/>
          <a:ln w="57150">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6"/>
          <p:cNvSpPr>
            <a:spLocks noChangeShapeType="1"/>
          </p:cNvSpPr>
          <p:nvPr/>
        </p:nvSpPr>
        <p:spPr bwMode="auto">
          <a:xfrm flipV="1">
            <a:off x="2362200" y="4495800"/>
            <a:ext cx="28956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0" name="Line 9"/>
          <p:cNvSpPr>
            <a:spLocks noChangeShapeType="1"/>
          </p:cNvSpPr>
          <p:nvPr/>
        </p:nvSpPr>
        <p:spPr bwMode="auto">
          <a:xfrm flipH="1" flipV="1">
            <a:off x="3581400" y="3429000"/>
            <a:ext cx="1676400" cy="10668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2" name="Rectangle 11"/>
          <p:cNvSpPr>
            <a:spLocks noChangeArrowheads="1"/>
          </p:cNvSpPr>
          <p:nvPr/>
        </p:nvSpPr>
        <p:spPr bwMode="auto">
          <a:xfrm>
            <a:off x="2590800" y="2590800"/>
            <a:ext cx="1524000" cy="533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eye position</a:t>
            </a:r>
            <a:endParaRPr lang="en-US" dirty="0">
              <a:latin typeface="Whipsmart" panose="020B0502030203050204" pitchFamily="34" charset="0"/>
            </a:endParaRPr>
          </a:p>
        </p:txBody>
      </p:sp>
      <p:sp>
        <p:nvSpPr>
          <p:cNvPr id="13" name="Rectangle 12"/>
          <p:cNvSpPr>
            <a:spLocks noChangeArrowheads="1"/>
          </p:cNvSpPr>
          <p:nvPr/>
        </p:nvSpPr>
        <p:spPr bwMode="auto">
          <a:xfrm>
            <a:off x="5029200" y="49530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shaded surface</a:t>
            </a:r>
          </a:p>
          <a:p>
            <a:pPr algn="ctr"/>
            <a:r>
              <a:rPr lang="en-US" dirty="0" smtClean="0">
                <a:latin typeface="Whipsmart" panose="020B0502030203050204" pitchFamily="34" charset="0"/>
              </a:rPr>
              <a:t>point’s position</a:t>
            </a:r>
            <a:endParaRPr lang="en-US" dirty="0">
              <a:latin typeface="Whipsmart" panose="020B0502030203050204" pitchFamily="34" charset="0"/>
            </a:endParaRPr>
          </a:p>
        </p:txBody>
      </p:sp>
      <p:sp>
        <p:nvSpPr>
          <p:cNvPr id="14" name="Rectangle 13"/>
          <p:cNvSpPr>
            <a:spLocks noChangeArrowheads="1"/>
          </p:cNvSpPr>
          <p:nvPr/>
        </p:nvSpPr>
        <p:spPr bwMode="auto">
          <a:xfrm>
            <a:off x="4953000" y="28194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view direction</a:t>
            </a:r>
            <a:endParaRPr lang="hu-HU" dirty="0">
              <a:latin typeface="Whipsmart" panose="020B0502030203050204" pitchFamily="34" charset="0"/>
            </a:endParaRPr>
          </a:p>
          <a:p>
            <a:pPr algn="ctr"/>
            <a:r>
              <a:rPr lang="hu-HU" dirty="0" smtClean="0">
                <a:latin typeface="Whipsmart" panose="020B0502030203050204" pitchFamily="34" charset="0"/>
              </a:rPr>
              <a:t>(</a:t>
            </a:r>
            <a:r>
              <a:rPr lang="en-US" dirty="0" smtClean="0">
                <a:latin typeface="Whipsmart" panose="020B0502030203050204" pitchFamily="34" charset="0"/>
              </a:rPr>
              <a:t>non-normalized</a:t>
            </a:r>
            <a:r>
              <a:rPr lang="hu-HU" dirty="0" smtClean="0">
                <a:latin typeface="Whipsmart" panose="020B0502030203050204" pitchFamily="34" charset="0"/>
              </a:rPr>
              <a:t>)</a:t>
            </a:r>
            <a:endParaRPr lang="en-US" dirty="0">
              <a:latin typeface="Whipsmart" panose="020B0502030203050204" pitchFamily="34" charset="0"/>
            </a:endParaRPr>
          </a:p>
        </p:txBody>
      </p:sp>
      <p:sp>
        <p:nvSpPr>
          <p:cNvPr id="17" name="Rectangle 11"/>
          <p:cNvSpPr>
            <a:spLocks noChangeArrowheads="1"/>
          </p:cNvSpPr>
          <p:nvPr/>
        </p:nvSpPr>
        <p:spPr bwMode="auto">
          <a:xfrm>
            <a:off x="7476564" y="3473028"/>
            <a:ext cx="4589929" cy="1309688"/>
          </a:xfrm>
          <a:prstGeom prst="rect">
            <a:avLst/>
          </a:prstGeom>
          <a:solidFill>
            <a:srgbClr val="FFC000"/>
          </a:solidFill>
          <a:ln w="9525">
            <a:solidFill>
              <a:schemeClr val="tx1"/>
            </a:solidFill>
            <a:miter lim="800000"/>
            <a:headEnd/>
            <a:tailEnd/>
          </a:ln>
          <a:effectLst/>
        </p:spPr>
        <p:txBody>
          <a:bodyPr wrap="none" anchor="ctr"/>
          <a:lstStyle/>
          <a:p>
            <a:r>
              <a:rPr lang="en-US" dirty="0" smtClean="0">
                <a:latin typeface="Consolas" panose="020B0609020204030204" pitchFamily="49" charset="0"/>
                <a:cs typeface="Consolas" panose="020B0609020204030204" pitchFamily="49" charset="0"/>
              </a:rPr>
              <a:t>vec3</a:t>
            </a:r>
            <a:r>
              <a:rPr lang="hu-HU"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pos;</a:t>
            </a:r>
          </a:p>
          <a:p>
            <a:r>
              <a:rPr lang="en-US" dirty="0" smtClean="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eyePos</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eyePos</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pos;</a:t>
            </a:r>
            <a:endParaRPr lang="hu-HU" dirty="0">
              <a:latin typeface="Consolas" panose="020B0609020204030204" pitchFamily="49" charset="0"/>
              <a:cs typeface="Consolas" panose="020B0609020204030204" pitchFamily="49" charset="0"/>
            </a:endParaRPr>
          </a:p>
        </p:txBody>
      </p:sp>
      <p:pic>
        <p:nvPicPr>
          <p:cNvPr id="21" name="Picture 20"/>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046979" y="3506656"/>
            <a:ext cx="163394" cy="195099"/>
          </a:xfrm>
          <a:prstGeom prst="rect">
            <a:avLst/>
          </a:prstGeom>
        </p:spPr>
      </p:pic>
      <p:pic>
        <p:nvPicPr>
          <p:cNvPr id="23" name="Picture 2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861453" y="3333750"/>
            <a:ext cx="887693" cy="195099"/>
          </a:xfrm>
          <a:prstGeom prst="rect">
            <a:avLst/>
          </a:prstGeom>
        </p:spPr>
      </p:pic>
      <p:pic>
        <p:nvPicPr>
          <p:cNvPr id="25" name="Picture 2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32613" y="4603038"/>
            <a:ext cx="207291" cy="195099"/>
          </a:xfrm>
          <a:prstGeom prst="rect">
            <a:avLst/>
          </a:prstGeom>
        </p:spPr>
      </p:pic>
      <p:pic>
        <p:nvPicPr>
          <p:cNvPr id="16" name="Picture 1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812204" y="1623370"/>
            <a:ext cx="3685242" cy="332888"/>
          </a:xfrm>
          <a:prstGeom prst="rect">
            <a:avLst/>
          </a:prstGeom>
        </p:spPr>
      </p:pic>
      <p:pic>
        <p:nvPicPr>
          <p:cNvPr id="3" name="Picture 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642913" y="2063687"/>
            <a:ext cx="6423581" cy="726743"/>
          </a:xfrm>
          <a:prstGeom prst="rect">
            <a:avLst/>
          </a:prstGeom>
        </p:spPr>
      </p:pic>
      <p:sp>
        <p:nvSpPr>
          <p:cNvPr id="18" name="Rectangle 11"/>
          <p:cNvSpPr>
            <a:spLocks noChangeArrowheads="1"/>
          </p:cNvSpPr>
          <p:nvPr/>
        </p:nvSpPr>
        <p:spPr bwMode="auto">
          <a:xfrm>
            <a:off x="7476565" y="4913794"/>
            <a:ext cx="4589929" cy="953605"/>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dirty="0" err="1">
                <a:latin typeface="Consolas" panose="020B0609020204030204" pitchFamily="49" charset="0"/>
                <a:cs typeface="Consolas" panose="020B0609020204030204" pitchFamily="49" charset="0"/>
              </a:rPr>
              <a:t>let</a:t>
            </a:r>
            <a:r>
              <a:rPr lang="hu-HU"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eyePos.</a:t>
            </a:r>
            <a:r>
              <a:rPr lang="en-US" b="1" dirty="0" err="1" smtClean="0">
                <a:latin typeface="Consolas" panose="020B0609020204030204" pitchFamily="49" charset="0"/>
                <a:cs typeface="Consolas" panose="020B0609020204030204" pitchFamily="49" charset="0"/>
              </a:rPr>
              <a:t>minus</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pos</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20" name="TextBox 19"/>
          <p:cNvSpPr txBox="1"/>
          <p:nvPr/>
        </p:nvSpPr>
        <p:spPr>
          <a:xfrm>
            <a:off x="11380088" y="3124200"/>
            <a:ext cx="686406" cy="400110"/>
          </a:xfrm>
          <a:prstGeom prst="rect">
            <a:avLst/>
          </a:prstGeom>
          <a:noFill/>
        </p:spPr>
        <p:txBody>
          <a:bodyPr wrap="none" rtlCol="0">
            <a:spAutoFit/>
          </a:bodyPr>
          <a:lstStyle/>
          <a:p>
            <a:r>
              <a:rPr lang="en-US" sz="2000" dirty="0" smtClean="0">
                <a:solidFill>
                  <a:srgbClr val="FF0000"/>
                </a:solidFill>
                <a:latin typeface="Whipsmart" panose="020B0502030203050204" pitchFamily="34" charset="0"/>
              </a:rPr>
              <a:t>GLSL</a:t>
            </a:r>
            <a:endParaRPr lang="en-US" sz="3600" dirty="0">
              <a:solidFill>
                <a:srgbClr val="FF0000"/>
              </a:solidFill>
              <a:latin typeface="Whipsmart" panose="020B0502030203050204" pitchFamily="34" charset="0"/>
            </a:endParaRPr>
          </a:p>
        </p:txBody>
      </p:sp>
      <p:sp>
        <p:nvSpPr>
          <p:cNvPr id="26" name="TextBox 25"/>
          <p:cNvSpPr txBox="1"/>
          <p:nvPr/>
        </p:nvSpPr>
        <p:spPr>
          <a:xfrm>
            <a:off x="10948165" y="5516596"/>
            <a:ext cx="1172116" cy="400110"/>
          </a:xfrm>
          <a:prstGeom prst="rect">
            <a:avLst/>
          </a:prstGeom>
          <a:noFill/>
        </p:spPr>
        <p:txBody>
          <a:bodyPr wrap="none" rtlCol="0">
            <a:spAutoFit/>
          </a:bodyPr>
          <a:lstStyle/>
          <a:p>
            <a:r>
              <a:rPr lang="en-US" sz="2000" dirty="0" smtClean="0">
                <a:solidFill>
                  <a:srgbClr val="FF0000"/>
                </a:solidFill>
                <a:latin typeface="Whipsmart" panose="020B0502030203050204" pitchFamily="34" charset="0"/>
              </a:rPr>
              <a:t>JavaScript</a:t>
            </a:r>
            <a:endParaRPr lang="en-US" sz="2000"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38059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length</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1"/>
          <p:cNvSpPr>
            <a:spLocks noChangeArrowheads="1"/>
          </p:cNvSpPr>
          <p:nvPr/>
        </p:nvSpPr>
        <p:spPr bwMode="auto">
          <a:xfrm>
            <a:off x="7067667" y="4052601"/>
            <a:ext cx="4779981" cy="909918"/>
          </a:xfrm>
          <a:prstGeom prst="rect">
            <a:avLst/>
          </a:prstGeom>
          <a:solidFill>
            <a:srgbClr val="FFC000"/>
          </a:solidFill>
          <a:ln w="9525">
            <a:solidFill>
              <a:schemeClr val="tx1"/>
            </a:solidFill>
            <a:miter lim="800000"/>
            <a:headEnd/>
            <a:tailEnd/>
          </a:ln>
          <a:effectLst/>
        </p:spPr>
        <p:txBody>
          <a:bodyPr wrap="none" anchor="ctr"/>
          <a:lstStyle/>
          <a:p>
            <a:r>
              <a:rPr lang="hu-HU" dirty="0" err="1" smtClean="0">
                <a:latin typeface="Consolas" panose="020B0609020204030204" pitchFamily="49" charset="0"/>
                <a:cs typeface="Consolas" panose="020B0609020204030204" pitchFamily="49" charset="0"/>
              </a:rPr>
              <a:t>eye</a:t>
            </a:r>
            <a:r>
              <a:rPr lang="en-US" dirty="0" err="1">
                <a:latin typeface="Consolas" panose="020B0609020204030204" pitchFamily="49" charset="0"/>
                <a:cs typeface="Consolas" panose="020B0609020204030204" pitchFamily="49" charset="0"/>
              </a:rPr>
              <a:t>Dist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hu-HU" dirty="0" err="1" smtClean="0">
                <a:latin typeface="Consolas" panose="020B0609020204030204" pitchFamily="49" charset="0"/>
                <a:cs typeface="Consolas" panose="020B0609020204030204" pitchFamily="49" charset="0"/>
              </a:rPr>
              <a:t>length</a:t>
            </a:r>
            <a:r>
              <a:rPr lang="hu-HU"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2" name="AutoShape 8"/>
          <p:cNvSpPr>
            <a:spLocks/>
          </p:cNvSpPr>
          <p:nvPr/>
        </p:nvSpPr>
        <p:spPr bwMode="auto">
          <a:xfrm rot="3481956">
            <a:off x="3487738" y="3443288"/>
            <a:ext cx="381000" cy="3276600"/>
          </a:xfrm>
          <a:prstGeom prst="leftBrace">
            <a:avLst>
              <a:gd name="adj1" fmla="val 71667"/>
              <a:gd name="adj2" fmla="val 50000"/>
            </a:avLst>
          </a:prstGeom>
          <a:noFill/>
          <a:ln w="9525">
            <a:solidFill>
              <a:schemeClr val="tx1"/>
            </a:solidFill>
            <a:round/>
            <a:headEnd/>
            <a:tailEnd/>
          </a:ln>
          <a:effectLst/>
        </p:spPr>
        <p:txBody>
          <a:bodyPr wrap="none" anchor="ctr"/>
          <a:lstStyle/>
          <a:p>
            <a:endParaRPr lang="en-US" dirty="0">
              <a:latin typeface="Whipsmart" panose="020B0502030203050204" pitchFamily="34" charset="0"/>
            </a:endParaRPr>
          </a:p>
        </p:txBody>
      </p:sp>
      <p:pic>
        <p:nvPicPr>
          <p:cNvPr id="13" name="Picture 1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382692" y="4459364"/>
            <a:ext cx="382881" cy="421902"/>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81600" y="4572765"/>
            <a:ext cx="199976" cy="195099"/>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685061" y="2054945"/>
            <a:ext cx="4772597" cy="485309"/>
          </a:xfrm>
          <a:prstGeom prst="rect">
            <a:avLst/>
          </a:prstGeom>
        </p:spPr>
      </p:pic>
      <p:sp>
        <p:nvSpPr>
          <p:cNvPr id="11" name="Rectangle 11"/>
          <p:cNvSpPr>
            <a:spLocks noChangeArrowheads="1"/>
          </p:cNvSpPr>
          <p:nvPr/>
        </p:nvSpPr>
        <p:spPr bwMode="auto">
          <a:xfrm>
            <a:off x="7067667" y="5081588"/>
            <a:ext cx="4779981"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eyeDist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viewDiff.length</a:t>
            </a:r>
            <a:r>
              <a:rPr lang="hu-HU"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472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Scaling</a:t>
            </a:r>
            <a:r>
              <a:rPr lang="hu-HU" dirty="0" smtClean="0"/>
              <a:t> </a:t>
            </a:r>
            <a:r>
              <a:rPr lang="en-US" dirty="0" smtClean="0"/>
              <a:t>(vector times scalar)</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Text Box 6"/>
          <p:cNvSpPr txBox="1">
            <a:spLocks noChangeArrowheads="1"/>
          </p:cNvSpPr>
          <p:nvPr/>
        </p:nvSpPr>
        <p:spPr bwMode="auto">
          <a:xfrm>
            <a:off x="5029200" y="4419601"/>
            <a:ext cx="320922" cy="461665"/>
          </a:xfrm>
          <a:prstGeom prst="rect">
            <a:avLst/>
          </a:prstGeom>
          <a:noFill/>
          <a:ln w="9525">
            <a:noFill/>
            <a:miter lim="800000"/>
            <a:headEnd/>
            <a:tailEnd/>
          </a:ln>
          <a:effectLst/>
        </p:spPr>
        <p:txBody>
          <a:bodyPr wrap="none">
            <a:spAutoFit/>
          </a:bodyPr>
          <a:lstStyle/>
          <a:p>
            <a:r>
              <a:rPr lang="hu-HU" sz="2400" b="1" i="1" dirty="0">
                <a:latin typeface="Times New Roman" panose="02020603050405020304" pitchFamily="18" charset="0"/>
                <a:cs typeface="Times New Roman" panose="02020603050405020304" pitchFamily="18" charset="0"/>
              </a:rPr>
              <a:t>v</a:t>
            </a:r>
            <a:endParaRPr lang="en-US" sz="2400" b="1" i="1" dirty="0">
              <a:latin typeface="Times New Roman" panose="02020603050405020304" pitchFamily="18" charset="0"/>
              <a:cs typeface="Times New Roman" panose="02020603050405020304" pitchFamily="18" charset="0"/>
            </a:endParaRPr>
          </a:p>
        </p:txBody>
      </p:sp>
      <p:sp>
        <p:nvSpPr>
          <p:cNvPr id="10" name="Rectangle 11"/>
          <p:cNvSpPr>
            <a:spLocks noChangeArrowheads="1"/>
          </p:cNvSpPr>
          <p:nvPr/>
        </p:nvSpPr>
        <p:spPr bwMode="auto">
          <a:xfrm>
            <a:off x="7848600" y="3479240"/>
            <a:ext cx="4244789" cy="1513114"/>
          </a:xfrm>
          <a:prstGeom prst="rect">
            <a:avLst/>
          </a:prstGeom>
          <a:solidFill>
            <a:srgbClr val="FFC000"/>
          </a:solidFill>
          <a:ln w="9525">
            <a:solidFill>
              <a:schemeClr val="tx1"/>
            </a:solidFill>
            <a:miter lim="800000"/>
            <a:headEnd/>
            <a:tailEnd/>
          </a:ln>
          <a:effectLst/>
        </p:spPr>
        <p:txBody>
          <a:bodyPr wrap="none" anchor="ctr"/>
          <a:lstStyle/>
          <a:p>
            <a:r>
              <a:rPr lang="hu-HU" dirty="0" smtClean="0">
                <a:latin typeface="Consolas" panose="020B0609020204030204" pitchFamily="49" charset="0"/>
                <a:cs typeface="Consolas" panose="020B0609020204030204" pitchFamily="49" charset="0"/>
              </a:rPr>
              <a:t>vec3</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v;</a:t>
            </a:r>
          </a:p>
          <a:p>
            <a:r>
              <a:rPr lang="hu-HU" dirty="0" smtClean="0">
                <a:latin typeface="Consolas" panose="020B0609020204030204" pitchFamily="49" charset="0"/>
                <a:cs typeface="Consolas" panose="020B0609020204030204" pitchFamily="49" charset="0"/>
              </a:rPr>
              <a:t>vec3</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vScaled</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v </a:t>
            </a:r>
            <a:r>
              <a:rPr lang="en-US" dirty="0">
                <a:latin typeface="Consolas" panose="020B0609020204030204" pitchFamily="49" charset="0"/>
                <a:cs typeface="Consolas" panose="020B0609020204030204" pitchFamily="49" charset="0"/>
              </a:rPr>
              <a:t>* </a:t>
            </a:r>
            <a:r>
              <a:rPr lang="hu-HU" dirty="0" smtClean="0">
                <a:latin typeface="Consolas" panose="020B0609020204030204" pitchFamily="49" charset="0"/>
                <a:cs typeface="Consolas" panose="020B0609020204030204" pitchFamily="49" charset="0"/>
              </a:rPr>
              <a:t>1.5</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3" name="Line 5"/>
          <p:cNvSpPr>
            <a:spLocks noChangeShapeType="1"/>
          </p:cNvSpPr>
          <p:nvPr/>
        </p:nvSpPr>
        <p:spPr bwMode="auto">
          <a:xfrm flipV="1">
            <a:off x="2362200" y="3449340"/>
            <a:ext cx="4391347" cy="272286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4" name="Text Box 6"/>
          <p:cNvSpPr txBox="1">
            <a:spLocks noChangeArrowheads="1"/>
          </p:cNvSpPr>
          <p:nvPr/>
        </p:nvSpPr>
        <p:spPr bwMode="auto">
          <a:xfrm>
            <a:off x="6312400" y="3015260"/>
            <a:ext cx="441146" cy="461665"/>
          </a:xfrm>
          <a:prstGeom prst="rect">
            <a:avLst/>
          </a:prstGeom>
          <a:noFill/>
          <a:ln w="9525">
            <a:noFill/>
            <a:miter lim="800000"/>
            <a:headEnd/>
            <a:tailEnd/>
          </a:ln>
          <a:effectLst/>
        </p:spPr>
        <p:txBody>
          <a:bodyPr wrap="none">
            <a:spAutoFit/>
          </a:bodyPr>
          <a:lstStyle/>
          <a:p>
            <a:r>
              <a:rPr lang="en-US" sz="2400" i="1" dirty="0">
                <a:latin typeface="Times New Roman" panose="02020603050405020304" pitchFamily="18" charset="0"/>
                <a:cs typeface="Times New Roman" panose="02020603050405020304" pitchFamily="18" charset="0"/>
              </a:rPr>
              <a:t>s</a:t>
            </a:r>
            <a:r>
              <a:rPr lang="hu-HU" sz="2400" b="1" i="1" dirty="0">
                <a:latin typeface="Times New Roman" panose="02020603050405020304" pitchFamily="18" charset="0"/>
                <a:cs typeface="Times New Roman" panose="02020603050405020304" pitchFamily="18" charset="0"/>
              </a:rPr>
              <a:t>v</a:t>
            </a:r>
            <a:endParaRPr lang="en-US" sz="2400" b="1"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394076" y="1506347"/>
            <a:ext cx="3875144" cy="726743"/>
          </a:xfrm>
          <a:prstGeom prst="rect">
            <a:avLst/>
          </a:prstGeom>
        </p:spPr>
      </p:pic>
      <p:sp>
        <p:nvSpPr>
          <p:cNvPr id="11" name="Rectangle 11"/>
          <p:cNvSpPr>
            <a:spLocks noChangeArrowheads="1"/>
          </p:cNvSpPr>
          <p:nvPr/>
        </p:nvSpPr>
        <p:spPr bwMode="auto">
          <a:xfrm>
            <a:off x="7848600" y="5178086"/>
            <a:ext cx="4244789" cy="78304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vScaled</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a:t>
            </a:r>
            <a:r>
              <a:rPr lang="hu-HU" b="1" dirty="0" err="1" smtClean="0">
                <a:latin typeface="Consolas" panose="020B0609020204030204" pitchFamily="49" charset="0"/>
                <a:cs typeface="Consolas" panose="020B0609020204030204" pitchFamily="49" charset="0"/>
              </a:rPr>
              <a:t>times</a:t>
            </a:r>
            <a:r>
              <a:rPr lang="en-US" dirty="0" smtClean="0">
                <a:latin typeface="Consolas" panose="020B0609020204030204" pitchFamily="49" charset="0"/>
                <a:cs typeface="Consolas" panose="020B0609020204030204" pitchFamily="49" charset="0"/>
              </a:rPr>
              <a:t>(1.5);</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5212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Normalization</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70C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9" name="Line 9"/>
          <p:cNvSpPr>
            <a:spLocks noChangeShapeType="1"/>
          </p:cNvSpPr>
          <p:nvPr/>
        </p:nvSpPr>
        <p:spPr bwMode="auto">
          <a:xfrm flipH="1" flipV="1">
            <a:off x="3581400" y="3429000"/>
            <a:ext cx="1676400" cy="1066800"/>
          </a:xfrm>
          <a:prstGeom prst="line">
            <a:avLst/>
          </a:prstGeom>
          <a:noFill/>
          <a:ln w="254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2" name="Rectangle 12"/>
          <p:cNvSpPr>
            <a:spLocks noChangeArrowheads="1"/>
          </p:cNvSpPr>
          <p:nvPr/>
        </p:nvSpPr>
        <p:spPr bwMode="auto">
          <a:xfrm>
            <a:off x="4574223" y="2499043"/>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view direction</a:t>
            </a:r>
            <a:endParaRPr lang="hu-HU" dirty="0">
              <a:latin typeface="Whipsmart" panose="020B0502030203050204" pitchFamily="34" charset="0"/>
            </a:endParaRPr>
          </a:p>
          <a:p>
            <a:pPr algn="ctr"/>
            <a:r>
              <a:rPr lang="hu-HU" dirty="0">
                <a:latin typeface="Whipsmart" panose="020B0502030203050204" pitchFamily="34" charset="0"/>
              </a:rPr>
              <a:t>(</a:t>
            </a:r>
            <a:r>
              <a:rPr lang="hu-HU" dirty="0" smtClean="0">
                <a:latin typeface="Whipsmart" panose="020B0502030203050204" pitchFamily="34" charset="0"/>
              </a:rPr>
              <a:t>normal</a:t>
            </a:r>
            <a:r>
              <a:rPr lang="en-US" dirty="0" err="1" smtClean="0">
                <a:latin typeface="Whipsmart" panose="020B0502030203050204" pitchFamily="34" charset="0"/>
              </a:rPr>
              <a:t>ized</a:t>
            </a:r>
            <a:r>
              <a:rPr lang="hu-HU" dirty="0" smtClean="0">
                <a:latin typeface="Whipsmart" panose="020B0502030203050204" pitchFamily="34" charset="0"/>
              </a:rPr>
              <a:t>)</a:t>
            </a:r>
            <a:endParaRPr lang="en-US" dirty="0">
              <a:latin typeface="Whipsmart" panose="020B0502030203050204" pitchFamily="34" charset="0"/>
            </a:endParaRPr>
          </a:p>
        </p:txBody>
      </p:sp>
      <p:sp>
        <p:nvSpPr>
          <p:cNvPr id="14" name="Line 14"/>
          <p:cNvSpPr>
            <a:spLocks noChangeShapeType="1"/>
          </p:cNvSpPr>
          <p:nvPr/>
        </p:nvSpPr>
        <p:spPr bwMode="auto">
          <a:xfrm flipH="1" flipV="1">
            <a:off x="4648200" y="4114800"/>
            <a:ext cx="609600" cy="381000"/>
          </a:xfrm>
          <a:prstGeom prst="line">
            <a:avLst/>
          </a:prstGeom>
          <a:noFill/>
          <a:ln w="635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6" name="Rectangle 11"/>
          <p:cNvSpPr>
            <a:spLocks noChangeArrowheads="1"/>
          </p:cNvSpPr>
          <p:nvPr/>
        </p:nvSpPr>
        <p:spPr bwMode="auto">
          <a:xfrm>
            <a:off x="7799294" y="615106"/>
            <a:ext cx="4168588" cy="2728911"/>
          </a:xfrm>
          <a:prstGeom prst="rect">
            <a:avLst/>
          </a:prstGeom>
          <a:solidFill>
            <a:srgbClr val="FFC000"/>
          </a:solidFill>
          <a:ln w="9525">
            <a:solidFill>
              <a:schemeClr val="tx1"/>
            </a:solidFill>
            <a:miter lim="800000"/>
            <a:headEnd/>
            <a:tailEnd/>
          </a:ln>
          <a:effectLst/>
        </p:spPr>
        <p:txBody>
          <a:bodyPr wrap="none" anchor="ctr"/>
          <a:lstStyle/>
          <a:p>
            <a:r>
              <a:rPr lang="en-US" dirty="0">
                <a:latin typeface="Consolas" panose="020B0609020204030204" pitchFamily="49" charset="0"/>
                <a:cs typeface="Consolas" panose="020B0609020204030204" pitchFamily="49" charset="0"/>
              </a:rPr>
              <a:t>float </a:t>
            </a:r>
            <a:r>
              <a:rPr lang="hu-HU" dirty="0" err="1">
                <a:latin typeface="Consolas" panose="020B0609020204030204" pitchFamily="49" charset="0"/>
                <a:cs typeface="Consolas" panose="020B0609020204030204" pitchFamily="49" charset="0"/>
              </a:rPr>
              <a:t>eye</a:t>
            </a:r>
            <a:r>
              <a:rPr lang="en-US" dirty="0">
                <a:latin typeface="Consolas" panose="020B0609020204030204" pitchFamily="49" charset="0"/>
                <a:cs typeface="Consolas" panose="020B0609020204030204" pitchFamily="49" charset="0"/>
              </a:rPr>
              <a:t>Dist =</a:t>
            </a:r>
          </a:p>
          <a:p>
            <a:r>
              <a:rPr lang="en-US" dirty="0">
                <a:latin typeface="Consolas" panose="020B0609020204030204" pitchFamily="49" charset="0"/>
                <a:cs typeface="Consolas" panose="020B0609020204030204" pitchFamily="49" charset="0"/>
              </a:rPr>
              <a:t>	</a:t>
            </a:r>
            <a:r>
              <a:rPr lang="hu-HU" dirty="0" err="1" smtClean="0">
                <a:latin typeface="Consolas" panose="020B0609020204030204" pitchFamily="49" charset="0"/>
                <a:cs typeface="Consolas" panose="020B0609020204030204" pitchFamily="49" charset="0"/>
              </a:rPr>
              <a:t>length</a:t>
            </a:r>
            <a:r>
              <a:rPr lang="hu-HU"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hu-HU" dirty="0" smtClean="0">
                <a:latin typeface="Consolas" panose="020B0609020204030204" pitchFamily="49" charset="0"/>
                <a:cs typeface="Consolas" panose="020B0609020204030204" pitchFamily="49" charset="0"/>
              </a:rPr>
              <a:t>vec3 </a:t>
            </a:r>
            <a:r>
              <a:rPr lang="hu-HU" dirty="0">
                <a:latin typeface="Consolas" panose="020B0609020204030204" pitchFamily="49" charset="0"/>
                <a:cs typeface="Consolas" panose="020B0609020204030204" pitchFamily="49" charset="0"/>
              </a:rPr>
              <a:t>viewDir </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eyeDist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OR</a:t>
            </a:r>
          </a:p>
          <a:p>
            <a:r>
              <a:rPr lang="hu-HU" dirty="0" smtClean="0">
                <a:latin typeface="Consolas" panose="020B0609020204030204" pitchFamily="49" charset="0"/>
                <a:cs typeface="Consolas" panose="020B0609020204030204" pitchFamily="49" charset="0"/>
              </a:rPr>
              <a:t>vec3</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viewDir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hu-HU" dirty="0" err="1" smtClean="0">
                <a:latin typeface="Consolas" panose="020B0609020204030204" pitchFamily="49" charset="0"/>
                <a:cs typeface="Consolas" panose="020B0609020204030204" pitchFamily="49" charset="0"/>
              </a:rPr>
              <a:t>normalize</a:t>
            </a:r>
            <a:r>
              <a:rPr lang="hu-HU"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46979" y="3506656"/>
            <a:ext cx="163394" cy="195099"/>
          </a:xfrm>
          <a:prstGeom prst="rect">
            <a:avLst/>
          </a:prstGeom>
        </p:spPr>
      </p:pic>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953000" y="3644506"/>
            <a:ext cx="4058025" cy="846242"/>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232613" y="4603038"/>
            <a:ext cx="207291" cy="195099"/>
          </a:xfrm>
          <a:prstGeom prst="rect">
            <a:avLst/>
          </a:prstGeom>
        </p:spPr>
      </p:pic>
      <p:sp>
        <p:nvSpPr>
          <p:cNvPr id="20" name="Rectangle 19"/>
          <p:cNvSpPr>
            <a:spLocks noChangeArrowheads="1"/>
          </p:cNvSpPr>
          <p:nvPr/>
        </p:nvSpPr>
        <p:spPr bwMode="auto">
          <a:xfrm>
            <a:off x="2590800" y="2590800"/>
            <a:ext cx="1524000" cy="533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eye position</a:t>
            </a:r>
            <a:endParaRPr lang="en-US" dirty="0">
              <a:latin typeface="Whipsmart" panose="020B0502030203050204" pitchFamily="34" charset="0"/>
            </a:endParaRPr>
          </a:p>
        </p:txBody>
      </p:sp>
      <p:sp>
        <p:nvSpPr>
          <p:cNvPr id="21" name="Rectangle 20"/>
          <p:cNvSpPr>
            <a:spLocks noChangeArrowheads="1"/>
          </p:cNvSpPr>
          <p:nvPr/>
        </p:nvSpPr>
        <p:spPr bwMode="auto">
          <a:xfrm>
            <a:off x="5029200" y="49530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shaded surface</a:t>
            </a:r>
          </a:p>
          <a:p>
            <a:pPr algn="ctr"/>
            <a:r>
              <a:rPr lang="en-US" dirty="0" smtClean="0">
                <a:latin typeface="Whipsmart" panose="020B0502030203050204" pitchFamily="34" charset="0"/>
              </a:rPr>
              <a:t>point’s position</a:t>
            </a:r>
            <a:endParaRPr lang="en-US" dirty="0">
              <a:latin typeface="Whipsmart" panose="020B0502030203050204" pitchFamily="34" charset="0"/>
            </a:endParaRPr>
          </a:p>
        </p:txBody>
      </p:sp>
      <p:sp>
        <p:nvSpPr>
          <p:cNvPr id="18" name="Rectangle 11"/>
          <p:cNvSpPr>
            <a:spLocks noChangeArrowheads="1"/>
          </p:cNvSpPr>
          <p:nvPr/>
        </p:nvSpPr>
        <p:spPr bwMode="auto">
          <a:xfrm>
            <a:off x="7799294" y="4801716"/>
            <a:ext cx="4244789" cy="129316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err="1" smtClean="0">
                <a:latin typeface="Consolas" panose="020B0609020204030204" pitchFamily="49" charset="0"/>
                <a:cs typeface="Consolas" panose="020B0609020204030204" pitchFamily="49" charset="0"/>
              </a:rPr>
              <a:t>viewDir</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endParaRPr lang="en-US" dirty="0" smtClean="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viewDiff</a:t>
            </a:r>
            <a:r>
              <a:rPr lang="en-US" dirty="0" smtClean="0">
                <a:latin typeface="Consolas" panose="020B0609020204030204" pitchFamily="49" charset="0"/>
                <a:cs typeface="Consolas" panose="020B0609020204030204" pitchFamily="49" charset="0"/>
              </a:rPr>
              <a:t>.</a:t>
            </a:r>
            <a:r>
              <a:rPr lang="hu-HU" b="1" dirty="0" err="1" smtClean="0">
                <a:latin typeface="Consolas" panose="020B0609020204030204" pitchFamily="49" charset="0"/>
                <a:cs typeface="Consolas" panose="020B0609020204030204" pitchFamily="49" charset="0"/>
              </a:rPr>
              <a:t>direction</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9350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Discussed later</a:t>
            </a:r>
            <a:endParaRPr lang="en-US" dirty="0"/>
          </a:p>
        </p:txBody>
      </p:sp>
      <p:sp>
        <p:nvSpPr>
          <p:cNvPr id="3" name="Content Placeholder 2"/>
          <p:cNvSpPr>
            <a:spLocks noGrp="1"/>
          </p:cNvSpPr>
          <p:nvPr>
            <p:ph idx="1"/>
          </p:nvPr>
        </p:nvSpPr>
        <p:spPr/>
        <p:txBody>
          <a:bodyPr>
            <a:noAutofit/>
          </a:bodyPr>
          <a:lstStyle/>
          <a:p>
            <a:r>
              <a:rPr lang="en-US" dirty="0" smtClean="0"/>
              <a:t>the dot product</a:t>
            </a:r>
          </a:p>
          <a:p>
            <a:pPr lvl="1"/>
            <a:r>
              <a:rPr lang="en-US" dirty="0" smtClean="0"/>
              <a:t>a scalar-valued product of two vectors</a:t>
            </a:r>
          </a:p>
          <a:p>
            <a:pPr lvl="1"/>
            <a:r>
              <a:rPr lang="en-US" dirty="0" smtClean="0"/>
              <a:t>used extensively in shape modeling</a:t>
            </a:r>
          </a:p>
          <a:p>
            <a:pPr lvl="1"/>
            <a:r>
              <a:rPr lang="en-US" dirty="0" smtClean="0"/>
              <a:t>appears in all shading formulas</a:t>
            </a:r>
          </a:p>
          <a:p>
            <a:pPr lvl="1"/>
            <a:r>
              <a:rPr lang="en-US" dirty="0" smtClean="0"/>
              <a:t>incredibly useful for animation, physics and AI</a:t>
            </a:r>
          </a:p>
          <a:p>
            <a:r>
              <a:rPr lang="en-US" dirty="0" smtClean="0"/>
              <a:t>the cross product</a:t>
            </a:r>
          </a:p>
          <a:p>
            <a:pPr lvl="1"/>
            <a:r>
              <a:rPr lang="en-US" dirty="0" smtClean="0"/>
              <a:t>product is a vector perpendicular to both operands</a:t>
            </a:r>
          </a:p>
          <a:p>
            <a:pPr lvl="1"/>
            <a:r>
              <a:rPr lang="en-US" dirty="0" smtClean="0"/>
              <a:t>useful for finding orthogonal frames</a:t>
            </a:r>
          </a:p>
          <a:p>
            <a:pPr lvl="2"/>
            <a:r>
              <a:rPr lang="en-US" dirty="0" smtClean="0"/>
              <a:t>for 3D camera</a:t>
            </a:r>
          </a:p>
          <a:p>
            <a:pPr lvl="1"/>
            <a:r>
              <a:rPr lang="en-US" dirty="0" smtClean="0"/>
              <a:t>also useful for animation, physics, and AI</a:t>
            </a:r>
          </a:p>
          <a:p>
            <a:r>
              <a:rPr lang="en-US" dirty="0" smtClean="0"/>
              <a:t>elementwise product</a:t>
            </a:r>
            <a:endParaRPr lang="en-US" dirty="0"/>
          </a:p>
        </p:txBody>
      </p:sp>
    </p:spTree>
    <p:extLst>
      <p:ext uri="{BB962C8B-B14F-4D97-AF65-F5344CB8AC3E}">
        <p14:creationId xmlns:p14="http://schemas.microsoft.com/office/powerpoint/2010/main" val="2520596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Euclid</a:t>
            </a:r>
            <a:endParaRPr lang="en-US" dirty="0"/>
          </a:p>
        </p:txBody>
      </p:sp>
      <p:pic>
        <p:nvPicPr>
          <p:cNvPr id="5122" name="Picture 2" descr="http://etc.usf.edu/clipart/1200/1258/Euclid_1_l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2071370"/>
            <a:ext cx="3765550" cy="464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450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WebGLMath</a:t>
            </a:r>
            <a:r>
              <a:rPr lang="en-US" dirty="0" smtClean="0"/>
              <a:t> </a:t>
            </a:r>
            <a:r>
              <a:rPr lang="hu-HU" dirty="0" smtClean="0"/>
              <a:t>library</a:t>
            </a:r>
            <a:endParaRPr lang="en-US" dirty="0"/>
          </a:p>
        </p:txBody>
      </p:sp>
      <p:sp>
        <p:nvSpPr>
          <p:cNvPr id="3" name="Content Placeholder 2"/>
          <p:cNvSpPr>
            <a:spLocks noGrp="1"/>
          </p:cNvSpPr>
          <p:nvPr>
            <p:ph idx="1"/>
          </p:nvPr>
        </p:nvSpPr>
        <p:spPr/>
        <p:txBody>
          <a:bodyPr/>
          <a:lstStyle/>
          <a:p>
            <a:r>
              <a:rPr lang="en-US" dirty="0" smtClean="0"/>
              <a:t>complete source for transparent debugging</a:t>
            </a:r>
          </a:p>
          <a:p>
            <a:r>
              <a:rPr lang="en-US" dirty="0" err="1" smtClean="0"/>
              <a:t>WebGL's</a:t>
            </a:r>
            <a:r>
              <a:rPr lang="en-US" dirty="0" smtClean="0"/>
              <a:t> uniforms reflected</a:t>
            </a:r>
          </a:p>
          <a:p>
            <a:pPr lvl="1"/>
            <a:r>
              <a:rPr lang="en-US" dirty="0"/>
              <a:t>float as Vec1, vec2 as Vec2, vec3 as Vec3, vec4 as Vec4</a:t>
            </a:r>
          </a:p>
          <a:p>
            <a:pPr lvl="1"/>
            <a:r>
              <a:rPr lang="en-US" dirty="0"/>
              <a:t>arrays: Vec1Array, Vec3Array, Vec3Array, Vec4Array</a:t>
            </a:r>
          </a:p>
          <a:p>
            <a:pPr lvl="1"/>
            <a:r>
              <a:rPr lang="en-US" dirty="0">
                <a:solidFill>
                  <a:schemeClr val="bg1">
                    <a:lumMod val="50000"/>
                  </a:schemeClr>
                </a:solidFill>
              </a:rPr>
              <a:t>texture samplers: Sampler2D, </a:t>
            </a:r>
            <a:r>
              <a:rPr lang="en-US" dirty="0" err="1">
                <a:solidFill>
                  <a:schemeClr val="bg1">
                    <a:lumMod val="50000"/>
                  </a:schemeClr>
                </a:solidFill>
              </a:rPr>
              <a:t>SamplerCube</a:t>
            </a:r>
            <a:endParaRPr lang="en-US" dirty="0">
              <a:solidFill>
                <a:schemeClr val="bg1">
                  <a:lumMod val="50000"/>
                </a:schemeClr>
              </a:solidFill>
            </a:endParaRPr>
          </a:p>
          <a:p>
            <a:pPr lvl="1"/>
            <a:r>
              <a:rPr lang="en-US" dirty="0" smtClean="0"/>
              <a:t>all objects have a commit method to pass data into a uniform</a:t>
            </a:r>
          </a:p>
          <a:p>
            <a:pPr marL="457200" lvl="1" indent="0">
              <a:buNone/>
            </a:pPr>
            <a:endParaRPr lang="en-US" dirty="0" smtClean="0"/>
          </a:p>
        </p:txBody>
      </p:sp>
    </p:spTree>
    <p:extLst>
      <p:ext uri="{BB962C8B-B14F-4D97-AF65-F5344CB8AC3E}">
        <p14:creationId xmlns:p14="http://schemas.microsoft.com/office/powerpoint/2010/main" val="3009744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Vector objects in JavaScript</a:t>
            </a:r>
            <a:endParaRPr lang="en-US" dirty="0"/>
          </a:p>
        </p:txBody>
      </p:sp>
      <p:sp>
        <p:nvSpPr>
          <p:cNvPr id="3" name="Content Placeholder 2"/>
          <p:cNvSpPr>
            <a:spLocks noGrp="1"/>
          </p:cNvSpPr>
          <p:nvPr>
            <p:ph idx="1"/>
          </p:nvPr>
        </p:nvSpPr>
        <p:spPr/>
        <p:txBody>
          <a:bodyPr/>
          <a:lstStyle/>
          <a:p>
            <a:r>
              <a:rPr lang="hu-HU" dirty="0" smtClean="0"/>
              <a:t>no</a:t>
            </a:r>
            <a:r>
              <a:rPr lang="en-US" dirty="0" smtClean="0"/>
              <a:t> </a:t>
            </a:r>
            <a:r>
              <a:rPr lang="en-US" dirty="0" err="1" smtClean="0"/>
              <a:t>inlin</a:t>
            </a:r>
            <a:r>
              <a:rPr lang="hu-HU" dirty="0" smtClean="0"/>
              <a:t>ing</a:t>
            </a:r>
            <a:r>
              <a:rPr lang="en-US" dirty="0" smtClean="0"/>
              <a:t>: </a:t>
            </a:r>
            <a:r>
              <a:rPr lang="hu-HU" dirty="0" smtClean="0"/>
              <a:t>method calls have overhead!</a:t>
            </a:r>
            <a:endParaRPr lang="hu-HU" dirty="0" smtClean="0"/>
          </a:p>
          <a:p>
            <a:r>
              <a:rPr lang="hu-HU" dirty="0" smtClean="0"/>
              <a:t>only dinamic instantiation: expensive!</a:t>
            </a:r>
            <a:endParaRPr lang="hu-HU" dirty="0" smtClean="0"/>
          </a:p>
          <a:p>
            <a:pPr lvl="1"/>
            <a:r>
              <a:rPr lang="hu-HU" dirty="0" smtClean="0"/>
              <a:t>whatever looks as nice as </a:t>
            </a:r>
            <a:r>
              <a:rPr lang="hu-HU" dirty="0" smtClean="0"/>
              <a:t>C</a:t>
            </a:r>
            <a:r>
              <a:rPr lang="hu-HU" dirty="0" smtClean="0"/>
              <a:t>++ with operator overloads is not going to be performant</a:t>
            </a:r>
            <a:endParaRPr lang="hu-HU" dirty="0" smtClean="0"/>
          </a:p>
          <a:p>
            <a:endParaRPr lang="hu-HU" dirty="0"/>
          </a:p>
          <a:p>
            <a:r>
              <a:rPr lang="hu-HU" dirty="0" smtClean="0"/>
              <a:t>no operator overload</a:t>
            </a:r>
            <a:endParaRPr lang="hu-HU" dirty="0" smtClean="0"/>
          </a:p>
          <a:p>
            <a:pPr lvl="1"/>
            <a:r>
              <a:rPr lang="hu-HU" dirty="0" smtClean="0"/>
              <a:t>never actually going to be pretty</a:t>
            </a:r>
            <a:endParaRPr lang="hu-HU" dirty="0" smtClean="0"/>
          </a:p>
          <a:p>
            <a:endParaRPr lang="en-US" dirty="0"/>
          </a:p>
        </p:txBody>
      </p:sp>
    </p:spTree>
    <p:extLst>
      <p:ext uri="{BB962C8B-B14F-4D97-AF65-F5344CB8AC3E}">
        <p14:creationId xmlns:p14="http://schemas.microsoft.com/office/powerpoint/2010/main" val="2507894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Vector objects in </a:t>
            </a:r>
            <a:r>
              <a:rPr lang="en-US" dirty="0" err="1" smtClean="0"/>
              <a:t>Kotlin</a:t>
            </a:r>
            <a:endParaRPr lang="en-US" dirty="0"/>
          </a:p>
        </p:txBody>
      </p:sp>
      <p:sp>
        <p:nvSpPr>
          <p:cNvPr id="3" name="Content Placeholder 2"/>
          <p:cNvSpPr>
            <a:spLocks noGrp="1"/>
          </p:cNvSpPr>
          <p:nvPr>
            <p:ph idx="1"/>
          </p:nvPr>
        </p:nvSpPr>
        <p:spPr/>
        <p:txBody>
          <a:bodyPr/>
          <a:lstStyle/>
          <a:p>
            <a:r>
              <a:rPr lang="hu-HU" dirty="0" smtClean="0"/>
              <a:t>we have operator overload</a:t>
            </a:r>
            <a:endParaRPr lang="hu-HU" dirty="0" smtClean="0"/>
          </a:p>
          <a:p>
            <a:pPr lvl="1"/>
            <a:r>
              <a:rPr lang="hu-HU" dirty="0" smtClean="0"/>
              <a:t>reads nicely</a:t>
            </a:r>
            <a:endParaRPr lang="hu-HU" dirty="0" smtClean="0"/>
          </a:p>
          <a:p>
            <a:endParaRPr lang="hu-HU" dirty="0" smtClean="0"/>
          </a:p>
          <a:p>
            <a:r>
              <a:rPr lang="hu-HU" dirty="0" smtClean="0"/>
              <a:t>still compiles to JS, not very fast</a:t>
            </a:r>
            <a:endParaRPr lang="hu-HU" dirty="0" smtClean="0"/>
          </a:p>
          <a:p>
            <a:r>
              <a:rPr lang="hu-HU" dirty="0" smtClean="0"/>
              <a:t>optimization is more challenging (but we do not care)</a:t>
            </a:r>
            <a:endParaRPr lang="en-US" dirty="0"/>
          </a:p>
        </p:txBody>
      </p:sp>
    </p:spTree>
    <p:extLst>
      <p:ext uri="{BB962C8B-B14F-4D97-AF65-F5344CB8AC3E}">
        <p14:creationId xmlns:p14="http://schemas.microsoft.com/office/powerpoint/2010/main" val="1945327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Simple 2d vector class</a:t>
            </a:r>
            <a:endParaRPr lang="en-US" dirty="0"/>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Vec2(</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x</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y</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smtClean="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endParaRPr lang="hu-HU" i="1" dirty="0" smtClean="0">
              <a:solidFill>
                <a:srgbClr val="34A7BD"/>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C70040"/>
                </a:solidFill>
                <a:ea typeface="Times New Roman" panose="02020603050405020304" pitchFamily="18" charset="0"/>
                <a:cs typeface="Times New Roman" panose="02020603050405020304" pitchFamily="18" charset="0"/>
              </a:rPr>
              <a:t> operator </a:t>
            </a:r>
            <a:r>
              <a:rPr lang="en-US" dirty="0">
                <a:solidFill>
                  <a:srgbClr val="C70040"/>
                </a:solidFill>
                <a:ea typeface="Times New Roman" panose="02020603050405020304" pitchFamily="18" charset="0"/>
                <a:cs typeface="Times New Roman" panose="02020603050405020304" pitchFamily="18" charset="0"/>
              </a:rPr>
              <a:t>inline fun </a:t>
            </a:r>
            <a:r>
              <a:rPr lang="en-US" dirty="0">
                <a:solidFill>
                  <a:srgbClr val="427E00"/>
                </a:solidFill>
                <a:ea typeface="Times New Roman" panose="02020603050405020304" pitchFamily="18" charset="0"/>
                <a:cs typeface="Times New Roman" panose="02020603050405020304" pitchFamily="18" charset="0"/>
              </a:rPr>
              <a:t>plus</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return </a:t>
            </a:r>
            <a:r>
              <a:rPr lang="en-US" dirty="0">
                <a:solidFill>
                  <a:srgbClr val="000000"/>
                </a:solidFill>
                <a:ea typeface="Times New Roman" panose="02020603050405020304" pitchFamily="18" charset="0"/>
                <a:cs typeface="Times New Roman" panose="02020603050405020304" pitchFamily="18" charset="0"/>
              </a:rPr>
              <a:t>Vec2(</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x </a:t>
            </a:r>
            <a:r>
              <a:rPr lang="en-US" dirty="0">
                <a:solidFill>
                  <a:srgbClr val="C7004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other</a:t>
            </a:r>
            <a:r>
              <a:rPr lang="en-US" dirty="0" err="1" smtClean="0">
                <a:solidFill>
                  <a:srgbClr val="C70040"/>
                </a:solidFill>
                <a:ea typeface="Times New Roman" panose="02020603050405020304" pitchFamily="18" charset="0"/>
                <a:cs typeface="Times New Roman" panose="02020603050405020304" pitchFamily="18" charset="0"/>
              </a:rPr>
              <a:t>.</a:t>
            </a:r>
            <a:r>
              <a:rPr lang="en-US" dirty="0" err="1" smtClean="0">
                <a:solidFill>
                  <a:srgbClr val="000000"/>
                </a:solidFill>
                <a:ea typeface="Times New Roman" panose="02020603050405020304" pitchFamily="18" charset="0"/>
                <a:cs typeface="Times New Roman" panose="02020603050405020304" pitchFamily="18" charset="0"/>
              </a:rPr>
              <a:t>x</a:t>
            </a:r>
            <a:r>
              <a:rPr lang="en-US" dirty="0" smtClean="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y </a:t>
            </a:r>
            <a:r>
              <a:rPr lang="en-US" dirty="0">
                <a:solidFill>
                  <a:srgbClr val="C7004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other</a:t>
            </a:r>
            <a:r>
              <a:rPr lang="en-US" dirty="0" err="1" smtClean="0">
                <a:solidFill>
                  <a:srgbClr val="C70040"/>
                </a:solidFill>
                <a:ea typeface="Times New Roman" panose="02020603050405020304" pitchFamily="18" charset="0"/>
                <a:cs typeface="Times New Roman" panose="02020603050405020304" pitchFamily="18" charset="0"/>
              </a:rPr>
              <a:t>.</a:t>
            </a:r>
            <a:r>
              <a:rPr lang="en-US" dirty="0" err="1" smtClean="0">
                <a:solidFill>
                  <a:srgbClr val="000000"/>
                </a:solidFill>
                <a:ea typeface="Times New Roman" panose="02020603050405020304" pitchFamily="18" charset="0"/>
                <a:cs typeface="Times New Roman" panose="02020603050405020304" pitchFamily="18" charset="0"/>
              </a:rPr>
              <a: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C70040"/>
                </a:solidFill>
                <a:ea typeface="Times New Roman" panose="02020603050405020304" pitchFamily="18" charset="0"/>
                <a:cs typeface="Times New Roman" panose="02020603050405020304" pitchFamily="18" charset="0"/>
              </a:rPr>
              <a:t> fun </a:t>
            </a:r>
            <a:r>
              <a:rPr lang="en-US" dirty="0" err="1">
                <a:solidFill>
                  <a:srgbClr val="427E00"/>
                </a:solidFill>
                <a:ea typeface="Times New Roman" panose="02020603050405020304" pitchFamily="18" charset="0"/>
                <a:cs typeface="Times New Roman" panose="02020603050405020304" pitchFamily="18" charset="0"/>
              </a:rPr>
              <a:t>toArray</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dest</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Float32Array</a:t>
            </a:r>
            <a:r>
              <a:rPr lang="en-US" dirty="0" smtClean="0">
                <a:solidFill>
                  <a:srgbClr val="000000"/>
                </a:solidFill>
                <a:ea typeface="Times New Roman" panose="02020603050405020304" pitchFamily="18" charset="0"/>
                <a:cs typeface="Times New Roman" panose="02020603050405020304" pitchFamily="18" charset="0"/>
              </a:rPr>
              <a:t>){</a:t>
            </a:r>
            <a:r>
              <a:rPr lang="en-US" dirty="0" smtClean="0">
                <a:solidFill>
                  <a:schemeClr val="bg1">
                    <a:lumMod val="50000"/>
                  </a:schemeClr>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a:t>
            </a:r>
            <a:endParaRPr lang="hu-HU" dirty="0" smtClean="0">
              <a:ea typeface="Times New Roman" panose="02020603050405020304" pitchFamily="18" charset="0"/>
              <a:cs typeface="Times New Roman" panose="02020603050405020304" pitchFamily="18" charset="0"/>
            </a:endParaRPr>
          </a:p>
        </p:txBody>
      </p:sp>
      <p:cxnSp>
        <p:nvCxnSpPr>
          <p:cNvPr id="5" name="Straight Arrow Connector 4"/>
          <p:cNvCxnSpPr>
            <a:stCxn id="6" idx="1"/>
          </p:cNvCxnSpPr>
          <p:nvPr/>
        </p:nvCxnSpPr>
        <p:spPr>
          <a:xfrm flipH="1" flipV="1">
            <a:off x="4534376" y="2312704"/>
            <a:ext cx="2941320" cy="565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75696" y="2184626"/>
            <a:ext cx="2773680" cy="369332"/>
          </a:xfrm>
          <a:prstGeom prst="rect">
            <a:avLst/>
          </a:prstGeom>
          <a:noFill/>
        </p:spPr>
        <p:txBody>
          <a:bodyPr wrap="square" rtlCol="0">
            <a:spAutoFit/>
          </a:bodyPr>
          <a:lstStyle/>
          <a:p>
            <a:r>
              <a:rPr lang="hu-HU" dirty="0" smtClean="0">
                <a:solidFill>
                  <a:srgbClr val="00B050"/>
                </a:solidFill>
                <a:latin typeface="Whipsmart" panose="020B0502030203050204" pitchFamily="34" charset="0"/>
              </a:rPr>
              <a:t>usual init </a:t>
            </a:r>
            <a:r>
              <a:rPr lang="en-US" dirty="0" smtClean="0">
                <a:solidFill>
                  <a:srgbClr val="00B050"/>
                </a:solidFill>
                <a:latin typeface="Whipsmart" panose="020B0502030203050204" pitchFamily="34" charset="0"/>
              </a:rPr>
              <a:t>[</a:t>
            </a:r>
            <a:r>
              <a:rPr lang="hu-HU" dirty="0">
                <a:solidFill>
                  <a:srgbClr val="00B050"/>
                </a:solidFill>
                <a:latin typeface="Whipsmart" panose="020B0502030203050204" pitchFamily="34" charset="0"/>
              </a:rPr>
              <a:t>OK</a:t>
            </a:r>
            <a:r>
              <a:rPr lang="en-US" dirty="0">
                <a:solidFill>
                  <a:srgbClr val="00B050"/>
                </a:solidFill>
                <a:latin typeface="Whipsmart" panose="020B0502030203050204" pitchFamily="34" charset="0"/>
              </a:rPr>
              <a:t>]</a:t>
            </a:r>
          </a:p>
        </p:txBody>
      </p:sp>
      <p:cxnSp>
        <p:nvCxnSpPr>
          <p:cNvPr id="10" name="Straight Arrow Connector 9"/>
          <p:cNvCxnSpPr>
            <a:stCxn id="11" idx="1"/>
          </p:cNvCxnSpPr>
          <p:nvPr/>
        </p:nvCxnSpPr>
        <p:spPr>
          <a:xfrm flipH="1" flipV="1">
            <a:off x="2939143" y="3466958"/>
            <a:ext cx="239485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0" y="3466958"/>
            <a:ext cx="2301240" cy="369332"/>
          </a:xfrm>
          <a:prstGeom prst="rect">
            <a:avLst/>
          </a:prstGeom>
          <a:noFill/>
        </p:spPr>
        <p:txBody>
          <a:bodyPr wrap="square" rtlCol="0">
            <a:spAutoFit/>
          </a:bodyPr>
          <a:lstStyle/>
          <a:p>
            <a:r>
              <a:rPr lang="hu-HU" dirty="0" smtClean="0">
                <a:solidFill>
                  <a:srgbClr val="00B050"/>
                </a:solidFill>
                <a:latin typeface="Whipsmart" panose="020B0502030203050204" pitchFamily="34" charset="0"/>
              </a:rPr>
              <a:t>usual instantiation </a:t>
            </a:r>
            <a:r>
              <a:rPr lang="en-US" dirty="0" smtClean="0">
                <a:solidFill>
                  <a:srgbClr val="00B050"/>
                </a:solidFill>
                <a:latin typeface="Whipsmart" panose="020B0502030203050204" pitchFamily="34" charset="0"/>
              </a:rPr>
              <a:t>[</a:t>
            </a:r>
            <a:r>
              <a:rPr lang="hu-HU" dirty="0">
                <a:solidFill>
                  <a:srgbClr val="00B050"/>
                </a:solidFill>
                <a:latin typeface="Whipsmart" panose="020B0502030203050204" pitchFamily="34" charset="0"/>
              </a:rPr>
              <a:t>OK</a:t>
            </a:r>
            <a:r>
              <a:rPr lang="en-US" dirty="0">
                <a:solidFill>
                  <a:srgbClr val="00B050"/>
                </a:solidFill>
                <a:latin typeface="Whipsmart" panose="020B0502030203050204" pitchFamily="34" charset="0"/>
              </a:rPr>
              <a:t>]</a:t>
            </a:r>
          </a:p>
        </p:txBody>
      </p:sp>
      <p:cxnSp>
        <p:nvCxnSpPr>
          <p:cNvPr id="16" name="Straight Arrow Connector 15"/>
          <p:cNvCxnSpPr>
            <a:stCxn id="17" idx="1"/>
          </p:cNvCxnSpPr>
          <p:nvPr/>
        </p:nvCxnSpPr>
        <p:spPr>
          <a:xfrm flipH="1" flipV="1">
            <a:off x="4695829" y="4234295"/>
            <a:ext cx="186546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61295" y="4234295"/>
            <a:ext cx="3186861" cy="369332"/>
          </a:xfrm>
          <a:prstGeom prst="rect">
            <a:avLst/>
          </a:prstGeom>
          <a:noFill/>
        </p:spPr>
        <p:txBody>
          <a:bodyPr wrap="square" rtlCol="0">
            <a:spAutoFit/>
          </a:bodyPr>
          <a:lstStyle/>
          <a:p>
            <a:r>
              <a:rPr lang="hu-HU" dirty="0" smtClean="0">
                <a:solidFill>
                  <a:srgbClr val="FF0000"/>
                </a:solidFill>
                <a:latin typeface="Whipsmart" panose="020B0502030203050204" pitchFamily="34" charset="0"/>
              </a:rPr>
              <a:t>JS number arithmetics </a:t>
            </a:r>
            <a:r>
              <a:rPr lang="en-US" dirty="0" smtClean="0">
                <a:solidFill>
                  <a:srgbClr val="FF0000"/>
                </a:solidFill>
                <a:latin typeface="Whipsmart" panose="020B0502030203050204" pitchFamily="34" charset="0"/>
              </a:rPr>
              <a:t>[SLOW]</a:t>
            </a:r>
            <a:endParaRPr lang="en-US" dirty="0">
              <a:solidFill>
                <a:srgbClr val="FF0000"/>
              </a:solidFill>
              <a:latin typeface="Whipsmart" panose="020B0502030203050204" pitchFamily="34" charset="0"/>
            </a:endParaRPr>
          </a:p>
        </p:txBody>
      </p:sp>
      <p:cxnSp>
        <p:nvCxnSpPr>
          <p:cNvPr id="18" name="Straight Arrow Connector 17"/>
          <p:cNvCxnSpPr>
            <a:stCxn id="19" idx="0"/>
          </p:cNvCxnSpPr>
          <p:nvPr/>
        </p:nvCxnSpPr>
        <p:spPr>
          <a:xfrm flipV="1">
            <a:off x="7263493" y="5783581"/>
            <a:ext cx="5987" cy="252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34000" y="6035771"/>
            <a:ext cx="3858986" cy="646331"/>
          </a:xfrm>
          <a:prstGeom prst="rect">
            <a:avLst/>
          </a:prstGeom>
          <a:noFill/>
        </p:spPr>
        <p:txBody>
          <a:bodyPr wrap="square" rtlCol="0">
            <a:spAutoFit/>
          </a:bodyPr>
          <a:lstStyle/>
          <a:p>
            <a:r>
              <a:rPr lang="en-US" dirty="0" err="1" smtClean="0">
                <a:solidFill>
                  <a:srgbClr val="FF0000"/>
                </a:solidFill>
                <a:latin typeface="Whipsmart" panose="020B0502030203050204" pitchFamily="34" charset="0"/>
              </a:rPr>
              <a:t>WebGL</a:t>
            </a:r>
            <a:r>
              <a:rPr lang="en-US" dirty="0" smtClean="0">
                <a:solidFill>
                  <a:srgbClr val="FF0000"/>
                </a:solidFill>
                <a:latin typeface="Whipsmart" panose="020B0502030203050204" pitchFamily="34" charset="0"/>
              </a:rPr>
              <a:t> interoperability [circumspect, slow]</a:t>
            </a:r>
            <a:endParaRPr lang="en-US"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1176847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typed array</a:t>
            </a:r>
            <a:endParaRPr lang="en-US" dirty="0"/>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smtClean="0">
                <a:solidFill>
                  <a:srgbClr val="000000"/>
                </a:solidFill>
                <a:ea typeface="Times New Roman" panose="02020603050405020304" pitchFamily="18" charset="0"/>
                <a:cs typeface="Times New Roman" panose="02020603050405020304" pitchFamily="18" charset="0"/>
              </a:rPr>
              <a:t>Vec2(</a:t>
            </a:r>
            <a:r>
              <a:rPr lang="en-US" i="1" dirty="0" smtClean="0">
                <a:solidFill>
                  <a:srgbClr val="CB6500"/>
                </a:solidFill>
                <a:ea typeface="Times New Roman" panose="02020603050405020304" pitchFamily="18" charset="0"/>
                <a:cs typeface="Times New Roman" panose="02020603050405020304" pitchFamily="18" charset="0"/>
              </a:rPr>
              <a:t>u</a:t>
            </a:r>
            <a:r>
              <a:rPr lang="en-US" dirty="0" smtClean="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i="1" dirty="0" smtClean="0">
                <a:solidFill>
                  <a:srgbClr val="CB6500"/>
                </a:solidFill>
                <a:ea typeface="Times New Roman" panose="02020603050405020304" pitchFamily="18" charset="0"/>
                <a:cs typeface="Times New Roman" panose="02020603050405020304" pitchFamily="18" charset="0"/>
              </a:rPr>
              <a:t>v</a:t>
            </a:r>
            <a:r>
              <a:rPr lang="en-US" dirty="0" smtClean="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solidFill>
                  <a:srgbClr val="C70040"/>
                </a:solidFill>
                <a:ea typeface="Times New Roman" panose="02020603050405020304" pitchFamily="18" charset="0"/>
                <a:cs typeface="Times New Roman" panose="02020603050405020304" pitchFamily="18" charset="0"/>
              </a:rPr>
              <a:t>  </a:t>
            </a:r>
            <a:r>
              <a:rPr lang="hu-HU" dirty="0" err="1" smtClean="0">
                <a:solidFill>
                  <a:srgbClr val="C70040"/>
                </a:solidFill>
                <a:ea typeface="Times New Roman" panose="02020603050405020304" pitchFamily="18" charset="0"/>
                <a:cs typeface="Times New Roman" panose="02020603050405020304" pitchFamily="18" charset="0"/>
              </a:rPr>
              <a:t>val</a:t>
            </a:r>
            <a:r>
              <a:rPr lang="hu-HU" dirty="0" smtClean="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storage</a:t>
            </a:r>
            <a:r>
              <a:rPr lang="hu-HU" dirty="0">
                <a:solidFill>
                  <a:srgbClr val="C7004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Float32Array</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C7004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C70040"/>
                </a:solidFill>
                <a:ea typeface="Times New Roman" panose="02020603050405020304" pitchFamily="18" charset="0"/>
                <a:cs typeface="Times New Roman" panose="02020603050405020304" pitchFamily="18" charset="0"/>
              </a:rPr>
              <a:t>  operator </a:t>
            </a:r>
            <a:r>
              <a:rPr lang="en-US" dirty="0">
                <a:solidFill>
                  <a:srgbClr val="C70040"/>
                </a:solidFill>
                <a:ea typeface="Times New Roman" panose="02020603050405020304" pitchFamily="18" charset="0"/>
                <a:cs typeface="Times New Roman" panose="02020603050405020304" pitchFamily="18" charset="0"/>
              </a:rPr>
              <a:t>inline fun </a:t>
            </a:r>
            <a:r>
              <a:rPr lang="en-US" dirty="0">
                <a:solidFill>
                  <a:srgbClr val="427E00"/>
                </a:solidFill>
                <a:ea typeface="Times New Roman" panose="02020603050405020304" pitchFamily="18" charset="0"/>
                <a:cs typeface="Times New Roman" panose="02020603050405020304" pitchFamily="18" charset="0"/>
              </a:rPr>
              <a:t>plus</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return </a:t>
            </a:r>
            <a:r>
              <a:rPr lang="en-US" dirty="0">
                <a:solidFill>
                  <a:srgbClr val="000000"/>
                </a:solidFill>
                <a:ea typeface="Times New Roman" panose="02020603050405020304" pitchFamily="18" charset="0"/>
                <a:cs typeface="Times New Roman" panose="02020603050405020304" pitchFamily="18" charset="0"/>
              </a:rPr>
              <a:t>Vec2(</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     </a:t>
            </a:r>
            <a:r>
              <a:rPr lang="hu-HU" dirty="0" err="1" smtClean="0">
                <a:solidFill>
                  <a:srgbClr val="000000"/>
                </a:solidFill>
                <a:ea typeface="Times New Roman" panose="02020603050405020304" pitchFamily="18" charset="0"/>
                <a:cs typeface="Times New Roman" panose="02020603050405020304" pitchFamily="18" charset="0"/>
              </a:rPr>
              <a:t>storage</a:t>
            </a:r>
            <a:r>
              <a:rPr lang="en-US" dirty="0" smtClean="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x </a:t>
            </a: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other</a:t>
            </a:r>
            <a:r>
              <a:rPr lang="en-US" dirty="0" smtClean="0">
                <a:solidFill>
                  <a:srgbClr val="C70040"/>
                </a:solidFill>
                <a:ea typeface="Times New Roman" panose="02020603050405020304" pitchFamily="18" charset="0"/>
                <a:cs typeface="Times New Roman" panose="02020603050405020304" pitchFamily="18" charset="0"/>
              </a:rPr>
              <a:t>.</a:t>
            </a:r>
            <a:r>
              <a:rPr lang="hu-HU" dirty="0" err="1" smtClean="0">
                <a:solidFill>
                  <a:srgbClr val="000000"/>
                </a:solidFill>
                <a:ea typeface="Times New Roman" panose="02020603050405020304" pitchFamily="18" charset="0"/>
                <a:cs typeface="Times New Roman" panose="02020603050405020304" pitchFamily="18" charset="0"/>
              </a:rPr>
              <a:t>storage</a:t>
            </a:r>
            <a:r>
              <a:rPr lang="en-US" dirty="0" smtClean="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     </a:t>
            </a:r>
            <a:r>
              <a:rPr lang="hu-HU" dirty="0" err="1" smtClean="0">
                <a:solidFill>
                  <a:srgbClr val="000000"/>
                </a:solidFill>
                <a:ea typeface="Times New Roman" panose="02020603050405020304" pitchFamily="18" charset="0"/>
                <a:cs typeface="Times New Roman" panose="02020603050405020304" pitchFamily="18" charset="0"/>
              </a:rPr>
              <a:t>storage</a:t>
            </a:r>
            <a:r>
              <a:rPr lang="en-US" dirty="0" smtClean="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y </a:t>
            </a: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other</a:t>
            </a:r>
            <a:r>
              <a:rPr lang="en-US" dirty="0" smtClean="0">
                <a:solidFill>
                  <a:srgbClr val="C70040"/>
                </a:solidFill>
                <a:ea typeface="Times New Roman" panose="02020603050405020304" pitchFamily="18" charset="0"/>
                <a:cs typeface="Times New Roman" panose="02020603050405020304" pitchFamily="18" charset="0"/>
              </a:rPr>
              <a:t>.</a:t>
            </a:r>
            <a:r>
              <a:rPr lang="hu-HU" dirty="0" err="1" smtClean="0">
                <a:solidFill>
                  <a:srgbClr val="000000"/>
                </a:solidFill>
                <a:ea typeface="Times New Roman" panose="02020603050405020304" pitchFamily="18" charset="0"/>
                <a:cs typeface="Times New Roman" panose="02020603050405020304" pitchFamily="18" charset="0"/>
              </a:rPr>
              <a:t>storage</a:t>
            </a:r>
            <a:r>
              <a:rPr lang="en-US" dirty="0" smtClean="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a:t>
            </a:r>
            <a:endParaRPr lang="hu-HU" dirty="0">
              <a:ea typeface="Times New Roman" panose="02020603050405020304" pitchFamily="18" charset="0"/>
              <a:cs typeface="Times New Roman" panose="02020603050405020304" pitchFamily="18" charset="0"/>
            </a:endParaRPr>
          </a:p>
        </p:txBody>
      </p:sp>
      <p:cxnSp>
        <p:nvCxnSpPr>
          <p:cNvPr id="5" name="Straight Arrow Connector 4"/>
          <p:cNvCxnSpPr>
            <a:stCxn id="6" idx="1"/>
          </p:cNvCxnSpPr>
          <p:nvPr/>
        </p:nvCxnSpPr>
        <p:spPr>
          <a:xfrm flipH="1" flipV="1">
            <a:off x="4825093" y="2450762"/>
            <a:ext cx="181573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640830" y="2450762"/>
            <a:ext cx="2274570" cy="369332"/>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typed new [very slow]</a:t>
            </a:r>
            <a:endParaRPr lang="en-US" dirty="0">
              <a:solidFill>
                <a:srgbClr val="FF0000"/>
              </a:solidFill>
              <a:latin typeface="Whipsmart" panose="020B0502030203050204" pitchFamily="34" charset="0"/>
            </a:endParaRPr>
          </a:p>
        </p:txBody>
      </p:sp>
      <p:cxnSp>
        <p:nvCxnSpPr>
          <p:cNvPr id="10" name="Straight Arrow Connector 9"/>
          <p:cNvCxnSpPr>
            <a:stCxn id="6" idx="1"/>
          </p:cNvCxnSpPr>
          <p:nvPr/>
        </p:nvCxnSpPr>
        <p:spPr>
          <a:xfrm flipH="1">
            <a:off x="2890157" y="2635428"/>
            <a:ext cx="3750673" cy="144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5861958" y="4262720"/>
            <a:ext cx="2306682" cy="3419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68640" y="4078054"/>
            <a:ext cx="2301240" cy="369332"/>
          </a:xfrm>
          <a:prstGeom prst="rect">
            <a:avLst/>
          </a:prstGeom>
          <a:noFill/>
        </p:spPr>
        <p:txBody>
          <a:bodyPr wrap="square" rtlCol="0">
            <a:spAutoFit/>
          </a:bodyPr>
          <a:lstStyle/>
          <a:p>
            <a:r>
              <a:rPr lang="en-US" dirty="0">
                <a:solidFill>
                  <a:srgbClr val="00B050"/>
                </a:solidFill>
                <a:latin typeface="Whipsmart" panose="020B0502030203050204" pitchFamily="34" charset="0"/>
              </a:rPr>
              <a:t>float </a:t>
            </a:r>
            <a:r>
              <a:rPr lang="en-US" dirty="0" err="1" smtClean="0">
                <a:solidFill>
                  <a:srgbClr val="00B050"/>
                </a:solidFill>
                <a:latin typeface="Whipsmart" panose="020B0502030203050204" pitchFamily="34" charset="0"/>
              </a:rPr>
              <a:t>arithmetics</a:t>
            </a:r>
            <a:r>
              <a:rPr lang="en-US" dirty="0" smtClean="0">
                <a:solidFill>
                  <a:srgbClr val="00B050"/>
                </a:solidFill>
                <a:latin typeface="Whipsmart" panose="020B0502030203050204" pitchFamily="34" charset="0"/>
              </a:rPr>
              <a:t> [fast]</a:t>
            </a:r>
            <a:endParaRPr lang="hu-HU" dirty="0">
              <a:solidFill>
                <a:srgbClr val="00B050"/>
              </a:solidFill>
              <a:latin typeface="Whipsmart" panose="020B0502030203050204" pitchFamily="34" charset="0"/>
            </a:endParaRPr>
          </a:p>
        </p:txBody>
      </p:sp>
      <p:sp>
        <p:nvSpPr>
          <p:cNvPr id="19" name="TextBox 18"/>
          <p:cNvSpPr txBox="1"/>
          <p:nvPr/>
        </p:nvSpPr>
        <p:spPr>
          <a:xfrm>
            <a:off x="2597467" y="5752742"/>
            <a:ext cx="3665220" cy="369332"/>
          </a:xfrm>
          <a:prstGeom prst="rect">
            <a:avLst/>
          </a:prstGeom>
          <a:noFill/>
        </p:spPr>
        <p:txBody>
          <a:bodyPr wrap="square" rtlCol="0">
            <a:spAutoFit/>
          </a:bodyPr>
          <a:lstStyle/>
          <a:p>
            <a:r>
              <a:rPr lang="hu-HU" dirty="0" smtClean="0">
                <a:solidFill>
                  <a:srgbClr val="00B050"/>
                </a:solidFill>
                <a:latin typeface="Whipsmart" panose="020B0502030203050204" pitchFamily="34" charset="0"/>
              </a:rPr>
              <a:t>WebGL</a:t>
            </a:r>
            <a:r>
              <a:rPr lang="en-US" dirty="0" smtClean="0">
                <a:solidFill>
                  <a:srgbClr val="00B050"/>
                </a:solidFill>
                <a:latin typeface="Whipsmart" panose="020B0502030203050204" pitchFamily="34" charset="0"/>
              </a:rPr>
              <a:t> interoperability is trivial</a:t>
            </a:r>
            <a:endParaRPr lang="hu-HU" dirty="0">
              <a:solidFill>
                <a:srgbClr val="00B050"/>
              </a:solidFill>
              <a:latin typeface="Whipsmart" panose="020B0502030203050204" pitchFamily="34" charset="0"/>
            </a:endParaRPr>
          </a:p>
        </p:txBody>
      </p:sp>
      <p:sp>
        <p:nvSpPr>
          <p:cNvPr id="21" name="Rectangle 20"/>
          <p:cNvSpPr/>
          <p:nvPr/>
        </p:nvSpPr>
        <p:spPr>
          <a:xfrm>
            <a:off x="7002780" y="517490"/>
            <a:ext cx="3467100" cy="102175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pP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 = b + c</a:t>
            </a:r>
          </a:p>
          <a:p>
            <a:pPr>
              <a:lnSpc>
                <a:spcPct val="107000"/>
              </a:lnSpc>
              <a:buFont typeface="Arial" panose="020B0604020202020204" pitchFamily="34" charset="0"/>
              <a:buNone/>
            </a:pPr>
            <a:r>
              <a:rPr lang="hu-HU"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a:t>
            </a:r>
          </a:p>
        </p:txBody>
      </p:sp>
    </p:spTree>
    <p:extLst>
      <p:ext uri="{BB962C8B-B14F-4D97-AF65-F5344CB8AC3E}">
        <p14:creationId xmlns:p14="http://schemas.microsoft.com/office/powerpoint/2010/main" val="1412060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a:t>
            </a:r>
            <a:r>
              <a:rPr lang="en-US" dirty="0" smtClean="0"/>
              <a:t>e getters/setters</a:t>
            </a:r>
            <a:endParaRPr lang="en-US" dirty="0"/>
          </a:p>
        </p:txBody>
      </p:sp>
      <p:sp>
        <p:nvSpPr>
          <p:cNvPr id="3" name="Content Placeholder 2"/>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C70040"/>
                </a:solidFill>
                <a:ea typeface="Times New Roman" panose="02020603050405020304" pitchFamily="18" charset="0"/>
                <a:cs typeface="Times New Roman" panose="02020603050405020304" pitchFamily="18" charset="0"/>
              </a:rPr>
              <a:t>  inline </a:t>
            </a:r>
            <a:r>
              <a:rPr lang="en-US" sz="3200" dirty="0" err="1">
                <a:solidFill>
                  <a:srgbClr val="C70040"/>
                </a:solidFill>
                <a:ea typeface="Times New Roman" panose="02020603050405020304" pitchFamily="18" charset="0"/>
                <a:cs typeface="Times New Roman" panose="02020603050405020304" pitchFamily="18" charset="0"/>
              </a:rPr>
              <a:t>var</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x </a:t>
            </a:r>
            <a:r>
              <a:rPr lang="en-US" sz="3200" dirty="0">
                <a:solidFill>
                  <a:srgbClr val="C70040"/>
                </a:solidFill>
                <a:ea typeface="Times New Roman" panose="02020603050405020304" pitchFamily="18" charset="0"/>
                <a:cs typeface="Times New Roman" panose="02020603050405020304" pitchFamily="18" charset="0"/>
              </a:rPr>
              <a:t>: </a:t>
            </a:r>
            <a:r>
              <a:rPr lang="en-US" sz="3200" i="1" dirty="0">
                <a:solidFill>
                  <a:srgbClr val="34A7BD"/>
                </a:solidFill>
                <a:ea typeface="Times New Roman" panose="02020603050405020304" pitchFamily="18" charset="0"/>
                <a:cs typeface="Times New Roman" panose="02020603050405020304" pitchFamily="18" charset="0"/>
              </a:rPr>
              <a:t>Float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i="1" dirty="0">
                <a:solidFill>
                  <a:srgbClr val="34A7BD"/>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get</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storage[</a:t>
            </a:r>
            <a:r>
              <a:rPr lang="en-US" sz="3200" dirty="0">
                <a:solidFill>
                  <a:srgbClr val="7C4FCD"/>
                </a:solidFill>
                <a:ea typeface="Times New Roman" panose="02020603050405020304" pitchFamily="18" charset="0"/>
                <a:cs typeface="Times New Roman" panose="02020603050405020304" pitchFamily="18" charset="0"/>
              </a:rPr>
              <a:t>0</a:t>
            </a:r>
            <a:r>
              <a:rPr lang="en-US" sz="3200" dirty="0">
                <a:solidFill>
                  <a:srgbClr val="000000"/>
                </a:solidFill>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set</a:t>
            </a:r>
            <a:r>
              <a:rPr lang="en-US" sz="3200" dirty="0">
                <a:solidFill>
                  <a:srgbClr val="000000"/>
                </a:solidFill>
                <a:ea typeface="Times New Roman" panose="02020603050405020304" pitchFamily="18" charset="0"/>
                <a:cs typeface="Times New Roman" panose="02020603050405020304" pitchFamily="18" charset="0"/>
              </a:rPr>
              <a:t>(</a:t>
            </a:r>
            <a:r>
              <a:rPr lang="en-US" sz="3200" i="1" dirty="0">
                <a:solidFill>
                  <a:srgbClr val="CB6500"/>
                </a:solidFill>
                <a:ea typeface="Times New Roman" panose="02020603050405020304" pitchFamily="18" charset="0"/>
                <a:cs typeface="Times New Roman" panose="02020603050405020304" pitchFamily="18" charset="0"/>
              </a:rPr>
              <a:t>value</a:t>
            </a:r>
            <a:r>
              <a:rPr lang="en-US" sz="3200" dirty="0">
                <a:solidFill>
                  <a:srgbClr val="000000"/>
                </a:solidFill>
                <a:ea typeface="Times New Roman" panose="02020603050405020304" pitchFamily="18" charset="0"/>
                <a:cs typeface="Times New Roman" panose="02020603050405020304" pitchFamily="18" charset="0"/>
              </a:rPr>
              <a:t>) { storage[</a:t>
            </a:r>
            <a:r>
              <a:rPr lang="en-US" sz="3200" dirty="0">
                <a:solidFill>
                  <a:srgbClr val="7C4FCD"/>
                </a:solidFill>
                <a:ea typeface="Times New Roman" panose="02020603050405020304" pitchFamily="18" charset="0"/>
                <a:cs typeface="Times New Roman" panose="02020603050405020304" pitchFamily="18" charset="0"/>
              </a:rPr>
              <a:t>0</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value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3200"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inline </a:t>
            </a:r>
            <a:r>
              <a:rPr lang="en-US" sz="3200" dirty="0" err="1">
                <a:solidFill>
                  <a:srgbClr val="C70040"/>
                </a:solidFill>
                <a:ea typeface="Times New Roman" panose="02020603050405020304" pitchFamily="18" charset="0"/>
                <a:cs typeface="Times New Roman" panose="02020603050405020304" pitchFamily="18" charset="0"/>
              </a:rPr>
              <a:t>var</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y </a:t>
            </a:r>
            <a:r>
              <a:rPr lang="en-US" sz="3200" dirty="0">
                <a:solidFill>
                  <a:srgbClr val="C70040"/>
                </a:solidFill>
                <a:ea typeface="Times New Roman" panose="02020603050405020304" pitchFamily="18" charset="0"/>
                <a:cs typeface="Times New Roman" panose="02020603050405020304" pitchFamily="18" charset="0"/>
              </a:rPr>
              <a:t>: </a:t>
            </a:r>
            <a:r>
              <a:rPr lang="en-US" sz="3200" i="1" dirty="0">
                <a:solidFill>
                  <a:srgbClr val="34A7BD"/>
                </a:solidFill>
                <a:ea typeface="Times New Roman" panose="02020603050405020304" pitchFamily="18" charset="0"/>
                <a:cs typeface="Times New Roman" panose="02020603050405020304" pitchFamily="18" charset="0"/>
              </a:rPr>
              <a:t>Float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i="1" dirty="0">
                <a:solidFill>
                  <a:srgbClr val="34A7BD"/>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get</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storage[</a:t>
            </a:r>
            <a:r>
              <a:rPr lang="en-US" sz="3200" dirty="0">
                <a:solidFill>
                  <a:srgbClr val="7C4FCD"/>
                </a:solidFill>
                <a:ea typeface="Times New Roman" panose="02020603050405020304" pitchFamily="18" charset="0"/>
                <a:cs typeface="Times New Roman" panose="02020603050405020304" pitchFamily="18" charset="0"/>
              </a:rPr>
              <a:t>1</a:t>
            </a:r>
            <a:r>
              <a:rPr lang="en-US" sz="3200" dirty="0">
                <a:solidFill>
                  <a:srgbClr val="000000"/>
                </a:solidFill>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set</a:t>
            </a:r>
            <a:r>
              <a:rPr lang="en-US" sz="3200" dirty="0">
                <a:solidFill>
                  <a:srgbClr val="000000"/>
                </a:solidFill>
                <a:ea typeface="Times New Roman" panose="02020603050405020304" pitchFamily="18" charset="0"/>
                <a:cs typeface="Times New Roman" panose="02020603050405020304" pitchFamily="18" charset="0"/>
              </a:rPr>
              <a:t>(</a:t>
            </a:r>
            <a:r>
              <a:rPr lang="en-US" sz="3200" i="1" dirty="0">
                <a:solidFill>
                  <a:srgbClr val="CB6500"/>
                </a:solidFill>
                <a:ea typeface="Times New Roman" panose="02020603050405020304" pitchFamily="18" charset="0"/>
                <a:cs typeface="Times New Roman" panose="02020603050405020304" pitchFamily="18" charset="0"/>
              </a:rPr>
              <a:t>value</a:t>
            </a:r>
            <a:r>
              <a:rPr lang="en-US" sz="3200" dirty="0">
                <a:solidFill>
                  <a:srgbClr val="000000"/>
                </a:solidFill>
                <a:ea typeface="Times New Roman" panose="02020603050405020304" pitchFamily="18" charset="0"/>
                <a:cs typeface="Times New Roman" panose="02020603050405020304" pitchFamily="18" charset="0"/>
              </a:rPr>
              <a:t>) { storage[</a:t>
            </a:r>
            <a:r>
              <a:rPr lang="en-US" sz="3200" dirty="0">
                <a:solidFill>
                  <a:srgbClr val="7C4FCD"/>
                </a:solidFill>
                <a:ea typeface="Times New Roman" panose="02020603050405020304" pitchFamily="18" charset="0"/>
                <a:cs typeface="Times New Roman" panose="02020603050405020304" pitchFamily="18" charset="0"/>
              </a:rPr>
              <a:t>1</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value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724402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a:t>
            </a:r>
            <a:r>
              <a:rPr lang="en-US" dirty="0">
                <a:latin typeface="Consolas" panose="020B0609020204030204" pitchFamily="49" charset="0"/>
              </a:rPr>
              <a:t>n</a:t>
            </a:r>
            <a:r>
              <a:rPr lang="hu-HU" dirty="0" smtClean="0">
                <a:latin typeface="Consolas" panose="020B0609020204030204" pitchFamily="49" charset="0"/>
              </a:rPr>
              <a:t>ew</a:t>
            </a:r>
            <a:r>
              <a:rPr lang="hu-HU" dirty="0" smtClean="0"/>
              <a:t>: </a:t>
            </a:r>
            <a:r>
              <a:rPr lang="en-US" dirty="0" smtClean="0"/>
              <a:t>assignment operator</a:t>
            </a:r>
            <a:endParaRPr lang="en-US" dirty="0"/>
          </a:p>
        </p:txBody>
      </p:sp>
      <p:sp>
        <p:nvSpPr>
          <p:cNvPr id="3" name="Content Placeholder 2"/>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operator </a:t>
            </a:r>
            <a:r>
              <a:rPr lang="en-US" dirty="0" smtClean="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plusAssign</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other</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storage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a:solidFill>
                  <a:srgbClr val="7C4FCD"/>
                </a:solidFill>
                <a:ea typeface="Times New Roman" panose="02020603050405020304" pitchFamily="18" charset="0"/>
                <a:cs typeface="Times New Roman" panose="02020603050405020304" pitchFamily="18" charset="0"/>
              </a:rPr>
              <a:t>1</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other</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storage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hu-HU" dirty="0" smtClean="0"/>
          </a:p>
          <a:p>
            <a:endParaRPr lang="hu-HU" dirty="0" smtClean="0"/>
          </a:p>
          <a:p>
            <a:r>
              <a:rPr lang="en-US" dirty="0" smtClean="0">
                <a:solidFill>
                  <a:srgbClr val="00B050"/>
                </a:solidFill>
              </a:rPr>
              <a:t>// </a:t>
            </a:r>
            <a:r>
              <a:rPr lang="hu-HU" dirty="0" smtClean="0">
                <a:solidFill>
                  <a:srgbClr val="00B050"/>
                </a:solidFill>
              </a:rPr>
              <a:t>a </a:t>
            </a:r>
            <a:r>
              <a:rPr lang="en-US" dirty="0" smtClean="0">
                <a:solidFill>
                  <a:srgbClr val="00B050"/>
                </a:solidFill>
              </a:rPr>
              <a:t>= b + c</a:t>
            </a:r>
          </a:p>
          <a:p>
            <a:r>
              <a:rPr lang="en-US" dirty="0" err="1" smtClean="0"/>
              <a:t>a.set</a:t>
            </a:r>
            <a:r>
              <a:rPr lang="en-US" dirty="0" smtClean="0"/>
              <a:t>(b)</a:t>
            </a:r>
          </a:p>
          <a:p>
            <a:r>
              <a:rPr lang="en-US" dirty="0" smtClean="0"/>
              <a:t>a += c</a:t>
            </a:r>
          </a:p>
          <a:p>
            <a:r>
              <a:rPr lang="en-US" dirty="0" smtClean="0">
                <a:solidFill>
                  <a:srgbClr val="00B050"/>
                </a:solidFill>
              </a:rPr>
              <a:t>	//</a:t>
            </a:r>
            <a:r>
              <a:rPr lang="en-US" dirty="0" err="1" smtClean="0">
                <a:solidFill>
                  <a:srgbClr val="00B050"/>
                </a:solidFill>
              </a:rPr>
              <a:t>jsperf</a:t>
            </a:r>
            <a:r>
              <a:rPr lang="en-US" dirty="0" smtClean="0">
                <a:solidFill>
                  <a:srgbClr val="00B050"/>
                </a:solidFill>
              </a:rPr>
              <a:t>: 3x </a:t>
            </a:r>
            <a:r>
              <a:rPr lang="en-US" dirty="0" err="1" smtClean="0">
                <a:solidFill>
                  <a:srgbClr val="00B050"/>
                </a:solidFill>
              </a:rPr>
              <a:t>gyorsabb</a:t>
            </a:r>
            <a:r>
              <a:rPr lang="en-US" dirty="0" smtClean="0">
                <a:solidFill>
                  <a:srgbClr val="00B050"/>
                </a:solidFill>
              </a:rPr>
              <a:t>, mint </a:t>
            </a:r>
            <a:r>
              <a:rPr lang="en-US" dirty="0" err="1" smtClean="0">
                <a:solidFill>
                  <a:srgbClr val="00B050"/>
                </a:solidFill>
              </a:rPr>
              <a:t>val</a:t>
            </a:r>
            <a:r>
              <a:rPr lang="en-US" dirty="0" smtClean="0">
                <a:solidFill>
                  <a:srgbClr val="00B050"/>
                </a:solidFill>
              </a:rPr>
              <a:t> a = b + c</a:t>
            </a:r>
            <a:endParaRPr lang="en-US" dirty="0">
              <a:solidFill>
                <a:srgbClr val="00B050"/>
              </a:solidFill>
            </a:endParaRPr>
          </a:p>
        </p:txBody>
      </p:sp>
    </p:spTree>
    <p:extLst>
      <p:ext uri="{BB962C8B-B14F-4D97-AF65-F5344CB8AC3E}">
        <p14:creationId xmlns:p14="http://schemas.microsoft.com/office/powerpoint/2010/main" val="3596943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Vector array types</a:t>
            </a:r>
            <a:endParaRPr lang="en-US" dirty="0"/>
          </a:p>
        </p:txBody>
      </p:sp>
      <p:sp>
        <p:nvSpPr>
          <p:cNvPr id="5" name="Content Placeholder 4"/>
          <p:cNvSpPr>
            <a:spLocks noGrp="1"/>
          </p:cNvSpPr>
          <p:nvPr>
            <p:ph idx="1"/>
          </p:nvPr>
        </p:nvSpPr>
        <p:spPr/>
        <p:txBody>
          <a:bodyPr/>
          <a:lstStyle/>
          <a:p>
            <a:r>
              <a:rPr lang="en-US" dirty="0" smtClean="0"/>
              <a:t>GL</a:t>
            </a:r>
            <a:r>
              <a:rPr lang="hu-HU" dirty="0" smtClean="0"/>
              <a:t>SL</a:t>
            </a:r>
            <a:r>
              <a:rPr lang="en-US" dirty="0" smtClean="0"/>
              <a:t> also has them</a:t>
            </a:r>
            <a:endParaRPr lang="hu-HU" dirty="0" smtClean="0"/>
          </a:p>
          <a:p>
            <a:pPr lvl="1"/>
            <a:r>
              <a:rPr lang="en-US" dirty="0" smtClean="0"/>
              <a:t>we need them in </a:t>
            </a:r>
            <a:r>
              <a:rPr lang="en-US" dirty="0" err="1" smtClean="0"/>
              <a:t>Kotlin</a:t>
            </a:r>
            <a:r>
              <a:rPr lang="en-US" dirty="0" smtClean="0"/>
              <a:t> to directly set vector-array typed uniforms</a:t>
            </a:r>
            <a:endParaRPr lang="hu-HU" dirty="0" smtClean="0"/>
          </a:p>
          <a:p>
            <a:pPr lvl="1"/>
            <a:r>
              <a:rPr lang="en-US" dirty="0" smtClean="0"/>
              <a:t>we want them </a:t>
            </a:r>
            <a:r>
              <a:rPr lang="en-US" dirty="0" err="1" smtClean="0"/>
              <a:t>indexable</a:t>
            </a:r>
            <a:endParaRPr lang="hu-HU" dirty="0" smtClean="0"/>
          </a:p>
          <a:p>
            <a:r>
              <a:rPr lang="en-US" dirty="0" smtClean="0"/>
              <a:t>operations on arrays</a:t>
            </a:r>
            <a:endParaRPr lang="hu-HU" dirty="0" smtClean="0"/>
          </a:p>
          <a:p>
            <a:pPr lvl="1"/>
            <a:r>
              <a:rPr lang="en-US" dirty="0" smtClean="0"/>
              <a:t>done in single function call</a:t>
            </a:r>
            <a:endParaRPr lang="hu-HU" dirty="0" smtClean="0"/>
          </a:p>
          <a:p>
            <a:pPr lvl="1"/>
            <a:r>
              <a:rPr lang="en-US" dirty="0" smtClean="0"/>
              <a:t>fast </a:t>
            </a:r>
            <a:r>
              <a:rPr lang="en-US" dirty="0" err="1" smtClean="0"/>
              <a:t>arithmetics</a:t>
            </a:r>
            <a:endParaRPr lang="en-US" dirty="0"/>
          </a:p>
        </p:txBody>
      </p:sp>
    </p:spTree>
    <p:extLst>
      <p:ext uri="{BB962C8B-B14F-4D97-AF65-F5344CB8AC3E}">
        <p14:creationId xmlns:p14="http://schemas.microsoft.com/office/powerpoint/2010/main" val="25219632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Index</a:t>
            </a:r>
            <a:r>
              <a:rPr lang="en-US" dirty="0" smtClean="0"/>
              <a:t>ability</a:t>
            </a:r>
            <a:endParaRPr lang="en-US" dirty="0"/>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Vec2Array</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427E00"/>
                </a:solidFill>
                <a:ea typeface="Times New Roman" panose="02020603050405020304" pitchFamily="18" charset="0"/>
                <a:cs typeface="Times New Roman" panose="02020603050405020304" pitchFamily="18" charset="0"/>
              </a:rPr>
              <a:t>VecArray</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operator fun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err="1">
                <a:solidFill>
                  <a:srgbClr val="CB6500"/>
                </a:solidFill>
                <a:ea typeface="Times New Roman" panose="02020603050405020304" pitchFamily="18" charset="0"/>
                <a:cs typeface="Times New Roman" panose="02020603050405020304" pitchFamily="18" charset="0"/>
              </a:rPr>
              <a:t>i</a:t>
            </a:r>
            <a:r>
              <a:rPr lang="en-US" sz="2000" i="1" dirty="0">
                <a:solidFill>
                  <a:srgbClr val="CB65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return </a:t>
            </a:r>
            <a:r>
              <a:rPr lang="en-US" sz="2000" dirty="0">
                <a:solidFill>
                  <a:srgbClr val="000000"/>
                </a:solidFill>
                <a:ea typeface="Times New Roman" panose="02020603050405020304" pitchFamily="18" charset="0"/>
                <a:cs typeface="Times New Roman" panose="02020603050405020304" pitchFamily="18" charset="0"/>
              </a:rPr>
              <a:t>Vec2(storage, </a:t>
            </a:r>
            <a:r>
              <a:rPr lang="en-US" sz="2000" dirty="0" err="1">
                <a:solidFill>
                  <a:srgbClr val="000000"/>
                </a:solidFill>
                <a:ea typeface="Times New Roman" panose="02020603050405020304" pitchFamily="18" charset="0"/>
                <a:cs typeface="Times New Roman" panose="02020603050405020304" pitchFamily="18" charset="0"/>
              </a:rPr>
              <a:t>i</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Vec2(</a:t>
            </a:r>
            <a:r>
              <a:rPr lang="en-US" sz="2000" i="1" dirty="0" err="1">
                <a:solidFill>
                  <a:srgbClr val="CB65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i="1" dirty="0">
                <a:solidFill>
                  <a:srgbClr val="CB6500"/>
                </a:solidFill>
                <a:ea typeface="Times New Roman" panose="02020603050405020304" pitchFamily="18" charset="0"/>
                <a:cs typeface="Times New Roman" panose="02020603050405020304" pitchFamily="18" charset="0"/>
              </a:rPr>
              <a:t>offset</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i="1" dirty="0">
                <a:solidFill>
                  <a:srgbClr val="34A7BD"/>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constructor(u</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a:solidFill>
                  <a:srgbClr val="34A7BD"/>
                </a:solidFill>
                <a:ea typeface="Times New Roman" panose="02020603050405020304" pitchFamily="18" charset="0"/>
                <a:cs typeface="Times New Roman" panose="02020603050405020304" pitchFamily="18" charset="0"/>
              </a:rPr>
              <a:t>Float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0.0f</a:t>
            </a:r>
            <a:r>
              <a:rPr lang="en-US" sz="2000" dirty="0">
                <a:solidFill>
                  <a:srgbClr val="000000"/>
                </a:solidFill>
                <a:ea typeface="Times New Roman" panose="02020603050405020304" pitchFamily="18" charset="0"/>
                <a:cs typeface="Times New Roman" panose="02020603050405020304" pitchFamily="18" charset="0"/>
              </a:rPr>
              <a:t>, v</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a:solidFill>
                  <a:srgbClr val="34A7BD"/>
                </a:solidFill>
                <a:ea typeface="Times New Roman" panose="02020603050405020304" pitchFamily="18" charset="0"/>
                <a:cs typeface="Times New Roman" panose="02020603050405020304" pitchFamily="18" charset="0"/>
              </a:rPr>
              <a:t>Float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0.0f</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this</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null</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storage[</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u</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storage[</a:t>
            </a:r>
            <a:r>
              <a:rPr lang="en-US" sz="2000" dirty="0">
                <a:solidFill>
                  <a:srgbClr val="7C4FCD"/>
                </a:solidFill>
                <a:ea typeface="Times New Roman" panose="02020603050405020304" pitchFamily="18" charset="0"/>
                <a:cs typeface="Times New Roman" panose="02020603050405020304" pitchFamily="18" charset="0"/>
              </a:rPr>
              <a:t>1</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C70040"/>
                </a:solidFill>
                <a:ea typeface="Times New Roman" panose="02020603050405020304" pitchFamily="18" charset="0"/>
                <a:cs typeface="Times New Roman" panose="02020603050405020304" pitchFamily="18" charset="0"/>
              </a:rPr>
              <a:t>val</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dirty="0">
                <a:solidFill>
                  <a:srgbClr val="C70040"/>
                </a:solidFill>
                <a:ea typeface="Times New Roman" panose="02020603050405020304" pitchFamily="18" charset="0"/>
                <a:cs typeface="Times New Roman" panose="02020603050405020304" pitchFamily="18" charset="0"/>
              </a:rPr>
              <a:t>= </a:t>
            </a: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subarray(offset, offset</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Float32Array(</a:t>
            </a:r>
            <a:r>
              <a:rPr lang="en-US" sz="2000" dirty="0">
                <a:solidFill>
                  <a:srgbClr val="7C4FCD"/>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321992" y="1027907"/>
            <a:ext cx="955359" cy="599318"/>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a[2]</a:t>
            </a:r>
          </a:p>
        </p:txBody>
      </p:sp>
    </p:spTree>
    <p:extLst>
      <p:ext uri="{BB962C8B-B14F-4D97-AF65-F5344CB8AC3E}">
        <p14:creationId xmlns:p14="http://schemas.microsoft.com/office/powerpoint/2010/main" val="3874902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Swizzle</a:t>
            </a:r>
            <a:endParaRPr lang="en-US" dirty="0"/>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Vec4(</a:t>
            </a:r>
            <a:r>
              <a:rPr lang="en-US" sz="2000" i="1" dirty="0" err="1">
                <a:solidFill>
                  <a:srgbClr val="CB65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i="1" dirty="0">
                <a:solidFill>
                  <a:srgbClr val="CB6500"/>
                </a:solidFill>
                <a:ea typeface="Times New Roman" panose="02020603050405020304" pitchFamily="18" charset="0"/>
                <a:cs typeface="Times New Roman" panose="02020603050405020304" pitchFamily="18" charset="0"/>
              </a:rPr>
              <a:t>offset</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i="1" dirty="0">
                <a:solidFill>
                  <a:srgbClr val="34A7BD"/>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a:solidFill>
                  <a:srgbClr val="427E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C70040"/>
                </a:solidFill>
                <a:ea typeface="Times New Roman" panose="02020603050405020304" pitchFamily="18" charset="0"/>
                <a:cs typeface="Times New Roman" panose="02020603050405020304" pitchFamily="18" charset="0"/>
              </a:rPr>
              <a:t>var</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xy</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Vec2(storage)</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set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a:solidFill>
                  <a:srgbClr val="CB6500"/>
                </a:solidFill>
                <a:ea typeface="Times New Roman" panose="02020603050405020304" pitchFamily="18" charset="0"/>
                <a:cs typeface="Times New Roman" panose="02020603050405020304" pitchFamily="18" charset="0"/>
              </a:rPr>
              <a:t>value</a:t>
            </a:r>
            <a:r>
              <a:rPr lang="en-US" sz="2000" dirty="0">
                <a:solidFill>
                  <a:srgbClr val="000000"/>
                </a:solidFill>
                <a:ea typeface="Times New Roman" panose="02020603050405020304" pitchFamily="18" charset="0"/>
                <a:cs typeface="Times New Roman" panose="02020603050405020304" pitchFamily="18" charset="0"/>
              </a:rPr>
              <a:t>) { Vec2(storage)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set(value)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C70040"/>
                </a:solidFill>
                <a:ea typeface="Times New Roman" panose="02020603050405020304" pitchFamily="18" charset="0"/>
                <a:cs typeface="Times New Roman" panose="02020603050405020304" pitchFamily="18" charset="0"/>
              </a:rPr>
              <a:t>var</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xyz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Vec3</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Vec3(storage)</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set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a:solidFill>
                  <a:srgbClr val="CB6500"/>
                </a:solidFill>
                <a:ea typeface="Times New Roman" panose="02020603050405020304" pitchFamily="18" charset="0"/>
                <a:cs typeface="Times New Roman" panose="02020603050405020304" pitchFamily="18" charset="0"/>
              </a:rPr>
              <a:t>value</a:t>
            </a:r>
            <a:r>
              <a:rPr lang="en-US" sz="2000" dirty="0">
                <a:solidFill>
                  <a:srgbClr val="000000"/>
                </a:solidFill>
                <a:ea typeface="Times New Roman" panose="02020603050405020304" pitchFamily="18" charset="0"/>
                <a:cs typeface="Times New Roman" panose="02020603050405020304" pitchFamily="18" charset="0"/>
              </a:rPr>
              <a:t>) { Vec3(storage)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set(value)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2305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hu-HU" dirty="0" smtClean="0"/>
              <a:t>Euclidean geometry - axioms</a:t>
            </a:r>
          </a:p>
        </p:txBody>
      </p:sp>
      <p:sp>
        <p:nvSpPr>
          <p:cNvPr id="3075" name="Rectangle 3"/>
          <p:cNvSpPr>
            <a:spLocks noGrp="1" noChangeArrowheads="1"/>
          </p:cNvSpPr>
          <p:nvPr>
            <p:ph idx="1"/>
          </p:nvPr>
        </p:nvSpPr>
        <p:spPr/>
        <p:txBody>
          <a:bodyPr>
            <a:noAutofit/>
          </a:bodyPr>
          <a:lstStyle/>
          <a:p>
            <a:pPr>
              <a:lnSpc>
                <a:spcPct val="90000"/>
              </a:lnSpc>
            </a:pPr>
            <a:r>
              <a:rPr lang="en-US" altLang="en-US" dirty="0" smtClean="0"/>
              <a:t>Exactly one </a:t>
            </a:r>
            <a:r>
              <a:rPr lang="en-US" altLang="en-US" b="1" dirty="0" smtClean="0"/>
              <a:t>straight line</a:t>
            </a:r>
            <a:r>
              <a:rPr lang="en-US" altLang="en-US" dirty="0" smtClean="0"/>
              <a:t> can be drawn through two </a:t>
            </a:r>
            <a:r>
              <a:rPr lang="en-US" altLang="en-US" b="1" dirty="0" smtClean="0"/>
              <a:t>point</a:t>
            </a:r>
            <a:r>
              <a:rPr lang="en-US" altLang="en-US" dirty="0" smtClean="0"/>
              <a:t>s.</a:t>
            </a:r>
          </a:p>
          <a:p>
            <a:pPr>
              <a:lnSpc>
                <a:spcPct val="90000"/>
              </a:lnSpc>
            </a:pPr>
            <a:r>
              <a:rPr lang="hu-HU" altLang="en-US" dirty="0" smtClean="0"/>
              <a:t>Exactly one </a:t>
            </a:r>
            <a:r>
              <a:rPr lang="hu-HU" altLang="en-US" b="1" dirty="0" smtClean="0"/>
              <a:t>straight line</a:t>
            </a:r>
            <a:r>
              <a:rPr lang="hu-HU" altLang="en-US" dirty="0" smtClean="0"/>
              <a:t> fits any </a:t>
            </a:r>
            <a:r>
              <a:rPr lang="hu-HU" altLang="en-US" b="1" dirty="0" smtClean="0"/>
              <a:t>line segment</a:t>
            </a:r>
            <a:r>
              <a:rPr lang="hu-HU" altLang="en-US" dirty="0" smtClean="0"/>
              <a:t>.</a:t>
            </a:r>
            <a:endParaRPr lang="en-US" altLang="en-US" dirty="0" smtClean="0"/>
          </a:p>
          <a:p>
            <a:r>
              <a:rPr lang="hu-HU" altLang="en-US" dirty="0" smtClean="0"/>
              <a:t>Exactly one </a:t>
            </a:r>
            <a:r>
              <a:rPr lang="hu-HU" altLang="en-US" b="1" dirty="0" smtClean="0"/>
              <a:t>circle</a:t>
            </a:r>
            <a:r>
              <a:rPr lang="hu-HU" altLang="en-US" dirty="0" smtClean="0"/>
              <a:t> can be drawn with a given </a:t>
            </a:r>
            <a:r>
              <a:rPr lang="hu-HU" altLang="en-US" b="1" dirty="0" smtClean="0"/>
              <a:t>point</a:t>
            </a:r>
            <a:r>
              <a:rPr lang="hu-HU" altLang="en-US" dirty="0" smtClean="0"/>
              <a:t> as center, and </a:t>
            </a:r>
            <a:r>
              <a:rPr lang="hu-HU" altLang="en-US" b="1" dirty="0" smtClean="0"/>
              <a:t>distance</a:t>
            </a:r>
            <a:r>
              <a:rPr lang="hu-HU" altLang="en-US" dirty="0" smtClean="0"/>
              <a:t> as radius.</a:t>
            </a:r>
            <a:endParaRPr lang="en-US" altLang="en-US" dirty="0" smtClean="0"/>
          </a:p>
          <a:p>
            <a:r>
              <a:rPr lang="hu-HU" altLang="en-US" dirty="0" smtClean="0"/>
              <a:t>Any two right angles are equal</a:t>
            </a:r>
            <a:r>
              <a:rPr lang="en-US" altLang="en-US" dirty="0" smtClean="0"/>
              <a:t>.</a:t>
            </a:r>
          </a:p>
          <a:p>
            <a:r>
              <a:rPr lang="hu-HU" altLang="en-US" dirty="0" smtClean="0"/>
              <a:t>For any given </a:t>
            </a:r>
            <a:r>
              <a:rPr lang="hu-HU" altLang="en-US" b="1" dirty="0" smtClean="0"/>
              <a:t>straight line</a:t>
            </a:r>
            <a:r>
              <a:rPr lang="hu-HU" altLang="en-US" dirty="0" smtClean="0"/>
              <a:t> and </a:t>
            </a:r>
            <a:r>
              <a:rPr lang="hu-HU" altLang="en-US" b="1" dirty="0" smtClean="0"/>
              <a:t>point</a:t>
            </a:r>
            <a:r>
              <a:rPr lang="hu-HU" altLang="en-US" dirty="0" smtClean="0"/>
              <a:t>, exactly one </a:t>
            </a:r>
            <a:r>
              <a:rPr lang="hu-HU" altLang="en-US" b="1" dirty="0" smtClean="0"/>
              <a:t>straight line</a:t>
            </a:r>
            <a:r>
              <a:rPr lang="hu-HU" altLang="en-US" dirty="0" smtClean="0"/>
              <a:t> can be drawn that goes through the </a:t>
            </a:r>
            <a:r>
              <a:rPr lang="hu-HU" altLang="en-US" b="1" dirty="0" smtClean="0"/>
              <a:t>point</a:t>
            </a:r>
            <a:r>
              <a:rPr lang="hu-HU" altLang="en-US" dirty="0" smtClean="0"/>
              <a:t> and has no common </a:t>
            </a:r>
            <a:r>
              <a:rPr lang="hu-HU" altLang="en-US" b="1" dirty="0" smtClean="0"/>
              <a:t>point</a:t>
            </a:r>
            <a:r>
              <a:rPr lang="hu-HU" altLang="en-US" dirty="0" smtClean="0"/>
              <a:t> with the </a:t>
            </a:r>
            <a:r>
              <a:rPr lang="hu-HU" altLang="en-US" b="1" dirty="0" smtClean="0"/>
              <a:t>line</a:t>
            </a:r>
            <a:r>
              <a:rPr lang="hu-HU" altLang="en-US" dirty="0" smtClean="0"/>
              <a:t>.</a:t>
            </a:r>
            <a:endParaRPr lang="en-US" altLang="en-US" dirty="0" smtClean="0"/>
          </a:p>
          <a:p>
            <a:r>
              <a:rPr lang="hu-HU" dirty="0" smtClean="0">
                <a:solidFill>
                  <a:schemeClr val="bg1">
                    <a:lumMod val="50000"/>
                  </a:schemeClr>
                </a:solidFill>
              </a:rPr>
              <a:t>Two things equal to the same thing are equal to each other.</a:t>
            </a:r>
            <a:endParaRPr lang="en-US" dirty="0" smtClean="0">
              <a:solidFill>
                <a:schemeClr val="bg1">
                  <a:lumMod val="50000"/>
                </a:schemeClr>
              </a:solidFill>
            </a:endParaRPr>
          </a:p>
          <a:p>
            <a:r>
              <a:rPr lang="hu-HU" dirty="0" smtClean="0">
                <a:solidFill>
                  <a:schemeClr val="bg1">
                    <a:lumMod val="50000"/>
                  </a:schemeClr>
                </a:solidFill>
              </a:rPr>
              <a:t>Two equal things doubled are also equal.</a:t>
            </a:r>
            <a:endParaRPr lang="en-US" dirty="0" smtClean="0">
              <a:solidFill>
                <a:schemeClr val="bg1">
                  <a:lumMod val="50000"/>
                </a:schemeClr>
              </a:solidFill>
            </a:endParaRPr>
          </a:p>
          <a:p>
            <a:pPr marL="0" indent="0">
              <a:buNone/>
            </a:pPr>
            <a:endParaRPr lang="en-US" altLang="en-US" dirty="0"/>
          </a:p>
        </p:txBody>
      </p:sp>
    </p:spTree>
    <p:extLst>
      <p:ext uri="{BB962C8B-B14F-4D97-AF65-F5344CB8AC3E}">
        <p14:creationId xmlns:p14="http://schemas.microsoft.com/office/powerpoint/2010/main" val="2436274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Effect transition="in" filter="fade">
                                      <p:cBhvr>
                                        <p:cTn id="37" dur="5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vectors</a:t>
            </a:r>
            <a:endParaRPr lang="en-US" dirty="0"/>
          </a:p>
        </p:txBody>
      </p:sp>
      <p:sp>
        <p:nvSpPr>
          <p:cNvPr id="3" name="Content Placeholder 2"/>
          <p:cNvSpPr>
            <a:spLocks noGrp="1"/>
          </p:cNvSpPr>
          <p:nvPr>
            <p:ph idx="1"/>
          </p:nvPr>
        </p:nvSpPr>
        <p:spPr/>
        <p:txBody>
          <a:bodyPr>
            <a:normAutofit/>
          </a:bodyPr>
          <a:lstStyle/>
          <a:p>
            <a:r>
              <a:rPr lang="en-US" dirty="0"/>
              <a:t>make </a:t>
            </a:r>
            <a:r>
              <a:rPr lang="en-US" dirty="0">
                <a:latin typeface="Consolas" panose="020B0609020204030204" pitchFamily="49" charset="0"/>
                <a:cs typeface="Consolas" panose="020B0609020204030204" pitchFamily="49" charset="0"/>
              </a:rPr>
              <a:t>Scene</a:t>
            </a:r>
            <a:r>
              <a:rPr lang="en-US" dirty="0" smtClean="0"/>
              <a:t>'s property </a:t>
            </a:r>
            <a:r>
              <a:rPr lang="hu-HU" dirty="0" err="1" smtClean="0">
                <a:latin typeface="Consolas" panose="020B0609020204030204" pitchFamily="49" charset="0"/>
                <a:cs typeface="Consolas" panose="020B0609020204030204" pitchFamily="49" charset="0"/>
              </a:rPr>
              <a:t>avatar</a:t>
            </a:r>
            <a:r>
              <a:rPr lang="en-US" dirty="0" smtClean="0">
                <a:latin typeface="Consolas" panose="020B0609020204030204" pitchFamily="49" charset="0"/>
                <a:cs typeface="Consolas" panose="020B0609020204030204" pitchFamily="49" charset="0"/>
              </a:rPr>
              <a:t>Position</a:t>
            </a:r>
            <a:r>
              <a:rPr lang="en-US" dirty="0" smtClean="0"/>
              <a:t> </a:t>
            </a:r>
            <a:r>
              <a:rPr lang="en-US" dirty="0"/>
              <a:t>a </a:t>
            </a:r>
            <a:r>
              <a:rPr lang="en-US" dirty="0">
                <a:latin typeface="Consolas" panose="020B0609020204030204" pitchFamily="49" charset="0"/>
                <a:cs typeface="Consolas" panose="020B0609020204030204" pitchFamily="49" charset="0"/>
              </a:rPr>
              <a:t>Vec3</a:t>
            </a:r>
          </a:p>
          <a:p>
            <a:r>
              <a:rPr lang="en-US" dirty="0"/>
              <a:t>try </a:t>
            </a:r>
            <a:r>
              <a:rPr lang="en-US" dirty="0">
                <a:latin typeface="Consolas" panose="020B0609020204030204" pitchFamily="49" charset="0"/>
                <a:cs typeface="Consolas" panose="020B0609020204030204" pitchFamily="49" charset="0"/>
              </a:rPr>
              <a:t>Vec3</a:t>
            </a:r>
            <a:r>
              <a:rPr lang="en-US" dirty="0"/>
              <a:t>'s methods to change </a:t>
            </a:r>
            <a:r>
              <a:rPr lang="hu-HU" dirty="0" err="1" smtClean="0">
                <a:latin typeface="Consolas" panose="020B0609020204030204" pitchFamily="49" charset="0"/>
                <a:cs typeface="Consolas" panose="020B0609020204030204" pitchFamily="49" charset="0"/>
              </a:rPr>
              <a:t>avatar</a:t>
            </a:r>
            <a:r>
              <a:rPr lang="en-US" dirty="0" smtClean="0">
                <a:latin typeface="Consolas" panose="020B0609020204030204" pitchFamily="49" charset="0"/>
                <a:cs typeface="Consolas" panose="020B0609020204030204" pitchFamily="49" charset="0"/>
              </a:rPr>
              <a:t>Position</a:t>
            </a:r>
            <a:endParaRPr lang="en-US" dirty="0">
              <a:latin typeface="Consolas" panose="020B0609020204030204" pitchFamily="49" charset="0"/>
              <a:cs typeface="Consolas" panose="020B0609020204030204" pitchFamily="49" charset="0"/>
            </a:endParaRPr>
          </a:p>
          <a:p>
            <a:pPr lvl="1"/>
            <a:r>
              <a:rPr lang="en-US" dirty="0"/>
              <a:t>although changing x, y, z individually still works</a:t>
            </a:r>
          </a:p>
          <a:p>
            <a:r>
              <a:rPr lang="en-US" dirty="0"/>
              <a:t>use method </a:t>
            </a:r>
            <a:r>
              <a:rPr lang="en-US" dirty="0">
                <a:latin typeface="Consolas" panose="020B0609020204030204" pitchFamily="49" charset="0"/>
                <a:cs typeface="Consolas" panose="020B0609020204030204" pitchFamily="49" charset="0"/>
              </a:rPr>
              <a:t>commit</a:t>
            </a:r>
            <a:r>
              <a:rPr lang="en-US" dirty="0"/>
              <a:t> to upload to uniform</a:t>
            </a:r>
          </a:p>
          <a:p>
            <a:pPr lvl="1"/>
            <a:r>
              <a:rPr lang="en-US" dirty="0"/>
              <a:t>you still need to acquire the uniform </a:t>
            </a:r>
            <a:r>
              <a:rPr lang="hu-HU" dirty="0" err="1" smtClean="0"/>
              <a:t>handle</a:t>
            </a:r>
            <a:r>
              <a:rPr lang="en-US" dirty="0" smtClean="0"/>
              <a:t> </a:t>
            </a:r>
            <a:r>
              <a:rPr lang="en-US" dirty="0"/>
              <a:t>from the program</a:t>
            </a:r>
          </a:p>
          <a:p>
            <a:pPr lvl="1"/>
            <a:r>
              <a:rPr lang="en-US" dirty="0"/>
              <a:t>pay attention to parametrization of </a:t>
            </a:r>
            <a:r>
              <a:rPr lang="en-US" sz="2000" dirty="0">
                <a:latin typeface="Consolas" panose="020B0609020204030204" pitchFamily="49" charset="0"/>
                <a:cs typeface="Consolas" panose="020B0609020204030204" pitchFamily="49" charset="0"/>
              </a:rPr>
              <a:t>commit(</a:t>
            </a:r>
            <a:r>
              <a:rPr lang="en-US" sz="2000" dirty="0" err="1">
                <a:latin typeface="Consolas" panose="020B0609020204030204" pitchFamily="49" charset="0"/>
                <a:cs typeface="Consolas" panose="020B0609020204030204" pitchFamily="49" charset="0"/>
              </a:rPr>
              <a:t>gl</a:t>
            </a:r>
            <a:r>
              <a:rPr lang="en-US" sz="2000" dirty="0">
                <a:latin typeface="Consolas" panose="020B0609020204030204" pitchFamily="49" charset="0"/>
                <a:cs typeface="Consolas" panose="020B0609020204030204" pitchFamily="49" charset="0"/>
              </a:rPr>
              <a:t>, </a:t>
            </a:r>
            <a:r>
              <a:rPr lang="hu-HU" sz="2000" dirty="0" err="1" smtClean="0">
                <a:latin typeface="Consolas" panose="020B0609020204030204" pitchFamily="49" charset="0"/>
                <a:cs typeface="Consolas" panose="020B0609020204030204" pitchFamily="49" charset="0"/>
              </a:rPr>
              <a:t>handle</a:t>
            </a:r>
            <a:r>
              <a:rPr lang="en-US" sz="2000"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lvl="1"/>
            <a:r>
              <a:rPr lang="en-US" dirty="0"/>
              <a:t>you still need to pay attention to the uniform variable in the </a:t>
            </a:r>
            <a:r>
              <a:rPr lang="en-US" dirty="0" err="1"/>
              <a:t>shader</a:t>
            </a:r>
            <a:r>
              <a:rPr lang="en-US" dirty="0"/>
              <a:t> and your </a:t>
            </a:r>
            <a:r>
              <a:rPr lang="en-US" dirty="0" err="1"/>
              <a:t>js</a:t>
            </a:r>
            <a:r>
              <a:rPr lang="en-US" dirty="0"/>
              <a:t> object being compatible</a:t>
            </a:r>
          </a:p>
          <a:p>
            <a:pPr lvl="2"/>
            <a:r>
              <a:rPr lang="en-US" dirty="0"/>
              <a:t>(we will automate this later with </a:t>
            </a:r>
            <a:r>
              <a:rPr lang="hu-HU" dirty="0" smtClean="0"/>
              <a:t>program </a:t>
            </a:r>
            <a:r>
              <a:rPr lang="en-US" dirty="0" smtClean="0"/>
              <a:t>reflection)</a:t>
            </a:r>
            <a:endParaRPr lang="en-US" dirty="0"/>
          </a:p>
          <a:p>
            <a:pPr lvl="1"/>
            <a:r>
              <a:rPr lang="en-US" dirty="0"/>
              <a:t>but you do not need to look up the proper </a:t>
            </a:r>
            <a:r>
              <a:rPr lang="en-US" sz="2000" dirty="0" err="1">
                <a:latin typeface="Consolas" panose="020B0609020204030204" pitchFamily="49" charset="0"/>
                <a:cs typeface="Consolas" panose="020B0609020204030204" pitchFamily="49" charset="0"/>
              </a:rPr>
              <a:t>gl.uniform</a:t>
            </a:r>
            <a:r>
              <a:rPr lang="en-US" sz="2000" dirty="0">
                <a:latin typeface="Consolas" panose="020B0609020204030204" pitchFamily="49" charset="0"/>
                <a:cs typeface="Consolas" panose="020B0609020204030204" pitchFamily="49" charset="0"/>
              </a:rPr>
              <a:t>*</a:t>
            </a:r>
            <a:r>
              <a:rPr lang="en-US" dirty="0"/>
              <a:t> method</a:t>
            </a:r>
          </a:p>
        </p:txBody>
      </p:sp>
      <p:sp>
        <p:nvSpPr>
          <p:cNvPr id="4" name="TextBox 3"/>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998215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little bit of game physics</a:t>
            </a:r>
            <a:endParaRPr lang="en-US" dirty="0"/>
          </a:p>
        </p:txBody>
      </p:sp>
      <p:sp>
        <p:nvSpPr>
          <p:cNvPr id="3" name="Content Placeholder 2"/>
          <p:cNvSpPr>
            <a:spLocks noGrp="1"/>
          </p:cNvSpPr>
          <p:nvPr>
            <p:ph idx="1"/>
          </p:nvPr>
        </p:nvSpPr>
        <p:spPr/>
        <p:txBody>
          <a:bodyPr>
            <a:normAutofit/>
          </a:bodyPr>
          <a:lstStyle/>
          <a:p>
            <a:r>
              <a:rPr lang="hu-HU" dirty="0" smtClean="0"/>
              <a:t>add new</a:t>
            </a:r>
            <a:r>
              <a:rPr lang="en-US" dirty="0" smtClean="0"/>
              <a:t> </a:t>
            </a:r>
            <a:r>
              <a:rPr lang="en-US" dirty="0" smtClean="0">
                <a:latin typeface="Consolas" panose="020B0609020204030204" pitchFamily="49" charset="0"/>
                <a:cs typeface="Consolas" panose="020B0609020204030204" pitchFamily="49" charset="0"/>
              </a:rPr>
              <a:t>Scene</a:t>
            </a:r>
            <a:r>
              <a:rPr lang="en-US" dirty="0" smtClean="0"/>
              <a:t> property </a:t>
            </a:r>
            <a:r>
              <a:rPr lang="hu-HU" dirty="0" smtClean="0">
                <a:latin typeface="Consolas" panose="020B0609020204030204" pitchFamily="49" charset="0"/>
                <a:cs typeface="Consolas" panose="020B0609020204030204" pitchFamily="49" charset="0"/>
              </a:rPr>
              <a:t>avatarVelocity</a:t>
            </a:r>
            <a:r>
              <a:rPr lang="hu-HU" dirty="0" smtClean="0"/>
              <a:t>, </a:t>
            </a:r>
            <a:r>
              <a:rPr lang="en-US" dirty="0" smtClean="0"/>
              <a:t>a </a:t>
            </a:r>
            <a:r>
              <a:rPr lang="en-US" dirty="0">
                <a:latin typeface="Consolas" panose="020B0609020204030204" pitchFamily="49" charset="0"/>
                <a:cs typeface="Consolas" panose="020B0609020204030204" pitchFamily="49" charset="0"/>
              </a:rPr>
              <a:t>Vec3</a:t>
            </a:r>
          </a:p>
          <a:p>
            <a:r>
              <a:rPr lang="hu-HU" dirty="0" smtClean="0"/>
              <a:t>instead of increasing/decreasing</a:t>
            </a:r>
            <a:r>
              <a:rPr lang="en-US" dirty="0" smtClean="0"/>
              <a:t> </a:t>
            </a:r>
            <a:r>
              <a:rPr lang="hu-HU" dirty="0" smtClean="0">
                <a:latin typeface="Consolas" panose="020B0609020204030204" pitchFamily="49" charset="0"/>
                <a:cs typeface="Consolas" panose="020B0609020204030204" pitchFamily="49" charset="0"/>
              </a:rPr>
              <a:t>avatar</a:t>
            </a:r>
            <a:r>
              <a:rPr lang="en-US" dirty="0" smtClean="0">
                <a:latin typeface="Consolas" panose="020B0609020204030204" pitchFamily="49" charset="0"/>
                <a:cs typeface="Consolas" panose="020B0609020204030204" pitchFamily="49" charset="0"/>
              </a:rPr>
              <a:t>Position</a:t>
            </a:r>
            <a:r>
              <a:rPr lang="hu-HU" dirty="0">
                <a:latin typeface="Consolas" panose="020B0609020204030204" pitchFamily="49" charset="0"/>
                <a:cs typeface="Consolas" panose="020B0609020204030204" pitchFamily="49" charset="0"/>
              </a:rPr>
              <a:t> </a:t>
            </a:r>
            <a:r>
              <a:rPr lang="hu-HU" dirty="0" smtClean="0"/>
              <a:t>coordinates, change those of </a:t>
            </a:r>
            <a:r>
              <a:rPr lang="hu-HU" dirty="0">
                <a:latin typeface="Consolas" panose="020B0609020204030204" pitchFamily="49" charset="0"/>
                <a:cs typeface="Consolas" panose="020B0609020204030204" pitchFamily="49" charset="0"/>
              </a:rPr>
              <a:t>avatarVelocity </a:t>
            </a:r>
            <a:endParaRPr lang="hu-HU" dirty="0" smtClean="0">
              <a:latin typeface="Consolas" panose="020B0609020204030204" pitchFamily="49" charset="0"/>
              <a:cs typeface="Consolas" panose="020B0609020204030204" pitchFamily="49" charset="0"/>
            </a:endParaRPr>
          </a:p>
          <a:p>
            <a:pPr lvl="1"/>
            <a:r>
              <a:rPr lang="hu-HU" dirty="0" smtClean="0"/>
              <a:t>this means keypresses now produce acceleration</a:t>
            </a:r>
          </a:p>
          <a:p>
            <a:r>
              <a:rPr lang="hu-HU" dirty="0" smtClean="0"/>
              <a:t>use </a:t>
            </a:r>
            <a:r>
              <a:rPr lang="hu-HU" dirty="0">
                <a:latin typeface="Consolas" panose="020B0609020204030204" pitchFamily="49" charset="0"/>
                <a:cs typeface="Consolas" panose="020B0609020204030204" pitchFamily="49" charset="0"/>
              </a:rPr>
              <a:t>Vec3</a:t>
            </a:r>
            <a:r>
              <a:rPr lang="en-US" dirty="0" smtClean="0"/>
              <a:t>’s </a:t>
            </a:r>
            <a:r>
              <a:rPr lang="en-US" dirty="0" smtClean="0">
                <a:latin typeface="Consolas" panose="020B0609020204030204" pitchFamily="49" charset="0"/>
                <a:cs typeface="Consolas" panose="020B0609020204030204" pitchFamily="49" charset="0"/>
              </a:rPr>
              <a:t>+=</a:t>
            </a:r>
            <a:r>
              <a:rPr lang="en-US" dirty="0" smtClean="0"/>
              <a:t> operator to </a:t>
            </a:r>
            <a:r>
              <a:rPr lang="en-US" dirty="0" smtClean="0"/>
              <a:t>add distance travelled to </a:t>
            </a:r>
            <a:r>
              <a:rPr lang="en-US" dirty="0" err="1">
                <a:latin typeface="Consolas" panose="020B0609020204030204" pitchFamily="49" charset="0"/>
                <a:cs typeface="Consolas" panose="020B0609020204030204" pitchFamily="49" charset="0"/>
              </a:rPr>
              <a:t>avatarPosition</a:t>
            </a:r>
            <a:endParaRPr lang="en-US" dirty="0">
              <a:latin typeface="Consolas" panose="020B0609020204030204" pitchFamily="49" charset="0"/>
              <a:cs typeface="Consolas" panose="020B0609020204030204" pitchFamily="49" charset="0"/>
            </a:endParaRPr>
          </a:p>
          <a:p>
            <a:pPr lvl="1"/>
            <a:r>
              <a:rPr lang="en-US" dirty="0" smtClean="0"/>
              <a:t>distance travelled = velocity x </a:t>
            </a:r>
            <a:r>
              <a:rPr lang="en-US" smtClean="0"/>
              <a:t>time </a:t>
            </a:r>
            <a:r>
              <a:rPr lang="en-US" smtClean="0"/>
              <a:t>elapsed</a:t>
            </a:r>
            <a:endParaRPr lang="en-US" dirty="0" smtClean="0"/>
          </a:p>
        </p:txBody>
      </p:sp>
      <p:sp>
        <p:nvSpPr>
          <p:cNvPr id="4" name="TextBox 3"/>
          <p:cNvSpPr txBox="1"/>
          <p:nvPr/>
        </p:nvSpPr>
        <p:spPr>
          <a:xfrm>
            <a:off x="0" y="-531638"/>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015034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Concepts in Euclidean geometry</a:t>
            </a:r>
            <a:endParaRPr lang="en-US" dirty="0"/>
          </a:p>
        </p:txBody>
      </p:sp>
      <p:sp>
        <p:nvSpPr>
          <p:cNvPr id="3" name="Content Placeholder 2"/>
          <p:cNvSpPr>
            <a:spLocks noGrp="1"/>
          </p:cNvSpPr>
          <p:nvPr>
            <p:ph idx="1"/>
          </p:nvPr>
        </p:nvSpPr>
        <p:spPr/>
        <p:txBody>
          <a:bodyPr/>
          <a:lstStyle/>
          <a:p>
            <a:r>
              <a:rPr lang="hu-HU" dirty="0" smtClean="0"/>
              <a:t>point, straight line  </a:t>
            </a:r>
            <a:r>
              <a:rPr lang="hu-HU" dirty="0" smtClean="0">
                <a:sym typeface="Symbol" panose="05050102010706020507" pitchFamily="18" charset="2"/>
              </a:rPr>
              <a:t> plane, intersection, going through</a:t>
            </a:r>
            <a:endParaRPr lang="hu-HU" dirty="0" smtClean="0"/>
          </a:p>
          <a:p>
            <a:r>
              <a:rPr lang="hu-HU" dirty="0" smtClean="0"/>
              <a:t>line segment, circle</a:t>
            </a:r>
            <a:r>
              <a:rPr lang="hu-HU" dirty="0" smtClean="0">
                <a:sym typeface="Symbol" panose="05050102010706020507" pitchFamily="18" charset="2"/>
              </a:rPr>
              <a:t></a:t>
            </a:r>
            <a:r>
              <a:rPr lang="en-US" dirty="0" smtClean="0">
                <a:sym typeface="Symbol" panose="05050102010706020507" pitchFamily="18" charset="2"/>
              </a:rPr>
              <a:t> </a:t>
            </a:r>
            <a:r>
              <a:rPr lang="hu-HU" dirty="0" smtClean="0">
                <a:sym typeface="Symbol" panose="05050102010706020507" pitchFamily="18" charset="2"/>
              </a:rPr>
              <a:t>distance, translation</a:t>
            </a:r>
            <a:endParaRPr lang="hu-HU" dirty="0" smtClean="0"/>
          </a:p>
          <a:p>
            <a:r>
              <a:rPr lang="hu-HU" dirty="0" smtClean="0"/>
              <a:t>length </a:t>
            </a:r>
            <a:r>
              <a:rPr lang="hu-HU" dirty="0">
                <a:sym typeface="Symbol" panose="05050102010706020507" pitchFamily="18" charset="2"/>
              </a:rPr>
              <a:t></a:t>
            </a:r>
            <a:r>
              <a:rPr lang="hu-HU" dirty="0" smtClean="0"/>
              <a:t> double (half, third) of the length</a:t>
            </a:r>
          </a:p>
          <a:p>
            <a:endParaRPr lang="hu-HU" dirty="0"/>
          </a:p>
          <a:p>
            <a:r>
              <a:rPr lang="hu-HU" dirty="0" smtClean="0"/>
              <a:t>circumference, area</a:t>
            </a:r>
          </a:p>
          <a:p>
            <a:endParaRPr lang="hu-HU" dirty="0"/>
          </a:p>
          <a:p>
            <a:r>
              <a:rPr lang="hu-HU" dirty="0" smtClean="0"/>
              <a:t>center of mass</a:t>
            </a:r>
            <a:endParaRPr lang="en-US" dirty="0"/>
          </a:p>
        </p:txBody>
      </p:sp>
    </p:spTree>
    <p:extLst>
      <p:ext uri="{BB962C8B-B14F-4D97-AF65-F5344CB8AC3E}">
        <p14:creationId xmlns:p14="http://schemas.microsoft.com/office/powerpoint/2010/main" val="707721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Vector</a:t>
            </a:r>
            <a:endParaRPr lang="en-US" dirty="0"/>
          </a:p>
        </p:txBody>
      </p:sp>
      <p:sp>
        <p:nvSpPr>
          <p:cNvPr id="3" name="Content Placeholder 2"/>
          <p:cNvSpPr>
            <a:spLocks noGrp="1"/>
          </p:cNvSpPr>
          <p:nvPr>
            <p:ph idx="1"/>
          </p:nvPr>
        </p:nvSpPr>
        <p:spPr/>
        <p:txBody>
          <a:bodyPr>
            <a:normAutofit/>
          </a:bodyPr>
          <a:lstStyle/>
          <a:p>
            <a:r>
              <a:rPr lang="hu-HU" dirty="0" smtClean="0"/>
              <a:t>in geometry: vector </a:t>
            </a:r>
            <a:r>
              <a:rPr lang="en-US" dirty="0" smtClean="0"/>
              <a:t>= translation</a:t>
            </a:r>
            <a:endParaRPr lang="hu-HU" dirty="0" smtClean="0"/>
          </a:p>
          <a:p>
            <a:pPr lvl="1"/>
            <a:endParaRPr lang="hu-HU" dirty="0" smtClean="0"/>
          </a:p>
          <a:p>
            <a:pPr lvl="1"/>
            <a:r>
              <a:rPr lang="en-US" dirty="0" smtClean="0"/>
              <a:t>length</a:t>
            </a:r>
          </a:p>
          <a:p>
            <a:pPr lvl="1"/>
            <a:endParaRPr lang="en-US" dirty="0" smtClean="0"/>
          </a:p>
          <a:p>
            <a:pPr lvl="1"/>
            <a:r>
              <a:rPr lang="en-US" dirty="0" smtClean="0"/>
              <a:t>direction</a:t>
            </a:r>
            <a:endParaRPr lang="hu-HU" dirty="0" smtClean="0"/>
          </a:p>
          <a:p>
            <a:pPr lvl="2"/>
            <a:r>
              <a:rPr lang="en-US" dirty="0" smtClean="0"/>
              <a:t>we rarely work with directions </a:t>
            </a:r>
          </a:p>
          <a:p>
            <a:pPr lvl="2"/>
            <a:r>
              <a:rPr lang="en-US" dirty="0" smtClean="0"/>
              <a:t>rather with unit vectors of given direction</a:t>
            </a:r>
          </a:p>
        </p:txBody>
      </p:sp>
      <p:pic>
        <p:nvPicPr>
          <p:cNvPr id="5"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547796" y="1878789"/>
            <a:ext cx="199976" cy="195099"/>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456343" y="2628089"/>
            <a:ext cx="382881" cy="421902"/>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456343" y="3533484"/>
            <a:ext cx="460920" cy="260945"/>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542919" y="4196434"/>
            <a:ext cx="204853" cy="280455"/>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248678" y="5196291"/>
            <a:ext cx="1741250" cy="421902"/>
          </a:xfrm>
          <a:prstGeom prst="rect">
            <a:avLst/>
          </a:prstGeom>
        </p:spPr>
      </p:pic>
    </p:spTree>
    <p:extLst>
      <p:ext uri="{BB962C8B-B14F-4D97-AF65-F5344CB8AC3E}">
        <p14:creationId xmlns:p14="http://schemas.microsoft.com/office/powerpoint/2010/main" val="1657842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 and points</a:t>
            </a:r>
            <a:endParaRPr lang="en-US" dirty="0"/>
          </a:p>
        </p:txBody>
      </p:sp>
      <p:sp>
        <p:nvSpPr>
          <p:cNvPr id="10" name="Content Placeholder 9"/>
          <p:cNvSpPr>
            <a:spLocks noGrp="1"/>
          </p:cNvSpPr>
          <p:nvPr>
            <p:ph idx="1"/>
          </p:nvPr>
        </p:nvSpPr>
        <p:spPr/>
        <p:txBody>
          <a:bodyPr/>
          <a:lstStyle/>
          <a:p>
            <a:r>
              <a:rPr lang="en-US" dirty="0" smtClean="0"/>
              <a:t>if there is an origin specified</a:t>
            </a:r>
          </a:p>
          <a:p>
            <a:r>
              <a:rPr lang="en-US" dirty="0" smtClean="0"/>
              <a:t>every point has an associated vector</a:t>
            </a:r>
          </a:p>
        </p:txBody>
      </p:sp>
      <p:sp>
        <p:nvSpPr>
          <p:cNvPr id="4" name="Line 5"/>
          <p:cNvSpPr>
            <a:spLocks noChangeShapeType="1"/>
          </p:cNvSpPr>
          <p:nvPr/>
        </p:nvSpPr>
        <p:spPr bwMode="auto">
          <a:xfrm flipV="1">
            <a:off x="6914713" y="3747304"/>
            <a:ext cx="719138" cy="10080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latin typeface="Whipsmart" panose="020B0502030203050204" pitchFamily="34" charset="0"/>
            </a:endParaRPr>
          </a:p>
        </p:txBody>
      </p:sp>
      <p:sp>
        <p:nvSpPr>
          <p:cNvPr id="5" name="Oval 4"/>
          <p:cNvSpPr>
            <a:spLocks noChangeArrowheads="1"/>
          </p:cNvSpPr>
          <p:nvPr/>
        </p:nvSpPr>
        <p:spPr bwMode="auto">
          <a:xfrm>
            <a:off x="7600513" y="3612366"/>
            <a:ext cx="152400" cy="152400"/>
          </a:xfrm>
          <a:prstGeom prst="ellipse">
            <a:avLst/>
          </a:prstGeom>
          <a:solidFill>
            <a:schemeClr val="accent1"/>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a:latin typeface="Whipsmart" panose="020B0502030203050204" pitchFamily="34" charset="0"/>
            </a:endParaRPr>
          </a:p>
        </p:txBody>
      </p:sp>
      <p:sp>
        <p:nvSpPr>
          <p:cNvPr id="6" name="Oval 5"/>
          <p:cNvSpPr>
            <a:spLocks noChangeArrowheads="1"/>
          </p:cNvSpPr>
          <p:nvPr/>
        </p:nvSpPr>
        <p:spPr bwMode="auto">
          <a:xfrm>
            <a:off x="6841688" y="4682341"/>
            <a:ext cx="152400" cy="152400"/>
          </a:xfrm>
          <a:prstGeom prst="ellipse">
            <a:avLst/>
          </a:prstGeom>
          <a:solidFill>
            <a:srgbClr val="FF0000"/>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a:latin typeface="Whipsmart" panose="020B0502030203050204" pitchFamily="34" charset="0"/>
            </a:endParaRPr>
          </a:p>
        </p:txBody>
      </p:sp>
      <p:sp>
        <p:nvSpPr>
          <p:cNvPr id="7" name="Text Box 14"/>
          <p:cNvSpPr txBox="1">
            <a:spLocks noChangeArrowheads="1"/>
          </p:cNvSpPr>
          <p:nvPr/>
        </p:nvSpPr>
        <p:spPr bwMode="auto">
          <a:xfrm>
            <a:off x="6474738" y="4828392"/>
            <a:ext cx="837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smtClean="0">
                <a:latin typeface="Whipsmart" panose="020B0502030203050204" pitchFamily="34" charset="0"/>
              </a:rPr>
              <a:t>origin</a:t>
            </a:r>
            <a:endParaRPr lang="hu-HU" altLang="en-US" dirty="0">
              <a:latin typeface="Whipsmart" panose="020B0502030203050204" pitchFamily="34" charset="0"/>
            </a:endParaRPr>
          </a:p>
        </p:txBody>
      </p:sp>
      <p:sp>
        <p:nvSpPr>
          <p:cNvPr id="8" name="Text Box 15"/>
          <p:cNvSpPr txBox="1">
            <a:spLocks noChangeArrowheads="1"/>
          </p:cNvSpPr>
          <p:nvPr/>
        </p:nvSpPr>
        <p:spPr bwMode="auto">
          <a:xfrm>
            <a:off x="7362352" y="3026579"/>
            <a:ext cx="795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smtClean="0">
                <a:latin typeface="Whipsmart" panose="020B0502030203050204" pitchFamily="34" charset="0"/>
              </a:rPr>
              <a:t>point</a:t>
            </a:r>
            <a:endParaRPr lang="hu-HU" altLang="en-US" dirty="0">
              <a:latin typeface="Whipsmart" panose="020B0502030203050204" pitchFamily="34" charset="0"/>
            </a:endParaRPr>
          </a:p>
        </p:txBody>
      </p:sp>
      <p:sp>
        <p:nvSpPr>
          <p:cNvPr id="9" name="Text Box 16"/>
          <p:cNvSpPr txBox="1">
            <a:spLocks noChangeArrowheads="1"/>
          </p:cNvSpPr>
          <p:nvPr/>
        </p:nvSpPr>
        <p:spPr bwMode="auto">
          <a:xfrm>
            <a:off x="7258358" y="4179104"/>
            <a:ext cx="1947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smtClean="0">
                <a:latin typeface="Whipsmart" panose="020B0502030203050204" pitchFamily="34" charset="0"/>
              </a:rPr>
              <a:t>position vector</a:t>
            </a:r>
            <a:endParaRPr lang="hu-HU" altLang="en-US" dirty="0">
              <a:latin typeface="Whipsmart" panose="020B0502030203050204" pitchFamily="34" charset="0"/>
            </a:endParaRPr>
          </a:p>
        </p:txBody>
      </p:sp>
    </p:spTree>
    <p:extLst>
      <p:ext uri="{BB962C8B-B14F-4D97-AF65-F5344CB8AC3E}">
        <p14:creationId xmlns:p14="http://schemas.microsoft.com/office/powerpoint/2010/main" val="159266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addition</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Line 6"/>
          <p:cNvSpPr>
            <a:spLocks noChangeShapeType="1"/>
          </p:cNvSpPr>
          <p:nvPr/>
        </p:nvSpPr>
        <p:spPr bwMode="auto">
          <a:xfrm>
            <a:off x="3581401" y="3428999"/>
            <a:ext cx="1291974" cy="13484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9"/>
          <p:cNvSpPr>
            <a:spLocks noChangeShapeType="1"/>
          </p:cNvSpPr>
          <p:nvPr/>
        </p:nvSpPr>
        <p:spPr bwMode="auto">
          <a:xfrm flipV="1">
            <a:off x="2362200" y="4777483"/>
            <a:ext cx="2511176" cy="139471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4" name="Rectangle 12"/>
          <p:cNvSpPr>
            <a:spLocks noChangeArrowheads="1"/>
          </p:cNvSpPr>
          <p:nvPr/>
        </p:nvSpPr>
        <p:spPr bwMode="auto">
          <a:xfrm>
            <a:off x="5845735" y="3224583"/>
            <a:ext cx="1819728" cy="586363"/>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commutative</a:t>
            </a:r>
            <a:endParaRPr lang="en-US" dirty="0">
              <a:latin typeface="Whipsmart" panose="020B0502030203050204" pitchFamily="34" charset="0"/>
            </a:endParaRPr>
          </a:p>
        </p:txBody>
      </p:sp>
      <p:sp>
        <p:nvSpPr>
          <p:cNvPr id="15" name="Rectangle 12"/>
          <p:cNvSpPr>
            <a:spLocks noChangeArrowheads="1"/>
          </p:cNvSpPr>
          <p:nvPr/>
        </p:nvSpPr>
        <p:spPr bwMode="auto">
          <a:xfrm>
            <a:off x="5816233" y="4764610"/>
            <a:ext cx="1819728" cy="586363"/>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associative</a:t>
            </a:r>
            <a:endParaRPr lang="en-US" dirty="0">
              <a:latin typeface="Whipsmart" panose="020B0502030203050204" pitchFamily="34" charset="0"/>
            </a:endParaRPr>
          </a:p>
        </p:txBody>
      </p:sp>
      <p:pic>
        <p:nvPicPr>
          <p:cNvPr id="22" name="Picture 2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845735" y="3993468"/>
            <a:ext cx="2443603" cy="329230"/>
          </a:xfrm>
          <a:prstGeom prst="rect">
            <a:avLst/>
          </a:prstGeom>
        </p:spPr>
      </p:pic>
      <p:pic>
        <p:nvPicPr>
          <p:cNvPr id="24" name="Picture 2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845735" y="5499216"/>
            <a:ext cx="4465306" cy="421902"/>
          </a:xfrm>
          <a:prstGeom prst="rect">
            <a:avLst/>
          </a:prstGeom>
        </p:spPr>
      </p:pic>
      <p:pic>
        <p:nvPicPr>
          <p:cNvPr id="26" name="Picture 2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70996" y="3626092"/>
            <a:ext cx="192659" cy="195099"/>
          </a:xfrm>
          <a:prstGeom prst="rect">
            <a:avLst/>
          </a:prstGeom>
        </p:spPr>
      </p:pic>
      <p:pic>
        <p:nvPicPr>
          <p:cNvPr id="28" name="Picture 27"/>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197614" y="3613392"/>
            <a:ext cx="182904" cy="299965"/>
          </a:xfrm>
          <a:prstGeom prst="rect">
            <a:avLst/>
          </a:prstGeom>
        </p:spPr>
      </p:pic>
      <p:pic>
        <p:nvPicPr>
          <p:cNvPr id="30" name="Picture 2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741573" y="5380937"/>
            <a:ext cx="912081" cy="329230"/>
          </a:xfrm>
          <a:prstGeom prst="rect">
            <a:avLst/>
          </a:prstGeom>
        </p:spPr>
      </p:pic>
    </p:spTree>
    <p:extLst>
      <p:ext uri="{BB962C8B-B14F-4D97-AF65-F5344CB8AC3E}">
        <p14:creationId xmlns:p14="http://schemas.microsoft.com/office/powerpoint/2010/main" val="29087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Vector </a:t>
            </a:r>
            <a:r>
              <a:rPr lang="hu-HU" dirty="0"/>
              <a:t>s</a:t>
            </a:r>
            <a:r>
              <a:rPr lang="en-US" dirty="0" err="1" smtClean="0"/>
              <a:t>caling</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3" name="Line 5"/>
          <p:cNvSpPr>
            <a:spLocks noChangeShapeType="1"/>
          </p:cNvSpPr>
          <p:nvPr/>
        </p:nvSpPr>
        <p:spPr bwMode="auto">
          <a:xfrm flipV="1">
            <a:off x="2362200" y="3449340"/>
            <a:ext cx="4391347" cy="272286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6" name="Rectangle 11"/>
          <p:cNvSpPr>
            <a:spLocks noChangeArrowheads="1"/>
          </p:cNvSpPr>
          <p:nvPr/>
        </p:nvSpPr>
        <p:spPr bwMode="auto">
          <a:xfrm>
            <a:off x="5543545" y="4932255"/>
            <a:ext cx="2435546" cy="549667"/>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smtClean="0">
                <a:latin typeface="Whipsmart" panose="020B0502030203050204" pitchFamily="34" charset="0"/>
              </a:rPr>
              <a:t>distributive with addition</a:t>
            </a:r>
            <a:endParaRPr lang="en-US" dirty="0">
              <a:latin typeface="Whipsmart" panose="020B0502030203050204" pitchFamily="34" charset="0"/>
            </a:endParaRPr>
          </a:p>
        </p:txBody>
      </p:sp>
      <p:pic>
        <p:nvPicPr>
          <p:cNvPr id="10" name="Picture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784214" y="5648262"/>
            <a:ext cx="3272616" cy="42188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21628" y="4732735"/>
            <a:ext cx="199966" cy="195089"/>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181435" y="3199108"/>
            <a:ext cx="368230" cy="199966"/>
          </a:xfrm>
          <a:prstGeom prst="rect">
            <a:avLst/>
          </a:prstGeom>
        </p:spPr>
      </p:pic>
    </p:spTree>
    <p:extLst>
      <p:ext uri="{BB962C8B-B14F-4D97-AF65-F5344CB8AC3E}">
        <p14:creationId xmlns:p14="http://schemas.microsoft.com/office/powerpoint/2010/main" val="11505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combinations of vectors</a:t>
            </a:r>
            <a:endParaRPr lang="en-US" dirty="0"/>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161789" y="2763176"/>
            <a:ext cx="5050364" cy="324335"/>
          </a:xfrm>
          <a:prstGeom prst="rect">
            <a:avLst/>
          </a:prstGeom>
        </p:spPr>
      </p:pic>
    </p:spTree>
    <p:extLst>
      <p:ext uri="{BB962C8B-B14F-4D97-AF65-F5344CB8AC3E}">
        <p14:creationId xmlns:p14="http://schemas.microsoft.com/office/powerpoint/2010/main" val="30710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10.xml><?xml version="1.0" encoding="utf-8"?>
<p:tagLst xmlns:a="http://schemas.openxmlformats.org/drawingml/2006/main" xmlns:r="http://schemas.openxmlformats.org/officeDocument/2006/relationships" xmlns:p="http://schemas.openxmlformats.org/presentationml/2006/main">
  <p:tag name="ORIGINALHEIGHT" val="101.2641"/>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 \rvec{b} &#10;$$&#10;&#10;\end{document}"/>
  <p:tag name="IGUANATEXSIZE" val="32"/>
  <p:tag name="IGUANATEXCURSOR" val="791"/>
</p:tagLst>
</file>

<file path=ppt/tags/tag11.xml><?xml version="1.0" encoding="utf-8"?>
<p:tagLst xmlns:a="http://schemas.openxmlformats.org/drawingml/2006/main" xmlns:r="http://schemas.openxmlformats.org/officeDocument/2006/relationships" xmlns:p="http://schemas.openxmlformats.org/presentationml/2006/main">
  <p:tag name="ORIGINALHEIGHT" val="103.809"/>
  <p:tag name="ORIGINALWIDTH" val="805.26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s = \rvec{a} s + \rvec{b} s&#10;$$&#10;&#10;\end{document}"/>
  <p:tag name="IGUANATEXSIZE" val="32"/>
  <p:tag name="IGUANATEXCURSOR" val="780"/>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48.00417"/>
  <p:tag name="ORIGINALWIDTH" val="49.2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10;$$&#10;&#10;\end{document}"/>
  <p:tag name="IGUANATEXSIZE" val="32"/>
  <p:tag name="IGUANATEXCURSOR" val="787"/>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49.20425"/>
  <p:tag name="ORIGINALWIDTH" val="90.60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s &#10;$$&#10;&#10;\end{document}"/>
  <p:tag name="IGUANATEXSIZE" val="32"/>
  <p:tag name="IGUANATEXCURSOR" val="789"/>
  <p:tag name="TRANSPARENCY" val="True"/>
  <p:tag name="FILENAME" val=""/>
  <p:tag name="INPUTTYPE" val="0"/>
  <p:tag name="LATEXENGINEID" val="1"/>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79.80693"/>
  <p:tag name="ORIGINALWIDTH" val="1242.7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a_1 \rvec{v}_1 + a_2 \rvec{v}_2 + \ldots + a_n \rvec{v}_n&#10;$$&#10;&#10;\end{document}"/>
  <p:tag name="IGUANATEXSIZE" val="32"/>
  <p:tag name="IGUANATEXCURSOR" val="848"/>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r}&#10;$$&#10;&#10;\end{document}"/>
  <p:tag name="IGUANATEXSIZE" val="32"/>
  <p:tag name="IGUANATEXCURSOR" val="787"/>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61.5"/>
  <p:tag name="ORIGINALWIDTH" val="60"/>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10;$$&#10;&#10;\end{document}"/>
  <p:tag name="IGUANATEXSIZE" val="32"/>
  <p:tag name="IGUANATEXCURSOR" val="781"/>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94.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10;$$&#10;&#10;\end{document}"/>
  <p:tag name="IGUANATEXSIZE" val="32"/>
  <p:tag name="IGUANATEXCURSOR" val="781"/>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3.5312"/>
  <p:tag name="ORIGINALWIDTH" val="613.58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r} = \begin{pmatrix}x &amp; y\end{pmatrix}&#10;$$&#10;&#10;\end{document}"/>
  <p:tag name="IGUANATEXSIZE" val="32"/>
  <p:tag name="IGUANATEXCURSOR" val="809"/>
  <p:tag name="TRANSPARENCY" val="True"/>
  <p:tag name="FILENAME" val=""/>
  <p:tag name="INPUTTYPE" val="0"/>
  <p:tag name="LATEXENGINEID" val="1"/>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223.5312"/>
  <p:tag name="ORIGINALWIDTH" val="814.61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begin{pmatrix}x &amp; y &amp; z \end{pmatrix}&#10;$$&#10;&#10;\end{document}"/>
  <p:tag name="IGUANATEXSIZE" val="32"/>
  <p:tag name="IGUANATEXCURSOR" val="815"/>
  <p:tag name="TRANSPARENCY" val="True"/>
  <p:tag name="FILENAME" val=""/>
  <p:tag name="INPUTTYPE" val="0"/>
  <p:tag name="LATEXENGINEID" val="1"/>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20.xml><?xml version="1.0" encoding="utf-8"?>
<p:tagLst xmlns:a="http://schemas.openxmlformats.org/drawingml/2006/main" xmlns:r="http://schemas.openxmlformats.org/officeDocument/2006/relationships" xmlns:p="http://schemas.openxmlformats.org/presentationml/2006/main">
  <p:tag name="ORIGINALHEIGHT" val="84.76181"/>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ii}&#10;$$&#10;&#10;\end{document}"/>
  <p:tag name="IGUANATEXSIZE" val="32"/>
  <p:tag name="IGUANATEXCURSOR" val="780"/>
</p:tagLst>
</file>

<file path=ppt/tags/tag21.xml><?xml version="1.0" encoding="utf-8"?>
<p:tagLst xmlns:a="http://schemas.openxmlformats.org/drawingml/2006/main" xmlns:r="http://schemas.openxmlformats.org/officeDocument/2006/relationships" xmlns:p="http://schemas.openxmlformats.org/presentationml/2006/main">
  <p:tag name="ORIGINALHEIGHT" val="117.7665"/>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jj}&#10;$$&#10;&#10;\end{document}"/>
  <p:tag name="IGUANATEXSIZE" val="32"/>
  <p:tag name="IGUANATEXCURSOR" val="790"/>
</p:tagLst>
</file>

<file path=ppt/tags/tag22.xml><?xml version="1.0" encoding="utf-8"?>
<p:tagLst xmlns:a="http://schemas.openxmlformats.org/drawingml/2006/main" xmlns:r="http://schemas.openxmlformats.org/officeDocument/2006/relationships" xmlns:p="http://schemas.openxmlformats.org/presentationml/2006/main">
  <p:tag name="ORIGINALHEIGHT" val="115.5161"/>
  <p:tag name="ORIGINALWIDTH" val="72.010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k}&#10;$$&#10;&#10;\end{document}"/>
  <p:tag name="IGUANATEXSIZE" val="32"/>
  <p:tag name="IGUANATEXCURSOR" val="788"/>
</p:tagLst>
</file>

<file path=ppt/tags/tag23.xml><?xml version="1.0" encoding="utf-8"?>
<p:tagLst xmlns:a="http://schemas.openxmlformats.org/drawingml/2006/main" xmlns:r="http://schemas.openxmlformats.org/officeDocument/2006/relationships" xmlns:p="http://schemas.openxmlformats.org/presentationml/2006/main">
  <p:tag name="ORIGINALHEIGHT" val="48.00417"/>
  <p:tag name="ORIGINALWIDTH" val="49.2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10;$$&#10;&#10;\end{document}"/>
  <p:tag name="IGUANATEXSIZE" val="32"/>
  <p:tag name="IGUANATEXCURSOR" val="799"/>
  <p:tag name="TRANSPARENCY" val="True"/>
  <p:tag name="FILENAME" val=""/>
  <p:tag name="INPUTTYPE" val="0"/>
  <p:tag name="LATEXENGINEID" val="1"/>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61.50858"/>
  <p:tag name="ORIGINALWIDTH" val="60.008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10;$$&#10;&#10;\end{document}"/>
  <p:tag name="IGUANATEXSIZE" val="32"/>
  <p:tag name="IGUANATEXCURSOR" val="793"/>
  <p:tag name="TRANSPARENCY" val="True"/>
  <p:tag name="FILENAME" val=""/>
  <p:tag name="INPUTTYPE" val="0"/>
  <p:tag name="LATEXENGINEID" val="1"/>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93.76307"/>
  <p:tag name="ORIGINALWIDTH" val="62.258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y&#10;$$&#10;&#10;\end{document}"/>
  <p:tag name="IGUANATEXSIZE" val="32"/>
  <p:tag name="IGUANATEXCURSOR" val="793"/>
  <p:tag name="TRANSPARENCY" val="True"/>
  <p:tag name="FILENAME" val=""/>
  <p:tag name="INPUTTYPE" val="0"/>
  <p:tag name="LATEXENGINEID" val="1"/>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61.50858"/>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z&#10;$$&#10;&#10;\end{document}"/>
  <p:tag name="IGUANATEXSIZE" val="32"/>
  <p:tag name="IGUANATEXCURSOR" val="793"/>
  <p:tag name="TRANSPARENCY" val="True"/>
  <p:tag name="FILENAME" val=""/>
  <p:tag name="INPUTTYPE" val="0"/>
  <p:tag name="LATEXENGINEID" val="1"/>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9.2709"/>
  <p:tag name="ORIGINALWIDTH" val="896.375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x \cuvec{\ii} + y \cuvec{\jj} + z \cuvec{k}&#10;$$&#10;&#10;\end{document}"/>
  <p:tag name="IGUANATEXSIZE" val="32"/>
  <p:tag name="IGUANATEXCURSOR" val="824"/>
  <p:tag name="TRANSPARENCY" val="True"/>
  <p:tag name="FILENAME" val=""/>
  <p:tag name="INPUTTYPE" val="0"/>
  <p:tag name="LATEXENGINEID" val="1"/>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522.0728"/>
  <p:tag name="ORIGINALWIDTH" val="497.3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begin{pmatrix}x \\ y \\ z \end{pmatrix}&#10;$$&#10;&#10;\end{document}"/>
  <p:tag name="IGUANATEXSIZE" val="32"/>
  <p:tag name="IGUANATEXCURSOR" val="817"/>
  <p:tag name="TRANSPARENCY" val="True"/>
  <p:tag name="FILENAME" val=""/>
  <p:tag name="INPUTTYPE" val="0"/>
  <p:tag name="LATEXENGINEID" val="1"/>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522.0728"/>
  <p:tag name="ORIGINALWIDTH" val="440.31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pmatrix}v_\idx{x} \\ v_\idx{y} \\ v_\idx{z} \end{pmatrix}&#10;$$&#10;&#10;\end{document}"/>
  <p:tag name="IGUANATEXSIZE" val="32"/>
  <p:tag name="IGUANATEXCURSOR" val="780"/>
  <p:tag name="TRANSPARENCY" val="True"/>
  <p:tag name="FILENAME" val=""/>
  <p:tag name="INPUTTYPE" val="0"/>
  <p:tag name="LATEXENGINEID" val="1"/>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0.26118"/>
  <p:tag name="ORIGINALWIDTH" val="141.76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_{\rvec{v}}&#10;$$&#10;&#10;\end{document}"/>
  <p:tag name="IGUANATEXSIZE" val="32"/>
  <p:tag name="IGUANATEXCURSOR" val="797"/>
</p:tagLst>
</file>

<file path=ppt/tags/tag30.xml><?xml version="1.0" encoding="utf-8"?>
<p:tagLst xmlns:a="http://schemas.openxmlformats.org/drawingml/2006/main" xmlns:r="http://schemas.openxmlformats.org/officeDocument/2006/relationships" xmlns:p="http://schemas.openxmlformats.org/presentationml/2006/main">
  <p:tag name="ORIGINALHEIGHT" val="223.5312"/>
  <p:tag name="ORIGINALWIDTH" val="1990.77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begin{pmatrix}&#10;a_\idx{x}+b_\idx{x} &amp;&#10;a_\idx{y} + b_\idx{y} &amp;&#10;a_\idx{z} + b_\idx{z} \end{pmatrix}&#10;$$&#10;&#10;\end{document}"/>
  <p:tag name="IGUANATEXSIZE" val="32"/>
  <p:tag name="IGUANATEXCURSOR" val="864"/>
  <p:tag name="TRANSPARENCY" val="True"/>
  <p:tag name="FILENAME" val=""/>
  <p:tag name="INPUTTYPE" val="0"/>
  <p:tag name="LATEXENGINEID" val="1"/>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32.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33.xml><?xml version="1.0" encoding="utf-8"?>
<p:tagLst xmlns:a="http://schemas.openxmlformats.org/drawingml/2006/main" xmlns:r="http://schemas.openxmlformats.org/officeDocument/2006/relationships" xmlns:p="http://schemas.openxmlformats.org/presentationml/2006/main">
  <p:tag name="ORIGINALHEIGHT" val="101.2641"/>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 \rvec{b} &#10;$$&#10;&#10;\end{document}"/>
  <p:tag name="IGUANATEXSIZE" val="32"/>
  <p:tag name="IGUANATEXCURSOR" val="791"/>
</p:tagLst>
</file>

<file path=ppt/tags/tag34.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35.xml><?xml version="1.0" encoding="utf-8"?>
<p:tagLst xmlns:a="http://schemas.openxmlformats.org/drawingml/2006/main" xmlns:r="http://schemas.openxmlformats.org/officeDocument/2006/relationships" xmlns:p="http://schemas.openxmlformats.org/presentationml/2006/main">
  <p:tag name="ORIGINALHEIGHT" val="60.00835"/>
  <p:tag name="ORIGINALWIDTH" val="273.03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e}- \rvec{x}&#10;$$&#10;&#10;\end{document}"/>
  <p:tag name="IGUANATEXSIZE" val="32"/>
  <p:tag name="IGUANATEXCURSOR" val="809"/>
</p:tagLst>
</file>

<file path=ppt/tags/tag36.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37.xml><?xml version="1.0" encoding="utf-8"?>
<p:tagLst xmlns:a="http://schemas.openxmlformats.org/drawingml/2006/main" xmlns:r="http://schemas.openxmlformats.org/officeDocument/2006/relationships" xmlns:p="http://schemas.openxmlformats.org/presentationml/2006/main">
  <p:tag name="ORIGINALHEIGHT" val="117.0163"/>
  <p:tag name="ORIGINALWIDTH" val="1295.43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vector pointing from $\rvec{x}$ to $\rvec{e}$&#10;\end{document}"/>
  <p:tag name="IGUANATEXSIZE" val="28"/>
  <p:tag name="IGUANATEXCURSOR" val="907"/>
  <p:tag name="TRANSPARENCY" val="True"/>
  <p:tag name="FILENAME" val=""/>
  <p:tag name="INPUTTYPE" val="0"/>
  <p:tag name="LATEXENGINEID" val="1"/>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23.5312"/>
  <p:tag name="ORIGINALWIDTH" val="1975.7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e} - \rvec{x} = &#10;\begin{pmatrix}e_\idx{x}-x_\idx{x} &amp;&#10; e_\idx{y}-x_\idx{y} &amp;&#10; e_\idx{z}-x_\idx{z}\end{pmatrix}&#10;$$&#10;&#10;\end{document}"/>
  <p:tag name="IGUANATEXSIZE" val="32"/>
  <p:tag name="IGUANATEXCURSOR" val="862"/>
  <p:tag name="TRANSPARENCY" val="True"/>
  <p:tag name="FILENAME" val=""/>
  <p:tag name="INPUTTYPE" val="0"/>
  <p:tag name="LATEXENGINEID" val="1"/>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8"/>
</p:tagLst>
</file>

<file path=ppt/tags/tag40.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41.xml><?xml version="1.0" encoding="utf-8"?>
<p:tagLst xmlns:a="http://schemas.openxmlformats.org/drawingml/2006/main" xmlns:r="http://schemas.openxmlformats.org/officeDocument/2006/relationships" xmlns:p="http://schemas.openxmlformats.org/presentationml/2006/main">
  <p:tag name="ORIGINALHEIGHT" val="149.2709"/>
  <p:tag name="ORIGINALWIDTH" val="1467.9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sqrt{v_\idx{x} v_\idx{x} + v_\idx{y} v_\idx{y} + v_\idx{z} v_\idx{z} }&#10;$$&#10;&#10;\end{document}"/>
  <p:tag name="IGUANATEXSIZE" val="32"/>
  <p:tag name="IGUANATEXCURSOR" val="863"/>
</p:tagLst>
</file>

<file path=ppt/tags/tag42.xml><?xml version="1.0" encoding="utf-8"?>
<p:tagLst xmlns:a="http://schemas.openxmlformats.org/drawingml/2006/main" xmlns:r="http://schemas.openxmlformats.org/officeDocument/2006/relationships" xmlns:p="http://schemas.openxmlformats.org/presentationml/2006/main">
  <p:tag name="ORIGINALHEIGHT" val="223.5312"/>
  <p:tag name="ORIGINALWIDTH" val="1191.9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s = \begin{pmatrix} v_\idx{x} s &amp;&#10; v_\idx{y} s &amp;&#10;  v_\idx{z} s \end{pmatrix}&#10;$$&#10;&#10;\end{document}"/>
  <p:tag name="IGUANATEXSIZE" val="32"/>
  <p:tag name="IGUANATEXCURSOR" val="837"/>
  <p:tag name="TRANSPARENCY" val="True"/>
  <p:tag name="FILENAME" val=""/>
  <p:tag name="INPUTTYPE" val="0"/>
  <p:tag name="LATEXENGINEID" val="1"/>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44.xml><?xml version="1.0" encoding="utf-8"?>
<p:tagLst xmlns:a="http://schemas.openxmlformats.org/drawingml/2006/main" xmlns:r="http://schemas.openxmlformats.org/officeDocument/2006/relationships" xmlns:p="http://schemas.openxmlformats.org/presentationml/2006/main">
  <p:tag name="ORIGINALHEIGHT" val="260.2863"/>
  <p:tag name="ORIGINALWIDTH" val="1248.1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uvec{v} = \frac{\rvec{e}- \rvec{x}}{|\rvec{e}- \rvec{x}|} = (\rvec{e}- \rvec{x})^\wedge&#10;$$&#10;&#10;\end{document}"/>
  <p:tag name="IGUANATEXSIZE" val="32"/>
  <p:tag name="IGUANATEXCURSOR" val="854"/>
</p:tagLst>
</file>

<file path=ppt/tags/tag45.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5.xml><?xml version="1.0" encoding="utf-8"?>
<p:tagLst xmlns:a="http://schemas.openxmlformats.org/drawingml/2006/main" xmlns:r="http://schemas.openxmlformats.org/officeDocument/2006/relationships" xmlns:p="http://schemas.openxmlformats.org/presentationml/2006/main">
  <p:tag name="ORIGINALHEIGHT" val="129.7681"/>
  <p:tag name="ORIGINALWIDTH" val="535.57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uvec{v} \cdot |\rvec{v}|&#10;$$&#10;&#10;\end{document}"/>
  <p:tag name="IGUANATEXSIZE" val="32"/>
  <p:tag name="IGUANATEXCURSOR" val="800"/>
</p:tagLst>
</file>

<file path=ppt/tags/tag6.xml><?xml version="1.0" encoding="utf-8"?>
<p:tagLst xmlns:a="http://schemas.openxmlformats.org/drawingml/2006/main" xmlns:r="http://schemas.openxmlformats.org/officeDocument/2006/relationships" xmlns:p="http://schemas.openxmlformats.org/presentationml/2006/main">
  <p:tag name="ORIGINALHEIGHT" val="101.2641"/>
  <p:tag name="ORIGINALWIDTH" val="751.60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rvec{b} + \rvec{a} &#10;$$&#10;&#10;\end{document}"/>
  <p:tag name="IGUANATEXSIZE" val="32"/>
  <p:tag name="IGUANATEXCURSOR" val="821"/>
</p:tagLst>
</file>

<file path=ppt/tags/tag7.xml><?xml version="1.0" encoding="utf-8"?>
<p:tagLst xmlns:a="http://schemas.openxmlformats.org/drawingml/2006/main" xmlns:r="http://schemas.openxmlformats.org/officeDocument/2006/relationships" xmlns:p="http://schemas.openxmlformats.org/presentationml/2006/main">
  <p:tag name="ORIGINALHEIGHT" val="129.7681"/>
  <p:tag name="ORIGINALWIDTH" val="1373.4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 + \rvec{c}&#10;= \rvec{a} + ( \rvec{b}  + \rvec{c} )&#10;$$&#10;&#10;\end{document}"/>
  <p:tag name="IGUANATEXSIZE" val="32"/>
  <p:tag name="IGUANATEXCURSOR" val="851"/>
</p:tagLst>
</file>

<file path=ppt/tags/tag8.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9.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43963</TotalTime>
  <Words>2467</Words>
  <Application>Microsoft Office PowerPoint</Application>
  <PresentationFormat>Widescreen</PresentationFormat>
  <Paragraphs>297</Paragraphs>
  <Slides>31</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Orthodox Herbertarian</vt:lpstr>
      <vt:lpstr>Symbol</vt:lpstr>
      <vt:lpstr>Times New Roman</vt:lpstr>
      <vt:lpstr>Whipsmart</vt:lpstr>
      <vt:lpstr>Office Theme</vt:lpstr>
      <vt:lpstr>1_Office Theme</vt:lpstr>
      <vt:lpstr>Computer Graphics Vectors</vt:lpstr>
      <vt:lpstr>Euclid</vt:lpstr>
      <vt:lpstr>Euclidean geometry - axioms</vt:lpstr>
      <vt:lpstr>Concepts in Euclidean geometry</vt:lpstr>
      <vt:lpstr>Vector</vt:lpstr>
      <vt:lpstr>Vectors and points</vt:lpstr>
      <vt:lpstr>Vector addition</vt:lpstr>
      <vt:lpstr>Vector scaling</vt:lpstr>
      <vt:lpstr>Linear combinations of vectors</vt:lpstr>
      <vt:lpstr>Descartes</vt:lpstr>
      <vt:lpstr>Analytic geometry</vt:lpstr>
      <vt:lpstr>Cartesian coordinate system</vt:lpstr>
      <vt:lpstr>Vectors in 3D Cartesian</vt:lpstr>
      <vt:lpstr>Vector addition</vt:lpstr>
      <vt:lpstr>Vector difference</vt:lpstr>
      <vt:lpstr>Vector length</vt:lpstr>
      <vt:lpstr>Scaling (vector times scalar)</vt:lpstr>
      <vt:lpstr>Normalization</vt:lpstr>
      <vt:lpstr>Discussed later</vt:lpstr>
      <vt:lpstr>WebGLMath library</vt:lpstr>
      <vt:lpstr>Vector objects in JavaScript</vt:lpstr>
      <vt:lpstr>Vector objects in Kotlin</vt:lpstr>
      <vt:lpstr>Simple 2d vector class</vt:lpstr>
      <vt:lpstr>Using a typed array</vt:lpstr>
      <vt:lpstr>Coordinate getters/setters</vt:lpstr>
      <vt:lpstr>Avoid new: assignment operator</vt:lpstr>
      <vt:lpstr>Vector array types</vt:lpstr>
      <vt:lpstr>Indexability</vt:lpstr>
      <vt:lpstr>Swizzle</vt:lpstr>
      <vt:lpstr>Use vectors</vt:lpstr>
      <vt:lpstr>A little bit of game physics</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280</cp:revision>
  <dcterms:created xsi:type="dcterms:W3CDTF">2014-12-27T20:04:49Z</dcterms:created>
  <dcterms:modified xsi:type="dcterms:W3CDTF">2021-02-16T18:15:44Z</dcterms:modified>
</cp:coreProperties>
</file>