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37" r:id="rId2"/>
    <p:sldId id="512" r:id="rId3"/>
    <p:sldId id="515" r:id="rId4"/>
    <p:sldId id="514" r:id="rId5"/>
    <p:sldId id="516" r:id="rId6"/>
    <p:sldId id="517" r:id="rId7"/>
    <p:sldId id="518" r:id="rId8"/>
    <p:sldId id="51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6984" autoAdjust="0"/>
  </p:normalViewPr>
  <p:slideViewPr>
    <p:cSldViewPr snapToGrid="0">
      <p:cViewPr varScale="1">
        <p:scale>
          <a:sx n="93" d="100"/>
          <a:sy n="93" d="100"/>
        </p:scale>
        <p:origin x="19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DAFD6-FAC2-42B7-869F-67A360C20BE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14422-304B-4EC6-ABD9-7288B98B5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50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Orthodox Herbertarian" panose="04030A05080202020503" pitchFamily="8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1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8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2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4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4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9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1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7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A3FAA-9C6C-4F9E-8590-40D8D97A52B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2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0000"/>
          </a:solidFill>
          <a:latin typeface="Whipsmart" panose="020B0502030203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Computer Graphics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Patterns in GLSL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László Szécsi  </a:t>
            </a:r>
            <a:r>
              <a:rPr lang="en-US" altLang="en-US" dirty="0" err="1" smtClean="0"/>
              <a:t>szecsi</a:t>
            </a:r>
            <a:r>
              <a:rPr lang="hu-HU" altLang="en-US" dirty="0" smtClean="0"/>
              <a:t>@iit.bme.hu</a:t>
            </a:r>
          </a:p>
          <a:p>
            <a:r>
              <a:rPr lang="hu-HU" altLang="en-US" dirty="0" smtClean="0"/>
              <a:t>AIT</a:t>
            </a:r>
            <a:endParaRPr lang="hu-HU" altLang="en-US" dirty="0"/>
          </a:p>
        </p:txBody>
      </p:sp>
    </p:spTree>
    <p:extLst>
      <p:ext uri="{BB962C8B-B14F-4D97-AF65-F5344CB8AC3E}">
        <p14:creationId xmlns:p14="http://schemas.microsoft.com/office/powerpoint/2010/main" val="112883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fragment</a:t>
            </a:r>
            <a:r>
              <a:rPr lang="hu-HU" dirty="0" smtClean="0"/>
              <a:t> </a:t>
            </a:r>
            <a:r>
              <a:rPr lang="hu-HU" dirty="0" err="1" smtClean="0"/>
              <a:t>shader</a:t>
            </a:r>
            <a:r>
              <a:rPr lang="hu-HU" dirty="0" smtClean="0"/>
              <a:t> </a:t>
            </a:r>
            <a:r>
              <a:rPr lang="hu-HU" dirty="0" err="1" smtClean="0"/>
              <a:t>outputs</a:t>
            </a:r>
            <a:r>
              <a:rPr lang="hu-HU" dirty="0" smtClean="0"/>
              <a:t> </a:t>
            </a:r>
            <a:r>
              <a:rPr lang="hu-HU" dirty="0" err="1" smtClean="0"/>
              <a:t>position-dependent</a:t>
            </a:r>
            <a:r>
              <a:rPr lang="hu-HU" dirty="0" smtClean="0"/>
              <a:t> </a:t>
            </a:r>
            <a:r>
              <a:rPr lang="hu-HU" dirty="0" err="1" smtClean="0"/>
              <a:t>color</a:t>
            </a:r>
            <a:endParaRPr lang="hu-HU" dirty="0" smtClean="0"/>
          </a:p>
          <a:p>
            <a:pPr lvl="1"/>
            <a:r>
              <a:rPr lang="hu-HU" dirty="0" err="1" smtClean="0"/>
              <a:t>position</a:t>
            </a:r>
            <a:r>
              <a:rPr lang="hu-HU" dirty="0" smtClean="0"/>
              <a:t> must </a:t>
            </a:r>
            <a:r>
              <a:rPr lang="hu-HU" dirty="0" err="1" smtClean="0"/>
              <a:t>come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vertex</a:t>
            </a:r>
            <a:r>
              <a:rPr lang="hu-HU" dirty="0" smtClean="0"/>
              <a:t> </a:t>
            </a:r>
            <a:r>
              <a:rPr lang="hu-HU" dirty="0" err="1" smtClean="0"/>
              <a:t>shader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fragment </a:t>
            </a:r>
            <a:r>
              <a:rPr lang="en-US" dirty="0" err="1" smtClean="0"/>
              <a:t>shader</a:t>
            </a:r>
            <a:r>
              <a:rPr lang="en-US" dirty="0" smtClean="0"/>
              <a:t> uses it to compute color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56566" y="2819309"/>
            <a:ext cx="9897234" cy="14937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</a:pPr>
            <a:r>
              <a:rPr lang="hu-HU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out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vec4 </a:t>
            </a:r>
            <a:r>
              <a:rPr lang="hu-HU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worldPosition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7000"/>
              </a:lnSpc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void main(){</a:t>
            </a:r>
          </a:p>
          <a:p>
            <a:pPr>
              <a:lnSpc>
                <a:spcPct val="107000"/>
              </a:lnSpc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gl_Position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vertexPosition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gameObject.position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7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hu-HU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worldPosition</a:t>
            </a:r>
            <a:r>
              <a:rPr lang="hu-HU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gl_Position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56566" y="5116098"/>
            <a:ext cx="9897234" cy="14937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 vec4 </a:t>
            </a:r>
            <a:r>
              <a:rPr lang="hu-HU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worldPosition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7000"/>
              </a:lnSpc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void main(){</a:t>
            </a:r>
          </a:p>
          <a:p>
            <a:pPr>
              <a:lnSpc>
                <a:spcPct val="107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fragColor</a:t>
            </a:r>
            <a:r>
              <a:rPr lang="hu-HU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vec4(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fract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u-HU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worldPosition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.x * 10.0), 0, 0, 1);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-531638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>
                <a:solidFill>
                  <a:srgbClr val="00B050"/>
                </a:solidFill>
                <a:latin typeface="Whipsmart" panose="020B050203020305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727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 on moving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above </a:t>
            </a:r>
            <a:r>
              <a:rPr lang="en-US" dirty="0" err="1" smtClean="0"/>
              <a:t>shader</a:t>
            </a:r>
            <a:r>
              <a:rPr lang="en-US" dirty="0" smtClean="0"/>
              <a:t> on an object that moves</a:t>
            </a:r>
          </a:p>
          <a:p>
            <a:pPr lvl="1"/>
            <a:r>
              <a:rPr lang="en-US" dirty="0" smtClean="0"/>
              <a:t>either on its own</a:t>
            </a:r>
          </a:p>
          <a:p>
            <a:pPr lvl="1"/>
            <a:r>
              <a:rPr lang="en-US" dirty="0" smtClean="0"/>
              <a:t>or when you press keys</a:t>
            </a:r>
          </a:p>
          <a:p>
            <a:r>
              <a:rPr lang="en-US" dirty="0" smtClean="0"/>
              <a:t>what do you think of the pattern behavior?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only the in-shape position </a:t>
            </a:r>
            <a:r>
              <a:rPr lang="en-US" dirty="0" smtClean="0"/>
              <a:t>should be considered, unaffected by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gameObject.position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/>
              <a:t>rename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worldPosition</a:t>
            </a:r>
            <a:r>
              <a:rPr lang="en-US" dirty="0" smtClean="0"/>
              <a:t> to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modelPosition</a:t>
            </a:r>
            <a:r>
              <a:rPr lang="en-US" dirty="0" smtClean="0"/>
              <a:t> to reflect changed contents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-531638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 smtClean="0">
                <a:solidFill>
                  <a:srgbClr val="00B050"/>
                </a:solidFill>
                <a:latin typeface="Whipsmart" panose="020B0502030203050204" pitchFamily="34" charset="0"/>
              </a:rPr>
              <a:t>!</a:t>
            </a:r>
            <a:endParaRPr lang="en-US" sz="20000" dirty="0">
              <a:solidFill>
                <a:srgbClr val="00B050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97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Angle from position difference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for e.g. mouse rotation, or Queue</a:t>
            </a:r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572000" y="3124200"/>
            <a:ext cx="1676400" cy="1752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eft Brace 5"/>
          <p:cNvSpPr/>
          <p:nvPr/>
        </p:nvSpPr>
        <p:spPr>
          <a:xfrm rot="16200000">
            <a:off x="5295900" y="4152900"/>
            <a:ext cx="228600" cy="1676400"/>
          </a:xfrm>
          <a:prstGeom prst="leftBrace">
            <a:avLst>
              <a:gd name="adj1" fmla="val 52777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 rot="10800000">
            <a:off x="6248400" y="3124199"/>
            <a:ext cx="228600" cy="1752599"/>
          </a:xfrm>
          <a:prstGeom prst="leftBrace">
            <a:avLst>
              <a:gd name="adj1" fmla="val 52777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1" y="5653037"/>
            <a:ext cx="1657905" cy="2544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343" y="4673599"/>
            <a:ext cx="141714" cy="192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600" y="3904497"/>
            <a:ext cx="128000" cy="192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201" y="5154697"/>
            <a:ext cx="121905" cy="12495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346201" y="5568432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atan2(y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x)</a:t>
            </a:r>
          </a:p>
        </p:txBody>
      </p:sp>
    </p:spTree>
    <p:extLst>
      <p:ext uri="{BB962C8B-B14F-4D97-AF65-F5344CB8AC3E}">
        <p14:creationId xmlns:p14="http://schemas.microsoft.com/office/powerpoint/2010/main" val="346895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Wheel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fragment </a:t>
            </a:r>
            <a:r>
              <a:rPr lang="en-US" dirty="0" err="1" smtClean="0"/>
              <a:t>shader</a:t>
            </a:r>
            <a:r>
              <a:rPr lang="en-US" dirty="0" smtClean="0"/>
              <a:t> that uses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modelPosition</a:t>
            </a:r>
            <a:r>
              <a:rPr lang="en-US" dirty="0" smtClean="0"/>
              <a:t> to determine fragment color</a:t>
            </a:r>
          </a:p>
          <a:p>
            <a:r>
              <a:rPr lang="en-US" dirty="0" smtClean="0"/>
              <a:t>by computing the polar angle from the model space origin</a:t>
            </a:r>
          </a:p>
          <a:p>
            <a:r>
              <a:rPr lang="en-US" dirty="0" smtClean="0"/>
              <a:t>and taking a fractional part of it to find some color component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-531638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 smtClean="0">
                <a:solidFill>
                  <a:srgbClr val="00B050"/>
                </a:solidFill>
                <a:latin typeface="Whipsmart" panose="020B0502030203050204" pitchFamily="34" charset="0"/>
              </a:rPr>
              <a:t>!</a:t>
            </a:r>
            <a:endParaRPr lang="en-US" sz="20000" dirty="0">
              <a:solidFill>
                <a:srgbClr val="00B050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88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Objects rotated by </a:t>
            </a:r>
            <a:r>
              <a:rPr lang="hu-HU" dirty="0" smtClean="0">
                <a:sym typeface="Symbol" panose="05050102010706020507" pitchFamily="18" charset="2"/>
              </a:rPr>
              <a:t></a:t>
            </a:r>
            <a:r>
              <a:rPr lang="en-US" dirty="0" smtClean="0"/>
              <a:t>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write</a:t>
            </a:r>
            <a:r>
              <a:rPr lang="hu-HU" dirty="0" smtClean="0"/>
              <a:t> a </a:t>
            </a:r>
            <a:r>
              <a:rPr lang="hu-HU" dirty="0" err="1" smtClean="0"/>
              <a:t>new</a:t>
            </a:r>
            <a:r>
              <a:rPr lang="hu-HU" dirty="0" smtClean="0"/>
              <a:t> </a:t>
            </a:r>
            <a:r>
              <a:rPr lang="hu-HU" dirty="0" err="1" smtClean="0"/>
              <a:t>vertex</a:t>
            </a:r>
            <a:r>
              <a:rPr lang="hu-HU" dirty="0" smtClean="0"/>
              <a:t> </a:t>
            </a:r>
            <a:r>
              <a:rPr lang="hu-HU" dirty="0" err="1" smtClean="0"/>
              <a:t>shader</a:t>
            </a:r>
            <a:endParaRPr lang="hu-HU" dirty="0" smtClean="0"/>
          </a:p>
          <a:p>
            <a:r>
              <a:rPr lang="hu-HU" dirty="0" err="1" smtClean="0"/>
              <a:t>that</a:t>
            </a:r>
            <a:r>
              <a:rPr lang="hu-HU" dirty="0" smtClean="0"/>
              <a:t> </a:t>
            </a:r>
            <a:r>
              <a:rPr lang="hu-HU" dirty="0" err="1" smtClean="0"/>
              <a:t>modifies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vertex</a:t>
            </a:r>
            <a:r>
              <a:rPr lang="hu-HU" dirty="0" smtClean="0"/>
              <a:t> </a:t>
            </a:r>
            <a:r>
              <a:rPr lang="hu-HU" dirty="0" err="1" smtClean="0"/>
              <a:t>coordinates</a:t>
            </a:r>
            <a:r>
              <a:rPr lang="hu-HU" dirty="0" smtClean="0"/>
              <a:t> </a:t>
            </a:r>
            <a:r>
              <a:rPr lang="hu-HU" dirty="0" err="1" smtClean="0"/>
              <a:t>so</a:t>
            </a:r>
            <a:r>
              <a:rPr lang="hu-HU" dirty="0" smtClean="0"/>
              <a:t> </a:t>
            </a:r>
            <a:r>
              <a:rPr lang="hu-HU" dirty="0" err="1" smtClean="0"/>
              <a:t>that</a:t>
            </a:r>
            <a:r>
              <a:rPr lang="hu-HU" dirty="0" smtClean="0"/>
              <a:t> </a:t>
            </a:r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rotates</a:t>
            </a:r>
            <a:r>
              <a:rPr lang="hu-HU" dirty="0" smtClean="0"/>
              <a:t> </a:t>
            </a:r>
            <a:r>
              <a:rPr lang="hu-HU" dirty="0" err="1" smtClean="0"/>
              <a:t>them</a:t>
            </a:r>
            <a:r>
              <a:rPr lang="hu-HU" dirty="0" smtClean="0"/>
              <a:t> </a:t>
            </a:r>
            <a:r>
              <a:rPr lang="hu-HU" dirty="0" err="1" smtClean="0"/>
              <a:t>around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model</a:t>
            </a:r>
            <a:r>
              <a:rPr lang="hu-HU" dirty="0" smtClean="0"/>
              <a:t> </a:t>
            </a:r>
            <a:r>
              <a:rPr lang="hu-HU" dirty="0" err="1" smtClean="0"/>
              <a:t>space</a:t>
            </a:r>
            <a:r>
              <a:rPr lang="hu-HU" dirty="0" smtClean="0"/>
              <a:t> </a:t>
            </a:r>
            <a:r>
              <a:rPr lang="hu-HU" dirty="0" err="1" smtClean="0"/>
              <a:t>origin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r>
              <a:rPr lang="hu-HU" dirty="0" smtClean="0"/>
              <a:t> </a:t>
            </a:r>
            <a:r>
              <a:rPr lang="hu-HU" dirty="0">
                <a:sym typeface="Symbol" panose="05050102010706020507" pitchFamily="18" charset="2"/>
              </a:rPr>
              <a:t></a:t>
            </a:r>
            <a:r>
              <a:rPr lang="en-US" dirty="0"/>
              <a:t>/</a:t>
            </a:r>
            <a:r>
              <a:rPr lang="en-US" dirty="0" smtClean="0"/>
              <a:t>2</a:t>
            </a:r>
            <a:endParaRPr lang="hu-HU" dirty="0"/>
          </a:p>
          <a:p>
            <a:pPr lvl="1"/>
            <a:r>
              <a:rPr lang="hu-HU" dirty="0" err="1" smtClean="0"/>
              <a:t>new</a:t>
            </a:r>
            <a:r>
              <a:rPr lang="hu-HU" dirty="0" smtClean="0"/>
              <a:t> x is –y</a:t>
            </a:r>
          </a:p>
          <a:p>
            <a:pPr lvl="1"/>
            <a:r>
              <a:rPr lang="hu-HU" dirty="0" err="1" smtClean="0"/>
              <a:t>new</a:t>
            </a:r>
            <a:r>
              <a:rPr lang="hu-HU" dirty="0" smtClean="0"/>
              <a:t> y is x</a:t>
            </a:r>
            <a:endParaRPr lang="en-US" dirty="0" smtClean="0"/>
          </a:p>
          <a:p>
            <a:endParaRPr lang="hu-HU" dirty="0" smtClean="0"/>
          </a:p>
          <a:p>
            <a:r>
              <a:rPr lang="hu-HU" dirty="0" err="1" smtClean="0"/>
              <a:t>use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program </a:t>
            </a:r>
            <a:r>
              <a:rPr lang="hu-HU" dirty="0" err="1" smtClean="0"/>
              <a:t>to</a:t>
            </a:r>
            <a:r>
              <a:rPr lang="hu-HU" dirty="0" smtClean="0"/>
              <a:t> display </a:t>
            </a:r>
            <a:r>
              <a:rPr lang="hu-HU" dirty="0" err="1" smtClean="0"/>
              <a:t>objects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-531638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 smtClean="0">
                <a:solidFill>
                  <a:srgbClr val="00B050"/>
                </a:solidFill>
                <a:latin typeface="Whipsmart" panose="020B0502030203050204" pitchFamily="34" charset="0"/>
              </a:rPr>
              <a:t>!</a:t>
            </a:r>
            <a:endParaRPr lang="en-US" sz="20000" dirty="0">
              <a:solidFill>
                <a:srgbClr val="00B050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355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Object</a:t>
            </a:r>
            <a:r>
              <a:rPr lang="hu-HU" dirty="0" smtClean="0"/>
              <a:t> "</a:t>
            </a:r>
            <a:r>
              <a:rPr lang="hu-HU" dirty="0" err="1" smtClean="0"/>
              <a:t>rotating</a:t>
            </a:r>
            <a:r>
              <a:rPr lang="hu-HU" dirty="0" smtClean="0"/>
              <a:t>" </a:t>
            </a:r>
            <a:r>
              <a:rPr lang="hu-HU" dirty="0" err="1" smtClean="0"/>
              <a:t>around</a:t>
            </a:r>
            <a:r>
              <a:rPr lang="hu-HU" dirty="0" smtClean="0"/>
              <a:t> </a:t>
            </a:r>
            <a:r>
              <a:rPr lang="hu-HU" dirty="0" err="1" smtClean="0"/>
              <a:t>axis</a:t>
            </a:r>
            <a:r>
              <a:rPr lang="hu-HU" dirty="0" smtClean="0"/>
              <a:t> 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write</a:t>
            </a:r>
            <a:r>
              <a:rPr lang="hu-HU" dirty="0" smtClean="0"/>
              <a:t> a </a:t>
            </a:r>
            <a:r>
              <a:rPr lang="hu-HU" dirty="0" err="1" smtClean="0"/>
              <a:t>new</a:t>
            </a:r>
            <a:r>
              <a:rPr lang="hu-HU" dirty="0" smtClean="0"/>
              <a:t> </a:t>
            </a:r>
            <a:r>
              <a:rPr lang="hu-HU" dirty="0" err="1" smtClean="0"/>
              <a:t>vertex</a:t>
            </a:r>
            <a:r>
              <a:rPr lang="hu-HU" dirty="0" smtClean="0"/>
              <a:t> </a:t>
            </a:r>
            <a:r>
              <a:rPr lang="hu-HU" dirty="0" err="1" smtClean="0"/>
              <a:t>shader</a:t>
            </a:r>
            <a:endParaRPr lang="hu-HU" dirty="0" smtClean="0"/>
          </a:p>
          <a:p>
            <a:r>
              <a:rPr lang="hu-HU" dirty="0" err="1" smtClean="0"/>
              <a:t>that</a:t>
            </a:r>
            <a:r>
              <a:rPr lang="hu-HU" dirty="0" smtClean="0"/>
              <a:t> </a:t>
            </a:r>
            <a:r>
              <a:rPr lang="hu-HU" dirty="0" err="1" smtClean="0"/>
              <a:t>takes</a:t>
            </a:r>
            <a:r>
              <a:rPr lang="en-US" dirty="0" smtClean="0"/>
              <a:t> time as a</a:t>
            </a:r>
            <a:r>
              <a:rPr lang="hu-HU" dirty="0" smtClean="0"/>
              <a:t> uniform </a:t>
            </a:r>
            <a:r>
              <a:rPr lang="en-US" dirty="0" smtClean="0"/>
              <a:t>input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set the uniform from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Scene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update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/>
              <a:t>scale the y coordinate by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sin(time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hu-HU" dirty="0" smtClean="0"/>
          </a:p>
          <a:p>
            <a:r>
              <a:rPr lang="hu-HU" dirty="0" err="1" smtClean="0"/>
              <a:t>use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program </a:t>
            </a:r>
            <a:r>
              <a:rPr lang="hu-HU" dirty="0" err="1" smtClean="0"/>
              <a:t>to</a:t>
            </a:r>
            <a:r>
              <a:rPr lang="hu-HU" dirty="0" smtClean="0"/>
              <a:t> display </a:t>
            </a:r>
            <a:r>
              <a:rPr lang="hu-HU" dirty="0" err="1" smtClean="0"/>
              <a:t>objects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-531638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 smtClean="0">
                <a:solidFill>
                  <a:srgbClr val="00B050"/>
                </a:solidFill>
                <a:latin typeface="Whipsmart" panose="020B0502030203050204" pitchFamily="34" charset="0"/>
              </a:rPr>
              <a:t>!</a:t>
            </a:r>
            <a:endParaRPr lang="en-US" sz="20000" dirty="0">
              <a:solidFill>
                <a:srgbClr val="00B050"/>
              </a:solidFill>
              <a:latin typeface="Whipsmart" panose="020B050203020305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56566" y="2819309"/>
            <a:ext cx="9897234" cy="14937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uniform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float</a:t>
            </a:r>
            <a:r>
              <a:rPr lang="hu-HU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time;</a:t>
            </a:r>
          </a:p>
          <a:p>
            <a:pPr>
              <a:lnSpc>
                <a:spcPct val="107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scene;</a:t>
            </a:r>
          </a:p>
        </p:txBody>
      </p:sp>
    </p:spTree>
    <p:extLst>
      <p:ext uri="{BB962C8B-B14F-4D97-AF65-F5344CB8AC3E}">
        <p14:creationId xmlns:p14="http://schemas.microsoft.com/office/powerpoint/2010/main" val="1483814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Mouse clicks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nsolas" panose="020B0609020204030204" pitchFamily="49" charset="0"/>
              </a:rPr>
              <a:t>mouse events</a:t>
            </a:r>
            <a:r>
              <a:rPr lang="en-US" dirty="0" smtClean="0"/>
              <a:t> </a:t>
            </a:r>
            <a:r>
              <a:rPr lang="en-US" dirty="0"/>
              <a:t>use </a:t>
            </a:r>
            <a:r>
              <a:rPr lang="en-US" dirty="0" smtClean="0"/>
              <a:t>viewport coordinates</a:t>
            </a:r>
          </a:p>
          <a:p>
            <a:pPr lvl="1"/>
            <a:r>
              <a:rPr lang="en-US" dirty="0" err="1" smtClean="0"/>
              <a:t>Kotlin</a:t>
            </a:r>
            <a:r>
              <a:rPr lang="en-US" dirty="0" smtClean="0"/>
              <a:t>: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event.clientX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event.clientY</a:t>
            </a:r>
            <a:endParaRPr lang="en-US" dirty="0"/>
          </a:p>
          <a:p>
            <a:pPr lvl="1"/>
            <a:r>
              <a:rPr lang="en-US" dirty="0" smtClean="0"/>
              <a:t>divide </a:t>
            </a:r>
            <a:r>
              <a:rPr lang="en-US" dirty="0"/>
              <a:t>by canvas width and </a:t>
            </a:r>
            <a:r>
              <a:rPr lang="en-US" dirty="0" smtClean="0"/>
              <a:t>height</a:t>
            </a:r>
          </a:p>
          <a:p>
            <a:pPr lvl="2"/>
            <a:r>
              <a:rPr lang="en-US" dirty="0" smtClean="0"/>
              <a:t>now in [0, 1]</a:t>
            </a:r>
            <a:endParaRPr lang="en-US" dirty="0"/>
          </a:p>
          <a:p>
            <a:pPr lvl="1"/>
            <a:r>
              <a:rPr lang="en-US" dirty="0"/>
              <a:t>subtract 0.5 from </a:t>
            </a:r>
            <a:r>
              <a:rPr lang="en-US" dirty="0" smtClean="0"/>
              <a:t>both</a:t>
            </a:r>
          </a:p>
          <a:p>
            <a:pPr lvl="2"/>
            <a:r>
              <a:rPr lang="en-US" dirty="0" smtClean="0"/>
              <a:t>now </a:t>
            </a:r>
            <a:r>
              <a:rPr lang="en-US" dirty="0"/>
              <a:t>in </a:t>
            </a:r>
            <a:r>
              <a:rPr lang="en-US" dirty="0" smtClean="0"/>
              <a:t>[-0.5, 0.5]</a:t>
            </a:r>
            <a:endParaRPr lang="en-US" dirty="0"/>
          </a:p>
          <a:p>
            <a:pPr lvl="1"/>
            <a:r>
              <a:rPr lang="en-US" dirty="0"/>
              <a:t>multiply x by </a:t>
            </a:r>
            <a:r>
              <a:rPr lang="en-US" dirty="0" smtClean="0"/>
              <a:t>2, </a:t>
            </a:r>
            <a:r>
              <a:rPr lang="en-US" dirty="0"/>
              <a:t>y by -</a:t>
            </a:r>
            <a:r>
              <a:rPr lang="en-US" dirty="0" smtClean="0"/>
              <a:t>2</a:t>
            </a:r>
          </a:p>
          <a:p>
            <a:pPr lvl="2"/>
            <a:r>
              <a:rPr lang="en-US" dirty="0" smtClean="0"/>
              <a:t>now </a:t>
            </a:r>
            <a:r>
              <a:rPr lang="en-US" dirty="0"/>
              <a:t>in </a:t>
            </a:r>
            <a:r>
              <a:rPr lang="en-US" dirty="0" smtClean="0"/>
              <a:t>[-</a:t>
            </a:r>
            <a:r>
              <a:rPr lang="en-US" dirty="0"/>
              <a:t>1</a:t>
            </a:r>
            <a:r>
              <a:rPr lang="en-US" dirty="0" smtClean="0"/>
              <a:t>, 1], y upwards</a:t>
            </a:r>
            <a:endParaRPr lang="en-US" dirty="0"/>
          </a:p>
          <a:p>
            <a:pPr lvl="1"/>
            <a:r>
              <a:rPr lang="en-US" dirty="0"/>
              <a:t>you have normalized device </a:t>
            </a:r>
            <a:r>
              <a:rPr lang="en-US" dirty="0" smtClean="0"/>
              <a:t>coordinates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22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5.2343"/>
  <p:tag name="ORIGINALWIDTH" val="815.898"/>
  <p:tag name="LATEXADDIN" val="\documentclass{tufte-book}&#10;\usepackage{amsmath}&#10;\usepackage{amssymb}&#10;%\usepackage{urwchancal}&#10;%\usepackage[cal=rsfso,calscaled=.96]{mathalfa}&#10;\usepackage{bm}&#10;\usepackage{accents}&#10;\usepackage{color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varphi = \arctan y/x&#10;$$&#10;&#10;\end{document}"/>
  <p:tag name="IGUANATEXSIZE" val="20"/>
  <p:tag name="IGUANATEXCURSOR" val="659"/>
  <p:tag name="TRANSPARENCY" val="True"/>
  <p:tag name="FILENAME" val=""/>
  <p:tag name="INPUTTYPE" val="0"/>
  <p:tag name="LATEXENGINEID" val="0"/>
  <p:tag name="TEMPFOLDER" val="c: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4.48819"/>
  <p:tag name="ORIGINALWIDTH" val="69.74126"/>
  <p:tag name="LATEXADDIN" val="\documentclass{tufte-book}&#10;\usepackage{amsmath}&#10;\usepackage{amssymb}&#10;%\usepackage{urwchancal}&#10;%\usepackage[cal=rsfso,calscaled=.96]{mathalfa}&#10;\usepackage{bm}&#10;\usepackage{accents}&#10;\usepackage{color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varphi&#10;$$&#10;&#10;\end{document}"/>
  <p:tag name="IGUANATEXSIZE" val="20"/>
  <p:tag name="IGUANATEXCURSOR" val="650"/>
  <p:tag name="TRANSPARENCY" val="True"/>
  <p:tag name="FILENAME" val=""/>
  <p:tag name="INPUTTYPE" val="0"/>
  <p:tag name="LATEXENGINEID" val="0"/>
  <p:tag name="TEMPFOLDER" val="c: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4.48819"/>
  <p:tag name="ORIGINALWIDTH" val="62.99213"/>
  <p:tag name="LATEXADDIN" val="\documentclass{tufte-book}&#10;\usepackage{amsmath}&#10;\usepackage{amssymb}&#10;%\usepackage{urwchancal}&#10;%\usepackage[cal=rsfso,calscaled=.96]{mathalfa}&#10;\usepackage{bm}&#10;\usepackage{accents}&#10;\usepackage{color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y&#10;$$&#10;&#10;\end{document}"/>
  <p:tag name="IGUANATEXSIZE" val="20"/>
  <p:tag name="IGUANATEXCURSOR" val="643"/>
  <p:tag name="TRANSPARENCY" val="True"/>
  <p:tag name="FILENAME" val=""/>
  <p:tag name="INPUTTYPE" val="0"/>
  <p:tag name="LATEXENGINEID" val="0"/>
  <p:tag name="TEMPFOLDER" val="c: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1.49228"/>
  <p:tag name="ORIGINALWIDTH" val="59.99252"/>
  <p:tag name="LATEXADDIN" val="\documentclass{tufte-book}&#10;\usepackage{amsmath}&#10;\usepackage{amssymb}&#10;%\usepackage{urwchancal}&#10;%\usepackage[cal=rsfso,calscaled=.96]{mathalfa}&#10;\usepackage{bm}&#10;\usepackage{accents}&#10;\usepackage{color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x&#10;$$&#10;&#10;\end{document}"/>
  <p:tag name="IGUANATEXSIZE" val="20"/>
  <p:tag name="IGUANATEXCURSOR" val="643"/>
  <p:tag name="TRANSPARENCY" val="True"/>
  <p:tag name="FILENAME" val=""/>
  <p:tag name="INPUTTYPE" val="0"/>
  <p:tag name="LATEXENGINEID" val="0"/>
  <p:tag name="TEMPFOLDER" val="c:\temp\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00B050"/>
      </a:dk2>
      <a:lt2>
        <a:srgbClr val="FFFFFF"/>
      </a:lt2>
      <a:accent1>
        <a:srgbClr val="0070C0"/>
      </a:accent1>
      <a:accent2>
        <a:srgbClr val="FF00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35621</TotalTime>
  <Words>329</Words>
  <Application>Microsoft Office PowerPoint</Application>
  <PresentationFormat>Widescreen</PresentationFormat>
  <Paragraphs>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Consolas</vt:lpstr>
      <vt:lpstr>Orthodox Herbertarian</vt:lpstr>
      <vt:lpstr>Symbol</vt:lpstr>
      <vt:lpstr>Times New Roman</vt:lpstr>
      <vt:lpstr>Whipsmart</vt:lpstr>
      <vt:lpstr>Office Theme</vt:lpstr>
      <vt:lpstr>Computer Graphics Patterns in GLSL</vt:lpstr>
      <vt:lpstr>Patterns</vt:lpstr>
      <vt:lpstr>Patterns on moving objects</vt:lpstr>
      <vt:lpstr>Angle from position difference</vt:lpstr>
      <vt:lpstr>Wheel pattern</vt:lpstr>
      <vt:lpstr>Objects rotated by /2</vt:lpstr>
      <vt:lpstr>Object "rotating" around axis x</vt:lpstr>
      <vt:lpstr>Mouse clicks</vt:lpstr>
    </vt:vector>
  </TitlesOfParts>
  <Company>Budapest University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Vizualizáció és képszintézis</dc:title>
  <dc:creator>László Szécsi</dc:creator>
  <cp:lastModifiedBy>László Szécsi</cp:lastModifiedBy>
  <cp:revision>280</cp:revision>
  <dcterms:created xsi:type="dcterms:W3CDTF">2014-12-27T20:04:49Z</dcterms:created>
  <dcterms:modified xsi:type="dcterms:W3CDTF">2021-02-11T14:34:00Z</dcterms:modified>
</cp:coreProperties>
</file>