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7" r:id="rId2"/>
    <p:sldId id="499" r:id="rId3"/>
    <p:sldId id="501" r:id="rId4"/>
    <p:sldId id="502" r:id="rId5"/>
    <p:sldId id="503" r:id="rId6"/>
    <p:sldId id="504" r:id="rId7"/>
    <p:sldId id="5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984" autoAdjust="0"/>
  </p:normalViewPr>
  <p:slideViewPr>
    <p:cSldViewPr snapToGrid="0">
      <p:cViewPr varScale="1">
        <p:scale>
          <a:sx n="90" d="100"/>
          <a:sy n="90" d="100"/>
        </p:scale>
        <p:origin x="66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err="1" smtClean="0"/>
              <a:t>Geometry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3962400" y="2133600"/>
            <a:ext cx="4267200" cy="426720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5585952" y="3774068"/>
            <a:ext cx="538316" cy="692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– as a triangle fan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400" y="1981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704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089857" y="2450690"/>
            <a:ext cx="51618" cy="2061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66057" y="3761776"/>
            <a:ext cx="465803" cy="752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178346" y="3778046"/>
            <a:ext cx="2051255" cy="734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66057" y="4528341"/>
            <a:ext cx="728815" cy="244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8345" y="4552571"/>
            <a:ext cx="1231490" cy="18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51307" y="4495801"/>
            <a:ext cx="0" cy="967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31327" y="4543206"/>
            <a:ext cx="1319980" cy="1795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30764" y="4543206"/>
            <a:ext cx="945123" cy="271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99885" y="3802629"/>
            <a:ext cx="2133602" cy="692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22707" y="4267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9907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48549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6145161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66271" y="4557252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4562167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6394" y="513337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60960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86251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3999886" y="2133600"/>
            <a:ext cx="4305915" cy="4800600"/>
          </a:xfrm>
          <a:prstGeom prst="arc">
            <a:avLst>
              <a:gd name="adj1" fmla="val 11952023"/>
              <a:gd name="adj2" fmla="val 21570950"/>
            </a:avLst>
          </a:prstGeom>
          <a:solidFill>
            <a:srgbClr val="99FF66">
              <a:alpha val="25098"/>
            </a:srgbClr>
          </a:solidFill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800" i="1" dirty="0">
                <a:latin typeface="Symbol" panose="05050102010706020507" pitchFamily="18" charset="2"/>
              </a:rPr>
              <a:t>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4734" y="3242414"/>
            <a:ext cx="261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i="1" dirty="0" err="1"/>
              <a:t>R</a:t>
            </a:r>
            <a:r>
              <a:rPr lang="en-US" sz="2400" dirty="0" err="1"/>
              <a:t>cos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i="1" dirty="0">
                <a:latin typeface="Symbol" panose="05050102010706020507" pitchFamily="18" charset="2"/>
              </a:rPr>
              <a:t>  </a:t>
            </a:r>
            <a:r>
              <a:rPr lang="en-US" sz="2400" i="1" dirty="0" err="1"/>
              <a:t>R</a:t>
            </a:r>
            <a:r>
              <a:rPr lang="en-US" sz="2400" dirty="0" err="1"/>
              <a:t>sin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dirty="0">
                <a:latin typeface="Symbol" panose="05050102010706020507" pitchFamily="18" charset="2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7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vertex buffer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start with an array holding only the origin</a:t>
            </a:r>
            <a:r>
              <a:rPr lang="en-US" dirty="0" smtClean="0"/>
              <a:t>’s coordinates</a:t>
            </a:r>
          </a:p>
          <a:p>
            <a:r>
              <a:rPr lang="en-US" dirty="0" smtClean="0"/>
              <a:t>in a loop, push in coordinates along the perimeter</a:t>
            </a:r>
          </a:p>
          <a:p>
            <a:pPr lvl="1"/>
            <a:r>
              <a:rPr lang="en-US" dirty="0" smtClean="0"/>
              <a:t>the loop variable is angle phi</a:t>
            </a:r>
          </a:p>
          <a:p>
            <a:pPr lvl="1"/>
            <a:r>
              <a:rPr lang="en-US" dirty="0" smtClean="0"/>
              <a:t>use cos phi and sin phi</a:t>
            </a:r>
          </a:p>
          <a:p>
            <a:pPr lvl="1"/>
            <a:r>
              <a:rPr lang="en-US" dirty="0" smtClean="0"/>
              <a:t>radius is different for odd vertices</a:t>
            </a:r>
          </a:p>
          <a:p>
            <a:r>
              <a:rPr lang="en-US" dirty="0" smtClean="0"/>
              <a:t>use your array in place of the literal array of numbers when filling the vertex buffer</a:t>
            </a:r>
          </a:p>
          <a:p>
            <a:r>
              <a:rPr lang="en-US" dirty="0" smtClean="0"/>
              <a:t>take care to keep the typed array constructor</a:t>
            </a:r>
          </a:p>
          <a:p>
            <a:r>
              <a:rPr lang="en-US" dirty="0" smtClean="0"/>
              <a:t>also fill the color vertex buffer to appropriate size (be creative)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index buffer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triangles do you need?</a:t>
            </a:r>
          </a:p>
          <a:p>
            <a:r>
              <a:rPr lang="en-US" dirty="0" smtClean="0"/>
              <a:t>how many indices does that mean?</a:t>
            </a:r>
          </a:p>
          <a:p>
            <a:r>
              <a:rPr lang="en-US" dirty="0" smtClean="0"/>
              <a:t>what are the indices of the vertices that make a triangle?</a:t>
            </a:r>
          </a:p>
          <a:p>
            <a:pPr lvl="1"/>
            <a:r>
              <a:rPr lang="en-US" dirty="0" smtClean="0"/>
              <a:t>note that the origin is part of every triangle here</a:t>
            </a:r>
          </a:p>
          <a:p>
            <a:r>
              <a:rPr lang="en-US" dirty="0" smtClean="0"/>
              <a:t>fill array of indices in a loop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create and draw it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draw method, pass the number of indices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 instance of </a:t>
            </a:r>
            <a:r>
              <a:rPr lang="en-US" dirty="0" err="1" smtClean="0"/>
              <a:t>StarGeometry</a:t>
            </a:r>
            <a:r>
              <a:rPr lang="en-US" dirty="0" smtClean="0"/>
              <a:t> </a:t>
            </a:r>
            <a:r>
              <a:rPr lang="en-US" dirty="0"/>
              <a:t>in the Scene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/>
              <a:t>draw it in update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49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buffer may refer to non-existent vertices</a:t>
            </a:r>
          </a:p>
          <a:p>
            <a:pPr lvl="1"/>
            <a:r>
              <a:rPr lang="en-US" dirty="0" smtClean="0"/>
              <a:t>because there are too few vertex coordinates</a:t>
            </a:r>
          </a:p>
          <a:p>
            <a:pPr lvl="1"/>
            <a:r>
              <a:rPr lang="en-US" dirty="0" smtClean="0"/>
              <a:t>because there are too many/wrong indices</a:t>
            </a:r>
          </a:p>
          <a:p>
            <a:r>
              <a:rPr lang="en-US" dirty="0" smtClean="0"/>
              <a:t>there may be too few indices</a:t>
            </a:r>
          </a:p>
          <a:p>
            <a:endParaRPr lang="en-US" dirty="0"/>
          </a:p>
          <a:p>
            <a:r>
              <a:rPr lang="en-US" dirty="0" smtClean="0"/>
              <a:t>these produce runtime error messages on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curve</a:t>
            </a:r>
          </a:p>
          <a:p>
            <a:pPr lvl="1"/>
            <a:r>
              <a:rPr lang="en-US" dirty="0" smtClean="0"/>
              <a:t>a shape (set of points) given by a point-valued function of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can be written as two scalar function for coordinates x and y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is scalar, called the curve parameter</a:t>
            </a:r>
          </a:p>
          <a:p>
            <a:r>
              <a:rPr lang="en-US" dirty="0" smtClean="0"/>
              <a:t>easy to generate points on curve (just substitute values of </a:t>
            </a:r>
            <a:r>
              <a:rPr lang="en-US" i="1" dirty="0" smtClean="0"/>
              <a:t>t</a:t>
            </a:r>
            <a:r>
              <a:rPr lang="en-US" dirty="0" smtClean="0"/>
              <a:t> to get coordinates)</a:t>
            </a:r>
          </a:p>
          <a:p>
            <a:pPr lvl="1"/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7218095" y="4322157"/>
            <a:ext cx="2113280" cy="2143760"/>
          </a:xfrm>
          <a:prstGeom prst="hear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267257" y="4400160"/>
            <a:ext cx="2084439" cy="2015612"/>
          </a:xfrm>
          <a:custGeom>
            <a:avLst/>
            <a:gdLst>
              <a:gd name="connsiteX0" fmla="*/ 1012723 w 2084439"/>
              <a:gd name="connsiteY0" fmla="*/ 2015612 h 2015612"/>
              <a:gd name="connsiteX1" fmla="*/ 1543665 w 2084439"/>
              <a:gd name="connsiteY1" fmla="*/ 1592825 h 2015612"/>
              <a:gd name="connsiteX2" fmla="*/ 1995949 w 2084439"/>
              <a:gd name="connsiteY2" fmla="*/ 993058 h 2015612"/>
              <a:gd name="connsiteX3" fmla="*/ 2084439 w 2084439"/>
              <a:gd name="connsiteY3" fmla="*/ 285135 h 2015612"/>
              <a:gd name="connsiteX4" fmla="*/ 1376516 w 2084439"/>
              <a:gd name="connsiteY4" fmla="*/ 0 h 2015612"/>
              <a:gd name="connsiteX5" fmla="*/ 1002891 w 2084439"/>
              <a:gd name="connsiteY5" fmla="*/ 373625 h 2015612"/>
              <a:gd name="connsiteX6" fmla="*/ 707923 w 2084439"/>
              <a:gd name="connsiteY6" fmla="*/ 0 h 2015612"/>
              <a:gd name="connsiteX7" fmla="*/ 0 w 2084439"/>
              <a:gd name="connsiteY7" fmla="*/ 314632 h 2015612"/>
              <a:gd name="connsiteX8" fmla="*/ 9833 w 2084439"/>
              <a:gd name="connsiteY8" fmla="*/ 1012722 h 2015612"/>
              <a:gd name="connsiteX9" fmla="*/ 412955 w 2084439"/>
              <a:gd name="connsiteY9" fmla="*/ 1592825 h 2015612"/>
              <a:gd name="connsiteX10" fmla="*/ 1012723 w 2084439"/>
              <a:gd name="connsiteY10" fmla="*/ 2015612 h 20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4439" h="2015612">
                <a:moveTo>
                  <a:pt x="1012723" y="2015612"/>
                </a:moveTo>
                <a:lnTo>
                  <a:pt x="1543665" y="1592825"/>
                </a:lnTo>
                <a:lnTo>
                  <a:pt x="1995949" y="993058"/>
                </a:lnTo>
                <a:lnTo>
                  <a:pt x="2084439" y="285135"/>
                </a:lnTo>
                <a:lnTo>
                  <a:pt x="1376516" y="0"/>
                </a:lnTo>
                <a:lnTo>
                  <a:pt x="1002891" y="373625"/>
                </a:lnTo>
                <a:lnTo>
                  <a:pt x="707923" y="0"/>
                </a:lnTo>
                <a:lnTo>
                  <a:pt x="0" y="314632"/>
                </a:lnTo>
                <a:lnTo>
                  <a:pt x="9833" y="1012722"/>
                </a:lnTo>
                <a:lnTo>
                  <a:pt x="412955" y="1592825"/>
                </a:lnTo>
                <a:lnTo>
                  <a:pt x="1012723" y="2015612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>
            <a:off x="7267257" y="4714792"/>
            <a:ext cx="1004119" cy="693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5"/>
          </p:cNvCxnSpPr>
          <p:nvPr/>
        </p:nvCxnSpPr>
        <p:spPr>
          <a:xfrm>
            <a:off x="8270148" y="4773786"/>
            <a:ext cx="14747" cy="629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3"/>
          </p:cNvCxnSpPr>
          <p:nvPr/>
        </p:nvCxnSpPr>
        <p:spPr>
          <a:xfrm flipH="1">
            <a:off x="8284895" y="4685295"/>
            <a:ext cx="1066800" cy="703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</p:cNvCxnSpPr>
          <p:nvPr/>
        </p:nvCxnSpPr>
        <p:spPr>
          <a:xfrm flipH="1" flipV="1">
            <a:off x="8309476" y="5395676"/>
            <a:ext cx="108462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1"/>
          </p:cNvCxnSpPr>
          <p:nvPr/>
        </p:nvCxnSpPr>
        <p:spPr>
          <a:xfrm flipH="1" flipV="1">
            <a:off x="8284893" y="5395675"/>
            <a:ext cx="526028" cy="597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</p:cNvCxnSpPr>
          <p:nvPr/>
        </p:nvCxnSpPr>
        <p:spPr>
          <a:xfrm flipV="1">
            <a:off x="8279980" y="5403050"/>
            <a:ext cx="14441" cy="1012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7" idx="9"/>
          </p:cNvCxnSpPr>
          <p:nvPr/>
        </p:nvCxnSpPr>
        <p:spPr>
          <a:xfrm flipV="1">
            <a:off x="7680212" y="5395675"/>
            <a:ext cx="597309" cy="597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8"/>
          </p:cNvCxnSpPr>
          <p:nvPr/>
        </p:nvCxnSpPr>
        <p:spPr>
          <a:xfrm flipV="1">
            <a:off x="7277090" y="5383386"/>
            <a:ext cx="1017331" cy="29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146015" y="466747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7" idx="6"/>
          </p:cNvCxnSpPr>
          <p:nvPr/>
        </p:nvCxnSpPr>
        <p:spPr>
          <a:xfrm>
            <a:off x="7975180" y="4400160"/>
            <a:ext cx="309715" cy="100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</p:cNvCxnSpPr>
          <p:nvPr/>
        </p:nvCxnSpPr>
        <p:spPr>
          <a:xfrm flipH="1">
            <a:off x="8284894" y="4400160"/>
            <a:ext cx="358878" cy="1002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132496" y="629655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65896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16336" y="525679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61811" y="450155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27015" y="4252675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41214" y="4252674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364" y="4586360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8766" y="5223612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3453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46015" y="525679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4560731"/>
            <a:ext cx="1873067" cy="337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5050571"/>
            <a:ext cx="6131201" cy="3434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4852"/>
  <p:tag name="ORIGINALWIDTH" val="658.417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 = 16 \sin^3 t&#10;$$&#10;&#10;\end{document}"/>
  <p:tag name="IGUANATEXSIZE" val="28"/>
  <p:tag name="IGUANATEXCURSOR" val="79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2155.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 = 13 \cos t - 5 \cos 2t - 2 \cos 3 t - \cos 4t&#10;$$&#10;&#10;\end{document}"/>
  <p:tag name="IGUANATEXSIZE" val="28"/>
  <p:tag name="IGUANATEXCURSOR" val="828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39411</TotalTime>
  <Words>283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Orthodox Herbertarian</vt:lpstr>
      <vt:lpstr>Symbol</vt:lpstr>
      <vt:lpstr>Whipsmart</vt:lpstr>
      <vt:lpstr>Office Theme</vt:lpstr>
      <vt:lpstr>Computer Graphics Geometry</vt:lpstr>
      <vt:lpstr>Star – as a triangle fan</vt:lpstr>
      <vt:lpstr>StarGeometry – vertex buffer</vt:lpstr>
      <vt:lpstr>StarGeometry – index buffer</vt:lpstr>
      <vt:lpstr>StarGeometry – create and draw it</vt:lpstr>
      <vt:lpstr>Potential errors</vt:lpstr>
      <vt:lpstr>Heart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273</cp:revision>
  <dcterms:created xsi:type="dcterms:W3CDTF">2014-12-27T20:04:49Z</dcterms:created>
  <dcterms:modified xsi:type="dcterms:W3CDTF">2021-02-11T14:19:11Z</dcterms:modified>
</cp:coreProperties>
</file>