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36"/>
  </p:notesMasterIdLst>
  <p:handoutMasterIdLst>
    <p:handoutMasterId r:id="rId37"/>
  </p:handoutMasterIdLst>
  <p:sldIdLst>
    <p:sldId id="256" r:id="rId2"/>
    <p:sldId id="573" r:id="rId3"/>
    <p:sldId id="585" r:id="rId4"/>
    <p:sldId id="577" r:id="rId5"/>
    <p:sldId id="591" r:id="rId6"/>
    <p:sldId id="469" r:id="rId7"/>
    <p:sldId id="578" r:id="rId8"/>
    <p:sldId id="470" r:id="rId9"/>
    <p:sldId id="438" r:id="rId10"/>
    <p:sldId id="471" r:id="rId11"/>
    <p:sldId id="579" r:id="rId12"/>
    <p:sldId id="586" r:id="rId13"/>
    <p:sldId id="485" r:id="rId14"/>
    <p:sldId id="584" r:id="rId15"/>
    <p:sldId id="553" r:id="rId16"/>
    <p:sldId id="592" r:id="rId17"/>
    <p:sldId id="559" r:id="rId18"/>
    <p:sldId id="556" r:id="rId19"/>
    <p:sldId id="566" r:id="rId20"/>
    <p:sldId id="564" r:id="rId21"/>
    <p:sldId id="558" r:id="rId22"/>
    <p:sldId id="567" r:id="rId23"/>
    <p:sldId id="472" r:id="rId24"/>
    <p:sldId id="583" r:id="rId25"/>
    <p:sldId id="445" r:id="rId26"/>
    <p:sldId id="446" r:id="rId27"/>
    <p:sldId id="453" r:id="rId28"/>
    <p:sldId id="447" r:id="rId29"/>
    <p:sldId id="454" r:id="rId30"/>
    <p:sldId id="449" r:id="rId31"/>
    <p:sldId id="587" r:id="rId32"/>
    <p:sldId id="588" r:id="rId33"/>
    <p:sldId id="589" r:id="rId34"/>
    <p:sldId id="590" r:id="rId35"/>
  </p:sldIdLst>
  <p:sldSz cx="9144000" cy="5143500" type="screen16x9"/>
  <p:notesSz cx="7099300" cy="10234613"/>
  <p:kinsoku lang="ja-JP" invalStChars="、。，．・：；？！゛゜ヽヾゝゞ々ー’”）〕］｝〉》」』】°‰′″℃￠％ぁぃぅぇぉっゃゅょゎァィゥェォッャュョヮヵヶ!%),.:;?]}｡｣､･ｧｨｩｪｫｬｭｮｯｰﾞﾟ" invalEndChars="‘“（〔［｛〈《「『【￥＄$([\{｢￡"/>
  <p:defaultTextStyle>
    <a:defPPr>
      <a:defRPr lang="hu-HU"/>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D60093"/>
    <a:srgbClr val="01AF16"/>
    <a:srgbClr val="D795D4"/>
    <a:srgbClr val="CCFF33"/>
    <a:srgbClr val="EEECE1"/>
    <a:srgbClr val="14F85B"/>
    <a:srgbClr val="FDEADA"/>
    <a:srgbClr val="4F81BD"/>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79202" autoAdjust="0"/>
  </p:normalViewPr>
  <p:slideViewPr>
    <p:cSldViewPr>
      <p:cViewPr varScale="1">
        <p:scale>
          <a:sx n="115" d="100"/>
          <a:sy n="115" d="100"/>
        </p:scale>
        <p:origin x="514" y="67"/>
      </p:cViewPr>
      <p:guideLst>
        <p:guide orient="horz" pos="1620"/>
        <p:guide pos="2880"/>
      </p:guideLst>
    </p:cSldViewPr>
  </p:slideViewPr>
  <p:notesTextViewPr>
    <p:cViewPr>
      <p:scale>
        <a:sx n="100" d="100"/>
        <a:sy n="100" d="100"/>
      </p:scale>
      <p:origin x="0" y="0"/>
    </p:cViewPr>
  </p:notesTextViewPr>
  <p:notesViewPr>
    <p:cSldViewPr>
      <p:cViewPr>
        <p:scale>
          <a:sx n="62" d="100"/>
          <a:sy n="62" d="100"/>
        </p:scale>
        <p:origin x="-3106" y="-34"/>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5510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idx="2"/>
          </p:nvPr>
        </p:nvSpPr>
        <p:spPr bwMode="auto">
          <a:xfrm>
            <a:off x="150813" y="774700"/>
            <a:ext cx="6797675" cy="38242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1" name="Rectangle 3"/>
          <p:cNvSpPr>
            <a:spLocks noGrp="1" noChangeArrowheads="1"/>
          </p:cNvSpPr>
          <p:nvPr>
            <p:ph type="body" sz="quarter" idx="3"/>
          </p:nvPr>
        </p:nvSpPr>
        <p:spPr bwMode="auto">
          <a:xfrm>
            <a:off x="946150" y="4862513"/>
            <a:ext cx="5207000" cy="4306887"/>
          </a:xfrm>
          <a:prstGeom prst="rect">
            <a:avLst/>
          </a:prstGeom>
          <a:noFill/>
          <a:ln w="12700">
            <a:noFill/>
            <a:miter lim="800000"/>
            <a:headEnd/>
            <a:tailEnd/>
          </a:ln>
          <a:effectLst/>
        </p:spPr>
        <p:txBody>
          <a:bodyPr vert="horz" wrap="square" lIns="95456" tIns="46890" rIns="95456" bIns="46890" numCol="1" anchor="t" anchorCtr="0" compatLnSpc="1">
            <a:prstTxWarp prst="textNoShape">
              <a:avLst/>
            </a:prstTxWarp>
          </a:bodyPr>
          <a:lstStyle/>
          <a:p>
            <a:pPr lvl="0"/>
            <a:r>
              <a:rPr lang="hu-HU" noProof="0" smtClean="0"/>
              <a:t>Click to edit Master notes styles</a:t>
            </a:r>
          </a:p>
          <a:p>
            <a:pPr lvl="1"/>
            <a:r>
              <a:rPr lang="hu-HU" noProof="0" smtClean="0"/>
              <a:t>Second Level</a:t>
            </a:r>
          </a:p>
          <a:p>
            <a:pPr lvl="2"/>
            <a:r>
              <a:rPr lang="hu-HU" noProof="0" smtClean="0"/>
              <a:t>Third Level</a:t>
            </a:r>
          </a:p>
          <a:p>
            <a:pPr lvl="3"/>
            <a:r>
              <a:rPr lang="hu-HU" noProof="0" smtClean="0"/>
              <a:t>Fourth Level</a:t>
            </a:r>
          </a:p>
          <a:p>
            <a:pPr lvl="4"/>
            <a:r>
              <a:rPr lang="hu-HU" noProof="0" smtClean="0"/>
              <a:t>Fifth Level</a:t>
            </a:r>
          </a:p>
        </p:txBody>
      </p:sp>
    </p:spTree>
    <p:extLst>
      <p:ext uri="{BB962C8B-B14F-4D97-AF65-F5344CB8AC3E}">
        <p14:creationId xmlns:p14="http://schemas.microsoft.com/office/powerpoint/2010/main" val="37705286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150813" y="774700"/>
            <a:ext cx="6797675" cy="3824288"/>
          </a:xfrm>
          <a:ln cap="flat"/>
        </p:spPr>
      </p:sp>
      <p:sp>
        <p:nvSpPr>
          <p:cNvPr id="194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50813" y="774700"/>
            <a:ext cx="6797675" cy="3824288"/>
          </a:xfrm>
        </p:spPr>
      </p:sp>
      <p:sp>
        <p:nvSpPr>
          <p:cNvPr id="3" name="Jegyzetek hely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37397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en-US"/>
          </a:p>
        </p:txBody>
      </p:sp>
    </p:spTree>
    <p:extLst>
      <p:ext uri="{BB962C8B-B14F-4D97-AF65-F5344CB8AC3E}">
        <p14:creationId xmlns:p14="http://schemas.microsoft.com/office/powerpoint/2010/main" val="2560207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en-US"/>
          </a:p>
        </p:txBody>
      </p:sp>
    </p:spTree>
    <p:extLst>
      <p:ext uri="{BB962C8B-B14F-4D97-AF65-F5344CB8AC3E}">
        <p14:creationId xmlns:p14="http://schemas.microsoft.com/office/powerpoint/2010/main" val="227135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150813" y="774700"/>
            <a:ext cx="6797675" cy="3824288"/>
          </a:xfrm>
          <a:ln/>
        </p:spPr>
      </p:sp>
      <p:sp>
        <p:nvSpPr>
          <p:cNvPr id="215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In computer graphics, we should also take into account that a computer is programmed, which cannot do anything else but making </a:t>
            </a:r>
            <a:r>
              <a:rPr lang="en-US" altLang="en-US" dirty="0" err="1" smtClean="0"/>
              <a:t>calculat</a:t>
            </a:r>
            <a:r>
              <a:rPr lang="hu-HU" altLang="en-US" dirty="0" err="1" smtClean="0"/>
              <a:t>ions</a:t>
            </a:r>
            <a:r>
              <a:rPr lang="en-US" altLang="en-US" dirty="0" smtClean="0"/>
              <a:t> with numbers. A computer is definitely not able to understand abstract concepts like point, line etc. So for the application of a computer, geometric concepts must be translated to numbers, calculation and algebra. </a:t>
            </a:r>
          </a:p>
          <a:p>
            <a:r>
              <a:rPr lang="en-US" altLang="en-US" dirty="0" smtClean="0"/>
              <a:t>A geometry based on algebra, equations and numbers is called </a:t>
            </a:r>
            <a:r>
              <a:rPr lang="en-US" altLang="en-US" b="1" dirty="0" smtClean="0"/>
              <a:t>analytic geometry </a:t>
            </a:r>
            <a:r>
              <a:rPr lang="en-US" altLang="en-US" dirty="0" smtClean="0"/>
              <a:t>or </a:t>
            </a:r>
            <a:r>
              <a:rPr lang="en-US" altLang="en-US" b="1" dirty="0" smtClean="0"/>
              <a:t>coordinate geometry</a:t>
            </a:r>
            <a:r>
              <a:rPr lang="en-US" altLang="en-US" dirty="0" smtClean="0"/>
              <a:t>. To establish an analytic version of a geometry, we have to find correspondences between geometric concepts and concepts of algebra in a way that axioms of the geometry will not contradict to the concepts of algebra. If it is done, we can forget the original axioms and work only with numbers and equations.</a:t>
            </a:r>
          </a:p>
        </p:txBody>
      </p:sp>
    </p:spTree>
    <p:extLst>
      <p:ext uri="{BB962C8B-B14F-4D97-AF65-F5344CB8AC3E}">
        <p14:creationId xmlns:p14="http://schemas.microsoft.com/office/powerpoint/2010/main" val="540458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altLang="en-US" dirty="0" smtClean="0"/>
              <a:t>Concerning vector operations, we can talk of </a:t>
            </a:r>
            <a:r>
              <a:rPr lang="en-US" altLang="en-US" b="1" dirty="0" smtClean="0"/>
              <a:t>addition </a:t>
            </a:r>
            <a:r>
              <a:rPr lang="en-US" altLang="en-US" dirty="0" smtClean="0"/>
              <a:t>that means the execution of the two translations one after the other. The resulting translation is independent of the order, so vector addition is </a:t>
            </a:r>
            <a:r>
              <a:rPr lang="en-US" altLang="en-US" b="1" dirty="0" smtClean="0"/>
              <a:t>commutative</a:t>
            </a:r>
            <a:r>
              <a:rPr lang="en-US" altLang="en-US" dirty="0" smtClean="0"/>
              <a:t> (parallelogram rule). If we have more than two vectors, parentheses can rearranged so it is also </a:t>
            </a:r>
            <a:r>
              <a:rPr lang="en-US" altLang="en-US" b="1" dirty="0" smtClean="0"/>
              <a:t>associative.</a:t>
            </a:r>
            <a:r>
              <a:rPr lang="en-US" altLang="en-US" dirty="0" smtClean="0"/>
              <a:t> Vector addition has an inverse, because we can ask which vector completes the translation of v2 to get a resulting translation v.</a:t>
            </a:r>
          </a:p>
          <a:p>
            <a:r>
              <a:rPr lang="en-US" altLang="en-US" dirty="0" smtClean="0"/>
              <a:t>Vectors can be </a:t>
            </a:r>
            <a:r>
              <a:rPr lang="en-US" altLang="en-US" b="1" dirty="0" smtClean="0"/>
              <a:t>multiplied by a scalar</a:t>
            </a:r>
            <a:r>
              <a:rPr lang="en-US" altLang="en-US" dirty="0" smtClean="0"/>
              <a:t>, which scales the length but does not modify the direction. Scaling is </a:t>
            </a:r>
            <a:r>
              <a:rPr lang="en-US" altLang="en-US" b="1" dirty="0" smtClean="0"/>
              <a:t>distributive</a:t>
            </a:r>
            <a:r>
              <a:rPr lang="en-US" altLang="en-US" dirty="0" smtClean="0"/>
              <a:t>, i.e. scaling a sum of two vectors results in the same vector as adding up the two scaled versions.</a:t>
            </a:r>
          </a:p>
          <a:p>
            <a:r>
              <a:rPr lang="en-US" altLang="en-US" dirty="0" smtClean="0"/>
              <a:t>We have to emphasize that the nice properties of commutativity, associativity, and </a:t>
            </a:r>
            <a:r>
              <a:rPr lang="en-US" altLang="en-US" dirty="0" err="1" smtClean="0"/>
              <a:t>distributivity</a:t>
            </a:r>
            <a:r>
              <a:rPr lang="en-US" altLang="en-US" dirty="0" smtClean="0"/>
              <a:t> are usually not evident and sometimes not even true for vector operations. They must be proven using the axioms of Euclidean geometry.</a:t>
            </a:r>
          </a:p>
        </p:txBody>
      </p:sp>
    </p:spTree>
    <p:extLst>
      <p:ext uri="{BB962C8B-B14F-4D97-AF65-F5344CB8AC3E}">
        <p14:creationId xmlns:p14="http://schemas.microsoft.com/office/powerpoint/2010/main" val="398954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50813" y="774700"/>
            <a:ext cx="6797675" cy="3824288"/>
          </a:xfrm>
          <a:ln/>
        </p:spPr>
      </p:sp>
      <p:sp>
        <p:nvSpPr>
          <p:cNvPr id="256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Vectors can be multiplied in different ways. The first possibility is the </a:t>
            </a:r>
            <a:r>
              <a:rPr lang="en-US" altLang="en-US" b="1" dirty="0" smtClean="0"/>
              <a:t>scalar product </a:t>
            </a:r>
            <a:r>
              <a:rPr lang="en-US" altLang="en-US" dirty="0" smtClean="0"/>
              <a:t>(aka </a:t>
            </a:r>
            <a:r>
              <a:rPr lang="en-US" altLang="en-US" b="1" dirty="0" smtClean="0"/>
              <a:t>dot </a:t>
            </a:r>
            <a:r>
              <a:rPr lang="en-US" altLang="en-US" dirty="0" smtClean="0"/>
              <a:t>or inner product) that assigns a scalar to two vectors. By definition, the resulting scalar is equal to the product of the lengths of the two vectors and the cosine of the angle between them.</a:t>
            </a:r>
          </a:p>
          <a:p>
            <a:r>
              <a:rPr lang="en-US" altLang="en-US" dirty="0" smtClean="0"/>
              <a:t>The geometric meaning of scalar product is the length of projection of one vector onto the other, multiplied by the lengths of the others.</a:t>
            </a:r>
          </a:p>
          <a:p>
            <a:r>
              <a:rPr lang="en-US" altLang="en-US" dirty="0" smtClean="0"/>
              <a:t>Scalar product is </a:t>
            </a:r>
            <a:r>
              <a:rPr lang="en-US" altLang="en-US" b="1" dirty="0" smtClean="0"/>
              <a:t>commutative</a:t>
            </a:r>
            <a:r>
              <a:rPr lang="en-US" altLang="en-US" dirty="0" smtClean="0"/>
              <a:t> (symmetric), which is obvious from the definition.</a:t>
            </a:r>
          </a:p>
          <a:p>
            <a:r>
              <a:rPr lang="en-US" altLang="en-US" dirty="0" smtClean="0"/>
              <a:t>Scalar product is </a:t>
            </a:r>
            <a:r>
              <a:rPr lang="en-US" altLang="en-US" b="1" dirty="0" smtClean="0"/>
              <a:t>distributive with the vector addition</a:t>
            </a:r>
            <a:r>
              <a:rPr lang="en-US" altLang="en-US" dirty="0" smtClean="0"/>
              <a:t>, which can be proven by looking at the geometric interpretation. Projection is obviously distributive (the projection of the sum of two vectors is the same as the sum of the two projections.</a:t>
            </a:r>
          </a:p>
          <a:p>
            <a:r>
              <a:rPr lang="en-US" altLang="en-US" dirty="0" smtClean="0"/>
              <a:t>Scalar product is </a:t>
            </a:r>
            <a:r>
              <a:rPr lang="en-US" altLang="en-US" b="1" dirty="0" smtClean="0"/>
              <a:t>NOT associative</a:t>
            </a:r>
            <a:r>
              <a:rPr lang="en-US" altLang="en-US" dirty="0" smtClean="0"/>
              <a:t>!</a:t>
            </a:r>
          </a:p>
          <a:p>
            <a:r>
              <a:rPr lang="en-US" altLang="en-US" dirty="0" smtClean="0"/>
              <a:t>There is a direct relationship between dot product and the absolute value. The scalar product of a vector with itself is equal to the square of its length according to the definition since cos(0)=1.</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50813" y="774700"/>
            <a:ext cx="6797675" cy="3824288"/>
          </a:xfrm>
        </p:spPr>
      </p:sp>
      <p:sp>
        <p:nvSpPr>
          <p:cNvPr id="3" name="Jegyzetek helye 2"/>
          <p:cNvSpPr>
            <a:spLocks noGrp="1"/>
          </p:cNvSpPr>
          <p:nvPr>
            <p:ph type="body" idx="1"/>
          </p:nvPr>
        </p:nvSpPr>
        <p:spPr/>
        <p:txBody>
          <a:bodyPr/>
          <a:lstStyle/>
          <a:p>
            <a:r>
              <a:rPr lang="en-US" altLang="en-US" dirty="0" smtClean="0"/>
              <a:t>Vectors can be multiplied with the rules of the </a:t>
            </a:r>
            <a:r>
              <a:rPr lang="en-US" altLang="en-US" b="1" dirty="0" smtClean="0"/>
              <a:t>vector (aka cross) product</a:t>
            </a:r>
            <a:r>
              <a:rPr lang="en-US" altLang="en-US" dirty="0" smtClean="0"/>
              <a:t> as well. The result is a vector of length equal to the product of the lengths of the two vectors and the sine of their angle. The resulting vector is perpendicular to both operands and points into the direction of the middle finger of our right hand if our thumb points into the direction of the first operand and our index finger into the direction of the second operand (</a:t>
            </a:r>
            <a:r>
              <a:rPr lang="en-US" altLang="en-US" b="1" dirty="0" smtClean="0"/>
              <a:t>right hand rule</a:t>
            </a:r>
            <a:r>
              <a:rPr lang="en-US" altLang="en-US" dirty="0" smtClean="0"/>
              <a:t>).</a:t>
            </a:r>
          </a:p>
          <a:p>
            <a:r>
              <a:rPr lang="en-US" altLang="en-US" dirty="0" smtClean="0"/>
              <a:t>Cross product can be given two different geometric interpretations. The first is a vector meeting the requirements of the right hand rule and of length equal to the area of the parallelogram of edge vectors of the two operands.</a:t>
            </a:r>
          </a:p>
          <a:p>
            <a:r>
              <a:rPr lang="en-US" altLang="en-US" dirty="0" smtClean="0"/>
              <a:t>The second geometric interpretation is the projection of the second vector onto the plane perpendicular to the first vector, rotating the projection by 90 degrees around the first vector, and finally scaling the result with the length of the first vector.</a:t>
            </a:r>
          </a:p>
          <a:p>
            <a:r>
              <a:rPr lang="en-US" altLang="en-US" dirty="0" smtClean="0"/>
              <a:t>Cross product is </a:t>
            </a:r>
            <a:r>
              <a:rPr lang="en-US" altLang="en-US" b="1" dirty="0" smtClean="0"/>
              <a:t>NOT commutative </a:t>
            </a:r>
            <a:r>
              <a:rPr lang="en-US" altLang="en-US" dirty="0" smtClean="0"/>
              <a:t>but </a:t>
            </a:r>
            <a:r>
              <a:rPr lang="en-US" altLang="en-US" b="1" dirty="0" smtClean="0"/>
              <a:t>anti-symmetric </a:t>
            </a:r>
            <a:r>
              <a:rPr lang="en-US" altLang="en-US" dirty="0" smtClean="0"/>
              <a:t>or alternating, which means that exchanging the two operands the result is multiplied by -1.</a:t>
            </a:r>
          </a:p>
          <a:p>
            <a:r>
              <a:rPr lang="en-US" altLang="en-US" dirty="0" smtClean="0"/>
              <a:t>Cross product is </a:t>
            </a:r>
            <a:r>
              <a:rPr lang="en-US" altLang="en-US" b="1" dirty="0" smtClean="0"/>
              <a:t>distributive with the addition</a:t>
            </a:r>
            <a:r>
              <a:rPr lang="en-US" altLang="en-US" dirty="0" smtClean="0"/>
              <a:t>, which can be proven by considering its second geometric interpretation. Projection onto a plane is distributive with addition, so are rotation and scaling. Cross product is </a:t>
            </a:r>
            <a:r>
              <a:rPr lang="en-US" altLang="en-US" b="1" dirty="0" smtClean="0"/>
              <a:t>NOT associative</a:t>
            </a:r>
            <a:r>
              <a:rPr lang="en-US" altLang="en-US" dirty="0" smtClean="0"/>
              <a:t>.</a:t>
            </a:r>
          </a:p>
          <a:p>
            <a:endParaRPr lang="en-US" dirty="0"/>
          </a:p>
        </p:txBody>
      </p:sp>
    </p:spTree>
    <p:extLst>
      <p:ext uri="{BB962C8B-B14F-4D97-AF65-F5344CB8AC3E}">
        <p14:creationId xmlns:p14="http://schemas.microsoft.com/office/powerpoint/2010/main" val="2680728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altLang="en-US" sz="1200" dirty="0" smtClean="0"/>
              <a:t>Having vectors and operations, we are ready to establish a </a:t>
            </a:r>
            <a:r>
              <a:rPr lang="en-US" altLang="en-US" sz="1200" b="1" dirty="0" smtClean="0"/>
              <a:t>Cartesian coordinate system</a:t>
            </a:r>
            <a:r>
              <a:rPr lang="en-US" altLang="en-US" sz="1200" dirty="0" smtClean="0"/>
              <a:t>. Let us select one point of the plane and two unit (length) vectors </a:t>
            </a:r>
            <a:r>
              <a:rPr lang="hu-HU" altLang="en-US" sz="1200" b="1" i="1" dirty="0" smtClean="0"/>
              <a:t>i</a:t>
            </a:r>
            <a:r>
              <a:rPr lang="en-GB" altLang="en-US" sz="1200" b="1" dirty="0" smtClean="0"/>
              <a:t> </a:t>
            </a:r>
            <a:r>
              <a:rPr lang="en-US" altLang="en-US" sz="1200" dirty="0" smtClean="0"/>
              <a:t> and </a:t>
            </a:r>
            <a:r>
              <a:rPr lang="en-GB" altLang="en-US" sz="1200" b="1" i="1" dirty="0" smtClean="0"/>
              <a:t>j</a:t>
            </a:r>
            <a:r>
              <a:rPr lang="hu-HU" altLang="en-US" sz="1200" b="1" i="1" dirty="0" smtClean="0"/>
              <a:t> </a:t>
            </a:r>
            <a:r>
              <a:rPr lang="en-US" altLang="en-US" sz="1200" b="1" i="1" dirty="0" smtClean="0"/>
              <a:t> </a:t>
            </a:r>
            <a:r>
              <a:rPr lang="en-US" altLang="en-US" sz="1200" dirty="0" smtClean="0"/>
              <a:t>that are perpendicular to each other. A vector has unit length if its scalar product with itself is 1 and two vectors are perpendicular if their scalar product is zero since cos(90)=0 (formally:</a:t>
            </a:r>
            <a:r>
              <a:rPr lang="hu-HU" altLang="en-US" sz="1200" b="1" i="1" dirty="0" smtClean="0"/>
              <a:t>i</a:t>
            </a:r>
            <a:r>
              <a:rPr lang="en-GB" altLang="en-US" sz="1200" b="1" dirty="0" smtClean="0"/>
              <a:t> </a:t>
            </a:r>
            <a:r>
              <a:rPr lang="hu-HU" altLang="en-US" sz="1200" dirty="0" smtClean="0">
                <a:cs typeface="Times New Roman" pitchFamily="18" charset="0"/>
                <a:sym typeface="Symbol" pitchFamily="18" charset="2"/>
              </a:rPr>
              <a:t></a:t>
            </a:r>
            <a:r>
              <a:rPr lang="hu-HU" altLang="en-US" sz="1200" b="1" i="1" dirty="0" smtClean="0"/>
              <a:t>i</a:t>
            </a:r>
            <a:r>
              <a:rPr lang="en-GB" altLang="en-US" sz="1200" b="1" dirty="0" smtClean="0"/>
              <a:t> </a:t>
            </a:r>
            <a:r>
              <a:rPr lang="en-US" altLang="en-US" sz="1200" dirty="0" smtClean="0">
                <a:cs typeface="Times New Roman" pitchFamily="18" charset="0"/>
                <a:sym typeface="Symbol" pitchFamily="18" charset="2"/>
              </a:rPr>
              <a:t>=</a:t>
            </a:r>
            <a:r>
              <a:rPr lang="en-GB" altLang="en-US" sz="1200" b="1" i="1" dirty="0" smtClean="0"/>
              <a:t>j </a:t>
            </a:r>
            <a:r>
              <a:rPr lang="hu-HU" altLang="en-US" sz="1200" dirty="0" smtClean="0">
                <a:cs typeface="Times New Roman" pitchFamily="18" charset="0"/>
                <a:sym typeface="Symbol" pitchFamily="18" charset="2"/>
              </a:rPr>
              <a:t></a:t>
            </a:r>
            <a:r>
              <a:rPr lang="en-GB" altLang="en-US" sz="1200" b="1" i="1" dirty="0" smtClean="0"/>
              <a:t>j </a:t>
            </a:r>
            <a:r>
              <a:rPr lang="en-US" altLang="en-US" sz="1200" dirty="0" smtClean="0">
                <a:cs typeface="Times New Roman" pitchFamily="18" charset="0"/>
                <a:sym typeface="Symbol" pitchFamily="18" charset="2"/>
              </a:rPr>
              <a:t>=1 and </a:t>
            </a:r>
            <a:r>
              <a:rPr lang="hu-HU" altLang="en-US" sz="1200" b="1" i="1" dirty="0" smtClean="0"/>
              <a:t>i</a:t>
            </a:r>
            <a:r>
              <a:rPr lang="en-GB" altLang="en-US" sz="1200" b="1" dirty="0" smtClean="0"/>
              <a:t> </a:t>
            </a:r>
            <a:r>
              <a:rPr lang="hu-HU" altLang="en-US" sz="1200" dirty="0" smtClean="0">
                <a:cs typeface="Times New Roman" pitchFamily="18" charset="0"/>
                <a:sym typeface="Symbol" pitchFamily="18" charset="2"/>
              </a:rPr>
              <a:t></a:t>
            </a:r>
            <a:r>
              <a:rPr lang="en-GB" altLang="en-US" sz="1200" b="1" i="1" dirty="0" smtClean="0"/>
              <a:t>j</a:t>
            </a:r>
            <a:r>
              <a:rPr lang="en-US" altLang="en-US" sz="1200" dirty="0" smtClean="0">
                <a:cs typeface="Times New Roman" pitchFamily="18" charset="0"/>
                <a:sym typeface="Symbol" pitchFamily="18" charset="2"/>
              </a:rPr>
              <a:t>= 0).</a:t>
            </a:r>
          </a:p>
          <a:p>
            <a:r>
              <a:rPr lang="en-US" altLang="en-US" sz="1200" dirty="0" smtClean="0">
                <a:cs typeface="Times New Roman" pitchFamily="18" charset="0"/>
                <a:sym typeface="Symbol" pitchFamily="18" charset="2"/>
              </a:rPr>
              <a:t>Now, any position vector </a:t>
            </a:r>
            <a:r>
              <a:rPr lang="en-GB" altLang="en-US" sz="1200" b="1" i="1" dirty="0" smtClean="0"/>
              <a:t>v</a:t>
            </a:r>
            <a:r>
              <a:rPr lang="en-US" altLang="en-US" sz="1200" dirty="0" smtClean="0">
                <a:cs typeface="Times New Roman" pitchFamily="18" charset="0"/>
                <a:sym typeface="Symbol" pitchFamily="18" charset="2"/>
              </a:rPr>
              <a:t> can be unambiguously given as a linear combination of basis vector </a:t>
            </a:r>
            <a:r>
              <a:rPr lang="hu-HU" altLang="en-US" sz="1200" b="1" i="1" dirty="0" smtClean="0"/>
              <a:t>i</a:t>
            </a:r>
            <a:r>
              <a:rPr lang="en-GB" altLang="en-US" sz="1200" b="1" dirty="0" smtClean="0"/>
              <a:t> </a:t>
            </a:r>
            <a:r>
              <a:rPr lang="en-US" altLang="en-US" sz="1200" dirty="0" smtClean="0">
                <a:cs typeface="Times New Roman" pitchFamily="18" charset="0"/>
                <a:sym typeface="Symbol" pitchFamily="18" charset="2"/>
              </a:rPr>
              <a:t>and </a:t>
            </a:r>
            <a:r>
              <a:rPr lang="en-GB" altLang="en-US" sz="1200" b="1" i="1" dirty="0" smtClean="0"/>
              <a:t>j</a:t>
            </a:r>
            <a:r>
              <a:rPr lang="en-US" altLang="en-US" sz="1200" dirty="0" smtClean="0">
                <a:cs typeface="Times New Roman" pitchFamily="18" charset="0"/>
                <a:sym typeface="Symbol" pitchFamily="18" charset="2"/>
              </a:rPr>
              <a:t>, i.e. in the form </a:t>
            </a:r>
            <a:r>
              <a:rPr lang="en-GB" altLang="en-US" sz="1200" b="1" i="1" dirty="0" smtClean="0"/>
              <a:t>v</a:t>
            </a:r>
            <a:r>
              <a:rPr lang="hu-HU" altLang="en-US" sz="1200" i="1" dirty="0" smtClean="0"/>
              <a:t> </a:t>
            </a:r>
            <a:r>
              <a:rPr lang="en-GB" altLang="en-US" sz="1200" i="1" dirty="0" smtClean="0"/>
              <a:t>= </a:t>
            </a:r>
            <a:r>
              <a:rPr lang="hu-HU" altLang="en-US" sz="1200" i="1" dirty="0" err="1" smtClean="0"/>
              <a:t>x</a:t>
            </a:r>
            <a:r>
              <a:rPr lang="hu-HU" altLang="en-US" sz="1200" b="1" i="1" dirty="0" err="1" smtClean="0"/>
              <a:t>i</a:t>
            </a:r>
            <a:r>
              <a:rPr lang="en-GB" altLang="en-US" sz="1200" b="1" dirty="0" smtClean="0"/>
              <a:t> + </a:t>
            </a:r>
            <a:r>
              <a:rPr lang="en-GB" altLang="en-US" sz="1200" i="1" dirty="0" err="1" smtClean="0"/>
              <a:t>y</a:t>
            </a:r>
            <a:r>
              <a:rPr lang="en-GB" altLang="en-US" sz="1200" b="1" i="1" dirty="0" err="1" smtClean="0"/>
              <a:t>j</a:t>
            </a:r>
            <a:r>
              <a:rPr lang="en-US" altLang="en-US" sz="1200" dirty="0" smtClean="0"/>
              <a:t>, where </a:t>
            </a:r>
            <a:r>
              <a:rPr lang="en-US" altLang="en-US" sz="1200" i="1" dirty="0" smtClean="0"/>
              <a:t>x</a:t>
            </a:r>
            <a:r>
              <a:rPr lang="en-US" altLang="en-US" sz="1200" dirty="0" smtClean="0"/>
              <a:t> and </a:t>
            </a:r>
            <a:r>
              <a:rPr lang="en-US" altLang="en-US" sz="1200" i="1" dirty="0" smtClean="0"/>
              <a:t>y </a:t>
            </a:r>
            <a:r>
              <a:rPr lang="en-US" altLang="en-US" sz="1200" dirty="0" smtClean="0"/>
              <a:t>are scalars, called the </a:t>
            </a:r>
            <a:r>
              <a:rPr lang="en-US" altLang="en-US" sz="1200" b="1" dirty="0" smtClean="0"/>
              <a:t>coordinates</a:t>
            </a:r>
            <a:r>
              <a:rPr lang="en-US" altLang="en-US" sz="1200" dirty="0" smtClean="0"/>
              <a:t>. Having </a:t>
            </a:r>
            <a:r>
              <a:rPr lang="en-US" altLang="en-US" sz="1200" dirty="0" smtClean="0">
                <a:cs typeface="Times New Roman" pitchFamily="18" charset="0"/>
                <a:sym typeface="Symbol" pitchFamily="18" charset="2"/>
              </a:rPr>
              <a:t> </a:t>
            </a:r>
            <a:r>
              <a:rPr lang="en-GB" altLang="en-US" sz="1200" b="1" i="1" dirty="0" smtClean="0"/>
              <a:t>v</a:t>
            </a:r>
            <a:r>
              <a:rPr lang="en-US" altLang="en-US" sz="1200" dirty="0" smtClean="0">
                <a:cs typeface="Times New Roman" pitchFamily="18" charset="0"/>
                <a:sym typeface="Symbol" pitchFamily="18" charset="2"/>
              </a:rPr>
              <a:t>, scalar products determine the appropriate coordinates: </a:t>
            </a:r>
            <a:r>
              <a:rPr lang="hu-HU" altLang="en-US" sz="1200" i="1" dirty="0" smtClean="0"/>
              <a:t>x </a:t>
            </a:r>
            <a:r>
              <a:rPr lang="en-GB" altLang="en-US" sz="1200" i="1" dirty="0" smtClean="0"/>
              <a:t>= </a:t>
            </a:r>
            <a:r>
              <a:rPr lang="en-GB" altLang="en-US" sz="1200" b="1" i="1" dirty="0" smtClean="0"/>
              <a:t>v</a:t>
            </a:r>
            <a:r>
              <a:rPr lang="hu-HU" altLang="en-US" sz="1200" dirty="0" smtClean="0">
                <a:cs typeface="Times New Roman" pitchFamily="18" charset="0"/>
                <a:sym typeface="Symbol" pitchFamily="18" charset="2"/>
              </a:rPr>
              <a:t></a:t>
            </a:r>
            <a:r>
              <a:rPr lang="hu-HU" altLang="en-US" sz="1200" b="1" i="1" dirty="0" smtClean="0"/>
              <a:t>i</a:t>
            </a:r>
            <a:r>
              <a:rPr lang="hu-HU" altLang="en-US" sz="1200" dirty="0" smtClean="0"/>
              <a:t>,</a:t>
            </a:r>
            <a:r>
              <a:rPr lang="en-GB" altLang="en-US" sz="1200" b="1" dirty="0" smtClean="0"/>
              <a:t> </a:t>
            </a:r>
            <a:r>
              <a:rPr lang="hu-HU" altLang="en-US" sz="1200" i="1" dirty="0" smtClean="0"/>
              <a:t>y </a:t>
            </a:r>
            <a:r>
              <a:rPr lang="en-GB" altLang="en-US" sz="1200" i="1" dirty="0" smtClean="0"/>
              <a:t>= </a:t>
            </a:r>
            <a:r>
              <a:rPr lang="en-GB" altLang="en-US" sz="1200" b="1" i="1" dirty="0" smtClean="0"/>
              <a:t>v</a:t>
            </a:r>
            <a:r>
              <a:rPr lang="hu-HU" altLang="en-US" sz="1200" dirty="0" smtClean="0">
                <a:cs typeface="Times New Roman" pitchFamily="18" charset="0"/>
                <a:sym typeface="Symbol" pitchFamily="18" charset="2"/>
              </a:rPr>
              <a:t></a:t>
            </a:r>
            <a:r>
              <a:rPr lang="en-GB" altLang="en-US" sz="1200" b="1" i="1" dirty="0" smtClean="0"/>
              <a:t>j </a:t>
            </a:r>
            <a:r>
              <a:rPr lang="en-GB" altLang="en-US" sz="1200" dirty="0" smtClean="0"/>
              <a:t>. To prove this, let us multiply both sides of </a:t>
            </a:r>
            <a:r>
              <a:rPr lang="en-GB" altLang="en-US" sz="1200" b="1" i="1" dirty="0" smtClean="0"/>
              <a:t>v</a:t>
            </a:r>
            <a:r>
              <a:rPr lang="hu-HU" altLang="en-US" sz="1200" i="1" dirty="0" smtClean="0"/>
              <a:t> </a:t>
            </a:r>
            <a:r>
              <a:rPr lang="en-GB" altLang="en-US" sz="1200" i="1" dirty="0" smtClean="0"/>
              <a:t>= </a:t>
            </a:r>
            <a:r>
              <a:rPr lang="hu-HU" altLang="en-US" sz="1200" i="1" dirty="0" err="1" smtClean="0"/>
              <a:t>x</a:t>
            </a:r>
            <a:r>
              <a:rPr lang="hu-HU" altLang="en-US" sz="1200" b="1" i="1" dirty="0" err="1" smtClean="0"/>
              <a:t>i</a:t>
            </a:r>
            <a:r>
              <a:rPr lang="en-GB" altLang="en-US" sz="1200" b="1" dirty="0" smtClean="0"/>
              <a:t> + </a:t>
            </a:r>
            <a:r>
              <a:rPr lang="en-GB" altLang="en-US" sz="1200" i="1" dirty="0" err="1" smtClean="0"/>
              <a:t>y</a:t>
            </a:r>
            <a:r>
              <a:rPr lang="en-GB" altLang="en-US" sz="1200" b="1" i="1" dirty="0" err="1" smtClean="0"/>
              <a:t>j</a:t>
            </a:r>
            <a:r>
              <a:rPr lang="en-US" altLang="en-US" sz="1200" dirty="0" smtClean="0"/>
              <a:t>  </a:t>
            </a:r>
            <a:r>
              <a:rPr lang="en-GB" altLang="en-US" sz="1200" dirty="0" smtClean="0"/>
              <a:t>by </a:t>
            </a:r>
            <a:r>
              <a:rPr lang="hu-HU" altLang="en-US" sz="1200" b="1" i="1" dirty="0" smtClean="0"/>
              <a:t>i</a:t>
            </a:r>
            <a:r>
              <a:rPr lang="en-GB" altLang="en-US" sz="1200" b="1" dirty="0" smtClean="0"/>
              <a:t> </a:t>
            </a:r>
            <a:r>
              <a:rPr lang="en-US" altLang="en-US" sz="1200" dirty="0" smtClean="0"/>
              <a:t> and </a:t>
            </a:r>
            <a:r>
              <a:rPr lang="en-GB" altLang="en-US" sz="1200" b="1" i="1" dirty="0" smtClean="0"/>
              <a:t>j</a:t>
            </a:r>
            <a:r>
              <a:rPr lang="en-US" altLang="en-US" sz="1200" dirty="0" smtClean="0"/>
              <a:t>.</a:t>
            </a:r>
          </a:p>
          <a:p>
            <a:endParaRPr lang="en-US" dirty="0"/>
          </a:p>
        </p:txBody>
      </p:sp>
    </p:spTree>
    <p:extLst>
      <p:ext uri="{BB962C8B-B14F-4D97-AF65-F5344CB8AC3E}">
        <p14:creationId xmlns:p14="http://schemas.microsoft.com/office/powerpoint/2010/main" val="4286767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150813" y="774700"/>
            <a:ext cx="6797675" cy="3824288"/>
          </a:xfrm>
          <a:ln/>
        </p:spPr>
      </p:sp>
      <p:sp>
        <p:nvSpPr>
          <p:cNvPr id="27651" name="Rectangle 3"/>
          <p:cNvSpPr>
            <a:spLocks noGrp="1" noChangeArrowheads="1"/>
          </p:cNvSpPr>
          <p:nvPr>
            <p:ph type="body" idx="1"/>
          </p:nvPr>
        </p:nvSpPr>
        <p:spPr>
          <a:xfrm>
            <a:off x="669330" y="4862513"/>
            <a:ext cx="5760640" cy="430688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100" dirty="0" smtClean="0"/>
              <a:t>As there is a one-to-one correspondence between vectors and coordinate pairs in 2D (and coordinate triplets in 3D), vectors can be represented by coordinates in all operations. </a:t>
            </a:r>
          </a:p>
          <a:p>
            <a:r>
              <a:rPr lang="en-US" altLang="en-US" sz="1100" dirty="0" smtClean="0"/>
              <a:t>Based on the associative property of vector addition and on distributive property of multiplying a vector by a scalar with addition, we can prove that coordinates of the sum of two vectors are the sums of the respective coordinates of the two vectors. </a:t>
            </a:r>
          </a:p>
          <a:p>
            <a:r>
              <a:rPr lang="en-US" altLang="en-US" sz="1100" dirty="0" smtClean="0"/>
              <a:t>Similarly, based on the distributive property of dot product with vector addition, we can prove that the dot product equals to the sum of the products of respective coordinates. Here we also exploit that </a:t>
            </a:r>
            <a:r>
              <a:rPr lang="hu-HU" altLang="en-US" sz="1100" b="1" i="1" dirty="0" smtClean="0"/>
              <a:t>i</a:t>
            </a:r>
            <a:r>
              <a:rPr lang="en-GB" altLang="en-US" sz="1100" b="1" dirty="0" smtClean="0"/>
              <a:t> </a:t>
            </a:r>
            <a:r>
              <a:rPr lang="hu-HU" altLang="en-US" sz="1100" dirty="0" smtClean="0">
                <a:cs typeface="Times New Roman" pitchFamily="18" charset="0"/>
                <a:sym typeface="Symbol" pitchFamily="18" charset="2"/>
              </a:rPr>
              <a:t></a:t>
            </a:r>
            <a:r>
              <a:rPr lang="hu-HU" altLang="en-US" sz="1100" b="1" i="1" dirty="0" smtClean="0"/>
              <a:t>i</a:t>
            </a:r>
            <a:r>
              <a:rPr lang="en-GB" altLang="en-US" sz="1100" b="1" dirty="0" smtClean="0"/>
              <a:t> </a:t>
            </a:r>
            <a:r>
              <a:rPr lang="en-US" altLang="en-US" sz="1100" dirty="0" smtClean="0">
                <a:cs typeface="Times New Roman" pitchFamily="18" charset="0"/>
                <a:sym typeface="Symbol" pitchFamily="18" charset="2"/>
              </a:rPr>
              <a:t>=</a:t>
            </a:r>
            <a:r>
              <a:rPr lang="en-GB" altLang="en-US" sz="1100" b="1" i="1" dirty="0" smtClean="0"/>
              <a:t>j</a:t>
            </a:r>
            <a:r>
              <a:rPr lang="hu-HU" altLang="en-US" sz="1100" dirty="0" smtClean="0">
                <a:cs typeface="Times New Roman" pitchFamily="18" charset="0"/>
                <a:sym typeface="Symbol" pitchFamily="18" charset="2"/>
              </a:rPr>
              <a:t></a:t>
            </a:r>
            <a:r>
              <a:rPr lang="en-GB" altLang="en-US" sz="1100" b="1" i="1" dirty="0" smtClean="0"/>
              <a:t>j</a:t>
            </a:r>
            <a:r>
              <a:rPr lang="en-US" altLang="en-US" sz="1100" dirty="0" smtClean="0">
                <a:cs typeface="Times New Roman" pitchFamily="18" charset="0"/>
                <a:sym typeface="Symbol" pitchFamily="18" charset="2"/>
              </a:rPr>
              <a:t>=1 and </a:t>
            </a:r>
            <a:r>
              <a:rPr lang="hu-HU" altLang="en-US" sz="1100" b="1" i="1" dirty="0" smtClean="0"/>
              <a:t>i</a:t>
            </a:r>
            <a:r>
              <a:rPr lang="en-GB" altLang="en-US" sz="1100" b="1" dirty="0" smtClean="0"/>
              <a:t> </a:t>
            </a:r>
            <a:r>
              <a:rPr lang="hu-HU" altLang="en-US" sz="1100" dirty="0" smtClean="0">
                <a:cs typeface="Times New Roman" pitchFamily="18" charset="0"/>
                <a:sym typeface="Symbol" pitchFamily="18" charset="2"/>
              </a:rPr>
              <a:t></a:t>
            </a:r>
            <a:r>
              <a:rPr lang="en-GB" altLang="en-US" sz="1100" b="1" i="1" dirty="0" smtClean="0"/>
              <a:t>j</a:t>
            </a:r>
            <a:r>
              <a:rPr lang="en-US" altLang="en-US" sz="1100" dirty="0" smtClean="0">
                <a:cs typeface="Times New Roman" pitchFamily="18" charset="0"/>
                <a:sym typeface="Symbol" pitchFamily="18" charset="2"/>
              </a:rPr>
              <a:t>= 0.</a:t>
            </a:r>
          </a:p>
          <a:p>
            <a:r>
              <a:rPr lang="en-GB" altLang="en-US" sz="1100" dirty="0" smtClean="0">
                <a:sym typeface="Symbol" pitchFamily="18" charset="2"/>
              </a:rPr>
              <a:t>The absolute value of a vector is the square root of the scalar product of the vector with itself. Note that we get the Pythagoras theorem for free.</a:t>
            </a:r>
            <a:endParaRPr lang="en-US" altLang="en-US" sz="1100"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150813" y="774700"/>
            <a:ext cx="6797675" cy="3824288"/>
          </a:xfrm>
          <a:ln/>
        </p:spPr>
      </p:sp>
      <p:sp>
        <p:nvSpPr>
          <p:cNvPr id="27651" name="Rectangle 3"/>
          <p:cNvSpPr>
            <a:spLocks noGrp="1" noChangeArrowheads="1"/>
          </p:cNvSpPr>
          <p:nvPr>
            <p:ph type="body" idx="1"/>
          </p:nvPr>
        </p:nvSpPr>
        <p:spPr>
          <a:xfrm>
            <a:off x="669330" y="4862513"/>
            <a:ext cx="5760640" cy="430688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100" dirty="0" smtClean="0">
                <a:cs typeface="Times New Roman" pitchFamily="18" charset="0"/>
                <a:sym typeface="Symbol" pitchFamily="18" charset="2"/>
              </a:rPr>
              <a:t>Finally, based on the distributive property of the cross product with vector addition, we can also express the cross product of two vector with their coordinates. We should also use the cross products of the base vectors </a:t>
            </a:r>
            <a:r>
              <a:rPr lang="hu-HU" altLang="en-US" sz="1100" b="1" i="1" dirty="0" smtClean="0"/>
              <a:t>i</a:t>
            </a:r>
            <a:r>
              <a:rPr lang="en-GB" altLang="en-US" sz="1100" b="1" dirty="0" smtClean="0"/>
              <a:t> </a:t>
            </a:r>
            <a:r>
              <a:rPr lang="hu-HU" altLang="en-US" sz="1100" b="1" dirty="0" smtClean="0">
                <a:cs typeface="Times New Roman" pitchFamily="18" charset="0"/>
                <a:sym typeface="Symbol" pitchFamily="18" charset="2"/>
              </a:rPr>
              <a:t></a:t>
            </a:r>
            <a:r>
              <a:rPr lang="hu-HU" altLang="en-US" sz="1100" b="1" i="1" dirty="0" smtClean="0"/>
              <a:t>i</a:t>
            </a:r>
            <a:r>
              <a:rPr lang="en-GB" altLang="en-US" sz="1100" b="1" dirty="0" smtClean="0"/>
              <a:t> </a:t>
            </a:r>
            <a:r>
              <a:rPr lang="en-US" altLang="en-US" sz="1100" dirty="0" smtClean="0">
                <a:cs typeface="Times New Roman" pitchFamily="18" charset="0"/>
                <a:sym typeface="Symbol" pitchFamily="18" charset="2"/>
              </a:rPr>
              <a:t>=0, </a:t>
            </a:r>
            <a:r>
              <a:rPr lang="hu-HU" altLang="en-US" sz="1100" b="1" i="1" dirty="0" smtClean="0"/>
              <a:t>i</a:t>
            </a:r>
            <a:r>
              <a:rPr lang="en-GB" altLang="en-US" sz="1100" b="1" dirty="0" smtClean="0"/>
              <a:t> </a:t>
            </a:r>
            <a:r>
              <a:rPr lang="hu-HU" altLang="en-US" sz="1100" b="1" dirty="0" smtClean="0">
                <a:cs typeface="Times New Roman" pitchFamily="18" charset="0"/>
                <a:sym typeface="Symbol" pitchFamily="18" charset="2"/>
              </a:rPr>
              <a:t></a:t>
            </a:r>
            <a:r>
              <a:rPr lang="en-GB" altLang="en-US" sz="1100" b="1" i="1" dirty="0" smtClean="0"/>
              <a:t>j</a:t>
            </a:r>
            <a:r>
              <a:rPr lang="en-US" altLang="en-US" sz="1100" dirty="0" smtClean="0">
                <a:cs typeface="Times New Roman" pitchFamily="18" charset="0"/>
                <a:sym typeface="Symbol" pitchFamily="18" charset="2"/>
              </a:rPr>
              <a:t>=</a:t>
            </a:r>
            <a:r>
              <a:rPr lang="en-GB" altLang="en-US" sz="1100" b="1" i="1" dirty="0" smtClean="0">
                <a:sym typeface="Symbol" pitchFamily="18" charset="2"/>
              </a:rPr>
              <a:t>k</a:t>
            </a:r>
            <a:r>
              <a:rPr lang="en-GB" altLang="en-US" sz="1100" dirty="0" smtClean="0">
                <a:sym typeface="Symbol" pitchFamily="18" charset="2"/>
              </a:rPr>
              <a:t>,</a:t>
            </a:r>
            <a:r>
              <a:rPr lang="en-GB" altLang="en-US" sz="1100" i="1" dirty="0" smtClean="0">
                <a:sym typeface="Symbol" pitchFamily="18" charset="2"/>
              </a:rPr>
              <a:t> </a:t>
            </a:r>
            <a:r>
              <a:rPr lang="en-GB" altLang="en-US" sz="1100" dirty="0" smtClean="0">
                <a:sym typeface="Symbol" pitchFamily="18" charset="2"/>
              </a:rPr>
              <a:t>etc. The result can be memorized as a determinant where the first row contains the three basis vectors, the second the coordinates of the first operand, the third the coordinates of the second operand.</a:t>
            </a:r>
          </a:p>
          <a:p>
            <a:r>
              <a:rPr lang="en-GB" altLang="en-US" sz="1100" dirty="0" smtClean="0">
                <a:sym typeface="Symbol" pitchFamily="18" charset="2"/>
              </a:rPr>
              <a:t>The absolute value of a vector is the square root of the scalar product of the vector with itself. Note that we get the Pythagoras theorem for free.</a:t>
            </a:r>
            <a:endParaRPr lang="en-US" altLang="en-US" sz="1100"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iakép helye 1"/>
          <p:cNvSpPr>
            <a:spLocks noGrp="1" noRot="1" noChangeAspect="1" noTextEdit="1"/>
          </p:cNvSpPr>
          <p:nvPr>
            <p:ph type="sldImg"/>
          </p:nvPr>
        </p:nvSpPr>
        <p:spPr>
          <a:xfrm>
            <a:off x="150813" y="774700"/>
            <a:ext cx="6797675" cy="3824288"/>
          </a:xfrm>
          <a:ln/>
        </p:spPr>
      </p:sp>
      <p:sp>
        <p:nvSpPr>
          <p:cNvPr id="3" name="Jegyzetek helye 2"/>
          <p:cNvSpPr>
            <a:spLocks noGrp="1"/>
          </p:cNvSpPr>
          <p:nvPr>
            <p:ph type="body" idx="1"/>
          </p:nvPr>
        </p:nvSpPr>
        <p:spPr>
          <a:xfrm>
            <a:off x="669330" y="4862513"/>
            <a:ext cx="5760640" cy="4306887"/>
          </a:xfrm>
        </p:spPr>
        <p:txBody>
          <a:bodyPr>
            <a:normAutofit/>
          </a:bodyPr>
          <a:lstStyle/>
          <a:p>
            <a:pPr>
              <a:defRPr/>
            </a:pPr>
            <a:r>
              <a:rPr lang="en-US" dirty="0" smtClean="0"/>
              <a:t>Computer graphics works with shapes. The field of mathematics that describes shapes is the geometry, so geometry is essential in computer graphics.</a:t>
            </a:r>
          </a:p>
          <a:p>
            <a:pPr>
              <a:defRPr/>
            </a:pPr>
            <a:r>
              <a:rPr lang="en-US" dirty="0" smtClean="0"/>
              <a:t>Geometry, like other fields of formal science, has </a:t>
            </a:r>
            <a:r>
              <a:rPr lang="en-US" b="1" dirty="0" smtClean="0"/>
              <a:t>axioms</a:t>
            </a:r>
            <a:r>
              <a:rPr lang="en-US" dirty="0" smtClean="0"/>
              <a:t> that are based on experience and cannot be argued but must be accepted as true statements without arguments. From axioms other true statements, called theorems, can be deducted with logic reasoning. </a:t>
            </a:r>
          </a:p>
          <a:p>
            <a:pPr>
              <a:defRPr/>
            </a:pPr>
            <a:r>
              <a:rPr lang="en-US" dirty="0" smtClean="0"/>
              <a:t>For example, axioms of the </a:t>
            </a:r>
            <a:r>
              <a:rPr lang="en-US" b="1" dirty="0" smtClean="0"/>
              <a:t>Euclidean geometry </a:t>
            </a:r>
            <a:r>
              <a:rPr lang="en-US" dirty="0" smtClean="0"/>
              <a:t>include the postulates shown above. </a:t>
            </a:r>
          </a:p>
          <a:p>
            <a:pPr>
              <a:defRPr/>
            </a:pPr>
            <a:r>
              <a:rPr lang="en-US" dirty="0" smtClean="0"/>
              <a:t>Axioms have two purposes, on the one hand, they are accepted as true statements. On the other hand, axioms implicitly define </a:t>
            </a:r>
            <a:r>
              <a:rPr lang="en-US" b="1" dirty="0" smtClean="0"/>
              <a:t>basic concepts </a:t>
            </a:r>
            <a:r>
              <a:rPr lang="en-US" dirty="0" smtClean="0"/>
              <a:t>like points, lines etc. because they postulate their properties. </a:t>
            </a:r>
          </a:p>
          <a:p>
            <a:pPr>
              <a:defRPr/>
            </a:pPr>
            <a:r>
              <a:rPr lang="en-US" dirty="0" smtClean="0"/>
              <a:t>Euclidean geometry is </a:t>
            </a:r>
            <a:r>
              <a:rPr lang="en-US" b="1" dirty="0" smtClean="0"/>
              <a:t>metric</a:t>
            </a:r>
            <a:r>
              <a:rPr lang="en-US" dirty="0" smtClean="0"/>
              <a:t>, i.e. we can talk of the </a:t>
            </a:r>
            <a:r>
              <a:rPr lang="en-US" b="1" dirty="0" smtClean="0"/>
              <a:t>distance</a:t>
            </a:r>
            <a:r>
              <a:rPr lang="en-US" dirty="0" smtClean="0"/>
              <a:t> between points or separation of lines, called the </a:t>
            </a:r>
            <a:r>
              <a:rPr lang="en-US" b="1" dirty="0" smtClean="0"/>
              <a:t>angle</a:t>
            </a:r>
            <a:r>
              <a:rPr lang="en-US" dirty="0" smtClean="0"/>
              <a:t>, and size is an important concept. Additional axioms introduce the properties of metric quantities (distance and angle).</a:t>
            </a:r>
          </a:p>
          <a:p>
            <a:pPr>
              <a:defRPr/>
            </a:pPr>
            <a:r>
              <a:rPr lang="en-US" dirty="0" smtClean="0"/>
              <a:t>Having defined the axioms, we can start establishing theorems using logic inference. Such theorems will constitute the geometry. For example, theorems are:</a:t>
            </a:r>
          </a:p>
          <a:p>
            <a:pPr>
              <a:defRPr/>
            </a:pPr>
            <a:r>
              <a:rPr lang="en-US" dirty="0" smtClean="0"/>
              <a:t>T1: Two different lines may intersect each other at most one point.</a:t>
            </a:r>
          </a:p>
          <a:p>
            <a:pPr>
              <a:defRPr/>
            </a:pPr>
            <a:r>
              <a:rPr lang="en-US" dirty="0" smtClean="0"/>
              <a:t>T2: Two lines are parallel if and only if the angles in which a third line intersects them are equal. </a:t>
            </a:r>
          </a:p>
          <a:p>
            <a:pPr>
              <a:defRPr/>
            </a:pPr>
            <a:r>
              <a:rPr lang="en-US" dirty="0" smtClean="0"/>
              <a:t>T3: The sum of angles of a triangle is the half angle, i.e. 180 degrees. </a:t>
            </a:r>
          </a:p>
          <a:p>
            <a:pPr>
              <a:defRPr/>
            </a:pPr>
            <a:r>
              <a:rPr lang="en-US" dirty="0" smtClean="0"/>
              <a:t>T4: Theorem of Pythagoras.</a:t>
            </a:r>
          </a:p>
          <a:p>
            <a:pPr>
              <a:defRPr/>
            </a:pPr>
            <a:r>
              <a:rPr lang="en-US" dirty="0" smtClean="0"/>
              <a:t>Prove them using axioms and already proven theorem</a:t>
            </a:r>
            <a:r>
              <a:rPr lang="hu-HU" dirty="0" smtClean="0"/>
              <a:t>s</a:t>
            </a:r>
            <a:r>
              <a:rPr lang="en-US" dirty="0" smtClean="0"/>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50813" y="774700"/>
            <a:ext cx="6797675" cy="3824288"/>
          </a:xfrm>
        </p:spPr>
      </p:sp>
      <p:sp>
        <p:nvSpPr>
          <p:cNvPr id="3" name="Jegyzetek hely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220521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150813" y="774700"/>
            <a:ext cx="6797675" cy="3824288"/>
          </a:xfrm>
          <a:ln/>
        </p:spPr>
      </p:sp>
      <p:sp>
        <p:nvSpPr>
          <p:cNvPr id="215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In computer graphics, we should also take into account that a computer is programmed, which cannot do anything else but making </a:t>
            </a:r>
            <a:r>
              <a:rPr lang="en-US" altLang="en-US" dirty="0" err="1" smtClean="0"/>
              <a:t>calculat</a:t>
            </a:r>
            <a:r>
              <a:rPr lang="hu-HU" altLang="en-US" dirty="0" err="1" smtClean="0"/>
              <a:t>ions</a:t>
            </a:r>
            <a:r>
              <a:rPr lang="en-US" altLang="en-US" dirty="0" smtClean="0"/>
              <a:t> with numbers. A computer is definitely not able to understand abstract concepts like point, line etc. So for the application of a computer, geometric concepts must be translated to numbers, calculation and algebra. </a:t>
            </a:r>
          </a:p>
          <a:p>
            <a:r>
              <a:rPr lang="en-US" altLang="en-US" dirty="0" smtClean="0"/>
              <a:t>A geometry based on algebra, equations and numbers is called </a:t>
            </a:r>
            <a:r>
              <a:rPr lang="en-US" altLang="en-US" b="1" dirty="0" smtClean="0"/>
              <a:t>analytic geometry </a:t>
            </a:r>
            <a:r>
              <a:rPr lang="en-US" altLang="en-US" dirty="0" smtClean="0"/>
              <a:t>or </a:t>
            </a:r>
            <a:r>
              <a:rPr lang="en-US" altLang="en-US" b="1" dirty="0" smtClean="0"/>
              <a:t>coordinate geometry</a:t>
            </a:r>
            <a:r>
              <a:rPr lang="en-US" altLang="en-US" dirty="0" smtClean="0"/>
              <a:t>. To establish an analytic version of a geometry, we have to find correspondences between geometric concepts and concepts of algebra in a way that axioms of the geometry will not contradict to the concepts of algebra. If it is done, we can forget the original axioms and work only with numbers and equations.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50813" y="774700"/>
            <a:ext cx="6797675" cy="3824288"/>
          </a:xfrm>
        </p:spPr>
      </p:sp>
      <p:sp>
        <p:nvSpPr>
          <p:cNvPr id="3" name="Jegyzetek helye 2"/>
          <p:cNvSpPr>
            <a:spLocks noGrp="1"/>
          </p:cNvSpPr>
          <p:nvPr>
            <p:ph type="body" idx="1"/>
          </p:nvPr>
        </p:nvSpPr>
        <p:spPr/>
        <p:txBody>
          <a:bodyPr/>
          <a:lstStyle/>
          <a:p>
            <a:endParaRPr lang="en-US"/>
          </a:p>
        </p:txBody>
      </p:sp>
    </p:spTree>
    <p:extLst>
      <p:ext uri="{BB962C8B-B14F-4D97-AF65-F5344CB8AC3E}">
        <p14:creationId xmlns:p14="http://schemas.microsoft.com/office/powerpoint/2010/main" val="19673979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50813" y="774700"/>
            <a:ext cx="6797675" cy="3824288"/>
          </a:xfrm>
        </p:spPr>
      </p:sp>
      <p:sp>
        <p:nvSpPr>
          <p:cNvPr id="3" name="Jegyzetek helye 2"/>
          <p:cNvSpPr>
            <a:spLocks noGrp="1"/>
          </p:cNvSpPr>
          <p:nvPr>
            <p:ph type="body" idx="1"/>
          </p:nvPr>
        </p:nvSpPr>
        <p:spPr/>
        <p:txBody>
          <a:bodyPr/>
          <a:lstStyle/>
          <a:p>
            <a:endParaRPr lang="en-US"/>
          </a:p>
        </p:txBody>
      </p:sp>
    </p:spTree>
    <p:extLst>
      <p:ext uri="{BB962C8B-B14F-4D97-AF65-F5344CB8AC3E}">
        <p14:creationId xmlns:p14="http://schemas.microsoft.com/office/powerpoint/2010/main" val="20817642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50813" y="774700"/>
            <a:ext cx="6797675" cy="3824288"/>
          </a:xfrm>
        </p:spPr>
      </p:sp>
      <p:sp>
        <p:nvSpPr>
          <p:cNvPr id="3" name="Jegyzetek helye 2"/>
          <p:cNvSpPr>
            <a:spLocks noGrp="1"/>
          </p:cNvSpPr>
          <p:nvPr>
            <p:ph type="body" idx="1"/>
          </p:nvPr>
        </p:nvSpPr>
        <p:spPr/>
        <p:txBody>
          <a:bodyPr/>
          <a:lstStyle/>
          <a:p>
            <a:endParaRPr lang="en-US"/>
          </a:p>
        </p:txBody>
      </p:sp>
    </p:spTree>
    <p:extLst>
      <p:ext uri="{BB962C8B-B14F-4D97-AF65-F5344CB8AC3E}">
        <p14:creationId xmlns:p14="http://schemas.microsoft.com/office/powerpoint/2010/main" val="13855079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50813" y="774700"/>
            <a:ext cx="6797675" cy="3824288"/>
          </a:xfrm>
        </p:spPr>
      </p:sp>
      <p:sp>
        <p:nvSpPr>
          <p:cNvPr id="3" name="Jegyzetek hely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676812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50813" y="774700"/>
            <a:ext cx="6797675" cy="3824288"/>
          </a:xfrm>
        </p:spPr>
      </p:sp>
      <p:sp>
        <p:nvSpPr>
          <p:cNvPr id="3" name="Jegyzetek helye 2"/>
          <p:cNvSpPr>
            <a:spLocks noGrp="1"/>
          </p:cNvSpPr>
          <p:nvPr>
            <p:ph type="body" idx="1"/>
          </p:nvPr>
        </p:nvSpPr>
        <p:spPr/>
        <p:txBody>
          <a:bodyPr/>
          <a:lstStyle/>
          <a:p>
            <a:endParaRPr lang="en-US"/>
          </a:p>
        </p:txBody>
      </p:sp>
    </p:spTree>
    <p:extLst>
      <p:ext uri="{BB962C8B-B14F-4D97-AF65-F5344CB8AC3E}">
        <p14:creationId xmlns:p14="http://schemas.microsoft.com/office/powerpoint/2010/main" val="29127095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50813" y="774700"/>
            <a:ext cx="6797675" cy="3824288"/>
          </a:xfrm>
        </p:spPr>
      </p:sp>
      <p:sp>
        <p:nvSpPr>
          <p:cNvPr id="3" name="Jegyzetek helye 2"/>
          <p:cNvSpPr>
            <a:spLocks noGrp="1"/>
          </p:cNvSpPr>
          <p:nvPr>
            <p:ph type="body" idx="1"/>
          </p:nvPr>
        </p:nvSpPr>
        <p:spPr/>
        <p:txBody>
          <a:bodyPr/>
          <a:lstStyle/>
          <a:p>
            <a:endParaRPr lang="en-US"/>
          </a:p>
        </p:txBody>
      </p:sp>
    </p:spTree>
    <p:extLst>
      <p:ext uri="{BB962C8B-B14F-4D97-AF65-F5344CB8AC3E}">
        <p14:creationId xmlns:p14="http://schemas.microsoft.com/office/powerpoint/2010/main" val="28890466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iakép helye 1"/>
          <p:cNvSpPr>
            <a:spLocks noGrp="1" noRot="1" noChangeAspect="1" noTextEdit="1"/>
          </p:cNvSpPr>
          <p:nvPr>
            <p:ph type="sldImg"/>
          </p:nvPr>
        </p:nvSpPr>
        <p:spPr>
          <a:ln/>
        </p:spPr>
      </p:sp>
      <p:sp>
        <p:nvSpPr>
          <p:cNvPr id="28675" name="Jegyzetek helye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dirty="0" smtClean="0"/>
              <a:t>Homogeneous coordinates [</a:t>
            </a:r>
            <a:r>
              <a:rPr lang="en-US" altLang="hu-HU" dirty="0" err="1" smtClean="0"/>
              <a:t>Xh</a:t>
            </a:r>
            <a:r>
              <a:rPr lang="en-US" altLang="hu-HU" dirty="0" smtClean="0"/>
              <a:t>, </a:t>
            </a:r>
            <a:r>
              <a:rPr lang="en-US" altLang="hu-HU" dirty="0" err="1" smtClean="0"/>
              <a:t>Yh</a:t>
            </a:r>
            <a:r>
              <a:rPr lang="en-US" altLang="hu-HU" dirty="0" smtClean="0"/>
              <a:t>, h] can </a:t>
            </a:r>
            <a:r>
              <a:rPr lang="hu-HU" altLang="hu-HU" dirty="0" err="1" smtClean="0"/>
              <a:t>also</a:t>
            </a:r>
            <a:r>
              <a:rPr lang="hu-HU" altLang="hu-HU" dirty="0" smtClean="0"/>
              <a:t> </a:t>
            </a:r>
            <a:r>
              <a:rPr lang="en-US" altLang="hu-HU" dirty="0" smtClean="0"/>
              <a:t>be interpreted in the following way: (</a:t>
            </a:r>
            <a:r>
              <a:rPr lang="en-US" altLang="hu-HU" dirty="0" err="1" smtClean="0"/>
              <a:t>Xh</a:t>
            </a:r>
            <a:r>
              <a:rPr lang="en-US" altLang="hu-HU" dirty="0" smtClean="0"/>
              <a:t>, </a:t>
            </a:r>
            <a:r>
              <a:rPr lang="en-US" altLang="hu-HU" dirty="0" err="1" smtClean="0"/>
              <a:t>Yh</a:t>
            </a:r>
            <a:r>
              <a:rPr lang="en-US" altLang="hu-HU" dirty="0" smtClean="0"/>
              <a:t>) specify the direction of the point, and h is a scaling of the distance.</a:t>
            </a:r>
          </a:p>
          <a:p>
            <a:r>
              <a:rPr lang="en-US" altLang="hu-HU" dirty="0" smtClean="0"/>
              <a:t>Let us consider a point of Cartesian coordinates </a:t>
            </a:r>
            <a:r>
              <a:rPr lang="en-US" altLang="hu-HU" dirty="0" err="1" smtClean="0"/>
              <a:t>x,y</a:t>
            </a:r>
            <a:r>
              <a:rPr lang="en-US" altLang="hu-HU" dirty="0" smtClean="0"/>
              <a:t>, which can be given in homogeneous coordinates as [x,y,1].</a:t>
            </a:r>
          </a:p>
          <a:p>
            <a:r>
              <a:rPr lang="en-US" altLang="hu-HU" dirty="0" smtClean="0"/>
              <a:t>Now, let us consider another point that is in the same direction, but twice as far as (</a:t>
            </a:r>
            <a:r>
              <a:rPr lang="en-US" altLang="hu-HU" dirty="0" err="1" smtClean="0"/>
              <a:t>x,y</a:t>
            </a:r>
            <a:r>
              <a:rPr lang="en-US" altLang="hu-HU" dirty="0" smtClean="0"/>
              <a:t>). This farther point is (2x,2y) in Cartesian coordinates, [2x,2y,1] in homogeneous coordinates, or [x,y,1/2] in homogeneous coordinates. Similarly, the point that is also </a:t>
            </a:r>
            <a:r>
              <a:rPr lang="hu-HU" altLang="hu-HU" dirty="0" err="1" smtClean="0"/>
              <a:t>in</a:t>
            </a:r>
            <a:r>
              <a:rPr lang="hu-HU" altLang="hu-HU" dirty="0" smtClean="0"/>
              <a:t> </a:t>
            </a:r>
            <a:r>
              <a:rPr lang="en-US" altLang="hu-HU" dirty="0" smtClean="0"/>
              <a:t>the same direction b</a:t>
            </a:r>
            <a:r>
              <a:rPr lang="hu-HU" altLang="hu-HU" dirty="0" err="1" smtClean="0"/>
              <a:t>ut</a:t>
            </a:r>
            <a:r>
              <a:rPr lang="en-US" altLang="hu-HU" dirty="0" smtClean="0"/>
              <a:t> is f times farther away is  [x,y,1/f]. So the interpretation of a homogeneous triplet is that the first two coordinates are Cartesian ones and show the direction</a:t>
            </a:r>
            <a:r>
              <a:rPr lang="hu-HU" altLang="hu-HU" dirty="0" smtClean="0"/>
              <a:t>,</a:t>
            </a:r>
            <a:r>
              <a:rPr lang="en-US" altLang="hu-HU" dirty="0" smtClean="0"/>
              <a:t> and the third coordinate is an inverse scaling of the distance. When f is infinity, so 1/f is zero, then we get [x,y,0], which is at the direction of  (</a:t>
            </a:r>
            <a:r>
              <a:rPr lang="en-US" altLang="hu-HU" dirty="0" err="1" smtClean="0"/>
              <a:t>x,y</a:t>
            </a:r>
            <a:r>
              <a:rPr lang="en-US" altLang="hu-HU" dirty="0" smtClean="0"/>
              <a:t>), but at infinity.</a:t>
            </a:r>
          </a:p>
          <a:p>
            <a:r>
              <a:rPr lang="en-US" altLang="hu-HU" dirty="0" smtClean="0"/>
              <a:t>With homogeneous coordinates we can express </a:t>
            </a:r>
            <a:r>
              <a:rPr lang="en-US" altLang="hu-HU" b="1" u="sng" dirty="0" smtClean="0"/>
              <a:t>ideal points</a:t>
            </a:r>
            <a:r>
              <a:rPr lang="en-US" altLang="hu-HU" dirty="0" smtClean="0"/>
              <a:t>, i.e. points at infinity that are the intersections of parallel lines. Note that in Euclidean geometry parallel lines do not intersect. So, when we work with homogeneous coordinates instead of Cartesian ones, we describe the projective plane that contains the ideal points as well, and not the Euclidean plane. </a:t>
            </a:r>
          </a:p>
          <a:p>
            <a:endParaRPr lang="en-US" altLang="hu-HU" dirty="0" smtClean="0"/>
          </a:p>
          <a:p>
            <a:endParaRPr lang="en-US" altLang="hu-HU" dirty="0" smtClean="0"/>
          </a:p>
        </p:txBody>
      </p:sp>
    </p:spTree>
    <p:extLst>
      <p:ext uri="{BB962C8B-B14F-4D97-AF65-F5344CB8AC3E}">
        <p14:creationId xmlns:p14="http://schemas.microsoft.com/office/powerpoint/2010/main" val="26226460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en-US"/>
          </a:p>
        </p:txBody>
      </p:sp>
    </p:spTree>
    <p:extLst>
      <p:ext uri="{BB962C8B-B14F-4D97-AF65-F5344CB8AC3E}">
        <p14:creationId xmlns:p14="http://schemas.microsoft.com/office/powerpoint/2010/main" val="982621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50813" y="774700"/>
            <a:ext cx="6797675" cy="3824288"/>
          </a:xfrm>
        </p:spPr>
      </p:sp>
      <p:sp>
        <p:nvSpPr>
          <p:cNvPr id="3" name="Jegyzetek helye 2"/>
          <p:cNvSpPr>
            <a:spLocks noGrp="1"/>
          </p:cNvSpPr>
          <p:nvPr>
            <p:ph type="body" idx="1"/>
          </p:nvPr>
        </p:nvSpPr>
        <p:spPr/>
        <p:txBody>
          <a:bodyPr/>
          <a:lstStyle/>
          <a:p>
            <a:r>
              <a:rPr lang="en-US" dirty="0" smtClean="0"/>
              <a:t>The axioms of the Euclidean geometry are based on experience gathered on walking on a flat terrain or not too large distances.  </a:t>
            </a:r>
          </a:p>
          <a:p>
            <a:r>
              <a:rPr lang="en-US" dirty="0" smtClean="0"/>
              <a:t>If Euclid had travelled through continents of the spherical Earth, he would have different experience and would have established different axioms. For example, on the Earth parallel lines meet at exactly 10 million km from start .</a:t>
            </a:r>
          </a:p>
          <a:p>
            <a:r>
              <a:rPr lang="en-US" dirty="0" smtClean="0"/>
              <a:t>The line on a sphere, using the concept of the shortest path between two points, is the main circle, which is the intersection of the sphere and the plane defined by the two points and the center of the sphere. Airplanes fly along these spherical lines. </a:t>
            </a:r>
          </a:p>
          <a:p>
            <a:r>
              <a:rPr lang="en-US" dirty="0" smtClean="0"/>
              <a:t>If we interpret spherical points as diameters, the first two axioms of the Euclidean geometry remain valid. However, the third </a:t>
            </a:r>
            <a:r>
              <a:rPr lang="en-US" dirty="0" err="1" smtClean="0"/>
              <a:t>axi</a:t>
            </a:r>
            <a:r>
              <a:rPr lang="hu-HU" dirty="0" smtClean="0"/>
              <a:t>o</a:t>
            </a:r>
            <a:r>
              <a:rPr lang="en-US" dirty="0" smtClean="0"/>
              <a:t>m is invalid for spherical lines and points. Here lines always intersect in a diameter. Consequently, the theorems of Euclidean geometry are not true. For example, </a:t>
            </a:r>
            <a:r>
              <a:rPr lang="en-US" b="1" dirty="0" smtClean="0"/>
              <a:t>the sum of the angles of a triangle is always larger than 180 degrees. </a:t>
            </a:r>
          </a:p>
          <a:p>
            <a:r>
              <a:rPr lang="en-US" dirty="0" smtClean="0"/>
              <a:t>Maps are Euclidean unfolding of the non-Euclidean (spherical) plane. As the curvature of the sphere is not zero, a map must distort distances and/or angles. There are different options, but all of them distort somehow. Mercator’s map, for example, preserves angles but apply drastic distance distortions</a:t>
            </a:r>
            <a:endParaRPr lang="en-US" dirty="0"/>
          </a:p>
        </p:txBody>
      </p:sp>
    </p:spTree>
    <p:extLst>
      <p:ext uri="{BB962C8B-B14F-4D97-AF65-F5344CB8AC3E}">
        <p14:creationId xmlns:p14="http://schemas.microsoft.com/office/powerpoint/2010/main" val="3447903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50813" y="774700"/>
            <a:ext cx="6797675" cy="3824288"/>
          </a:xfrm>
        </p:spPr>
      </p:sp>
      <p:sp>
        <p:nvSpPr>
          <p:cNvPr id="3" name="Jegyzetek hely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19464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50813" y="774700"/>
            <a:ext cx="6797675" cy="3824288"/>
          </a:xfrm>
        </p:spPr>
      </p:sp>
      <p:sp>
        <p:nvSpPr>
          <p:cNvPr id="3" name="Jegyzetek helye 2"/>
          <p:cNvSpPr>
            <a:spLocks noGrp="1"/>
          </p:cNvSpPr>
          <p:nvPr>
            <p:ph type="body" idx="1"/>
          </p:nvPr>
        </p:nvSpPr>
        <p:spPr/>
        <p:txBody>
          <a:bodyPr/>
          <a:lstStyle/>
          <a:p>
            <a:r>
              <a:rPr lang="en-US" dirty="0" smtClean="0"/>
              <a:t>Spaces of negative curvature need another geometry called </a:t>
            </a:r>
            <a:r>
              <a:rPr lang="en-US" b="1" dirty="0" smtClean="0"/>
              <a:t>hyperbolic geometry</a:t>
            </a:r>
            <a:r>
              <a:rPr lang="en-US" dirty="0" smtClean="0"/>
              <a:t>. We should change just a single word in the axioms: there can be more than one parallel line crossing a given point. This small modification may invalidate most of the theorems of Euclidean geometry and lead into a “new world”.</a:t>
            </a:r>
          </a:p>
          <a:p>
            <a:r>
              <a:rPr lang="en-US" dirty="0" smtClean="0"/>
              <a:t>In </a:t>
            </a:r>
            <a:r>
              <a:rPr lang="en-US" b="1" dirty="0" smtClean="0"/>
              <a:t>hyperbolic geometry the sum of angles of a triangle is less than 180 degrees, proportionally to the size. </a:t>
            </a:r>
            <a:endParaRPr lang="en-US" dirty="0" smtClean="0"/>
          </a:p>
          <a:p>
            <a:r>
              <a:rPr lang="en-US" dirty="0" smtClean="0"/>
              <a:t>Hyperbolic geometry is also often studied with maps. Here we show the Beltrami-Poincare disc as a map, which is a conformal, i.e. angle preserving map of the </a:t>
            </a:r>
            <a:r>
              <a:rPr lang="en-US" dirty="0" err="1" smtClean="0"/>
              <a:t>hyperboli</a:t>
            </a:r>
            <a:r>
              <a:rPr lang="hu-HU" dirty="0" smtClean="0"/>
              <a:t>c</a:t>
            </a:r>
            <a:r>
              <a:rPr lang="en-US" dirty="0" smtClean="0"/>
              <a:t> plane. However, it is not distance preserving, infinity is at the boundary of the base circle. </a:t>
            </a:r>
            <a:r>
              <a:rPr lang="en-US" dirty="0" err="1" smtClean="0"/>
              <a:t>Esher</a:t>
            </a:r>
            <a:r>
              <a:rPr lang="en-US" dirty="0" smtClean="0"/>
              <a:t> loved this model and created many different artworks according to its rules.</a:t>
            </a:r>
            <a:endParaRPr lang="en-US" b="1" dirty="0" smtClean="0"/>
          </a:p>
          <a:p>
            <a:r>
              <a:rPr lang="en-US" b="1" dirty="0" smtClean="0"/>
              <a:t>How can we figure it out whether our universe has positive, negative or zero curvature? </a:t>
            </a:r>
            <a:r>
              <a:rPr lang="en-US" dirty="0" smtClean="0"/>
              <a:t>This is an important question since it determines whether the universe will expand without limits or will start shrinking sooner or later. </a:t>
            </a:r>
            <a:endParaRPr lang="en-US" dirty="0"/>
          </a:p>
        </p:txBody>
      </p:sp>
    </p:spTree>
    <p:extLst>
      <p:ext uri="{BB962C8B-B14F-4D97-AF65-F5344CB8AC3E}">
        <p14:creationId xmlns:p14="http://schemas.microsoft.com/office/powerpoint/2010/main" val="3338827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50813" y="774700"/>
            <a:ext cx="6797675" cy="3824288"/>
          </a:xfrm>
        </p:spPr>
      </p:sp>
      <p:sp>
        <p:nvSpPr>
          <p:cNvPr id="3" name="Jegyzetek helye 2"/>
          <p:cNvSpPr>
            <a:spLocks noGrp="1"/>
          </p:cNvSpPr>
          <p:nvPr>
            <p:ph type="body" idx="1"/>
          </p:nvPr>
        </p:nvSpPr>
        <p:spPr/>
        <p:txBody>
          <a:bodyPr/>
          <a:lstStyle/>
          <a:p>
            <a:endParaRPr lang="en-US"/>
          </a:p>
        </p:txBody>
      </p:sp>
    </p:spTree>
    <p:extLst>
      <p:ext uri="{BB962C8B-B14F-4D97-AF65-F5344CB8AC3E}">
        <p14:creationId xmlns:p14="http://schemas.microsoft.com/office/powerpoint/2010/main" val="162713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50813" y="774700"/>
            <a:ext cx="6797675" cy="3824288"/>
          </a:xfrm>
        </p:spPr>
      </p:sp>
      <p:sp>
        <p:nvSpPr>
          <p:cNvPr id="3" name="Jegyzetek helye 2"/>
          <p:cNvSpPr>
            <a:spLocks noGrp="1"/>
          </p:cNvSpPr>
          <p:nvPr>
            <p:ph type="body" idx="1"/>
          </p:nvPr>
        </p:nvSpPr>
        <p:spPr/>
        <p:txBody>
          <a:bodyPr>
            <a:normAutofit/>
          </a:bodyPr>
          <a:lstStyle/>
          <a:p>
            <a:r>
              <a:rPr lang="en-US" dirty="0" smtClean="0"/>
              <a:t>The richness and beauty of </a:t>
            </a:r>
            <a:r>
              <a:rPr lang="en-US" dirty="0" err="1" smtClean="0"/>
              <a:t>hyperboli</a:t>
            </a:r>
            <a:r>
              <a:rPr lang="hu-HU" dirty="0" smtClean="0"/>
              <a:t>c</a:t>
            </a:r>
            <a:r>
              <a:rPr lang="en-US" dirty="0" smtClean="0"/>
              <a:t> geometry is often demonstrated with tiling, i.e. tessellation of the plane with, for example, regular, congruent polygons. The Euclidean plane has only three such tessellations</a:t>
            </a:r>
            <a:r>
              <a:rPr lang="hu-HU" dirty="0" smtClean="0"/>
              <a:t>: </a:t>
            </a:r>
            <a:r>
              <a:rPr lang="hu-HU" dirty="0" err="1" smtClean="0"/>
              <a:t>with</a:t>
            </a:r>
            <a:r>
              <a:rPr lang="hu-HU" dirty="0" smtClean="0"/>
              <a:t> </a:t>
            </a:r>
            <a:r>
              <a:rPr lang="hu-HU" dirty="0" err="1" smtClean="0"/>
              <a:t>triangles</a:t>
            </a:r>
            <a:r>
              <a:rPr lang="hu-HU" dirty="0" smtClean="0"/>
              <a:t>, </a:t>
            </a:r>
            <a:r>
              <a:rPr lang="hu-HU" dirty="0" err="1" smtClean="0"/>
              <a:t>squares</a:t>
            </a:r>
            <a:r>
              <a:rPr lang="hu-HU" dirty="0" smtClean="0"/>
              <a:t>, and </a:t>
            </a:r>
            <a:r>
              <a:rPr lang="hu-HU" dirty="0" err="1" smtClean="0"/>
              <a:t>hexagons</a:t>
            </a:r>
            <a:r>
              <a:rPr lang="en-US" dirty="0" smtClean="0"/>
              <a:t>. However, thanks to the fact that sum of angles of a triangle can be smaller than 180 degrees in hyperbolic geometry, a regular polygon with any number of vertices can tile the plane, and can do it with infinitely many ways. Just the size of the polygon should be set properly. </a:t>
            </a:r>
          </a:p>
          <a:p>
            <a:endParaRPr lang="hu-HU"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50813" y="774700"/>
            <a:ext cx="6797675" cy="3824288"/>
          </a:xfrm>
        </p:spPr>
      </p:sp>
      <p:sp>
        <p:nvSpPr>
          <p:cNvPr id="3" name="Jegyzetek helye 2"/>
          <p:cNvSpPr>
            <a:spLocks noGrp="1"/>
          </p:cNvSpPr>
          <p:nvPr>
            <p:ph type="body" idx="1"/>
          </p:nvPr>
        </p:nvSpPr>
        <p:spPr/>
        <p:txBody>
          <a:bodyPr/>
          <a:lstStyle/>
          <a:p>
            <a:endParaRPr lang="en-US"/>
          </a:p>
        </p:txBody>
      </p:sp>
    </p:spTree>
    <p:extLst>
      <p:ext uri="{BB962C8B-B14F-4D97-AF65-F5344CB8AC3E}">
        <p14:creationId xmlns:p14="http://schemas.microsoft.com/office/powerpoint/2010/main" val="3830180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50813" y="774700"/>
            <a:ext cx="6797675" cy="3824288"/>
          </a:xfrm>
        </p:spPr>
      </p:sp>
      <p:sp>
        <p:nvSpPr>
          <p:cNvPr id="3" name="Jegyzetek helye 2"/>
          <p:cNvSpPr>
            <a:spLocks noGrp="1"/>
          </p:cNvSpPr>
          <p:nvPr>
            <p:ph type="body" idx="1"/>
          </p:nvPr>
        </p:nvSpPr>
        <p:spPr/>
        <p:txBody>
          <a:bodyPr/>
          <a:lstStyle/>
          <a:p>
            <a:pPr>
              <a:defRPr/>
            </a:pPr>
            <a:r>
              <a:rPr lang="en-US" dirty="0" smtClean="0"/>
              <a:t>In Euclidean geometry parallel lines do not intersect, that is, a point at infinity (where parallel line would meet) is not part of the Euclidean plane. However, we can see the intersection of parallel lines, so a geometry where infinity is also included makes sense.</a:t>
            </a:r>
          </a:p>
          <a:p>
            <a:pPr>
              <a:defRPr/>
            </a:pPr>
            <a:r>
              <a:rPr lang="en-US" dirty="0" smtClean="0"/>
              <a:t>If we define axioms differently, </a:t>
            </a:r>
            <a:r>
              <a:rPr lang="en-US" b="1" dirty="0" smtClean="0"/>
              <a:t>we can add points at infinity to the plane </a:t>
            </a:r>
            <a:r>
              <a:rPr lang="en-US" dirty="0" smtClean="0"/>
              <a:t>making all lines, even parallel lines, intersecting. Clearly, this is a different geometry with different axioms and theorems, which is called the </a:t>
            </a:r>
            <a:r>
              <a:rPr lang="en-US" b="1" dirty="0" smtClean="0"/>
              <a:t>projective geometry</a:t>
            </a:r>
            <a:r>
              <a:rPr lang="en-US" dirty="0" smtClean="0"/>
              <a:t>. Projective geometry is not metric since distance cannot be defined in it. The reason is that the distance from points at infinity is infinite, but infinite is not a number. As a result, we cannot use coordinate systems that are based on the concept of distance, e.g. Cartesian coordinate systems are useless here. We should find another algebraic basis. </a:t>
            </a:r>
          </a:p>
          <a:p>
            <a:pPr>
              <a:defRPr/>
            </a:pPr>
            <a:r>
              <a:rPr lang="en-US" dirty="0" smtClean="0"/>
              <a:t>Note that the first three axioms of projective geometry are identical to those of the spherical geometry. They are close relatives. As a result, a projective line has similar properties to a circle. You can go around it.</a:t>
            </a:r>
          </a:p>
          <a:p>
            <a:pPr>
              <a:defRPr/>
            </a:pPr>
            <a:endParaRPr lang="en-US" dirty="0" smtClean="0"/>
          </a:p>
          <a:p>
            <a:pPr>
              <a:defRPr/>
            </a:pPr>
            <a:endParaRPr lang="en-US" dirty="0"/>
          </a:p>
        </p:txBody>
      </p:sp>
    </p:spTree>
    <p:extLst>
      <p:ext uri="{BB962C8B-B14F-4D97-AF65-F5344CB8AC3E}">
        <p14:creationId xmlns:p14="http://schemas.microsoft.com/office/powerpoint/2010/main" val="3232258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685800" y="1597819"/>
            <a:ext cx="7772400" cy="1102519"/>
          </a:xfrm>
        </p:spPr>
        <p:txBody>
          <a:bodyPr/>
          <a:lstStyle/>
          <a:p>
            <a:r>
              <a:rPr lang="hu-HU" smtClean="0"/>
              <a:t>Mintacím szerkesztése</a:t>
            </a:r>
            <a:endParaRPr lang="hu-HU"/>
          </a:p>
        </p:txBody>
      </p:sp>
      <p:sp>
        <p:nvSpPr>
          <p:cNvPr id="3" name="Alcím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mtClean="0"/>
              <a:t>Alcím mintájának szerkesztése</a:t>
            </a:r>
            <a:endParaRPr lang="hu-HU"/>
          </a:p>
        </p:txBody>
      </p:sp>
      <p:sp>
        <p:nvSpPr>
          <p:cNvPr id="4" name="Dátum helye 3"/>
          <p:cNvSpPr>
            <a:spLocks noGrp="1"/>
          </p:cNvSpPr>
          <p:nvPr>
            <p:ph type="dt" sz="half" idx="10"/>
          </p:nvPr>
        </p:nvSpPr>
        <p:spPr/>
        <p:txBody>
          <a:bodyPr/>
          <a:lstStyle/>
          <a:p>
            <a:fld id="{A79C7D9E-78EF-48AA-A29D-8EE66BA2E181}" type="datetimeFigureOut">
              <a:rPr lang="hu-HU" smtClean="0"/>
              <a:pPr/>
              <a:t>2023. 09. 20.</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CAD62A48-CC2F-479E-BB55-A85D46CBE469}" type="slidenum">
              <a:rPr lang="hu-HU" smtClean="0"/>
              <a:pPr/>
              <a:t>‹#›</a:t>
            </a:fld>
            <a:endParaRPr lang="hu-HU"/>
          </a:p>
        </p:txBody>
      </p:sp>
    </p:spTree>
    <p:extLst>
      <p:ext uri="{BB962C8B-B14F-4D97-AF65-F5344CB8AC3E}">
        <p14:creationId xmlns:p14="http://schemas.microsoft.com/office/powerpoint/2010/main" val="4215464998"/>
      </p:ext>
    </p:extLst>
  </p:cSld>
  <p:clrMapOvr>
    <a:masterClrMapping/>
  </p:clrMapOvr>
  <p:transition>
    <p:zo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A79C7D9E-78EF-48AA-A29D-8EE66BA2E181}" type="datetimeFigureOut">
              <a:rPr lang="hu-HU" smtClean="0"/>
              <a:pPr/>
              <a:t>2023. 09. 20.</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CAD62A48-CC2F-479E-BB55-A85D46CBE469}" type="slidenum">
              <a:rPr lang="hu-HU" smtClean="0"/>
              <a:pPr/>
              <a:t>‹#›</a:t>
            </a:fld>
            <a:endParaRPr lang="hu-HU"/>
          </a:p>
        </p:txBody>
      </p:sp>
    </p:spTree>
    <p:extLst>
      <p:ext uri="{BB962C8B-B14F-4D97-AF65-F5344CB8AC3E}">
        <p14:creationId xmlns:p14="http://schemas.microsoft.com/office/powerpoint/2010/main" val="2035124675"/>
      </p:ext>
    </p:extLst>
  </p:cSld>
  <p:clrMapOvr>
    <a:masterClrMapping/>
  </p:clrMapOvr>
  <p:transition>
    <p:zoom/>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05979"/>
            <a:ext cx="2057400" cy="4388644"/>
          </a:xfrm>
        </p:spPr>
        <p:txBody>
          <a:bodyPr vert="eaVert"/>
          <a:lstStyle/>
          <a:p>
            <a:r>
              <a:rPr lang="hu-HU" smtClean="0"/>
              <a:t>Mintacím szerkesztése</a:t>
            </a:r>
            <a:endParaRPr lang="hu-HU"/>
          </a:p>
        </p:txBody>
      </p:sp>
      <p:sp>
        <p:nvSpPr>
          <p:cNvPr id="3" name="Függőleges szöveg helye 2"/>
          <p:cNvSpPr>
            <a:spLocks noGrp="1"/>
          </p:cNvSpPr>
          <p:nvPr>
            <p:ph type="body" orient="vert" idx="1"/>
          </p:nvPr>
        </p:nvSpPr>
        <p:spPr>
          <a:xfrm>
            <a:off x="457200" y="205979"/>
            <a:ext cx="6019800" cy="4388644"/>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A79C7D9E-78EF-48AA-A29D-8EE66BA2E181}" type="datetimeFigureOut">
              <a:rPr lang="hu-HU" smtClean="0"/>
              <a:pPr/>
              <a:t>2023. 09. 20.</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CAD62A48-CC2F-479E-BB55-A85D46CBE469}" type="slidenum">
              <a:rPr lang="hu-HU" smtClean="0"/>
              <a:pPr/>
              <a:t>‹#›</a:t>
            </a:fld>
            <a:endParaRPr lang="hu-HU"/>
          </a:p>
        </p:txBody>
      </p:sp>
    </p:spTree>
    <p:extLst>
      <p:ext uri="{BB962C8B-B14F-4D97-AF65-F5344CB8AC3E}">
        <p14:creationId xmlns:p14="http://schemas.microsoft.com/office/powerpoint/2010/main" val="3939160640"/>
      </p:ext>
    </p:extLst>
  </p:cSld>
  <p:clrMapOvr>
    <a:masterClrMapping/>
  </p:clrMapOvr>
  <p:transition>
    <p:zoom/>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A79C7D9E-78EF-48AA-A29D-8EE66BA2E181}" type="datetimeFigureOut">
              <a:rPr lang="hu-HU" smtClean="0"/>
              <a:pPr/>
              <a:t>2023. 09. 20.</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CAD62A48-CC2F-479E-BB55-A85D46CBE469}" type="slidenum">
              <a:rPr lang="hu-HU" smtClean="0"/>
              <a:pPr/>
              <a:t>‹#›</a:t>
            </a:fld>
            <a:endParaRPr lang="hu-HU"/>
          </a:p>
        </p:txBody>
      </p:sp>
    </p:spTree>
    <p:extLst>
      <p:ext uri="{BB962C8B-B14F-4D97-AF65-F5344CB8AC3E}">
        <p14:creationId xmlns:p14="http://schemas.microsoft.com/office/powerpoint/2010/main" val="3012284450"/>
      </p:ext>
    </p:extLst>
  </p:cSld>
  <p:clrMapOvr>
    <a:masterClrMapping/>
  </p:clrMapOvr>
  <p:transition>
    <p:zo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3305176"/>
            <a:ext cx="7772400" cy="1021556"/>
          </a:xfrm>
        </p:spPr>
        <p:txBody>
          <a:bodyPr anchor="t"/>
          <a:lstStyle>
            <a:lvl1pPr algn="l">
              <a:defRPr sz="4000" b="1" cap="all"/>
            </a:lvl1pPr>
          </a:lstStyle>
          <a:p>
            <a:r>
              <a:rPr lang="hu-HU" smtClean="0"/>
              <a:t>Mintacím szerkesztése</a:t>
            </a:r>
            <a:endParaRPr lang="hu-HU"/>
          </a:p>
        </p:txBody>
      </p:sp>
      <p:sp>
        <p:nvSpPr>
          <p:cNvPr id="3" name="Szöveg helye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átum helye 3"/>
          <p:cNvSpPr>
            <a:spLocks noGrp="1"/>
          </p:cNvSpPr>
          <p:nvPr>
            <p:ph type="dt" sz="half" idx="10"/>
          </p:nvPr>
        </p:nvSpPr>
        <p:spPr/>
        <p:txBody>
          <a:bodyPr/>
          <a:lstStyle/>
          <a:p>
            <a:fld id="{A79C7D9E-78EF-48AA-A29D-8EE66BA2E181}" type="datetimeFigureOut">
              <a:rPr lang="hu-HU" smtClean="0"/>
              <a:pPr/>
              <a:t>2023. 09. 20.</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CAD62A48-CC2F-479E-BB55-A85D46CBE469}" type="slidenum">
              <a:rPr lang="hu-HU" smtClean="0"/>
              <a:pPr/>
              <a:t>‹#›</a:t>
            </a:fld>
            <a:endParaRPr lang="hu-HU"/>
          </a:p>
        </p:txBody>
      </p:sp>
    </p:spTree>
    <p:extLst>
      <p:ext uri="{BB962C8B-B14F-4D97-AF65-F5344CB8AC3E}">
        <p14:creationId xmlns:p14="http://schemas.microsoft.com/office/powerpoint/2010/main" val="1984852671"/>
      </p:ext>
    </p:extLst>
  </p:cSld>
  <p:clrMapOvr>
    <a:masterClrMapping/>
  </p:clrMapOvr>
  <p:transition>
    <p:zoom/>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Dátum helye 4"/>
          <p:cNvSpPr>
            <a:spLocks noGrp="1"/>
          </p:cNvSpPr>
          <p:nvPr>
            <p:ph type="dt" sz="half" idx="10"/>
          </p:nvPr>
        </p:nvSpPr>
        <p:spPr/>
        <p:txBody>
          <a:bodyPr/>
          <a:lstStyle/>
          <a:p>
            <a:fld id="{A79C7D9E-78EF-48AA-A29D-8EE66BA2E181}" type="datetimeFigureOut">
              <a:rPr lang="hu-HU" smtClean="0"/>
              <a:pPr/>
              <a:t>2023. 09. 20.</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CAD62A48-CC2F-479E-BB55-A85D46CBE469}" type="slidenum">
              <a:rPr lang="hu-HU" smtClean="0"/>
              <a:pPr/>
              <a:t>‹#›</a:t>
            </a:fld>
            <a:endParaRPr lang="hu-HU"/>
          </a:p>
        </p:txBody>
      </p:sp>
    </p:spTree>
    <p:extLst>
      <p:ext uri="{BB962C8B-B14F-4D97-AF65-F5344CB8AC3E}">
        <p14:creationId xmlns:p14="http://schemas.microsoft.com/office/powerpoint/2010/main" val="1630388883"/>
      </p:ext>
    </p:extLst>
  </p:cSld>
  <p:clrMapOvr>
    <a:masterClrMapping/>
  </p:clrMapOvr>
  <p:transition>
    <p:zoom/>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a:lvl1pPr>
          </a:lstStyle>
          <a:p>
            <a:r>
              <a:rPr lang="hu-HU" smtClean="0"/>
              <a:t>Mintacím szerkesztése</a:t>
            </a:r>
            <a:endParaRPr lang="hu-HU"/>
          </a:p>
        </p:txBody>
      </p:sp>
      <p:sp>
        <p:nvSpPr>
          <p:cNvPr id="3" name="Szöveg helye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Szöveg helye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7" name="Dátum helye 6"/>
          <p:cNvSpPr>
            <a:spLocks noGrp="1"/>
          </p:cNvSpPr>
          <p:nvPr>
            <p:ph type="dt" sz="half" idx="10"/>
          </p:nvPr>
        </p:nvSpPr>
        <p:spPr/>
        <p:txBody>
          <a:bodyPr/>
          <a:lstStyle/>
          <a:p>
            <a:fld id="{A79C7D9E-78EF-48AA-A29D-8EE66BA2E181}" type="datetimeFigureOut">
              <a:rPr lang="hu-HU" smtClean="0"/>
              <a:pPr/>
              <a:t>2023. 09. 20.</a:t>
            </a:fld>
            <a:endParaRPr lang="hu-HU"/>
          </a:p>
        </p:txBody>
      </p:sp>
      <p:sp>
        <p:nvSpPr>
          <p:cNvPr id="8" name="Élőláb helye 7"/>
          <p:cNvSpPr>
            <a:spLocks noGrp="1"/>
          </p:cNvSpPr>
          <p:nvPr>
            <p:ph type="ftr" sz="quarter" idx="11"/>
          </p:nvPr>
        </p:nvSpPr>
        <p:spPr/>
        <p:txBody>
          <a:bodyPr/>
          <a:lstStyle/>
          <a:p>
            <a:endParaRPr lang="hu-HU"/>
          </a:p>
        </p:txBody>
      </p:sp>
      <p:sp>
        <p:nvSpPr>
          <p:cNvPr id="9" name="Dia számának helye 8"/>
          <p:cNvSpPr>
            <a:spLocks noGrp="1"/>
          </p:cNvSpPr>
          <p:nvPr>
            <p:ph type="sldNum" sz="quarter" idx="12"/>
          </p:nvPr>
        </p:nvSpPr>
        <p:spPr/>
        <p:txBody>
          <a:bodyPr/>
          <a:lstStyle/>
          <a:p>
            <a:fld id="{CAD62A48-CC2F-479E-BB55-A85D46CBE469}" type="slidenum">
              <a:rPr lang="hu-HU" smtClean="0"/>
              <a:pPr/>
              <a:t>‹#›</a:t>
            </a:fld>
            <a:endParaRPr lang="hu-HU"/>
          </a:p>
        </p:txBody>
      </p:sp>
    </p:spTree>
    <p:extLst>
      <p:ext uri="{BB962C8B-B14F-4D97-AF65-F5344CB8AC3E}">
        <p14:creationId xmlns:p14="http://schemas.microsoft.com/office/powerpoint/2010/main" val="1069388321"/>
      </p:ext>
    </p:extLst>
  </p:cSld>
  <p:clrMapOvr>
    <a:masterClrMapping/>
  </p:clrMapOvr>
  <p:transition>
    <p:zoom/>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Dátum helye 2"/>
          <p:cNvSpPr>
            <a:spLocks noGrp="1"/>
          </p:cNvSpPr>
          <p:nvPr>
            <p:ph type="dt" sz="half" idx="10"/>
          </p:nvPr>
        </p:nvSpPr>
        <p:spPr/>
        <p:txBody>
          <a:bodyPr/>
          <a:lstStyle/>
          <a:p>
            <a:fld id="{A79C7D9E-78EF-48AA-A29D-8EE66BA2E181}" type="datetimeFigureOut">
              <a:rPr lang="hu-HU" smtClean="0"/>
              <a:pPr/>
              <a:t>2023. 09. 20.</a:t>
            </a:fld>
            <a:endParaRPr lang="hu-HU"/>
          </a:p>
        </p:txBody>
      </p:sp>
      <p:sp>
        <p:nvSpPr>
          <p:cNvPr id="4" name="Élőláb helye 3"/>
          <p:cNvSpPr>
            <a:spLocks noGrp="1"/>
          </p:cNvSpPr>
          <p:nvPr>
            <p:ph type="ftr" sz="quarter" idx="11"/>
          </p:nvPr>
        </p:nvSpPr>
        <p:spPr/>
        <p:txBody>
          <a:bodyPr/>
          <a:lstStyle/>
          <a:p>
            <a:endParaRPr lang="hu-HU"/>
          </a:p>
        </p:txBody>
      </p:sp>
      <p:sp>
        <p:nvSpPr>
          <p:cNvPr id="5" name="Dia számának helye 4"/>
          <p:cNvSpPr>
            <a:spLocks noGrp="1"/>
          </p:cNvSpPr>
          <p:nvPr>
            <p:ph type="sldNum" sz="quarter" idx="12"/>
          </p:nvPr>
        </p:nvSpPr>
        <p:spPr/>
        <p:txBody>
          <a:bodyPr/>
          <a:lstStyle/>
          <a:p>
            <a:fld id="{CAD62A48-CC2F-479E-BB55-A85D46CBE469}" type="slidenum">
              <a:rPr lang="hu-HU" smtClean="0"/>
              <a:pPr/>
              <a:t>‹#›</a:t>
            </a:fld>
            <a:endParaRPr lang="hu-HU"/>
          </a:p>
        </p:txBody>
      </p:sp>
    </p:spTree>
    <p:extLst>
      <p:ext uri="{BB962C8B-B14F-4D97-AF65-F5344CB8AC3E}">
        <p14:creationId xmlns:p14="http://schemas.microsoft.com/office/powerpoint/2010/main" val="3751963360"/>
      </p:ext>
    </p:extLst>
  </p:cSld>
  <p:clrMapOvr>
    <a:masterClrMapping/>
  </p:clrMapOvr>
  <p:transition>
    <p:zo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A79C7D9E-78EF-48AA-A29D-8EE66BA2E181}" type="datetimeFigureOut">
              <a:rPr lang="hu-HU" smtClean="0"/>
              <a:pPr/>
              <a:t>2023. 09. 20.</a:t>
            </a:fld>
            <a:endParaRPr lang="hu-HU"/>
          </a:p>
        </p:txBody>
      </p:sp>
      <p:sp>
        <p:nvSpPr>
          <p:cNvPr id="3" name="Élőláb helye 2"/>
          <p:cNvSpPr>
            <a:spLocks noGrp="1"/>
          </p:cNvSpPr>
          <p:nvPr>
            <p:ph type="ftr" sz="quarter" idx="11"/>
          </p:nvPr>
        </p:nvSpPr>
        <p:spPr/>
        <p:txBody>
          <a:bodyPr/>
          <a:lstStyle/>
          <a:p>
            <a:endParaRPr lang="hu-HU"/>
          </a:p>
        </p:txBody>
      </p:sp>
      <p:sp>
        <p:nvSpPr>
          <p:cNvPr id="4" name="Dia számának helye 3"/>
          <p:cNvSpPr>
            <a:spLocks noGrp="1"/>
          </p:cNvSpPr>
          <p:nvPr>
            <p:ph type="sldNum" sz="quarter" idx="12"/>
          </p:nvPr>
        </p:nvSpPr>
        <p:spPr/>
        <p:txBody>
          <a:bodyPr/>
          <a:lstStyle/>
          <a:p>
            <a:fld id="{CAD62A48-CC2F-479E-BB55-A85D46CBE469}" type="slidenum">
              <a:rPr lang="hu-HU" smtClean="0"/>
              <a:pPr/>
              <a:t>‹#›</a:t>
            </a:fld>
            <a:endParaRPr lang="hu-HU"/>
          </a:p>
        </p:txBody>
      </p:sp>
    </p:spTree>
    <p:extLst>
      <p:ext uri="{BB962C8B-B14F-4D97-AF65-F5344CB8AC3E}">
        <p14:creationId xmlns:p14="http://schemas.microsoft.com/office/powerpoint/2010/main" val="32995246"/>
      </p:ext>
    </p:extLst>
  </p:cSld>
  <p:clrMapOvr>
    <a:masterClrMapping/>
  </p:clrMapOvr>
  <p:transition>
    <p:zo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1" y="204787"/>
            <a:ext cx="3008313" cy="871538"/>
          </a:xfrm>
        </p:spPr>
        <p:txBody>
          <a:bodyPr anchor="b"/>
          <a:lstStyle>
            <a:lvl1pPr algn="l">
              <a:defRPr sz="2000" b="1"/>
            </a:lvl1pPr>
          </a:lstStyle>
          <a:p>
            <a:r>
              <a:rPr lang="hu-HU" smtClean="0"/>
              <a:t>Mintacím szerkesztése</a:t>
            </a:r>
            <a:endParaRPr lang="hu-HU"/>
          </a:p>
        </p:txBody>
      </p:sp>
      <p:sp>
        <p:nvSpPr>
          <p:cNvPr id="3" name="Tartalom helye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Szöveg helye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A79C7D9E-78EF-48AA-A29D-8EE66BA2E181}" type="datetimeFigureOut">
              <a:rPr lang="hu-HU" smtClean="0"/>
              <a:pPr/>
              <a:t>2023. 09. 20.</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CAD62A48-CC2F-479E-BB55-A85D46CBE469}" type="slidenum">
              <a:rPr lang="hu-HU" smtClean="0"/>
              <a:pPr/>
              <a:t>‹#›</a:t>
            </a:fld>
            <a:endParaRPr lang="hu-HU"/>
          </a:p>
        </p:txBody>
      </p:sp>
    </p:spTree>
    <p:extLst>
      <p:ext uri="{BB962C8B-B14F-4D97-AF65-F5344CB8AC3E}">
        <p14:creationId xmlns:p14="http://schemas.microsoft.com/office/powerpoint/2010/main" val="793954392"/>
      </p:ext>
    </p:extLst>
  </p:cSld>
  <p:clrMapOvr>
    <a:masterClrMapping/>
  </p:clrMapOvr>
  <p:transition>
    <p:zoom/>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3600450"/>
            <a:ext cx="5486400" cy="425054"/>
          </a:xfrm>
        </p:spPr>
        <p:txBody>
          <a:bodyPr anchor="b"/>
          <a:lstStyle>
            <a:lvl1pPr algn="l">
              <a:defRPr sz="2000" b="1"/>
            </a:lvl1pPr>
          </a:lstStyle>
          <a:p>
            <a:r>
              <a:rPr lang="hu-HU" smtClean="0"/>
              <a:t>Mintacím szerkesztése</a:t>
            </a:r>
            <a:endParaRPr lang="hu-HU"/>
          </a:p>
        </p:txBody>
      </p:sp>
      <p:sp>
        <p:nvSpPr>
          <p:cNvPr id="3" name="Kép hely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A79C7D9E-78EF-48AA-A29D-8EE66BA2E181}" type="datetimeFigureOut">
              <a:rPr lang="hu-HU" smtClean="0"/>
              <a:pPr/>
              <a:t>2023. 09. 20.</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CAD62A48-CC2F-479E-BB55-A85D46CBE469}" type="slidenum">
              <a:rPr lang="hu-HU" smtClean="0"/>
              <a:pPr/>
              <a:t>‹#›</a:t>
            </a:fld>
            <a:endParaRPr lang="hu-HU"/>
          </a:p>
        </p:txBody>
      </p:sp>
    </p:spTree>
    <p:extLst>
      <p:ext uri="{BB962C8B-B14F-4D97-AF65-F5344CB8AC3E}">
        <p14:creationId xmlns:p14="http://schemas.microsoft.com/office/powerpoint/2010/main" val="3069252392"/>
      </p:ext>
    </p:extLst>
  </p:cSld>
  <p:clrMapOvr>
    <a:masterClrMapping/>
  </p:clrMapOvr>
  <p:transition>
    <p:zo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hu-HU" smtClean="0"/>
              <a:t>Mintacím szerkesztése</a:t>
            </a:r>
            <a:endParaRPr lang="hu-HU"/>
          </a:p>
        </p:txBody>
      </p:sp>
      <p:sp>
        <p:nvSpPr>
          <p:cNvPr id="3" name="Szöveg helye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79C7D9E-78EF-48AA-A29D-8EE66BA2E181}" type="datetimeFigureOut">
              <a:rPr lang="hu-HU" smtClean="0"/>
              <a:pPr/>
              <a:t>2023. 09. 20.</a:t>
            </a:fld>
            <a:endParaRPr lang="hu-HU"/>
          </a:p>
        </p:txBody>
      </p:sp>
      <p:sp>
        <p:nvSpPr>
          <p:cNvPr id="5" name="Élőláb helye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AD62A48-CC2F-479E-BB55-A85D46CBE469}" type="slidenum">
              <a:rPr lang="hu-HU" smtClean="0"/>
              <a:pPr/>
              <a:t>‹#›</a:t>
            </a:fld>
            <a:endParaRPr lang="hu-HU"/>
          </a:p>
        </p:txBody>
      </p:sp>
    </p:spTree>
    <p:extLst>
      <p:ext uri="{BB962C8B-B14F-4D97-AF65-F5344CB8AC3E}">
        <p14:creationId xmlns:p14="http://schemas.microsoft.com/office/powerpoint/2010/main" val="9240273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zoom/>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jpeg"/><Relationship Id="rId7"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hyperlink" Target="https://www.google.hu/url?sa=i&amp;url=https://www.researchgate.net/figure/Circle-Limit-IV-by-MC-Escher-A-1960-print-in-which-the-spaces-between-white-angels_fig1_228653116&amp;psig=AOvVaw2F0TYmQxPGRrTNdK1_3TC4&amp;ust=1591801644986000&amp;source=images&amp;cd=vfe&amp;ved=0CAIQjRxqFwoTCIDq_q6B9ekCFQAAAAAdAAAAABAJ" TargetMode="External"/><Relationship Id="rId10" Type="http://schemas.openxmlformats.org/officeDocument/2006/relationships/image" Target="../media/image39.jpeg"/><Relationship Id="rId4" Type="http://schemas.openxmlformats.org/officeDocument/2006/relationships/image" Target="../media/image34.png"/><Relationship Id="rId9" Type="http://schemas.openxmlformats.org/officeDocument/2006/relationships/image" Target="../media/image38.png"/></Relationships>
</file>

<file path=ppt/slides/_rels/slide1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1.jpeg"/></Relationships>
</file>

<file path=ppt/slides/_rels/slide12.xml.rels><?xml version="1.0" encoding="UTF-8" standalone="yes"?>
<Relationships xmlns="http://schemas.openxmlformats.org/package/2006/relationships"><Relationship Id="rId2" Type="http://schemas.openxmlformats.org/officeDocument/2006/relationships/hyperlink" Target="file:///D:\3DPrograms\GrafikaHazi\Programs\ProjectiveGeometry\bin\Skeleton.ex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file:///D:\graf\video\1.7.%20Nemeuklideszi%20geometria%20f&#237;ling.mp4" TargetMode="External"/><Relationship Id="rId4" Type="http://schemas.openxmlformats.org/officeDocument/2006/relationships/image" Target="../media/image43.gi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 Id="rId9" Type="http://schemas.openxmlformats.org/officeDocument/2006/relationships/image" Target="../media/image78.png"/></Relationships>
</file>

<file path=ppt/slides/_rels/slide18.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9.png"/><Relationship Id="rId7" Type="http://schemas.openxmlformats.org/officeDocument/2006/relationships/image" Target="../media/image8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800.png"/><Relationship Id="rId10" Type="http://schemas.openxmlformats.org/officeDocument/2006/relationships/image" Target="../media/image760.png"/><Relationship Id="rId4" Type="http://schemas.openxmlformats.org/officeDocument/2006/relationships/image" Target="../media/image80.png"/><Relationship Id="rId9" Type="http://schemas.openxmlformats.org/officeDocument/2006/relationships/image" Target="../media/image84.png"/></Relationships>
</file>

<file path=ppt/slides/_rels/slide19.xml.rels><?xml version="1.0" encoding="UTF-8" standalone="yes"?>
<Relationships xmlns="http://schemas.openxmlformats.org/package/2006/relationships"><Relationship Id="rId8" Type="http://schemas.openxmlformats.org/officeDocument/2006/relationships/image" Target="../media/image870.png"/><Relationship Id="rId13" Type="http://schemas.openxmlformats.org/officeDocument/2006/relationships/image" Target="../media/image92.png"/><Relationship Id="rId3" Type="http://schemas.openxmlformats.org/officeDocument/2006/relationships/image" Target="../media/image44.jpeg"/><Relationship Id="rId7" Type="http://schemas.openxmlformats.org/officeDocument/2006/relationships/image" Target="../media/image791.png"/><Relationship Id="rId12" Type="http://schemas.openxmlformats.org/officeDocument/2006/relationships/image" Target="../media/image91.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87.png"/><Relationship Id="rId11" Type="http://schemas.openxmlformats.org/officeDocument/2006/relationships/image" Target="../media/image90.png"/><Relationship Id="rId5" Type="http://schemas.openxmlformats.org/officeDocument/2006/relationships/image" Target="../media/image86.png"/><Relationship Id="rId10" Type="http://schemas.openxmlformats.org/officeDocument/2006/relationships/image" Target="../media/image89.png"/><Relationship Id="rId4" Type="http://schemas.openxmlformats.org/officeDocument/2006/relationships/image" Target="../media/image85.png"/><Relationship Id="rId9" Type="http://schemas.openxmlformats.org/officeDocument/2006/relationships/image" Target="../media/image8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8" Type="http://schemas.openxmlformats.org/officeDocument/2006/relationships/image" Target="../media/image50.png"/><Relationship Id="rId3" Type="http://schemas.openxmlformats.org/officeDocument/2006/relationships/image" Target="../media/image45.png"/><Relationship Id="rId17" Type="http://schemas.openxmlformats.org/officeDocument/2006/relationships/image" Target="../media/image1080.png"/><Relationship Id="rId2" Type="http://schemas.openxmlformats.org/officeDocument/2006/relationships/notesSlide" Target="../notesSlides/notesSlide17.xml"/><Relationship Id="rId16" Type="http://schemas.openxmlformats.org/officeDocument/2006/relationships/image" Target="../media/image102.png"/><Relationship Id="rId1" Type="http://schemas.openxmlformats.org/officeDocument/2006/relationships/slideLayout" Target="../slideLayouts/slideLayout2.xml"/><Relationship Id="rId5" Type="http://schemas.openxmlformats.org/officeDocument/2006/relationships/image" Target="../media/image49.png"/><Relationship Id="rId19" Type="http://schemas.openxmlformats.org/officeDocument/2006/relationships/image" Target="../media/image51.png"/><Relationship Id="rId4" Type="http://schemas.openxmlformats.org/officeDocument/2006/relationships/image" Target="../media/image48.png"/></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05.png"/><Relationship Id="rId13" Type="http://schemas.openxmlformats.org/officeDocument/2006/relationships/image" Target="../media/image110.png"/><Relationship Id="rId18" Type="http://schemas.openxmlformats.org/officeDocument/2006/relationships/image" Target="../media/image115.png"/><Relationship Id="rId3" Type="http://schemas.openxmlformats.org/officeDocument/2006/relationships/image" Target="../media/image1000.png"/><Relationship Id="rId21" Type="http://schemas.openxmlformats.org/officeDocument/2006/relationships/image" Target="../media/image118.png"/><Relationship Id="rId7" Type="http://schemas.openxmlformats.org/officeDocument/2006/relationships/image" Target="../media/image104.png"/><Relationship Id="rId12" Type="http://schemas.openxmlformats.org/officeDocument/2006/relationships/image" Target="../media/image109.png"/><Relationship Id="rId17" Type="http://schemas.openxmlformats.org/officeDocument/2006/relationships/image" Target="../media/image114.png"/><Relationship Id="rId2" Type="http://schemas.openxmlformats.org/officeDocument/2006/relationships/notesSlide" Target="../notesSlides/notesSlide22.xml"/><Relationship Id="rId16" Type="http://schemas.openxmlformats.org/officeDocument/2006/relationships/image" Target="../media/image113.png"/><Relationship Id="rId20" Type="http://schemas.openxmlformats.org/officeDocument/2006/relationships/image" Target="../media/image117.png"/><Relationship Id="rId1" Type="http://schemas.openxmlformats.org/officeDocument/2006/relationships/slideLayout" Target="../slideLayouts/slideLayout2.xml"/><Relationship Id="rId6" Type="http://schemas.openxmlformats.org/officeDocument/2006/relationships/image" Target="../media/image103.png"/><Relationship Id="rId11" Type="http://schemas.openxmlformats.org/officeDocument/2006/relationships/image" Target="../media/image108.png"/><Relationship Id="rId5" Type="http://schemas.openxmlformats.org/officeDocument/2006/relationships/image" Target="../media/image1020.png"/><Relationship Id="rId15" Type="http://schemas.openxmlformats.org/officeDocument/2006/relationships/image" Target="../media/image112.png"/><Relationship Id="rId10" Type="http://schemas.openxmlformats.org/officeDocument/2006/relationships/image" Target="../media/image107.png"/><Relationship Id="rId19" Type="http://schemas.openxmlformats.org/officeDocument/2006/relationships/image" Target="../media/image116.png"/><Relationship Id="rId4" Type="http://schemas.openxmlformats.org/officeDocument/2006/relationships/image" Target="../media/image1010.png"/><Relationship Id="rId9" Type="http://schemas.openxmlformats.org/officeDocument/2006/relationships/image" Target="../media/image106.png"/><Relationship Id="rId14" Type="http://schemas.openxmlformats.org/officeDocument/2006/relationships/image" Target="../media/image111.png"/></Relationships>
</file>

<file path=ppt/slides/_rels/slide26.xml.rels><?xml version="1.0" encoding="UTF-8" standalone="yes"?>
<Relationships xmlns="http://schemas.openxmlformats.org/package/2006/relationships"><Relationship Id="rId8" Type="http://schemas.openxmlformats.org/officeDocument/2006/relationships/image" Target="../media/image124.png"/><Relationship Id="rId3" Type="http://schemas.openxmlformats.org/officeDocument/2006/relationships/image" Target="../media/image119.png"/><Relationship Id="rId7" Type="http://schemas.openxmlformats.org/officeDocument/2006/relationships/image" Target="../media/image123.png"/><Relationship Id="rId12" Type="http://schemas.openxmlformats.org/officeDocument/2006/relationships/image" Target="../media/image122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22.png"/><Relationship Id="rId11" Type="http://schemas.openxmlformats.org/officeDocument/2006/relationships/image" Target="../media/image1210.png"/><Relationship Id="rId5" Type="http://schemas.openxmlformats.org/officeDocument/2006/relationships/image" Target="../media/image121.png"/><Relationship Id="rId10" Type="http://schemas.openxmlformats.org/officeDocument/2006/relationships/image" Target="../media/image1200.png"/><Relationship Id="rId4" Type="http://schemas.openxmlformats.org/officeDocument/2006/relationships/image" Target="../media/image120.png"/><Relationship Id="rId9" Type="http://schemas.openxmlformats.org/officeDocument/2006/relationships/image" Target="../media/image125.png"/></Relationships>
</file>

<file path=ppt/slides/_rels/slide27.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29.png"/><Relationship Id="rId3" Type="http://schemas.openxmlformats.org/officeDocument/2006/relationships/image" Target="../media/image1240.png"/><Relationship Id="rId7" Type="http://schemas.openxmlformats.org/officeDocument/2006/relationships/image" Target="../media/image128.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27.png"/><Relationship Id="rId5" Type="http://schemas.openxmlformats.org/officeDocument/2006/relationships/image" Target="../media/image1260.png"/><Relationship Id="rId10" Type="http://schemas.openxmlformats.org/officeDocument/2006/relationships/image" Target="../media/image46.png"/><Relationship Id="rId4" Type="http://schemas.openxmlformats.org/officeDocument/2006/relationships/image" Target="../media/image1250.png"/><Relationship Id="rId9" Type="http://schemas.openxmlformats.org/officeDocument/2006/relationships/image" Target="../media/image432.png"/></Relationships>
</file>

<file path=ppt/slides/_rels/slide29.xml.rels><?xml version="1.0" encoding="UTF-8" standalone="yes"?>
<Relationships xmlns="http://schemas.openxmlformats.org/package/2006/relationships"><Relationship Id="rId3" Type="http://schemas.openxmlformats.org/officeDocument/2006/relationships/image" Target="../media/image130.png"/><Relationship Id="rId7" Type="http://schemas.openxmlformats.org/officeDocument/2006/relationships/image" Target="../media/image148.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47.png"/><Relationship Id="rId5" Type="http://schemas.openxmlformats.org/officeDocument/2006/relationships/image" Target="../media/image146.png"/><Relationship Id="rId4" Type="http://schemas.openxmlformats.org/officeDocument/2006/relationships/image" Target="../media/image139.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200.png"/><Relationship Id="rId13" Type="http://schemas.openxmlformats.org/officeDocument/2006/relationships/image" Target="../media/image248.png"/><Relationship Id="rId3" Type="http://schemas.openxmlformats.org/officeDocument/2006/relationships/image" Target="../media/image183.png"/><Relationship Id="rId7" Type="http://schemas.openxmlformats.org/officeDocument/2006/relationships/image" Target="../media/image199.png"/><Relationship Id="rId12" Type="http://schemas.openxmlformats.org/officeDocument/2006/relationships/image" Target="../media/image247.png"/><Relationship Id="rId2" Type="http://schemas.openxmlformats.org/officeDocument/2006/relationships/image" Target="../media/image177.png"/><Relationship Id="rId1" Type="http://schemas.openxmlformats.org/officeDocument/2006/relationships/slideLayout" Target="../slideLayouts/slideLayout2.xml"/><Relationship Id="rId6" Type="http://schemas.openxmlformats.org/officeDocument/2006/relationships/image" Target="../media/image243.png"/><Relationship Id="rId11" Type="http://schemas.openxmlformats.org/officeDocument/2006/relationships/image" Target="../media/image246.png"/><Relationship Id="rId5" Type="http://schemas.openxmlformats.org/officeDocument/2006/relationships/image" Target="../media/image192.png"/><Relationship Id="rId10" Type="http://schemas.openxmlformats.org/officeDocument/2006/relationships/image" Target="../media/image47.png"/><Relationship Id="rId4" Type="http://schemas.openxmlformats.org/officeDocument/2006/relationships/image" Target="../media/image188.png"/><Relationship Id="rId9" Type="http://schemas.openxmlformats.org/officeDocument/2006/relationships/image" Target="../media/image244.png"/><Relationship Id="rId14" Type="http://schemas.openxmlformats.org/officeDocument/2006/relationships/image" Target="../media/image249.png"/></Relationships>
</file>

<file path=ppt/slides/_rels/slide32.xml.rels><?xml version="1.0" encoding="UTF-8" standalone="yes"?>
<Relationships xmlns="http://schemas.openxmlformats.org/package/2006/relationships"><Relationship Id="rId8" Type="http://schemas.openxmlformats.org/officeDocument/2006/relationships/image" Target="../media/image256.png"/><Relationship Id="rId3" Type="http://schemas.openxmlformats.org/officeDocument/2006/relationships/image" Target="../media/image251.png"/><Relationship Id="rId7" Type="http://schemas.openxmlformats.org/officeDocument/2006/relationships/image" Target="../media/image255.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54.png"/><Relationship Id="rId5" Type="http://schemas.openxmlformats.org/officeDocument/2006/relationships/image" Target="../media/image253.png"/><Relationship Id="rId10" Type="http://schemas.openxmlformats.org/officeDocument/2006/relationships/image" Target="../media/image46.jpeg"/><Relationship Id="rId4" Type="http://schemas.openxmlformats.org/officeDocument/2006/relationships/image" Target="../media/image252.png"/><Relationship Id="rId9" Type="http://schemas.openxmlformats.org/officeDocument/2006/relationships/image" Target="../media/image257.png"/></Relationships>
</file>

<file path=ppt/slides/_rels/slide33.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480.png"/><Relationship Id="rId7" Type="http://schemas.openxmlformats.org/officeDocument/2006/relationships/image" Target="../media/image490.png"/><Relationship Id="rId2" Type="http://schemas.openxmlformats.org/officeDocument/2006/relationships/image" Target="../media/image470.png"/><Relationship Id="rId1" Type="http://schemas.openxmlformats.org/officeDocument/2006/relationships/slideLayout" Target="../slideLayouts/slideLayout2.xml"/><Relationship Id="rId6" Type="http://schemas.openxmlformats.org/officeDocument/2006/relationships/image" Target="../media/image259.png"/><Relationship Id="rId5" Type="http://schemas.openxmlformats.org/officeDocument/2006/relationships/image" Target="../media/image501.png"/><Relationship Id="rId4" Type="http://schemas.openxmlformats.org/officeDocument/2006/relationships/image" Target="../media/image492.png"/></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62.png"/><Relationship Id="rId4" Type="http://schemas.openxmlformats.org/officeDocument/2006/relationships/image" Target="../media/image177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s://en.wikipedia.org/wiki/File:Mercator.jpg" TargetMode="External"/><Relationship Id="rId18" Type="http://schemas.openxmlformats.org/officeDocument/2006/relationships/image" Target="../media/image8.png"/><Relationship Id="rId3" Type="http://schemas.openxmlformats.org/officeDocument/2006/relationships/image" Target="../media/image5.jpeg"/><Relationship Id="rId7" Type="http://schemas.openxmlformats.org/officeDocument/2006/relationships/image" Target="../media/image6.png"/><Relationship Id="rId12" Type="http://schemas.openxmlformats.org/officeDocument/2006/relationships/image" Target="../media/image24.png"/><Relationship Id="rId17" Type="http://schemas.openxmlformats.org/officeDocument/2006/relationships/image" Target="../media/image70.png"/><Relationship Id="rId2" Type="http://schemas.openxmlformats.org/officeDocument/2006/relationships/notesSlide" Target="../notesSlides/notesSlide4.xml"/><Relationship Id="rId16" Type="http://schemas.openxmlformats.org/officeDocument/2006/relationships/image" Target="../media/image60.png"/><Relationship Id="rId20"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90.png"/><Relationship Id="rId11" Type="http://schemas.openxmlformats.org/officeDocument/2006/relationships/image" Target="../media/image23.png"/><Relationship Id="rId5" Type="http://schemas.openxmlformats.org/officeDocument/2006/relationships/image" Target="../media/image18.png"/><Relationship Id="rId15" Type="http://schemas.openxmlformats.org/officeDocument/2006/relationships/image" Target="../media/image9.png"/><Relationship Id="rId19" Type="http://schemas.openxmlformats.org/officeDocument/2006/relationships/image" Target="../media/image93.png"/><Relationship Id="rId4" Type="http://schemas.openxmlformats.org/officeDocument/2006/relationships/image" Target="../media/image19.png"/><Relationship Id="rId9" Type="http://schemas.openxmlformats.org/officeDocument/2006/relationships/hyperlink" Target="file:///D:\3DPrograms\GrafikaHazi\Programs\Mercator\bin\Skeleton.exe" TargetMode="External"/><Relationship Id="rId1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hyperlink" Target="file:///D:\3DPrograms\GrafikaHazi\Programs\Poincare\bin\Skeleton.exe" TargetMode="External"/><Relationship Id="rId13" Type="http://schemas.openxmlformats.org/officeDocument/2006/relationships/image" Target="../media/image35.png"/><Relationship Id="rId18" Type="http://schemas.openxmlformats.org/officeDocument/2006/relationships/image" Target="../media/image21.jpeg"/><Relationship Id="rId3" Type="http://schemas.openxmlformats.org/officeDocument/2006/relationships/image" Target="../media/image13.png"/><Relationship Id="rId7" Type="http://schemas.openxmlformats.org/officeDocument/2006/relationships/image" Target="../media/image14.png"/><Relationship Id="rId12" Type="http://schemas.openxmlformats.org/officeDocument/2006/relationships/image" Target="../media/image16.png"/><Relationship Id="rId17" Type="http://schemas.openxmlformats.org/officeDocument/2006/relationships/hyperlink" Target="https://hu.wikipedia.org/wiki/F%C3%A1jl:Henri_Poincar%C3%A9-2.jpg" TargetMode="External"/><Relationship Id="rId2" Type="http://schemas.openxmlformats.org/officeDocument/2006/relationships/notesSlide" Target="../notesSlides/notesSlide6.xml"/><Relationship Id="rId16" Type="http://schemas.openxmlformats.org/officeDocument/2006/relationships/image" Target="../media/image20.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31.png"/><Relationship Id="rId11" Type="http://schemas.openxmlformats.org/officeDocument/2006/relationships/image" Target="../media/image33.png"/><Relationship Id="rId5" Type="http://schemas.openxmlformats.org/officeDocument/2006/relationships/image" Target="../media/image28.png"/><Relationship Id="rId15" Type="http://schemas.openxmlformats.org/officeDocument/2006/relationships/image" Target="../media/image18.jpeg"/><Relationship Id="rId10" Type="http://schemas.openxmlformats.org/officeDocument/2006/relationships/image" Target="../media/image32.png"/><Relationship Id="rId19" Type="http://schemas.openxmlformats.org/officeDocument/2006/relationships/image" Target="../media/image25.png"/><Relationship Id="rId4" Type="http://schemas.openxmlformats.org/officeDocument/2006/relationships/image" Target="../media/image27.png"/><Relationship Id="rId9" Type="http://schemas.openxmlformats.org/officeDocument/2006/relationships/image" Target="../media/image15.png"/><Relationship Id="rId1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hyperlink" Target="file:///D:\3DPrograms\GrafikaHazi\Programs\Poincare\bin\Skeleton.ex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3568" y="1851670"/>
            <a:ext cx="7772400" cy="857250"/>
          </a:xfrm>
        </p:spPr>
        <p:txBody>
          <a:bodyPr>
            <a:noAutofit/>
          </a:bodyPr>
          <a:lstStyle/>
          <a:p>
            <a:pPr>
              <a:defRPr/>
            </a:pPr>
            <a:r>
              <a:rPr lang="en-US" sz="4000" b="1" dirty="0" smtClean="0">
                <a:solidFill>
                  <a:srgbClr val="FF0000"/>
                </a:solidFill>
              </a:rPr>
              <a:t>G</a:t>
            </a:r>
            <a:r>
              <a:rPr lang="hu-HU" sz="4000" b="1" dirty="0" err="1" smtClean="0">
                <a:solidFill>
                  <a:srgbClr val="FF0000"/>
                </a:solidFill>
              </a:rPr>
              <a:t>eometr</a:t>
            </a:r>
            <a:r>
              <a:rPr lang="en-US" sz="4000" b="1" dirty="0" err="1" smtClean="0">
                <a:solidFill>
                  <a:srgbClr val="FF0000"/>
                </a:solidFill>
              </a:rPr>
              <a:t>ies</a:t>
            </a:r>
            <a:r>
              <a:rPr lang="en-US" sz="4000" b="1" dirty="0" smtClean="0">
                <a:solidFill>
                  <a:srgbClr val="FF0000"/>
                </a:solidFill>
              </a:rPr>
              <a:t> and algebras</a:t>
            </a:r>
            <a:r>
              <a:rPr lang="hu-HU" sz="4000" b="1" dirty="0" smtClean="0">
                <a:solidFill>
                  <a:srgbClr val="FF0000"/>
                </a:solidFill>
              </a:rPr>
              <a:t/>
            </a:r>
            <a:br>
              <a:rPr lang="hu-HU" sz="4000" b="1" dirty="0" smtClean="0">
                <a:solidFill>
                  <a:srgbClr val="FF0000"/>
                </a:solidFill>
              </a:rPr>
            </a:br>
            <a:r>
              <a:rPr lang="hu-HU" sz="4000" b="1" dirty="0" smtClean="0">
                <a:solidFill>
                  <a:srgbClr val="FF0000"/>
                </a:solidFill>
              </a:rPr>
              <a:t>1. </a:t>
            </a:r>
            <a:r>
              <a:rPr lang="en-US" sz="4000" b="1" dirty="0" smtClean="0">
                <a:solidFill>
                  <a:srgbClr val="FF0000"/>
                </a:solidFill>
              </a:rPr>
              <a:t>Classical geometries</a:t>
            </a:r>
            <a:endParaRPr lang="hu-HU" sz="4000" b="1" dirty="0" smtClean="0">
              <a:solidFill>
                <a:srgbClr val="FF0000"/>
              </a:solidFill>
            </a:endParaRPr>
          </a:p>
        </p:txBody>
      </p:sp>
      <p:sp>
        <p:nvSpPr>
          <p:cNvPr id="2051" name="Rectangle 3"/>
          <p:cNvSpPr>
            <a:spLocks noGrp="1" noChangeArrowheads="1"/>
          </p:cNvSpPr>
          <p:nvPr>
            <p:ph type="subTitle" idx="1"/>
          </p:nvPr>
        </p:nvSpPr>
        <p:spPr>
          <a:xfrm>
            <a:off x="1331913" y="3165872"/>
            <a:ext cx="6400800" cy="1314450"/>
          </a:xfrm>
          <a:noFill/>
        </p:spPr>
        <p:txBody>
          <a:bodyPr/>
          <a:lstStyle/>
          <a:p>
            <a:pPr marL="342900" indent="-342900"/>
            <a:r>
              <a:rPr lang="hu-HU" altLang="en-US" dirty="0" err="1" smtClean="0"/>
              <a:t>Szirmay-Kalos</a:t>
            </a:r>
            <a:r>
              <a:rPr lang="hu-HU" altLang="en-US" dirty="0" smtClean="0"/>
              <a:t> László</a:t>
            </a:r>
          </a:p>
        </p:txBody>
      </p:sp>
      <p:sp>
        <p:nvSpPr>
          <p:cNvPr id="2" name="Téglalap 1"/>
          <p:cNvSpPr/>
          <p:nvPr/>
        </p:nvSpPr>
        <p:spPr>
          <a:xfrm>
            <a:off x="143508" y="195486"/>
            <a:ext cx="5004556" cy="461665"/>
          </a:xfrm>
          <a:prstGeom prst="rect">
            <a:avLst/>
          </a:prstGeom>
        </p:spPr>
        <p:txBody>
          <a:bodyPr wrap="square">
            <a:spAutoFit/>
          </a:bodyPr>
          <a:lstStyle/>
          <a:p>
            <a:endParaRPr lang="en-US" dirty="0">
              <a:latin typeface="+mn-lt"/>
            </a:endParaRPr>
          </a:p>
        </p:txBody>
      </p:sp>
      <p:sp>
        <p:nvSpPr>
          <p:cNvPr id="5" name="Téglalap 4"/>
          <p:cNvSpPr>
            <a:spLocks noChangeArrowheads="1"/>
          </p:cNvSpPr>
          <p:nvPr/>
        </p:nvSpPr>
        <p:spPr bwMode="auto">
          <a:xfrm>
            <a:off x="223838" y="160735"/>
            <a:ext cx="4924226" cy="13234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l">
              <a:spcBef>
                <a:spcPct val="0"/>
              </a:spcBef>
              <a:buFont typeface="Wingdings" pitchFamily="2" charset="2"/>
              <a:buNone/>
            </a:pPr>
            <a:r>
              <a:rPr lang="en-US" altLang="en-US" sz="2000" i="1" dirty="0" smtClean="0">
                <a:latin typeface="+mn-lt"/>
              </a:rPr>
              <a:t>”</a:t>
            </a:r>
            <a:r>
              <a:rPr lang="hu-HU" altLang="en-US" sz="2000" i="1" dirty="0" err="1" smtClean="0">
                <a:latin typeface="+mn-lt"/>
              </a:rPr>
              <a:t>In</a:t>
            </a:r>
            <a:r>
              <a:rPr lang="hu-HU" altLang="en-US" sz="2000" i="1" dirty="0" smtClean="0">
                <a:latin typeface="+mn-lt"/>
              </a:rPr>
              <a:t> </a:t>
            </a:r>
            <a:r>
              <a:rPr lang="hu-HU" altLang="en-US" sz="2000" i="1" dirty="0" err="1" smtClean="0">
                <a:latin typeface="+mn-lt"/>
              </a:rPr>
              <a:t>jeder</a:t>
            </a:r>
            <a:r>
              <a:rPr lang="hu-HU" altLang="en-US" sz="2000" i="1" dirty="0" smtClean="0">
                <a:latin typeface="+mn-lt"/>
              </a:rPr>
              <a:t> </a:t>
            </a:r>
            <a:r>
              <a:rPr lang="hu-HU" altLang="en-US" sz="2000" i="1" dirty="0" err="1" smtClean="0">
                <a:latin typeface="+mn-lt"/>
              </a:rPr>
              <a:t>besonderen</a:t>
            </a:r>
            <a:r>
              <a:rPr lang="hu-HU" altLang="en-US" sz="2000" i="1" dirty="0" smtClean="0">
                <a:latin typeface="+mn-lt"/>
              </a:rPr>
              <a:t> </a:t>
            </a:r>
            <a:r>
              <a:rPr lang="hu-HU" altLang="en-US" sz="2000" i="1" dirty="0" err="1" smtClean="0">
                <a:latin typeface="+mn-lt"/>
              </a:rPr>
              <a:t>Naturlehre</a:t>
            </a:r>
            <a:r>
              <a:rPr lang="hu-HU" altLang="en-US" sz="2000" i="1" dirty="0" smtClean="0">
                <a:latin typeface="+mn-lt"/>
              </a:rPr>
              <a:t> </a:t>
            </a:r>
            <a:r>
              <a:rPr lang="hu-HU" altLang="en-US" sz="2000" i="1" dirty="0" err="1" smtClean="0">
                <a:latin typeface="+mn-lt"/>
              </a:rPr>
              <a:t>nur</a:t>
            </a:r>
            <a:r>
              <a:rPr lang="hu-HU" altLang="en-US" sz="2000" i="1" dirty="0" smtClean="0">
                <a:latin typeface="+mn-lt"/>
              </a:rPr>
              <a:t> </a:t>
            </a:r>
            <a:r>
              <a:rPr lang="hu-HU" altLang="en-US" sz="2000" i="1" dirty="0" err="1" smtClean="0">
                <a:latin typeface="+mn-lt"/>
              </a:rPr>
              <a:t>so</a:t>
            </a:r>
            <a:r>
              <a:rPr lang="hu-HU" altLang="en-US" sz="2000" i="1" dirty="0" smtClean="0">
                <a:latin typeface="+mn-lt"/>
              </a:rPr>
              <a:t> </a:t>
            </a:r>
            <a:r>
              <a:rPr lang="hu-HU" altLang="en-US" sz="2000" i="1" dirty="0" err="1" smtClean="0">
                <a:latin typeface="+mn-lt"/>
              </a:rPr>
              <a:t>viel</a:t>
            </a:r>
            <a:r>
              <a:rPr lang="hu-HU" altLang="en-US" sz="2000" i="1" dirty="0" smtClean="0">
                <a:latin typeface="+mn-lt"/>
              </a:rPr>
              <a:t> </a:t>
            </a:r>
            <a:r>
              <a:rPr lang="hu-HU" altLang="en-US" sz="2000" i="1" dirty="0" err="1" smtClean="0">
                <a:latin typeface="+mn-lt"/>
              </a:rPr>
              <a:t>eigentliche</a:t>
            </a:r>
            <a:r>
              <a:rPr lang="hu-HU" altLang="en-US" sz="2000" i="1" dirty="0" smtClean="0">
                <a:latin typeface="+mn-lt"/>
              </a:rPr>
              <a:t> </a:t>
            </a:r>
            <a:r>
              <a:rPr lang="hu-HU" altLang="en-US" sz="2000" i="1" dirty="0" err="1" smtClean="0">
                <a:latin typeface="+mn-lt"/>
              </a:rPr>
              <a:t>Wissenschaft</a:t>
            </a:r>
            <a:r>
              <a:rPr lang="hu-HU" altLang="en-US" sz="2000" i="1" dirty="0" smtClean="0">
                <a:latin typeface="+mn-lt"/>
              </a:rPr>
              <a:t> </a:t>
            </a:r>
            <a:r>
              <a:rPr lang="hu-HU" altLang="en-US" sz="2000" i="1" dirty="0" err="1" smtClean="0">
                <a:latin typeface="+mn-lt"/>
              </a:rPr>
              <a:t>angetroffen</a:t>
            </a:r>
            <a:r>
              <a:rPr lang="hu-HU" altLang="en-US" sz="2000" i="1" dirty="0" smtClean="0">
                <a:latin typeface="+mn-lt"/>
              </a:rPr>
              <a:t> </a:t>
            </a:r>
            <a:r>
              <a:rPr lang="hu-HU" altLang="en-US" sz="2000" i="1" dirty="0" err="1" smtClean="0">
                <a:latin typeface="+mn-lt"/>
              </a:rPr>
              <a:t>werden</a:t>
            </a:r>
            <a:r>
              <a:rPr lang="hu-HU" altLang="en-US" sz="2000" i="1" dirty="0" smtClean="0">
                <a:latin typeface="+mn-lt"/>
              </a:rPr>
              <a:t> </a:t>
            </a:r>
            <a:r>
              <a:rPr lang="hu-HU" altLang="en-US" sz="2000" i="1" dirty="0" err="1" smtClean="0">
                <a:latin typeface="+mn-lt"/>
              </a:rPr>
              <a:t>könne</a:t>
            </a:r>
            <a:r>
              <a:rPr lang="hu-HU" altLang="en-US" sz="2000" i="1" dirty="0" smtClean="0">
                <a:latin typeface="+mn-lt"/>
              </a:rPr>
              <a:t>, </a:t>
            </a:r>
            <a:r>
              <a:rPr lang="hu-HU" altLang="en-US" sz="2000" i="1" dirty="0" err="1" smtClean="0">
                <a:latin typeface="+mn-lt"/>
              </a:rPr>
              <a:t>als</a:t>
            </a:r>
            <a:r>
              <a:rPr lang="hu-HU" altLang="en-US" sz="2000" i="1" dirty="0" smtClean="0">
                <a:latin typeface="+mn-lt"/>
              </a:rPr>
              <a:t> </a:t>
            </a:r>
            <a:r>
              <a:rPr lang="hu-HU" altLang="en-US" sz="2000" i="1" dirty="0" err="1" smtClean="0">
                <a:latin typeface="+mn-lt"/>
              </a:rPr>
              <a:t>darin</a:t>
            </a:r>
            <a:r>
              <a:rPr lang="hu-HU" altLang="en-US" sz="2000" i="1" dirty="0" smtClean="0">
                <a:latin typeface="+mn-lt"/>
              </a:rPr>
              <a:t> </a:t>
            </a:r>
            <a:r>
              <a:rPr lang="hu-HU" altLang="en-US" sz="2000" i="1" dirty="0" err="1" smtClean="0">
                <a:latin typeface="+mn-lt"/>
              </a:rPr>
              <a:t>Mathematik</a:t>
            </a:r>
            <a:r>
              <a:rPr lang="hu-HU" altLang="en-US" sz="2000" i="1" dirty="0" smtClean="0">
                <a:latin typeface="+mn-lt"/>
              </a:rPr>
              <a:t> </a:t>
            </a:r>
            <a:r>
              <a:rPr lang="hu-HU" altLang="en-US" sz="2000" i="1" dirty="0" err="1" smtClean="0">
                <a:latin typeface="+mn-lt"/>
              </a:rPr>
              <a:t>anzutreffen</a:t>
            </a:r>
            <a:r>
              <a:rPr lang="hu-HU" altLang="en-US" sz="2000" i="1" dirty="0" smtClean="0">
                <a:latin typeface="+mn-lt"/>
              </a:rPr>
              <a:t> </a:t>
            </a:r>
            <a:r>
              <a:rPr lang="hu-HU" altLang="en-US" sz="2000" i="1" dirty="0" err="1" smtClean="0">
                <a:latin typeface="+mn-lt"/>
              </a:rPr>
              <a:t>ist</a:t>
            </a:r>
            <a:r>
              <a:rPr lang="hu-HU" altLang="en-US" sz="2000" i="1" dirty="0" smtClean="0">
                <a:latin typeface="+mn-lt"/>
              </a:rPr>
              <a:t>.</a:t>
            </a:r>
            <a:r>
              <a:rPr lang="en-US" altLang="en-US" sz="2000" i="1" dirty="0" smtClean="0">
                <a:latin typeface="+mn-lt"/>
              </a:rPr>
              <a:t>”</a:t>
            </a:r>
            <a:endParaRPr lang="en-US" altLang="en-US" sz="2000" i="1" dirty="0">
              <a:latin typeface="+mn-lt"/>
            </a:endParaRPr>
          </a:p>
          <a:p>
            <a:pPr algn="r">
              <a:spcBef>
                <a:spcPct val="0"/>
              </a:spcBef>
              <a:buFont typeface="Wingdings" pitchFamily="2" charset="2"/>
              <a:buNone/>
            </a:pPr>
            <a:r>
              <a:rPr lang="en-US" altLang="en-US" sz="2000" i="1" dirty="0">
                <a:latin typeface="+mn-lt"/>
              </a:rPr>
              <a:t>Immanuel Kant</a:t>
            </a:r>
            <a:endParaRPr lang="hu-HU" altLang="en-US" sz="2000" i="1" dirty="0" smtClean="0">
              <a:latin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079612" y="112355"/>
            <a:ext cx="7992888" cy="857250"/>
          </a:xfrm>
        </p:spPr>
        <p:txBody>
          <a:bodyPr/>
          <a:lstStyle/>
          <a:p>
            <a:r>
              <a:rPr lang="hu-HU" dirty="0" smtClean="0">
                <a:solidFill>
                  <a:srgbClr val="FF0000"/>
                </a:solidFill>
              </a:rPr>
              <a:t>Escher </a:t>
            </a:r>
            <a:r>
              <a:rPr lang="en-US" dirty="0" smtClean="0">
                <a:solidFill>
                  <a:srgbClr val="FF0000"/>
                </a:solidFill>
              </a:rPr>
              <a:t>and the</a:t>
            </a:r>
            <a:r>
              <a:rPr lang="hu-HU" dirty="0" smtClean="0">
                <a:solidFill>
                  <a:srgbClr val="FF0000"/>
                </a:solidFill>
              </a:rPr>
              <a:t> Poincaré </a:t>
            </a:r>
            <a:r>
              <a:rPr lang="en-US" dirty="0" smtClean="0">
                <a:solidFill>
                  <a:srgbClr val="FF0000"/>
                </a:solidFill>
              </a:rPr>
              <a:t>disc</a:t>
            </a:r>
            <a:endParaRPr lang="en-US" dirty="0">
              <a:solidFill>
                <a:srgbClr val="FF0000"/>
              </a:solidFill>
            </a:endParaRPr>
          </a:p>
        </p:txBody>
      </p:sp>
      <p:pic>
        <p:nvPicPr>
          <p:cNvPr id="4" name="Picture 4" descr="https://upload.wikimedia.org/wikipedia/en/5/55/Escher_Circle_Limit_III.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851" y="1277295"/>
            <a:ext cx="1954094" cy="186725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13937" y="1277296"/>
            <a:ext cx="2025557" cy="1894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17" descr="Circle Limit IV' by M.C. Escher. A 1960 print in which the spaces ...">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13942" y="1295503"/>
            <a:ext cx="1944713" cy="187656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1608"/>
            <a:ext cx="1079612" cy="981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églalap 10"/>
          <p:cNvSpPr/>
          <p:nvPr/>
        </p:nvSpPr>
        <p:spPr>
          <a:xfrm>
            <a:off x="594277" y="881412"/>
            <a:ext cx="1804019" cy="461665"/>
          </a:xfrm>
          <a:prstGeom prst="rect">
            <a:avLst/>
          </a:prstGeom>
        </p:spPr>
        <p:txBody>
          <a:bodyPr wrap="none">
            <a:spAutoFit/>
          </a:bodyPr>
          <a:lstStyle/>
          <a:p>
            <a:r>
              <a:rPr lang="hu-HU" dirty="0" err="1">
                <a:solidFill>
                  <a:prstClr val="black"/>
                </a:solidFill>
                <a:latin typeface="Calibri"/>
              </a:rPr>
              <a:t>Circle</a:t>
            </a:r>
            <a:r>
              <a:rPr lang="hu-HU" dirty="0">
                <a:solidFill>
                  <a:prstClr val="black"/>
                </a:solidFill>
                <a:latin typeface="Calibri"/>
              </a:rPr>
              <a:t> limit </a:t>
            </a:r>
            <a:r>
              <a:rPr lang="hu-HU" dirty="0" smtClean="0">
                <a:solidFill>
                  <a:prstClr val="black"/>
                </a:solidFill>
                <a:latin typeface="Calibri"/>
              </a:rPr>
              <a:t>III</a:t>
            </a:r>
            <a:endParaRPr lang="en-US" sz="1800" dirty="0"/>
          </a:p>
        </p:txBody>
      </p:sp>
      <p:sp>
        <p:nvSpPr>
          <p:cNvPr id="12" name="Téglalap 11"/>
          <p:cNvSpPr/>
          <p:nvPr/>
        </p:nvSpPr>
        <p:spPr>
          <a:xfrm>
            <a:off x="3533351" y="879562"/>
            <a:ext cx="1650132" cy="461665"/>
          </a:xfrm>
          <a:prstGeom prst="rect">
            <a:avLst/>
          </a:prstGeom>
        </p:spPr>
        <p:txBody>
          <a:bodyPr wrap="none">
            <a:spAutoFit/>
          </a:bodyPr>
          <a:lstStyle/>
          <a:p>
            <a:r>
              <a:rPr lang="hu-HU" dirty="0" err="1">
                <a:solidFill>
                  <a:prstClr val="black"/>
                </a:solidFill>
                <a:latin typeface="Calibri"/>
              </a:rPr>
              <a:t>Circle</a:t>
            </a:r>
            <a:r>
              <a:rPr lang="hu-HU" dirty="0">
                <a:solidFill>
                  <a:prstClr val="black"/>
                </a:solidFill>
                <a:latin typeface="Calibri"/>
              </a:rPr>
              <a:t> limit </a:t>
            </a:r>
            <a:r>
              <a:rPr lang="hu-HU" dirty="0" smtClean="0">
                <a:solidFill>
                  <a:prstClr val="black"/>
                </a:solidFill>
                <a:latin typeface="Calibri"/>
              </a:rPr>
              <a:t>I</a:t>
            </a:r>
            <a:endParaRPr lang="en-US" sz="1800" dirty="0"/>
          </a:p>
        </p:txBody>
      </p:sp>
      <p:sp>
        <p:nvSpPr>
          <p:cNvPr id="13" name="Téglalap 12"/>
          <p:cNvSpPr/>
          <p:nvPr/>
        </p:nvSpPr>
        <p:spPr>
          <a:xfrm>
            <a:off x="6527561" y="918039"/>
            <a:ext cx="1824859" cy="461665"/>
          </a:xfrm>
          <a:prstGeom prst="rect">
            <a:avLst/>
          </a:prstGeom>
        </p:spPr>
        <p:txBody>
          <a:bodyPr wrap="none">
            <a:spAutoFit/>
          </a:bodyPr>
          <a:lstStyle/>
          <a:p>
            <a:r>
              <a:rPr lang="hu-HU" dirty="0" err="1">
                <a:solidFill>
                  <a:prstClr val="black"/>
                </a:solidFill>
                <a:latin typeface="Calibri"/>
              </a:rPr>
              <a:t>Circle</a:t>
            </a:r>
            <a:r>
              <a:rPr lang="hu-HU" dirty="0">
                <a:solidFill>
                  <a:prstClr val="black"/>
                </a:solidFill>
                <a:latin typeface="Calibri"/>
              </a:rPr>
              <a:t> limit </a:t>
            </a:r>
            <a:r>
              <a:rPr lang="hu-HU" dirty="0" smtClean="0">
                <a:solidFill>
                  <a:prstClr val="black"/>
                </a:solidFill>
                <a:latin typeface="Calibri"/>
              </a:rPr>
              <a:t>IV</a:t>
            </a:r>
            <a:endParaRPr lang="en-US" sz="1800" dirty="0"/>
          </a:p>
        </p:txBody>
      </p:sp>
      <p:pic>
        <p:nvPicPr>
          <p:cNvPr id="5123"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41654" y="3172070"/>
            <a:ext cx="2014086" cy="1924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2850" y="3229396"/>
            <a:ext cx="1954094" cy="18672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8" name="Picture 8" descr="Gallery : Hyperbolic Esche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54612" y="3175186"/>
            <a:ext cx="2068779" cy="1976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1288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43508" y="82722"/>
            <a:ext cx="4464496" cy="857250"/>
          </a:xfrm>
        </p:spPr>
        <p:txBody>
          <a:bodyPr>
            <a:normAutofit fontScale="90000"/>
          </a:bodyPr>
          <a:lstStyle/>
          <a:p>
            <a:r>
              <a:rPr lang="en-US" dirty="0" smtClean="0">
                <a:solidFill>
                  <a:srgbClr val="FF0000"/>
                </a:solidFill>
              </a:rPr>
              <a:t>Projective geometry</a:t>
            </a:r>
            <a:endParaRPr lang="en-US" dirty="0">
              <a:solidFill>
                <a:srgbClr val="FF0000"/>
              </a:solidFill>
            </a:endParaRPr>
          </a:p>
        </p:txBody>
      </p:sp>
      <p:sp>
        <p:nvSpPr>
          <p:cNvPr id="3" name="Tartalom helye 2"/>
          <p:cNvSpPr>
            <a:spLocks noGrp="1"/>
          </p:cNvSpPr>
          <p:nvPr>
            <p:ph idx="1"/>
          </p:nvPr>
        </p:nvSpPr>
        <p:spPr>
          <a:xfrm>
            <a:off x="143509" y="918231"/>
            <a:ext cx="8698785" cy="3394472"/>
          </a:xfrm>
        </p:spPr>
        <p:txBody>
          <a:bodyPr>
            <a:normAutofit/>
          </a:bodyPr>
          <a:lstStyle/>
          <a:p>
            <a:pPr>
              <a:spcBef>
                <a:spcPts val="0"/>
              </a:spcBef>
            </a:pPr>
            <a:r>
              <a:rPr lang="en-US" sz="2000" dirty="0" smtClean="0"/>
              <a:t>Infinity is also part of our world</a:t>
            </a:r>
            <a:endParaRPr lang="hu-HU" sz="2000" dirty="0" smtClean="0"/>
          </a:p>
          <a:p>
            <a:pPr>
              <a:spcBef>
                <a:spcPts val="0"/>
              </a:spcBef>
            </a:pPr>
            <a:r>
              <a:rPr lang="en-US" sz="2000" dirty="0" smtClean="0"/>
              <a:t>There are no parallel lines</a:t>
            </a:r>
            <a:endParaRPr lang="hu-HU" sz="2000" dirty="0" smtClean="0"/>
          </a:p>
          <a:p>
            <a:pPr>
              <a:spcBef>
                <a:spcPts val="0"/>
              </a:spcBef>
            </a:pPr>
            <a:r>
              <a:rPr lang="en-US" sz="2000" dirty="0" smtClean="0"/>
              <a:t>Programming advantage</a:t>
            </a:r>
            <a:r>
              <a:rPr lang="hu-HU" sz="2000" dirty="0" smtClean="0"/>
              <a:t>: n</a:t>
            </a:r>
            <a:r>
              <a:rPr lang="en-US" sz="2000" dirty="0" smtClean="0"/>
              <a:t>o singularity</a:t>
            </a:r>
            <a:endParaRPr lang="hu-HU" sz="2000" dirty="0" smtClean="0"/>
          </a:p>
          <a:p>
            <a:pPr>
              <a:spcBef>
                <a:spcPts val="0"/>
              </a:spcBef>
            </a:pPr>
            <a:r>
              <a:rPr lang="en-US" sz="2000" dirty="0" smtClean="0"/>
              <a:t>Cartesian or polar coordinates are not good </a:t>
            </a:r>
            <a:r>
              <a:rPr lang="hu-HU" sz="2000" dirty="0" smtClean="0"/>
              <a:t> (</a:t>
            </a:r>
            <a:r>
              <a:rPr lang="en-US" sz="2000" dirty="0" smtClean="0"/>
              <a:t>no distance)</a:t>
            </a:r>
          </a:p>
          <a:p>
            <a:pPr>
              <a:spcBef>
                <a:spcPts val="0"/>
              </a:spcBef>
            </a:pPr>
            <a:r>
              <a:rPr lang="en-US" sz="2000" dirty="0" smtClean="0"/>
              <a:t>Geometry of shadows or of the straight edge without scale</a:t>
            </a:r>
            <a:endParaRPr lang="en-US" sz="2000" dirty="0"/>
          </a:p>
        </p:txBody>
      </p:sp>
      <p:sp>
        <p:nvSpPr>
          <p:cNvPr id="4" name="Szövegdoboz 3"/>
          <p:cNvSpPr txBox="1"/>
          <p:nvPr/>
        </p:nvSpPr>
        <p:spPr>
          <a:xfrm>
            <a:off x="4798719" y="67789"/>
            <a:ext cx="4259599" cy="1477328"/>
          </a:xfrm>
          <a:prstGeom prst="rect">
            <a:avLst/>
          </a:prstGeom>
          <a:solidFill>
            <a:schemeClr val="bg2">
              <a:lumMod val="75000"/>
              <a:lumOff val="25000"/>
            </a:schemeClr>
          </a:solidFill>
          <a:ln w="38100">
            <a:solidFill>
              <a:srgbClr val="FF0000"/>
            </a:solidFill>
          </a:ln>
        </p:spPr>
        <p:txBody>
          <a:bodyPr wrap="square">
            <a:spAutoFit/>
          </a:bodyPr>
          <a:lstStyle/>
          <a:p>
            <a:pPr algn="l">
              <a:defRPr/>
            </a:pPr>
            <a:r>
              <a:rPr lang="hu-HU" sz="1800" u="sng" dirty="0" err="1" smtClean="0">
                <a:latin typeface="+mn-lt"/>
              </a:rPr>
              <a:t>Axioms</a:t>
            </a:r>
            <a:r>
              <a:rPr lang="hu-HU" sz="1800" u="sng" dirty="0" smtClean="0">
                <a:latin typeface="+mn-lt"/>
              </a:rPr>
              <a:t> </a:t>
            </a:r>
            <a:r>
              <a:rPr lang="hu-HU" sz="1800" u="sng" dirty="0">
                <a:latin typeface="+mn-lt"/>
              </a:rPr>
              <a:t>of </a:t>
            </a:r>
            <a:r>
              <a:rPr lang="en-US" sz="1800" u="sng" dirty="0" smtClean="0">
                <a:latin typeface="+mn-lt"/>
              </a:rPr>
              <a:t>projective geometry</a:t>
            </a:r>
            <a:r>
              <a:rPr lang="hu-HU" sz="1800" u="sng" dirty="0" smtClean="0">
                <a:latin typeface="+mn-lt"/>
              </a:rPr>
              <a:t>: </a:t>
            </a:r>
            <a:r>
              <a:rPr lang="en-US" sz="1800" u="sng" dirty="0" smtClean="0">
                <a:latin typeface="+mn-lt"/>
              </a:rPr>
              <a:t> </a:t>
            </a:r>
            <a:endParaRPr lang="hu-HU" sz="1800" u="sng" dirty="0">
              <a:latin typeface="+mn-lt"/>
            </a:endParaRPr>
          </a:p>
          <a:p>
            <a:pPr marL="342900" indent="-342900" algn="l">
              <a:buFont typeface="+mj-lt"/>
              <a:buAutoNum type="arabicPeriod"/>
              <a:defRPr/>
            </a:pPr>
            <a:r>
              <a:rPr lang="hu-HU" sz="1800" dirty="0" err="1" smtClean="0">
                <a:latin typeface="+mn-lt"/>
              </a:rPr>
              <a:t>Two</a:t>
            </a:r>
            <a:r>
              <a:rPr lang="hu-HU" sz="1800" dirty="0" smtClean="0">
                <a:latin typeface="+mn-lt"/>
              </a:rPr>
              <a:t> </a:t>
            </a:r>
            <a:r>
              <a:rPr lang="hu-HU" sz="1800" dirty="0" err="1">
                <a:latin typeface="+mn-lt"/>
              </a:rPr>
              <a:t>points</a:t>
            </a:r>
            <a:r>
              <a:rPr lang="hu-HU" sz="1800" dirty="0">
                <a:latin typeface="+mn-lt"/>
              </a:rPr>
              <a:t> </a:t>
            </a:r>
            <a:r>
              <a:rPr lang="hu-HU" sz="1800" dirty="0" err="1">
                <a:latin typeface="+mn-lt"/>
              </a:rPr>
              <a:t>define</a:t>
            </a:r>
            <a:r>
              <a:rPr lang="hu-HU" sz="1800" dirty="0">
                <a:latin typeface="+mn-lt"/>
              </a:rPr>
              <a:t> a line.</a:t>
            </a:r>
            <a:endParaRPr lang="en-US" sz="1800" dirty="0">
              <a:latin typeface="+mn-lt"/>
            </a:endParaRPr>
          </a:p>
          <a:p>
            <a:pPr marL="342900" indent="-342900" algn="l">
              <a:buFont typeface="+mj-lt"/>
              <a:buAutoNum type="arabicPeriod"/>
              <a:defRPr/>
            </a:pPr>
            <a:r>
              <a:rPr lang="hu-HU" sz="1800" dirty="0" smtClean="0">
                <a:latin typeface="+mn-lt"/>
              </a:rPr>
              <a:t>A </a:t>
            </a:r>
            <a:r>
              <a:rPr lang="hu-HU" sz="1800" dirty="0">
                <a:latin typeface="+mn-lt"/>
              </a:rPr>
              <a:t>line has </a:t>
            </a:r>
            <a:r>
              <a:rPr lang="hu-HU" sz="1800" dirty="0" err="1">
                <a:latin typeface="+mn-lt"/>
              </a:rPr>
              <a:t>at</a:t>
            </a:r>
            <a:r>
              <a:rPr lang="hu-HU" sz="1800" dirty="0">
                <a:latin typeface="+mn-lt"/>
              </a:rPr>
              <a:t> </a:t>
            </a:r>
            <a:r>
              <a:rPr lang="hu-HU" sz="1800" dirty="0" err="1">
                <a:latin typeface="+mn-lt"/>
              </a:rPr>
              <a:t>least</a:t>
            </a:r>
            <a:r>
              <a:rPr lang="hu-HU" sz="1800" dirty="0">
                <a:latin typeface="+mn-lt"/>
              </a:rPr>
              <a:t> </a:t>
            </a:r>
            <a:r>
              <a:rPr lang="hu-HU" sz="1800" dirty="0" err="1">
                <a:latin typeface="+mn-lt"/>
              </a:rPr>
              <a:t>two</a:t>
            </a:r>
            <a:r>
              <a:rPr lang="hu-HU" sz="1800" dirty="0">
                <a:latin typeface="+mn-lt"/>
              </a:rPr>
              <a:t> </a:t>
            </a:r>
            <a:r>
              <a:rPr lang="hu-HU" sz="1800" dirty="0" err="1">
                <a:latin typeface="+mn-lt"/>
              </a:rPr>
              <a:t>points</a:t>
            </a:r>
            <a:r>
              <a:rPr lang="hu-HU" sz="1800" dirty="0">
                <a:latin typeface="+mn-lt"/>
              </a:rPr>
              <a:t>.</a:t>
            </a:r>
            <a:endParaRPr lang="en-US" sz="1800" dirty="0">
              <a:latin typeface="+mn-lt"/>
            </a:endParaRPr>
          </a:p>
          <a:p>
            <a:pPr marL="342900" indent="-342900" algn="l">
              <a:buFont typeface="+mj-lt"/>
              <a:buAutoNum type="arabicPeriod"/>
              <a:defRPr/>
            </a:pPr>
            <a:r>
              <a:rPr lang="en-US" sz="1800" b="1" dirty="0" smtClean="0">
                <a:latin typeface="+mn-lt"/>
              </a:rPr>
              <a:t>Two different lines always intersect in a single point</a:t>
            </a:r>
            <a:r>
              <a:rPr lang="hu-HU" sz="1800" b="1" dirty="0" smtClean="0">
                <a:latin typeface="+mn-lt"/>
              </a:rPr>
              <a:t>.</a:t>
            </a:r>
            <a:endParaRPr lang="en-US" sz="1800" b="1" dirty="0" smtClean="0">
              <a:latin typeface="+mn-lt"/>
            </a:endParaRPr>
          </a:p>
        </p:txBody>
      </p:sp>
      <p:pic>
        <p:nvPicPr>
          <p:cNvPr id="1026" name="Picture 2" descr="Image result for railway track imag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509" y="2652759"/>
            <a:ext cx="3040843" cy="23142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Csoportba foglalás 4"/>
          <p:cNvGrpSpPr/>
          <p:nvPr/>
        </p:nvGrpSpPr>
        <p:grpSpPr>
          <a:xfrm>
            <a:off x="3288957" y="2544747"/>
            <a:ext cx="5868144" cy="2426035"/>
            <a:chOff x="0" y="908050"/>
            <a:chExt cx="9144000" cy="5949950"/>
          </a:xfrm>
        </p:grpSpPr>
        <p:pic>
          <p:nvPicPr>
            <p:cNvPr id="6" name="Picture 4" descr="http://budapest.varosom.hu/upload_pic/big/96/356926111121044321__budapest_hosok_tere_oszlopcsarnok_ejjel.jpg"/>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bright="48000" contrast="4000"/>
                      </a14:imgEffect>
                    </a14:imgLayer>
                  </a14:imgProps>
                </a:ext>
                <a:ext uri="{28A0092B-C50C-407E-A947-70E740481C1C}">
                  <a14:useLocalDpi xmlns:a14="http://schemas.microsoft.com/office/drawing/2010/main" val="0"/>
                </a:ext>
              </a:extLst>
            </a:blip>
            <a:srcRect/>
            <a:stretch>
              <a:fillRect/>
            </a:stretch>
          </p:blipFill>
          <p:spPr bwMode="auto">
            <a:xfrm>
              <a:off x="2268538" y="908050"/>
              <a:ext cx="4464050" cy="594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Egyenes összekötő 6"/>
            <p:cNvCxnSpPr>
              <a:cxnSpLocks noChangeShapeType="1"/>
            </p:cNvCxnSpPr>
            <p:nvPr/>
          </p:nvCxnSpPr>
          <p:spPr bwMode="auto">
            <a:xfrm flipH="1" flipV="1">
              <a:off x="0" y="4149725"/>
              <a:ext cx="8101013" cy="2232025"/>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8" name="Egyenes összekötő 9"/>
            <p:cNvCxnSpPr>
              <a:cxnSpLocks noChangeShapeType="1"/>
            </p:cNvCxnSpPr>
            <p:nvPr/>
          </p:nvCxnSpPr>
          <p:spPr bwMode="auto">
            <a:xfrm flipH="1" flipV="1">
              <a:off x="0" y="4149725"/>
              <a:ext cx="5003800" cy="2708275"/>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9" name="Egyenes összekötő 31"/>
            <p:cNvCxnSpPr>
              <a:cxnSpLocks noChangeShapeType="1"/>
            </p:cNvCxnSpPr>
            <p:nvPr/>
          </p:nvCxnSpPr>
          <p:spPr bwMode="auto">
            <a:xfrm flipV="1">
              <a:off x="755650" y="4149725"/>
              <a:ext cx="8388350" cy="2232025"/>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10" name="Egyenes összekötő 35"/>
            <p:cNvCxnSpPr>
              <a:cxnSpLocks noChangeShapeType="1"/>
            </p:cNvCxnSpPr>
            <p:nvPr/>
          </p:nvCxnSpPr>
          <p:spPr bwMode="auto">
            <a:xfrm flipV="1">
              <a:off x="3132138" y="4149725"/>
              <a:ext cx="6011862" cy="2708275"/>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11" name="Egyenes összekötő 47"/>
            <p:cNvCxnSpPr>
              <a:cxnSpLocks noChangeShapeType="1"/>
            </p:cNvCxnSpPr>
            <p:nvPr/>
          </p:nvCxnSpPr>
          <p:spPr bwMode="auto">
            <a:xfrm flipH="1">
              <a:off x="0" y="4149725"/>
              <a:ext cx="9144000" cy="0"/>
            </a:xfrm>
            <a:prstGeom prst="line">
              <a:avLst/>
            </a:prstGeom>
            <a:noFill/>
            <a:ln w="12700" algn="ctr">
              <a:solidFill>
                <a:srgbClr val="FF0000"/>
              </a:solidFill>
              <a:prstDash val="dash"/>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887813795"/>
      </p:ext>
    </p:extLst>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Egyenes összekötő 3"/>
          <p:cNvCxnSpPr>
            <a:cxnSpLocks noChangeShapeType="1"/>
          </p:cNvCxnSpPr>
          <p:nvPr/>
        </p:nvCxnSpPr>
        <p:spPr bwMode="auto">
          <a:xfrm>
            <a:off x="1036087" y="2167459"/>
            <a:ext cx="6480175" cy="0"/>
          </a:xfrm>
          <a:prstGeom prst="line">
            <a:avLst/>
          </a:prstGeom>
          <a:noFill/>
          <a:ln w="12700" algn="ctr">
            <a:solidFill>
              <a:schemeClr val="tx1"/>
            </a:solidFill>
            <a:prstDash val="dash"/>
            <a:round/>
            <a:headEnd/>
            <a:tailEnd/>
          </a:ln>
          <a:extLst>
            <a:ext uri="{909E8E84-426E-40DD-AFC4-6F175D3DCCD1}">
              <a14:hiddenFill xmlns:a14="http://schemas.microsoft.com/office/drawing/2010/main">
                <a:noFill/>
              </a14:hiddenFill>
            </a:ext>
          </a:extLst>
        </p:spPr>
      </p:cxnSp>
      <p:sp>
        <p:nvSpPr>
          <p:cNvPr id="5" name="Cím 1"/>
          <p:cNvSpPr>
            <a:spLocks noGrp="1"/>
          </p:cNvSpPr>
          <p:nvPr>
            <p:ph type="title"/>
          </p:nvPr>
        </p:nvSpPr>
        <p:spPr>
          <a:xfrm>
            <a:off x="71500" y="423099"/>
            <a:ext cx="4644009" cy="857250"/>
          </a:xfrm>
        </p:spPr>
        <p:txBody>
          <a:bodyPr>
            <a:normAutofit fontScale="90000"/>
          </a:bodyPr>
          <a:lstStyle/>
          <a:p>
            <a:pPr>
              <a:defRPr/>
            </a:pPr>
            <a:r>
              <a:rPr lang="en-US" dirty="0" smtClean="0">
                <a:solidFill>
                  <a:srgbClr val="FF0000"/>
                </a:solidFill>
              </a:rPr>
              <a:t>Euclidean</a:t>
            </a:r>
            <a:r>
              <a:rPr lang="hu-HU" dirty="0" smtClean="0">
                <a:solidFill>
                  <a:srgbClr val="FF0000"/>
                </a:solidFill>
              </a:rPr>
              <a:t> </a:t>
            </a:r>
            <a:r>
              <a:rPr lang="hu-HU" dirty="0" smtClean="0">
                <a:solidFill>
                  <a:srgbClr val="FF0000"/>
                </a:solidFill>
                <a:sym typeface="Symbol"/>
              </a:rPr>
              <a:t> </a:t>
            </a:r>
            <a:r>
              <a:rPr lang="en-US" dirty="0" smtClean="0">
                <a:solidFill>
                  <a:srgbClr val="FF0000"/>
                </a:solidFill>
              </a:rPr>
              <a:t>Projective plane</a:t>
            </a:r>
            <a:endParaRPr lang="hu-HU" dirty="0">
              <a:solidFill>
                <a:srgbClr val="FF0000"/>
              </a:solidFill>
            </a:endParaRPr>
          </a:p>
        </p:txBody>
      </p:sp>
      <p:cxnSp>
        <p:nvCxnSpPr>
          <p:cNvPr id="6" name="Egyenes összekötő 4"/>
          <p:cNvCxnSpPr>
            <a:cxnSpLocks noChangeShapeType="1"/>
          </p:cNvCxnSpPr>
          <p:nvPr/>
        </p:nvCxnSpPr>
        <p:spPr bwMode="auto">
          <a:xfrm flipV="1">
            <a:off x="2548973" y="2301999"/>
            <a:ext cx="3240088" cy="1863329"/>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7" name="Egyenes összekötő 5"/>
          <p:cNvCxnSpPr>
            <a:cxnSpLocks noChangeShapeType="1"/>
          </p:cNvCxnSpPr>
          <p:nvPr/>
        </p:nvCxnSpPr>
        <p:spPr bwMode="auto">
          <a:xfrm flipV="1">
            <a:off x="3844373" y="2787774"/>
            <a:ext cx="2808288" cy="1620441"/>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8" name="Egyenes összekötő 6"/>
          <p:cNvCxnSpPr>
            <a:cxnSpLocks noChangeShapeType="1"/>
          </p:cNvCxnSpPr>
          <p:nvPr/>
        </p:nvCxnSpPr>
        <p:spPr bwMode="auto">
          <a:xfrm>
            <a:off x="2836312" y="2572272"/>
            <a:ext cx="4789487" cy="129659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9" name="Egyenes összekötő 9"/>
          <p:cNvCxnSpPr>
            <a:cxnSpLocks noChangeShapeType="1"/>
          </p:cNvCxnSpPr>
          <p:nvPr/>
        </p:nvCxnSpPr>
        <p:spPr bwMode="auto">
          <a:xfrm>
            <a:off x="1972711" y="3381896"/>
            <a:ext cx="4068762" cy="10810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10" name="Ellipszis 9"/>
          <p:cNvSpPr/>
          <p:nvPr/>
        </p:nvSpPr>
        <p:spPr bwMode="auto">
          <a:xfrm>
            <a:off x="5573161" y="3274740"/>
            <a:ext cx="215900" cy="161925"/>
          </a:xfrm>
          <a:prstGeom prst="ellipse">
            <a:avLst/>
          </a:prstGeom>
          <a:solidFill>
            <a:srgbClr val="FFC000"/>
          </a:solidFill>
          <a:ln w="12700" cap="flat" cmpd="sng" algn="ctr">
            <a:solidFill>
              <a:schemeClr val="tx1"/>
            </a:solidFill>
            <a:prstDash val="solid"/>
            <a:round/>
            <a:headEnd type="none" w="med" len="med"/>
            <a:tailEnd type="none" w="med" len="med"/>
          </a:ln>
          <a:effectLst/>
        </p:spPr>
        <p:txBody>
          <a:bodyPr/>
          <a:lstStyle/>
          <a:p>
            <a:pPr>
              <a:defRPr/>
            </a:pPr>
            <a:endParaRPr lang="hu-HU"/>
          </a:p>
        </p:txBody>
      </p:sp>
      <p:sp>
        <p:nvSpPr>
          <p:cNvPr id="11" name="Ellipszis 10"/>
          <p:cNvSpPr/>
          <p:nvPr/>
        </p:nvSpPr>
        <p:spPr bwMode="auto">
          <a:xfrm>
            <a:off x="4420636" y="2949699"/>
            <a:ext cx="215900" cy="163116"/>
          </a:xfrm>
          <a:prstGeom prst="ellipse">
            <a:avLst/>
          </a:prstGeom>
          <a:solidFill>
            <a:schemeClr val="tx2">
              <a:lumMod val="60000"/>
              <a:lumOff val="40000"/>
            </a:schemeClr>
          </a:solidFill>
          <a:ln w="12700" cap="flat" cmpd="sng" algn="ctr">
            <a:solidFill>
              <a:schemeClr val="tx1"/>
            </a:solidFill>
            <a:prstDash val="solid"/>
            <a:round/>
            <a:headEnd type="none" w="med" len="med"/>
            <a:tailEnd type="none" w="med" len="med"/>
          </a:ln>
          <a:effectLst/>
        </p:spPr>
        <p:txBody>
          <a:bodyPr/>
          <a:lstStyle/>
          <a:p>
            <a:pPr>
              <a:defRPr/>
            </a:pPr>
            <a:endParaRPr lang="hu-HU"/>
          </a:p>
        </p:txBody>
      </p:sp>
      <p:sp>
        <p:nvSpPr>
          <p:cNvPr id="12" name="Ellipszis 12"/>
          <p:cNvSpPr>
            <a:spLocks noChangeArrowheads="1"/>
          </p:cNvSpPr>
          <p:nvPr/>
        </p:nvSpPr>
        <p:spPr bwMode="auto">
          <a:xfrm>
            <a:off x="3196673" y="3652168"/>
            <a:ext cx="215900" cy="161925"/>
          </a:xfrm>
          <a:prstGeom prst="ellipse">
            <a:avLst/>
          </a:prstGeom>
          <a:solidFill>
            <a:srgbClr val="FFFF00"/>
          </a:solidFill>
          <a:ln w="12700" algn="ctr">
            <a:solidFill>
              <a:schemeClr val="tx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13" name="Ellipszis 12"/>
          <p:cNvSpPr/>
          <p:nvPr/>
        </p:nvSpPr>
        <p:spPr bwMode="auto">
          <a:xfrm>
            <a:off x="4349198" y="3976018"/>
            <a:ext cx="215900" cy="161925"/>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a:lstStyle/>
          <a:p>
            <a:pPr>
              <a:defRPr/>
            </a:pPr>
            <a:endParaRPr lang="hu-HU"/>
          </a:p>
        </p:txBody>
      </p:sp>
      <p:sp>
        <p:nvSpPr>
          <p:cNvPr id="14" name="Ellipszis 13"/>
          <p:cNvSpPr>
            <a:spLocks noChangeArrowheads="1"/>
          </p:cNvSpPr>
          <p:nvPr/>
        </p:nvSpPr>
        <p:spPr bwMode="auto">
          <a:xfrm>
            <a:off x="6725686" y="2086496"/>
            <a:ext cx="215900" cy="161925"/>
          </a:xfrm>
          <a:prstGeom prst="ellipse">
            <a:avLst/>
          </a:prstGeom>
          <a:solidFill>
            <a:srgbClr val="92D050"/>
          </a:solidFill>
          <a:ln w="12700" algn="ctr">
            <a:solidFill>
              <a:schemeClr val="tx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15" name="Ellipszis 14"/>
          <p:cNvSpPr>
            <a:spLocks noChangeArrowheads="1"/>
          </p:cNvSpPr>
          <p:nvPr/>
        </p:nvSpPr>
        <p:spPr bwMode="auto">
          <a:xfrm>
            <a:off x="1109111" y="2086496"/>
            <a:ext cx="215900" cy="161925"/>
          </a:xfrm>
          <a:prstGeom prst="ellipse">
            <a:avLst/>
          </a:prstGeom>
          <a:solidFill>
            <a:srgbClr val="FF0000"/>
          </a:solidFill>
          <a:ln w="12700" algn="ctr">
            <a:solidFill>
              <a:schemeClr val="tx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cxnSp>
        <p:nvCxnSpPr>
          <p:cNvPr id="16" name="Egyenes összekötő nyíllal 15"/>
          <p:cNvCxnSpPr>
            <a:cxnSpLocks noChangeShapeType="1"/>
          </p:cNvCxnSpPr>
          <p:nvPr/>
        </p:nvCxnSpPr>
        <p:spPr bwMode="auto">
          <a:xfrm flipH="1">
            <a:off x="5933523" y="2301999"/>
            <a:ext cx="647700" cy="54769"/>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 name="Egyenes összekötő nyíllal 16"/>
          <p:cNvCxnSpPr>
            <a:cxnSpLocks noChangeShapeType="1"/>
          </p:cNvCxnSpPr>
          <p:nvPr/>
        </p:nvCxnSpPr>
        <p:spPr bwMode="auto">
          <a:xfrm flipH="1">
            <a:off x="6508199" y="2301999"/>
            <a:ext cx="144463" cy="485775"/>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 name="Egyenes összekötő nyíllal 17"/>
          <p:cNvCxnSpPr>
            <a:cxnSpLocks noChangeShapeType="1"/>
          </p:cNvCxnSpPr>
          <p:nvPr/>
        </p:nvCxnSpPr>
        <p:spPr bwMode="auto">
          <a:xfrm>
            <a:off x="1288498" y="2329384"/>
            <a:ext cx="468313" cy="945356"/>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 name="Egyenes összekötő nyíllal 18"/>
          <p:cNvCxnSpPr>
            <a:cxnSpLocks noChangeShapeType="1"/>
          </p:cNvCxnSpPr>
          <p:nvPr/>
        </p:nvCxnSpPr>
        <p:spPr bwMode="auto">
          <a:xfrm>
            <a:off x="1359936" y="2301999"/>
            <a:ext cx="1331912" cy="270272"/>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7" name="Akciógomb: Tovább vagy Következő 26">
            <a:hlinkClick r:id="rId2" action="ppaction://hlinkfile" highlightClick="1"/>
          </p:cNvPr>
          <p:cNvSpPr/>
          <p:nvPr/>
        </p:nvSpPr>
        <p:spPr>
          <a:xfrm>
            <a:off x="8352420" y="4587974"/>
            <a:ext cx="622852" cy="460488"/>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zövegdoboz 20"/>
          <p:cNvSpPr txBox="1"/>
          <p:nvPr/>
        </p:nvSpPr>
        <p:spPr>
          <a:xfrm>
            <a:off x="4798719" y="67789"/>
            <a:ext cx="4259599" cy="1477328"/>
          </a:xfrm>
          <a:prstGeom prst="rect">
            <a:avLst/>
          </a:prstGeom>
          <a:solidFill>
            <a:schemeClr val="bg2">
              <a:lumMod val="75000"/>
              <a:lumOff val="25000"/>
            </a:schemeClr>
          </a:solidFill>
          <a:ln w="38100">
            <a:solidFill>
              <a:srgbClr val="FF0000"/>
            </a:solidFill>
          </a:ln>
        </p:spPr>
        <p:txBody>
          <a:bodyPr wrap="square">
            <a:spAutoFit/>
          </a:bodyPr>
          <a:lstStyle/>
          <a:p>
            <a:pPr algn="l">
              <a:defRPr/>
            </a:pPr>
            <a:r>
              <a:rPr lang="hu-HU" sz="1800" u="sng" dirty="0" err="1" smtClean="0">
                <a:latin typeface="+mn-lt"/>
              </a:rPr>
              <a:t>Axioms</a:t>
            </a:r>
            <a:r>
              <a:rPr lang="hu-HU" sz="1800" u="sng" dirty="0" smtClean="0">
                <a:latin typeface="+mn-lt"/>
              </a:rPr>
              <a:t> </a:t>
            </a:r>
            <a:r>
              <a:rPr lang="hu-HU" sz="1800" u="sng" dirty="0">
                <a:latin typeface="+mn-lt"/>
              </a:rPr>
              <a:t>of </a:t>
            </a:r>
            <a:r>
              <a:rPr lang="en-US" sz="1800" u="sng" dirty="0" smtClean="0">
                <a:latin typeface="+mn-lt"/>
              </a:rPr>
              <a:t>projective geometry</a:t>
            </a:r>
            <a:r>
              <a:rPr lang="hu-HU" sz="1800" u="sng" dirty="0" smtClean="0">
                <a:latin typeface="+mn-lt"/>
              </a:rPr>
              <a:t>: </a:t>
            </a:r>
            <a:r>
              <a:rPr lang="en-US" sz="1800" u="sng" dirty="0" smtClean="0">
                <a:latin typeface="+mn-lt"/>
              </a:rPr>
              <a:t> </a:t>
            </a:r>
            <a:endParaRPr lang="hu-HU" sz="1800" u="sng" dirty="0">
              <a:latin typeface="+mn-lt"/>
            </a:endParaRPr>
          </a:p>
          <a:p>
            <a:pPr marL="342900" indent="-342900" algn="l">
              <a:buFont typeface="+mj-lt"/>
              <a:buAutoNum type="arabicPeriod"/>
              <a:defRPr/>
            </a:pPr>
            <a:r>
              <a:rPr lang="hu-HU" sz="1800" dirty="0" err="1" smtClean="0">
                <a:latin typeface="+mn-lt"/>
              </a:rPr>
              <a:t>Two</a:t>
            </a:r>
            <a:r>
              <a:rPr lang="hu-HU" sz="1800" dirty="0" smtClean="0">
                <a:latin typeface="+mn-lt"/>
              </a:rPr>
              <a:t> </a:t>
            </a:r>
            <a:r>
              <a:rPr lang="hu-HU" sz="1800" dirty="0" err="1">
                <a:latin typeface="+mn-lt"/>
              </a:rPr>
              <a:t>points</a:t>
            </a:r>
            <a:r>
              <a:rPr lang="hu-HU" sz="1800" dirty="0">
                <a:latin typeface="+mn-lt"/>
              </a:rPr>
              <a:t> </a:t>
            </a:r>
            <a:r>
              <a:rPr lang="hu-HU" sz="1800" dirty="0" err="1">
                <a:latin typeface="+mn-lt"/>
              </a:rPr>
              <a:t>define</a:t>
            </a:r>
            <a:r>
              <a:rPr lang="hu-HU" sz="1800" dirty="0">
                <a:latin typeface="+mn-lt"/>
              </a:rPr>
              <a:t> a line.</a:t>
            </a:r>
            <a:endParaRPr lang="en-US" sz="1800" dirty="0">
              <a:latin typeface="+mn-lt"/>
            </a:endParaRPr>
          </a:p>
          <a:p>
            <a:pPr marL="342900" indent="-342900" algn="l">
              <a:buFont typeface="+mj-lt"/>
              <a:buAutoNum type="arabicPeriod"/>
              <a:defRPr/>
            </a:pPr>
            <a:r>
              <a:rPr lang="hu-HU" sz="1800" dirty="0" smtClean="0">
                <a:latin typeface="+mn-lt"/>
              </a:rPr>
              <a:t>A </a:t>
            </a:r>
            <a:r>
              <a:rPr lang="hu-HU" sz="1800" dirty="0">
                <a:latin typeface="+mn-lt"/>
              </a:rPr>
              <a:t>line has </a:t>
            </a:r>
            <a:r>
              <a:rPr lang="hu-HU" sz="1800" dirty="0" err="1">
                <a:latin typeface="+mn-lt"/>
              </a:rPr>
              <a:t>at</a:t>
            </a:r>
            <a:r>
              <a:rPr lang="hu-HU" sz="1800" dirty="0">
                <a:latin typeface="+mn-lt"/>
              </a:rPr>
              <a:t> </a:t>
            </a:r>
            <a:r>
              <a:rPr lang="hu-HU" sz="1800" dirty="0" err="1">
                <a:latin typeface="+mn-lt"/>
              </a:rPr>
              <a:t>least</a:t>
            </a:r>
            <a:r>
              <a:rPr lang="hu-HU" sz="1800" dirty="0">
                <a:latin typeface="+mn-lt"/>
              </a:rPr>
              <a:t> </a:t>
            </a:r>
            <a:r>
              <a:rPr lang="hu-HU" sz="1800" dirty="0" err="1">
                <a:latin typeface="+mn-lt"/>
              </a:rPr>
              <a:t>two</a:t>
            </a:r>
            <a:r>
              <a:rPr lang="hu-HU" sz="1800" dirty="0">
                <a:latin typeface="+mn-lt"/>
              </a:rPr>
              <a:t> </a:t>
            </a:r>
            <a:r>
              <a:rPr lang="hu-HU" sz="1800" dirty="0" err="1">
                <a:latin typeface="+mn-lt"/>
              </a:rPr>
              <a:t>points</a:t>
            </a:r>
            <a:r>
              <a:rPr lang="hu-HU" sz="1800" dirty="0">
                <a:latin typeface="+mn-lt"/>
              </a:rPr>
              <a:t>.</a:t>
            </a:r>
            <a:endParaRPr lang="en-US" sz="1800" dirty="0">
              <a:latin typeface="+mn-lt"/>
            </a:endParaRPr>
          </a:p>
          <a:p>
            <a:pPr marL="342900" indent="-342900" algn="l">
              <a:buFont typeface="+mj-lt"/>
              <a:buAutoNum type="arabicPeriod"/>
              <a:defRPr/>
            </a:pPr>
            <a:r>
              <a:rPr lang="en-US" sz="1800" b="1" dirty="0" smtClean="0">
                <a:latin typeface="+mn-lt"/>
              </a:rPr>
              <a:t>Two different lines always intersect in a single point</a:t>
            </a:r>
            <a:r>
              <a:rPr lang="hu-HU" sz="1800" b="1" dirty="0" smtClean="0">
                <a:latin typeface="+mn-lt"/>
              </a:rPr>
              <a:t>.</a:t>
            </a:r>
            <a:endParaRPr lang="en-US" sz="1800" b="1" dirty="0" smtClean="0">
              <a:latin typeface="+mn-lt"/>
            </a:endParaRPr>
          </a:p>
        </p:txBody>
      </p:sp>
    </p:spTree>
    <p:extLst>
      <p:ext uri="{BB962C8B-B14F-4D97-AF65-F5344CB8AC3E}">
        <p14:creationId xmlns:p14="http://schemas.microsoft.com/office/powerpoint/2010/main" val="3014804844"/>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solidFill>
                  <a:srgbClr val="FF0000"/>
                </a:solidFill>
              </a:rPr>
              <a:t>Model</a:t>
            </a:r>
            <a:r>
              <a:rPr lang="en-US" dirty="0" smtClean="0">
                <a:solidFill>
                  <a:srgbClr val="FF0000"/>
                </a:solidFill>
              </a:rPr>
              <a:t> geometries</a:t>
            </a:r>
            <a:endParaRPr lang="en-US" dirty="0">
              <a:solidFill>
                <a:srgbClr val="FF0000"/>
              </a:solidFill>
            </a:endParaRPr>
          </a:p>
        </p:txBody>
      </p:sp>
      <p:sp>
        <p:nvSpPr>
          <p:cNvPr id="3" name="Tartalom helye 2"/>
          <p:cNvSpPr>
            <a:spLocks noGrp="1"/>
          </p:cNvSpPr>
          <p:nvPr>
            <p:ph idx="1"/>
          </p:nvPr>
        </p:nvSpPr>
        <p:spPr>
          <a:xfrm>
            <a:off x="431540" y="1032579"/>
            <a:ext cx="8229600" cy="3943350"/>
          </a:xfrm>
        </p:spPr>
        <p:txBody>
          <a:bodyPr>
            <a:normAutofit fontScale="70000" lnSpcReduction="20000"/>
          </a:bodyPr>
          <a:lstStyle/>
          <a:p>
            <a:r>
              <a:rPr lang="en-US" dirty="0" smtClean="0"/>
              <a:t>Euclidean</a:t>
            </a:r>
          </a:p>
          <a:p>
            <a:pPr lvl="1"/>
            <a:r>
              <a:rPr lang="en-US" dirty="0" smtClean="0"/>
              <a:t>1 non-intersecting line (parallel)</a:t>
            </a:r>
          </a:p>
          <a:p>
            <a:pPr lvl="1"/>
            <a:r>
              <a:rPr lang="en-US" dirty="0" smtClean="0"/>
              <a:t>Zero curvature</a:t>
            </a:r>
          </a:p>
          <a:p>
            <a:r>
              <a:rPr lang="en-US" dirty="0" smtClean="0"/>
              <a:t>Spherical</a:t>
            </a:r>
          </a:p>
          <a:p>
            <a:pPr lvl="1"/>
            <a:r>
              <a:rPr lang="en-US" dirty="0" smtClean="0"/>
              <a:t>0 non-intersecting line</a:t>
            </a:r>
          </a:p>
          <a:p>
            <a:pPr lvl="1"/>
            <a:r>
              <a:rPr lang="en-US" dirty="0" smtClean="0"/>
              <a:t>Positive curvature</a:t>
            </a:r>
          </a:p>
          <a:p>
            <a:r>
              <a:rPr lang="en-US" dirty="0" smtClean="0"/>
              <a:t>Hyperbolic</a:t>
            </a:r>
          </a:p>
          <a:p>
            <a:pPr lvl="1"/>
            <a:r>
              <a:rPr lang="en-US" dirty="0" smtClean="0"/>
              <a:t>More than one non-intersecting line</a:t>
            </a:r>
          </a:p>
          <a:p>
            <a:pPr lvl="1"/>
            <a:r>
              <a:rPr lang="en-US" dirty="0" smtClean="0"/>
              <a:t>Negative curvature</a:t>
            </a:r>
          </a:p>
          <a:p>
            <a:r>
              <a:rPr lang="en-US" dirty="0" smtClean="0"/>
              <a:t>Projective</a:t>
            </a:r>
          </a:p>
          <a:p>
            <a:pPr lvl="1"/>
            <a:r>
              <a:rPr lang="en-US" dirty="0" smtClean="0"/>
              <a:t>0 non-intersecting line</a:t>
            </a:r>
          </a:p>
          <a:p>
            <a:pPr lvl="1"/>
            <a:r>
              <a:rPr lang="en-US" dirty="0" smtClean="0"/>
              <a:t>Not metric: includes infinity</a:t>
            </a:r>
            <a:endParaRPr lang="en-US" dirty="0"/>
          </a:p>
        </p:txBody>
      </p:sp>
      <p:cxnSp>
        <p:nvCxnSpPr>
          <p:cNvPr id="5" name="Egyenes összekötő 4"/>
          <p:cNvCxnSpPr/>
          <p:nvPr/>
        </p:nvCxnSpPr>
        <p:spPr>
          <a:xfrm>
            <a:off x="6588224" y="1788663"/>
            <a:ext cx="234026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Egyenes összekötő 6"/>
          <p:cNvCxnSpPr/>
          <p:nvPr/>
        </p:nvCxnSpPr>
        <p:spPr>
          <a:xfrm>
            <a:off x="6588224" y="1221600"/>
            <a:ext cx="234026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Egyenes összekötő 9"/>
          <p:cNvCxnSpPr>
            <a:stCxn id="8" idx="0"/>
          </p:cNvCxnSpPr>
          <p:nvPr/>
        </p:nvCxnSpPr>
        <p:spPr>
          <a:xfrm flipH="1">
            <a:off x="7673009" y="1167594"/>
            <a:ext cx="4336" cy="62106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8" name="Ellipszis 7"/>
          <p:cNvSpPr/>
          <p:nvPr/>
        </p:nvSpPr>
        <p:spPr>
          <a:xfrm>
            <a:off x="7596336" y="1167594"/>
            <a:ext cx="162018" cy="108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zabadkézi sokszög 10"/>
          <p:cNvSpPr/>
          <p:nvPr/>
        </p:nvSpPr>
        <p:spPr>
          <a:xfrm>
            <a:off x="7673009" y="1630018"/>
            <a:ext cx="212034" cy="149087"/>
          </a:xfrm>
          <a:custGeom>
            <a:avLst/>
            <a:gdLst>
              <a:gd name="connsiteX0" fmla="*/ 0 w 212034"/>
              <a:gd name="connsiteY0" fmla="*/ 0 h 198782"/>
              <a:gd name="connsiteX1" fmla="*/ 212034 w 212034"/>
              <a:gd name="connsiteY1" fmla="*/ 0 h 198782"/>
              <a:gd name="connsiteX2" fmla="*/ 212034 w 212034"/>
              <a:gd name="connsiteY2" fmla="*/ 198782 h 198782"/>
            </a:gdLst>
            <a:ahLst/>
            <a:cxnLst>
              <a:cxn ang="0">
                <a:pos x="connsiteX0" y="connsiteY0"/>
              </a:cxn>
              <a:cxn ang="0">
                <a:pos x="connsiteX1" y="connsiteY1"/>
              </a:cxn>
              <a:cxn ang="0">
                <a:pos x="connsiteX2" y="connsiteY2"/>
              </a:cxn>
            </a:cxnLst>
            <a:rect l="l" t="t" r="r" b="b"/>
            <a:pathLst>
              <a:path w="212034" h="198782">
                <a:moveTo>
                  <a:pt x="0" y="0"/>
                </a:moveTo>
                <a:lnTo>
                  <a:pt x="212034" y="0"/>
                </a:lnTo>
                <a:lnTo>
                  <a:pt x="212034" y="198782"/>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zabadkézi sokszög 12"/>
          <p:cNvSpPr/>
          <p:nvPr/>
        </p:nvSpPr>
        <p:spPr>
          <a:xfrm flipV="1">
            <a:off x="7677347" y="1221600"/>
            <a:ext cx="207697" cy="183214"/>
          </a:xfrm>
          <a:custGeom>
            <a:avLst/>
            <a:gdLst>
              <a:gd name="connsiteX0" fmla="*/ 0 w 212034"/>
              <a:gd name="connsiteY0" fmla="*/ 0 h 198782"/>
              <a:gd name="connsiteX1" fmla="*/ 212034 w 212034"/>
              <a:gd name="connsiteY1" fmla="*/ 0 h 198782"/>
              <a:gd name="connsiteX2" fmla="*/ 212034 w 212034"/>
              <a:gd name="connsiteY2" fmla="*/ 198782 h 198782"/>
            </a:gdLst>
            <a:ahLst/>
            <a:cxnLst>
              <a:cxn ang="0">
                <a:pos x="connsiteX0" y="connsiteY0"/>
              </a:cxn>
              <a:cxn ang="0">
                <a:pos x="connsiteX1" y="connsiteY1"/>
              </a:cxn>
              <a:cxn ang="0">
                <a:pos x="connsiteX2" y="connsiteY2"/>
              </a:cxn>
            </a:cxnLst>
            <a:rect l="l" t="t" r="r" b="b"/>
            <a:pathLst>
              <a:path w="212034" h="198782">
                <a:moveTo>
                  <a:pt x="0" y="0"/>
                </a:moveTo>
                <a:lnTo>
                  <a:pt x="212034" y="0"/>
                </a:lnTo>
                <a:lnTo>
                  <a:pt x="212034" y="198782"/>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Egyenes összekötő 16"/>
          <p:cNvCxnSpPr>
            <a:stCxn id="18" idx="0"/>
          </p:cNvCxnSpPr>
          <p:nvPr/>
        </p:nvCxnSpPr>
        <p:spPr>
          <a:xfrm flipH="1">
            <a:off x="7673009" y="2166705"/>
            <a:ext cx="4336" cy="62106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Szabadkézi sokszög 18"/>
          <p:cNvSpPr/>
          <p:nvPr/>
        </p:nvSpPr>
        <p:spPr>
          <a:xfrm>
            <a:off x="7673009" y="2629129"/>
            <a:ext cx="212034" cy="149087"/>
          </a:xfrm>
          <a:custGeom>
            <a:avLst/>
            <a:gdLst>
              <a:gd name="connsiteX0" fmla="*/ 0 w 212034"/>
              <a:gd name="connsiteY0" fmla="*/ 0 h 198782"/>
              <a:gd name="connsiteX1" fmla="*/ 212034 w 212034"/>
              <a:gd name="connsiteY1" fmla="*/ 0 h 198782"/>
              <a:gd name="connsiteX2" fmla="*/ 212034 w 212034"/>
              <a:gd name="connsiteY2" fmla="*/ 198782 h 198782"/>
            </a:gdLst>
            <a:ahLst/>
            <a:cxnLst>
              <a:cxn ang="0">
                <a:pos x="connsiteX0" y="connsiteY0"/>
              </a:cxn>
              <a:cxn ang="0">
                <a:pos x="connsiteX1" y="connsiteY1"/>
              </a:cxn>
              <a:cxn ang="0">
                <a:pos x="connsiteX2" y="connsiteY2"/>
              </a:cxn>
            </a:cxnLst>
            <a:rect l="l" t="t" r="r" b="b"/>
            <a:pathLst>
              <a:path w="212034" h="198782">
                <a:moveTo>
                  <a:pt x="0" y="0"/>
                </a:moveTo>
                <a:lnTo>
                  <a:pt x="212034" y="0"/>
                </a:lnTo>
                <a:lnTo>
                  <a:pt x="212034" y="198782"/>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zabadkézi sokszög 19"/>
          <p:cNvSpPr/>
          <p:nvPr/>
        </p:nvSpPr>
        <p:spPr>
          <a:xfrm flipV="1">
            <a:off x="7677347" y="2220711"/>
            <a:ext cx="207697" cy="183214"/>
          </a:xfrm>
          <a:custGeom>
            <a:avLst/>
            <a:gdLst>
              <a:gd name="connsiteX0" fmla="*/ 0 w 212034"/>
              <a:gd name="connsiteY0" fmla="*/ 0 h 198782"/>
              <a:gd name="connsiteX1" fmla="*/ 212034 w 212034"/>
              <a:gd name="connsiteY1" fmla="*/ 0 h 198782"/>
              <a:gd name="connsiteX2" fmla="*/ 212034 w 212034"/>
              <a:gd name="connsiteY2" fmla="*/ 198782 h 198782"/>
            </a:gdLst>
            <a:ahLst/>
            <a:cxnLst>
              <a:cxn ang="0">
                <a:pos x="connsiteX0" y="connsiteY0"/>
              </a:cxn>
              <a:cxn ang="0">
                <a:pos x="connsiteX1" y="connsiteY1"/>
              </a:cxn>
              <a:cxn ang="0">
                <a:pos x="connsiteX2" y="connsiteY2"/>
              </a:cxn>
            </a:cxnLst>
            <a:rect l="l" t="t" r="r" b="b"/>
            <a:pathLst>
              <a:path w="212034" h="198782">
                <a:moveTo>
                  <a:pt x="0" y="0"/>
                </a:moveTo>
                <a:lnTo>
                  <a:pt x="212034" y="0"/>
                </a:lnTo>
                <a:lnTo>
                  <a:pt x="212034" y="198782"/>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zabadkézi sokszög 21"/>
          <p:cNvSpPr/>
          <p:nvPr/>
        </p:nvSpPr>
        <p:spPr>
          <a:xfrm>
            <a:off x="6586331" y="2206487"/>
            <a:ext cx="2332383" cy="109331"/>
          </a:xfrm>
          <a:custGeom>
            <a:avLst/>
            <a:gdLst>
              <a:gd name="connsiteX0" fmla="*/ 0 w 2332383"/>
              <a:gd name="connsiteY0" fmla="*/ 145774 h 145774"/>
              <a:gd name="connsiteX1" fmla="*/ 1086679 w 2332383"/>
              <a:gd name="connsiteY1" fmla="*/ 0 h 145774"/>
              <a:gd name="connsiteX2" fmla="*/ 2332383 w 2332383"/>
              <a:gd name="connsiteY2" fmla="*/ 145774 h 145774"/>
            </a:gdLst>
            <a:ahLst/>
            <a:cxnLst>
              <a:cxn ang="0">
                <a:pos x="connsiteX0" y="connsiteY0"/>
              </a:cxn>
              <a:cxn ang="0">
                <a:pos x="connsiteX1" y="connsiteY1"/>
              </a:cxn>
              <a:cxn ang="0">
                <a:pos x="connsiteX2" y="connsiteY2"/>
              </a:cxn>
            </a:cxnLst>
            <a:rect l="l" t="t" r="r" b="b"/>
            <a:pathLst>
              <a:path w="2332383" h="145774">
                <a:moveTo>
                  <a:pt x="0" y="145774"/>
                </a:moveTo>
                <a:cubicBezTo>
                  <a:pt x="348974" y="72887"/>
                  <a:pt x="697949" y="0"/>
                  <a:pt x="1086679" y="0"/>
                </a:cubicBezTo>
                <a:cubicBezTo>
                  <a:pt x="1475409" y="0"/>
                  <a:pt x="1903896" y="72887"/>
                  <a:pt x="2332383" y="145774"/>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zabadkézi sokszög 22"/>
          <p:cNvSpPr/>
          <p:nvPr/>
        </p:nvSpPr>
        <p:spPr>
          <a:xfrm flipV="1">
            <a:off x="6572877" y="2673145"/>
            <a:ext cx="2332383" cy="114629"/>
          </a:xfrm>
          <a:custGeom>
            <a:avLst/>
            <a:gdLst>
              <a:gd name="connsiteX0" fmla="*/ 0 w 2332383"/>
              <a:gd name="connsiteY0" fmla="*/ 145774 h 145774"/>
              <a:gd name="connsiteX1" fmla="*/ 1086679 w 2332383"/>
              <a:gd name="connsiteY1" fmla="*/ 0 h 145774"/>
              <a:gd name="connsiteX2" fmla="*/ 2332383 w 2332383"/>
              <a:gd name="connsiteY2" fmla="*/ 145774 h 145774"/>
            </a:gdLst>
            <a:ahLst/>
            <a:cxnLst>
              <a:cxn ang="0">
                <a:pos x="connsiteX0" y="connsiteY0"/>
              </a:cxn>
              <a:cxn ang="0">
                <a:pos x="connsiteX1" y="connsiteY1"/>
              </a:cxn>
              <a:cxn ang="0">
                <a:pos x="connsiteX2" y="connsiteY2"/>
              </a:cxn>
            </a:cxnLst>
            <a:rect l="l" t="t" r="r" b="b"/>
            <a:pathLst>
              <a:path w="2332383" h="145774">
                <a:moveTo>
                  <a:pt x="0" y="145774"/>
                </a:moveTo>
                <a:cubicBezTo>
                  <a:pt x="348974" y="72887"/>
                  <a:pt x="697949" y="0"/>
                  <a:pt x="1086679" y="0"/>
                </a:cubicBezTo>
                <a:cubicBezTo>
                  <a:pt x="1475409" y="0"/>
                  <a:pt x="1903896" y="72887"/>
                  <a:pt x="2332383" y="145774"/>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Egyenes összekötő 23"/>
          <p:cNvCxnSpPr>
            <a:stCxn id="25" idx="0"/>
          </p:cNvCxnSpPr>
          <p:nvPr/>
        </p:nvCxnSpPr>
        <p:spPr>
          <a:xfrm flipH="1">
            <a:off x="7688357" y="3199436"/>
            <a:ext cx="4336" cy="62106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6" name="Szabadkézi sokszög 25"/>
          <p:cNvSpPr/>
          <p:nvPr/>
        </p:nvSpPr>
        <p:spPr>
          <a:xfrm>
            <a:off x="7688357" y="3661860"/>
            <a:ext cx="212034" cy="149087"/>
          </a:xfrm>
          <a:custGeom>
            <a:avLst/>
            <a:gdLst>
              <a:gd name="connsiteX0" fmla="*/ 0 w 212034"/>
              <a:gd name="connsiteY0" fmla="*/ 0 h 198782"/>
              <a:gd name="connsiteX1" fmla="*/ 212034 w 212034"/>
              <a:gd name="connsiteY1" fmla="*/ 0 h 198782"/>
              <a:gd name="connsiteX2" fmla="*/ 212034 w 212034"/>
              <a:gd name="connsiteY2" fmla="*/ 198782 h 198782"/>
            </a:gdLst>
            <a:ahLst/>
            <a:cxnLst>
              <a:cxn ang="0">
                <a:pos x="connsiteX0" y="connsiteY0"/>
              </a:cxn>
              <a:cxn ang="0">
                <a:pos x="connsiteX1" y="connsiteY1"/>
              </a:cxn>
              <a:cxn ang="0">
                <a:pos x="connsiteX2" y="connsiteY2"/>
              </a:cxn>
            </a:cxnLst>
            <a:rect l="l" t="t" r="r" b="b"/>
            <a:pathLst>
              <a:path w="212034" h="198782">
                <a:moveTo>
                  <a:pt x="0" y="0"/>
                </a:moveTo>
                <a:lnTo>
                  <a:pt x="212034" y="0"/>
                </a:lnTo>
                <a:lnTo>
                  <a:pt x="212034" y="198782"/>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zabadkézi sokszög 26"/>
          <p:cNvSpPr/>
          <p:nvPr/>
        </p:nvSpPr>
        <p:spPr>
          <a:xfrm flipV="1">
            <a:off x="7692695" y="3253443"/>
            <a:ext cx="207697" cy="183214"/>
          </a:xfrm>
          <a:custGeom>
            <a:avLst/>
            <a:gdLst>
              <a:gd name="connsiteX0" fmla="*/ 0 w 212034"/>
              <a:gd name="connsiteY0" fmla="*/ 0 h 198782"/>
              <a:gd name="connsiteX1" fmla="*/ 212034 w 212034"/>
              <a:gd name="connsiteY1" fmla="*/ 0 h 198782"/>
              <a:gd name="connsiteX2" fmla="*/ 212034 w 212034"/>
              <a:gd name="connsiteY2" fmla="*/ 198782 h 198782"/>
            </a:gdLst>
            <a:ahLst/>
            <a:cxnLst>
              <a:cxn ang="0">
                <a:pos x="connsiteX0" y="connsiteY0"/>
              </a:cxn>
              <a:cxn ang="0">
                <a:pos x="connsiteX1" y="connsiteY1"/>
              </a:cxn>
              <a:cxn ang="0">
                <a:pos x="connsiteX2" y="connsiteY2"/>
              </a:cxn>
            </a:cxnLst>
            <a:rect l="l" t="t" r="r" b="b"/>
            <a:pathLst>
              <a:path w="212034" h="198782">
                <a:moveTo>
                  <a:pt x="0" y="0"/>
                </a:moveTo>
                <a:lnTo>
                  <a:pt x="212034" y="0"/>
                </a:lnTo>
                <a:lnTo>
                  <a:pt x="212034" y="198782"/>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zabadkézi sokszög 27"/>
          <p:cNvSpPr/>
          <p:nvPr/>
        </p:nvSpPr>
        <p:spPr>
          <a:xfrm>
            <a:off x="6628183" y="3810946"/>
            <a:ext cx="2332383" cy="109331"/>
          </a:xfrm>
          <a:custGeom>
            <a:avLst/>
            <a:gdLst>
              <a:gd name="connsiteX0" fmla="*/ 0 w 2332383"/>
              <a:gd name="connsiteY0" fmla="*/ 145774 h 145774"/>
              <a:gd name="connsiteX1" fmla="*/ 1086679 w 2332383"/>
              <a:gd name="connsiteY1" fmla="*/ 0 h 145774"/>
              <a:gd name="connsiteX2" fmla="*/ 2332383 w 2332383"/>
              <a:gd name="connsiteY2" fmla="*/ 145774 h 145774"/>
            </a:gdLst>
            <a:ahLst/>
            <a:cxnLst>
              <a:cxn ang="0">
                <a:pos x="connsiteX0" y="connsiteY0"/>
              </a:cxn>
              <a:cxn ang="0">
                <a:pos x="connsiteX1" y="connsiteY1"/>
              </a:cxn>
              <a:cxn ang="0">
                <a:pos x="connsiteX2" y="connsiteY2"/>
              </a:cxn>
            </a:cxnLst>
            <a:rect l="l" t="t" r="r" b="b"/>
            <a:pathLst>
              <a:path w="2332383" h="145774">
                <a:moveTo>
                  <a:pt x="0" y="145774"/>
                </a:moveTo>
                <a:cubicBezTo>
                  <a:pt x="348974" y="72887"/>
                  <a:pt x="697949" y="0"/>
                  <a:pt x="1086679" y="0"/>
                </a:cubicBezTo>
                <a:cubicBezTo>
                  <a:pt x="1475409" y="0"/>
                  <a:pt x="1903896" y="72887"/>
                  <a:pt x="2332383" y="145774"/>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zabadkézi sokszög 28"/>
          <p:cNvSpPr/>
          <p:nvPr/>
        </p:nvSpPr>
        <p:spPr>
          <a:xfrm flipV="1">
            <a:off x="6588225" y="3138814"/>
            <a:ext cx="2332383" cy="114629"/>
          </a:xfrm>
          <a:custGeom>
            <a:avLst/>
            <a:gdLst>
              <a:gd name="connsiteX0" fmla="*/ 0 w 2332383"/>
              <a:gd name="connsiteY0" fmla="*/ 145774 h 145774"/>
              <a:gd name="connsiteX1" fmla="*/ 1086679 w 2332383"/>
              <a:gd name="connsiteY1" fmla="*/ 0 h 145774"/>
              <a:gd name="connsiteX2" fmla="*/ 2332383 w 2332383"/>
              <a:gd name="connsiteY2" fmla="*/ 145774 h 145774"/>
            </a:gdLst>
            <a:ahLst/>
            <a:cxnLst>
              <a:cxn ang="0">
                <a:pos x="connsiteX0" y="connsiteY0"/>
              </a:cxn>
              <a:cxn ang="0">
                <a:pos x="connsiteX1" y="connsiteY1"/>
              </a:cxn>
              <a:cxn ang="0">
                <a:pos x="connsiteX2" y="connsiteY2"/>
              </a:cxn>
            </a:cxnLst>
            <a:rect l="l" t="t" r="r" b="b"/>
            <a:pathLst>
              <a:path w="2332383" h="145774">
                <a:moveTo>
                  <a:pt x="0" y="145774"/>
                </a:moveTo>
                <a:cubicBezTo>
                  <a:pt x="348974" y="72887"/>
                  <a:pt x="697949" y="0"/>
                  <a:pt x="1086679" y="0"/>
                </a:cubicBezTo>
                <a:cubicBezTo>
                  <a:pt x="1475409" y="0"/>
                  <a:pt x="1903896" y="72887"/>
                  <a:pt x="2332383" y="145774"/>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Ellipszis 17"/>
          <p:cNvSpPr/>
          <p:nvPr/>
        </p:nvSpPr>
        <p:spPr>
          <a:xfrm>
            <a:off x="7596336" y="2166705"/>
            <a:ext cx="162018" cy="108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Ellipszis 24"/>
          <p:cNvSpPr/>
          <p:nvPr/>
        </p:nvSpPr>
        <p:spPr>
          <a:xfrm>
            <a:off x="7611684" y="3199436"/>
            <a:ext cx="162018" cy="108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6105143"/>
      </p:ext>
    </p:extLst>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7644" y="958477"/>
            <a:ext cx="6303212" cy="1985310"/>
          </a:xfrm>
          <a:prstGeom prst="rect">
            <a:avLst/>
          </a:prstGeom>
        </p:spPr>
      </p:pic>
      <p:sp>
        <p:nvSpPr>
          <p:cNvPr id="5" name="Szövegdoboz 4"/>
          <p:cNvSpPr txBox="1"/>
          <p:nvPr/>
        </p:nvSpPr>
        <p:spPr>
          <a:xfrm>
            <a:off x="3498101" y="925613"/>
            <a:ext cx="1797288" cy="584775"/>
          </a:xfrm>
          <a:prstGeom prst="rect">
            <a:avLst/>
          </a:prstGeom>
          <a:noFill/>
        </p:spPr>
        <p:txBody>
          <a:bodyPr wrap="none" rtlCol="0">
            <a:spAutoFit/>
          </a:bodyPr>
          <a:lstStyle/>
          <a:p>
            <a:r>
              <a:rPr lang="hu-HU" sz="3200" dirty="0" err="1" smtClean="0">
                <a:solidFill>
                  <a:schemeClr val="bg1"/>
                </a:solidFill>
                <a:latin typeface="+mn-lt"/>
              </a:rPr>
              <a:t>Euclidean</a:t>
            </a:r>
            <a:endParaRPr lang="en-US" sz="3200" dirty="0">
              <a:solidFill>
                <a:schemeClr val="bg1"/>
              </a:solidFill>
              <a:latin typeface="+mn-lt"/>
            </a:endParaRPr>
          </a:p>
        </p:txBody>
      </p:sp>
      <p:sp>
        <p:nvSpPr>
          <p:cNvPr id="6" name="Szövegdoboz 5"/>
          <p:cNvSpPr txBox="1"/>
          <p:nvPr/>
        </p:nvSpPr>
        <p:spPr>
          <a:xfrm>
            <a:off x="7831456" y="922747"/>
            <a:ext cx="1300356" cy="584775"/>
          </a:xfrm>
          <a:prstGeom prst="rect">
            <a:avLst/>
          </a:prstGeom>
          <a:noFill/>
        </p:spPr>
        <p:txBody>
          <a:bodyPr wrap="none" rtlCol="0">
            <a:spAutoFit/>
          </a:bodyPr>
          <a:lstStyle/>
          <a:p>
            <a:r>
              <a:rPr lang="hu-HU" sz="3200" dirty="0" smtClean="0">
                <a:solidFill>
                  <a:schemeClr val="bg1"/>
                </a:solidFill>
                <a:latin typeface="+mn-lt"/>
              </a:rPr>
              <a:t>Gömbi</a:t>
            </a:r>
            <a:endParaRPr lang="en-US" sz="3200" dirty="0">
              <a:solidFill>
                <a:schemeClr val="bg1"/>
              </a:solidFill>
              <a:latin typeface="+mn-lt"/>
            </a:endParaRPr>
          </a:p>
        </p:txBody>
      </p:sp>
      <p:sp>
        <p:nvSpPr>
          <p:cNvPr id="7" name="Szövegdoboz 6"/>
          <p:cNvSpPr txBox="1"/>
          <p:nvPr/>
        </p:nvSpPr>
        <p:spPr>
          <a:xfrm>
            <a:off x="1380500" y="912206"/>
            <a:ext cx="1984839" cy="584775"/>
          </a:xfrm>
          <a:prstGeom prst="rect">
            <a:avLst/>
          </a:prstGeom>
          <a:noFill/>
        </p:spPr>
        <p:txBody>
          <a:bodyPr wrap="none" rtlCol="0">
            <a:spAutoFit/>
          </a:bodyPr>
          <a:lstStyle/>
          <a:p>
            <a:r>
              <a:rPr lang="hu-HU" sz="3200" dirty="0" err="1" smtClean="0">
                <a:solidFill>
                  <a:schemeClr val="bg1"/>
                </a:solidFill>
                <a:latin typeface="+mn-lt"/>
              </a:rPr>
              <a:t>Hyperbolic</a:t>
            </a:r>
            <a:endParaRPr lang="en-US" sz="3200" dirty="0">
              <a:solidFill>
                <a:schemeClr val="bg1"/>
              </a:solidFill>
              <a:latin typeface="+mn-lt"/>
            </a:endParaRPr>
          </a:p>
        </p:txBody>
      </p:sp>
      <p:pic>
        <p:nvPicPr>
          <p:cNvPr id="8" name="Kép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67644" y="3000438"/>
            <a:ext cx="6303212" cy="2091592"/>
          </a:xfrm>
          <a:prstGeom prst="rect">
            <a:avLst/>
          </a:prstGeom>
        </p:spPr>
      </p:pic>
      <p:sp>
        <p:nvSpPr>
          <p:cNvPr id="9" name="Cím 1"/>
          <p:cNvSpPr>
            <a:spLocks noGrp="1"/>
          </p:cNvSpPr>
          <p:nvPr>
            <p:ph type="title"/>
          </p:nvPr>
        </p:nvSpPr>
        <p:spPr>
          <a:xfrm>
            <a:off x="457200" y="205979"/>
            <a:ext cx="8229600" cy="857250"/>
          </a:xfrm>
        </p:spPr>
        <p:txBody>
          <a:bodyPr/>
          <a:lstStyle/>
          <a:p>
            <a:r>
              <a:rPr lang="hu-HU" dirty="0" smtClean="0">
                <a:solidFill>
                  <a:srgbClr val="FF0000"/>
                </a:solidFill>
              </a:rPr>
              <a:t>Feeling</a:t>
            </a:r>
            <a:endParaRPr lang="en-US" dirty="0">
              <a:solidFill>
                <a:srgbClr val="FF0000"/>
              </a:solidFill>
            </a:endParaRPr>
          </a:p>
        </p:txBody>
      </p:sp>
      <p:sp>
        <p:nvSpPr>
          <p:cNvPr id="10" name="Szövegdoboz 9"/>
          <p:cNvSpPr txBox="1"/>
          <p:nvPr/>
        </p:nvSpPr>
        <p:spPr>
          <a:xfrm>
            <a:off x="5599374" y="925613"/>
            <a:ext cx="1708930" cy="584775"/>
          </a:xfrm>
          <a:prstGeom prst="rect">
            <a:avLst/>
          </a:prstGeom>
          <a:noFill/>
        </p:spPr>
        <p:txBody>
          <a:bodyPr wrap="none" rtlCol="0">
            <a:spAutoFit/>
          </a:bodyPr>
          <a:lstStyle/>
          <a:p>
            <a:r>
              <a:rPr lang="hu-HU" sz="3200" dirty="0" err="1" smtClean="0">
                <a:solidFill>
                  <a:schemeClr val="bg1"/>
                </a:solidFill>
                <a:latin typeface="+mn-lt"/>
              </a:rPr>
              <a:t>Spherical</a:t>
            </a:r>
            <a:endParaRPr lang="en-US" sz="3200" dirty="0">
              <a:solidFill>
                <a:schemeClr val="bg1"/>
              </a:solidFill>
              <a:latin typeface="+mn-lt"/>
            </a:endParaRPr>
          </a:p>
        </p:txBody>
      </p:sp>
      <p:sp>
        <p:nvSpPr>
          <p:cNvPr id="2" name="Akciógomb: Tovább vagy Következő 1">
            <a:hlinkClick r:id="rId5" action="ppaction://hlinkfile" highlightClick="1"/>
          </p:cNvPr>
          <p:cNvSpPr/>
          <p:nvPr/>
        </p:nvSpPr>
        <p:spPr>
          <a:xfrm>
            <a:off x="8460432" y="4659982"/>
            <a:ext cx="540060" cy="3600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3624374625"/>
      </p:ext>
    </p:extLst>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cím 4"/>
          <p:cNvSpPr txBox="1">
            <a:spLocks/>
          </p:cNvSpPr>
          <p:nvPr/>
        </p:nvSpPr>
        <p:spPr>
          <a:xfrm>
            <a:off x="1475656" y="3300831"/>
            <a:ext cx="6400800" cy="13144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fontAlgn="auto">
              <a:spcAft>
                <a:spcPts val="0"/>
              </a:spcAft>
              <a:buNone/>
            </a:pPr>
            <a:r>
              <a:rPr lang="hu-HU" dirty="0" err="1" smtClean="0"/>
              <a:t>Szirmay-Kalos</a:t>
            </a:r>
            <a:r>
              <a:rPr lang="hu-HU" dirty="0" smtClean="0"/>
              <a:t> László</a:t>
            </a:r>
            <a:endParaRPr lang="en-US" dirty="0"/>
          </a:p>
        </p:txBody>
      </p:sp>
      <p:sp>
        <p:nvSpPr>
          <p:cNvPr id="5" name="Rectangle 2"/>
          <p:cNvSpPr txBox="1">
            <a:spLocks noChangeArrowheads="1"/>
          </p:cNvSpPr>
          <p:nvPr/>
        </p:nvSpPr>
        <p:spPr>
          <a:xfrm>
            <a:off x="646113" y="4480322"/>
            <a:ext cx="7772400" cy="85725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endParaRPr lang="hu-HU" sz="4800" b="1" dirty="0" smtClean="0">
              <a:solidFill>
                <a:srgbClr val="FF0000"/>
              </a:solidFill>
            </a:endParaRPr>
          </a:p>
        </p:txBody>
      </p:sp>
      <p:sp>
        <p:nvSpPr>
          <p:cNvPr id="6" name="Cím 9"/>
          <p:cNvSpPr txBox="1">
            <a:spLocks/>
          </p:cNvSpPr>
          <p:nvPr/>
        </p:nvSpPr>
        <p:spPr>
          <a:xfrm>
            <a:off x="667531" y="1959682"/>
            <a:ext cx="7772400" cy="110251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ct val="110000"/>
              </a:lnSpc>
              <a:spcAft>
                <a:spcPts val="0"/>
              </a:spcAft>
            </a:pPr>
            <a:r>
              <a:rPr lang="en-US" sz="3600" b="1" dirty="0">
                <a:solidFill>
                  <a:srgbClr val="FF0000"/>
                </a:solidFill>
              </a:rPr>
              <a:t>G</a:t>
            </a:r>
            <a:r>
              <a:rPr lang="hu-HU" sz="3600" b="1" dirty="0" err="1" smtClean="0">
                <a:solidFill>
                  <a:srgbClr val="FF0000"/>
                </a:solidFill>
              </a:rPr>
              <a:t>eometr</a:t>
            </a:r>
            <a:r>
              <a:rPr lang="en-US" sz="3600" b="1" dirty="0" err="1" smtClean="0">
                <a:solidFill>
                  <a:srgbClr val="FF0000"/>
                </a:solidFill>
              </a:rPr>
              <a:t>ies</a:t>
            </a:r>
            <a:r>
              <a:rPr lang="en-US" sz="3600" b="1" dirty="0" smtClean="0">
                <a:solidFill>
                  <a:srgbClr val="FF0000"/>
                </a:solidFill>
              </a:rPr>
              <a:t> and algebras</a:t>
            </a:r>
            <a:r>
              <a:rPr lang="hu-HU" sz="3600" b="1" dirty="0">
                <a:solidFill>
                  <a:srgbClr val="FF0000"/>
                </a:solidFill>
              </a:rPr>
              <a:t/>
            </a:r>
            <a:br>
              <a:rPr lang="hu-HU" sz="3600" b="1" dirty="0">
                <a:solidFill>
                  <a:srgbClr val="FF0000"/>
                </a:solidFill>
              </a:rPr>
            </a:br>
            <a:r>
              <a:rPr lang="en-US" sz="3600" b="1" dirty="0" smtClean="0">
                <a:solidFill>
                  <a:srgbClr val="FF0000"/>
                </a:solidFill>
              </a:rPr>
              <a:t>2. Vector algebra</a:t>
            </a:r>
            <a:endParaRPr lang="hu-HU" sz="3600" b="1" dirty="0" smtClean="0">
              <a:solidFill>
                <a:srgbClr val="FF0000"/>
              </a:solidFill>
            </a:endParaRPr>
          </a:p>
        </p:txBody>
      </p:sp>
      <p:sp>
        <p:nvSpPr>
          <p:cNvPr id="7" name="Szövegdoboz 6"/>
          <p:cNvSpPr txBox="1"/>
          <p:nvPr/>
        </p:nvSpPr>
        <p:spPr>
          <a:xfrm>
            <a:off x="107504" y="87474"/>
            <a:ext cx="6633474" cy="1585049"/>
          </a:xfrm>
          <a:prstGeom prst="rect">
            <a:avLst/>
          </a:prstGeom>
          <a:noFill/>
          <a:ln>
            <a:solidFill>
              <a:schemeClr val="tx1"/>
            </a:solidFill>
          </a:ln>
        </p:spPr>
        <p:txBody>
          <a:bodyPr wrap="square" rtlCol="0">
            <a:spAutoFit/>
          </a:bodyPr>
          <a:lstStyle/>
          <a:p>
            <a:pPr algn="l"/>
            <a:r>
              <a:rPr lang="en-US" sz="1800" i="1" dirty="0" smtClean="0">
                <a:latin typeface="+mn-lt"/>
              </a:rPr>
              <a:t>“</a:t>
            </a:r>
            <a:r>
              <a:rPr lang="fr-FR" sz="1800" i="1" dirty="0">
                <a:latin typeface="+mn-lt"/>
              </a:rPr>
              <a:t>Tant  que  l’Algèbre  et  la  Géométrie  ont  été  séparées,  leurs  progrès  ont  été  lents  et  leurs usages bornés; mais lorsque ces deux sciences se sont réunies, elles se sont prêté des forces mutuelles et ont marché ensemble d’un pas rapide vers la </a:t>
            </a:r>
            <a:r>
              <a:rPr lang="fr-FR" sz="1800" i="1" dirty="0" smtClean="0">
                <a:latin typeface="+mn-lt"/>
              </a:rPr>
              <a:t>perfection</a:t>
            </a:r>
            <a:r>
              <a:rPr lang="hu-HU" sz="1800" i="1" dirty="0" smtClean="0">
                <a:latin typeface="+mn-lt"/>
              </a:rPr>
              <a:t>.”</a:t>
            </a:r>
            <a:endParaRPr lang="hu-HU" sz="1800" i="1" dirty="0">
              <a:latin typeface="+mn-lt"/>
            </a:endParaRPr>
          </a:p>
          <a:p>
            <a:pPr algn="l"/>
            <a:endParaRPr lang="de-DE" sz="700" i="1" dirty="0">
              <a:latin typeface="+mn-lt"/>
            </a:endParaRPr>
          </a:p>
          <a:p>
            <a:pPr algn="r"/>
            <a:r>
              <a:rPr lang="de-DE" sz="1800" i="1" dirty="0">
                <a:latin typeface="+mn-lt"/>
              </a:rPr>
              <a:t>Joseph-Louis Lagrange</a:t>
            </a:r>
            <a:endParaRPr lang="en-US" sz="1800" i="1" dirty="0">
              <a:latin typeface="+mn-lt"/>
            </a:endParaRPr>
          </a:p>
        </p:txBody>
      </p:sp>
    </p:spTree>
    <p:extLst>
      <p:ext uri="{BB962C8B-B14F-4D97-AF65-F5344CB8AC3E}">
        <p14:creationId xmlns:p14="http://schemas.microsoft.com/office/powerpoint/2010/main" val="3633791594"/>
      </p:ext>
    </p:extLst>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zövegdoboz 22"/>
          <p:cNvSpPr txBox="1"/>
          <p:nvPr/>
        </p:nvSpPr>
        <p:spPr>
          <a:xfrm>
            <a:off x="3059832" y="1085712"/>
            <a:ext cx="2895028" cy="1569660"/>
          </a:xfrm>
          <a:prstGeom prst="rect">
            <a:avLst/>
          </a:prstGeom>
          <a:solidFill>
            <a:schemeClr val="bg2">
              <a:lumMod val="75000"/>
              <a:lumOff val="25000"/>
            </a:schemeClr>
          </a:solidFill>
        </p:spPr>
        <p:txBody>
          <a:bodyPr wrap="square">
            <a:spAutoFit/>
          </a:bodyPr>
          <a:lstStyle/>
          <a:p>
            <a:pPr algn="l">
              <a:buFont typeface="Arial" pitchFamily="34" charset="0"/>
              <a:buChar char="•"/>
              <a:defRPr/>
            </a:pPr>
            <a:r>
              <a:rPr lang="en-US" sz="1600" dirty="0" smtClean="0">
                <a:latin typeface="+mn-lt"/>
              </a:rPr>
              <a:t>  Two points define a line.</a:t>
            </a:r>
          </a:p>
          <a:p>
            <a:pPr algn="l">
              <a:buFont typeface="Arial" pitchFamily="34" charset="0"/>
              <a:buChar char="•"/>
              <a:defRPr/>
            </a:pPr>
            <a:r>
              <a:rPr lang="en-US" sz="1600" dirty="0" smtClean="0">
                <a:latin typeface="+mn-lt"/>
              </a:rPr>
              <a:t>  A line has at least two points.</a:t>
            </a:r>
          </a:p>
          <a:p>
            <a:pPr marL="179388" indent="-179388" algn="l">
              <a:buFont typeface="Arial" pitchFamily="34" charset="0"/>
              <a:buChar char="•"/>
              <a:defRPr/>
            </a:pPr>
            <a:r>
              <a:rPr lang="en-US" sz="1600" dirty="0" smtClean="0">
                <a:latin typeface="+mn-lt"/>
              </a:rPr>
              <a:t>If </a:t>
            </a:r>
            <a:r>
              <a:rPr lang="en-US" sz="1600" i="1" dirty="0" smtClean="0">
                <a:latin typeface="+mn-lt"/>
              </a:rPr>
              <a:t>a</a:t>
            </a:r>
            <a:r>
              <a:rPr lang="en-US" sz="1600" dirty="0" smtClean="0">
                <a:latin typeface="+mn-lt"/>
              </a:rPr>
              <a:t> is a line and A is a point not on this line, then there is exactly one other line that crosses point A but not line a.</a:t>
            </a:r>
            <a:endParaRPr lang="en-US" sz="1600" dirty="0">
              <a:latin typeface="+mn-lt"/>
            </a:endParaRPr>
          </a:p>
        </p:txBody>
      </p:sp>
      <p:sp>
        <p:nvSpPr>
          <p:cNvPr id="337922" name="Rectangle 2"/>
          <p:cNvSpPr>
            <a:spLocks noGrp="1" noChangeArrowheads="1"/>
          </p:cNvSpPr>
          <p:nvPr>
            <p:ph type="title"/>
          </p:nvPr>
        </p:nvSpPr>
        <p:spPr>
          <a:xfrm>
            <a:off x="684213" y="250031"/>
            <a:ext cx="7772400" cy="857250"/>
          </a:xfrm>
        </p:spPr>
        <p:txBody>
          <a:bodyPr>
            <a:normAutofit/>
          </a:bodyPr>
          <a:lstStyle/>
          <a:p>
            <a:pPr>
              <a:defRPr/>
            </a:pPr>
            <a:r>
              <a:rPr lang="hu-HU" sz="4000" dirty="0" err="1" smtClean="0">
                <a:solidFill>
                  <a:srgbClr val="FF0000"/>
                </a:solidFill>
              </a:rPr>
              <a:t>With</a:t>
            </a:r>
            <a:r>
              <a:rPr lang="hu-HU" sz="4000" dirty="0" smtClean="0">
                <a:solidFill>
                  <a:srgbClr val="FF0000"/>
                </a:solidFill>
              </a:rPr>
              <a:t> </a:t>
            </a:r>
            <a:r>
              <a:rPr lang="hu-HU" sz="4000" dirty="0" err="1" smtClean="0">
                <a:solidFill>
                  <a:srgbClr val="FF0000"/>
                </a:solidFill>
              </a:rPr>
              <a:t>numbers</a:t>
            </a:r>
            <a:r>
              <a:rPr lang="hu-HU" sz="4000" dirty="0" smtClean="0">
                <a:solidFill>
                  <a:srgbClr val="FF0000"/>
                </a:solidFill>
              </a:rPr>
              <a:t>: </a:t>
            </a:r>
            <a:r>
              <a:rPr lang="hu-HU" sz="4000" dirty="0" err="1" smtClean="0">
                <a:solidFill>
                  <a:srgbClr val="FF0000"/>
                </a:solidFill>
              </a:rPr>
              <a:t>analytic</a:t>
            </a:r>
            <a:r>
              <a:rPr lang="hu-HU" sz="4000" dirty="0" smtClean="0">
                <a:solidFill>
                  <a:srgbClr val="FF0000"/>
                </a:solidFill>
              </a:rPr>
              <a:t> </a:t>
            </a:r>
            <a:r>
              <a:rPr lang="hu-HU" sz="4000" dirty="0" err="1" smtClean="0">
                <a:solidFill>
                  <a:srgbClr val="FF0000"/>
                </a:solidFill>
              </a:rPr>
              <a:t>geometry</a:t>
            </a:r>
            <a:endParaRPr lang="hu-HU" sz="4000" dirty="0" smtClean="0">
              <a:solidFill>
                <a:srgbClr val="FF0000"/>
              </a:solidFill>
            </a:endParaRPr>
          </a:p>
        </p:txBody>
      </p:sp>
      <p:sp>
        <p:nvSpPr>
          <p:cNvPr id="4100" name="Oval 4"/>
          <p:cNvSpPr>
            <a:spLocks noChangeArrowheads="1"/>
          </p:cNvSpPr>
          <p:nvPr/>
        </p:nvSpPr>
        <p:spPr bwMode="auto">
          <a:xfrm>
            <a:off x="522289" y="1762125"/>
            <a:ext cx="3024187" cy="291584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latin typeface="+mn-lt"/>
            </a:endParaRPr>
          </a:p>
        </p:txBody>
      </p:sp>
      <p:sp>
        <p:nvSpPr>
          <p:cNvPr id="4101" name="Text Box 5"/>
          <p:cNvSpPr txBox="1">
            <a:spLocks noChangeArrowheads="1"/>
          </p:cNvSpPr>
          <p:nvPr/>
        </p:nvSpPr>
        <p:spPr bwMode="auto">
          <a:xfrm>
            <a:off x="1287503" y="4677966"/>
            <a:ext cx="13905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dirty="0" err="1" smtClean="0">
                <a:latin typeface="+mn-lt"/>
              </a:rPr>
              <a:t>geometry</a:t>
            </a:r>
            <a:endParaRPr lang="hu-HU" altLang="en-US" dirty="0">
              <a:latin typeface="+mn-lt"/>
            </a:endParaRPr>
          </a:p>
        </p:txBody>
      </p:sp>
      <p:sp>
        <p:nvSpPr>
          <p:cNvPr id="4102" name="Text Box 6"/>
          <p:cNvSpPr txBox="1">
            <a:spLocks noChangeArrowheads="1"/>
          </p:cNvSpPr>
          <p:nvPr/>
        </p:nvSpPr>
        <p:spPr bwMode="auto">
          <a:xfrm>
            <a:off x="1183863" y="2247900"/>
            <a:ext cx="8406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dirty="0" err="1" smtClean="0">
                <a:latin typeface="+mn-lt"/>
              </a:rPr>
              <a:t>point</a:t>
            </a:r>
            <a:endParaRPr lang="hu-HU" altLang="en-US" dirty="0">
              <a:latin typeface="+mn-lt"/>
            </a:endParaRPr>
          </a:p>
        </p:txBody>
      </p:sp>
      <p:sp>
        <p:nvSpPr>
          <p:cNvPr id="4103" name="Text Box 7"/>
          <p:cNvSpPr txBox="1">
            <a:spLocks noChangeArrowheads="1"/>
          </p:cNvSpPr>
          <p:nvPr/>
        </p:nvSpPr>
        <p:spPr bwMode="auto">
          <a:xfrm>
            <a:off x="2152204" y="2518173"/>
            <a:ext cx="8803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dirty="0" err="1" smtClean="0">
                <a:latin typeface="+mn-lt"/>
              </a:rPr>
              <a:t>plane</a:t>
            </a:r>
            <a:endParaRPr lang="hu-HU" altLang="en-US" dirty="0">
              <a:latin typeface="+mn-lt"/>
            </a:endParaRPr>
          </a:p>
        </p:txBody>
      </p:sp>
      <p:sp>
        <p:nvSpPr>
          <p:cNvPr id="4104" name="Text Box 8"/>
          <p:cNvSpPr txBox="1">
            <a:spLocks noChangeArrowheads="1"/>
          </p:cNvSpPr>
          <p:nvPr/>
        </p:nvSpPr>
        <p:spPr bwMode="auto">
          <a:xfrm>
            <a:off x="1144503" y="2733675"/>
            <a:ext cx="6415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dirty="0" smtClean="0">
                <a:latin typeface="+mn-lt"/>
              </a:rPr>
              <a:t>line</a:t>
            </a:r>
            <a:endParaRPr lang="hu-HU" altLang="en-US" dirty="0">
              <a:latin typeface="+mn-lt"/>
            </a:endParaRPr>
          </a:p>
        </p:txBody>
      </p:sp>
      <p:sp>
        <p:nvSpPr>
          <p:cNvPr id="4105" name="Text Box 9"/>
          <p:cNvSpPr txBox="1">
            <a:spLocks noChangeArrowheads="1"/>
          </p:cNvSpPr>
          <p:nvPr/>
        </p:nvSpPr>
        <p:spPr bwMode="auto">
          <a:xfrm>
            <a:off x="1274859" y="3651648"/>
            <a:ext cx="7681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dirty="0">
                <a:latin typeface="+mn-lt"/>
              </a:rPr>
              <a:t>i</a:t>
            </a:r>
            <a:r>
              <a:rPr lang="hu-HU" altLang="en-US" dirty="0" smtClean="0">
                <a:latin typeface="+mn-lt"/>
              </a:rPr>
              <a:t>s </a:t>
            </a:r>
            <a:r>
              <a:rPr lang="hu-HU" altLang="en-US" dirty="0" err="1" smtClean="0">
                <a:latin typeface="+mn-lt"/>
              </a:rPr>
              <a:t>on</a:t>
            </a:r>
            <a:endParaRPr lang="hu-HU" altLang="en-US" dirty="0">
              <a:latin typeface="+mn-lt"/>
            </a:endParaRPr>
          </a:p>
        </p:txBody>
      </p:sp>
      <p:sp>
        <p:nvSpPr>
          <p:cNvPr id="4106" name="Text Box 10"/>
          <p:cNvSpPr txBox="1">
            <a:spLocks noChangeArrowheads="1"/>
          </p:cNvSpPr>
          <p:nvPr/>
        </p:nvSpPr>
        <p:spPr bwMode="auto">
          <a:xfrm>
            <a:off x="1714651" y="3219450"/>
            <a:ext cx="12760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dirty="0" err="1" smtClean="0">
                <a:latin typeface="+mn-lt"/>
              </a:rPr>
              <a:t>intersect</a:t>
            </a:r>
            <a:endParaRPr lang="hu-HU" altLang="en-US" dirty="0">
              <a:latin typeface="+mn-lt"/>
            </a:endParaRPr>
          </a:p>
        </p:txBody>
      </p:sp>
      <p:sp>
        <p:nvSpPr>
          <p:cNvPr id="4107" name="Text Box 11"/>
          <p:cNvSpPr txBox="1">
            <a:spLocks noChangeArrowheads="1"/>
          </p:cNvSpPr>
          <p:nvPr/>
        </p:nvSpPr>
        <p:spPr bwMode="auto">
          <a:xfrm>
            <a:off x="1423306" y="1329929"/>
            <a:ext cx="10602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dirty="0" err="1" smtClean="0">
                <a:latin typeface="+mn-lt"/>
              </a:rPr>
              <a:t>axioms</a:t>
            </a:r>
            <a:endParaRPr lang="hu-HU" altLang="en-US" dirty="0">
              <a:latin typeface="+mn-lt"/>
            </a:endParaRPr>
          </a:p>
        </p:txBody>
      </p:sp>
      <p:sp>
        <p:nvSpPr>
          <p:cNvPr id="4108" name="Line 12"/>
          <p:cNvSpPr>
            <a:spLocks noChangeShapeType="1"/>
          </p:cNvSpPr>
          <p:nvPr/>
        </p:nvSpPr>
        <p:spPr bwMode="auto">
          <a:xfrm flipV="1">
            <a:off x="1908175" y="1707356"/>
            <a:ext cx="1150938" cy="648891"/>
          </a:xfrm>
          <a:prstGeom prst="line">
            <a:avLst/>
          </a:prstGeom>
          <a:noFill/>
          <a:ln w="7620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hu-HU">
              <a:latin typeface="+mn-lt"/>
            </a:endParaRPr>
          </a:p>
        </p:txBody>
      </p:sp>
      <p:sp>
        <p:nvSpPr>
          <p:cNvPr id="337933" name="Oval 13"/>
          <p:cNvSpPr>
            <a:spLocks noChangeArrowheads="1"/>
          </p:cNvSpPr>
          <p:nvPr/>
        </p:nvSpPr>
        <p:spPr bwMode="auto">
          <a:xfrm>
            <a:off x="5724525" y="1762125"/>
            <a:ext cx="3024188" cy="291584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latin typeface="+mn-lt"/>
            </a:endParaRPr>
          </a:p>
        </p:txBody>
      </p:sp>
      <p:sp>
        <p:nvSpPr>
          <p:cNvPr id="337934" name="Text Box 14"/>
          <p:cNvSpPr txBox="1">
            <a:spLocks noChangeArrowheads="1"/>
          </p:cNvSpPr>
          <p:nvPr/>
        </p:nvSpPr>
        <p:spPr bwMode="auto">
          <a:xfrm>
            <a:off x="6633819" y="4677966"/>
            <a:ext cx="11087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a:latin typeface="+mn-lt"/>
              </a:rPr>
              <a:t>algebra</a:t>
            </a:r>
          </a:p>
        </p:txBody>
      </p:sp>
      <p:sp>
        <p:nvSpPr>
          <p:cNvPr id="337935" name="Text Box 15"/>
          <p:cNvSpPr txBox="1">
            <a:spLocks noChangeArrowheads="1"/>
          </p:cNvSpPr>
          <p:nvPr/>
        </p:nvSpPr>
        <p:spPr bwMode="auto">
          <a:xfrm>
            <a:off x="6129839" y="2463404"/>
            <a:ext cx="11769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dirty="0" err="1" smtClean="0">
                <a:latin typeface="+mn-lt"/>
              </a:rPr>
              <a:t>number</a:t>
            </a:r>
            <a:endParaRPr lang="hu-HU" altLang="en-US" dirty="0">
              <a:latin typeface="+mn-lt"/>
            </a:endParaRPr>
          </a:p>
        </p:txBody>
      </p:sp>
      <p:sp>
        <p:nvSpPr>
          <p:cNvPr id="337936" name="Text Box 16"/>
          <p:cNvSpPr txBox="1">
            <a:spLocks noChangeArrowheads="1"/>
          </p:cNvSpPr>
          <p:nvPr/>
        </p:nvSpPr>
        <p:spPr bwMode="auto">
          <a:xfrm>
            <a:off x="7312500" y="2680097"/>
            <a:ext cx="1405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dirty="0" err="1" smtClean="0">
                <a:latin typeface="+mn-lt"/>
              </a:rPr>
              <a:t>operation</a:t>
            </a:r>
            <a:endParaRPr lang="hu-HU" altLang="en-US" dirty="0">
              <a:latin typeface="+mn-lt"/>
            </a:endParaRPr>
          </a:p>
        </p:txBody>
      </p:sp>
      <p:sp>
        <p:nvSpPr>
          <p:cNvPr id="337937" name="Text Box 17"/>
          <p:cNvSpPr txBox="1">
            <a:spLocks noChangeArrowheads="1"/>
          </p:cNvSpPr>
          <p:nvPr/>
        </p:nvSpPr>
        <p:spPr bwMode="auto">
          <a:xfrm>
            <a:off x="5954860" y="3086402"/>
            <a:ext cx="13038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dirty="0" err="1" smtClean="0">
                <a:latin typeface="+mn-lt"/>
              </a:rPr>
              <a:t>equation</a:t>
            </a:r>
            <a:endParaRPr lang="hu-HU" altLang="en-US" dirty="0">
              <a:latin typeface="+mn-lt"/>
            </a:endParaRPr>
          </a:p>
        </p:txBody>
      </p:sp>
      <p:sp>
        <p:nvSpPr>
          <p:cNvPr id="337942" name="Line 22"/>
          <p:cNvSpPr>
            <a:spLocks noChangeShapeType="1"/>
          </p:cNvSpPr>
          <p:nvPr/>
        </p:nvSpPr>
        <p:spPr bwMode="auto">
          <a:xfrm>
            <a:off x="3563939" y="3165872"/>
            <a:ext cx="2160587" cy="0"/>
          </a:xfrm>
          <a:prstGeom prst="line">
            <a:avLst/>
          </a:prstGeom>
          <a:noFill/>
          <a:ln w="762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hu-HU">
              <a:latin typeface="+mn-lt"/>
            </a:endParaRPr>
          </a:p>
        </p:txBody>
      </p:sp>
      <p:sp>
        <p:nvSpPr>
          <p:cNvPr id="337943" name="Text Box 23"/>
          <p:cNvSpPr txBox="1">
            <a:spLocks noChangeArrowheads="1"/>
          </p:cNvSpPr>
          <p:nvPr/>
        </p:nvSpPr>
        <p:spPr bwMode="auto">
          <a:xfrm>
            <a:off x="3507967" y="2680098"/>
            <a:ext cx="22058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dirty="0" smtClean="0">
                <a:latin typeface="+mn-lt"/>
              </a:rPr>
              <a:t>correspondence</a:t>
            </a:r>
            <a:endParaRPr lang="hu-HU" altLang="en-US" dirty="0">
              <a:latin typeface="+mn-lt"/>
            </a:endParaRPr>
          </a:p>
        </p:txBody>
      </p:sp>
      <p:sp>
        <p:nvSpPr>
          <p:cNvPr id="337944" name="Line 24"/>
          <p:cNvSpPr>
            <a:spLocks noChangeShapeType="1"/>
          </p:cNvSpPr>
          <p:nvPr/>
        </p:nvSpPr>
        <p:spPr bwMode="auto">
          <a:xfrm>
            <a:off x="3132139" y="1329928"/>
            <a:ext cx="2592387" cy="1148804"/>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latin typeface="+mn-lt"/>
            </a:endParaRPr>
          </a:p>
        </p:txBody>
      </p:sp>
      <p:sp>
        <p:nvSpPr>
          <p:cNvPr id="337945" name="Line 25"/>
          <p:cNvSpPr>
            <a:spLocks noChangeShapeType="1"/>
          </p:cNvSpPr>
          <p:nvPr/>
        </p:nvSpPr>
        <p:spPr bwMode="auto">
          <a:xfrm flipV="1">
            <a:off x="3202782" y="1239602"/>
            <a:ext cx="2449338" cy="1116645"/>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latin typeface="+mn-lt"/>
            </a:endParaRPr>
          </a:p>
        </p:txBody>
      </p:sp>
      <p:sp>
        <p:nvSpPr>
          <p:cNvPr id="337946" name="Text Box 26"/>
          <p:cNvSpPr txBox="1">
            <a:spLocks noChangeArrowheads="1"/>
          </p:cNvSpPr>
          <p:nvPr/>
        </p:nvSpPr>
        <p:spPr bwMode="auto">
          <a:xfrm>
            <a:off x="6796334" y="3651648"/>
            <a:ext cx="12298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dirty="0" err="1" smtClean="0">
                <a:latin typeface="+mn-lt"/>
              </a:rPr>
              <a:t>function</a:t>
            </a:r>
            <a:endParaRPr lang="hu-HU" altLang="en-US" dirty="0">
              <a:latin typeface="+mn-lt"/>
            </a:endParaRPr>
          </a:p>
        </p:txBody>
      </p:sp>
    </p:spTree>
    <p:extLst>
      <p:ext uri="{BB962C8B-B14F-4D97-AF65-F5344CB8AC3E}">
        <p14:creationId xmlns:p14="http://schemas.microsoft.com/office/powerpoint/2010/main" val="2762824818"/>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79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79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79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79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794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794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79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33" grpId="0" animBg="1"/>
      <p:bldP spid="337934" grpId="0"/>
      <p:bldP spid="337935" grpId="0"/>
      <p:bldP spid="337936" grpId="0"/>
      <p:bldP spid="337937" grpId="0"/>
      <p:bldP spid="337942" grpId="0" animBg="1"/>
      <p:bldP spid="337943" grpId="0"/>
      <p:bldP spid="337944" grpId="0" animBg="1"/>
      <p:bldP spid="337945" grpId="0" animBg="1"/>
      <p:bldP spid="33794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84213" y="214892"/>
            <a:ext cx="7772400" cy="857250"/>
          </a:xfrm>
        </p:spPr>
        <p:txBody>
          <a:bodyPr>
            <a:normAutofit/>
          </a:bodyPr>
          <a:lstStyle/>
          <a:p>
            <a:pPr>
              <a:defRPr/>
            </a:pPr>
            <a:r>
              <a:rPr lang="en-US" dirty="0" smtClean="0">
                <a:solidFill>
                  <a:srgbClr val="FF0000"/>
                </a:solidFill>
              </a:rPr>
              <a:t>Operations of vectors</a:t>
            </a:r>
            <a:endParaRPr lang="hu-HU" dirty="0" smtClean="0">
              <a:solidFill>
                <a:srgbClr val="FF0000"/>
              </a:solidFill>
            </a:endParaRPr>
          </a:p>
        </p:txBody>
      </p:sp>
      <mc:AlternateContent xmlns:mc="http://schemas.openxmlformats.org/markup-compatibility/2006" xmlns:a14="http://schemas.microsoft.com/office/drawing/2010/main">
        <mc:Choice Requires="a14">
          <p:sp>
            <p:nvSpPr>
              <p:cNvPr id="5" name="Rectangle 3"/>
              <p:cNvSpPr>
                <a:spLocks noGrp="1" noChangeArrowheads="1"/>
              </p:cNvSpPr>
              <p:nvPr>
                <p:ph idx="1"/>
              </p:nvPr>
            </p:nvSpPr>
            <p:spPr>
              <a:xfrm>
                <a:off x="431540" y="1131590"/>
                <a:ext cx="7941908" cy="3888432"/>
              </a:xfrm>
            </p:spPr>
            <p:txBody>
              <a:bodyPr>
                <a:noAutofit/>
              </a:bodyPr>
              <a:lstStyle/>
              <a:p>
                <a:pPr marL="363538" indent="-363538">
                  <a:lnSpc>
                    <a:spcPct val="90000"/>
                  </a:lnSpc>
                </a:pPr>
                <a:r>
                  <a:rPr lang="en-US" altLang="en-US" b="1" u="sng" dirty="0" smtClean="0">
                    <a:cs typeface="Times New Roman" pitchFamily="18" charset="0"/>
                  </a:rPr>
                  <a:t>Addition</a:t>
                </a:r>
                <a:endParaRPr lang="hu-HU" altLang="en-US" b="1" u="sng" dirty="0" smtClean="0">
                  <a:cs typeface="Times New Roman" pitchFamily="18" charset="0"/>
                </a:endParaRPr>
              </a:p>
              <a:p>
                <a:pPr marL="363538" indent="-363538">
                  <a:lnSpc>
                    <a:spcPct val="90000"/>
                  </a:lnSpc>
                  <a:buFont typeface="Monotype Sorts" pitchFamily="2" charset="2"/>
                  <a:buNone/>
                </a:pPr>
                <a:r>
                  <a:rPr lang="hu-HU" altLang="en-US" b="1" i="1" dirty="0">
                    <a:cs typeface="Times New Roman" pitchFamily="18" charset="0"/>
                  </a:rPr>
                  <a:t>	</a:t>
                </a:r>
                <a14:m>
                  <m:oMath xmlns:m="http://schemas.openxmlformats.org/officeDocument/2006/math">
                    <m:r>
                      <a:rPr lang="en-US" altLang="en-US" b="1" i="1" dirty="0" smtClean="0">
                        <a:latin typeface="Cambria Math"/>
                        <a:cs typeface="Times New Roman" panose="02020603050405020304" pitchFamily="18" charset="0"/>
                      </a:rPr>
                      <m:t>𝒗</m:t>
                    </m:r>
                    <m:r>
                      <a:rPr lang="en-US" altLang="en-US" i="1" dirty="0" smtClean="0">
                        <a:latin typeface="Cambria Math"/>
                        <a:cs typeface="Times New Roman" panose="02020603050405020304" pitchFamily="18" charset="0"/>
                      </a:rPr>
                      <m:t>=</m:t>
                    </m:r>
                    <m:r>
                      <a:rPr lang="en-US" altLang="en-US" b="1" i="1" dirty="0" smtClean="0">
                        <a:latin typeface="Cambria Math"/>
                        <a:cs typeface="Times New Roman" panose="02020603050405020304" pitchFamily="18" charset="0"/>
                      </a:rPr>
                      <m:t>𝒗</m:t>
                    </m:r>
                    <m:r>
                      <a:rPr lang="en-US" altLang="en-US" i="1" baseline="-25000" dirty="0" smtClean="0">
                        <a:latin typeface="Cambria Math"/>
                        <a:cs typeface="Times New Roman" panose="02020603050405020304" pitchFamily="18" charset="0"/>
                      </a:rPr>
                      <m:t>1</m:t>
                    </m:r>
                    <m:r>
                      <a:rPr lang="en-US" altLang="en-US" b="1" i="1" dirty="0" smtClean="0">
                        <a:latin typeface="Cambria Math"/>
                        <a:cs typeface="Times New Roman" panose="02020603050405020304" pitchFamily="18" charset="0"/>
                      </a:rPr>
                      <m:t>+</m:t>
                    </m:r>
                    <m:r>
                      <a:rPr lang="en-US" altLang="en-US" b="1" i="1" dirty="0" smtClean="0">
                        <a:latin typeface="Cambria Math"/>
                        <a:cs typeface="Times New Roman" panose="02020603050405020304" pitchFamily="18" charset="0"/>
                      </a:rPr>
                      <m:t>𝒗</m:t>
                    </m:r>
                    <m:r>
                      <a:rPr lang="en-US" altLang="en-US" i="1" baseline="-25000" dirty="0" smtClean="0">
                        <a:latin typeface="Cambria Math"/>
                        <a:cs typeface="Times New Roman" panose="02020603050405020304" pitchFamily="18" charset="0"/>
                      </a:rPr>
                      <m:t>2</m:t>
                    </m:r>
                  </m:oMath>
                </a14:m>
                <a:r>
                  <a:rPr lang="en-US" altLang="en-US" b="1" dirty="0" smtClean="0">
                    <a:latin typeface="Times New Roman" panose="02020603050405020304" pitchFamily="18" charset="0"/>
                    <a:cs typeface="Times New Roman" panose="02020603050405020304" pitchFamily="18" charset="0"/>
                  </a:rPr>
                  <a:t> </a:t>
                </a:r>
                <a:r>
                  <a:rPr lang="en-US" altLang="en-US" dirty="0" smtClean="0">
                    <a:cs typeface="Times New Roman" pitchFamily="18" charset="0"/>
                  </a:rPr>
                  <a:t>(</a:t>
                </a:r>
                <a:r>
                  <a:rPr lang="en-US" altLang="en-US" dirty="0" err="1" smtClean="0">
                    <a:cs typeface="Times New Roman" pitchFamily="18" charset="0"/>
                  </a:rPr>
                  <a:t>comm</a:t>
                </a:r>
                <a:r>
                  <a:rPr lang="en-US" altLang="en-US" dirty="0" smtClean="0">
                    <a:cs typeface="Times New Roman" pitchFamily="18" charset="0"/>
                  </a:rPr>
                  <a:t>, </a:t>
                </a:r>
                <a:r>
                  <a:rPr lang="en-US" altLang="en-US" dirty="0" err="1" smtClean="0">
                    <a:cs typeface="Times New Roman" pitchFamily="18" charset="0"/>
                  </a:rPr>
                  <a:t>assoc</a:t>
                </a:r>
                <a:r>
                  <a:rPr lang="en-US" altLang="en-US" dirty="0" smtClean="0">
                    <a:cs typeface="Times New Roman" pitchFamily="18" charset="0"/>
                  </a:rPr>
                  <a:t>)</a:t>
                </a:r>
                <a:endParaRPr lang="hu-HU" altLang="en-US" dirty="0" smtClean="0">
                  <a:cs typeface="Times New Roman" pitchFamily="18" charset="0"/>
                </a:endParaRPr>
              </a:p>
              <a:p>
                <a:pPr marL="363538" indent="-363538">
                  <a:lnSpc>
                    <a:spcPct val="90000"/>
                  </a:lnSpc>
                  <a:buFont typeface="Monotype Sorts" pitchFamily="2" charset="2"/>
                  <a:buNone/>
                </a:pPr>
                <a:endParaRPr lang="hu-HU" altLang="en-US" sz="1200" dirty="0">
                  <a:cs typeface="Times New Roman" pitchFamily="18" charset="0"/>
                </a:endParaRPr>
              </a:p>
              <a:p>
                <a:pPr>
                  <a:lnSpc>
                    <a:spcPct val="90000"/>
                  </a:lnSpc>
                </a:pPr>
                <a:r>
                  <a:rPr lang="en-US" altLang="en-US" b="1" u="sng" dirty="0" err="1" smtClean="0">
                    <a:cs typeface="Times New Roman" pitchFamily="18" charset="0"/>
                  </a:rPr>
                  <a:t>Substraction</a:t>
                </a:r>
                <a:endParaRPr lang="hu-HU" altLang="en-US" b="1" u="sng" dirty="0" smtClean="0">
                  <a:cs typeface="Times New Roman" pitchFamily="18" charset="0"/>
                </a:endParaRPr>
              </a:p>
              <a:p>
                <a:pPr marL="363538" indent="-363538">
                  <a:lnSpc>
                    <a:spcPct val="90000"/>
                  </a:lnSpc>
                  <a:buFont typeface="Monotype Sorts" pitchFamily="2" charset="2"/>
                  <a:buNone/>
                </a:pPr>
                <a14:m>
                  <m:oMathPara xmlns:m="http://schemas.openxmlformats.org/officeDocument/2006/math">
                    <m:oMathParaPr>
                      <m:jc m:val="left"/>
                    </m:oMathParaPr>
                    <m:oMath xmlns:m="http://schemas.openxmlformats.org/officeDocument/2006/math">
                      <m:r>
                        <a:rPr lang="en-US" altLang="en-US" b="1" i="1" dirty="0">
                          <a:latin typeface="Cambria Math"/>
                          <a:cs typeface="Times New Roman" panose="02020603050405020304" pitchFamily="18" charset="0"/>
                        </a:rPr>
                        <m:t>𝒗</m:t>
                      </m:r>
                      <m:r>
                        <a:rPr lang="en-US" altLang="en-US" i="1" dirty="0" smtClean="0">
                          <a:latin typeface="Cambria Math"/>
                          <a:cs typeface="Times New Roman" panose="02020603050405020304" pitchFamily="18" charset="0"/>
                        </a:rPr>
                        <m:t>= </m:t>
                      </m:r>
                      <m:r>
                        <a:rPr lang="en-US" altLang="en-US" b="1" i="1" dirty="0">
                          <a:latin typeface="Cambria Math"/>
                          <a:cs typeface="Times New Roman" panose="02020603050405020304" pitchFamily="18" charset="0"/>
                        </a:rPr>
                        <m:t>𝒗</m:t>
                      </m:r>
                      <m:r>
                        <a:rPr lang="en-US" altLang="en-US" i="1" baseline="-25000" dirty="0">
                          <a:latin typeface="Cambria Math"/>
                          <a:cs typeface="Times New Roman" panose="02020603050405020304" pitchFamily="18" charset="0"/>
                        </a:rPr>
                        <m:t>1</m:t>
                      </m:r>
                      <m:r>
                        <a:rPr lang="en-US" altLang="en-US" b="1" i="1" dirty="0" smtClean="0">
                          <a:latin typeface="Cambria Math"/>
                          <a:cs typeface="Times New Roman" panose="02020603050405020304" pitchFamily="18" charset="0"/>
                        </a:rPr>
                        <m:t>−</m:t>
                      </m:r>
                      <m:r>
                        <a:rPr lang="en-US" altLang="en-US" b="1" i="1" dirty="0" smtClean="0">
                          <a:latin typeface="Cambria Math"/>
                          <a:cs typeface="Times New Roman" panose="02020603050405020304" pitchFamily="18" charset="0"/>
                        </a:rPr>
                        <m:t>𝒗</m:t>
                      </m:r>
                      <m:r>
                        <a:rPr lang="en-US" altLang="en-US" i="1" baseline="-25000" dirty="0" smtClean="0">
                          <a:latin typeface="Cambria Math"/>
                          <a:cs typeface="Times New Roman" panose="02020603050405020304" pitchFamily="18" charset="0"/>
                        </a:rPr>
                        <m:t>2</m:t>
                      </m:r>
                    </m:oMath>
                  </m:oMathPara>
                </a14:m>
                <a:endParaRPr lang="hu-HU" altLang="en-US" dirty="0" smtClean="0">
                  <a:cs typeface="Times New Roman" pitchFamily="18" charset="0"/>
                </a:endParaRPr>
              </a:p>
              <a:p>
                <a:pPr marL="363538" indent="-363538">
                  <a:lnSpc>
                    <a:spcPct val="90000"/>
                  </a:lnSpc>
                </a:pPr>
                <a:endParaRPr lang="en-US" altLang="en-US" sz="1400" b="1" u="sng" dirty="0" smtClean="0">
                  <a:cs typeface="Times New Roman" pitchFamily="18" charset="0"/>
                </a:endParaRPr>
              </a:p>
              <a:p>
                <a:pPr marL="363538" indent="-363538">
                  <a:lnSpc>
                    <a:spcPct val="90000"/>
                  </a:lnSpc>
                </a:pPr>
                <a:r>
                  <a:rPr lang="en-US" altLang="en-US" b="1" u="sng" dirty="0" smtClean="0">
                    <a:cs typeface="Times New Roman" pitchFamily="18" charset="0"/>
                  </a:rPr>
                  <a:t>Scaling</a:t>
                </a:r>
              </a:p>
              <a:p>
                <a:pPr marL="363538" lvl="1" indent="-363538">
                  <a:lnSpc>
                    <a:spcPct val="90000"/>
                  </a:lnSpc>
                  <a:buFontTx/>
                  <a:buNone/>
                </a:pPr>
                <a:r>
                  <a:rPr lang="en-US" altLang="en-US" sz="3200" b="1" dirty="0" smtClean="0">
                    <a:cs typeface="Times New Roman" panose="02020603050405020304" pitchFamily="18" charset="0"/>
                  </a:rPr>
                  <a:t>	</a:t>
                </a:r>
                <a14:m>
                  <m:oMath xmlns:m="http://schemas.openxmlformats.org/officeDocument/2006/math">
                    <m:r>
                      <a:rPr lang="en-US" altLang="en-US" sz="3200" b="1" i="1" dirty="0" smtClean="0">
                        <a:latin typeface="Cambria Math"/>
                        <a:cs typeface="Times New Roman" panose="02020603050405020304" pitchFamily="18" charset="0"/>
                      </a:rPr>
                      <m:t>𝒗</m:t>
                    </m:r>
                    <m:r>
                      <a:rPr lang="en-US" altLang="en-US" sz="3200" i="1" baseline="-25000" dirty="0" smtClean="0">
                        <a:latin typeface="Cambria Math"/>
                        <a:cs typeface="Times New Roman" panose="02020603050405020304" pitchFamily="18" charset="0"/>
                      </a:rPr>
                      <m:t>1</m:t>
                    </m:r>
                    <m:r>
                      <a:rPr lang="en-US" altLang="en-US" sz="3200" i="1" dirty="0" smtClean="0">
                        <a:latin typeface="Cambria Math"/>
                        <a:cs typeface="Times New Roman" panose="02020603050405020304" pitchFamily="18" charset="0"/>
                      </a:rPr>
                      <m:t>=</m:t>
                    </m:r>
                    <m:r>
                      <a:rPr lang="en-US" altLang="en-US" sz="3200" i="1" dirty="0" err="1" smtClean="0">
                        <a:latin typeface="Cambria Math"/>
                        <a:cs typeface="Times New Roman" panose="02020603050405020304" pitchFamily="18" charset="0"/>
                      </a:rPr>
                      <m:t>𝑎</m:t>
                    </m:r>
                    <m:r>
                      <a:rPr lang="en-US" altLang="en-US" sz="3200" b="1" i="1" dirty="0" err="1" smtClean="0">
                        <a:latin typeface="Cambria Math"/>
                        <a:cs typeface="Times New Roman" panose="02020603050405020304" pitchFamily="18" charset="0"/>
                        <a:sym typeface="Symbol" pitchFamily="18" charset="2"/>
                      </a:rPr>
                      <m:t>𝒗</m:t>
                    </m:r>
                    <m:r>
                      <a:rPr lang="en-US" altLang="en-US" sz="3200" b="1" i="1" dirty="0" smtClean="0">
                        <a:latin typeface="Cambria Math"/>
                        <a:cs typeface="Times New Roman" panose="02020603050405020304" pitchFamily="18" charset="0"/>
                        <a:sym typeface="Symbol" pitchFamily="18" charset="2"/>
                      </a:rPr>
                      <m:t>      </m:t>
                    </m:r>
                  </m:oMath>
                </a14:m>
                <a:r>
                  <a:rPr lang="en-US" altLang="en-US" sz="3200" dirty="0" smtClean="0">
                    <a:cs typeface="Times New Roman" pitchFamily="18" charset="0"/>
                    <a:sym typeface="Symbol" pitchFamily="18" charset="2"/>
                  </a:rPr>
                  <a:t>(</a:t>
                </a:r>
                <a:r>
                  <a:rPr lang="hu-HU" altLang="en-US" sz="3200" dirty="0" smtClean="0">
                    <a:cs typeface="Times New Roman" pitchFamily="18" charset="0"/>
                    <a:sym typeface="Symbol" pitchFamily="18" charset="2"/>
                  </a:rPr>
                  <a:t>di</a:t>
                </a:r>
                <a:r>
                  <a:rPr lang="en-US" altLang="en-US" sz="3200" dirty="0" err="1" smtClean="0">
                    <a:cs typeface="Times New Roman" pitchFamily="18" charset="0"/>
                    <a:sym typeface="Symbol" pitchFamily="18" charset="2"/>
                  </a:rPr>
                  <a:t>stributive</a:t>
                </a:r>
                <a:r>
                  <a:rPr lang="en-US" altLang="en-US" sz="3200" dirty="0" smtClean="0">
                    <a:cs typeface="Times New Roman" pitchFamily="18" charset="0"/>
                    <a:sym typeface="Symbol" pitchFamily="18" charset="2"/>
                  </a:rPr>
                  <a:t>)</a:t>
                </a:r>
                <a:endParaRPr lang="hu-HU" altLang="en-US" sz="3200" dirty="0" smtClean="0">
                  <a:cs typeface="Times New Roman" pitchFamily="18" charset="0"/>
                  <a:sym typeface="Symbol" pitchFamily="18" charset="2"/>
                </a:endParaRPr>
              </a:p>
            </p:txBody>
          </p:sp>
        </mc:Choice>
        <mc:Fallback xmlns="">
          <p:sp>
            <p:nvSpPr>
              <p:cNvPr id="5" name="Rectangle 3"/>
              <p:cNvSpPr>
                <a:spLocks noGrp="1" noRot="1" noChangeAspect="1" noMove="1" noResize="1" noEditPoints="1" noAdjustHandles="1" noChangeArrowheads="1" noChangeShapeType="1" noTextEdit="1"/>
              </p:cNvSpPr>
              <p:nvPr>
                <p:ph idx="1"/>
              </p:nvPr>
            </p:nvSpPr>
            <p:spPr>
              <a:xfrm>
                <a:off x="431540" y="1131590"/>
                <a:ext cx="7941908" cy="3888432"/>
              </a:xfrm>
              <a:blipFill rotWithShape="1">
                <a:blip r:embed="rId3"/>
                <a:stretch>
                  <a:fillRect l="-1765" t="-3297"/>
                </a:stretch>
              </a:blipFill>
            </p:spPr>
            <p:txBody>
              <a:bodyPr/>
              <a:lstStyle/>
              <a:p>
                <a:r>
                  <a:rPr lang="en-US">
                    <a:noFill/>
                  </a:rPr>
                  <a:t> </a:t>
                </a:r>
              </a:p>
            </p:txBody>
          </p:sp>
        </mc:Fallback>
      </mc:AlternateContent>
      <p:sp>
        <p:nvSpPr>
          <p:cNvPr id="6" name="Line 17"/>
          <p:cNvSpPr>
            <a:spLocks noChangeShapeType="1"/>
          </p:cNvSpPr>
          <p:nvPr/>
        </p:nvSpPr>
        <p:spPr bwMode="auto">
          <a:xfrm flipV="1">
            <a:off x="6375412" y="1031875"/>
            <a:ext cx="719137" cy="756047"/>
          </a:xfrm>
          <a:prstGeom prst="line">
            <a:avLst/>
          </a:prstGeom>
          <a:noFill/>
          <a:ln w="57150">
            <a:solidFill>
              <a:srgbClr val="0070C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hu-HU" sz="2800"/>
          </a:p>
        </p:txBody>
      </p:sp>
      <p:sp>
        <p:nvSpPr>
          <p:cNvPr id="7" name="Line 18"/>
          <p:cNvSpPr>
            <a:spLocks noChangeShapeType="1"/>
          </p:cNvSpPr>
          <p:nvPr/>
        </p:nvSpPr>
        <p:spPr bwMode="auto">
          <a:xfrm>
            <a:off x="6375071" y="1768439"/>
            <a:ext cx="1008062" cy="270272"/>
          </a:xfrm>
          <a:prstGeom prst="line">
            <a:avLst/>
          </a:prstGeom>
          <a:noFill/>
          <a:ln w="57150">
            <a:solidFill>
              <a:srgbClr val="0070C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hu-HU" sz="2800"/>
          </a:p>
        </p:txBody>
      </p:sp>
      <p:sp>
        <p:nvSpPr>
          <p:cNvPr id="8" name="Line 19"/>
          <p:cNvSpPr>
            <a:spLocks noChangeShapeType="1"/>
          </p:cNvSpPr>
          <p:nvPr/>
        </p:nvSpPr>
        <p:spPr bwMode="auto">
          <a:xfrm>
            <a:off x="7094548" y="1040961"/>
            <a:ext cx="1008062" cy="270272"/>
          </a:xfrm>
          <a:prstGeom prst="line">
            <a:avLst/>
          </a:prstGeom>
          <a:noFill/>
          <a:ln w="57150">
            <a:solidFill>
              <a:schemeClr val="accent2"/>
            </a:solidFill>
            <a:prstDash val="sysDot"/>
            <a:round/>
            <a:headEnd/>
            <a:tailEnd type="none" w="med" len="med"/>
          </a:ln>
          <a:extLst>
            <a:ext uri="{909E8E84-426E-40DD-AFC4-6F175D3DCCD1}">
              <a14:hiddenFill xmlns:a14="http://schemas.microsoft.com/office/drawing/2010/main">
                <a:noFill/>
              </a14:hiddenFill>
            </a:ext>
          </a:extLst>
        </p:spPr>
        <p:txBody>
          <a:bodyPr wrap="none" anchor="ctr"/>
          <a:lstStyle/>
          <a:p>
            <a:endParaRPr lang="hu-HU" sz="2800"/>
          </a:p>
        </p:txBody>
      </p:sp>
      <p:sp>
        <p:nvSpPr>
          <p:cNvPr id="9" name="Line 20"/>
          <p:cNvSpPr>
            <a:spLocks noChangeShapeType="1"/>
          </p:cNvSpPr>
          <p:nvPr/>
        </p:nvSpPr>
        <p:spPr bwMode="auto">
          <a:xfrm flipV="1">
            <a:off x="7383473" y="1302146"/>
            <a:ext cx="719138" cy="756047"/>
          </a:xfrm>
          <a:prstGeom prst="line">
            <a:avLst/>
          </a:prstGeom>
          <a:noFill/>
          <a:ln w="57150">
            <a:solidFill>
              <a:schemeClr val="accent2"/>
            </a:solidFill>
            <a:prstDash val="sysDot"/>
            <a:round/>
            <a:headEnd/>
            <a:tailEnd type="none" w="med" len="med"/>
          </a:ln>
          <a:extLst>
            <a:ext uri="{909E8E84-426E-40DD-AFC4-6F175D3DCCD1}">
              <a14:hiddenFill xmlns:a14="http://schemas.microsoft.com/office/drawing/2010/main">
                <a:noFill/>
              </a14:hiddenFill>
            </a:ext>
          </a:extLst>
        </p:spPr>
        <p:txBody>
          <a:bodyPr wrap="none" anchor="ctr"/>
          <a:lstStyle/>
          <a:p>
            <a:endParaRPr lang="hu-HU" sz="2800"/>
          </a:p>
        </p:txBody>
      </p:sp>
      <mc:AlternateContent xmlns:mc="http://schemas.openxmlformats.org/markup-compatibility/2006" xmlns:a14="http://schemas.microsoft.com/office/drawing/2010/main">
        <mc:Choice Requires="a14">
          <p:sp>
            <p:nvSpPr>
              <p:cNvPr id="10" name="Rectangle 21"/>
              <p:cNvSpPr>
                <a:spLocks noChangeArrowheads="1"/>
              </p:cNvSpPr>
              <p:nvPr/>
            </p:nvSpPr>
            <p:spPr bwMode="auto">
              <a:xfrm>
                <a:off x="6107278" y="1086643"/>
                <a:ext cx="591829" cy="513282"/>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r>
                        <a:rPr lang="hu-HU" altLang="en-US" sz="2800" b="1" i="1" dirty="0" smtClean="0">
                          <a:latin typeface="Cambria Math"/>
                        </a:rPr>
                        <m:t>𝒗</m:t>
                      </m:r>
                      <m:r>
                        <a:rPr lang="hu-HU" altLang="en-US" sz="2800" i="1" baseline="-25000" dirty="0">
                          <a:latin typeface="Cambria Math"/>
                          <a:cs typeface="Times New Roman" pitchFamily="18" charset="0"/>
                        </a:rPr>
                        <m:t>1</m:t>
                      </m:r>
                    </m:oMath>
                  </m:oMathPara>
                </a14:m>
                <a:endParaRPr lang="hu-HU" altLang="en-US" sz="2800" baseline="-25000" dirty="0">
                  <a:cs typeface="Times New Roman" pitchFamily="18" charset="0"/>
                </a:endParaRPr>
              </a:p>
            </p:txBody>
          </p:sp>
        </mc:Choice>
        <mc:Fallback xmlns="">
          <p:sp>
            <p:nvSpPr>
              <p:cNvPr id="10" name="Rectangle 21"/>
              <p:cNvSpPr>
                <a:spLocks noRot="1" noChangeAspect="1" noMove="1" noResize="1" noEditPoints="1" noAdjustHandles="1" noChangeArrowheads="1" noChangeShapeType="1" noTextEdit="1"/>
              </p:cNvSpPr>
              <p:nvPr/>
            </p:nvSpPr>
            <p:spPr bwMode="auto">
              <a:xfrm>
                <a:off x="6107278" y="1086643"/>
                <a:ext cx="591829" cy="513282"/>
              </a:xfrm>
              <a:prstGeom prst="rect">
                <a:avLst/>
              </a:prstGeom>
              <a:blipFill rotWithShape="1">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22"/>
              <p:cNvSpPr>
                <a:spLocks noChangeArrowheads="1"/>
              </p:cNvSpPr>
              <p:nvPr/>
            </p:nvSpPr>
            <p:spPr bwMode="auto">
              <a:xfrm>
                <a:off x="6018782" y="1886743"/>
                <a:ext cx="1053494" cy="513282"/>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lvl="1">
                  <a:spcBef>
                    <a:spcPct val="20000"/>
                  </a:spcBef>
                  <a:buClr>
                    <a:schemeClr val="tx1"/>
                  </a:buClr>
                  <a:buSzPct val="100000"/>
                </a:pPr>
                <a14:m>
                  <m:oMathPara xmlns:m="http://schemas.openxmlformats.org/officeDocument/2006/math">
                    <m:oMathParaPr>
                      <m:jc m:val="left"/>
                    </m:oMathParaPr>
                    <m:oMath xmlns:m="http://schemas.openxmlformats.org/officeDocument/2006/math">
                      <m:r>
                        <a:rPr lang="hu-HU" altLang="en-US" sz="2800" b="1" i="1" dirty="0" smtClean="0">
                          <a:latin typeface="Cambria Math"/>
                        </a:rPr>
                        <m:t>𝒗</m:t>
                      </m:r>
                      <m:r>
                        <a:rPr lang="hu-HU" altLang="en-US" sz="2800" i="1" baseline="-25000" dirty="0">
                          <a:latin typeface="Cambria Math"/>
                          <a:cs typeface="Times New Roman" pitchFamily="18" charset="0"/>
                        </a:rPr>
                        <m:t>2</m:t>
                      </m:r>
                    </m:oMath>
                  </m:oMathPara>
                </a14:m>
                <a:endParaRPr lang="hu-HU" altLang="en-US" sz="2800" baseline="-25000" dirty="0">
                  <a:cs typeface="Times New Roman" pitchFamily="18" charset="0"/>
                </a:endParaRPr>
              </a:p>
            </p:txBody>
          </p:sp>
        </mc:Choice>
        <mc:Fallback xmlns="">
          <p:sp>
            <p:nvSpPr>
              <p:cNvPr id="15" name="Rectangle 22"/>
              <p:cNvSpPr>
                <a:spLocks noRot="1" noChangeAspect="1" noMove="1" noResize="1" noEditPoints="1" noAdjustHandles="1" noChangeArrowheads="1" noChangeShapeType="1" noTextEdit="1"/>
              </p:cNvSpPr>
              <p:nvPr/>
            </p:nvSpPr>
            <p:spPr bwMode="auto">
              <a:xfrm>
                <a:off x="6018782" y="1886743"/>
                <a:ext cx="1053494" cy="513282"/>
              </a:xfrm>
              <a:prstGeom prst="rect">
                <a:avLst/>
              </a:prstGeom>
              <a:blipFill rotWithShape="1">
                <a:blip r:embed="rId5"/>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p:sp>
        <p:nvSpPr>
          <p:cNvPr id="16" name="Line 17"/>
          <p:cNvSpPr>
            <a:spLocks noChangeShapeType="1"/>
          </p:cNvSpPr>
          <p:nvPr/>
        </p:nvSpPr>
        <p:spPr bwMode="auto">
          <a:xfrm flipV="1">
            <a:off x="6403193" y="1311233"/>
            <a:ext cx="1699417" cy="457206"/>
          </a:xfrm>
          <a:prstGeom prst="line">
            <a:avLst/>
          </a:prstGeom>
          <a:noFill/>
          <a:ln w="5715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hu-HU" sz="2800"/>
          </a:p>
        </p:txBody>
      </p:sp>
      <p:sp>
        <p:nvSpPr>
          <p:cNvPr id="17" name="Line 17"/>
          <p:cNvSpPr>
            <a:spLocks noChangeShapeType="1"/>
          </p:cNvSpPr>
          <p:nvPr/>
        </p:nvSpPr>
        <p:spPr bwMode="auto">
          <a:xfrm flipV="1">
            <a:off x="6676203" y="2375289"/>
            <a:ext cx="719137" cy="756047"/>
          </a:xfrm>
          <a:prstGeom prst="line">
            <a:avLst/>
          </a:prstGeom>
          <a:noFill/>
          <a:ln w="57150">
            <a:solidFill>
              <a:srgbClr val="0070C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hu-HU" sz="2800"/>
          </a:p>
        </p:txBody>
      </p:sp>
      <p:sp>
        <p:nvSpPr>
          <p:cNvPr id="18" name="Line 18"/>
          <p:cNvSpPr>
            <a:spLocks noChangeShapeType="1"/>
          </p:cNvSpPr>
          <p:nvPr/>
        </p:nvSpPr>
        <p:spPr bwMode="auto">
          <a:xfrm>
            <a:off x="6675863" y="3111853"/>
            <a:ext cx="1008062" cy="270272"/>
          </a:xfrm>
          <a:prstGeom prst="line">
            <a:avLst/>
          </a:prstGeom>
          <a:noFill/>
          <a:ln w="57150">
            <a:solidFill>
              <a:srgbClr val="0070C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hu-HU" sz="2800"/>
          </a:p>
        </p:txBody>
      </p:sp>
      <mc:AlternateContent xmlns:mc="http://schemas.openxmlformats.org/markup-compatibility/2006" xmlns:a14="http://schemas.microsoft.com/office/drawing/2010/main">
        <mc:Choice Requires="a14">
          <p:sp>
            <p:nvSpPr>
              <p:cNvPr id="19" name="Rectangle 21"/>
              <p:cNvSpPr>
                <a:spLocks noChangeArrowheads="1"/>
              </p:cNvSpPr>
              <p:nvPr/>
            </p:nvSpPr>
            <p:spPr bwMode="auto">
              <a:xfrm>
                <a:off x="6420847" y="2409606"/>
                <a:ext cx="591829" cy="513282"/>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r>
                        <a:rPr lang="hu-HU" altLang="en-US" sz="2800" b="1" i="1" dirty="0" smtClean="0">
                          <a:latin typeface="Cambria Math"/>
                        </a:rPr>
                        <m:t>𝒗</m:t>
                      </m:r>
                      <m:r>
                        <a:rPr lang="hu-HU" altLang="en-US" sz="2800" i="1" baseline="-25000" dirty="0">
                          <a:latin typeface="Cambria Math"/>
                          <a:cs typeface="Times New Roman" pitchFamily="18" charset="0"/>
                        </a:rPr>
                        <m:t>1</m:t>
                      </m:r>
                    </m:oMath>
                  </m:oMathPara>
                </a14:m>
                <a:endParaRPr lang="hu-HU" altLang="en-US" sz="2800" baseline="-25000" dirty="0">
                  <a:cs typeface="Times New Roman" pitchFamily="18" charset="0"/>
                </a:endParaRPr>
              </a:p>
            </p:txBody>
          </p:sp>
        </mc:Choice>
        <mc:Fallback xmlns="">
          <p:sp>
            <p:nvSpPr>
              <p:cNvPr id="19" name="Rectangle 21"/>
              <p:cNvSpPr>
                <a:spLocks noRot="1" noChangeAspect="1" noMove="1" noResize="1" noEditPoints="1" noAdjustHandles="1" noChangeArrowheads="1" noChangeShapeType="1" noTextEdit="1"/>
              </p:cNvSpPr>
              <p:nvPr/>
            </p:nvSpPr>
            <p:spPr bwMode="auto">
              <a:xfrm>
                <a:off x="6420847" y="2409606"/>
                <a:ext cx="591829" cy="513282"/>
              </a:xfrm>
              <a:prstGeom prst="rect">
                <a:avLst/>
              </a:prstGeom>
              <a:blipFill rotWithShape="1">
                <a:blip r:embed="rId6"/>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p:sp>
        <p:nvSpPr>
          <p:cNvPr id="20" name="Line 17"/>
          <p:cNvSpPr>
            <a:spLocks noChangeShapeType="1"/>
          </p:cNvSpPr>
          <p:nvPr/>
        </p:nvSpPr>
        <p:spPr bwMode="auto">
          <a:xfrm flipH="1" flipV="1">
            <a:off x="7395341" y="2384375"/>
            <a:ext cx="294537" cy="997749"/>
          </a:xfrm>
          <a:prstGeom prst="line">
            <a:avLst/>
          </a:prstGeom>
          <a:noFill/>
          <a:ln w="5715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hu-HU" sz="2800"/>
          </a:p>
        </p:txBody>
      </p:sp>
      <mc:AlternateContent xmlns:mc="http://schemas.openxmlformats.org/markup-compatibility/2006" xmlns:a14="http://schemas.microsoft.com/office/drawing/2010/main">
        <mc:Choice Requires="a14">
          <p:sp>
            <p:nvSpPr>
              <p:cNvPr id="21" name="Rectangle 22"/>
              <p:cNvSpPr>
                <a:spLocks noChangeArrowheads="1"/>
              </p:cNvSpPr>
              <p:nvPr/>
            </p:nvSpPr>
            <p:spPr bwMode="auto">
              <a:xfrm>
                <a:off x="6263387" y="3212197"/>
                <a:ext cx="1053494" cy="513282"/>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lvl="1">
                  <a:spcBef>
                    <a:spcPct val="20000"/>
                  </a:spcBef>
                  <a:buClr>
                    <a:schemeClr val="tx1"/>
                  </a:buClr>
                  <a:buSzPct val="100000"/>
                </a:pPr>
                <a14:m>
                  <m:oMathPara xmlns:m="http://schemas.openxmlformats.org/officeDocument/2006/math">
                    <m:oMathParaPr>
                      <m:jc m:val="left"/>
                    </m:oMathParaPr>
                    <m:oMath xmlns:m="http://schemas.openxmlformats.org/officeDocument/2006/math">
                      <m:r>
                        <a:rPr lang="hu-HU" altLang="en-US" sz="2800" b="1" i="1" dirty="0" smtClean="0">
                          <a:latin typeface="Cambria Math"/>
                        </a:rPr>
                        <m:t>𝒗</m:t>
                      </m:r>
                      <m:r>
                        <a:rPr lang="hu-HU" altLang="en-US" sz="2800" i="1" baseline="-25000" dirty="0">
                          <a:latin typeface="Cambria Math"/>
                          <a:cs typeface="Times New Roman" pitchFamily="18" charset="0"/>
                        </a:rPr>
                        <m:t>2</m:t>
                      </m:r>
                    </m:oMath>
                  </m:oMathPara>
                </a14:m>
                <a:endParaRPr lang="hu-HU" altLang="en-US" sz="2800" baseline="-25000" dirty="0">
                  <a:cs typeface="Times New Roman" pitchFamily="18" charset="0"/>
                </a:endParaRPr>
              </a:p>
            </p:txBody>
          </p:sp>
        </mc:Choice>
        <mc:Fallback xmlns="">
          <p:sp>
            <p:nvSpPr>
              <p:cNvPr id="21" name="Rectangle 22"/>
              <p:cNvSpPr>
                <a:spLocks noRot="1" noChangeAspect="1" noMove="1" noResize="1" noEditPoints="1" noAdjustHandles="1" noChangeArrowheads="1" noChangeShapeType="1" noTextEdit="1"/>
              </p:cNvSpPr>
              <p:nvPr/>
            </p:nvSpPr>
            <p:spPr bwMode="auto">
              <a:xfrm>
                <a:off x="6263387" y="3212197"/>
                <a:ext cx="1053494" cy="513282"/>
              </a:xfrm>
              <a:prstGeom prst="rect">
                <a:avLst/>
              </a:prstGeom>
              <a:blipFill rotWithShape="1">
                <a:blip r:embed="rId7"/>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p:sp>
        <p:nvSpPr>
          <p:cNvPr id="31" name="Line 17"/>
          <p:cNvSpPr>
            <a:spLocks noChangeShapeType="1"/>
          </p:cNvSpPr>
          <p:nvPr/>
        </p:nvSpPr>
        <p:spPr bwMode="auto">
          <a:xfrm flipV="1">
            <a:off x="5994393" y="4233824"/>
            <a:ext cx="1351718" cy="0"/>
          </a:xfrm>
          <a:prstGeom prst="line">
            <a:avLst/>
          </a:prstGeom>
          <a:noFill/>
          <a:ln w="57150">
            <a:solidFill>
              <a:srgbClr val="0070C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hu-HU" sz="2800"/>
          </a:p>
        </p:txBody>
      </p:sp>
      <p:sp>
        <p:nvSpPr>
          <p:cNvPr id="32" name="Line 17"/>
          <p:cNvSpPr>
            <a:spLocks noChangeShapeType="1"/>
          </p:cNvSpPr>
          <p:nvPr/>
        </p:nvSpPr>
        <p:spPr bwMode="auto">
          <a:xfrm flipV="1">
            <a:off x="5994393" y="4497780"/>
            <a:ext cx="2214011" cy="0"/>
          </a:xfrm>
          <a:prstGeom prst="line">
            <a:avLst/>
          </a:prstGeom>
          <a:noFill/>
          <a:ln w="57150">
            <a:solidFill>
              <a:srgbClr val="0070C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hu-HU" sz="2800"/>
          </a:p>
        </p:txBody>
      </p:sp>
      <mc:AlternateContent xmlns:mc="http://schemas.openxmlformats.org/markup-compatibility/2006" xmlns:a14="http://schemas.microsoft.com/office/drawing/2010/main">
        <mc:Choice Requires="a14">
          <p:sp>
            <p:nvSpPr>
              <p:cNvPr id="33" name="Téglalap 32"/>
              <p:cNvSpPr/>
              <p:nvPr/>
            </p:nvSpPr>
            <p:spPr>
              <a:xfrm>
                <a:off x="6305880" y="3734295"/>
                <a:ext cx="48923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en-US" sz="2800" b="1" i="1" dirty="0">
                          <a:latin typeface="Cambria Math"/>
                          <a:cs typeface="Times New Roman" panose="02020603050405020304" pitchFamily="18" charset="0"/>
                          <a:sym typeface="Symbol" pitchFamily="18" charset="2"/>
                        </a:rPr>
                        <m:t>𝒗</m:t>
                      </m:r>
                    </m:oMath>
                  </m:oMathPara>
                </a14:m>
                <a:endParaRPr lang="en-US" sz="2800" dirty="0"/>
              </a:p>
            </p:txBody>
          </p:sp>
        </mc:Choice>
        <mc:Fallback xmlns="">
          <p:sp>
            <p:nvSpPr>
              <p:cNvPr id="33" name="Téglalap 32"/>
              <p:cNvSpPr>
                <a:spLocks noRot="1" noChangeAspect="1" noMove="1" noResize="1" noEditPoints="1" noAdjustHandles="1" noChangeArrowheads="1" noChangeShapeType="1" noTextEdit="1"/>
              </p:cNvSpPr>
              <p:nvPr/>
            </p:nvSpPr>
            <p:spPr>
              <a:xfrm>
                <a:off x="6305880" y="3734295"/>
                <a:ext cx="489236" cy="523220"/>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églalap 33"/>
              <p:cNvSpPr/>
              <p:nvPr/>
            </p:nvSpPr>
            <p:spPr>
              <a:xfrm>
                <a:off x="6717318" y="4434252"/>
                <a:ext cx="76815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en-US" sz="2800" i="1" dirty="0">
                          <a:latin typeface="Cambria Math"/>
                          <a:cs typeface="Times New Roman" panose="02020603050405020304" pitchFamily="18" charset="0"/>
                        </a:rPr>
                        <m:t>𝑎</m:t>
                      </m:r>
                      <m:r>
                        <a:rPr lang="en-US" altLang="en-US" sz="2800" b="1" i="1" dirty="0" err="1">
                          <a:latin typeface="Cambria Math"/>
                          <a:cs typeface="Times New Roman" panose="02020603050405020304" pitchFamily="18" charset="0"/>
                          <a:sym typeface="Symbol" pitchFamily="18" charset="2"/>
                        </a:rPr>
                        <m:t>𝒗</m:t>
                      </m:r>
                      <m:r>
                        <a:rPr lang="en-US" altLang="en-US" sz="2800" b="1" i="1" dirty="0">
                          <a:latin typeface="Cambria Math"/>
                          <a:cs typeface="Times New Roman" panose="02020603050405020304" pitchFamily="18" charset="0"/>
                          <a:sym typeface="Symbol" pitchFamily="18" charset="2"/>
                        </a:rPr>
                        <m:t> </m:t>
                      </m:r>
                    </m:oMath>
                  </m:oMathPara>
                </a14:m>
                <a:endParaRPr lang="en-US" sz="2800" dirty="0"/>
              </a:p>
            </p:txBody>
          </p:sp>
        </mc:Choice>
        <mc:Fallback xmlns="">
          <p:sp>
            <p:nvSpPr>
              <p:cNvPr id="34" name="Téglalap 33"/>
              <p:cNvSpPr>
                <a:spLocks noRot="1" noChangeAspect="1" noMove="1" noResize="1" noEditPoints="1" noAdjustHandles="1" noChangeArrowheads="1" noChangeShapeType="1" noTextEdit="1"/>
              </p:cNvSpPr>
              <p:nvPr/>
            </p:nvSpPr>
            <p:spPr>
              <a:xfrm>
                <a:off x="6717318" y="4434252"/>
                <a:ext cx="768159" cy="523220"/>
              </a:xfrm>
              <a:prstGeom prst="rect">
                <a:avLst/>
              </a:prstGeom>
              <a:blipFill rotWithShape="1">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0020226"/>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5">
                                            <p:txEl>
                                              <p:pRg st="6" end="6"/>
                                            </p:txEl>
                                          </p:spTgt>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5">
                                            <p:txEl>
                                              <p:pRg st="7" end="7"/>
                                            </p:txEl>
                                          </p:spTgt>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grpId="0" nodeType="after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7" grpId="0" animBg="1"/>
      <p:bldP spid="8" grpId="0" animBg="1"/>
      <p:bldP spid="9" grpId="0" animBg="1"/>
      <p:bldP spid="10" grpId="0"/>
      <p:bldP spid="15" grpId="0"/>
      <p:bldP spid="16" grpId="0" animBg="1"/>
      <p:bldP spid="17" grpId="0" animBg="1"/>
      <p:bldP spid="18" grpId="0" animBg="1"/>
      <p:bldP spid="19" grpId="0"/>
      <p:bldP spid="20" grpId="0" animBg="1"/>
      <p:bldP spid="21" grpId="0"/>
      <p:bldP spid="31" grpId="0" animBg="1"/>
      <p:bldP spid="32" grpId="0" animBg="1"/>
      <p:bldP spid="33" grpId="0"/>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a:xfrm>
            <a:off x="194572" y="267595"/>
            <a:ext cx="6223869" cy="857250"/>
          </a:xfrm>
        </p:spPr>
        <p:txBody>
          <a:bodyPr>
            <a:normAutofit/>
          </a:bodyPr>
          <a:lstStyle/>
          <a:p>
            <a:pPr>
              <a:defRPr/>
            </a:pPr>
            <a:r>
              <a:rPr lang="en-US" dirty="0" smtClean="0">
                <a:solidFill>
                  <a:srgbClr val="FF0000"/>
                </a:solidFill>
              </a:rPr>
              <a:t>Dot product</a:t>
            </a:r>
            <a:endParaRPr lang="hu-HU" dirty="0" smtClean="0">
              <a:solidFill>
                <a:srgbClr val="FF0000"/>
              </a:solidFill>
            </a:endParaRPr>
          </a:p>
        </p:txBody>
      </p:sp>
      <mc:AlternateContent xmlns:mc="http://schemas.openxmlformats.org/markup-compatibility/2006" xmlns:a14="http://schemas.microsoft.com/office/drawing/2010/main">
        <mc:Choice Requires="a14">
          <p:sp>
            <p:nvSpPr>
              <p:cNvPr id="8195" name="Rectangle 3"/>
              <p:cNvSpPr>
                <a:spLocks noGrp="1" noChangeArrowheads="1"/>
              </p:cNvSpPr>
              <p:nvPr>
                <p:ph idx="1"/>
              </p:nvPr>
            </p:nvSpPr>
            <p:spPr>
              <a:xfrm>
                <a:off x="359532" y="1156964"/>
                <a:ext cx="8532812" cy="4004846"/>
              </a:xfrm>
            </p:spPr>
            <p:txBody>
              <a:bodyPr>
                <a:noAutofit/>
              </a:bodyPr>
              <a:lstStyle/>
              <a:p>
                <a:pPr>
                  <a:lnSpc>
                    <a:spcPct val="90000"/>
                  </a:lnSpc>
                  <a:spcBef>
                    <a:spcPts val="0"/>
                  </a:spcBef>
                </a:pPr>
                <a:r>
                  <a:rPr lang="en-US" altLang="en-US" sz="2400" b="1" dirty="0" smtClean="0"/>
                  <a:t>Definition</a:t>
                </a:r>
                <a:r>
                  <a:rPr lang="hu-HU" altLang="en-US" sz="2400" b="1" dirty="0" smtClean="0"/>
                  <a:t>:  </a:t>
                </a:r>
                <a14:m>
                  <m:oMath xmlns:m="http://schemas.openxmlformats.org/officeDocument/2006/math">
                    <m:r>
                      <a:rPr lang="hu-HU" altLang="en-US" sz="2400" b="1" i="1" dirty="0">
                        <a:latin typeface="Cambria Math"/>
                      </a:rPr>
                      <m:t>𝒗</m:t>
                    </m:r>
                    <m:r>
                      <a:rPr lang="hu-HU" altLang="en-US" sz="2400" i="1" baseline="-25000" dirty="0">
                        <a:latin typeface="Cambria Math"/>
                        <a:cs typeface="Times New Roman" pitchFamily="18" charset="0"/>
                      </a:rPr>
                      <m:t>1</m:t>
                    </m:r>
                    <m:r>
                      <a:rPr lang="en-US" altLang="en-US" sz="2400" b="1" i="1" dirty="0">
                        <a:latin typeface="Cambria Math"/>
                        <a:cs typeface="Times New Roman" panose="02020603050405020304" pitchFamily="18" charset="0"/>
                        <a:sym typeface="Symbol" pitchFamily="18" charset="2"/>
                      </a:rPr>
                      <m:t></m:t>
                    </m:r>
                    <m:r>
                      <a:rPr lang="hu-HU" altLang="en-US" sz="2400" b="1" i="1" dirty="0">
                        <a:latin typeface="Cambria Math"/>
                      </a:rPr>
                      <m:t>𝒗</m:t>
                    </m:r>
                    <m:r>
                      <a:rPr lang="hu-HU" altLang="en-US" sz="2400" i="1" baseline="-25000" dirty="0">
                        <a:latin typeface="Cambria Math"/>
                        <a:cs typeface="Times New Roman" pitchFamily="18" charset="0"/>
                      </a:rPr>
                      <m:t>2</m:t>
                    </m:r>
                    <m:r>
                      <a:rPr lang="en-US" altLang="en-US" sz="2400" b="1" i="1" dirty="0">
                        <a:latin typeface="Cambria Math"/>
                        <a:cs typeface="Times New Roman" panose="02020603050405020304" pitchFamily="18" charset="0"/>
                        <a:sym typeface="Symbol" pitchFamily="18" charset="2"/>
                      </a:rPr>
                      <m:t>=</m:t>
                    </m:r>
                    <m:d>
                      <m:dPr>
                        <m:begChr m:val="|"/>
                        <m:endChr m:val="|"/>
                        <m:ctrlPr>
                          <a:rPr lang="en-US" altLang="en-US" sz="2400" b="1" i="1" dirty="0">
                            <a:latin typeface="Cambria Math" panose="02040503050406030204" pitchFamily="18" charset="0"/>
                            <a:cs typeface="Times New Roman" panose="02020603050405020304" pitchFamily="18" charset="0"/>
                            <a:sym typeface="Symbol" pitchFamily="18" charset="2"/>
                          </a:rPr>
                        </m:ctrlPr>
                      </m:dPr>
                      <m:e>
                        <m:r>
                          <a:rPr lang="hu-HU" altLang="en-US" sz="2400" b="1" i="1" dirty="0">
                            <a:latin typeface="Cambria Math"/>
                          </a:rPr>
                          <m:t>𝒗</m:t>
                        </m:r>
                        <m:r>
                          <a:rPr lang="hu-HU" altLang="en-US" sz="2400" i="1" baseline="-25000" dirty="0">
                            <a:latin typeface="Cambria Math"/>
                            <a:cs typeface="Times New Roman" pitchFamily="18" charset="0"/>
                          </a:rPr>
                          <m:t>1</m:t>
                        </m:r>
                      </m:e>
                    </m:d>
                    <m:d>
                      <m:dPr>
                        <m:begChr m:val="|"/>
                        <m:endChr m:val="|"/>
                        <m:ctrlPr>
                          <a:rPr lang="en-US" altLang="en-US" sz="2400" b="1" i="1" dirty="0">
                            <a:latin typeface="Cambria Math" panose="02040503050406030204" pitchFamily="18" charset="0"/>
                            <a:cs typeface="Times New Roman" panose="02020603050405020304" pitchFamily="18" charset="0"/>
                            <a:sym typeface="Symbol" pitchFamily="18" charset="2"/>
                          </a:rPr>
                        </m:ctrlPr>
                      </m:dPr>
                      <m:e>
                        <m:r>
                          <a:rPr lang="hu-HU" altLang="en-US" sz="2400" b="1" i="1" dirty="0">
                            <a:latin typeface="Cambria Math"/>
                          </a:rPr>
                          <m:t>𝒗</m:t>
                        </m:r>
                        <m:r>
                          <a:rPr lang="hu-HU" altLang="en-US" sz="2400" i="1" baseline="-25000" dirty="0">
                            <a:latin typeface="Cambria Math"/>
                            <a:cs typeface="Times New Roman" pitchFamily="18" charset="0"/>
                          </a:rPr>
                          <m:t>2</m:t>
                        </m:r>
                      </m:e>
                    </m:d>
                    <m:r>
                      <m:rPr>
                        <m:sty m:val="p"/>
                      </m:rPr>
                      <a:rPr lang="en-US" altLang="en-US" sz="2400" dirty="0">
                        <a:latin typeface="Cambria Math"/>
                      </a:rPr>
                      <m:t>cos</m:t>
                    </m:r>
                    <m:d>
                      <m:dPr>
                        <m:ctrlPr>
                          <a:rPr lang="en-US" altLang="en-US" sz="2400" i="1" dirty="0">
                            <a:latin typeface="Cambria Math" panose="02040503050406030204" pitchFamily="18" charset="0"/>
                          </a:rPr>
                        </m:ctrlPr>
                      </m:dPr>
                      <m:e>
                        <m:r>
                          <a:rPr lang="en-US" altLang="en-US" sz="2400" i="1" dirty="0">
                            <a:latin typeface="Cambria Math"/>
                            <a:ea typeface="Cambria Math"/>
                          </a:rPr>
                          <m:t>𝛼</m:t>
                        </m:r>
                      </m:e>
                    </m:d>
                  </m:oMath>
                </a14:m>
                <a:endParaRPr lang="en-US" altLang="en-US" sz="2400" dirty="0">
                  <a:ea typeface="Cambria Math"/>
                </a:endParaRPr>
              </a:p>
              <a:p>
                <a:pPr>
                  <a:lnSpc>
                    <a:spcPct val="90000"/>
                  </a:lnSpc>
                  <a:spcBef>
                    <a:spcPts val="600"/>
                  </a:spcBef>
                </a:pPr>
                <a:r>
                  <a:rPr lang="en-US" altLang="en-US" sz="2400" b="1" dirty="0" smtClean="0">
                    <a:cs typeface="Times New Roman" pitchFamily="18" charset="0"/>
                    <a:sym typeface="Symbol" pitchFamily="18" charset="2"/>
                  </a:rPr>
                  <a:t>Meaning</a:t>
                </a:r>
                <a:r>
                  <a:rPr lang="hu-HU" altLang="en-US" sz="2400" b="1" dirty="0" smtClean="0">
                    <a:cs typeface="Times New Roman" pitchFamily="18" charset="0"/>
                    <a:sym typeface="Symbol" pitchFamily="18" charset="2"/>
                  </a:rPr>
                  <a:t>:</a:t>
                </a:r>
                <a:endParaRPr lang="en-US" altLang="en-US" sz="2400" b="1" dirty="0" smtClean="0">
                  <a:cs typeface="Times New Roman" pitchFamily="18" charset="0"/>
                  <a:sym typeface="Symbol" pitchFamily="18" charset="2"/>
                </a:endParaRPr>
              </a:p>
              <a:p>
                <a:pPr lvl="1">
                  <a:lnSpc>
                    <a:spcPct val="90000"/>
                  </a:lnSpc>
                  <a:spcBef>
                    <a:spcPts val="0"/>
                  </a:spcBef>
                  <a:buFontTx/>
                  <a:buNone/>
                </a:pPr>
                <a:r>
                  <a:rPr lang="hu-HU" altLang="en-US" sz="2400" dirty="0" smtClean="0">
                    <a:cs typeface="Times New Roman" pitchFamily="18" charset="0"/>
                    <a:sym typeface="Symbol" pitchFamily="18" charset="2"/>
                  </a:rPr>
                  <a:t>	</a:t>
                </a:r>
                <a:r>
                  <a:rPr lang="en-US" altLang="en-US" sz="2400" u="sng" dirty="0" smtClean="0">
                    <a:cs typeface="Times New Roman" pitchFamily="18" charset="0"/>
                    <a:sym typeface="Symbol" pitchFamily="18" charset="2"/>
                  </a:rPr>
                  <a:t>Projection of a vector onto another</a:t>
                </a:r>
                <a:r>
                  <a:rPr lang="en-US" altLang="en-US" sz="2400" dirty="0" smtClean="0">
                    <a:cs typeface="Times New Roman" pitchFamily="18" charset="0"/>
                    <a:sym typeface="Symbol" pitchFamily="18" charset="2"/>
                  </a:rPr>
                  <a:t> * other’s length</a:t>
                </a:r>
              </a:p>
              <a:p>
                <a:pPr>
                  <a:lnSpc>
                    <a:spcPct val="90000"/>
                  </a:lnSpc>
                  <a:spcBef>
                    <a:spcPts val="600"/>
                  </a:spcBef>
                </a:pPr>
                <a:r>
                  <a:rPr lang="en-US" altLang="en-US" sz="2400" b="1" dirty="0" smtClean="0">
                    <a:cs typeface="Times New Roman" pitchFamily="18" charset="0"/>
                    <a:sym typeface="Symbol" pitchFamily="18" charset="2"/>
                  </a:rPr>
                  <a:t>Properties</a:t>
                </a:r>
                <a:r>
                  <a:rPr lang="hu-HU" altLang="en-US" sz="2400" b="1" dirty="0" smtClean="0">
                    <a:cs typeface="Times New Roman" pitchFamily="18" charset="0"/>
                    <a:sym typeface="Symbol" pitchFamily="18" charset="2"/>
                  </a:rPr>
                  <a:t>: </a:t>
                </a:r>
                <a:r>
                  <a:rPr lang="hu-HU" altLang="en-US" sz="2400" dirty="0" smtClean="0">
                    <a:cs typeface="Times New Roman" pitchFamily="18" charset="0"/>
                    <a:sym typeface="Symbol" pitchFamily="18" charset="2"/>
                  </a:rPr>
                  <a:t>N</a:t>
                </a:r>
                <a:r>
                  <a:rPr lang="en-US" altLang="en-US" sz="2400" dirty="0" err="1" smtClean="0">
                    <a:cs typeface="Times New Roman" pitchFamily="18" charset="0"/>
                    <a:sym typeface="Symbol" pitchFamily="18" charset="2"/>
                  </a:rPr>
                  <a:t>ot</a:t>
                </a:r>
                <a:r>
                  <a:rPr lang="en-US" altLang="en-US" sz="2400" dirty="0" smtClean="0">
                    <a:cs typeface="Times New Roman" pitchFamily="18" charset="0"/>
                    <a:sym typeface="Symbol" pitchFamily="18" charset="2"/>
                  </a:rPr>
                  <a:t> associative</a:t>
                </a:r>
                <a:r>
                  <a:rPr lang="hu-HU" altLang="en-US" sz="2400" dirty="0" smtClean="0">
                    <a:cs typeface="Times New Roman" pitchFamily="18" charset="0"/>
                    <a:sym typeface="Symbol" pitchFamily="18" charset="2"/>
                  </a:rPr>
                  <a:t> (</a:t>
                </a:r>
                <a:r>
                  <a:rPr lang="en-US" altLang="en-US" sz="2400" dirty="0" smtClean="0">
                    <a:cs typeface="Times New Roman" pitchFamily="18" charset="0"/>
                    <a:sym typeface="Symbol" pitchFamily="18" charset="2"/>
                  </a:rPr>
                  <a:t>!</a:t>
                </a:r>
                <a:r>
                  <a:rPr lang="hu-HU" altLang="en-US" sz="2400" dirty="0" smtClean="0">
                    <a:cs typeface="Times New Roman" pitchFamily="18" charset="0"/>
                    <a:sym typeface="Symbol" pitchFamily="18" charset="2"/>
                  </a:rPr>
                  <a:t>), </a:t>
                </a:r>
                <a:r>
                  <a:rPr lang="en-US" altLang="en-US" sz="2400" dirty="0" smtClean="0">
                    <a:cs typeface="Times New Roman" pitchFamily="18" charset="0"/>
                    <a:sym typeface="Symbol" pitchFamily="18" charset="2"/>
                  </a:rPr>
                  <a:t>Commutative</a:t>
                </a:r>
                <a:r>
                  <a:rPr lang="hu-HU" altLang="en-US" sz="2400" dirty="0" smtClean="0">
                    <a:cs typeface="Times New Roman" pitchFamily="18" charset="0"/>
                    <a:sym typeface="Symbol" pitchFamily="18" charset="2"/>
                  </a:rPr>
                  <a:t>,</a:t>
                </a:r>
                <a:endParaRPr lang="en-US" altLang="en-US" sz="2400" dirty="0">
                  <a:cs typeface="Times New Roman" pitchFamily="18" charset="0"/>
                  <a:sym typeface="Symbol" pitchFamily="18" charset="2"/>
                </a:endParaRPr>
              </a:p>
              <a:p>
                <a:pPr marL="0" indent="0">
                  <a:lnSpc>
                    <a:spcPct val="90000"/>
                  </a:lnSpc>
                  <a:spcBef>
                    <a:spcPts val="0"/>
                  </a:spcBef>
                  <a:buNone/>
                </a:pPr>
                <a:r>
                  <a:rPr lang="en-US" altLang="en-US" sz="2400" dirty="0">
                    <a:cs typeface="Times New Roman" pitchFamily="18" charset="0"/>
                    <a:sym typeface="Symbol" pitchFamily="18" charset="2"/>
                  </a:rPr>
                  <a:t> </a:t>
                </a:r>
                <a:r>
                  <a:rPr lang="en-US" altLang="en-US" sz="2400" dirty="0" smtClean="0">
                    <a:cs typeface="Times New Roman" pitchFamily="18" charset="0"/>
                    <a:sym typeface="Symbol" pitchFamily="18" charset="2"/>
                  </a:rPr>
                  <a:t>   </a:t>
                </a:r>
                <a:r>
                  <a:rPr lang="hu-HU" altLang="en-US" sz="2400" dirty="0">
                    <a:cs typeface="Times New Roman" pitchFamily="18" charset="0"/>
                    <a:sym typeface="Symbol" pitchFamily="18" charset="2"/>
                  </a:rPr>
                  <a:t> </a:t>
                </a:r>
                <a:r>
                  <a:rPr lang="hu-HU" altLang="en-US" sz="2400" dirty="0" smtClean="0">
                    <a:cs typeface="Times New Roman" pitchFamily="18" charset="0"/>
                    <a:sym typeface="Symbol" pitchFamily="18" charset="2"/>
                  </a:rPr>
                  <a:t>      </a:t>
                </a:r>
                <a:r>
                  <a:rPr lang="en-US" altLang="en-US" sz="2400" dirty="0" smtClean="0">
                    <a:cs typeface="Times New Roman" pitchFamily="18" charset="0"/>
                    <a:sym typeface="Symbol" pitchFamily="18" charset="2"/>
                  </a:rPr>
                  <a:t>Distributive with the addition</a:t>
                </a:r>
                <a:endParaRPr lang="hu-HU" altLang="en-US" sz="2400" dirty="0" smtClean="0">
                  <a:cs typeface="Times New Roman" pitchFamily="18" charset="0"/>
                  <a:sym typeface="Symbol" pitchFamily="18" charset="2"/>
                </a:endParaRPr>
              </a:p>
              <a:p>
                <a:pPr lvl="1">
                  <a:lnSpc>
                    <a:spcPct val="90000"/>
                  </a:lnSpc>
                  <a:spcBef>
                    <a:spcPts val="0"/>
                  </a:spcBef>
                  <a:buFontTx/>
                  <a:buNone/>
                </a:pPr>
                <a:r>
                  <a:rPr lang="en-US" altLang="en-US" sz="2400" b="1" dirty="0" smtClean="0">
                    <a:cs typeface="Times New Roman" pitchFamily="18" charset="0"/>
                  </a:rPr>
                  <a:t>   	</a:t>
                </a:r>
                <a:r>
                  <a:rPr lang="hu-HU" altLang="en-US" sz="2400" b="1" dirty="0"/>
                  <a:t> </a:t>
                </a:r>
                <a:r>
                  <a:rPr lang="hu-HU" altLang="en-US" sz="2400" b="1" dirty="0" smtClean="0"/>
                  <a:t>     </a:t>
                </a:r>
                <a14:m>
                  <m:oMath xmlns:m="http://schemas.openxmlformats.org/officeDocument/2006/math">
                    <m:r>
                      <a:rPr lang="hu-HU" altLang="en-US" sz="2400" b="1" i="1" dirty="0">
                        <a:latin typeface="Cambria Math"/>
                      </a:rPr>
                      <m:t>𝒗</m:t>
                    </m:r>
                    <m:r>
                      <a:rPr lang="hu-HU" altLang="en-US" sz="2400" b="0" i="1" baseline="-25000" dirty="0" smtClean="0">
                        <a:latin typeface="Cambria Math"/>
                        <a:cs typeface="Times New Roman" pitchFamily="18" charset="0"/>
                      </a:rPr>
                      <m:t>3</m:t>
                    </m:r>
                    <m:r>
                      <a:rPr lang="en-US" altLang="en-US" sz="2400" b="1" i="1" dirty="0">
                        <a:latin typeface="Cambria Math"/>
                        <a:cs typeface="Times New Roman" panose="02020603050405020304" pitchFamily="18" charset="0"/>
                        <a:sym typeface="Symbol" pitchFamily="18" charset="2"/>
                      </a:rPr>
                      <m:t></m:t>
                    </m:r>
                    <m:d>
                      <m:dPr>
                        <m:ctrlPr>
                          <a:rPr lang="hu-HU" altLang="en-US" sz="2400" b="1" i="1" dirty="0" smtClean="0">
                            <a:latin typeface="Cambria Math" panose="02040503050406030204" pitchFamily="18" charset="0"/>
                            <a:cs typeface="Times New Roman" panose="02020603050405020304" pitchFamily="18" charset="0"/>
                            <a:sym typeface="Symbol" pitchFamily="18" charset="2"/>
                          </a:rPr>
                        </m:ctrlPr>
                      </m:dPr>
                      <m:e>
                        <m:r>
                          <a:rPr lang="hu-HU" altLang="en-US" sz="2400" b="1" i="1" dirty="0">
                            <a:latin typeface="Cambria Math"/>
                          </a:rPr>
                          <m:t>𝒗</m:t>
                        </m:r>
                        <m:r>
                          <a:rPr lang="hu-HU" altLang="en-US" sz="2400" i="1" baseline="-25000" dirty="0">
                            <a:latin typeface="Cambria Math"/>
                            <a:cs typeface="Times New Roman" pitchFamily="18" charset="0"/>
                          </a:rPr>
                          <m:t>2</m:t>
                        </m:r>
                        <m:r>
                          <a:rPr lang="hu-HU" altLang="en-US" sz="2400" b="1" i="1" dirty="0">
                            <a:latin typeface="Cambria Math"/>
                            <a:cs typeface="Times New Roman" panose="02020603050405020304" pitchFamily="18" charset="0"/>
                            <a:sym typeface="Symbol" pitchFamily="18" charset="2"/>
                          </a:rPr>
                          <m:t>+</m:t>
                        </m:r>
                        <m:r>
                          <a:rPr lang="hu-HU" altLang="en-US" sz="2400" b="1" i="1" dirty="0">
                            <a:latin typeface="Cambria Math"/>
                          </a:rPr>
                          <m:t>𝒗</m:t>
                        </m:r>
                        <m:r>
                          <a:rPr lang="hu-HU" altLang="en-US" sz="2400" b="0" i="1" baseline="-25000" dirty="0" smtClean="0">
                            <a:latin typeface="Cambria Math"/>
                            <a:cs typeface="Times New Roman" pitchFamily="18" charset="0"/>
                          </a:rPr>
                          <m:t>1</m:t>
                        </m:r>
                      </m:e>
                    </m:d>
                    <m:r>
                      <a:rPr lang="en-US" altLang="en-US" sz="2400" b="1" i="0" dirty="0" smtClean="0">
                        <a:latin typeface="Cambria Math"/>
                        <a:cs typeface="Times New Roman" panose="02020603050405020304" pitchFamily="18" charset="0"/>
                        <a:sym typeface="Symbol" pitchFamily="18" charset="2"/>
                      </a:rPr>
                      <m:t>=</m:t>
                    </m:r>
                    <m:r>
                      <a:rPr lang="hu-HU" altLang="en-US" sz="2400" b="1" i="1" dirty="0">
                        <a:latin typeface="Cambria Math"/>
                      </a:rPr>
                      <m:t>𝒗</m:t>
                    </m:r>
                    <m:r>
                      <a:rPr lang="hu-HU" altLang="en-US" sz="2400" i="1" baseline="-25000" dirty="0">
                        <a:latin typeface="Cambria Math"/>
                        <a:cs typeface="Times New Roman" pitchFamily="18" charset="0"/>
                      </a:rPr>
                      <m:t>3</m:t>
                    </m:r>
                    <m:r>
                      <a:rPr lang="en-US" altLang="en-US" sz="2400" b="1" i="1" dirty="0">
                        <a:latin typeface="Cambria Math"/>
                        <a:cs typeface="Times New Roman" panose="02020603050405020304" pitchFamily="18" charset="0"/>
                        <a:sym typeface="Symbol" pitchFamily="18" charset="2"/>
                      </a:rPr>
                      <m:t></m:t>
                    </m:r>
                    <m:r>
                      <a:rPr lang="hu-HU" altLang="en-US" sz="2400" b="1" i="1" dirty="0">
                        <a:latin typeface="Cambria Math"/>
                      </a:rPr>
                      <m:t>𝒗</m:t>
                    </m:r>
                    <m:r>
                      <a:rPr lang="hu-HU" altLang="en-US" sz="2400" i="1" baseline="-25000" dirty="0">
                        <a:latin typeface="Cambria Math"/>
                        <a:cs typeface="Times New Roman" pitchFamily="18" charset="0"/>
                      </a:rPr>
                      <m:t>2</m:t>
                    </m:r>
                    <m:r>
                      <a:rPr lang="hu-HU" altLang="en-US" sz="2400" b="1" i="1" dirty="0">
                        <a:latin typeface="Cambria Math"/>
                        <a:cs typeface="Times New Roman" panose="02020603050405020304" pitchFamily="18" charset="0"/>
                        <a:sym typeface="Symbol" pitchFamily="18" charset="2"/>
                      </a:rPr>
                      <m:t>+</m:t>
                    </m:r>
                    <m:r>
                      <a:rPr lang="hu-HU" altLang="en-US" sz="2400" b="1" i="1" dirty="0">
                        <a:latin typeface="Cambria Math"/>
                      </a:rPr>
                      <m:t>𝒗</m:t>
                    </m:r>
                    <m:r>
                      <a:rPr lang="hu-HU" altLang="en-US" sz="2400" i="1" baseline="-25000" dirty="0">
                        <a:latin typeface="Cambria Math"/>
                        <a:cs typeface="Times New Roman" pitchFamily="18" charset="0"/>
                      </a:rPr>
                      <m:t>3</m:t>
                    </m:r>
                    <m:r>
                      <a:rPr lang="en-US" altLang="en-US" sz="2400" b="1" i="1" dirty="0">
                        <a:latin typeface="Cambria Math"/>
                        <a:cs typeface="Times New Roman" panose="02020603050405020304" pitchFamily="18" charset="0"/>
                        <a:sym typeface="Symbol" pitchFamily="18" charset="2"/>
                      </a:rPr>
                      <m:t></m:t>
                    </m:r>
                    <m:r>
                      <a:rPr lang="hu-HU" altLang="en-US" sz="2400" b="1" i="1" dirty="0">
                        <a:latin typeface="Cambria Math"/>
                      </a:rPr>
                      <m:t>𝒗</m:t>
                    </m:r>
                    <m:r>
                      <a:rPr lang="hu-HU" altLang="en-US" sz="2400" i="1" baseline="-25000" dirty="0">
                        <a:latin typeface="Cambria Math"/>
                        <a:cs typeface="Times New Roman" pitchFamily="18" charset="0"/>
                      </a:rPr>
                      <m:t>1</m:t>
                    </m:r>
                  </m:oMath>
                </a14:m>
                <a:endParaRPr lang="en-US" altLang="en-US" sz="2400" b="1" dirty="0" smtClean="0">
                  <a:cs typeface="Times New Roman" pitchFamily="18" charset="0"/>
                  <a:sym typeface="Symbol" pitchFamily="18" charset="2"/>
                </a:endParaRPr>
              </a:p>
              <a:p>
                <a:pPr>
                  <a:lnSpc>
                    <a:spcPct val="90000"/>
                  </a:lnSpc>
                  <a:spcBef>
                    <a:spcPts val="600"/>
                  </a:spcBef>
                </a:pPr>
                <a:r>
                  <a:rPr lang="en-US" altLang="en-US" sz="2400" b="1" dirty="0" smtClean="0">
                    <a:cs typeface="Times New Roman" pitchFamily="18" charset="0"/>
                    <a:sym typeface="Symbol" pitchFamily="18" charset="2"/>
                  </a:rPr>
                  <a:t>Magic wand</a:t>
                </a:r>
                <a:r>
                  <a:rPr lang="hu-HU" altLang="en-US" sz="2400" b="1" dirty="0" smtClean="0">
                    <a:cs typeface="Times New Roman" pitchFamily="18" charset="0"/>
                    <a:sym typeface="Symbol" pitchFamily="18" charset="2"/>
                  </a:rPr>
                  <a:t> (</a:t>
                </a:r>
                <a:r>
                  <a:rPr lang="hu-HU" altLang="en-US" sz="2400" b="1" dirty="0" err="1" smtClean="0">
                    <a:solidFill>
                      <a:srgbClr val="FF0000"/>
                    </a:solidFill>
                    <a:cs typeface="Times New Roman" pitchFamily="18" charset="0"/>
                    <a:sym typeface="Symbol" pitchFamily="18" charset="2"/>
                  </a:rPr>
                  <a:t>metri</a:t>
                </a:r>
                <a:r>
                  <a:rPr lang="en-US" altLang="en-US" sz="2400" b="1" dirty="0" smtClean="0">
                    <a:solidFill>
                      <a:srgbClr val="FF0000"/>
                    </a:solidFill>
                    <a:cs typeface="Times New Roman" pitchFamily="18" charset="0"/>
                    <a:sym typeface="Symbol" pitchFamily="18" charset="2"/>
                  </a:rPr>
                  <a:t>c</a:t>
                </a:r>
                <a:r>
                  <a:rPr lang="hu-HU" altLang="en-US" sz="2400" b="1" dirty="0" smtClean="0">
                    <a:cs typeface="Times New Roman" pitchFamily="18" charset="0"/>
                    <a:sym typeface="Symbol" pitchFamily="18" charset="2"/>
                  </a:rPr>
                  <a:t>):</a:t>
                </a:r>
                <a:endParaRPr lang="en-US" altLang="en-US" sz="2400" b="1" dirty="0" smtClean="0">
                  <a:cs typeface="Times New Roman" pitchFamily="18" charset="0"/>
                  <a:sym typeface="Symbol" pitchFamily="18" charset="2"/>
                </a:endParaRPr>
              </a:p>
              <a:p>
                <a:pPr lvl="1">
                  <a:lnSpc>
                    <a:spcPct val="90000"/>
                  </a:lnSpc>
                  <a:spcBef>
                    <a:spcPts val="0"/>
                  </a:spcBef>
                </a:pPr>
                <a14:m>
                  <m:oMath xmlns:m="http://schemas.openxmlformats.org/officeDocument/2006/math">
                    <m:r>
                      <a:rPr lang="hu-HU" altLang="en-US" sz="2400" b="1" i="1" dirty="0">
                        <a:latin typeface="Cambria Math"/>
                      </a:rPr>
                      <m:t>𝒗</m:t>
                    </m:r>
                    <m:r>
                      <a:rPr lang="en-US" altLang="en-US" sz="2400" b="1" i="1" dirty="0">
                        <a:latin typeface="Cambria Math"/>
                        <a:cs typeface="Times New Roman" panose="02020603050405020304" pitchFamily="18" charset="0"/>
                        <a:sym typeface="Symbol" pitchFamily="18" charset="2"/>
                      </a:rPr>
                      <m:t></m:t>
                    </m:r>
                    <m:r>
                      <a:rPr lang="hu-HU" altLang="en-US" sz="2400" b="1" i="1" dirty="0">
                        <a:latin typeface="Cambria Math"/>
                      </a:rPr>
                      <m:t>𝒗</m:t>
                    </m:r>
                    <m:r>
                      <a:rPr lang="en-US" altLang="en-US" sz="2400" b="0" dirty="0">
                        <a:latin typeface="Cambria Math"/>
                      </a:rPr>
                      <m:t>=</m:t>
                    </m:r>
                    <m:sSup>
                      <m:sSupPr>
                        <m:ctrlPr>
                          <a:rPr lang="en-US" altLang="en-US" sz="2400" i="1" dirty="0" smtClean="0">
                            <a:latin typeface="Cambria Math" panose="02040503050406030204" pitchFamily="18" charset="0"/>
                          </a:rPr>
                        </m:ctrlPr>
                      </m:sSupPr>
                      <m:e>
                        <m:d>
                          <m:dPr>
                            <m:begChr m:val="|"/>
                            <m:endChr m:val="|"/>
                            <m:ctrlPr>
                              <a:rPr lang="en-US" altLang="en-US" sz="2400" i="1" dirty="0">
                                <a:latin typeface="Cambria Math" panose="02040503050406030204" pitchFamily="18" charset="0"/>
                                <a:cs typeface="Times New Roman" panose="02020603050405020304" pitchFamily="18" charset="0"/>
                                <a:sym typeface="Symbol" pitchFamily="18" charset="2"/>
                              </a:rPr>
                            </m:ctrlPr>
                          </m:dPr>
                          <m:e>
                            <m:r>
                              <a:rPr lang="hu-HU" altLang="en-US" sz="2400" b="1" i="1" dirty="0">
                                <a:latin typeface="Cambria Math"/>
                              </a:rPr>
                              <m:t>𝒗</m:t>
                            </m:r>
                          </m:e>
                        </m:d>
                      </m:e>
                      <m:sup>
                        <m:r>
                          <a:rPr lang="en-US" altLang="en-US" sz="2400" b="0" i="1" dirty="0" smtClean="0">
                            <a:latin typeface="Cambria Math"/>
                          </a:rPr>
                          <m:t>2</m:t>
                        </m:r>
                      </m:sup>
                    </m:sSup>
                  </m:oMath>
                </a14:m>
                <a:endParaRPr lang="en-US" altLang="en-US" sz="2400" b="1" baseline="30000" dirty="0" smtClean="0">
                  <a:cs typeface="Times New Roman" pitchFamily="18" charset="0"/>
                </a:endParaRPr>
              </a:p>
              <a:p>
                <a:pPr lvl="1">
                  <a:lnSpc>
                    <a:spcPct val="90000"/>
                  </a:lnSpc>
                  <a:spcBef>
                    <a:spcPts val="0"/>
                  </a:spcBef>
                </a:pPr>
                <a14:m>
                  <m:oMath xmlns:m="http://schemas.openxmlformats.org/officeDocument/2006/math">
                    <m:sSup>
                      <m:sSupPr>
                        <m:ctrlPr>
                          <a:rPr lang="hu-HU" altLang="en-US" sz="2400" b="1" i="1" dirty="0" smtClean="0">
                            <a:latin typeface="Cambria Math" panose="02040503050406030204" pitchFamily="18" charset="0"/>
                          </a:rPr>
                        </m:ctrlPr>
                      </m:sSupPr>
                      <m:e>
                        <m:r>
                          <a:rPr lang="hu-HU" altLang="en-US" sz="2400" b="1" i="1" dirty="0">
                            <a:latin typeface="Cambria Math"/>
                          </a:rPr>
                          <m:t>𝒗</m:t>
                        </m:r>
                      </m:e>
                      <m:sup>
                        <m:r>
                          <a:rPr lang="en-US" altLang="en-US" sz="2400" b="0" i="1" dirty="0" smtClean="0">
                            <a:latin typeface="Cambria Math"/>
                          </a:rPr>
                          <m:t>0</m:t>
                        </m:r>
                      </m:sup>
                    </m:sSup>
                    <m:r>
                      <a:rPr lang="en-US" altLang="en-US" sz="2400" b="1" i="1" dirty="0" smtClean="0">
                        <a:latin typeface="Cambria Math"/>
                      </a:rPr>
                      <m:t>=</m:t>
                    </m:r>
                    <m:r>
                      <a:rPr lang="hu-HU" altLang="en-US" sz="2400" b="1" i="1" dirty="0">
                        <a:latin typeface="Cambria Math"/>
                      </a:rPr>
                      <m:t>𝒗</m:t>
                    </m:r>
                    <m:r>
                      <a:rPr lang="en-US" altLang="en-US" sz="2400" b="1" i="1" dirty="0" smtClean="0">
                        <a:latin typeface="Cambria Math"/>
                      </a:rPr>
                      <m:t>/</m:t>
                    </m:r>
                    <m:rad>
                      <m:radPr>
                        <m:degHide m:val="on"/>
                        <m:ctrlPr>
                          <a:rPr lang="en-US" altLang="en-US" sz="2400" b="1" i="1" dirty="0" smtClean="0">
                            <a:latin typeface="Cambria Math" panose="02040503050406030204" pitchFamily="18" charset="0"/>
                          </a:rPr>
                        </m:ctrlPr>
                      </m:radPr>
                      <m:deg/>
                      <m:e>
                        <m:r>
                          <a:rPr lang="hu-HU" altLang="en-US" sz="2400" b="1" i="1" dirty="0">
                            <a:latin typeface="Cambria Math"/>
                          </a:rPr>
                          <m:t>𝒗</m:t>
                        </m:r>
                        <m:r>
                          <a:rPr lang="en-US" altLang="en-US" sz="2400" b="1" i="1" dirty="0">
                            <a:latin typeface="Cambria Math"/>
                            <a:cs typeface="Times New Roman" panose="02020603050405020304" pitchFamily="18" charset="0"/>
                            <a:sym typeface="Symbol" pitchFamily="18" charset="2"/>
                          </a:rPr>
                          <m:t></m:t>
                        </m:r>
                        <m:r>
                          <a:rPr lang="hu-HU" altLang="en-US" sz="2400" b="1" i="1" dirty="0">
                            <a:latin typeface="Cambria Math"/>
                          </a:rPr>
                          <m:t>𝒗</m:t>
                        </m:r>
                      </m:e>
                    </m:rad>
                  </m:oMath>
                </a14:m>
                <a:endParaRPr lang="en-US" altLang="en-US" sz="2400" b="1" i="1" dirty="0" smtClean="0">
                  <a:latin typeface="Cambria Math"/>
                </a:endParaRPr>
              </a:p>
              <a:p>
                <a:pPr lvl="1">
                  <a:lnSpc>
                    <a:spcPct val="90000"/>
                  </a:lnSpc>
                  <a:spcBef>
                    <a:spcPts val="0"/>
                  </a:spcBef>
                </a:pPr>
                <a14:m>
                  <m:oMath xmlns:m="http://schemas.openxmlformats.org/officeDocument/2006/math">
                    <m:r>
                      <a:rPr lang="hu-HU" altLang="en-US" sz="2400" b="1" i="1" dirty="0">
                        <a:latin typeface="Cambria Math"/>
                      </a:rPr>
                      <m:t>𝒗</m:t>
                    </m:r>
                    <m:r>
                      <a:rPr lang="hu-HU" altLang="en-US" sz="2400" i="1" baseline="-25000" dirty="0">
                        <a:latin typeface="Cambria Math"/>
                        <a:cs typeface="Times New Roman" pitchFamily="18" charset="0"/>
                      </a:rPr>
                      <m:t>1</m:t>
                    </m:r>
                    <m:r>
                      <a:rPr lang="en-US" altLang="en-US" sz="2400" b="1" i="1" dirty="0">
                        <a:latin typeface="Cambria Math"/>
                        <a:cs typeface="Times New Roman" panose="02020603050405020304" pitchFamily="18" charset="0"/>
                        <a:sym typeface="Symbol" pitchFamily="18" charset="2"/>
                      </a:rPr>
                      <m:t></m:t>
                    </m:r>
                    <m:r>
                      <a:rPr lang="hu-HU" altLang="en-US" sz="2400" b="1" i="1" dirty="0">
                        <a:latin typeface="Cambria Math"/>
                      </a:rPr>
                      <m:t>𝒗</m:t>
                    </m:r>
                    <m:r>
                      <a:rPr lang="hu-HU" altLang="en-US" sz="2400" i="1" baseline="-25000" dirty="0">
                        <a:latin typeface="Cambria Math"/>
                        <a:cs typeface="Times New Roman" pitchFamily="18" charset="0"/>
                      </a:rPr>
                      <m:t>2</m:t>
                    </m:r>
                    <m:r>
                      <a:rPr lang="en-US" altLang="en-US" sz="2400" b="1" i="1" dirty="0" smtClean="0">
                        <a:latin typeface="Cambria Math"/>
                        <a:cs typeface="Times New Roman" panose="02020603050405020304" pitchFamily="18" charset="0"/>
                        <a:sym typeface="Symbol" pitchFamily="18" charset="2"/>
                      </a:rPr>
                      <m:t>/</m:t>
                    </m:r>
                    <m:d>
                      <m:dPr>
                        <m:begChr m:val="|"/>
                        <m:endChr m:val="|"/>
                        <m:ctrlPr>
                          <a:rPr lang="en-US" altLang="en-US" sz="2400" b="1" i="1" dirty="0">
                            <a:latin typeface="Cambria Math" panose="02040503050406030204" pitchFamily="18" charset="0"/>
                            <a:cs typeface="Times New Roman" panose="02020603050405020304" pitchFamily="18" charset="0"/>
                            <a:sym typeface="Symbol" pitchFamily="18" charset="2"/>
                          </a:rPr>
                        </m:ctrlPr>
                      </m:dPr>
                      <m:e>
                        <m:r>
                          <a:rPr lang="hu-HU" altLang="en-US" sz="2400" b="1" i="1" dirty="0">
                            <a:latin typeface="Cambria Math"/>
                          </a:rPr>
                          <m:t>𝒗</m:t>
                        </m:r>
                        <m:r>
                          <a:rPr lang="hu-HU" altLang="en-US" sz="2400" i="1" baseline="-25000" dirty="0">
                            <a:latin typeface="Cambria Math"/>
                            <a:cs typeface="Times New Roman" pitchFamily="18" charset="0"/>
                          </a:rPr>
                          <m:t>1</m:t>
                        </m:r>
                      </m:e>
                    </m:d>
                    <m:d>
                      <m:dPr>
                        <m:begChr m:val="|"/>
                        <m:endChr m:val="|"/>
                        <m:ctrlPr>
                          <a:rPr lang="en-US" altLang="en-US" sz="2400" b="1" i="1" dirty="0">
                            <a:latin typeface="Cambria Math" panose="02040503050406030204" pitchFamily="18" charset="0"/>
                            <a:cs typeface="Times New Roman" panose="02020603050405020304" pitchFamily="18" charset="0"/>
                            <a:sym typeface="Symbol" pitchFamily="18" charset="2"/>
                          </a:rPr>
                        </m:ctrlPr>
                      </m:dPr>
                      <m:e>
                        <m:r>
                          <a:rPr lang="hu-HU" altLang="en-US" sz="2400" b="1" i="1" dirty="0">
                            <a:latin typeface="Cambria Math"/>
                          </a:rPr>
                          <m:t>𝒗</m:t>
                        </m:r>
                        <m:r>
                          <a:rPr lang="hu-HU" altLang="en-US" sz="2400" i="1" baseline="-25000" dirty="0">
                            <a:latin typeface="Cambria Math"/>
                            <a:cs typeface="Times New Roman" pitchFamily="18" charset="0"/>
                          </a:rPr>
                          <m:t>2</m:t>
                        </m:r>
                      </m:e>
                    </m:d>
                    <m:r>
                      <a:rPr lang="en-US" altLang="en-US" sz="2400" b="1" dirty="0">
                        <a:latin typeface="Cambria Math"/>
                        <a:cs typeface="Times New Roman" panose="02020603050405020304" pitchFamily="18" charset="0"/>
                        <a:sym typeface="Symbol" pitchFamily="18" charset="2"/>
                      </a:rPr>
                      <m:t>=</m:t>
                    </m:r>
                  </m:oMath>
                </a14:m>
                <a:r>
                  <a:rPr lang="en-US" altLang="en-US" sz="2400" dirty="0"/>
                  <a:t> </a:t>
                </a:r>
                <a14:m>
                  <m:oMath xmlns:m="http://schemas.openxmlformats.org/officeDocument/2006/math">
                    <m:r>
                      <m:rPr>
                        <m:sty m:val="p"/>
                      </m:rPr>
                      <a:rPr lang="en-US" altLang="en-US" sz="2400" dirty="0">
                        <a:latin typeface="Cambria Math"/>
                      </a:rPr>
                      <m:t>cos</m:t>
                    </m:r>
                    <m:d>
                      <m:dPr>
                        <m:ctrlPr>
                          <a:rPr lang="en-US" altLang="en-US" sz="2400" i="1" dirty="0">
                            <a:latin typeface="Cambria Math" panose="02040503050406030204" pitchFamily="18" charset="0"/>
                          </a:rPr>
                        </m:ctrlPr>
                      </m:dPr>
                      <m:e>
                        <m:r>
                          <a:rPr lang="en-US" altLang="en-US" sz="2400" i="1" dirty="0">
                            <a:latin typeface="Cambria Math"/>
                            <a:ea typeface="Cambria Math"/>
                          </a:rPr>
                          <m:t>𝛼</m:t>
                        </m:r>
                      </m:e>
                    </m:d>
                  </m:oMath>
                </a14:m>
                <a:endParaRPr lang="en-US" altLang="en-US" sz="2400" b="1" baseline="30000" dirty="0" smtClean="0">
                  <a:cs typeface="Times New Roman" pitchFamily="18" charset="0"/>
                </a:endParaRPr>
              </a:p>
              <a:p>
                <a:pPr lvl="1">
                  <a:lnSpc>
                    <a:spcPct val="90000"/>
                  </a:lnSpc>
                  <a:spcBef>
                    <a:spcPts val="0"/>
                  </a:spcBef>
                </a:pPr>
                <a:r>
                  <a:rPr lang="en-US" altLang="en-US" sz="2400" dirty="0" smtClean="0">
                    <a:cs typeface="Times New Roman" pitchFamily="18" charset="0"/>
                  </a:rPr>
                  <a:t>Orthogonality</a:t>
                </a:r>
                <a:r>
                  <a:rPr lang="hu-HU" altLang="en-US" sz="2400" dirty="0" smtClean="0">
                    <a:cs typeface="Times New Roman" pitchFamily="18" charset="0"/>
                  </a:rPr>
                  <a:t> </a:t>
                </a:r>
                <a:r>
                  <a:rPr lang="hu-HU" altLang="en-US" sz="2400" dirty="0" smtClean="0">
                    <a:cs typeface="Times New Roman" pitchFamily="18" charset="0"/>
                    <a:sym typeface="Symbol"/>
                  </a:rPr>
                  <a:t></a:t>
                </a:r>
                <a:r>
                  <a:rPr lang="hu-HU" altLang="en-US" sz="2400" dirty="0" smtClean="0">
                    <a:cs typeface="Times New Roman" pitchFamily="18" charset="0"/>
                  </a:rPr>
                  <a:t> </a:t>
                </a:r>
                <a:r>
                  <a:rPr lang="en-US" altLang="en-US" sz="2400" dirty="0" smtClean="0">
                    <a:cs typeface="Times New Roman" pitchFamily="18" charset="0"/>
                  </a:rPr>
                  <a:t>dot product is zero</a:t>
                </a:r>
              </a:p>
            </p:txBody>
          </p:sp>
        </mc:Choice>
        <mc:Fallback xmlns="">
          <p:sp>
            <p:nvSpPr>
              <p:cNvPr id="8195" name="Rectangle 3"/>
              <p:cNvSpPr>
                <a:spLocks noGrp="1" noRot="1" noChangeAspect="1" noMove="1" noResize="1" noEditPoints="1" noAdjustHandles="1" noChangeArrowheads="1" noChangeShapeType="1" noTextEdit="1"/>
              </p:cNvSpPr>
              <p:nvPr>
                <p:ph idx="1"/>
              </p:nvPr>
            </p:nvSpPr>
            <p:spPr>
              <a:xfrm>
                <a:off x="359532" y="1156964"/>
                <a:ext cx="8532812" cy="4004846"/>
              </a:xfrm>
              <a:blipFill rotWithShape="1">
                <a:blip r:embed="rId3"/>
                <a:stretch>
                  <a:fillRect l="-1000" t="-2131" b="-2131"/>
                </a:stretch>
              </a:blipFill>
            </p:spPr>
            <p:txBody>
              <a:bodyPr/>
              <a:lstStyle/>
              <a:p>
                <a:r>
                  <a:rPr lang="en-US">
                    <a:noFill/>
                  </a:rPr>
                  <a:t> </a:t>
                </a:r>
              </a:p>
            </p:txBody>
          </p:sp>
        </mc:Fallback>
      </mc:AlternateContent>
      <p:sp>
        <p:nvSpPr>
          <p:cNvPr id="8204" name="Line 18"/>
          <p:cNvSpPr>
            <a:spLocks noChangeShapeType="1"/>
          </p:cNvSpPr>
          <p:nvPr/>
        </p:nvSpPr>
        <p:spPr bwMode="auto">
          <a:xfrm flipV="1">
            <a:off x="6137909" y="2999068"/>
            <a:ext cx="933450" cy="809625"/>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8205" name="Line 19"/>
          <p:cNvSpPr>
            <a:spLocks noChangeShapeType="1"/>
          </p:cNvSpPr>
          <p:nvPr/>
        </p:nvSpPr>
        <p:spPr bwMode="auto">
          <a:xfrm flipV="1">
            <a:off x="6136322" y="3808694"/>
            <a:ext cx="2016125" cy="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8207" name="Line 21"/>
          <p:cNvSpPr>
            <a:spLocks noChangeShapeType="1"/>
          </p:cNvSpPr>
          <p:nvPr/>
        </p:nvSpPr>
        <p:spPr bwMode="auto">
          <a:xfrm>
            <a:off x="7071359" y="2999068"/>
            <a:ext cx="0" cy="809625"/>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hu-HU"/>
          </a:p>
        </p:txBody>
      </p:sp>
      <p:sp>
        <p:nvSpPr>
          <p:cNvPr id="8210" name="Line 24"/>
          <p:cNvSpPr>
            <a:spLocks noChangeShapeType="1"/>
          </p:cNvSpPr>
          <p:nvPr/>
        </p:nvSpPr>
        <p:spPr bwMode="auto">
          <a:xfrm flipV="1">
            <a:off x="6136321" y="3970619"/>
            <a:ext cx="935038" cy="0"/>
          </a:xfrm>
          <a:prstGeom prst="line">
            <a:avLst/>
          </a:prstGeom>
          <a:noFill/>
          <a:ln w="3810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hu-HU"/>
          </a:p>
        </p:txBody>
      </p:sp>
      <p:sp>
        <p:nvSpPr>
          <p:cNvPr id="8212" name="Line 26"/>
          <p:cNvSpPr>
            <a:spLocks noChangeShapeType="1"/>
          </p:cNvSpPr>
          <p:nvPr/>
        </p:nvSpPr>
        <p:spPr bwMode="auto">
          <a:xfrm flipV="1">
            <a:off x="7072946" y="2889531"/>
            <a:ext cx="863600" cy="108347"/>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8213" name="Line 27"/>
          <p:cNvSpPr>
            <a:spLocks noChangeShapeType="1"/>
          </p:cNvSpPr>
          <p:nvPr/>
        </p:nvSpPr>
        <p:spPr bwMode="auto">
          <a:xfrm>
            <a:off x="7936546" y="2889531"/>
            <a:ext cx="0" cy="919163"/>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hu-HU"/>
          </a:p>
        </p:txBody>
      </p:sp>
      <p:sp>
        <p:nvSpPr>
          <p:cNvPr id="24" name="Line 4"/>
          <p:cNvSpPr>
            <a:spLocks noChangeShapeType="1"/>
          </p:cNvSpPr>
          <p:nvPr/>
        </p:nvSpPr>
        <p:spPr bwMode="auto">
          <a:xfrm flipV="1">
            <a:off x="6521823" y="411510"/>
            <a:ext cx="933450" cy="809625"/>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25" name="Line 10"/>
          <p:cNvSpPr>
            <a:spLocks noChangeShapeType="1"/>
          </p:cNvSpPr>
          <p:nvPr/>
        </p:nvSpPr>
        <p:spPr bwMode="auto">
          <a:xfrm flipV="1">
            <a:off x="6520237" y="1221135"/>
            <a:ext cx="2016125" cy="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mc:AlternateContent xmlns:mc="http://schemas.openxmlformats.org/markup-compatibility/2006" xmlns:a14="http://schemas.microsoft.com/office/drawing/2010/main">
        <mc:Choice Requires="a14">
          <p:sp>
            <p:nvSpPr>
              <p:cNvPr id="26" name="Rectangle 11"/>
              <p:cNvSpPr>
                <a:spLocks noChangeArrowheads="1"/>
              </p:cNvSpPr>
              <p:nvPr/>
            </p:nvSpPr>
            <p:spPr bwMode="auto">
              <a:xfrm>
                <a:off x="6840252" y="777937"/>
                <a:ext cx="455253"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r>
                        <a:rPr lang="en-US" altLang="en-US" i="1" dirty="0">
                          <a:latin typeface="Cambria Math"/>
                          <a:ea typeface="Cambria Math"/>
                        </a:rPr>
                        <m:t>𝛼</m:t>
                      </m:r>
                    </m:oMath>
                  </m:oMathPara>
                </a14:m>
                <a:endParaRPr lang="hu-HU" altLang="en-US" dirty="0">
                  <a:sym typeface="Symbol" pitchFamily="18" charset="2"/>
                </a:endParaRPr>
              </a:p>
            </p:txBody>
          </p:sp>
        </mc:Choice>
        <mc:Fallback xmlns="">
          <p:sp>
            <p:nvSpPr>
              <p:cNvPr id="26" name="Rectangle 11"/>
              <p:cNvSpPr>
                <a:spLocks noRot="1" noChangeAspect="1" noMove="1" noResize="1" noEditPoints="1" noAdjustHandles="1" noChangeArrowheads="1" noChangeShapeType="1" noTextEdit="1"/>
              </p:cNvSpPr>
              <p:nvPr/>
            </p:nvSpPr>
            <p:spPr bwMode="auto">
              <a:xfrm>
                <a:off x="6840252" y="777937"/>
                <a:ext cx="455253" cy="461665"/>
              </a:xfrm>
              <a:prstGeom prst="rect">
                <a:avLst/>
              </a:prstGeom>
              <a:blipFill rotWithShape="1">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p:sp>
        <p:nvSpPr>
          <p:cNvPr id="27" name="Line 13"/>
          <p:cNvSpPr>
            <a:spLocks noChangeShapeType="1"/>
          </p:cNvSpPr>
          <p:nvPr/>
        </p:nvSpPr>
        <p:spPr bwMode="auto">
          <a:xfrm>
            <a:off x="7455273" y="411510"/>
            <a:ext cx="0" cy="809625"/>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hu-HU"/>
          </a:p>
        </p:txBody>
      </p:sp>
      <mc:AlternateContent xmlns:mc="http://schemas.openxmlformats.org/markup-compatibility/2006" xmlns:a14="http://schemas.microsoft.com/office/drawing/2010/main">
        <mc:Choice Requires="a14">
          <p:sp>
            <p:nvSpPr>
              <p:cNvPr id="28" name="Rectangle 14"/>
              <p:cNvSpPr>
                <a:spLocks noChangeArrowheads="1"/>
              </p:cNvSpPr>
              <p:nvPr/>
            </p:nvSpPr>
            <p:spPr bwMode="auto">
              <a:xfrm>
                <a:off x="6461572" y="483559"/>
                <a:ext cx="534121" cy="453137"/>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r>
                        <a:rPr lang="hu-HU" altLang="en-US" b="1" i="1" dirty="0">
                          <a:latin typeface="Cambria Math"/>
                        </a:rPr>
                        <m:t>𝒗</m:t>
                      </m:r>
                      <m:r>
                        <a:rPr lang="hu-HU" altLang="en-US" i="1" baseline="-25000" dirty="0">
                          <a:latin typeface="Cambria Math"/>
                          <a:cs typeface="Times New Roman" pitchFamily="18" charset="0"/>
                        </a:rPr>
                        <m:t>1</m:t>
                      </m:r>
                    </m:oMath>
                  </m:oMathPara>
                </a14:m>
                <a:endParaRPr lang="hu-HU" altLang="en-US" baseline="-25000" dirty="0">
                  <a:cs typeface="Times New Roman" pitchFamily="18" charset="0"/>
                </a:endParaRPr>
              </a:p>
            </p:txBody>
          </p:sp>
        </mc:Choice>
        <mc:Fallback xmlns="">
          <p:sp>
            <p:nvSpPr>
              <p:cNvPr id="28" name="Rectangle 14"/>
              <p:cNvSpPr>
                <a:spLocks noRot="1" noChangeAspect="1" noMove="1" noResize="1" noEditPoints="1" noAdjustHandles="1" noChangeArrowheads="1" noChangeShapeType="1" noTextEdit="1"/>
              </p:cNvSpPr>
              <p:nvPr/>
            </p:nvSpPr>
            <p:spPr bwMode="auto">
              <a:xfrm>
                <a:off x="6461572" y="483559"/>
                <a:ext cx="534121" cy="453137"/>
              </a:xfrm>
              <a:prstGeom prst="rect">
                <a:avLst/>
              </a:prstGeom>
              <a:blipFill rotWithShape="1">
                <a:blip r:embed="rId5"/>
                <a:stretch>
                  <a:fillRect b="-53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15"/>
              <p:cNvSpPr>
                <a:spLocks noChangeArrowheads="1"/>
              </p:cNvSpPr>
              <p:nvPr/>
            </p:nvSpPr>
            <p:spPr bwMode="auto">
              <a:xfrm>
                <a:off x="7722017" y="759794"/>
                <a:ext cx="1284326" cy="453137"/>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lvl="1">
                  <a:spcBef>
                    <a:spcPct val="20000"/>
                  </a:spcBef>
                  <a:buClr>
                    <a:schemeClr val="tx1"/>
                  </a:buClr>
                  <a:buSzPct val="100000"/>
                </a:pPr>
                <a14:m>
                  <m:oMathPara xmlns:m="http://schemas.openxmlformats.org/officeDocument/2006/math">
                    <m:oMathParaPr>
                      <m:jc m:val="left"/>
                    </m:oMathParaPr>
                    <m:oMath xmlns:m="http://schemas.openxmlformats.org/officeDocument/2006/math">
                      <m:r>
                        <a:rPr lang="hu-HU" altLang="en-US" b="1" i="1" dirty="0">
                          <a:latin typeface="Cambria Math"/>
                        </a:rPr>
                        <m:t>𝒗</m:t>
                      </m:r>
                      <m:r>
                        <a:rPr lang="hu-HU" altLang="en-US" i="1" baseline="-25000" dirty="0">
                          <a:latin typeface="Cambria Math"/>
                          <a:cs typeface="Times New Roman" pitchFamily="18" charset="0"/>
                        </a:rPr>
                        <m:t>2</m:t>
                      </m:r>
                    </m:oMath>
                  </m:oMathPara>
                </a14:m>
                <a:endParaRPr lang="hu-HU" altLang="en-US" baseline="-25000" dirty="0">
                  <a:cs typeface="Times New Roman" pitchFamily="18" charset="0"/>
                </a:endParaRPr>
              </a:p>
            </p:txBody>
          </p:sp>
        </mc:Choice>
        <mc:Fallback xmlns="">
          <p:sp>
            <p:nvSpPr>
              <p:cNvPr id="29" name="Rectangle 15"/>
              <p:cNvSpPr>
                <a:spLocks noRot="1" noChangeAspect="1" noMove="1" noResize="1" noEditPoints="1" noAdjustHandles="1" noChangeArrowheads="1" noChangeShapeType="1" noTextEdit="1"/>
              </p:cNvSpPr>
              <p:nvPr/>
            </p:nvSpPr>
            <p:spPr bwMode="auto">
              <a:xfrm>
                <a:off x="7722017" y="759794"/>
                <a:ext cx="1284326" cy="453137"/>
              </a:xfrm>
              <a:prstGeom prst="rect">
                <a:avLst/>
              </a:prstGeom>
              <a:blipFill rotWithShape="1">
                <a:blip r:embed="rId6"/>
                <a:stretch>
                  <a:fillRect b="-675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p:sp>
        <p:nvSpPr>
          <p:cNvPr id="30" name="Line 16"/>
          <p:cNvSpPr>
            <a:spLocks noChangeShapeType="1"/>
          </p:cNvSpPr>
          <p:nvPr/>
        </p:nvSpPr>
        <p:spPr bwMode="auto">
          <a:xfrm flipV="1">
            <a:off x="6528174" y="1302051"/>
            <a:ext cx="935037" cy="0"/>
          </a:xfrm>
          <a:prstGeom prst="line">
            <a:avLst/>
          </a:prstGeom>
          <a:noFill/>
          <a:ln w="3810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hu-HU"/>
          </a:p>
        </p:txBody>
      </p:sp>
      <mc:AlternateContent xmlns:mc="http://schemas.openxmlformats.org/markup-compatibility/2006" xmlns:a14="http://schemas.microsoft.com/office/drawing/2010/main">
        <mc:Choice Requires="a14">
          <p:sp>
            <p:nvSpPr>
              <p:cNvPr id="31" name="Rectangle 17"/>
              <p:cNvSpPr>
                <a:spLocks noChangeArrowheads="1"/>
              </p:cNvSpPr>
              <p:nvPr/>
            </p:nvSpPr>
            <p:spPr bwMode="auto">
              <a:xfrm>
                <a:off x="6290054" y="1302052"/>
                <a:ext cx="1638269"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r>
                        <a:rPr lang="en-US" altLang="en-US" b="1" i="1" dirty="0" smtClean="0">
                          <a:latin typeface="Cambria Math"/>
                        </a:rPr>
                        <m:t>|</m:t>
                      </m:r>
                      <m:r>
                        <a:rPr lang="hu-HU" altLang="en-US" b="1" i="1" dirty="0">
                          <a:latin typeface="Cambria Math"/>
                        </a:rPr>
                        <m:t>𝒗</m:t>
                      </m:r>
                      <m:r>
                        <a:rPr lang="hu-HU" altLang="en-US" i="1" baseline="-25000" dirty="0" smtClean="0">
                          <a:latin typeface="Cambria Math"/>
                          <a:cs typeface="Times New Roman" pitchFamily="18" charset="0"/>
                        </a:rPr>
                        <m:t>1</m:t>
                      </m:r>
                      <m:r>
                        <a:rPr lang="en-US" altLang="en-US" b="1" i="1" dirty="0">
                          <a:latin typeface="Cambria Math"/>
                        </a:rPr>
                        <m:t>|</m:t>
                      </m:r>
                      <m:r>
                        <m:rPr>
                          <m:sty m:val="p"/>
                        </m:rPr>
                        <a:rPr lang="en-US" altLang="en-US" b="0" i="0" dirty="0" smtClean="0">
                          <a:latin typeface="Cambria Math"/>
                        </a:rPr>
                        <m:t>cos</m:t>
                      </m:r>
                      <m:r>
                        <a:rPr lang="en-US" altLang="en-US" b="0" i="0" dirty="0" smtClean="0">
                          <a:latin typeface="Cambria Math"/>
                        </a:rPr>
                        <m:t>(</m:t>
                      </m:r>
                      <m:r>
                        <a:rPr lang="en-US" altLang="en-US" b="0" i="1" dirty="0" smtClean="0">
                          <a:latin typeface="Cambria Math"/>
                          <a:ea typeface="Cambria Math"/>
                        </a:rPr>
                        <m:t>𝛼</m:t>
                      </m:r>
                      <m:r>
                        <a:rPr lang="en-US" altLang="en-US" b="0" i="1" dirty="0" smtClean="0">
                          <a:latin typeface="Cambria Math"/>
                          <a:ea typeface="Cambria Math"/>
                        </a:rPr>
                        <m:t>)</m:t>
                      </m:r>
                    </m:oMath>
                  </m:oMathPara>
                </a14:m>
                <a:endParaRPr lang="hu-HU" altLang="en-US" dirty="0">
                  <a:sym typeface="Symbol" pitchFamily="18" charset="2"/>
                </a:endParaRPr>
              </a:p>
            </p:txBody>
          </p:sp>
        </mc:Choice>
        <mc:Fallback xmlns="">
          <p:sp>
            <p:nvSpPr>
              <p:cNvPr id="31" name="Rectangle 17"/>
              <p:cNvSpPr>
                <a:spLocks noRot="1" noChangeAspect="1" noMove="1" noResize="1" noEditPoints="1" noAdjustHandles="1" noChangeArrowheads="1" noChangeShapeType="1" noTextEdit="1"/>
              </p:cNvSpPr>
              <p:nvPr/>
            </p:nvSpPr>
            <p:spPr bwMode="auto">
              <a:xfrm>
                <a:off x="6290054" y="1302052"/>
                <a:ext cx="1638269" cy="461665"/>
              </a:xfrm>
              <a:prstGeom prst="rect">
                <a:avLst/>
              </a:prstGeom>
              <a:blipFill rotWithShape="1">
                <a:blip r:embed="rId7"/>
                <a:stretch>
                  <a:fillRect l="-2974" b="-20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p:sp>
        <p:nvSpPr>
          <p:cNvPr id="32" name="Line 24"/>
          <p:cNvSpPr>
            <a:spLocks noChangeShapeType="1"/>
          </p:cNvSpPr>
          <p:nvPr/>
        </p:nvSpPr>
        <p:spPr bwMode="auto">
          <a:xfrm flipV="1">
            <a:off x="7072946" y="3970619"/>
            <a:ext cx="935038" cy="0"/>
          </a:xfrm>
          <a:prstGeom prst="line">
            <a:avLst/>
          </a:prstGeom>
          <a:noFill/>
          <a:ln w="3810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hu-HU"/>
          </a:p>
        </p:txBody>
      </p:sp>
      <mc:AlternateContent xmlns:mc="http://schemas.openxmlformats.org/markup-compatibility/2006" xmlns:a14="http://schemas.microsoft.com/office/drawing/2010/main">
        <mc:Choice Requires="a14">
          <p:sp>
            <p:nvSpPr>
              <p:cNvPr id="33" name="Rectangle 14"/>
              <p:cNvSpPr>
                <a:spLocks noChangeArrowheads="1"/>
              </p:cNvSpPr>
              <p:nvPr/>
            </p:nvSpPr>
            <p:spPr bwMode="auto">
              <a:xfrm>
                <a:off x="6152674" y="2997878"/>
                <a:ext cx="534121" cy="453137"/>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r>
                        <a:rPr lang="hu-HU" altLang="en-US" b="1" i="1" dirty="0">
                          <a:latin typeface="Cambria Math"/>
                        </a:rPr>
                        <m:t>𝒗</m:t>
                      </m:r>
                      <m:r>
                        <a:rPr lang="hu-HU" altLang="en-US" i="1" baseline="-25000" dirty="0">
                          <a:latin typeface="Cambria Math"/>
                          <a:cs typeface="Times New Roman" pitchFamily="18" charset="0"/>
                        </a:rPr>
                        <m:t>1</m:t>
                      </m:r>
                    </m:oMath>
                  </m:oMathPara>
                </a14:m>
                <a:endParaRPr lang="hu-HU" altLang="en-US" baseline="-25000" dirty="0">
                  <a:cs typeface="Times New Roman" pitchFamily="18" charset="0"/>
                </a:endParaRPr>
              </a:p>
            </p:txBody>
          </p:sp>
        </mc:Choice>
        <mc:Fallback xmlns="">
          <p:sp>
            <p:nvSpPr>
              <p:cNvPr id="33" name="Rectangle 14"/>
              <p:cNvSpPr>
                <a:spLocks noRot="1" noChangeAspect="1" noMove="1" noResize="1" noEditPoints="1" noAdjustHandles="1" noChangeArrowheads="1" noChangeShapeType="1" noTextEdit="1"/>
              </p:cNvSpPr>
              <p:nvPr/>
            </p:nvSpPr>
            <p:spPr bwMode="auto">
              <a:xfrm>
                <a:off x="6152674" y="2997878"/>
                <a:ext cx="534121" cy="453137"/>
              </a:xfrm>
              <a:prstGeom prst="rect">
                <a:avLst/>
              </a:prstGeom>
              <a:blipFill rotWithShape="1">
                <a:blip r:embed="rId8"/>
                <a:stretch>
                  <a:fillRect b="-675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15"/>
              <p:cNvSpPr>
                <a:spLocks noChangeArrowheads="1"/>
              </p:cNvSpPr>
              <p:nvPr/>
            </p:nvSpPr>
            <p:spPr bwMode="auto">
              <a:xfrm>
                <a:off x="7447862" y="2545931"/>
                <a:ext cx="1284326" cy="453137"/>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lvl="1">
                  <a:spcBef>
                    <a:spcPct val="20000"/>
                  </a:spcBef>
                  <a:buClr>
                    <a:schemeClr val="tx1"/>
                  </a:buClr>
                  <a:buSzPct val="100000"/>
                </a:pPr>
                <a14:m>
                  <m:oMathPara xmlns:m="http://schemas.openxmlformats.org/officeDocument/2006/math">
                    <m:oMathParaPr>
                      <m:jc m:val="left"/>
                    </m:oMathParaPr>
                    <m:oMath xmlns:m="http://schemas.openxmlformats.org/officeDocument/2006/math">
                      <m:r>
                        <a:rPr lang="hu-HU" altLang="en-US" b="1" i="1" dirty="0">
                          <a:latin typeface="Cambria Math"/>
                        </a:rPr>
                        <m:t>𝒗</m:t>
                      </m:r>
                      <m:r>
                        <a:rPr lang="hu-HU" altLang="en-US" i="1" baseline="-25000" dirty="0">
                          <a:latin typeface="Cambria Math"/>
                          <a:cs typeface="Times New Roman" pitchFamily="18" charset="0"/>
                        </a:rPr>
                        <m:t>2</m:t>
                      </m:r>
                    </m:oMath>
                  </m:oMathPara>
                </a14:m>
                <a:endParaRPr lang="hu-HU" altLang="en-US" baseline="-25000" dirty="0">
                  <a:cs typeface="Times New Roman" pitchFamily="18" charset="0"/>
                </a:endParaRPr>
              </a:p>
            </p:txBody>
          </p:sp>
        </mc:Choice>
        <mc:Fallback xmlns="">
          <p:sp>
            <p:nvSpPr>
              <p:cNvPr id="34" name="Rectangle 15"/>
              <p:cNvSpPr>
                <a:spLocks noRot="1" noChangeAspect="1" noMove="1" noResize="1" noEditPoints="1" noAdjustHandles="1" noChangeArrowheads="1" noChangeShapeType="1" noTextEdit="1"/>
              </p:cNvSpPr>
              <p:nvPr/>
            </p:nvSpPr>
            <p:spPr bwMode="auto">
              <a:xfrm>
                <a:off x="7447862" y="2545931"/>
                <a:ext cx="1284326" cy="453137"/>
              </a:xfrm>
              <a:prstGeom prst="rect">
                <a:avLst/>
              </a:prstGeom>
              <a:blipFill rotWithShape="1">
                <a:blip r:embed="rId9"/>
                <a:stretch>
                  <a:fillRect b="-675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15"/>
              <p:cNvSpPr>
                <a:spLocks noChangeArrowheads="1"/>
              </p:cNvSpPr>
              <p:nvPr/>
            </p:nvSpPr>
            <p:spPr bwMode="auto">
              <a:xfrm>
                <a:off x="7722017" y="3630766"/>
                <a:ext cx="1284326" cy="453137"/>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lvl="1">
                  <a:spcBef>
                    <a:spcPct val="20000"/>
                  </a:spcBef>
                  <a:buClr>
                    <a:schemeClr val="tx1"/>
                  </a:buClr>
                  <a:buSzPct val="100000"/>
                </a:pPr>
                <a14:m>
                  <m:oMathPara xmlns:m="http://schemas.openxmlformats.org/officeDocument/2006/math">
                    <m:oMathParaPr>
                      <m:jc m:val="left"/>
                    </m:oMathParaPr>
                    <m:oMath xmlns:m="http://schemas.openxmlformats.org/officeDocument/2006/math">
                      <m:r>
                        <a:rPr lang="hu-HU" altLang="en-US" b="1" i="1" dirty="0" smtClean="0">
                          <a:latin typeface="Cambria Math"/>
                        </a:rPr>
                        <m:t>𝒗</m:t>
                      </m:r>
                      <m:r>
                        <a:rPr lang="en-US" altLang="en-US" b="0" i="1" baseline="-25000" dirty="0" smtClean="0">
                          <a:latin typeface="Cambria Math"/>
                          <a:cs typeface="Times New Roman" pitchFamily="18" charset="0"/>
                        </a:rPr>
                        <m:t>3</m:t>
                      </m:r>
                    </m:oMath>
                  </m:oMathPara>
                </a14:m>
                <a:endParaRPr lang="hu-HU" altLang="en-US" baseline="-25000" dirty="0">
                  <a:cs typeface="Times New Roman" pitchFamily="18" charset="0"/>
                </a:endParaRPr>
              </a:p>
            </p:txBody>
          </p:sp>
        </mc:Choice>
        <mc:Fallback xmlns="">
          <p:sp>
            <p:nvSpPr>
              <p:cNvPr id="35" name="Rectangle 15"/>
              <p:cNvSpPr>
                <a:spLocks noRot="1" noChangeAspect="1" noMove="1" noResize="1" noEditPoints="1" noAdjustHandles="1" noChangeArrowheads="1" noChangeShapeType="1" noTextEdit="1"/>
              </p:cNvSpPr>
              <p:nvPr/>
            </p:nvSpPr>
            <p:spPr bwMode="auto">
              <a:xfrm>
                <a:off x="7722017" y="4841021"/>
                <a:ext cx="1284326" cy="453137"/>
              </a:xfrm>
              <a:prstGeom prst="rect">
                <a:avLst/>
              </a:prstGeom>
              <a:blipFill rotWithShape="1">
                <a:blip r:embed="rId10"/>
                <a:stretch>
                  <a:fillRect b="-675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195">
                                            <p:txEl>
                                              <p:pRg st="3" end="3"/>
                                            </p:txEl>
                                          </p:spTgt>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8195">
                                            <p:txEl>
                                              <p:pRg st="4" end="4"/>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8195">
                                            <p:txEl>
                                              <p:pRg st="5" end="5"/>
                                            </p:txEl>
                                          </p:spTgt>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8204"/>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0" nodeType="afterEffect">
                                  <p:stCondLst>
                                    <p:cond delay="0"/>
                                  </p:stCondLst>
                                  <p:childTnLst>
                                    <p:set>
                                      <p:cBhvr>
                                        <p:cTn id="43" dur="1" fill="hold">
                                          <p:stCondLst>
                                            <p:cond delay="0"/>
                                          </p:stCondLst>
                                        </p:cTn>
                                        <p:tgtEl>
                                          <p:spTgt spid="8205"/>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grpId="0" nodeType="afterEffect">
                                  <p:stCondLst>
                                    <p:cond delay="0"/>
                                  </p:stCondLst>
                                  <p:childTnLst>
                                    <p:set>
                                      <p:cBhvr>
                                        <p:cTn id="46" dur="1" fill="hold">
                                          <p:stCondLst>
                                            <p:cond delay="0"/>
                                          </p:stCondLst>
                                        </p:cTn>
                                        <p:tgtEl>
                                          <p:spTgt spid="8207"/>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0"/>
                                  </p:stCondLst>
                                  <p:childTnLst>
                                    <p:set>
                                      <p:cBhvr>
                                        <p:cTn id="49" dur="1" fill="hold">
                                          <p:stCondLst>
                                            <p:cond delay="0"/>
                                          </p:stCondLst>
                                        </p:cTn>
                                        <p:tgtEl>
                                          <p:spTgt spid="8210"/>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8212"/>
                                        </p:tgtEl>
                                        <p:attrNameLst>
                                          <p:attrName>style.visibility</p:attrName>
                                        </p:attrNameLst>
                                      </p:cBhvr>
                                      <p:to>
                                        <p:strVal val="visible"/>
                                      </p:to>
                                    </p:set>
                                  </p:childTnLst>
                                </p:cTn>
                              </p:par>
                            </p:childTnLst>
                          </p:cTn>
                        </p:par>
                        <p:par>
                          <p:cTn id="53" fill="hold">
                            <p:stCondLst>
                              <p:cond delay="0"/>
                            </p:stCondLst>
                            <p:childTnLst>
                              <p:par>
                                <p:cTn id="54" presetID="1" presetClass="entr" presetSubtype="0" fill="hold" grpId="0" nodeType="afterEffect">
                                  <p:stCondLst>
                                    <p:cond delay="0"/>
                                  </p:stCondLst>
                                  <p:childTnLst>
                                    <p:set>
                                      <p:cBhvr>
                                        <p:cTn id="55" dur="1" fill="hold">
                                          <p:stCondLst>
                                            <p:cond delay="0"/>
                                          </p:stCondLst>
                                        </p:cTn>
                                        <p:tgtEl>
                                          <p:spTgt spid="8213"/>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par>
                          <p:cTn id="59" fill="hold">
                            <p:stCondLst>
                              <p:cond delay="0"/>
                            </p:stCondLst>
                            <p:childTnLst>
                              <p:par>
                                <p:cTn id="60" presetID="1" presetClass="entr" presetSubtype="0" fill="hold" grpId="0" nodeType="afterEffect">
                                  <p:stCondLst>
                                    <p:cond delay="0"/>
                                  </p:stCondLst>
                                  <p:childTnLst>
                                    <p:set>
                                      <p:cBhvr>
                                        <p:cTn id="61" dur="1" fill="hold">
                                          <p:stCondLst>
                                            <p:cond delay="0"/>
                                          </p:stCondLst>
                                        </p:cTn>
                                        <p:tgtEl>
                                          <p:spTgt spid="33"/>
                                        </p:tgtEl>
                                        <p:attrNameLst>
                                          <p:attrName>style.visibility</p:attrName>
                                        </p:attrNameLst>
                                      </p:cBhvr>
                                      <p:to>
                                        <p:strVal val="visible"/>
                                      </p:to>
                                    </p:set>
                                  </p:childTnLst>
                                </p:cTn>
                              </p:par>
                            </p:childTnLst>
                          </p:cTn>
                        </p:par>
                        <p:par>
                          <p:cTn id="62" fill="hold">
                            <p:stCondLst>
                              <p:cond delay="0"/>
                            </p:stCondLst>
                            <p:childTnLst>
                              <p:par>
                                <p:cTn id="63" presetID="1" presetClass="entr" presetSubtype="0" fill="hold" grpId="0" nodeType="after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childTnLst>
                          </p:cTn>
                        </p:par>
                        <p:par>
                          <p:cTn id="65" fill="hold">
                            <p:stCondLst>
                              <p:cond delay="0"/>
                            </p:stCondLst>
                            <p:childTnLst>
                              <p:par>
                                <p:cTn id="66" presetID="1" presetClass="entr" presetSubtype="0" fill="hold" grpId="0" nodeType="afterEffect">
                                  <p:stCondLst>
                                    <p:cond delay="0"/>
                                  </p:stCondLst>
                                  <p:childTnLst>
                                    <p:set>
                                      <p:cBhvr>
                                        <p:cTn id="67" dur="1" fill="hold">
                                          <p:stCondLst>
                                            <p:cond delay="0"/>
                                          </p:stCondLst>
                                        </p:cTn>
                                        <p:tgtEl>
                                          <p:spTgt spid="35"/>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8195">
                                            <p:txEl>
                                              <p:pRg st="6" end="6"/>
                                            </p:txEl>
                                          </p:spTgt>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P spid="8204" grpId="0" animBg="1"/>
      <p:bldP spid="8205" grpId="0" animBg="1"/>
      <p:bldP spid="8207" grpId="0" animBg="1"/>
      <p:bldP spid="8210" grpId="0" animBg="1"/>
      <p:bldP spid="8212" grpId="0" animBg="1"/>
      <p:bldP spid="8213" grpId="0" animBg="1"/>
      <p:bldP spid="24" grpId="0" animBg="1"/>
      <p:bldP spid="25" grpId="0" animBg="1"/>
      <p:bldP spid="26" grpId="0"/>
      <p:bldP spid="27" grpId="0" animBg="1"/>
      <p:bldP spid="28" grpId="0"/>
      <p:bldP spid="29" grpId="0"/>
      <p:bldP spid="30" grpId="0" animBg="1"/>
      <p:bldP spid="31" grpId="0"/>
      <p:bldP spid="32" grpId="0" animBg="1"/>
      <p:bldP spid="33" grpId="0"/>
      <p:bldP spid="34" grpId="0"/>
      <p:bldP spid="3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Vektoriális szorzat- jobbrendsz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2426" y="26686"/>
            <a:ext cx="1211575" cy="1212916"/>
          </a:xfrm>
          <a:prstGeom prst="rect">
            <a:avLst/>
          </a:prstGeom>
          <a:noFill/>
          <a:extLst>
            <a:ext uri="{909E8E84-426E-40DD-AFC4-6F175D3DCCD1}">
              <a14:hiddenFill xmlns:a14="http://schemas.microsoft.com/office/drawing/2010/main">
                <a:solidFill>
                  <a:srgbClr val="FFFFFF"/>
                </a:solidFill>
              </a14:hiddenFill>
            </a:ext>
          </a:extLst>
        </p:spPr>
      </p:pic>
      <p:sp>
        <p:nvSpPr>
          <p:cNvPr id="3" name="Cím 1"/>
          <p:cNvSpPr>
            <a:spLocks noGrp="1"/>
          </p:cNvSpPr>
          <p:nvPr>
            <p:ph type="title"/>
          </p:nvPr>
        </p:nvSpPr>
        <p:spPr>
          <a:xfrm>
            <a:off x="207758" y="276495"/>
            <a:ext cx="6920527" cy="857250"/>
          </a:xfrm>
        </p:spPr>
        <p:txBody>
          <a:bodyPr>
            <a:normAutofit/>
          </a:bodyPr>
          <a:lstStyle/>
          <a:p>
            <a:r>
              <a:rPr lang="en-US" dirty="0" smtClean="0">
                <a:solidFill>
                  <a:srgbClr val="FF0000"/>
                </a:solidFill>
              </a:rPr>
              <a:t>Cross product</a:t>
            </a:r>
            <a:endParaRPr lang="en-US" dirty="0">
              <a:solidFill>
                <a:srgbClr val="FF0000"/>
              </a:solidFill>
            </a:endParaRPr>
          </a:p>
        </p:txBody>
      </p:sp>
      <mc:AlternateContent xmlns:mc="http://schemas.openxmlformats.org/markup-compatibility/2006" xmlns:a14="http://schemas.microsoft.com/office/drawing/2010/main">
        <mc:Choice Requires="a14">
          <p:sp>
            <p:nvSpPr>
              <p:cNvPr id="4" name="Tartalom helye 2"/>
              <p:cNvSpPr txBox="1">
                <a:spLocks/>
              </p:cNvSpPr>
              <p:nvPr/>
            </p:nvSpPr>
            <p:spPr>
              <a:xfrm>
                <a:off x="-8575" y="1420506"/>
                <a:ext cx="9152576" cy="3386546"/>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0"/>
                  </a:spcBef>
                  <a:spcAft>
                    <a:spcPts val="0"/>
                  </a:spcAft>
                </a:pPr>
                <a:r>
                  <a:rPr lang="en-US" sz="2400" b="1" dirty="0" smtClean="0"/>
                  <a:t>Definition</a:t>
                </a:r>
                <a:r>
                  <a:rPr lang="hu-HU" sz="2400" b="1" dirty="0" smtClean="0"/>
                  <a:t>:</a:t>
                </a:r>
                <a:r>
                  <a:rPr lang="en-US" sz="2400" dirty="0" smtClean="0"/>
                  <a:t> </a:t>
                </a:r>
                <a14:m>
                  <m:oMath xmlns:m="http://schemas.openxmlformats.org/officeDocument/2006/math">
                    <m:sSub>
                      <m:sSubPr>
                        <m:ctrlPr>
                          <a:rPr lang="hu-HU" sz="2400" i="1" smtClean="0">
                            <a:latin typeface="Cambria Math" panose="02040503050406030204" pitchFamily="18" charset="0"/>
                          </a:rPr>
                        </m:ctrlPr>
                      </m:sSubPr>
                      <m:e>
                        <m:r>
                          <a:rPr lang="en-US" sz="2400" b="1" i="1" smtClean="0">
                            <a:latin typeface="Cambria Math"/>
                          </a:rPr>
                          <m:t>|</m:t>
                        </m:r>
                        <m:r>
                          <a:rPr lang="hu-HU" sz="2400" b="1" i="1" smtClean="0">
                            <a:latin typeface="Cambria Math"/>
                          </a:rPr>
                          <m:t>𝒗</m:t>
                        </m:r>
                      </m:e>
                      <m:sub>
                        <m:r>
                          <a:rPr lang="hu-HU" sz="2400" i="1" smtClean="0">
                            <a:latin typeface="Cambria Math"/>
                          </a:rPr>
                          <m:t>1</m:t>
                        </m:r>
                      </m:sub>
                    </m:sSub>
                    <m:r>
                      <a:rPr lang="hu-HU" sz="2400" i="1" smtClean="0">
                        <a:latin typeface="Cambria Math"/>
                        <a:ea typeface="Cambria Math"/>
                      </a:rPr>
                      <m:t>×</m:t>
                    </m:r>
                    <m:sSub>
                      <m:sSubPr>
                        <m:ctrlPr>
                          <a:rPr lang="hu-HU" sz="2400" i="1">
                            <a:latin typeface="Cambria Math" panose="02040503050406030204" pitchFamily="18" charset="0"/>
                          </a:rPr>
                        </m:ctrlPr>
                      </m:sSubPr>
                      <m:e>
                        <m:r>
                          <a:rPr lang="hu-HU" sz="2400" b="1" i="1">
                            <a:latin typeface="Cambria Math"/>
                          </a:rPr>
                          <m:t>𝒗</m:t>
                        </m:r>
                      </m:e>
                      <m:sub>
                        <m:r>
                          <a:rPr lang="hu-HU" sz="2400" i="1" smtClean="0">
                            <a:latin typeface="Cambria Math"/>
                          </a:rPr>
                          <m:t>2</m:t>
                        </m:r>
                      </m:sub>
                    </m:sSub>
                    <m:r>
                      <a:rPr lang="en-US" sz="2400" b="0" i="1" smtClean="0">
                        <a:latin typeface="Cambria Math"/>
                      </a:rPr>
                      <m:t>|</m:t>
                    </m:r>
                    <m:r>
                      <a:rPr lang="en-US" sz="2400" i="1" smtClean="0">
                        <a:latin typeface="Cambria Math"/>
                      </a:rPr>
                      <m:t>=</m:t>
                    </m:r>
                    <m:d>
                      <m:dPr>
                        <m:begChr m:val="|"/>
                        <m:endChr m:val="|"/>
                        <m:ctrlPr>
                          <a:rPr lang="en-US" altLang="en-US" sz="2400" b="1" i="1" dirty="0">
                            <a:latin typeface="Cambria Math" panose="02040503050406030204" pitchFamily="18" charset="0"/>
                            <a:cs typeface="Times New Roman" panose="02020603050405020304" pitchFamily="18" charset="0"/>
                            <a:sym typeface="Symbol" pitchFamily="18" charset="2"/>
                          </a:rPr>
                        </m:ctrlPr>
                      </m:dPr>
                      <m:e>
                        <m:r>
                          <a:rPr lang="hu-HU" altLang="en-US" sz="2400" b="1" i="1" dirty="0">
                            <a:latin typeface="Cambria Math"/>
                          </a:rPr>
                          <m:t>𝒗</m:t>
                        </m:r>
                        <m:r>
                          <a:rPr lang="hu-HU" altLang="en-US" sz="2400" i="1" baseline="-25000" dirty="0">
                            <a:latin typeface="Cambria Math"/>
                            <a:cs typeface="Times New Roman" pitchFamily="18" charset="0"/>
                          </a:rPr>
                          <m:t>1</m:t>
                        </m:r>
                      </m:e>
                    </m:d>
                    <m:d>
                      <m:dPr>
                        <m:begChr m:val="|"/>
                        <m:endChr m:val="|"/>
                        <m:ctrlPr>
                          <a:rPr lang="en-US" altLang="en-US" sz="2400" b="1" i="1" dirty="0">
                            <a:latin typeface="Cambria Math" panose="02040503050406030204" pitchFamily="18" charset="0"/>
                            <a:cs typeface="Times New Roman" panose="02020603050405020304" pitchFamily="18" charset="0"/>
                            <a:sym typeface="Symbol" pitchFamily="18" charset="2"/>
                          </a:rPr>
                        </m:ctrlPr>
                      </m:dPr>
                      <m:e>
                        <m:r>
                          <a:rPr lang="hu-HU" altLang="en-US" sz="2400" b="1" i="1" dirty="0">
                            <a:latin typeface="Cambria Math"/>
                          </a:rPr>
                          <m:t>𝒗</m:t>
                        </m:r>
                        <m:r>
                          <a:rPr lang="hu-HU" altLang="en-US" sz="2400" i="1" baseline="-25000" dirty="0">
                            <a:latin typeface="Cambria Math"/>
                            <a:cs typeface="Times New Roman" pitchFamily="18" charset="0"/>
                          </a:rPr>
                          <m:t>2</m:t>
                        </m:r>
                      </m:e>
                    </m:d>
                    <m:r>
                      <m:rPr>
                        <m:sty m:val="p"/>
                      </m:rPr>
                      <a:rPr lang="en-US" altLang="en-US" sz="2400" b="0" i="0" dirty="0" smtClean="0">
                        <a:latin typeface="Cambria Math"/>
                      </a:rPr>
                      <m:t>sin</m:t>
                    </m:r>
                    <m:d>
                      <m:dPr>
                        <m:ctrlPr>
                          <a:rPr lang="en-US" altLang="en-US" sz="2400" i="1" dirty="0">
                            <a:latin typeface="Cambria Math" panose="02040503050406030204" pitchFamily="18" charset="0"/>
                          </a:rPr>
                        </m:ctrlPr>
                      </m:dPr>
                      <m:e>
                        <m:r>
                          <a:rPr lang="en-US" altLang="en-US" sz="2400" i="1" dirty="0">
                            <a:latin typeface="Cambria Math"/>
                            <a:ea typeface="Cambria Math"/>
                          </a:rPr>
                          <m:t>𝛼</m:t>
                        </m:r>
                      </m:e>
                    </m:d>
                  </m:oMath>
                </a14:m>
                <a:endParaRPr lang="en-US" sz="2400" dirty="0" smtClean="0"/>
              </a:p>
              <a:p>
                <a:pPr marL="324000" fontAlgn="auto">
                  <a:spcBef>
                    <a:spcPts val="1200"/>
                  </a:spcBef>
                  <a:spcAft>
                    <a:spcPts val="0"/>
                  </a:spcAft>
                </a:pPr>
                <a:r>
                  <a:rPr lang="en-US" sz="2400" b="1" dirty="0" smtClean="0"/>
                  <a:t>Meaning</a:t>
                </a:r>
                <a:r>
                  <a:rPr lang="hu-HU" sz="2400" b="1" dirty="0" smtClean="0"/>
                  <a:t>:</a:t>
                </a:r>
                <a:endParaRPr lang="en-US" sz="2400" b="1" dirty="0" smtClean="0"/>
              </a:p>
              <a:p>
                <a:pPr lvl="1">
                  <a:lnSpc>
                    <a:spcPct val="80000"/>
                  </a:lnSpc>
                  <a:spcBef>
                    <a:spcPts val="600"/>
                  </a:spcBef>
                  <a:spcAft>
                    <a:spcPts val="0"/>
                  </a:spcAft>
                  <a:buClr>
                    <a:schemeClr val="tx1"/>
                  </a:buClr>
                  <a:buSzPct val="100000"/>
                </a:pPr>
                <a:r>
                  <a:rPr lang="en-US" altLang="en-US" sz="2400" b="1" u="sng" dirty="0" smtClean="0">
                    <a:cs typeface="Times New Roman" pitchFamily="18" charset="0"/>
                    <a:sym typeface="Symbol" pitchFamily="18" charset="2"/>
                  </a:rPr>
                  <a:t>Area and orthogonal direction</a:t>
                </a:r>
                <a:endParaRPr lang="hu-HU" altLang="en-US" sz="2400" dirty="0">
                  <a:cs typeface="Times New Roman" pitchFamily="18" charset="0"/>
                  <a:sym typeface="Symbol" pitchFamily="18" charset="2"/>
                </a:endParaRPr>
              </a:p>
              <a:p>
                <a:pPr lvl="1">
                  <a:lnSpc>
                    <a:spcPct val="80000"/>
                  </a:lnSpc>
                  <a:spcBef>
                    <a:spcPts val="600"/>
                  </a:spcBef>
                  <a:spcAft>
                    <a:spcPts val="0"/>
                  </a:spcAft>
                  <a:buClr>
                    <a:schemeClr val="tx1"/>
                  </a:buClr>
                  <a:buSzPct val="100000"/>
                </a:pPr>
                <a:r>
                  <a:rPr lang="en-US" altLang="en-US" sz="2400" dirty="0" smtClean="0">
                    <a:cs typeface="Times New Roman" pitchFamily="18" charset="0"/>
                    <a:sym typeface="Symbol" pitchFamily="18" charset="2"/>
                  </a:rPr>
                  <a:t>Projection of </a:t>
                </a:r>
                <a14:m>
                  <m:oMath xmlns:m="http://schemas.openxmlformats.org/officeDocument/2006/math">
                    <m:r>
                      <a:rPr lang="hu-HU" altLang="en-US" sz="2400" b="1" i="1" dirty="0">
                        <a:latin typeface="Cambria Math"/>
                      </a:rPr>
                      <m:t>𝒗</m:t>
                    </m:r>
                    <m:r>
                      <a:rPr lang="hu-HU" altLang="en-US" sz="2400" i="1" baseline="-25000" dirty="0">
                        <a:latin typeface="Cambria Math"/>
                        <a:cs typeface="Times New Roman" pitchFamily="18" charset="0"/>
                      </a:rPr>
                      <m:t>1</m:t>
                    </m:r>
                  </m:oMath>
                </a14:m>
                <a:r>
                  <a:rPr lang="hu-HU" altLang="en-US" sz="2400" dirty="0" smtClean="0">
                    <a:cs typeface="Times New Roman" pitchFamily="18" charset="0"/>
                    <a:sym typeface="Symbol" pitchFamily="18" charset="2"/>
                  </a:rPr>
                  <a:t> </a:t>
                </a:r>
                <a:r>
                  <a:rPr lang="en-US" altLang="en-US" sz="2400" dirty="0" smtClean="0">
                    <a:cs typeface="Times New Roman" pitchFamily="18" charset="0"/>
                    <a:sym typeface="Symbol" pitchFamily="18" charset="2"/>
                  </a:rPr>
                  <a:t>onto plane orthogonal to </a:t>
                </a:r>
                <a14:m>
                  <m:oMath xmlns:m="http://schemas.openxmlformats.org/officeDocument/2006/math">
                    <m:r>
                      <a:rPr lang="hu-HU" altLang="en-US" sz="2400" b="1" i="1" dirty="0">
                        <a:latin typeface="Cambria Math"/>
                      </a:rPr>
                      <m:t>𝒗</m:t>
                    </m:r>
                    <m:r>
                      <a:rPr lang="hu-HU" altLang="en-US" sz="2400" i="1" baseline="-25000" dirty="0">
                        <a:latin typeface="Cambria Math"/>
                        <a:cs typeface="Times New Roman" pitchFamily="18" charset="0"/>
                      </a:rPr>
                      <m:t>2</m:t>
                    </m:r>
                  </m:oMath>
                </a14:m>
                <a:r>
                  <a:rPr lang="hu-HU" altLang="en-US" sz="2400" dirty="0" smtClean="0">
                    <a:cs typeface="Times New Roman" pitchFamily="18" charset="0"/>
                    <a:sym typeface="Symbol" pitchFamily="18" charset="2"/>
                  </a:rPr>
                  <a:t> and 90 </a:t>
                </a:r>
                <a:r>
                  <a:rPr lang="en-US" altLang="en-US" sz="2400" dirty="0" err="1" smtClean="0">
                    <a:cs typeface="Times New Roman" pitchFamily="18" charset="0"/>
                    <a:sym typeface="Symbol" pitchFamily="18" charset="2"/>
                  </a:rPr>
                  <a:t>deg</a:t>
                </a:r>
                <a:r>
                  <a:rPr lang="en-US" altLang="en-US" sz="2400" dirty="0" smtClean="0">
                    <a:cs typeface="Times New Roman" pitchFamily="18" charset="0"/>
                    <a:sym typeface="Symbol" pitchFamily="18" charset="2"/>
                  </a:rPr>
                  <a:t> rotation</a:t>
                </a:r>
                <a:r>
                  <a:rPr lang="hu-HU" altLang="en-US" sz="2400" dirty="0" smtClean="0">
                    <a:cs typeface="Times New Roman" pitchFamily="18" charset="0"/>
                    <a:sym typeface="Symbol" pitchFamily="18" charset="2"/>
                  </a:rPr>
                  <a:t>) </a:t>
                </a:r>
                <a:r>
                  <a:rPr lang="en-US" altLang="en-US" sz="2400" dirty="0">
                    <a:cs typeface="Times New Roman" pitchFamily="18" charset="0"/>
                    <a:sym typeface="Symbol" pitchFamily="18" charset="2"/>
                  </a:rPr>
                  <a:t>* </a:t>
                </a:r>
                <a:r>
                  <a:rPr lang="en-US" altLang="en-US" sz="2400" dirty="0" smtClean="0">
                    <a:cs typeface="Times New Roman" pitchFamily="18" charset="0"/>
                    <a:sym typeface="Symbol" pitchFamily="18" charset="2"/>
                  </a:rPr>
                  <a:t>length</a:t>
                </a:r>
                <a:r>
                  <a:rPr lang="hu-HU" altLang="en-US" sz="2400" dirty="0" smtClean="0">
                    <a:cs typeface="Times New Roman" pitchFamily="18" charset="0"/>
                    <a:sym typeface="Symbol" pitchFamily="18" charset="2"/>
                  </a:rPr>
                  <a:t> of </a:t>
                </a:r>
                <a14:m>
                  <m:oMath xmlns:m="http://schemas.openxmlformats.org/officeDocument/2006/math">
                    <m:r>
                      <a:rPr lang="hu-HU" altLang="en-US" sz="2400" b="1" i="1" dirty="0">
                        <a:latin typeface="Cambria Math"/>
                      </a:rPr>
                      <m:t>𝒗</m:t>
                    </m:r>
                    <m:r>
                      <a:rPr lang="hu-HU" altLang="en-US" sz="2400" i="1" baseline="-25000" dirty="0">
                        <a:latin typeface="Cambria Math"/>
                        <a:cs typeface="Times New Roman" pitchFamily="18" charset="0"/>
                      </a:rPr>
                      <m:t>2</m:t>
                    </m:r>
                  </m:oMath>
                </a14:m>
                <a:r>
                  <a:rPr lang="hu-HU" altLang="en-US" sz="2400" dirty="0">
                    <a:cs typeface="Times New Roman" pitchFamily="18" charset="0"/>
                    <a:sym typeface="Symbol" pitchFamily="18" charset="2"/>
                  </a:rPr>
                  <a:t> </a:t>
                </a:r>
              </a:p>
              <a:p>
                <a:pPr fontAlgn="auto">
                  <a:spcBef>
                    <a:spcPts val="1200"/>
                  </a:spcBef>
                  <a:spcAft>
                    <a:spcPts val="0"/>
                  </a:spcAft>
                </a:pPr>
                <a:r>
                  <a:rPr lang="en-US" sz="2400" b="1" dirty="0" smtClean="0"/>
                  <a:t>Properties</a:t>
                </a:r>
                <a:r>
                  <a:rPr lang="hu-HU" sz="2400" b="1" dirty="0" smtClean="0"/>
                  <a:t>:</a:t>
                </a:r>
              </a:p>
              <a:p>
                <a:pPr lvl="1" fontAlgn="auto">
                  <a:spcBef>
                    <a:spcPts val="0"/>
                  </a:spcBef>
                  <a:spcAft>
                    <a:spcPts val="0"/>
                  </a:spcAft>
                </a:pPr>
                <a:r>
                  <a:rPr lang="hu-HU" sz="2400" dirty="0" smtClean="0"/>
                  <a:t>N</a:t>
                </a:r>
                <a:r>
                  <a:rPr lang="en-US" sz="2400" dirty="0" err="1" smtClean="0"/>
                  <a:t>ot</a:t>
                </a:r>
                <a:r>
                  <a:rPr lang="en-US" sz="2400" dirty="0" smtClean="0"/>
                  <a:t> associative!</a:t>
                </a:r>
                <a:r>
                  <a:rPr lang="hu-HU" sz="2400" dirty="0" smtClean="0"/>
                  <a:t> </a:t>
                </a:r>
              </a:p>
              <a:p>
                <a:pPr lvl="1" fontAlgn="auto">
                  <a:spcBef>
                    <a:spcPts val="0"/>
                  </a:spcBef>
                  <a:spcAft>
                    <a:spcPts val="0"/>
                  </a:spcAft>
                </a:pPr>
                <a:r>
                  <a:rPr lang="en-US" sz="2400" dirty="0" smtClean="0"/>
                  <a:t>Alternating:</a:t>
                </a:r>
                <a:r>
                  <a:rPr lang="hu-HU" sz="2400" dirty="0" smtClean="0"/>
                  <a:t> </a:t>
                </a:r>
                <a14:m>
                  <m:oMath xmlns:m="http://schemas.openxmlformats.org/officeDocument/2006/math">
                    <m:r>
                      <a:rPr lang="hu-HU" altLang="en-US" sz="2000" b="1" i="1" dirty="0">
                        <a:latin typeface="Cambria Math"/>
                      </a:rPr>
                      <m:t>𝒗</m:t>
                    </m:r>
                    <m:r>
                      <a:rPr lang="hu-HU" altLang="en-US" sz="2000" i="1" baseline="-25000" dirty="0">
                        <a:latin typeface="Cambria Math"/>
                        <a:cs typeface="Times New Roman" pitchFamily="18" charset="0"/>
                      </a:rPr>
                      <m:t>1</m:t>
                    </m:r>
                    <m:r>
                      <a:rPr lang="hu-HU" sz="2000" i="1">
                        <a:latin typeface="Cambria Math"/>
                        <a:ea typeface="Cambria Math"/>
                      </a:rPr>
                      <m:t>×</m:t>
                    </m:r>
                    <m:r>
                      <a:rPr lang="hu-HU" altLang="en-US" sz="2000" b="1" i="1" dirty="0">
                        <a:latin typeface="Cambria Math"/>
                      </a:rPr>
                      <m:t>𝒗</m:t>
                    </m:r>
                    <m:r>
                      <a:rPr lang="hu-HU" altLang="en-US" sz="2000" i="1" baseline="-25000" dirty="0">
                        <a:latin typeface="Cambria Math"/>
                        <a:cs typeface="Times New Roman" pitchFamily="18" charset="0"/>
                      </a:rPr>
                      <m:t>2</m:t>
                    </m:r>
                    <m:r>
                      <a:rPr lang="en-US" sz="2000">
                        <a:latin typeface="Cambria Math"/>
                      </a:rPr>
                      <m:t>=</m:t>
                    </m:r>
                    <m:r>
                      <a:rPr lang="hu-HU" sz="2000" b="1" i="1">
                        <a:latin typeface="Cambria Math"/>
                      </a:rPr>
                      <m:t>−</m:t>
                    </m:r>
                    <m:r>
                      <a:rPr lang="hu-HU" altLang="en-US" sz="2000" b="1" i="1" dirty="0">
                        <a:latin typeface="Cambria Math"/>
                      </a:rPr>
                      <m:t>𝒗</m:t>
                    </m:r>
                    <m:r>
                      <a:rPr lang="hu-HU" altLang="en-US" sz="2000" i="1" baseline="-25000" dirty="0">
                        <a:latin typeface="Cambria Math"/>
                        <a:cs typeface="Times New Roman" pitchFamily="18" charset="0"/>
                      </a:rPr>
                      <m:t>2</m:t>
                    </m:r>
                    <m:r>
                      <a:rPr lang="hu-HU" sz="2000" i="1">
                        <a:latin typeface="Cambria Math"/>
                        <a:ea typeface="Cambria Math"/>
                      </a:rPr>
                      <m:t>×</m:t>
                    </m:r>
                    <m:r>
                      <a:rPr lang="hu-HU" altLang="en-US" sz="2000" b="1" i="1" dirty="0">
                        <a:latin typeface="Cambria Math"/>
                      </a:rPr>
                      <m:t>𝒗</m:t>
                    </m:r>
                    <m:r>
                      <a:rPr lang="hu-HU" altLang="en-US" sz="2000" i="1" baseline="-25000" dirty="0">
                        <a:latin typeface="Cambria Math"/>
                        <a:cs typeface="Times New Roman" pitchFamily="18" charset="0"/>
                      </a:rPr>
                      <m:t>1</m:t>
                    </m:r>
                  </m:oMath>
                </a14:m>
                <a:endParaRPr lang="hu-HU" sz="2000" dirty="0" smtClean="0"/>
              </a:p>
              <a:p>
                <a:pPr lvl="1" fontAlgn="auto">
                  <a:spcBef>
                    <a:spcPts val="0"/>
                  </a:spcBef>
                  <a:spcAft>
                    <a:spcPts val="0"/>
                  </a:spcAft>
                </a:pPr>
                <a:r>
                  <a:rPr lang="en-US" sz="2400" dirty="0" smtClean="0"/>
                  <a:t>Distributive</a:t>
                </a:r>
                <a:r>
                  <a:rPr lang="hu-HU" sz="2400" dirty="0" smtClean="0"/>
                  <a:t>: </a:t>
                </a:r>
                <a14:m>
                  <m:oMath xmlns:m="http://schemas.openxmlformats.org/officeDocument/2006/math">
                    <m:r>
                      <a:rPr lang="hu-HU" altLang="en-US" sz="2000" b="1" i="1" dirty="0">
                        <a:latin typeface="Cambria Math"/>
                      </a:rPr>
                      <m:t>𝒗</m:t>
                    </m:r>
                    <m:r>
                      <a:rPr lang="hu-HU" altLang="en-US" sz="2000" i="1" baseline="-25000" dirty="0">
                        <a:latin typeface="Cambria Math"/>
                        <a:cs typeface="Times New Roman" pitchFamily="18" charset="0"/>
                      </a:rPr>
                      <m:t>1</m:t>
                    </m:r>
                    <m:r>
                      <a:rPr lang="hu-HU" sz="2000" i="1">
                        <a:latin typeface="Cambria Math"/>
                        <a:ea typeface="Cambria Math"/>
                      </a:rPr>
                      <m:t>×</m:t>
                    </m:r>
                    <m:d>
                      <m:dPr>
                        <m:ctrlPr>
                          <a:rPr lang="en-US" sz="2000" i="1">
                            <a:latin typeface="Cambria Math" panose="02040503050406030204" pitchFamily="18" charset="0"/>
                          </a:rPr>
                        </m:ctrlPr>
                      </m:dPr>
                      <m:e>
                        <m:r>
                          <a:rPr lang="hu-HU" altLang="en-US" sz="2000" b="1" i="1" dirty="0">
                            <a:latin typeface="Cambria Math"/>
                          </a:rPr>
                          <m:t>𝒗</m:t>
                        </m:r>
                        <m:r>
                          <a:rPr lang="hu-HU" altLang="en-US" sz="2000" i="1" baseline="-25000" dirty="0">
                            <a:latin typeface="Cambria Math"/>
                            <a:cs typeface="Times New Roman" pitchFamily="18" charset="0"/>
                          </a:rPr>
                          <m:t>2</m:t>
                        </m:r>
                        <m:r>
                          <a:rPr lang="en-US" sz="2000" i="1">
                            <a:latin typeface="Cambria Math"/>
                          </a:rPr>
                          <m:t>+</m:t>
                        </m:r>
                        <m:r>
                          <a:rPr lang="hu-HU" altLang="en-US" sz="2000" b="1" i="1" dirty="0">
                            <a:latin typeface="Cambria Math"/>
                          </a:rPr>
                          <m:t>𝒗</m:t>
                        </m:r>
                        <m:r>
                          <a:rPr lang="hu-HU" altLang="en-US" sz="2000" b="0" i="1" baseline="-25000" dirty="0" smtClean="0">
                            <a:latin typeface="Cambria Math"/>
                            <a:cs typeface="Times New Roman" pitchFamily="18" charset="0"/>
                          </a:rPr>
                          <m:t>3</m:t>
                        </m:r>
                      </m:e>
                    </m:d>
                    <m:r>
                      <a:rPr lang="en-US" sz="2000" i="1">
                        <a:latin typeface="Cambria Math"/>
                      </a:rPr>
                      <m:t>=</m:t>
                    </m:r>
                    <m:r>
                      <a:rPr lang="hu-HU" altLang="en-US" sz="2000" b="1" i="1" dirty="0">
                        <a:latin typeface="Cambria Math"/>
                      </a:rPr>
                      <m:t>𝒗</m:t>
                    </m:r>
                    <m:r>
                      <a:rPr lang="hu-HU" altLang="en-US" sz="2000" i="1" baseline="-25000" dirty="0">
                        <a:latin typeface="Cambria Math"/>
                        <a:cs typeface="Times New Roman" pitchFamily="18" charset="0"/>
                      </a:rPr>
                      <m:t>1</m:t>
                    </m:r>
                    <m:r>
                      <a:rPr lang="hu-HU" sz="2000" i="1">
                        <a:latin typeface="Cambria Math"/>
                        <a:ea typeface="Cambria Math"/>
                      </a:rPr>
                      <m:t>×</m:t>
                    </m:r>
                    <m:r>
                      <a:rPr lang="hu-HU" altLang="en-US" sz="2000" b="1" i="1" dirty="0">
                        <a:latin typeface="Cambria Math"/>
                      </a:rPr>
                      <m:t>𝒗</m:t>
                    </m:r>
                    <m:r>
                      <a:rPr lang="hu-HU" altLang="en-US" sz="2000" i="1" baseline="-25000" dirty="0">
                        <a:latin typeface="Cambria Math"/>
                        <a:cs typeface="Times New Roman" pitchFamily="18" charset="0"/>
                      </a:rPr>
                      <m:t>2</m:t>
                    </m:r>
                    <m:r>
                      <a:rPr lang="en-US" sz="2000" i="1" smtClean="0">
                        <a:latin typeface="Cambria Math"/>
                        <a:ea typeface="Cambria Math"/>
                      </a:rPr>
                      <m:t>+</m:t>
                    </m:r>
                    <m:r>
                      <a:rPr lang="hu-HU" altLang="en-US" sz="2000" b="1" i="1" dirty="0">
                        <a:latin typeface="Cambria Math"/>
                      </a:rPr>
                      <m:t>𝒗</m:t>
                    </m:r>
                    <m:r>
                      <a:rPr lang="hu-HU" altLang="en-US" sz="2000" i="1" baseline="-25000" dirty="0">
                        <a:latin typeface="Cambria Math"/>
                        <a:cs typeface="Times New Roman" pitchFamily="18" charset="0"/>
                      </a:rPr>
                      <m:t>1</m:t>
                    </m:r>
                    <m:r>
                      <a:rPr lang="hu-HU" sz="2000" i="1">
                        <a:latin typeface="Cambria Math"/>
                        <a:ea typeface="Cambria Math"/>
                      </a:rPr>
                      <m:t>×</m:t>
                    </m:r>
                    <m:r>
                      <a:rPr lang="hu-HU" altLang="en-US" sz="2000" b="1" i="1" dirty="0">
                        <a:latin typeface="Cambria Math"/>
                      </a:rPr>
                      <m:t>𝒗</m:t>
                    </m:r>
                    <m:r>
                      <a:rPr lang="hu-HU" altLang="en-US" sz="2000" b="0" i="1" baseline="-25000" dirty="0" smtClean="0">
                        <a:latin typeface="Cambria Math"/>
                        <a:cs typeface="Times New Roman" pitchFamily="18" charset="0"/>
                      </a:rPr>
                      <m:t>3</m:t>
                    </m:r>
                  </m:oMath>
                </a14:m>
                <a:endParaRPr lang="en-US" sz="2000" b="1" dirty="0" smtClean="0">
                  <a:ea typeface="Cambria Math"/>
                </a:endParaRPr>
              </a:p>
            </p:txBody>
          </p:sp>
        </mc:Choice>
        <mc:Fallback xmlns="">
          <p:sp>
            <p:nvSpPr>
              <p:cNvPr id="4" name="Tartalom helye 2"/>
              <p:cNvSpPr txBox="1">
                <a:spLocks noRot="1" noChangeAspect="1" noMove="1" noResize="1" noEditPoints="1" noAdjustHandles="1" noChangeArrowheads="1" noChangeShapeType="1" noTextEdit="1"/>
              </p:cNvSpPr>
              <p:nvPr/>
            </p:nvSpPr>
            <p:spPr>
              <a:xfrm>
                <a:off x="-8575" y="1420506"/>
                <a:ext cx="9152576" cy="3386546"/>
              </a:xfrm>
              <a:prstGeom prst="rect">
                <a:avLst/>
              </a:prstGeom>
              <a:blipFill rotWithShape="1">
                <a:blip r:embed="rId4"/>
                <a:stretch>
                  <a:fillRect l="-933" t="-1439" b="-10971"/>
                </a:stretch>
              </a:blipFill>
            </p:spPr>
            <p:txBody>
              <a:bodyPr/>
              <a:lstStyle/>
              <a:p>
                <a:r>
                  <a:rPr lang="en-US">
                    <a:noFill/>
                  </a:rPr>
                  <a:t> </a:t>
                </a:r>
              </a:p>
            </p:txBody>
          </p:sp>
        </mc:Fallback>
      </mc:AlternateContent>
      <p:sp>
        <p:nvSpPr>
          <p:cNvPr id="5" name="Freeform 27"/>
          <p:cNvSpPr>
            <a:spLocks/>
          </p:cNvSpPr>
          <p:nvPr/>
        </p:nvSpPr>
        <p:spPr bwMode="auto">
          <a:xfrm>
            <a:off x="6484436" y="1366928"/>
            <a:ext cx="2479675" cy="866775"/>
          </a:xfrm>
          <a:custGeom>
            <a:avLst/>
            <a:gdLst>
              <a:gd name="T0" fmla="*/ 2147483647 w 2061"/>
              <a:gd name="T1" fmla="*/ 2147483647 h 728"/>
              <a:gd name="T2" fmla="*/ 0 w 2061"/>
              <a:gd name="T3" fmla="*/ 2147483647 h 728"/>
              <a:gd name="T4" fmla="*/ 2147483647 w 2061"/>
              <a:gd name="T5" fmla="*/ 2147483647 h 728"/>
              <a:gd name="T6" fmla="*/ 2147483647 w 2061"/>
              <a:gd name="T7" fmla="*/ 0 h 728"/>
              <a:gd name="T8" fmla="*/ 2147483647 w 2061"/>
              <a:gd name="T9" fmla="*/ 2147483647 h 728"/>
              <a:gd name="T10" fmla="*/ 0 60000 65536"/>
              <a:gd name="T11" fmla="*/ 0 60000 65536"/>
              <a:gd name="T12" fmla="*/ 0 60000 65536"/>
              <a:gd name="T13" fmla="*/ 0 60000 65536"/>
              <a:gd name="T14" fmla="*/ 0 60000 65536"/>
              <a:gd name="T15" fmla="*/ 0 w 2061"/>
              <a:gd name="T16" fmla="*/ 0 h 728"/>
              <a:gd name="T17" fmla="*/ 2061 w 2061"/>
              <a:gd name="T18" fmla="*/ 728 h 728"/>
            </a:gdLst>
            <a:ahLst/>
            <a:cxnLst>
              <a:cxn ang="T10">
                <a:pos x="T0" y="T1"/>
              </a:cxn>
              <a:cxn ang="T11">
                <a:pos x="T2" y="T3"/>
              </a:cxn>
              <a:cxn ang="T12">
                <a:pos x="T4" y="T5"/>
              </a:cxn>
              <a:cxn ang="T13">
                <a:pos x="T6" y="T7"/>
              </a:cxn>
              <a:cxn ang="T14">
                <a:pos x="T8" y="T9"/>
              </a:cxn>
            </a:cxnLst>
            <a:rect l="T15" t="T16" r="T17" b="T18"/>
            <a:pathLst>
              <a:path w="2061" h="728">
                <a:moveTo>
                  <a:pt x="454" y="3"/>
                </a:moveTo>
                <a:lnTo>
                  <a:pt x="0" y="728"/>
                </a:lnTo>
                <a:lnTo>
                  <a:pt x="1724" y="728"/>
                </a:lnTo>
                <a:lnTo>
                  <a:pt x="2061" y="0"/>
                </a:lnTo>
                <a:lnTo>
                  <a:pt x="454" y="3"/>
                </a:lnTo>
                <a:close/>
              </a:path>
            </a:pathLst>
          </a:custGeom>
          <a:solidFill>
            <a:schemeClr val="bg2"/>
          </a:solidFill>
          <a:ln w="12700">
            <a:solidFill>
              <a:schemeClr val="tx1"/>
            </a:solidFill>
            <a:round/>
            <a:headEnd/>
            <a:tailEnd/>
          </a:ln>
        </p:spPr>
        <p:txBody>
          <a:bodyPr/>
          <a:lstStyle/>
          <a:p>
            <a:endParaRPr lang="hu-HU" sz="2800"/>
          </a:p>
        </p:txBody>
      </p:sp>
      <p:sp>
        <p:nvSpPr>
          <p:cNvPr id="6" name="Freeform 29"/>
          <p:cNvSpPr>
            <a:spLocks/>
          </p:cNvSpPr>
          <p:nvPr/>
        </p:nvSpPr>
        <p:spPr bwMode="auto">
          <a:xfrm>
            <a:off x="7348036" y="1530043"/>
            <a:ext cx="1370013" cy="595313"/>
          </a:xfrm>
          <a:custGeom>
            <a:avLst/>
            <a:gdLst>
              <a:gd name="T0" fmla="*/ 2147483647 w 863"/>
              <a:gd name="T1" fmla="*/ 2147483647 h 500"/>
              <a:gd name="T2" fmla="*/ 0 w 863"/>
              <a:gd name="T3" fmla="*/ 2147483647 h 500"/>
              <a:gd name="T4" fmla="*/ 2147483647 w 863"/>
              <a:gd name="T5" fmla="*/ 2147483647 h 500"/>
              <a:gd name="T6" fmla="*/ 2147483647 w 863"/>
              <a:gd name="T7" fmla="*/ 0 h 500"/>
              <a:gd name="T8" fmla="*/ 2147483647 w 863"/>
              <a:gd name="T9" fmla="*/ 2147483647 h 500"/>
              <a:gd name="T10" fmla="*/ 0 60000 65536"/>
              <a:gd name="T11" fmla="*/ 0 60000 65536"/>
              <a:gd name="T12" fmla="*/ 0 60000 65536"/>
              <a:gd name="T13" fmla="*/ 0 60000 65536"/>
              <a:gd name="T14" fmla="*/ 0 60000 65536"/>
              <a:gd name="T15" fmla="*/ 0 w 863"/>
              <a:gd name="T16" fmla="*/ 0 h 500"/>
              <a:gd name="T17" fmla="*/ 863 w 863"/>
              <a:gd name="T18" fmla="*/ 500 h 500"/>
            </a:gdLst>
            <a:ahLst/>
            <a:cxnLst>
              <a:cxn ang="T10">
                <a:pos x="T0" y="T1"/>
              </a:cxn>
              <a:cxn ang="T11">
                <a:pos x="T2" y="T3"/>
              </a:cxn>
              <a:cxn ang="T12">
                <a:pos x="T4" y="T5"/>
              </a:cxn>
              <a:cxn ang="T13">
                <a:pos x="T6" y="T7"/>
              </a:cxn>
              <a:cxn ang="T14">
                <a:pos x="T8" y="T9"/>
              </a:cxn>
            </a:cxnLst>
            <a:rect l="T15" t="T16" r="T17" b="T18"/>
            <a:pathLst>
              <a:path w="863" h="500">
                <a:moveTo>
                  <a:pt x="180" y="1"/>
                </a:moveTo>
                <a:lnTo>
                  <a:pt x="0" y="500"/>
                </a:lnTo>
                <a:lnTo>
                  <a:pt x="683" y="500"/>
                </a:lnTo>
                <a:lnTo>
                  <a:pt x="863" y="0"/>
                </a:lnTo>
                <a:lnTo>
                  <a:pt x="180" y="1"/>
                </a:lnTo>
                <a:close/>
              </a:path>
            </a:pathLst>
          </a:custGeom>
          <a:solidFill>
            <a:srgbClr val="FFFF00"/>
          </a:solidFill>
          <a:ln w="12700">
            <a:solidFill>
              <a:schemeClr val="tx1"/>
            </a:solidFill>
            <a:round/>
            <a:headEnd/>
            <a:tailEnd/>
          </a:ln>
        </p:spPr>
        <p:txBody>
          <a:bodyPr/>
          <a:lstStyle/>
          <a:p>
            <a:endParaRPr lang="hu-HU" sz="2800"/>
          </a:p>
        </p:txBody>
      </p:sp>
      <p:sp>
        <p:nvSpPr>
          <p:cNvPr id="7" name="Line 6"/>
          <p:cNvSpPr>
            <a:spLocks noChangeShapeType="1"/>
          </p:cNvSpPr>
          <p:nvPr/>
        </p:nvSpPr>
        <p:spPr bwMode="auto">
          <a:xfrm flipV="1">
            <a:off x="7348036" y="1528853"/>
            <a:ext cx="288925" cy="594122"/>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sz="2800"/>
          </a:p>
        </p:txBody>
      </p:sp>
      <p:sp>
        <p:nvSpPr>
          <p:cNvPr id="8" name="Line 7"/>
          <p:cNvSpPr>
            <a:spLocks noChangeShapeType="1"/>
          </p:cNvSpPr>
          <p:nvPr/>
        </p:nvSpPr>
        <p:spPr bwMode="auto">
          <a:xfrm flipV="1">
            <a:off x="7348035" y="2122975"/>
            <a:ext cx="1081088" cy="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sz="2800"/>
          </a:p>
        </p:txBody>
      </p:sp>
      <mc:AlternateContent xmlns:mc="http://schemas.openxmlformats.org/markup-compatibility/2006" xmlns:a14="http://schemas.microsoft.com/office/drawing/2010/main">
        <mc:Choice Requires="a14">
          <p:sp>
            <p:nvSpPr>
              <p:cNvPr id="9" name="Rectangle 8"/>
              <p:cNvSpPr>
                <a:spLocks noChangeArrowheads="1"/>
              </p:cNvSpPr>
              <p:nvPr/>
            </p:nvSpPr>
            <p:spPr bwMode="auto">
              <a:xfrm>
                <a:off x="7445446" y="1624510"/>
                <a:ext cx="500457" cy="523220"/>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r>
                        <a:rPr lang="en-US" altLang="en-US" sz="2800" i="1" dirty="0" smtClean="0">
                          <a:latin typeface="Cambria Math"/>
                          <a:sym typeface="Symbol" pitchFamily="18" charset="2"/>
                        </a:rPr>
                        <m:t></m:t>
                      </m:r>
                    </m:oMath>
                  </m:oMathPara>
                </a14:m>
                <a:endParaRPr lang="hu-HU" altLang="en-US" sz="2800" dirty="0">
                  <a:sym typeface="Symbol" pitchFamily="18" charset="2"/>
                </a:endParaRPr>
              </a:p>
            </p:txBody>
          </p:sp>
        </mc:Choice>
        <mc:Fallback xmlns="">
          <p:sp>
            <p:nvSpPr>
              <p:cNvPr id="9" name="Rectangle 8"/>
              <p:cNvSpPr>
                <a:spLocks noRot="1" noChangeAspect="1" noMove="1" noResize="1" noEditPoints="1" noAdjustHandles="1" noChangeArrowheads="1" noChangeShapeType="1" noTextEdit="1"/>
              </p:cNvSpPr>
              <p:nvPr/>
            </p:nvSpPr>
            <p:spPr bwMode="auto">
              <a:xfrm>
                <a:off x="7445446" y="1624510"/>
                <a:ext cx="500457" cy="523220"/>
              </a:xfrm>
              <a:prstGeom prst="rect">
                <a:avLst/>
              </a:prstGeom>
              <a:blipFill rotWithShape="1">
                <a:blip r:embed="rId5"/>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p:sp>
        <p:nvSpPr>
          <p:cNvPr id="10" name="Line 9"/>
          <p:cNvSpPr>
            <a:spLocks noChangeShapeType="1"/>
          </p:cNvSpPr>
          <p:nvPr/>
        </p:nvSpPr>
        <p:spPr bwMode="auto">
          <a:xfrm>
            <a:off x="7348035" y="1313350"/>
            <a:ext cx="0" cy="809625"/>
          </a:xfrm>
          <a:prstGeom prst="line">
            <a:avLst/>
          </a:prstGeom>
          <a:noFill/>
          <a:ln w="76200">
            <a:solidFill>
              <a:schemeClr val="hlink"/>
            </a:solidFill>
            <a:round/>
            <a:headEnd type="triangle" w="med" len="med"/>
            <a:tailEnd/>
          </a:ln>
          <a:extLst>
            <a:ext uri="{909E8E84-426E-40DD-AFC4-6F175D3DCCD1}">
              <a14:hiddenFill xmlns:a14="http://schemas.microsoft.com/office/drawing/2010/main">
                <a:noFill/>
              </a14:hiddenFill>
            </a:ext>
          </a:extLst>
        </p:spPr>
        <p:txBody>
          <a:bodyPr/>
          <a:lstStyle/>
          <a:p>
            <a:endParaRPr lang="hu-HU" sz="2800"/>
          </a:p>
        </p:txBody>
      </p:sp>
      <mc:AlternateContent xmlns:mc="http://schemas.openxmlformats.org/markup-compatibility/2006" xmlns:a14="http://schemas.microsoft.com/office/drawing/2010/main">
        <mc:Choice Requires="a14">
          <p:sp>
            <p:nvSpPr>
              <p:cNvPr id="11" name="Rectangle 10"/>
              <p:cNvSpPr>
                <a:spLocks noChangeArrowheads="1"/>
              </p:cNvSpPr>
              <p:nvPr/>
            </p:nvSpPr>
            <p:spPr bwMode="auto">
              <a:xfrm>
                <a:off x="8062099" y="1679728"/>
                <a:ext cx="559769"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r>
                        <a:rPr lang="hu-HU" altLang="en-US" b="1" i="1" dirty="0">
                          <a:latin typeface="Cambria Math"/>
                        </a:rPr>
                        <m:t>𝒗</m:t>
                      </m:r>
                      <m:r>
                        <a:rPr lang="hu-HU" altLang="en-US" i="1" baseline="-25000" dirty="0">
                          <a:latin typeface="Cambria Math"/>
                          <a:cs typeface="Times New Roman" pitchFamily="18" charset="0"/>
                        </a:rPr>
                        <m:t>1</m:t>
                      </m:r>
                    </m:oMath>
                  </m:oMathPara>
                </a14:m>
                <a:endParaRPr lang="hu-HU" altLang="en-US" b="1" dirty="0"/>
              </a:p>
            </p:txBody>
          </p:sp>
        </mc:Choice>
        <mc:Fallback xmlns="">
          <p:sp>
            <p:nvSpPr>
              <p:cNvPr id="11" name="Rectangle 10"/>
              <p:cNvSpPr>
                <a:spLocks noRot="1" noChangeAspect="1" noMove="1" noResize="1" noEditPoints="1" noAdjustHandles="1" noChangeArrowheads="1" noChangeShapeType="1" noTextEdit="1"/>
              </p:cNvSpPr>
              <p:nvPr/>
            </p:nvSpPr>
            <p:spPr bwMode="auto">
              <a:xfrm>
                <a:off x="8062099" y="1679728"/>
                <a:ext cx="559769" cy="461665"/>
              </a:xfrm>
              <a:prstGeom prst="rect">
                <a:avLst/>
              </a:prstGeom>
              <a:blipFill rotWithShape="1">
                <a:blip r:embed="rId6"/>
                <a:stretch>
                  <a:fillRect b="-53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a:spLocks noChangeArrowheads="1"/>
              </p:cNvSpPr>
              <p:nvPr/>
            </p:nvSpPr>
            <p:spPr bwMode="auto">
              <a:xfrm>
                <a:off x="7601552" y="1420506"/>
                <a:ext cx="559769"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r>
                        <a:rPr lang="hu-HU" altLang="en-US" b="1" i="1" dirty="0">
                          <a:latin typeface="Cambria Math"/>
                        </a:rPr>
                        <m:t>𝒗</m:t>
                      </m:r>
                      <m:r>
                        <a:rPr lang="hu-HU" altLang="en-US" i="1" baseline="-25000" dirty="0">
                          <a:latin typeface="Cambria Math"/>
                          <a:cs typeface="Times New Roman" pitchFamily="18" charset="0"/>
                        </a:rPr>
                        <m:t>2</m:t>
                      </m:r>
                    </m:oMath>
                  </m:oMathPara>
                </a14:m>
                <a:endParaRPr lang="hu-HU" altLang="en-US" b="1" dirty="0">
                  <a:sym typeface="Symbol" pitchFamily="18" charset="2"/>
                </a:endParaRPr>
              </a:p>
            </p:txBody>
          </p:sp>
        </mc:Choice>
        <mc:Fallback xmlns="">
          <p:sp>
            <p:nvSpPr>
              <p:cNvPr id="12" name="Rectangle 11"/>
              <p:cNvSpPr>
                <a:spLocks noRot="1" noChangeAspect="1" noMove="1" noResize="1" noEditPoints="1" noAdjustHandles="1" noChangeArrowheads="1" noChangeShapeType="1" noTextEdit="1"/>
              </p:cNvSpPr>
              <p:nvPr/>
            </p:nvSpPr>
            <p:spPr bwMode="auto">
              <a:xfrm>
                <a:off x="7601551" y="1894008"/>
                <a:ext cx="559769" cy="461665"/>
              </a:xfrm>
              <a:prstGeom prst="rect">
                <a:avLst/>
              </a:prstGeom>
              <a:blipFill rotWithShape="1">
                <a:blip r:embed="rId7"/>
                <a:stretch>
                  <a:fillRect b="-53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28"/>
              <p:cNvSpPr>
                <a:spLocks noChangeArrowheads="1"/>
              </p:cNvSpPr>
              <p:nvPr/>
            </p:nvSpPr>
            <p:spPr bwMode="auto">
              <a:xfrm>
                <a:off x="7058626" y="905263"/>
                <a:ext cx="1214370"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r>
                        <a:rPr lang="hu-HU" altLang="en-US" b="1" i="1" dirty="0">
                          <a:latin typeface="Cambria Math"/>
                        </a:rPr>
                        <m:t>𝒗</m:t>
                      </m:r>
                      <m:r>
                        <a:rPr lang="hu-HU" altLang="en-US" i="1" baseline="-25000" dirty="0">
                          <a:latin typeface="Cambria Math"/>
                          <a:cs typeface="Times New Roman" pitchFamily="18" charset="0"/>
                        </a:rPr>
                        <m:t>1</m:t>
                      </m:r>
                      <m:r>
                        <a:rPr lang="hu-HU" i="1">
                          <a:latin typeface="Cambria Math"/>
                          <a:ea typeface="Cambria Math"/>
                        </a:rPr>
                        <m:t>×</m:t>
                      </m:r>
                      <m:r>
                        <a:rPr lang="hu-HU" altLang="en-US" b="1" i="1" dirty="0">
                          <a:latin typeface="Cambria Math"/>
                        </a:rPr>
                        <m:t>𝒗</m:t>
                      </m:r>
                      <m:r>
                        <a:rPr lang="hu-HU" altLang="en-US" i="1" baseline="-25000" dirty="0">
                          <a:latin typeface="Cambria Math"/>
                          <a:cs typeface="Times New Roman" pitchFamily="18" charset="0"/>
                        </a:rPr>
                        <m:t>2</m:t>
                      </m:r>
                    </m:oMath>
                  </m:oMathPara>
                </a14:m>
                <a:endParaRPr lang="hu-HU" altLang="en-US" b="1" dirty="0">
                  <a:sym typeface="Symbol" pitchFamily="18" charset="2"/>
                </a:endParaRPr>
              </a:p>
            </p:txBody>
          </p:sp>
        </mc:Choice>
        <mc:Fallback xmlns="">
          <p:sp>
            <p:nvSpPr>
              <p:cNvPr id="13" name="Rectangle 28"/>
              <p:cNvSpPr>
                <a:spLocks noRot="1" noChangeAspect="1" noMove="1" noResize="1" noEditPoints="1" noAdjustHandles="1" noChangeArrowheads="1" noChangeShapeType="1" noTextEdit="1"/>
              </p:cNvSpPr>
              <p:nvPr/>
            </p:nvSpPr>
            <p:spPr bwMode="auto">
              <a:xfrm>
                <a:off x="7058626" y="905263"/>
                <a:ext cx="1214370" cy="461665"/>
              </a:xfrm>
              <a:prstGeom prst="rect">
                <a:avLst/>
              </a:prstGeom>
              <a:blipFill rotWithShape="1">
                <a:blip r:embed="rId8"/>
                <a:stretch>
                  <a:fillRect b="-53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p:sp>
        <p:nvSpPr>
          <p:cNvPr id="16" name="Freeform 30"/>
          <p:cNvSpPr>
            <a:spLocks/>
          </p:cNvSpPr>
          <p:nvPr/>
        </p:nvSpPr>
        <p:spPr bwMode="auto">
          <a:xfrm>
            <a:off x="5941120" y="3319808"/>
            <a:ext cx="3112945" cy="1318083"/>
          </a:xfrm>
          <a:custGeom>
            <a:avLst/>
            <a:gdLst>
              <a:gd name="T0" fmla="*/ 2147483647 w 2061"/>
              <a:gd name="T1" fmla="*/ 2147483647 h 728"/>
              <a:gd name="T2" fmla="*/ 0 w 2061"/>
              <a:gd name="T3" fmla="*/ 2147483647 h 728"/>
              <a:gd name="T4" fmla="*/ 2147483647 w 2061"/>
              <a:gd name="T5" fmla="*/ 2147483647 h 728"/>
              <a:gd name="T6" fmla="*/ 2147483647 w 2061"/>
              <a:gd name="T7" fmla="*/ 0 h 728"/>
              <a:gd name="T8" fmla="*/ 2147483647 w 2061"/>
              <a:gd name="T9" fmla="*/ 2147483647 h 728"/>
              <a:gd name="T10" fmla="*/ 0 60000 65536"/>
              <a:gd name="T11" fmla="*/ 0 60000 65536"/>
              <a:gd name="T12" fmla="*/ 0 60000 65536"/>
              <a:gd name="T13" fmla="*/ 0 60000 65536"/>
              <a:gd name="T14" fmla="*/ 0 60000 65536"/>
              <a:gd name="T15" fmla="*/ 0 w 2061"/>
              <a:gd name="T16" fmla="*/ 0 h 728"/>
              <a:gd name="T17" fmla="*/ 2061 w 2061"/>
              <a:gd name="T18" fmla="*/ 728 h 728"/>
            </a:gdLst>
            <a:ahLst/>
            <a:cxnLst>
              <a:cxn ang="T10">
                <a:pos x="T0" y="T1"/>
              </a:cxn>
              <a:cxn ang="T11">
                <a:pos x="T2" y="T3"/>
              </a:cxn>
              <a:cxn ang="T12">
                <a:pos x="T4" y="T5"/>
              </a:cxn>
              <a:cxn ang="T13">
                <a:pos x="T6" y="T7"/>
              </a:cxn>
              <a:cxn ang="T14">
                <a:pos x="T8" y="T9"/>
              </a:cxn>
            </a:cxnLst>
            <a:rect l="T15" t="T16" r="T17" b="T18"/>
            <a:pathLst>
              <a:path w="2061" h="728">
                <a:moveTo>
                  <a:pt x="454" y="3"/>
                </a:moveTo>
                <a:lnTo>
                  <a:pt x="0" y="728"/>
                </a:lnTo>
                <a:lnTo>
                  <a:pt x="1724" y="728"/>
                </a:lnTo>
                <a:lnTo>
                  <a:pt x="2061" y="0"/>
                </a:lnTo>
                <a:lnTo>
                  <a:pt x="454" y="3"/>
                </a:lnTo>
                <a:close/>
              </a:path>
            </a:pathLst>
          </a:custGeom>
          <a:solidFill>
            <a:schemeClr val="bg2"/>
          </a:solidFill>
          <a:ln w="12700">
            <a:solidFill>
              <a:schemeClr val="tx1"/>
            </a:solidFill>
            <a:round/>
            <a:headEnd/>
            <a:tailEnd/>
          </a:ln>
        </p:spPr>
        <p:txBody>
          <a:bodyPr/>
          <a:lstStyle/>
          <a:p>
            <a:endParaRPr lang="hu-HU"/>
          </a:p>
        </p:txBody>
      </p:sp>
      <p:sp>
        <p:nvSpPr>
          <p:cNvPr id="17" name="Line 32"/>
          <p:cNvSpPr>
            <a:spLocks noChangeShapeType="1"/>
          </p:cNvSpPr>
          <p:nvPr/>
        </p:nvSpPr>
        <p:spPr bwMode="auto">
          <a:xfrm flipH="1" flipV="1">
            <a:off x="7910407" y="3277572"/>
            <a:ext cx="576262" cy="702469"/>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mc:AlternateContent xmlns:mc="http://schemas.openxmlformats.org/markup-compatibility/2006" xmlns:a14="http://schemas.microsoft.com/office/drawing/2010/main">
        <mc:Choice Requires="a14">
          <p:sp>
            <p:nvSpPr>
              <p:cNvPr id="18" name="Rectangle 34"/>
              <p:cNvSpPr>
                <a:spLocks noChangeArrowheads="1"/>
              </p:cNvSpPr>
              <p:nvPr/>
            </p:nvSpPr>
            <p:spPr bwMode="auto">
              <a:xfrm>
                <a:off x="8086639" y="3332341"/>
                <a:ext cx="455573"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r>
                        <a:rPr lang="en-US" altLang="en-US" i="1" dirty="0" smtClean="0">
                          <a:latin typeface="Cambria Math"/>
                          <a:sym typeface="Symbol" pitchFamily="18" charset="2"/>
                        </a:rPr>
                        <m:t></m:t>
                      </m:r>
                    </m:oMath>
                  </m:oMathPara>
                </a14:m>
                <a:endParaRPr lang="hu-HU" altLang="en-US" i="1" dirty="0">
                  <a:sym typeface="Symbol" pitchFamily="18" charset="2"/>
                </a:endParaRPr>
              </a:p>
            </p:txBody>
          </p:sp>
        </mc:Choice>
        <mc:Fallback xmlns="">
          <p:sp>
            <p:nvSpPr>
              <p:cNvPr id="18" name="Rectangle 34"/>
              <p:cNvSpPr>
                <a:spLocks noRot="1" noChangeAspect="1" noMove="1" noResize="1" noEditPoints="1" noAdjustHandles="1" noChangeArrowheads="1" noChangeShapeType="1" noTextEdit="1"/>
              </p:cNvSpPr>
              <p:nvPr/>
            </p:nvSpPr>
            <p:spPr bwMode="auto">
              <a:xfrm>
                <a:off x="8086639" y="3332341"/>
                <a:ext cx="455573" cy="461665"/>
              </a:xfrm>
              <a:prstGeom prst="rect">
                <a:avLst/>
              </a:prstGeom>
              <a:blipFill rotWithShape="1">
                <a:blip r:embed="rId9"/>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p:sp>
        <p:nvSpPr>
          <p:cNvPr id="19" name="Line 35"/>
          <p:cNvSpPr>
            <a:spLocks noChangeShapeType="1"/>
          </p:cNvSpPr>
          <p:nvPr/>
        </p:nvSpPr>
        <p:spPr bwMode="auto">
          <a:xfrm>
            <a:off x="8486669" y="3169225"/>
            <a:ext cx="0" cy="809625"/>
          </a:xfrm>
          <a:prstGeom prst="line">
            <a:avLst/>
          </a:prstGeom>
          <a:noFill/>
          <a:ln w="57150">
            <a:solidFill>
              <a:schemeClr val="accent2"/>
            </a:solidFill>
            <a:round/>
            <a:headEnd type="triangle" w="med" len="med"/>
            <a:tailEnd/>
          </a:ln>
          <a:extLst>
            <a:ext uri="{909E8E84-426E-40DD-AFC4-6F175D3DCCD1}">
              <a14:hiddenFill xmlns:a14="http://schemas.microsoft.com/office/drawing/2010/main">
                <a:noFill/>
              </a14:hiddenFill>
            </a:ext>
          </a:extLst>
        </p:spPr>
        <p:txBody>
          <a:bodyPr/>
          <a:lstStyle/>
          <a:p>
            <a:endParaRPr lang="hu-HU"/>
          </a:p>
        </p:txBody>
      </p:sp>
      <mc:AlternateContent xmlns:mc="http://schemas.openxmlformats.org/markup-compatibility/2006" xmlns:a14="http://schemas.microsoft.com/office/drawing/2010/main">
        <mc:Choice Requires="a14">
          <p:sp>
            <p:nvSpPr>
              <p:cNvPr id="20" name="Rectangle 36"/>
              <p:cNvSpPr>
                <a:spLocks noChangeArrowheads="1"/>
              </p:cNvSpPr>
              <p:nvPr/>
            </p:nvSpPr>
            <p:spPr bwMode="auto">
              <a:xfrm>
                <a:off x="8429123" y="2909222"/>
                <a:ext cx="559769"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r>
                        <a:rPr lang="hu-HU" altLang="en-US" b="1" i="1" dirty="0" smtClean="0">
                          <a:latin typeface="Cambria Math"/>
                        </a:rPr>
                        <m:t>𝒗</m:t>
                      </m:r>
                      <m:r>
                        <a:rPr lang="hu-HU" altLang="en-US" b="0" i="1" baseline="-25000" dirty="0" smtClean="0">
                          <a:latin typeface="Cambria Math"/>
                          <a:cs typeface="Times New Roman" pitchFamily="18" charset="0"/>
                        </a:rPr>
                        <m:t>2</m:t>
                      </m:r>
                    </m:oMath>
                  </m:oMathPara>
                </a14:m>
                <a:endParaRPr lang="hu-HU" altLang="en-US" b="1" dirty="0"/>
              </a:p>
            </p:txBody>
          </p:sp>
        </mc:Choice>
        <mc:Fallback xmlns="">
          <p:sp>
            <p:nvSpPr>
              <p:cNvPr id="20" name="Rectangle 36"/>
              <p:cNvSpPr>
                <a:spLocks noRot="1" noChangeAspect="1" noMove="1" noResize="1" noEditPoints="1" noAdjustHandles="1" noChangeArrowheads="1" noChangeShapeType="1" noTextEdit="1"/>
              </p:cNvSpPr>
              <p:nvPr/>
            </p:nvSpPr>
            <p:spPr bwMode="auto">
              <a:xfrm>
                <a:off x="8429123" y="2909222"/>
                <a:ext cx="559769" cy="461665"/>
              </a:xfrm>
              <a:prstGeom prst="rect">
                <a:avLst/>
              </a:prstGeom>
              <a:blipFill rotWithShape="1">
                <a:blip r:embed="rId10"/>
                <a:stretch>
                  <a:fillRect b="-3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7"/>
              <p:cNvSpPr>
                <a:spLocks noChangeArrowheads="1"/>
              </p:cNvSpPr>
              <p:nvPr/>
            </p:nvSpPr>
            <p:spPr bwMode="auto">
              <a:xfrm>
                <a:off x="7683641" y="2909222"/>
                <a:ext cx="559769"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r>
                        <a:rPr lang="hu-HU" altLang="en-US" b="1" i="1" dirty="0">
                          <a:latin typeface="Cambria Math"/>
                        </a:rPr>
                        <m:t>𝒗</m:t>
                      </m:r>
                      <m:r>
                        <a:rPr lang="hu-HU" altLang="en-US" i="1" baseline="-25000" dirty="0">
                          <a:latin typeface="Cambria Math"/>
                          <a:cs typeface="Times New Roman" pitchFamily="18" charset="0"/>
                        </a:rPr>
                        <m:t>1</m:t>
                      </m:r>
                    </m:oMath>
                  </m:oMathPara>
                </a14:m>
                <a:endParaRPr lang="hu-HU" altLang="en-US" b="1" dirty="0">
                  <a:sym typeface="Symbol" pitchFamily="18" charset="2"/>
                </a:endParaRPr>
              </a:p>
            </p:txBody>
          </p:sp>
        </mc:Choice>
        <mc:Fallback xmlns="">
          <p:sp>
            <p:nvSpPr>
              <p:cNvPr id="21" name="Rectangle 37"/>
              <p:cNvSpPr>
                <a:spLocks noRot="1" noChangeAspect="1" noMove="1" noResize="1" noEditPoints="1" noAdjustHandles="1" noChangeArrowheads="1" noChangeShapeType="1" noTextEdit="1"/>
              </p:cNvSpPr>
              <p:nvPr/>
            </p:nvSpPr>
            <p:spPr bwMode="auto">
              <a:xfrm>
                <a:off x="7683641" y="2909222"/>
                <a:ext cx="559769" cy="461665"/>
              </a:xfrm>
              <a:prstGeom prst="rect">
                <a:avLst/>
              </a:prstGeom>
              <a:blipFill rotWithShape="1">
                <a:blip r:embed="rId11"/>
                <a:stretch>
                  <a:fillRect b="-3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9"/>
              <p:cNvSpPr>
                <a:spLocks noChangeArrowheads="1"/>
              </p:cNvSpPr>
              <p:nvPr/>
            </p:nvSpPr>
            <p:spPr bwMode="auto">
              <a:xfrm>
                <a:off x="6444208" y="3517185"/>
                <a:ext cx="1593193"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d>
                        <m:dPr>
                          <m:begChr m:val="|"/>
                          <m:endChr m:val="|"/>
                          <m:ctrlPr>
                            <a:rPr lang="en-US" altLang="en-US" b="1" i="1" dirty="0">
                              <a:latin typeface="Cambria Math" panose="02040503050406030204" pitchFamily="18" charset="0"/>
                              <a:cs typeface="Times New Roman" panose="02020603050405020304" pitchFamily="18" charset="0"/>
                              <a:sym typeface="Symbol" pitchFamily="18" charset="2"/>
                            </a:rPr>
                          </m:ctrlPr>
                        </m:dPr>
                        <m:e>
                          <m:r>
                            <a:rPr lang="hu-HU" altLang="en-US" b="1" i="1" dirty="0">
                              <a:latin typeface="Cambria Math"/>
                            </a:rPr>
                            <m:t>𝒗</m:t>
                          </m:r>
                          <m:r>
                            <a:rPr lang="hu-HU" altLang="en-US" i="1" baseline="-25000" dirty="0">
                              <a:latin typeface="Cambria Math"/>
                              <a:cs typeface="Times New Roman" pitchFamily="18" charset="0"/>
                            </a:rPr>
                            <m:t>1</m:t>
                          </m:r>
                        </m:e>
                      </m:d>
                      <m:r>
                        <m:rPr>
                          <m:sty m:val="p"/>
                        </m:rPr>
                        <a:rPr lang="en-US" altLang="en-US" dirty="0">
                          <a:latin typeface="Cambria Math"/>
                        </a:rPr>
                        <m:t>sin</m:t>
                      </m:r>
                      <m:d>
                        <m:dPr>
                          <m:ctrlPr>
                            <a:rPr lang="en-US" altLang="en-US" i="1" dirty="0">
                              <a:latin typeface="Cambria Math" panose="02040503050406030204" pitchFamily="18" charset="0"/>
                            </a:rPr>
                          </m:ctrlPr>
                        </m:dPr>
                        <m:e>
                          <m:r>
                            <a:rPr lang="en-US" altLang="en-US" i="1" dirty="0">
                              <a:latin typeface="Cambria Math"/>
                              <a:ea typeface="Cambria Math"/>
                            </a:rPr>
                            <m:t>𝛼</m:t>
                          </m:r>
                        </m:e>
                      </m:d>
                    </m:oMath>
                  </m:oMathPara>
                </a14:m>
                <a:endParaRPr lang="hu-HU" altLang="en-US" dirty="0">
                  <a:sym typeface="Symbol" pitchFamily="18" charset="2"/>
                </a:endParaRPr>
              </a:p>
            </p:txBody>
          </p:sp>
        </mc:Choice>
        <mc:Fallback xmlns="">
          <p:sp>
            <p:nvSpPr>
              <p:cNvPr id="22" name="Rectangle 39"/>
              <p:cNvSpPr>
                <a:spLocks noRot="1" noChangeAspect="1" noMove="1" noResize="1" noEditPoints="1" noAdjustHandles="1" noChangeArrowheads="1" noChangeShapeType="1" noTextEdit="1"/>
              </p:cNvSpPr>
              <p:nvPr/>
            </p:nvSpPr>
            <p:spPr bwMode="auto">
              <a:xfrm>
                <a:off x="6444208" y="3517185"/>
                <a:ext cx="1593193" cy="461665"/>
              </a:xfrm>
              <a:prstGeom prst="rect">
                <a:avLst/>
              </a:prstGeom>
              <a:blipFill rotWithShape="1">
                <a:blip r:embed="rId12"/>
                <a:stretch>
                  <a:fillRect b="-3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40"/>
              <p:cNvSpPr>
                <a:spLocks noChangeArrowheads="1"/>
              </p:cNvSpPr>
              <p:nvPr/>
            </p:nvSpPr>
            <p:spPr bwMode="auto">
              <a:xfrm>
                <a:off x="7072473" y="4198317"/>
                <a:ext cx="1264833"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sSub>
                        <m:sSubPr>
                          <m:ctrlPr>
                            <a:rPr lang="hu-HU" i="1">
                              <a:latin typeface="Cambria Math" panose="02040503050406030204" pitchFamily="18" charset="0"/>
                            </a:rPr>
                          </m:ctrlPr>
                        </m:sSubPr>
                        <m:e>
                          <m:r>
                            <a:rPr lang="hu-HU" b="1" i="1">
                              <a:latin typeface="Cambria Math"/>
                            </a:rPr>
                            <m:t>𝒗</m:t>
                          </m:r>
                        </m:e>
                        <m:sub>
                          <m:r>
                            <a:rPr lang="hu-HU" i="1">
                              <a:latin typeface="Cambria Math"/>
                            </a:rPr>
                            <m:t>1</m:t>
                          </m:r>
                        </m:sub>
                      </m:sSub>
                      <m:r>
                        <a:rPr lang="hu-HU" i="1">
                          <a:latin typeface="Cambria Math"/>
                          <a:ea typeface="Cambria Math"/>
                        </a:rPr>
                        <m:t>×</m:t>
                      </m:r>
                      <m:sSub>
                        <m:sSubPr>
                          <m:ctrlPr>
                            <a:rPr lang="hu-HU" i="1">
                              <a:latin typeface="Cambria Math" panose="02040503050406030204" pitchFamily="18" charset="0"/>
                            </a:rPr>
                          </m:ctrlPr>
                        </m:sSubPr>
                        <m:e>
                          <m:r>
                            <a:rPr lang="hu-HU" b="1" i="1">
                              <a:latin typeface="Cambria Math"/>
                            </a:rPr>
                            <m:t>𝒗</m:t>
                          </m:r>
                        </m:e>
                        <m:sub>
                          <m:r>
                            <a:rPr lang="hu-HU" i="1">
                              <a:latin typeface="Cambria Math"/>
                            </a:rPr>
                            <m:t>2</m:t>
                          </m:r>
                        </m:sub>
                      </m:sSub>
                    </m:oMath>
                  </m:oMathPara>
                </a14:m>
                <a:endParaRPr lang="hu-HU" altLang="en-US" b="1" dirty="0">
                  <a:sym typeface="Symbol" pitchFamily="18" charset="2"/>
                </a:endParaRPr>
              </a:p>
            </p:txBody>
          </p:sp>
        </mc:Choice>
        <mc:Fallback xmlns="">
          <p:sp>
            <p:nvSpPr>
              <p:cNvPr id="23" name="Rectangle 40"/>
              <p:cNvSpPr>
                <a:spLocks noRot="1" noChangeAspect="1" noMove="1" noResize="1" noEditPoints="1" noAdjustHandles="1" noChangeArrowheads="1" noChangeShapeType="1" noTextEdit="1"/>
              </p:cNvSpPr>
              <p:nvPr/>
            </p:nvSpPr>
            <p:spPr bwMode="auto">
              <a:xfrm>
                <a:off x="7072473" y="4198317"/>
                <a:ext cx="1264833" cy="461665"/>
              </a:xfrm>
              <a:prstGeom prst="rect">
                <a:avLst/>
              </a:prstGeom>
              <a:blipFill rotWithShape="1">
                <a:blip r:embed="rId13"/>
                <a:stretch>
                  <a:fillRect b="-2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p:sp>
        <p:nvSpPr>
          <p:cNvPr id="24" name="Line 41"/>
          <p:cNvSpPr>
            <a:spLocks noChangeShapeType="1"/>
          </p:cNvSpPr>
          <p:nvPr/>
        </p:nvSpPr>
        <p:spPr bwMode="auto">
          <a:xfrm>
            <a:off x="7910407" y="3277572"/>
            <a:ext cx="0" cy="595313"/>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hu-HU"/>
          </a:p>
        </p:txBody>
      </p:sp>
      <p:sp>
        <p:nvSpPr>
          <p:cNvPr id="25" name="Line 42"/>
          <p:cNvSpPr>
            <a:spLocks noChangeShapeType="1"/>
          </p:cNvSpPr>
          <p:nvPr/>
        </p:nvSpPr>
        <p:spPr bwMode="auto">
          <a:xfrm>
            <a:off x="7910407" y="3871694"/>
            <a:ext cx="576262" cy="108347"/>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hu-HU"/>
          </a:p>
        </p:txBody>
      </p:sp>
      <p:sp>
        <p:nvSpPr>
          <p:cNvPr id="26" name="Line 43"/>
          <p:cNvSpPr>
            <a:spLocks noChangeShapeType="1"/>
          </p:cNvSpPr>
          <p:nvPr/>
        </p:nvSpPr>
        <p:spPr bwMode="auto">
          <a:xfrm flipV="1">
            <a:off x="8126307" y="3980040"/>
            <a:ext cx="360362" cy="377429"/>
          </a:xfrm>
          <a:prstGeom prst="line">
            <a:avLst/>
          </a:prstGeom>
          <a:noFill/>
          <a:ln w="57150">
            <a:solidFill>
              <a:schemeClr val="hlink"/>
            </a:solidFill>
            <a:round/>
            <a:headEnd type="triangle" w="med" len="med"/>
            <a:tailEnd/>
          </a:ln>
          <a:extLst>
            <a:ext uri="{909E8E84-426E-40DD-AFC4-6F175D3DCCD1}">
              <a14:hiddenFill xmlns:a14="http://schemas.microsoft.com/office/drawing/2010/main">
                <a:noFill/>
              </a14:hiddenFill>
            </a:ext>
          </a:extLst>
        </p:spPr>
        <p:txBody>
          <a:bodyPr/>
          <a:lstStyle/>
          <a:p>
            <a:endParaRPr lang="hu-HU"/>
          </a:p>
        </p:txBody>
      </p:sp>
      <p:sp>
        <p:nvSpPr>
          <p:cNvPr id="27" name="Rectangle 44"/>
          <p:cNvSpPr>
            <a:spLocks noChangeArrowheads="1"/>
          </p:cNvSpPr>
          <p:nvPr/>
        </p:nvSpPr>
        <p:spPr bwMode="auto">
          <a:xfrm>
            <a:off x="7236163" y="3926463"/>
            <a:ext cx="10246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dirty="0">
                <a:latin typeface="+mn-lt"/>
                <a:sym typeface="Symbol" pitchFamily="18" charset="2"/>
              </a:rPr>
              <a:t>90 </a:t>
            </a:r>
            <a:r>
              <a:rPr lang="hu-HU" altLang="en-US" dirty="0" err="1" smtClean="0">
                <a:latin typeface="+mn-lt"/>
                <a:sym typeface="Symbol" pitchFamily="18" charset="2"/>
              </a:rPr>
              <a:t>deg</a:t>
            </a:r>
            <a:endParaRPr lang="hu-HU" altLang="en-US" dirty="0">
              <a:latin typeface="+mn-lt"/>
              <a:sym typeface="Symbol" pitchFamily="18" charset="2"/>
            </a:endParaRPr>
          </a:p>
        </p:txBody>
      </p:sp>
      <p:sp>
        <p:nvSpPr>
          <p:cNvPr id="28" name="Ív 27"/>
          <p:cNvSpPr/>
          <p:nvPr/>
        </p:nvSpPr>
        <p:spPr>
          <a:xfrm>
            <a:off x="8208809" y="3832875"/>
            <a:ext cx="504056" cy="318116"/>
          </a:xfrm>
          <a:prstGeom prst="arc">
            <a:avLst>
              <a:gd name="adj1" fmla="val 16200000"/>
              <a:gd name="adj2" fmla="val 21391574"/>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75432746"/>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4" end="4"/>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
                                            <p:txEl>
                                              <p:pRg st="5" end="5"/>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animBg="1"/>
      <p:bldP spid="16" grpId="0" animBg="1"/>
      <p:bldP spid="17" grpId="0" animBg="1"/>
      <p:bldP spid="18" grpId="0"/>
      <p:bldP spid="19" grpId="0" animBg="1"/>
      <p:bldP spid="20" grpId="0"/>
      <p:bldP spid="21" grpId="0"/>
      <p:bldP spid="22" grpId="0"/>
      <p:bldP spid="23" grpId="0"/>
      <p:bldP spid="24" grpId="0" animBg="1"/>
      <p:bldP spid="25" grpId="0" animBg="1"/>
      <p:bldP spid="26" grpId="0" animBg="1"/>
      <p:bldP spid="27" grpId="0"/>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zabadkézi sokszög 36"/>
          <p:cNvSpPr/>
          <p:nvPr/>
        </p:nvSpPr>
        <p:spPr>
          <a:xfrm>
            <a:off x="5954920" y="3529842"/>
            <a:ext cx="525293" cy="313718"/>
          </a:xfrm>
          <a:custGeom>
            <a:avLst/>
            <a:gdLst>
              <a:gd name="connsiteX0" fmla="*/ 0 w 525293"/>
              <a:gd name="connsiteY0" fmla="*/ 340468 h 418290"/>
              <a:gd name="connsiteX1" fmla="*/ 428017 w 525293"/>
              <a:gd name="connsiteY1" fmla="*/ 0 h 418290"/>
              <a:gd name="connsiteX2" fmla="*/ 525293 w 525293"/>
              <a:gd name="connsiteY2" fmla="*/ 418290 h 418290"/>
              <a:gd name="connsiteX3" fmla="*/ 0 w 525293"/>
              <a:gd name="connsiteY3" fmla="*/ 340468 h 418290"/>
            </a:gdLst>
            <a:ahLst/>
            <a:cxnLst>
              <a:cxn ang="0">
                <a:pos x="connsiteX0" y="connsiteY0"/>
              </a:cxn>
              <a:cxn ang="0">
                <a:pos x="connsiteX1" y="connsiteY1"/>
              </a:cxn>
              <a:cxn ang="0">
                <a:pos x="connsiteX2" y="connsiteY2"/>
              </a:cxn>
              <a:cxn ang="0">
                <a:pos x="connsiteX3" y="connsiteY3"/>
              </a:cxn>
            </a:cxnLst>
            <a:rect l="l" t="t" r="r" b="b"/>
            <a:pathLst>
              <a:path w="525293" h="418290">
                <a:moveTo>
                  <a:pt x="0" y="340468"/>
                </a:moveTo>
                <a:lnTo>
                  <a:pt x="428017" y="0"/>
                </a:lnTo>
                <a:lnTo>
                  <a:pt x="525293" y="418290"/>
                </a:lnTo>
                <a:lnTo>
                  <a:pt x="0" y="340468"/>
                </a:lnTo>
                <a:close/>
              </a:path>
            </a:pathLst>
          </a:cu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zabadkézi sokszög 37"/>
          <p:cNvSpPr/>
          <p:nvPr/>
        </p:nvSpPr>
        <p:spPr>
          <a:xfrm rot="10800000">
            <a:off x="6345859" y="3183906"/>
            <a:ext cx="525293" cy="313718"/>
          </a:xfrm>
          <a:custGeom>
            <a:avLst/>
            <a:gdLst>
              <a:gd name="connsiteX0" fmla="*/ 0 w 525293"/>
              <a:gd name="connsiteY0" fmla="*/ 340468 h 418290"/>
              <a:gd name="connsiteX1" fmla="*/ 428017 w 525293"/>
              <a:gd name="connsiteY1" fmla="*/ 0 h 418290"/>
              <a:gd name="connsiteX2" fmla="*/ 525293 w 525293"/>
              <a:gd name="connsiteY2" fmla="*/ 418290 h 418290"/>
              <a:gd name="connsiteX3" fmla="*/ 0 w 525293"/>
              <a:gd name="connsiteY3" fmla="*/ 340468 h 418290"/>
            </a:gdLst>
            <a:ahLst/>
            <a:cxnLst>
              <a:cxn ang="0">
                <a:pos x="connsiteX0" y="connsiteY0"/>
              </a:cxn>
              <a:cxn ang="0">
                <a:pos x="connsiteX1" y="connsiteY1"/>
              </a:cxn>
              <a:cxn ang="0">
                <a:pos x="connsiteX2" y="connsiteY2"/>
              </a:cxn>
              <a:cxn ang="0">
                <a:pos x="connsiteX3" y="connsiteY3"/>
              </a:cxn>
            </a:cxnLst>
            <a:rect l="l" t="t" r="r" b="b"/>
            <a:pathLst>
              <a:path w="525293" h="418290">
                <a:moveTo>
                  <a:pt x="0" y="340468"/>
                </a:moveTo>
                <a:lnTo>
                  <a:pt x="428017" y="0"/>
                </a:lnTo>
                <a:lnTo>
                  <a:pt x="525293" y="418290"/>
                </a:lnTo>
                <a:lnTo>
                  <a:pt x="0" y="340468"/>
                </a:lnTo>
                <a:close/>
              </a:path>
            </a:pathLst>
          </a:cu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Szabadkézi sokszög 53"/>
          <p:cNvSpPr/>
          <p:nvPr/>
        </p:nvSpPr>
        <p:spPr>
          <a:xfrm>
            <a:off x="6948265" y="3678945"/>
            <a:ext cx="359923" cy="269943"/>
          </a:xfrm>
          <a:custGeom>
            <a:avLst/>
            <a:gdLst>
              <a:gd name="connsiteX0" fmla="*/ 0 w 525293"/>
              <a:gd name="connsiteY0" fmla="*/ 340468 h 418290"/>
              <a:gd name="connsiteX1" fmla="*/ 428017 w 525293"/>
              <a:gd name="connsiteY1" fmla="*/ 0 h 418290"/>
              <a:gd name="connsiteX2" fmla="*/ 525293 w 525293"/>
              <a:gd name="connsiteY2" fmla="*/ 418290 h 418290"/>
              <a:gd name="connsiteX3" fmla="*/ 0 w 525293"/>
              <a:gd name="connsiteY3" fmla="*/ 340468 h 418290"/>
              <a:gd name="connsiteX0" fmla="*/ 0 w 525293"/>
              <a:gd name="connsiteY0" fmla="*/ 418289 h 496111"/>
              <a:gd name="connsiteX1" fmla="*/ 311285 w 525293"/>
              <a:gd name="connsiteY1" fmla="*/ 0 h 496111"/>
              <a:gd name="connsiteX2" fmla="*/ 525293 w 525293"/>
              <a:gd name="connsiteY2" fmla="*/ 496111 h 496111"/>
              <a:gd name="connsiteX3" fmla="*/ 0 w 525293"/>
              <a:gd name="connsiteY3" fmla="*/ 418289 h 496111"/>
              <a:gd name="connsiteX0" fmla="*/ 0 w 525293"/>
              <a:gd name="connsiteY0" fmla="*/ 282102 h 359924"/>
              <a:gd name="connsiteX1" fmla="*/ 389106 w 525293"/>
              <a:gd name="connsiteY1" fmla="*/ 0 h 359924"/>
              <a:gd name="connsiteX2" fmla="*/ 525293 w 525293"/>
              <a:gd name="connsiteY2" fmla="*/ 359924 h 359924"/>
              <a:gd name="connsiteX3" fmla="*/ 0 w 525293"/>
              <a:gd name="connsiteY3" fmla="*/ 282102 h 359924"/>
              <a:gd name="connsiteX0" fmla="*/ 0 w 359923"/>
              <a:gd name="connsiteY0" fmla="*/ 311285 h 359924"/>
              <a:gd name="connsiteX1" fmla="*/ 223736 w 359923"/>
              <a:gd name="connsiteY1" fmla="*/ 0 h 359924"/>
              <a:gd name="connsiteX2" fmla="*/ 359923 w 359923"/>
              <a:gd name="connsiteY2" fmla="*/ 359924 h 359924"/>
              <a:gd name="connsiteX3" fmla="*/ 0 w 359923"/>
              <a:gd name="connsiteY3" fmla="*/ 311285 h 359924"/>
            </a:gdLst>
            <a:ahLst/>
            <a:cxnLst>
              <a:cxn ang="0">
                <a:pos x="connsiteX0" y="connsiteY0"/>
              </a:cxn>
              <a:cxn ang="0">
                <a:pos x="connsiteX1" y="connsiteY1"/>
              </a:cxn>
              <a:cxn ang="0">
                <a:pos x="connsiteX2" y="connsiteY2"/>
              </a:cxn>
              <a:cxn ang="0">
                <a:pos x="connsiteX3" y="connsiteY3"/>
              </a:cxn>
            </a:cxnLst>
            <a:rect l="l" t="t" r="r" b="b"/>
            <a:pathLst>
              <a:path w="359923" h="359924">
                <a:moveTo>
                  <a:pt x="0" y="311285"/>
                </a:moveTo>
                <a:lnTo>
                  <a:pt x="223736" y="0"/>
                </a:lnTo>
                <a:lnTo>
                  <a:pt x="359923" y="359924"/>
                </a:lnTo>
                <a:lnTo>
                  <a:pt x="0" y="311285"/>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Szabadkézi sokszög 55"/>
          <p:cNvSpPr/>
          <p:nvPr/>
        </p:nvSpPr>
        <p:spPr>
          <a:xfrm rot="10800000">
            <a:off x="6913020" y="3244159"/>
            <a:ext cx="359923" cy="276666"/>
          </a:xfrm>
          <a:custGeom>
            <a:avLst/>
            <a:gdLst>
              <a:gd name="connsiteX0" fmla="*/ 0 w 525293"/>
              <a:gd name="connsiteY0" fmla="*/ 340468 h 418290"/>
              <a:gd name="connsiteX1" fmla="*/ 428017 w 525293"/>
              <a:gd name="connsiteY1" fmla="*/ 0 h 418290"/>
              <a:gd name="connsiteX2" fmla="*/ 525293 w 525293"/>
              <a:gd name="connsiteY2" fmla="*/ 418290 h 418290"/>
              <a:gd name="connsiteX3" fmla="*/ 0 w 525293"/>
              <a:gd name="connsiteY3" fmla="*/ 340468 h 418290"/>
              <a:gd name="connsiteX0" fmla="*/ 0 w 525293"/>
              <a:gd name="connsiteY0" fmla="*/ 418289 h 496111"/>
              <a:gd name="connsiteX1" fmla="*/ 311285 w 525293"/>
              <a:gd name="connsiteY1" fmla="*/ 0 h 496111"/>
              <a:gd name="connsiteX2" fmla="*/ 525293 w 525293"/>
              <a:gd name="connsiteY2" fmla="*/ 496111 h 496111"/>
              <a:gd name="connsiteX3" fmla="*/ 0 w 525293"/>
              <a:gd name="connsiteY3" fmla="*/ 418289 h 496111"/>
              <a:gd name="connsiteX0" fmla="*/ 0 w 525293"/>
              <a:gd name="connsiteY0" fmla="*/ 282102 h 359924"/>
              <a:gd name="connsiteX1" fmla="*/ 389106 w 525293"/>
              <a:gd name="connsiteY1" fmla="*/ 0 h 359924"/>
              <a:gd name="connsiteX2" fmla="*/ 525293 w 525293"/>
              <a:gd name="connsiteY2" fmla="*/ 359924 h 359924"/>
              <a:gd name="connsiteX3" fmla="*/ 0 w 525293"/>
              <a:gd name="connsiteY3" fmla="*/ 282102 h 359924"/>
              <a:gd name="connsiteX0" fmla="*/ 0 w 359923"/>
              <a:gd name="connsiteY0" fmla="*/ 311285 h 359924"/>
              <a:gd name="connsiteX1" fmla="*/ 223736 w 359923"/>
              <a:gd name="connsiteY1" fmla="*/ 0 h 359924"/>
              <a:gd name="connsiteX2" fmla="*/ 359923 w 359923"/>
              <a:gd name="connsiteY2" fmla="*/ 359924 h 359924"/>
              <a:gd name="connsiteX3" fmla="*/ 0 w 359923"/>
              <a:gd name="connsiteY3" fmla="*/ 311285 h 359924"/>
              <a:gd name="connsiteX0" fmla="*/ 0 w 359923"/>
              <a:gd name="connsiteY0" fmla="*/ 320249 h 368888"/>
              <a:gd name="connsiteX1" fmla="*/ 187877 w 359923"/>
              <a:gd name="connsiteY1" fmla="*/ 0 h 368888"/>
              <a:gd name="connsiteX2" fmla="*/ 359923 w 359923"/>
              <a:gd name="connsiteY2" fmla="*/ 368888 h 368888"/>
              <a:gd name="connsiteX3" fmla="*/ 0 w 359923"/>
              <a:gd name="connsiteY3" fmla="*/ 320249 h 368888"/>
            </a:gdLst>
            <a:ahLst/>
            <a:cxnLst>
              <a:cxn ang="0">
                <a:pos x="connsiteX0" y="connsiteY0"/>
              </a:cxn>
              <a:cxn ang="0">
                <a:pos x="connsiteX1" y="connsiteY1"/>
              </a:cxn>
              <a:cxn ang="0">
                <a:pos x="connsiteX2" y="connsiteY2"/>
              </a:cxn>
              <a:cxn ang="0">
                <a:pos x="connsiteX3" y="connsiteY3"/>
              </a:cxn>
            </a:cxnLst>
            <a:rect l="l" t="t" r="r" b="b"/>
            <a:pathLst>
              <a:path w="359923" h="368888">
                <a:moveTo>
                  <a:pt x="0" y="320249"/>
                </a:moveTo>
                <a:lnTo>
                  <a:pt x="187877" y="0"/>
                </a:lnTo>
                <a:lnTo>
                  <a:pt x="359923" y="368888"/>
                </a:lnTo>
                <a:lnTo>
                  <a:pt x="0" y="320249"/>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Szabadkézi sokszög 49"/>
          <p:cNvSpPr/>
          <p:nvPr/>
        </p:nvSpPr>
        <p:spPr>
          <a:xfrm rot="10800000">
            <a:off x="2730043" y="4133984"/>
            <a:ext cx="489434" cy="255351"/>
          </a:xfrm>
          <a:custGeom>
            <a:avLst/>
            <a:gdLst>
              <a:gd name="connsiteX0" fmla="*/ 0 w 525293"/>
              <a:gd name="connsiteY0" fmla="*/ 340468 h 418290"/>
              <a:gd name="connsiteX1" fmla="*/ 428017 w 525293"/>
              <a:gd name="connsiteY1" fmla="*/ 0 h 418290"/>
              <a:gd name="connsiteX2" fmla="*/ 525293 w 525293"/>
              <a:gd name="connsiteY2" fmla="*/ 418290 h 418290"/>
              <a:gd name="connsiteX3" fmla="*/ 0 w 525293"/>
              <a:gd name="connsiteY3" fmla="*/ 340468 h 418290"/>
              <a:gd name="connsiteX0" fmla="*/ 0 w 489434"/>
              <a:gd name="connsiteY0" fmla="*/ 340468 h 340468"/>
              <a:gd name="connsiteX1" fmla="*/ 428017 w 489434"/>
              <a:gd name="connsiteY1" fmla="*/ 0 h 340468"/>
              <a:gd name="connsiteX2" fmla="*/ 489434 w 489434"/>
              <a:gd name="connsiteY2" fmla="*/ 328643 h 340468"/>
              <a:gd name="connsiteX3" fmla="*/ 0 w 489434"/>
              <a:gd name="connsiteY3" fmla="*/ 340468 h 340468"/>
              <a:gd name="connsiteX0" fmla="*/ 0 w 489434"/>
              <a:gd name="connsiteY0" fmla="*/ 340468 h 340468"/>
              <a:gd name="connsiteX1" fmla="*/ 410088 w 489434"/>
              <a:gd name="connsiteY1" fmla="*/ 0 h 340468"/>
              <a:gd name="connsiteX2" fmla="*/ 489434 w 489434"/>
              <a:gd name="connsiteY2" fmla="*/ 328643 h 340468"/>
              <a:gd name="connsiteX3" fmla="*/ 0 w 489434"/>
              <a:gd name="connsiteY3" fmla="*/ 340468 h 340468"/>
            </a:gdLst>
            <a:ahLst/>
            <a:cxnLst>
              <a:cxn ang="0">
                <a:pos x="connsiteX0" y="connsiteY0"/>
              </a:cxn>
              <a:cxn ang="0">
                <a:pos x="connsiteX1" y="connsiteY1"/>
              </a:cxn>
              <a:cxn ang="0">
                <a:pos x="connsiteX2" y="connsiteY2"/>
              </a:cxn>
              <a:cxn ang="0">
                <a:pos x="connsiteX3" y="connsiteY3"/>
              </a:cxn>
            </a:cxnLst>
            <a:rect l="l" t="t" r="r" b="b"/>
            <a:pathLst>
              <a:path w="489434" h="340468">
                <a:moveTo>
                  <a:pt x="0" y="340468"/>
                </a:moveTo>
                <a:lnTo>
                  <a:pt x="410088" y="0"/>
                </a:lnTo>
                <a:lnTo>
                  <a:pt x="489434" y="328643"/>
                </a:lnTo>
                <a:lnTo>
                  <a:pt x="0" y="340468"/>
                </a:lnTo>
                <a:close/>
              </a:path>
            </a:pathLst>
          </a:custGeom>
          <a:solidFill>
            <a:srgbClr val="01AF16">
              <a:alpha val="4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Szabadkézi sokszög 50"/>
          <p:cNvSpPr/>
          <p:nvPr/>
        </p:nvSpPr>
        <p:spPr>
          <a:xfrm rot="10800000">
            <a:off x="1778068" y="4725471"/>
            <a:ext cx="489434" cy="255351"/>
          </a:xfrm>
          <a:custGeom>
            <a:avLst/>
            <a:gdLst>
              <a:gd name="connsiteX0" fmla="*/ 0 w 525293"/>
              <a:gd name="connsiteY0" fmla="*/ 340468 h 418290"/>
              <a:gd name="connsiteX1" fmla="*/ 428017 w 525293"/>
              <a:gd name="connsiteY1" fmla="*/ 0 h 418290"/>
              <a:gd name="connsiteX2" fmla="*/ 525293 w 525293"/>
              <a:gd name="connsiteY2" fmla="*/ 418290 h 418290"/>
              <a:gd name="connsiteX3" fmla="*/ 0 w 525293"/>
              <a:gd name="connsiteY3" fmla="*/ 340468 h 418290"/>
              <a:gd name="connsiteX0" fmla="*/ 0 w 489434"/>
              <a:gd name="connsiteY0" fmla="*/ 340468 h 340468"/>
              <a:gd name="connsiteX1" fmla="*/ 428017 w 489434"/>
              <a:gd name="connsiteY1" fmla="*/ 0 h 340468"/>
              <a:gd name="connsiteX2" fmla="*/ 489434 w 489434"/>
              <a:gd name="connsiteY2" fmla="*/ 328643 h 340468"/>
              <a:gd name="connsiteX3" fmla="*/ 0 w 489434"/>
              <a:gd name="connsiteY3" fmla="*/ 340468 h 340468"/>
              <a:gd name="connsiteX0" fmla="*/ 0 w 489434"/>
              <a:gd name="connsiteY0" fmla="*/ 340468 h 340468"/>
              <a:gd name="connsiteX1" fmla="*/ 410088 w 489434"/>
              <a:gd name="connsiteY1" fmla="*/ 0 h 340468"/>
              <a:gd name="connsiteX2" fmla="*/ 489434 w 489434"/>
              <a:gd name="connsiteY2" fmla="*/ 328643 h 340468"/>
              <a:gd name="connsiteX3" fmla="*/ 0 w 489434"/>
              <a:gd name="connsiteY3" fmla="*/ 340468 h 340468"/>
            </a:gdLst>
            <a:ahLst/>
            <a:cxnLst>
              <a:cxn ang="0">
                <a:pos x="connsiteX0" y="connsiteY0"/>
              </a:cxn>
              <a:cxn ang="0">
                <a:pos x="connsiteX1" y="connsiteY1"/>
              </a:cxn>
              <a:cxn ang="0">
                <a:pos x="connsiteX2" y="connsiteY2"/>
              </a:cxn>
              <a:cxn ang="0">
                <a:pos x="connsiteX3" y="connsiteY3"/>
              </a:cxn>
            </a:cxnLst>
            <a:rect l="l" t="t" r="r" b="b"/>
            <a:pathLst>
              <a:path w="489434" h="340468">
                <a:moveTo>
                  <a:pt x="0" y="340468"/>
                </a:moveTo>
                <a:lnTo>
                  <a:pt x="410088" y="0"/>
                </a:lnTo>
                <a:lnTo>
                  <a:pt x="489434" y="328643"/>
                </a:lnTo>
                <a:lnTo>
                  <a:pt x="0" y="340468"/>
                </a:lnTo>
                <a:close/>
              </a:path>
            </a:pathLst>
          </a:custGeom>
          <a:solidFill>
            <a:srgbClr val="01AF16">
              <a:alpha val="4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Szabadkézi sokszög 47"/>
          <p:cNvSpPr/>
          <p:nvPr/>
        </p:nvSpPr>
        <p:spPr>
          <a:xfrm>
            <a:off x="2245944" y="4516056"/>
            <a:ext cx="462540" cy="221734"/>
          </a:xfrm>
          <a:custGeom>
            <a:avLst/>
            <a:gdLst>
              <a:gd name="connsiteX0" fmla="*/ 0 w 525293"/>
              <a:gd name="connsiteY0" fmla="*/ 340468 h 418290"/>
              <a:gd name="connsiteX1" fmla="*/ 428017 w 525293"/>
              <a:gd name="connsiteY1" fmla="*/ 0 h 418290"/>
              <a:gd name="connsiteX2" fmla="*/ 525293 w 525293"/>
              <a:gd name="connsiteY2" fmla="*/ 418290 h 418290"/>
              <a:gd name="connsiteX3" fmla="*/ 0 w 525293"/>
              <a:gd name="connsiteY3" fmla="*/ 340468 h 418290"/>
              <a:gd name="connsiteX0" fmla="*/ 0 w 489434"/>
              <a:gd name="connsiteY0" fmla="*/ 340468 h 340468"/>
              <a:gd name="connsiteX1" fmla="*/ 428017 w 489434"/>
              <a:gd name="connsiteY1" fmla="*/ 0 h 340468"/>
              <a:gd name="connsiteX2" fmla="*/ 489434 w 489434"/>
              <a:gd name="connsiteY2" fmla="*/ 328643 h 340468"/>
              <a:gd name="connsiteX3" fmla="*/ 0 w 489434"/>
              <a:gd name="connsiteY3" fmla="*/ 340468 h 340468"/>
              <a:gd name="connsiteX0" fmla="*/ 0 w 489434"/>
              <a:gd name="connsiteY0" fmla="*/ 340468 h 340468"/>
              <a:gd name="connsiteX1" fmla="*/ 410088 w 489434"/>
              <a:gd name="connsiteY1" fmla="*/ 0 h 340468"/>
              <a:gd name="connsiteX2" fmla="*/ 489434 w 489434"/>
              <a:gd name="connsiteY2" fmla="*/ 328643 h 340468"/>
              <a:gd name="connsiteX3" fmla="*/ 0 w 489434"/>
              <a:gd name="connsiteY3" fmla="*/ 340468 h 340468"/>
              <a:gd name="connsiteX0" fmla="*/ 0 w 489434"/>
              <a:gd name="connsiteY0" fmla="*/ 277715 h 277715"/>
              <a:gd name="connsiteX1" fmla="*/ 410088 w 489434"/>
              <a:gd name="connsiteY1" fmla="*/ 0 h 277715"/>
              <a:gd name="connsiteX2" fmla="*/ 489434 w 489434"/>
              <a:gd name="connsiteY2" fmla="*/ 265890 h 277715"/>
              <a:gd name="connsiteX3" fmla="*/ 0 w 489434"/>
              <a:gd name="connsiteY3" fmla="*/ 277715 h 277715"/>
              <a:gd name="connsiteX0" fmla="*/ 0 w 462540"/>
              <a:gd name="connsiteY0" fmla="*/ 295645 h 295645"/>
              <a:gd name="connsiteX1" fmla="*/ 383194 w 462540"/>
              <a:gd name="connsiteY1" fmla="*/ 0 h 295645"/>
              <a:gd name="connsiteX2" fmla="*/ 462540 w 462540"/>
              <a:gd name="connsiteY2" fmla="*/ 265890 h 295645"/>
              <a:gd name="connsiteX3" fmla="*/ 0 w 462540"/>
              <a:gd name="connsiteY3" fmla="*/ 295645 h 295645"/>
            </a:gdLst>
            <a:ahLst/>
            <a:cxnLst>
              <a:cxn ang="0">
                <a:pos x="connsiteX0" y="connsiteY0"/>
              </a:cxn>
              <a:cxn ang="0">
                <a:pos x="connsiteX1" y="connsiteY1"/>
              </a:cxn>
              <a:cxn ang="0">
                <a:pos x="connsiteX2" y="connsiteY2"/>
              </a:cxn>
              <a:cxn ang="0">
                <a:pos x="connsiteX3" y="connsiteY3"/>
              </a:cxn>
            </a:cxnLst>
            <a:rect l="l" t="t" r="r" b="b"/>
            <a:pathLst>
              <a:path w="462540" h="295645">
                <a:moveTo>
                  <a:pt x="0" y="295645"/>
                </a:moveTo>
                <a:lnTo>
                  <a:pt x="383194" y="0"/>
                </a:lnTo>
                <a:lnTo>
                  <a:pt x="462540" y="265890"/>
                </a:lnTo>
                <a:lnTo>
                  <a:pt x="0" y="295645"/>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zabadkézi sokszög 48"/>
          <p:cNvSpPr/>
          <p:nvPr/>
        </p:nvSpPr>
        <p:spPr>
          <a:xfrm>
            <a:off x="3195762" y="3888834"/>
            <a:ext cx="489434" cy="255351"/>
          </a:xfrm>
          <a:custGeom>
            <a:avLst/>
            <a:gdLst>
              <a:gd name="connsiteX0" fmla="*/ 0 w 525293"/>
              <a:gd name="connsiteY0" fmla="*/ 340468 h 418290"/>
              <a:gd name="connsiteX1" fmla="*/ 428017 w 525293"/>
              <a:gd name="connsiteY1" fmla="*/ 0 h 418290"/>
              <a:gd name="connsiteX2" fmla="*/ 525293 w 525293"/>
              <a:gd name="connsiteY2" fmla="*/ 418290 h 418290"/>
              <a:gd name="connsiteX3" fmla="*/ 0 w 525293"/>
              <a:gd name="connsiteY3" fmla="*/ 340468 h 418290"/>
              <a:gd name="connsiteX0" fmla="*/ 0 w 489434"/>
              <a:gd name="connsiteY0" fmla="*/ 340468 h 340468"/>
              <a:gd name="connsiteX1" fmla="*/ 428017 w 489434"/>
              <a:gd name="connsiteY1" fmla="*/ 0 h 340468"/>
              <a:gd name="connsiteX2" fmla="*/ 489434 w 489434"/>
              <a:gd name="connsiteY2" fmla="*/ 328643 h 340468"/>
              <a:gd name="connsiteX3" fmla="*/ 0 w 489434"/>
              <a:gd name="connsiteY3" fmla="*/ 340468 h 340468"/>
              <a:gd name="connsiteX0" fmla="*/ 0 w 489434"/>
              <a:gd name="connsiteY0" fmla="*/ 340468 h 340468"/>
              <a:gd name="connsiteX1" fmla="*/ 410088 w 489434"/>
              <a:gd name="connsiteY1" fmla="*/ 0 h 340468"/>
              <a:gd name="connsiteX2" fmla="*/ 489434 w 489434"/>
              <a:gd name="connsiteY2" fmla="*/ 328643 h 340468"/>
              <a:gd name="connsiteX3" fmla="*/ 0 w 489434"/>
              <a:gd name="connsiteY3" fmla="*/ 340468 h 340468"/>
            </a:gdLst>
            <a:ahLst/>
            <a:cxnLst>
              <a:cxn ang="0">
                <a:pos x="connsiteX0" y="connsiteY0"/>
              </a:cxn>
              <a:cxn ang="0">
                <a:pos x="connsiteX1" y="connsiteY1"/>
              </a:cxn>
              <a:cxn ang="0">
                <a:pos x="connsiteX2" y="connsiteY2"/>
              </a:cxn>
              <a:cxn ang="0">
                <a:pos x="connsiteX3" y="connsiteY3"/>
              </a:cxn>
            </a:cxnLst>
            <a:rect l="l" t="t" r="r" b="b"/>
            <a:pathLst>
              <a:path w="489434" h="340468">
                <a:moveTo>
                  <a:pt x="0" y="340468"/>
                </a:moveTo>
                <a:lnTo>
                  <a:pt x="410088" y="0"/>
                </a:lnTo>
                <a:lnTo>
                  <a:pt x="489434" y="328643"/>
                </a:lnTo>
                <a:lnTo>
                  <a:pt x="0" y="340468"/>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Egyenes összekötő 45"/>
          <p:cNvCxnSpPr/>
          <p:nvPr/>
        </p:nvCxnSpPr>
        <p:spPr>
          <a:xfrm flipV="1">
            <a:off x="1140161" y="4133984"/>
            <a:ext cx="2844316" cy="1"/>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365570" name="Rectangle 2"/>
          <p:cNvSpPr>
            <a:spLocks noGrp="1" noChangeArrowheads="1"/>
          </p:cNvSpPr>
          <p:nvPr>
            <p:ph type="title"/>
          </p:nvPr>
        </p:nvSpPr>
        <p:spPr>
          <a:xfrm>
            <a:off x="884520" y="123478"/>
            <a:ext cx="3902854" cy="857250"/>
          </a:xfrm>
        </p:spPr>
        <p:txBody>
          <a:bodyPr>
            <a:noAutofit/>
          </a:bodyPr>
          <a:lstStyle/>
          <a:p>
            <a:pPr>
              <a:defRPr/>
            </a:pPr>
            <a:r>
              <a:rPr lang="hu-HU" sz="3600" dirty="0" err="1" smtClean="0">
                <a:solidFill>
                  <a:srgbClr val="FF0000"/>
                </a:solidFill>
              </a:rPr>
              <a:t>Euclidean</a:t>
            </a:r>
            <a:r>
              <a:rPr lang="hu-HU" sz="3600" dirty="0" smtClean="0">
                <a:solidFill>
                  <a:srgbClr val="FF0000"/>
                </a:solidFill>
              </a:rPr>
              <a:t> </a:t>
            </a:r>
            <a:r>
              <a:rPr lang="hu-HU" sz="3600" dirty="0" err="1" smtClean="0">
                <a:solidFill>
                  <a:srgbClr val="FF0000"/>
                </a:solidFill>
              </a:rPr>
              <a:t>planar</a:t>
            </a:r>
            <a:r>
              <a:rPr lang="hu-HU" sz="3600" dirty="0" smtClean="0">
                <a:solidFill>
                  <a:srgbClr val="FF0000"/>
                </a:solidFill>
              </a:rPr>
              <a:t> </a:t>
            </a:r>
            <a:r>
              <a:rPr lang="hu-HU" sz="3600" dirty="0" err="1" smtClean="0">
                <a:solidFill>
                  <a:srgbClr val="FF0000"/>
                </a:solidFill>
              </a:rPr>
              <a:t>geometry</a:t>
            </a:r>
            <a:endParaRPr lang="hu-HU" sz="3600" dirty="0" smtClean="0">
              <a:solidFill>
                <a:srgbClr val="FF0000"/>
              </a:solidFill>
            </a:endParaRPr>
          </a:p>
        </p:txBody>
      </p:sp>
      <p:sp>
        <p:nvSpPr>
          <p:cNvPr id="3075" name="Rectangle 3"/>
          <p:cNvSpPr>
            <a:spLocks noGrp="1" noChangeArrowheads="1"/>
          </p:cNvSpPr>
          <p:nvPr>
            <p:ph idx="1"/>
          </p:nvPr>
        </p:nvSpPr>
        <p:spPr>
          <a:xfrm>
            <a:off x="197600" y="952923"/>
            <a:ext cx="4729438" cy="3035245"/>
          </a:xfrm>
        </p:spPr>
        <p:txBody>
          <a:bodyPr>
            <a:noAutofit/>
          </a:bodyPr>
          <a:lstStyle/>
          <a:p>
            <a:pPr>
              <a:lnSpc>
                <a:spcPct val="90000"/>
              </a:lnSpc>
              <a:spcBef>
                <a:spcPts val="0"/>
              </a:spcBef>
            </a:pPr>
            <a:r>
              <a:rPr lang="en-US" altLang="en-US" sz="2000" dirty="0" smtClean="0"/>
              <a:t>Axioms</a:t>
            </a:r>
          </a:p>
          <a:p>
            <a:pPr lvl="1">
              <a:lnSpc>
                <a:spcPct val="90000"/>
              </a:lnSpc>
              <a:spcBef>
                <a:spcPts val="0"/>
              </a:spcBef>
            </a:pPr>
            <a:r>
              <a:rPr lang="en-US" altLang="en-US" sz="1800" dirty="0" smtClean="0"/>
              <a:t>Basic truth (experience)</a:t>
            </a:r>
          </a:p>
          <a:p>
            <a:pPr lvl="1">
              <a:lnSpc>
                <a:spcPct val="90000"/>
              </a:lnSpc>
              <a:spcBef>
                <a:spcPts val="0"/>
              </a:spcBef>
            </a:pPr>
            <a:r>
              <a:rPr lang="en-US" altLang="en-US" sz="1800" dirty="0" smtClean="0"/>
              <a:t>Implicit definition of basic concepts</a:t>
            </a:r>
          </a:p>
          <a:p>
            <a:pPr>
              <a:lnSpc>
                <a:spcPct val="90000"/>
              </a:lnSpc>
              <a:spcBef>
                <a:spcPts val="0"/>
              </a:spcBef>
            </a:pPr>
            <a:r>
              <a:rPr lang="en-US" altLang="en-US" sz="2000" dirty="0" smtClean="0"/>
              <a:t>Definitions and theorems</a:t>
            </a:r>
          </a:p>
          <a:p>
            <a:pPr marL="271463" indent="0">
              <a:lnSpc>
                <a:spcPct val="90000"/>
              </a:lnSpc>
              <a:spcBef>
                <a:spcPts val="0"/>
              </a:spcBef>
              <a:buNone/>
            </a:pPr>
            <a:r>
              <a:rPr lang="en-US" altLang="en-US" sz="1600" dirty="0" smtClean="0"/>
              <a:t>T1. Two different lines intersect each other</a:t>
            </a:r>
          </a:p>
          <a:p>
            <a:pPr marL="271463" indent="0">
              <a:lnSpc>
                <a:spcPct val="90000"/>
              </a:lnSpc>
              <a:spcBef>
                <a:spcPts val="0"/>
              </a:spcBef>
              <a:buNone/>
            </a:pPr>
            <a:r>
              <a:rPr lang="en-US" altLang="en-US" sz="1600" dirty="0" smtClean="0"/>
              <a:t>       at most one point</a:t>
            </a:r>
          </a:p>
          <a:p>
            <a:pPr lvl="1">
              <a:lnSpc>
                <a:spcPct val="90000"/>
              </a:lnSpc>
              <a:spcBef>
                <a:spcPts val="0"/>
              </a:spcBef>
            </a:pPr>
            <a:endParaRPr lang="en-US" altLang="en-US" sz="1600" dirty="0" smtClean="0"/>
          </a:p>
          <a:p>
            <a:pPr lvl="1">
              <a:lnSpc>
                <a:spcPct val="90000"/>
              </a:lnSpc>
              <a:spcBef>
                <a:spcPts val="0"/>
              </a:spcBef>
            </a:pPr>
            <a:endParaRPr lang="en-US" altLang="en-US" sz="1600" dirty="0" smtClean="0"/>
          </a:p>
          <a:p>
            <a:pPr lvl="1">
              <a:lnSpc>
                <a:spcPct val="90000"/>
              </a:lnSpc>
              <a:spcBef>
                <a:spcPts val="0"/>
              </a:spcBef>
            </a:pPr>
            <a:endParaRPr lang="en-US" altLang="en-US" sz="1600" dirty="0" smtClean="0"/>
          </a:p>
          <a:p>
            <a:pPr marL="534988" indent="-534988">
              <a:spcBef>
                <a:spcPts val="0"/>
              </a:spcBef>
              <a:buNone/>
              <a:defRPr/>
            </a:pPr>
            <a:r>
              <a:rPr lang="en-US" sz="1600" dirty="0" smtClean="0"/>
              <a:t>    T2. Two lines are parallel if and only if the angles in which a third line intersects  them are equal.</a:t>
            </a:r>
            <a:endParaRPr lang="en-US" sz="1600" dirty="0"/>
          </a:p>
        </p:txBody>
      </p:sp>
      <p:sp>
        <p:nvSpPr>
          <p:cNvPr id="4" name="Szövegdoboz 3"/>
          <p:cNvSpPr txBox="1"/>
          <p:nvPr/>
        </p:nvSpPr>
        <p:spPr>
          <a:xfrm>
            <a:off x="4798719" y="67789"/>
            <a:ext cx="4259599" cy="2308324"/>
          </a:xfrm>
          <a:prstGeom prst="rect">
            <a:avLst/>
          </a:prstGeom>
          <a:solidFill>
            <a:schemeClr val="bg2">
              <a:lumMod val="75000"/>
              <a:lumOff val="25000"/>
            </a:schemeClr>
          </a:solidFill>
          <a:ln w="38100">
            <a:solidFill>
              <a:srgbClr val="FF0000"/>
            </a:solidFill>
          </a:ln>
        </p:spPr>
        <p:txBody>
          <a:bodyPr wrap="square">
            <a:spAutoFit/>
          </a:bodyPr>
          <a:lstStyle/>
          <a:p>
            <a:pPr algn="l">
              <a:defRPr/>
            </a:pPr>
            <a:r>
              <a:rPr lang="hu-HU" sz="1600" u="sng" dirty="0" err="1" smtClean="0">
                <a:latin typeface="+mn-lt"/>
              </a:rPr>
              <a:t>Axioms</a:t>
            </a:r>
            <a:r>
              <a:rPr lang="hu-HU" sz="1600" u="sng" dirty="0" smtClean="0">
                <a:latin typeface="+mn-lt"/>
              </a:rPr>
              <a:t> of </a:t>
            </a:r>
            <a:r>
              <a:rPr lang="hu-HU" sz="1600" u="sng" dirty="0" err="1" smtClean="0">
                <a:latin typeface="+mn-lt"/>
              </a:rPr>
              <a:t>Euclidean</a:t>
            </a:r>
            <a:r>
              <a:rPr lang="hu-HU" sz="1600" u="sng" dirty="0" smtClean="0">
                <a:latin typeface="+mn-lt"/>
              </a:rPr>
              <a:t> </a:t>
            </a:r>
            <a:r>
              <a:rPr lang="hu-HU" sz="1600" u="sng" dirty="0" err="1" smtClean="0">
                <a:latin typeface="+mn-lt"/>
              </a:rPr>
              <a:t>geometry</a:t>
            </a:r>
            <a:r>
              <a:rPr lang="hu-HU" sz="1600" u="sng" dirty="0" smtClean="0">
                <a:latin typeface="+mn-lt"/>
              </a:rPr>
              <a:t> </a:t>
            </a:r>
            <a:r>
              <a:rPr lang="hu-HU" sz="1600" u="sng" dirty="0" err="1" smtClean="0">
                <a:latin typeface="+mn-lt"/>
              </a:rPr>
              <a:t>of</a:t>
            </a:r>
            <a:r>
              <a:rPr lang="hu-HU" sz="1600" u="sng" dirty="0" smtClean="0">
                <a:latin typeface="+mn-lt"/>
              </a:rPr>
              <a:t> </a:t>
            </a:r>
            <a:r>
              <a:rPr lang="hu-HU" sz="1600" u="sng" dirty="0" err="1" smtClean="0">
                <a:latin typeface="+mn-lt"/>
              </a:rPr>
              <a:t>the</a:t>
            </a:r>
            <a:r>
              <a:rPr lang="hu-HU" sz="1600" u="sng" dirty="0" smtClean="0">
                <a:latin typeface="+mn-lt"/>
              </a:rPr>
              <a:t> </a:t>
            </a:r>
            <a:r>
              <a:rPr lang="hu-HU" sz="1600" u="sng" dirty="0" err="1" smtClean="0">
                <a:latin typeface="+mn-lt"/>
              </a:rPr>
              <a:t>plane</a:t>
            </a:r>
            <a:r>
              <a:rPr lang="hu-HU" sz="1600" u="sng" dirty="0" smtClean="0">
                <a:latin typeface="+mn-lt"/>
              </a:rPr>
              <a:t>: </a:t>
            </a:r>
            <a:r>
              <a:rPr lang="en-US" sz="1600" u="sng" dirty="0" smtClean="0">
                <a:latin typeface="+mn-lt"/>
              </a:rPr>
              <a:t> </a:t>
            </a:r>
            <a:endParaRPr lang="hu-HU" sz="1600" u="sng" dirty="0" smtClean="0">
              <a:latin typeface="+mn-lt"/>
            </a:endParaRPr>
          </a:p>
          <a:p>
            <a:pPr marL="342900" indent="-342900" algn="l">
              <a:buFont typeface="+mj-lt"/>
              <a:buAutoNum type="arabicPeriod"/>
              <a:defRPr/>
            </a:pPr>
            <a:r>
              <a:rPr lang="hu-HU" sz="1600" dirty="0" err="1" smtClean="0">
                <a:latin typeface="+mn-lt"/>
              </a:rPr>
              <a:t>Two</a:t>
            </a:r>
            <a:r>
              <a:rPr lang="hu-HU" sz="1600" dirty="0" smtClean="0">
                <a:latin typeface="+mn-lt"/>
              </a:rPr>
              <a:t> </a:t>
            </a:r>
            <a:r>
              <a:rPr lang="hu-HU" sz="1600" dirty="0" err="1" smtClean="0">
                <a:latin typeface="+mn-lt"/>
              </a:rPr>
              <a:t>points</a:t>
            </a:r>
            <a:r>
              <a:rPr lang="hu-HU" sz="1600" dirty="0" smtClean="0">
                <a:latin typeface="+mn-lt"/>
              </a:rPr>
              <a:t> </a:t>
            </a:r>
            <a:r>
              <a:rPr lang="hu-HU" sz="1600" dirty="0" err="1" smtClean="0">
                <a:latin typeface="+mn-lt"/>
              </a:rPr>
              <a:t>define</a:t>
            </a:r>
            <a:r>
              <a:rPr lang="hu-HU" sz="1600" dirty="0" smtClean="0">
                <a:latin typeface="+mn-lt"/>
              </a:rPr>
              <a:t> a line.</a:t>
            </a:r>
            <a:endParaRPr lang="en-US" sz="1600" dirty="0">
              <a:latin typeface="+mn-lt"/>
            </a:endParaRPr>
          </a:p>
          <a:p>
            <a:pPr marL="342900" indent="-342900" algn="l">
              <a:buFont typeface="+mj-lt"/>
              <a:buAutoNum type="arabicPeriod"/>
              <a:defRPr/>
            </a:pPr>
            <a:r>
              <a:rPr lang="hu-HU" sz="1600" dirty="0" smtClean="0">
                <a:latin typeface="+mn-lt"/>
              </a:rPr>
              <a:t>A line has </a:t>
            </a:r>
            <a:r>
              <a:rPr lang="hu-HU" sz="1600" dirty="0" err="1" smtClean="0">
                <a:latin typeface="+mn-lt"/>
              </a:rPr>
              <a:t>at</a:t>
            </a:r>
            <a:r>
              <a:rPr lang="hu-HU" sz="1600" dirty="0" smtClean="0">
                <a:latin typeface="+mn-lt"/>
              </a:rPr>
              <a:t> </a:t>
            </a:r>
            <a:r>
              <a:rPr lang="hu-HU" sz="1600" dirty="0" err="1" smtClean="0">
                <a:latin typeface="+mn-lt"/>
              </a:rPr>
              <a:t>least</a:t>
            </a:r>
            <a:r>
              <a:rPr lang="hu-HU" sz="1600" dirty="0" smtClean="0">
                <a:latin typeface="+mn-lt"/>
              </a:rPr>
              <a:t> </a:t>
            </a:r>
            <a:r>
              <a:rPr lang="hu-HU" sz="1600" dirty="0" err="1" smtClean="0">
                <a:latin typeface="+mn-lt"/>
              </a:rPr>
              <a:t>two</a:t>
            </a:r>
            <a:r>
              <a:rPr lang="hu-HU" sz="1600" dirty="0" smtClean="0">
                <a:latin typeface="+mn-lt"/>
              </a:rPr>
              <a:t> </a:t>
            </a:r>
            <a:r>
              <a:rPr lang="hu-HU" sz="1600" dirty="0" err="1" smtClean="0">
                <a:latin typeface="+mn-lt"/>
              </a:rPr>
              <a:t>points</a:t>
            </a:r>
            <a:r>
              <a:rPr lang="hu-HU" sz="1600" dirty="0" smtClean="0">
                <a:latin typeface="+mn-lt"/>
              </a:rPr>
              <a:t>.</a:t>
            </a:r>
            <a:endParaRPr lang="en-US" sz="1600" dirty="0">
              <a:latin typeface="+mn-lt"/>
            </a:endParaRPr>
          </a:p>
          <a:p>
            <a:pPr marL="342900" indent="-342900" algn="l">
              <a:buFont typeface="+mj-lt"/>
              <a:buAutoNum type="arabicPeriod"/>
              <a:defRPr/>
            </a:pPr>
            <a:r>
              <a:rPr lang="hu-HU" sz="1600" dirty="0" err="1" smtClean="0">
                <a:latin typeface="+mn-lt"/>
              </a:rPr>
              <a:t>There</a:t>
            </a:r>
            <a:r>
              <a:rPr lang="hu-HU" sz="1600" dirty="0" smtClean="0">
                <a:latin typeface="+mn-lt"/>
              </a:rPr>
              <a:t> is </a:t>
            </a:r>
            <a:r>
              <a:rPr lang="hu-HU" sz="1600" dirty="0" err="1" smtClean="0">
                <a:latin typeface="+mn-lt"/>
              </a:rPr>
              <a:t>exactly</a:t>
            </a:r>
            <a:r>
              <a:rPr lang="hu-HU" sz="1600" dirty="0" smtClean="0">
                <a:latin typeface="+mn-lt"/>
              </a:rPr>
              <a:t> </a:t>
            </a:r>
            <a:r>
              <a:rPr lang="hu-HU" sz="1600" dirty="0" err="1" smtClean="0">
                <a:latin typeface="+mn-lt"/>
              </a:rPr>
              <a:t>one</a:t>
            </a:r>
            <a:r>
              <a:rPr lang="hu-HU" sz="1600" dirty="0" smtClean="0">
                <a:latin typeface="+mn-lt"/>
              </a:rPr>
              <a:t> line </a:t>
            </a:r>
            <a:r>
              <a:rPr lang="hu-HU" sz="1600" dirty="0" err="1" smtClean="0">
                <a:latin typeface="+mn-lt"/>
              </a:rPr>
              <a:t>that</a:t>
            </a:r>
            <a:r>
              <a:rPr lang="hu-HU" sz="1600" dirty="0" smtClean="0">
                <a:latin typeface="+mn-lt"/>
              </a:rPr>
              <a:t> </a:t>
            </a:r>
            <a:r>
              <a:rPr lang="hu-HU" sz="1600" dirty="0" err="1" smtClean="0">
                <a:latin typeface="+mn-lt"/>
              </a:rPr>
              <a:t>goes</a:t>
            </a:r>
            <a:r>
              <a:rPr lang="hu-HU" sz="1600" dirty="0" smtClean="0">
                <a:latin typeface="+mn-lt"/>
              </a:rPr>
              <a:t> </a:t>
            </a:r>
            <a:r>
              <a:rPr lang="hu-HU" sz="1600" dirty="0" err="1" smtClean="0">
                <a:latin typeface="+mn-lt"/>
              </a:rPr>
              <a:t>through</a:t>
            </a:r>
            <a:r>
              <a:rPr lang="hu-HU" sz="1600" dirty="0" smtClean="0">
                <a:latin typeface="+mn-lt"/>
              </a:rPr>
              <a:t> a </a:t>
            </a:r>
            <a:r>
              <a:rPr lang="hu-HU" sz="1600" dirty="0" err="1" smtClean="0">
                <a:latin typeface="+mn-lt"/>
              </a:rPr>
              <a:t>point</a:t>
            </a:r>
            <a:r>
              <a:rPr lang="hu-HU" sz="1600" dirty="0" smtClean="0">
                <a:latin typeface="+mn-lt"/>
              </a:rPr>
              <a:t> and </a:t>
            </a:r>
            <a:r>
              <a:rPr lang="hu-HU" sz="1600" dirty="0" err="1" smtClean="0">
                <a:latin typeface="+mn-lt"/>
              </a:rPr>
              <a:t>does</a:t>
            </a:r>
            <a:r>
              <a:rPr lang="hu-HU" sz="1600" dirty="0" smtClean="0">
                <a:latin typeface="+mn-lt"/>
              </a:rPr>
              <a:t> </a:t>
            </a:r>
            <a:r>
              <a:rPr lang="hu-HU" sz="1600" dirty="0" err="1" smtClean="0">
                <a:latin typeface="+mn-lt"/>
              </a:rPr>
              <a:t>not</a:t>
            </a:r>
            <a:r>
              <a:rPr lang="hu-HU" sz="1600" dirty="0" smtClean="0">
                <a:latin typeface="+mn-lt"/>
              </a:rPr>
              <a:t> </a:t>
            </a:r>
            <a:r>
              <a:rPr lang="hu-HU" sz="1600" dirty="0" err="1" smtClean="0">
                <a:latin typeface="+mn-lt"/>
              </a:rPr>
              <a:t>intersect</a:t>
            </a:r>
            <a:r>
              <a:rPr lang="hu-HU" sz="1600" dirty="0" smtClean="0">
                <a:latin typeface="+mn-lt"/>
              </a:rPr>
              <a:t> a </a:t>
            </a:r>
            <a:r>
              <a:rPr lang="hu-HU" sz="1600" dirty="0" err="1" smtClean="0">
                <a:latin typeface="+mn-lt"/>
              </a:rPr>
              <a:t>given</a:t>
            </a:r>
            <a:r>
              <a:rPr lang="hu-HU" sz="1600" dirty="0" smtClean="0">
                <a:latin typeface="+mn-lt"/>
              </a:rPr>
              <a:t> line (</a:t>
            </a:r>
            <a:r>
              <a:rPr lang="hu-HU" sz="1600" b="1" u="sng" dirty="0" err="1" smtClean="0">
                <a:latin typeface="+mn-lt"/>
              </a:rPr>
              <a:t>parallelism</a:t>
            </a:r>
            <a:r>
              <a:rPr lang="hu-HU" sz="1600" dirty="0" smtClean="0">
                <a:latin typeface="+mn-lt"/>
              </a:rPr>
              <a:t>).</a:t>
            </a:r>
            <a:endParaRPr lang="hu-HU" sz="1600" dirty="0">
              <a:latin typeface="+mn-lt"/>
            </a:endParaRPr>
          </a:p>
          <a:p>
            <a:pPr marL="342900" indent="-342900" algn="l">
              <a:buFont typeface="+mj-lt"/>
              <a:buAutoNum type="arabicPeriod"/>
              <a:defRPr/>
            </a:pPr>
            <a:r>
              <a:rPr lang="hu-HU" sz="1600" dirty="0" err="1" smtClean="0">
                <a:latin typeface="+mn-lt"/>
              </a:rPr>
              <a:t>Movement</a:t>
            </a:r>
            <a:r>
              <a:rPr lang="hu-HU" sz="1600" dirty="0" smtClean="0">
                <a:latin typeface="+mn-lt"/>
              </a:rPr>
              <a:t> </a:t>
            </a:r>
            <a:r>
              <a:rPr lang="hu-HU" sz="1600" dirty="0" err="1" smtClean="0">
                <a:latin typeface="+mn-lt"/>
              </a:rPr>
              <a:t>does</a:t>
            </a:r>
            <a:r>
              <a:rPr lang="hu-HU" sz="1600" dirty="0" smtClean="0">
                <a:latin typeface="+mn-lt"/>
              </a:rPr>
              <a:t> </a:t>
            </a:r>
            <a:r>
              <a:rPr lang="hu-HU" sz="1600" dirty="0" err="1" smtClean="0">
                <a:latin typeface="+mn-lt"/>
              </a:rPr>
              <a:t>not</a:t>
            </a:r>
            <a:r>
              <a:rPr lang="hu-HU" sz="1600" dirty="0" smtClean="0">
                <a:latin typeface="+mn-lt"/>
              </a:rPr>
              <a:t> </a:t>
            </a:r>
            <a:r>
              <a:rPr lang="hu-HU" sz="1600" dirty="0" err="1" smtClean="0">
                <a:latin typeface="+mn-lt"/>
              </a:rPr>
              <a:t>modify</a:t>
            </a:r>
            <a:r>
              <a:rPr lang="hu-HU" sz="1600" dirty="0" smtClean="0">
                <a:latin typeface="+mn-lt"/>
              </a:rPr>
              <a:t> </a:t>
            </a:r>
            <a:r>
              <a:rPr lang="hu-HU" sz="1600" dirty="0" err="1" smtClean="0">
                <a:latin typeface="+mn-lt"/>
              </a:rPr>
              <a:t>si</a:t>
            </a:r>
            <a:r>
              <a:rPr lang="en-US" sz="1600" dirty="0" err="1" smtClean="0">
                <a:latin typeface="+mn-lt"/>
              </a:rPr>
              <a:t>ze</a:t>
            </a:r>
            <a:r>
              <a:rPr lang="hu-HU" sz="1600" dirty="0" smtClean="0">
                <a:latin typeface="+mn-lt"/>
              </a:rPr>
              <a:t>.</a:t>
            </a:r>
            <a:endParaRPr lang="hu-HU" sz="1600" dirty="0">
              <a:latin typeface="+mn-lt"/>
            </a:endParaRPr>
          </a:p>
          <a:p>
            <a:pPr marL="342900" indent="-342900" algn="l">
              <a:buFont typeface="+mj-lt"/>
              <a:buAutoNum type="arabicPeriod"/>
              <a:defRPr/>
            </a:pPr>
            <a:r>
              <a:rPr lang="en-US" sz="1600" dirty="0" smtClean="0">
                <a:latin typeface="+mn-lt"/>
              </a:rPr>
              <a:t>Size of the whole is the sum of its parts</a:t>
            </a:r>
            <a:r>
              <a:rPr lang="hu-HU" sz="1600" dirty="0" smtClean="0">
                <a:latin typeface="+mn-lt"/>
              </a:rPr>
              <a:t>.</a:t>
            </a:r>
          </a:p>
          <a:p>
            <a:pPr marL="342900" indent="-342900" algn="l">
              <a:buFont typeface="+mj-lt"/>
              <a:buAutoNum type="arabicPeriod"/>
              <a:defRPr/>
            </a:pPr>
            <a:r>
              <a:rPr lang="hu-HU" sz="1600" dirty="0" smtClean="0">
                <a:latin typeface="+mn-lt"/>
              </a:rPr>
              <a:t>…</a:t>
            </a:r>
            <a:endParaRPr lang="en-US" sz="1600" dirty="0">
              <a:latin typeface="+mn-lt"/>
            </a:endParaRPr>
          </a:p>
        </p:txBody>
      </p:sp>
      <p:sp>
        <p:nvSpPr>
          <p:cNvPr id="5" name="Szabadkézi sokszög 4"/>
          <p:cNvSpPr/>
          <p:nvPr/>
        </p:nvSpPr>
        <p:spPr>
          <a:xfrm>
            <a:off x="895865" y="2572884"/>
            <a:ext cx="2928025" cy="385220"/>
          </a:xfrm>
          <a:custGeom>
            <a:avLst/>
            <a:gdLst>
              <a:gd name="connsiteX0" fmla="*/ 0 w 2928025"/>
              <a:gd name="connsiteY0" fmla="*/ 783147 h 783147"/>
              <a:gd name="connsiteX1" fmla="*/ 1245140 w 2928025"/>
              <a:gd name="connsiteY1" fmla="*/ 4934 h 783147"/>
              <a:gd name="connsiteX2" fmla="*/ 2928025 w 2928025"/>
              <a:gd name="connsiteY2" fmla="*/ 510772 h 783147"/>
            </a:gdLst>
            <a:ahLst/>
            <a:cxnLst>
              <a:cxn ang="0">
                <a:pos x="connsiteX0" y="connsiteY0"/>
              </a:cxn>
              <a:cxn ang="0">
                <a:pos x="connsiteX1" y="connsiteY1"/>
              </a:cxn>
              <a:cxn ang="0">
                <a:pos x="connsiteX2" y="connsiteY2"/>
              </a:cxn>
            </a:cxnLst>
            <a:rect l="l" t="t" r="r" b="b"/>
            <a:pathLst>
              <a:path w="2928025" h="783147">
                <a:moveTo>
                  <a:pt x="0" y="783147"/>
                </a:moveTo>
                <a:cubicBezTo>
                  <a:pt x="378568" y="416738"/>
                  <a:pt x="757136" y="50330"/>
                  <a:pt x="1245140" y="4934"/>
                </a:cubicBezTo>
                <a:cubicBezTo>
                  <a:pt x="1733144" y="-40462"/>
                  <a:pt x="2330584" y="235155"/>
                  <a:pt x="2928025" y="51077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zabadkézi sokszög 7"/>
          <p:cNvSpPr/>
          <p:nvPr/>
        </p:nvSpPr>
        <p:spPr>
          <a:xfrm>
            <a:off x="740221" y="2477822"/>
            <a:ext cx="2908570" cy="452586"/>
          </a:xfrm>
          <a:custGeom>
            <a:avLst/>
            <a:gdLst>
              <a:gd name="connsiteX0" fmla="*/ 0 w 2908570"/>
              <a:gd name="connsiteY0" fmla="*/ 252919 h 705155"/>
              <a:gd name="connsiteX1" fmla="*/ 1750979 w 2908570"/>
              <a:gd name="connsiteY1" fmla="*/ 700391 h 705155"/>
              <a:gd name="connsiteX2" fmla="*/ 2908570 w 2908570"/>
              <a:gd name="connsiteY2" fmla="*/ 0 h 705155"/>
            </a:gdLst>
            <a:ahLst/>
            <a:cxnLst>
              <a:cxn ang="0">
                <a:pos x="connsiteX0" y="connsiteY0"/>
              </a:cxn>
              <a:cxn ang="0">
                <a:pos x="connsiteX1" y="connsiteY1"/>
              </a:cxn>
              <a:cxn ang="0">
                <a:pos x="connsiteX2" y="connsiteY2"/>
              </a:cxn>
            </a:cxnLst>
            <a:rect l="l" t="t" r="r" b="b"/>
            <a:pathLst>
              <a:path w="2908570" h="705155">
                <a:moveTo>
                  <a:pt x="0" y="252919"/>
                </a:moveTo>
                <a:cubicBezTo>
                  <a:pt x="633108" y="497731"/>
                  <a:pt x="1266217" y="742544"/>
                  <a:pt x="1750979" y="700391"/>
                </a:cubicBezTo>
                <a:cubicBezTo>
                  <a:pt x="2235741" y="658238"/>
                  <a:pt x="2572155" y="329119"/>
                  <a:pt x="2908570"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Ellipszis 1"/>
          <p:cNvSpPr/>
          <p:nvPr/>
        </p:nvSpPr>
        <p:spPr>
          <a:xfrm>
            <a:off x="1199820" y="2704115"/>
            <a:ext cx="216024" cy="16201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llipszis 5"/>
          <p:cNvSpPr/>
          <p:nvPr/>
        </p:nvSpPr>
        <p:spPr>
          <a:xfrm>
            <a:off x="3195762" y="2634068"/>
            <a:ext cx="216024" cy="162018"/>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Egyenes összekötő 9"/>
          <p:cNvCxnSpPr/>
          <p:nvPr/>
        </p:nvCxnSpPr>
        <p:spPr>
          <a:xfrm flipV="1">
            <a:off x="916072" y="4733938"/>
            <a:ext cx="2605959"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Egyenes összekötő 12"/>
          <p:cNvCxnSpPr/>
          <p:nvPr/>
        </p:nvCxnSpPr>
        <p:spPr>
          <a:xfrm flipV="1">
            <a:off x="1778068" y="3840891"/>
            <a:ext cx="1907128" cy="11881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Ellipszis 20"/>
          <p:cNvSpPr/>
          <p:nvPr/>
        </p:nvSpPr>
        <p:spPr>
          <a:xfrm>
            <a:off x="2111038" y="4638059"/>
            <a:ext cx="216024" cy="16201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églalap 17"/>
          <p:cNvSpPr/>
          <p:nvPr/>
        </p:nvSpPr>
        <p:spPr>
          <a:xfrm>
            <a:off x="4812269" y="2506465"/>
            <a:ext cx="4053269" cy="535531"/>
          </a:xfrm>
          <a:prstGeom prst="rect">
            <a:avLst/>
          </a:prstGeom>
        </p:spPr>
        <p:txBody>
          <a:bodyPr wrap="square">
            <a:spAutoFit/>
          </a:bodyPr>
          <a:lstStyle/>
          <a:p>
            <a:pPr marL="358775" lvl="1" indent="-358775" algn="l">
              <a:lnSpc>
                <a:spcPct val="90000"/>
              </a:lnSpc>
            </a:pPr>
            <a:r>
              <a:rPr lang="hu-HU" altLang="en-US" sz="1600" dirty="0" smtClean="0">
                <a:latin typeface="+mn-lt"/>
                <a:cs typeface="Calibri" panose="020F0502020204030204" pitchFamily="34" charset="0"/>
              </a:rPr>
              <a:t>T3. </a:t>
            </a:r>
            <a:r>
              <a:rPr lang="en-US" altLang="en-US" sz="1600" dirty="0">
                <a:latin typeface="+mn-lt"/>
              </a:rPr>
              <a:t>The sum of angles of a triangle is the half angle, i.e. 180 degrees. </a:t>
            </a:r>
          </a:p>
        </p:txBody>
      </p:sp>
      <p:sp>
        <p:nvSpPr>
          <p:cNvPr id="29" name="Téglalap 28"/>
          <p:cNvSpPr/>
          <p:nvPr/>
        </p:nvSpPr>
        <p:spPr>
          <a:xfrm>
            <a:off x="395536" y="2024229"/>
            <a:ext cx="4320480" cy="1043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Egyenes összekötő 31"/>
          <p:cNvCxnSpPr/>
          <p:nvPr/>
        </p:nvCxnSpPr>
        <p:spPr>
          <a:xfrm>
            <a:off x="4911182" y="3686645"/>
            <a:ext cx="3888432" cy="432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Egyenes összekötő 32"/>
          <p:cNvCxnSpPr/>
          <p:nvPr/>
        </p:nvCxnSpPr>
        <p:spPr>
          <a:xfrm flipV="1">
            <a:off x="5703270" y="2955372"/>
            <a:ext cx="1656184" cy="9721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Egyenes összekötő 33"/>
          <p:cNvCxnSpPr/>
          <p:nvPr/>
        </p:nvCxnSpPr>
        <p:spPr>
          <a:xfrm>
            <a:off x="6799145" y="3038573"/>
            <a:ext cx="637481" cy="10813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Egyenes összekötő 34"/>
          <p:cNvCxnSpPr/>
          <p:nvPr/>
        </p:nvCxnSpPr>
        <p:spPr>
          <a:xfrm>
            <a:off x="5131668" y="3038573"/>
            <a:ext cx="3888432" cy="432048"/>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9" name="Ellipszis 38"/>
          <p:cNvSpPr/>
          <p:nvPr/>
        </p:nvSpPr>
        <p:spPr>
          <a:xfrm>
            <a:off x="5840562" y="3740651"/>
            <a:ext cx="216024" cy="16201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Ellipszis 35"/>
          <p:cNvSpPr/>
          <p:nvPr/>
        </p:nvSpPr>
        <p:spPr>
          <a:xfrm>
            <a:off x="7220601" y="3873850"/>
            <a:ext cx="216024" cy="16201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Ellipszis 39"/>
          <p:cNvSpPr/>
          <p:nvPr/>
        </p:nvSpPr>
        <p:spPr>
          <a:xfrm>
            <a:off x="6799144" y="3146585"/>
            <a:ext cx="216024" cy="16201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églalap 58"/>
          <p:cNvSpPr/>
          <p:nvPr/>
        </p:nvSpPr>
        <p:spPr>
          <a:xfrm>
            <a:off x="395536" y="3138813"/>
            <a:ext cx="4320480" cy="19429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églalap 62"/>
          <p:cNvSpPr/>
          <p:nvPr/>
        </p:nvSpPr>
        <p:spPr>
          <a:xfrm>
            <a:off x="4809845" y="2473403"/>
            <a:ext cx="4248472" cy="1788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Ellipszis 46"/>
          <p:cNvSpPr/>
          <p:nvPr/>
        </p:nvSpPr>
        <p:spPr>
          <a:xfrm>
            <a:off x="3087750" y="4046761"/>
            <a:ext cx="216024" cy="16201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2" y="1"/>
            <a:ext cx="904166" cy="870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zövegdoboz 2"/>
          <p:cNvSpPr txBox="1"/>
          <p:nvPr/>
        </p:nvSpPr>
        <p:spPr>
          <a:xfrm>
            <a:off x="4804282" y="4274096"/>
            <a:ext cx="4248472" cy="830997"/>
          </a:xfrm>
          <a:prstGeom prst="rect">
            <a:avLst/>
          </a:prstGeom>
          <a:noFill/>
        </p:spPr>
        <p:txBody>
          <a:bodyPr wrap="square" rtlCol="0">
            <a:spAutoFit/>
          </a:bodyPr>
          <a:lstStyle/>
          <a:p>
            <a:r>
              <a:rPr lang="hu-HU" dirty="0" smtClean="0">
                <a:solidFill>
                  <a:srgbClr val="FF0000"/>
                </a:solidFill>
                <a:latin typeface="+mn-lt"/>
              </a:rPr>
              <a:t>Is </a:t>
            </a:r>
            <a:r>
              <a:rPr lang="hu-HU" dirty="0" err="1" smtClean="0">
                <a:solidFill>
                  <a:srgbClr val="FF0000"/>
                </a:solidFill>
                <a:latin typeface="+mn-lt"/>
              </a:rPr>
              <a:t>Euclidean</a:t>
            </a:r>
            <a:r>
              <a:rPr lang="hu-HU" dirty="0" smtClean="0">
                <a:solidFill>
                  <a:srgbClr val="FF0000"/>
                </a:solidFill>
                <a:latin typeface="+mn-lt"/>
              </a:rPr>
              <a:t> </a:t>
            </a:r>
            <a:r>
              <a:rPr lang="hu-HU" dirty="0" err="1" smtClean="0">
                <a:solidFill>
                  <a:srgbClr val="FF0000"/>
                </a:solidFill>
                <a:latin typeface="+mn-lt"/>
              </a:rPr>
              <a:t>geometry</a:t>
            </a:r>
            <a:r>
              <a:rPr lang="hu-HU" dirty="0" smtClean="0">
                <a:solidFill>
                  <a:srgbClr val="FF0000"/>
                </a:solidFill>
                <a:latin typeface="+mn-lt"/>
              </a:rPr>
              <a:t> </a:t>
            </a:r>
            <a:r>
              <a:rPr lang="hu-HU" dirty="0" err="1" smtClean="0">
                <a:solidFill>
                  <a:srgbClr val="FF0000"/>
                </a:solidFill>
                <a:latin typeface="+mn-lt"/>
              </a:rPr>
              <a:t>good</a:t>
            </a:r>
            <a:r>
              <a:rPr lang="hu-HU" dirty="0" smtClean="0">
                <a:solidFill>
                  <a:srgbClr val="FF0000"/>
                </a:solidFill>
                <a:latin typeface="+mn-lt"/>
              </a:rPr>
              <a:t> </a:t>
            </a:r>
            <a:r>
              <a:rPr lang="hu-HU" dirty="0" err="1" smtClean="0">
                <a:solidFill>
                  <a:srgbClr val="FF0000"/>
                </a:solidFill>
                <a:latin typeface="+mn-lt"/>
              </a:rPr>
              <a:t>for</a:t>
            </a:r>
            <a:r>
              <a:rPr lang="hu-HU" dirty="0" smtClean="0">
                <a:solidFill>
                  <a:srgbClr val="FF0000"/>
                </a:solidFill>
                <a:latin typeface="+mn-lt"/>
              </a:rPr>
              <a:t> </a:t>
            </a:r>
            <a:r>
              <a:rPr lang="hu-HU" dirty="0" err="1" smtClean="0">
                <a:solidFill>
                  <a:srgbClr val="FF0000"/>
                </a:solidFill>
                <a:latin typeface="+mn-lt"/>
              </a:rPr>
              <a:t>earth</a:t>
            </a:r>
            <a:r>
              <a:rPr lang="hu-HU" dirty="0" smtClean="0">
                <a:solidFill>
                  <a:srgbClr val="FF0000"/>
                </a:solidFill>
                <a:latin typeface="+mn-lt"/>
              </a:rPr>
              <a:t> (Geo) </a:t>
            </a:r>
            <a:r>
              <a:rPr lang="hu-HU" dirty="0" err="1" smtClean="0">
                <a:solidFill>
                  <a:srgbClr val="FF0000"/>
                </a:solidFill>
                <a:latin typeface="+mn-lt"/>
              </a:rPr>
              <a:t>measuring</a:t>
            </a:r>
            <a:r>
              <a:rPr lang="hu-HU" dirty="0" smtClean="0">
                <a:solidFill>
                  <a:srgbClr val="FF0000"/>
                </a:solidFill>
                <a:latin typeface="+mn-lt"/>
              </a:rPr>
              <a:t> (</a:t>
            </a:r>
            <a:r>
              <a:rPr lang="hu-HU" dirty="0" err="1" smtClean="0">
                <a:solidFill>
                  <a:srgbClr val="FF0000"/>
                </a:solidFill>
                <a:latin typeface="+mn-lt"/>
              </a:rPr>
              <a:t>meter</a:t>
            </a:r>
            <a:r>
              <a:rPr lang="hu-HU" dirty="0" smtClean="0">
                <a:solidFill>
                  <a:srgbClr val="FF0000"/>
                </a:solidFill>
                <a:latin typeface="+mn-lt"/>
              </a:rPr>
              <a:t>)?</a:t>
            </a:r>
            <a:endParaRPr lang="en-US" dirty="0">
              <a:solidFill>
                <a:srgbClr val="FF0000"/>
              </a:solidFill>
              <a:latin typeface="+mn-lt"/>
            </a:endParaRPr>
          </a:p>
        </p:txBody>
      </p:sp>
    </p:spTree>
    <p:extLst>
      <p:ext uri="{BB962C8B-B14F-4D97-AF65-F5344CB8AC3E}">
        <p14:creationId xmlns:p14="http://schemas.microsoft.com/office/powerpoint/2010/main" val="547298393"/>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8"/>
                                        </p:tgtEl>
                                      </p:cBhvr>
                                    </p:animEffect>
                                    <p:set>
                                      <p:cBhvr>
                                        <p:cTn id="7" dur="1" fill="hold">
                                          <p:stCondLst>
                                            <p:cond delay="499"/>
                                          </p:stCondLst>
                                        </p:cTn>
                                        <p:tgtEl>
                                          <p:spTgt spid="4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9"/>
                                        </p:tgtEl>
                                      </p:cBhvr>
                                    </p:animEffect>
                                    <p:set>
                                      <p:cBhvr>
                                        <p:cTn id="10" dur="1" fill="hold">
                                          <p:stCondLst>
                                            <p:cond delay="499"/>
                                          </p:stCondLst>
                                        </p:cTn>
                                        <p:tgtEl>
                                          <p:spTgt spid="49"/>
                                        </p:tgtEl>
                                        <p:attrNameLst>
                                          <p:attrName>style.visibility</p:attrName>
                                        </p:attrNameLst>
                                      </p:cBhvr>
                                      <p:to>
                                        <p:strVal val="hidden"/>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5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barn(inVertical)">
                                      <p:cBhvr>
                                        <p:cTn id="20" dur="500"/>
                                        <p:tgtEl>
                                          <p:spTgt spid="35"/>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1000"/>
                                        <p:tgtEl>
                                          <p:spTgt spid="37"/>
                                        </p:tgtEl>
                                      </p:cBhvr>
                                    </p:animEffect>
                                    <p:anim calcmode="lin" valueType="num">
                                      <p:cBhvr>
                                        <p:cTn id="26" dur="1000" fill="hold"/>
                                        <p:tgtEl>
                                          <p:spTgt spid="37"/>
                                        </p:tgtEl>
                                        <p:attrNameLst>
                                          <p:attrName>ppt_x</p:attrName>
                                        </p:attrNameLst>
                                      </p:cBhvr>
                                      <p:tavLst>
                                        <p:tav tm="0">
                                          <p:val>
                                            <p:strVal val="#ppt_x"/>
                                          </p:val>
                                        </p:tav>
                                        <p:tav tm="100000">
                                          <p:val>
                                            <p:strVal val="#ppt_x"/>
                                          </p:val>
                                        </p:tav>
                                      </p:tavLst>
                                    </p:anim>
                                    <p:anim calcmode="lin" valueType="num">
                                      <p:cBhvr>
                                        <p:cTn id="27" dur="1000" fill="hold"/>
                                        <p:tgtEl>
                                          <p:spTgt spid="37"/>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1000"/>
                                        <p:tgtEl>
                                          <p:spTgt spid="38"/>
                                        </p:tgtEl>
                                      </p:cBhvr>
                                    </p:animEffect>
                                    <p:anim calcmode="lin" valueType="num">
                                      <p:cBhvr>
                                        <p:cTn id="31" dur="1000" fill="hold"/>
                                        <p:tgtEl>
                                          <p:spTgt spid="38"/>
                                        </p:tgtEl>
                                        <p:attrNameLst>
                                          <p:attrName>ppt_x</p:attrName>
                                        </p:attrNameLst>
                                      </p:cBhvr>
                                      <p:tavLst>
                                        <p:tav tm="0">
                                          <p:val>
                                            <p:strVal val="#ppt_x"/>
                                          </p:val>
                                        </p:tav>
                                        <p:tav tm="100000">
                                          <p:val>
                                            <p:strVal val="#ppt_x"/>
                                          </p:val>
                                        </p:tav>
                                      </p:tavLst>
                                    </p:anim>
                                    <p:anim calcmode="lin" valueType="num">
                                      <p:cBhvr>
                                        <p:cTn id="32"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fade">
                                      <p:cBhvr>
                                        <p:cTn id="37" dur="1000"/>
                                        <p:tgtEl>
                                          <p:spTgt spid="54"/>
                                        </p:tgtEl>
                                      </p:cBhvr>
                                    </p:animEffect>
                                    <p:anim calcmode="lin" valueType="num">
                                      <p:cBhvr>
                                        <p:cTn id="38" dur="1000" fill="hold"/>
                                        <p:tgtEl>
                                          <p:spTgt spid="54"/>
                                        </p:tgtEl>
                                        <p:attrNameLst>
                                          <p:attrName>ppt_x</p:attrName>
                                        </p:attrNameLst>
                                      </p:cBhvr>
                                      <p:tavLst>
                                        <p:tav tm="0">
                                          <p:val>
                                            <p:strVal val="#ppt_x"/>
                                          </p:val>
                                        </p:tav>
                                        <p:tav tm="100000">
                                          <p:val>
                                            <p:strVal val="#ppt_x"/>
                                          </p:val>
                                        </p:tav>
                                      </p:tavLst>
                                    </p:anim>
                                    <p:anim calcmode="lin" valueType="num">
                                      <p:cBhvr>
                                        <p:cTn id="39" dur="1000" fill="hold"/>
                                        <p:tgtEl>
                                          <p:spTgt spid="5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fade">
                                      <p:cBhvr>
                                        <p:cTn id="42" dur="1000"/>
                                        <p:tgtEl>
                                          <p:spTgt spid="56"/>
                                        </p:tgtEl>
                                      </p:cBhvr>
                                    </p:animEffect>
                                    <p:anim calcmode="lin" valueType="num">
                                      <p:cBhvr>
                                        <p:cTn id="43" dur="1000" fill="hold"/>
                                        <p:tgtEl>
                                          <p:spTgt spid="56"/>
                                        </p:tgtEl>
                                        <p:attrNameLst>
                                          <p:attrName>ppt_x</p:attrName>
                                        </p:attrNameLst>
                                      </p:cBhvr>
                                      <p:tavLst>
                                        <p:tav tm="0">
                                          <p:val>
                                            <p:strVal val="#ppt_x"/>
                                          </p:val>
                                        </p:tav>
                                        <p:tav tm="100000">
                                          <p:val>
                                            <p:strVal val="#ppt_x"/>
                                          </p:val>
                                        </p:tav>
                                      </p:tavLst>
                                    </p:anim>
                                    <p:anim calcmode="lin" valueType="num">
                                      <p:cBhvr>
                                        <p:cTn id="44"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54" grpId="0" animBg="1"/>
      <p:bldP spid="56" grpId="0" animBg="1"/>
      <p:bldP spid="50" grpId="0" animBg="1"/>
      <p:bldP spid="51" grpId="0" animBg="1"/>
      <p:bldP spid="48" grpId="0" animBg="1"/>
      <p:bldP spid="4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 y="195486"/>
            <a:ext cx="7820025" cy="857250"/>
          </a:xfrm>
        </p:spPr>
        <p:txBody>
          <a:bodyPr>
            <a:normAutofit/>
          </a:bodyPr>
          <a:lstStyle/>
          <a:p>
            <a:pPr>
              <a:defRPr/>
            </a:pPr>
            <a:r>
              <a:rPr lang="en-US" dirty="0" smtClean="0">
                <a:solidFill>
                  <a:srgbClr val="FF0000"/>
                </a:solidFill>
              </a:rPr>
              <a:t>Cartesian coordinate system</a:t>
            </a:r>
            <a:endParaRPr lang="hu-HU" sz="5400" dirty="0" smtClean="0">
              <a:solidFill>
                <a:srgbClr val="FF0000"/>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4815" y="-20538"/>
            <a:ext cx="1249186" cy="1449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Line 3"/>
          <p:cNvSpPr>
            <a:spLocks noChangeShapeType="1"/>
          </p:cNvSpPr>
          <p:nvPr/>
        </p:nvSpPr>
        <p:spPr bwMode="auto">
          <a:xfrm flipV="1">
            <a:off x="1047500" y="1304897"/>
            <a:ext cx="0" cy="1600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7" name="Line 4"/>
          <p:cNvSpPr>
            <a:spLocks noChangeShapeType="1"/>
          </p:cNvSpPr>
          <p:nvPr/>
        </p:nvSpPr>
        <p:spPr bwMode="auto">
          <a:xfrm>
            <a:off x="1045665" y="2905097"/>
            <a:ext cx="1828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8" name="Line 10"/>
          <p:cNvSpPr>
            <a:spLocks noChangeShapeType="1"/>
          </p:cNvSpPr>
          <p:nvPr/>
        </p:nvSpPr>
        <p:spPr bwMode="auto">
          <a:xfrm>
            <a:off x="2231848" y="2040266"/>
            <a:ext cx="4192" cy="864831"/>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9" name="Line 11"/>
          <p:cNvSpPr>
            <a:spLocks noChangeShapeType="1"/>
          </p:cNvSpPr>
          <p:nvPr/>
        </p:nvSpPr>
        <p:spPr bwMode="auto">
          <a:xfrm flipH="1">
            <a:off x="1047500" y="1983115"/>
            <a:ext cx="1154371" cy="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10" name="Text Box 12"/>
          <p:cNvSpPr txBox="1">
            <a:spLocks noChangeArrowheads="1"/>
          </p:cNvSpPr>
          <p:nvPr/>
        </p:nvSpPr>
        <p:spPr bwMode="auto">
          <a:xfrm>
            <a:off x="2236041" y="2498087"/>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en-US" i="1" dirty="0"/>
              <a:t>x</a:t>
            </a:r>
            <a:endParaRPr lang="hu-HU" altLang="en-US" dirty="0"/>
          </a:p>
        </p:txBody>
      </p:sp>
      <p:sp>
        <p:nvSpPr>
          <p:cNvPr id="11" name="Text Box 13"/>
          <p:cNvSpPr txBox="1">
            <a:spLocks noChangeArrowheads="1"/>
          </p:cNvSpPr>
          <p:nvPr/>
        </p:nvSpPr>
        <p:spPr bwMode="auto">
          <a:xfrm>
            <a:off x="1047915" y="1524686"/>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en-US" i="1" dirty="0"/>
              <a:t>y</a:t>
            </a:r>
            <a:endParaRPr lang="hu-HU" altLang="en-US" dirty="0"/>
          </a:p>
        </p:txBody>
      </p:sp>
      <mc:AlternateContent xmlns:mc="http://schemas.openxmlformats.org/markup-compatibility/2006" xmlns:a14="http://schemas.microsoft.com/office/drawing/2010/main">
        <mc:Choice Requires="a14">
          <p:sp>
            <p:nvSpPr>
              <p:cNvPr id="37" name="Szövegdoboz 36"/>
              <p:cNvSpPr txBox="1"/>
              <p:nvPr/>
            </p:nvSpPr>
            <p:spPr>
              <a:xfrm>
                <a:off x="1639390" y="1423514"/>
                <a:ext cx="1306704" cy="523220"/>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hu-HU" sz="2800" b="1" i="1" smtClean="0">
                          <a:latin typeface="Cambria Math"/>
                        </a:rPr>
                        <m:t>𝒓</m:t>
                      </m:r>
                      <m:r>
                        <a:rPr lang="hu-HU" sz="2800" b="0" i="1" smtClean="0">
                          <a:latin typeface="Cambria Math"/>
                        </a:rPr>
                        <m:t>(</m:t>
                      </m:r>
                      <m:r>
                        <a:rPr lang="hu-HU" sz="2800" b="0" i="1" smtClean="0">
                          <a:latin typeface="Cambria Math"/>
                        </a:rPr>
                        <m:t>𝑥</m:t>
                      </m:r>
                      <m:r>
                        <a:rPr lang="hu-HU" sz="2800" b="0" i="1" smtClean="0">
                          <a:latin typeface="Cambria Math"/>
                        </a:rPr>
                        <m:t>,</m:t>
                      </m:r>
                      <m:r>
                        <a:rPr lang="hu-HU" sz="2800" b="0" i="1" smtClean="0">
                          <a:latin typeface="Cambria Math"/>
                        </a:rPr>
                        <m:t>𝑦</m:t>
                      </m:r>
                      <m:r>
                        <a:rPr lang="hu-HU" sz="2800" b="0" i="1" smtClean="0">
                          <a:latin typeface="Cambria Math"/>
                        </a:rPr>
                        <m:t>)</m:t>
                      </m:r>
                    </m:oMath>
                  </m:oMathPara>
                </a14:m>
                <a:endParaRPr lang="en-US" sz="2800" dirty="0"/>
              </a:p>
            </p:txBody>
          </p:sp>
        </mc:Choice>
        <mc:Fallback xmlns="">
          <p:sp>
            <p:nvSpPr>
              <p:cNvPr id="37" name="Szövegdoboz 36"/>
              <p:cNvSpPr txBox="1">
                <a:spLocks noRot="1" noChangeAspect="1" noMove="1" noResize="1" noEditPoints="1" noAdjustHandles="1" noChangeArrowheads="1" noChangeShapeType="1" noTextEdit="1"/>
              </p:cNvSpPr>
              <p:nvPr/>
            </p:nvSpPr>
            <p:spPr>
              <a:xfrm>
                <a:off x="1639390" y="1423514"/>
                <a:ext cx="1306704" cy="523220"/>
              </a:xfrm>
              <a:prstGeom prst="rect">
                <a:avLst/>
              </a:prstGeom>
              <a:blipFill>
                <a:blip r:embed="rId4"/>
                <a:stretch>
                  <a:fillRect/>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38" name="Szövegdoboz 37"/>
              <p:cNvSpPr txBox="1"/>
              <p:nvPr/>
            </p:nvSpPr>
            <p:spPr>
              <a:xfrm>
                <a:off x="354144" y="3442385"/>
                <a:ext cx="3525517" cy="584775"/>
              </a:xfrm>
              <a:prstGeom prst="rect">
                <a:avLst/>
              </a:prstGeom>
              <a:noFill/>
              <a:ln>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hu-HU" sz="3200" b="1" i="1" smtClean="0">
                          <a:latin typeface="Cambria Math"/>
                        </a:rPr>
                        <m:t>𝒓</m:t>
                      </m:r>
                      <m:d>
                        <m:dPr>
                          <m:ctrlPr>
                            <a:rPr lang="hu-HU" sz="3200" b="0" i="1" smtClean="0">
                              <a:latin typeface="Cambria Math" panose="02040503050406030204" pitchFamily="18" charset="0"/>
                            </a:rPr>
                          </m:ctrlPr>
                        </m:dPr>
                        <m:e>
                          <m:r>
                            <a:rPr lang="hu-HU" sz="3200" b="0" i="1" smtClean="0">
                              <a:latin typeface="Cambria Math"/>
                            </a:rPr>
                            <m:t>𝑥</m:t>
                          </m:r>
                          <m:r>
                            <a:rPr lang="hu-HU" sz="3200" b="0" i="1" smtClean="0">
                              <a:latin typeface="Cambria Math"/>
                            </a:rPr>
                            <m:t>,</m:t>
                          </m:r>
                          <m:r>
                            <a:rPr lang="hu-HU" sz="3200" b="0" i="1" smtClean="0">
                              <a:latin typeface="Cambria Math"/>
                            </a:rPr>
                            <m:t>𝑦</m:t>
                          </m:r>
                        </m:e>
                      </m:d>
                      <m:r>
                        <a:rPr lang="en-US" sz="3200" b="0" i="1" smtClean="0">
                          <a:latin typeface="Cambria Math"/>
                        </a:rPr>
                        <m:t>=</m:t>
                      </m:r>
                      <m:r>
                        <a:rPr lang="en-US" sz="3200" b="0" i="1" smtClean="0">
                          <a:latin typeface="Cambria Math"/>
                        </a:rPr>
                        <m:t>𝑥</m:t>
                      </m:r>
                      <m:r>
                        <a:rPr lang="en-US" sz="3200" b="1" i="1" smtClean="0">
                          <a:latin typeface="Cambria Math"/>
                        </a:rPr>
                        <m:t>𝒊</m:t>
                      </m:r>
                      <m:r>
                        <a:rPr lang="en-US" sz="3200" b="0" i="1" smtClean="0">
                          <a:latin typeface="Cambria Math"/>
                        </a:rPr>
                        <m:t>+</m:t>
                      </m:r>
                      <m:r>
                        <a:rPr lang="en-US" sz="3200" b="0" i="1" smtClean="0">
                          <a:latin typeface="Cambria Math"/>
                        </a:rPr>
                        <m:t>𝑦</m:t>
                      </m:r>
                      <m:r>
                        <a:rPr lang="en-US" sz="3200" b="1" i="1" smtClean="0">
                          <a:latin typeface="Cambria Math"/>
                        </a:rPr>
                        <m:t>𝒋</m:t>
                      </m:r>
                    </m:oMath>
                  </m:oMathPara>
                </a14:m>
                <a:endParaRPr lang="en-US" sz="2800" b="1" dirty="0"/>
              </a:p>
            </p:txBody>
          </p:sp>
        </mc:Choice>
        <mc:Fallback xmlns="">
          <p:sp>
            <p:nvSpPr>
              <p:cNvPr id="38" name="Szövegdoboz 37"/>
              <p:cNvSpPr txBox="1">
                <a:spLocks noRot="1" noChangeAspect="1" noMove="1" noResize="1" noEditPoints="1" noAdjustHandles="1" noChangeArrowheads="1" noChangeShapeType="1" noTextEdit="1"/>
              </p:cNvSpPr>
              <p:nvPr/>
            </p:nvSpPr>
            <p:spPr>
              <a:xfrm>
                <a:off x="354144" y="3442385"/>
                <a:ext cx="3525517" cy="584775"/>
              </a:xfrm>
              <a:prstGeom prst="rect">
                <a:avLst/>
              </a:prstGeom>
              <a:blipFill>
                <a:blip r:embed="rId5"/>
                <a:stretch>
                  <a:fillRect/>
                </a:stretch>
              </a:blipFill>
              <a:ln>
                <a:solidFill>
                  <a:schemeClr val="tx1"/>
                </a:solidFill>
              </a:ln>
            </p:spPr>
            <p:txBody>
              <a:bodyPr/>
              <a:lstStyle/>
              <a:p>
                <a:r>
                  <a:rPr lang="hu-HU">
                    <a:noFill/>
                  </a:rPr>
                  <a:t> </a:t>
                </a:r>
              </a:p>
            </p:txBody>
          </p:sp>
        </mc:Fallback>
      </mc:AlternateContent>
      <p:sp>
        <p:nvSpPr>
          <p:cNvPr id="46" name="Ív 45"/>
          <p:cNvSpPr/>
          <p:nvPr/>
        </p:nvSpPr>
        <p:spPr>
          <a:xfrm>
            <a:off x="814823" y="2741662"/>
            <a:ext cx="504056" cy="318116"/>
          </a:xfrm>
          <a:prstGeom prst="arc">
            <a:avLst>
              <a:gd name="adj1" fmla="val 16200000"/>
              <a:gd name="adj2" fmla="val 21391574"/>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3" name="Csoportba foglalás 12"/>
          <p:cNvGrpSpPr/>
          <p:nvPr/>
        </p:nvGrpSpPr>
        <p:grpSpPr>
          <a:xfrm>
            <a:off x="1031685" y="2125865"/>
            <a:ext cx="826906" cy="769921"/>
            <a:chOff x="2428513" y="3030087"/>
            <a:chExt cx="826906" cy="1026562"/>
          </a:xfrm>
        </p:grpSpPr>
        <p:cxnSp>
          <p:nvCxnSpPr>
            <p:cNvPr id="40" name="Egyenes összekötő nyíllal 39"/>
            <p:cNvCxnSpPr/>
            <p:nvPr/>
          </p:nvCxnSpPr>
          <p:spPr>
            <a:xfrm>
              <a:off x="2428513" y="4056649"/>
              <a:ext cx="826906" cy="0"/>
            </a:xfrm>
            <a:prstGeom prst="straightConnector1">
              <a:avLst/>
            </a:prstGeom>
            <a:ln w="571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2" name="Egyenes összekötő nyíllal 41"/>
            <p:cNvCxnSpPr/>
            <p:nvPr/>
          </p:nvCxnSpPr>
          <p:spPr>
            <a:xfrm flipH="1" flipV="1">
              <a:off x="2447248" y="3030087"/>
              <a:ext cx="2342" cy="1026562"/>
            </a:xfrm>
            <a:prstGeom prst="straightConnector1">
              <a:avLst/>
            </a:prstGeom>
            <a:ln w="57150">
              <a:solidFill>
                <a:schemeClr val="tx2"/>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églalap 1"/>
                <p:cNvSpPr/>
                <p:nvPr/>
              </p:nvSpPr>
              <p:spPr>
                <a:xfrm>
                  <a:off x="2879996" y="3406560"/>
                  <a:ext cx="375423" cy="615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a:latin typeface="Cambria Math"/>
                          </a:rPr>
                          <m:t>𝒊</m:t>
                        </m:r>
                      </m:oMath>
                    </m:oMathPara>
                  </a14:m>
                  <a:endParaRPr lang="en-US" dirty="0"/>
                </a:p>
              </p:txBody>
            </p:sp>
          </mc:Choice>
          <mc:Fallback xmlns="">
            <p:sp>
              <p:nvSpPr>
                <p:cNvPr id="2" name="Téglalap 1"/>
                <p:cNvSpPr>
                  <a:spLocks noRot="1" noChangeAspect="1" noMove="1" noResize="1" noEditPoints="1" noAdjustHandles="1" noChangeArrowheads="1" noChangeShapeType="1" noTextEdit="1"/>
                </p:cNvSpPr>
                <p:nvPr/>
              </p:nvSpPr>
              <p:spPr>
                <a:xfrm>
                  <a:off x="2879996" y="3406560"/>
                  <a:ext cx="375423" cy="615553"/>
                </a:xfrm>
                <a:prstGeom prst="rect">
                  <a:avLst/>
                </a:prstGeom>
                <a:blipFill rotWithShape="1">
                  <a:blip r:embed="rId16"/>
                  <a:stretch>
                    <a:fillRect l="-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églalap 2"/>
                <p:cNvSpPr/>
                <p:nvPr/>
              </p:nvSpPr>
              <p:spPr>
                <a:xfrm>
                  <a:off x="2535705" y="3141148"/>
                  <a:ext cx="381835" cy="615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a:latin typeface="Cambria Math"/>
                          </a:rPr>
                          <m:t>𝒋</m:t>
                        </m:r>
                      </m:oMath>
                    </m:oMathPara>
                  </a14:m>
                  <a:endParaRPr lang="en-US" dirty="0"/>
                </a:p>
              </p:txBody>
            </p:sp>
          </mc:Choice>
          <mc:Fallback xmlns="">
            <p:sp>
              <p:nvSpPr>
                <p:cNvPr id="3" name="Téglalap 2"/>
                <p:cNvSpPr>
                  <a:spLocks noRot="1" noChangeAspect="1" noMove="1" noResize="1" noEditPoints="1" noAdjustHandles="1" noChangeArrowheads="1" noChangeShapeType="1" noTextEdit="1"/>
                </p:cNvSpPr>
                <p:nvPr/>
              </p:nvSpPr>
              <p:spPr>
                <a:xfrm>
                  <a:off x="2535705" y="3141148"/>
                  <a:ext cx="381836" cy="461665"/>
                </a:xfrm>
                <a:prstGeom prst="rect">
                  <a:avLst/>
                </a:prstGeom>
                <a:blipFill rotWithShape="1">
                  <a:blip r:embed="rId17"/>
                  <a:stretch>
                    <a:fillRect l="-11111" b="-17105"/>
                  </a:stretch>
                </a:blipFill>
              </p:spPr>
              <p:txBody>
                <a:bodyPr/>
                <a:lstStyle/>
                <a:p>
                  <a:r>
                    <a:rPr lang="en-US">
                      <a:noFill/>
                    </a:rPr>
                    <a:t> </a:t>
                  </a:r>
                </a:p>
              </p:txBody>
            </p:sp>
          </mc:Fallback>
        </mc:AlternateContent>
      </p:grpSp>
      <p:sp>
        <p:nvSpPr>
          <p:cNvPr id="36" name="Oval 7"/>
          <p:cNvSpPr>
            <a:spLocks noChangeArrowheads="1"/>
          </p:cNvSpPr>
          <p:nvPr/>
        </p:nvSpPr>
        <p:spPr bwMode="auto">
          <a:xfrm>
            <a:off x="967516" y="2844068"/>
            <a:ext cx="152400" cy="114300"/>
          </a:xfrm>
          <a:prstGeom prst="ellipse">
            <a:avLst/>
          </a:prstGeom>
          <a:solidFill>
            <a:srgbClr val="D60093"/>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6" name="Oval 7"/>
          <p:cNvSpPr>
            <a:spLocks noChangeArrowheads="1"/>
          </p:cNvSpPr>
          <p:nvPr/>
        </p:nvSpPr>
        <p:spPr bwMode="auto">
          <a:xfrm>
            <a:off x="2155648" y="1925965"/>
            <a:ext cx="152400" cy="114300"/>
          </a:xfrm>
          <a:prstGeom prst="ellipse">
            <a:avLst/>
          </a:prstGeom>
          <a:solidFill>
            <a:srgbClr val="FFFF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mc:AlternateContent xmlns:mc="http://schemas.openxmlformats.org/markup-compatibility/2006" xmlns:a14="http://schemas.microsoft.com/office/drawing/2010/main">
        <mc:Choice Requires="a14">
          <p:sp>
            <p:nvSpPr>
              <p:cNvPr id="50" name="Téglalap 49"/>
              <p:cNvSpPr/>
              <p:nvPr/>
            </p:nvSpPr>
            <p:spPr>
              <a:xfrm>
                <a:off x="354144" y="4063007"/>
                <a:ext cx="3525516" cy="584775"/>
              </a:xfrm>
              <a:prstGeom prst="rect">
                <a:avLst/>
              </a:prstGeom>
              <a:ln>
                <a:solidFill>
                  <a:schemeClr val="tx1"/>
                </a:solidFill>
              </a:ln>
            </p:spPr>
            <p:txBody>
              <a:bodyPr wrap="none">
                <a:spAutoFit/>
              </a:bodyPr>
              <a:lstStyle/>
              <a:p>
                <a14:m>
                  <m:oMath xmlns:m="http://schemas.openxmlformats.org/officeDocument/2006/math">
                    <m:r>
                      <a:rPr lang="en-US" altLang="hu-HU" sz="3200" b="0" i="1" smtClean="0">
                        <a:latin typeface="Cambria Math"/>
                        <a:cs typeface="Times New Roman" panose="02020603050405020304" pitchFamily="18" charset="0"/>
                        <a:sym typeface="Symbol" pitchFamily="18" charset="2"/>
                      </a:rPr>
                      <m:t>𝑥</m:t>
                    </m:r>
                    <m:r>
                      <a:rPr lang="en-US" altLang="hu-HU" sz="3200" b="1" i="1" smtClean="0">
                        <a:latin typeface="Cambria Math"/>
                        <a:cs typeface="Times New Roman" panose="02020603050405020304" pitchFamily="18" charset="0"/>
                        <a:sym typeface="Symbol" pitchFamily="18" charset="2"/>
                      </a:rPr>
                      <m:t>=</m:t>
                    </m:r>
                    <m:r>
                      <a:rPr lang="en-US" altLang="hu-HU" sz="3200" b="1" i="1" smtClean="0">
                        <a:latin typeface="Cambria Math"/>
                        <a:cs typeface="Times New Roman" panose="02020603050405020304" pitchFamily="18" charset="0"/>
                        <a:sym typeface="Symbol" pitchFamily="18" charset="2"/>
                      </a:rPr>
                      <m:t>𝒊</m:t>
                    </m:r>
                    <m:r>
                      <a:rPr lang="en-US" altLang="hu-HU" sz="3200" b="1" i="1" smtClean="0">
                        <a:latin typeface="Cambria Math"/>
                        <a:ea typeface="Cambria Math"/>
                        <a:cs typeface="Times New Roman" panose="02020603050405020304" pitchFamily="18" charset="0"/>
                        <a:sym typeface="Symbol" pitchFamily="18" charset="2"/>
                      </a:rPr>
                      <m:t>∙</m:t>
                    </m:r>
                    <m:r>
                      <a:rPr lang="en-US" altLang="hu-HU" sz="3200" b="1" i="1" smtClean="0">
                        <a:latin typeface="Cambria Math"/>
                        <a:ea typeface="Cambria Math"/>
                        <a:cs typeface="Times New Roman" panose="02020603050405020304" pitchFamily="18" charset="0"/>
                        <a:sym typeface="Symbol" pitchFamily="18" charset="2"/>
                      </a:rPr>
                      <m:t>𝒓</m:t>
                    </m:r>
                  </m:oMath>
                </a14:m>
                <a:r>
                  <a:rPr lang="en-US" sz="3200" dirty="0" smtClean="0"/>
                  <a:t>, </a:t>
                </a:r>
                <a14:m>
                  <m:oMath xmlns:m="http://schemas.openxmlformats.org/officeDocument/2006/math">
                    <m:r>
                      <a:rPr lang="hu-HU" altLang="hu-HU" sz="3200" b="0" i="0" smtClean="0">
                        <a:latin typeface="Cambria Math"/>
                        <a:cs typeface="Times New Roman" panose="02020603050405020304" pitchFamily="18" charset="0"/>
                        <a:sym typeface="Symbol" pitchFamily="18" charset="2"/>
                      </a:rPr>
                      <m:t> </m:t>
                    </m:r>
                    <m:r>
                      <a:rPr lang="hu-HU" altLang="hu-HU" sz="3200" b="0" i="1" smtClean="0">
                        <a:latin typeface="Cambria Math"/>
                        <a:cs typeface="Times New Roman" panose="02020603050405020304" pitchFamily="18" charset="0"/>
                        <a:sym typeface="Symbol" pitchFamily="18" charset="2"/>
                      </a:rPr>
                      <m:t> </m:t>
                    </m:r>
                    <m:r>
                      <a:rPr lang="en-US" altLang="hu-HU" sz="3200" b="0" i="1" smtClean="0">
                        <a:latin typeface="Cambria Math"/>
                        <a:cs typeface="Times New Roman" panose="02020603050405020304" pitchFamily="18" charset="0"/>
                        <a:sym typeface="Symbol" pitchFamily="18" charset="2"/>
                      </a:rPr>
                      <m:t>𝑦</m:t>
                    </m:r>
                    <m:r>
                      <a:rPr lang="en-US" altLang="hu-HU" sz="3200" b="1" i="1">
                        <a:latin typeface="Cambria Math"/>
                        <a:cs typeface="Times New Roman" panose="02020603050405020304" pitchFamily="18" charset="0"/>
                        <a:sym typeface="Symbol" pitchFamily="18" charset="2"/>
                      </a:rPr>
                      <m:t>=</m:t>
                    </m:r>
                    <m:r>
                      <a:rPr lang="en-US" altLang="hu-HU" sz="3200" b="1" i="1" smtClean="0">
                        <a:latin typeface="Cambria Math"/>
                        <a:cs typeface="Times New Roman" panose="02020603050405020304" pitchFamily="18" charset="0"/>
                        <a:sym typeface="Symbol" pitchFamily="18" charset="2"/>
                      </a:rPr>
                      <m:t>𝒋</m:t>
                    </m:r>
                    <m:r>
                      <a:rPr lang="en-US" altLang="hu-HU" sz="3200" b="1" i="1">
                        <a:latin typeface="Cambria Math"/>
                        <a:ea typeface="Cambria Math"/>
                        <a:cs typeface="Times New Roman" panose="02020603050405020304" pitchFamily="18" charset="0"/>
                        <a:sym typeface="Symbol" pitchFamily="18" charset="2"/>
                      </a:rPr>
                      <m:t>∙</m:t>
                    </m:r>
                    <m:r>
                      <a:rPr lang="en-US" altLang="hu-HU" sz="3200" b="1" i="1">
                        <a:latin typeface="Cambria Math"/>
                        <a:ea typeface="Cambria Math"/>
                        <a:cs typeface="Times New Roman" panose="02020603050405020304" pitchFamily="18" charset="0"/>
                        <a:sym typeface="Symbol" pitchFamily="18" charset="2"/>
                      </a:rPr>
                      <m:t>𝒓</m:t>
                    </m:r>
                  </m:oMath>
                </a14:m>
                <a:r>
                  <a:rPr lang="en-US" sz="3200" dirty="0" smtClean="0"/>
                  <a:t> </a:t>
                </a:r>
                <a:endParaRPr lang="en-US" sz="3200" dirty="0"/>
              </a:p>
            </p:txBody>
          </p:sp>
        </mc:Choice>
        <mc:Fallback xmlns="">
          <p:sp>
            <p:nvSpPr>
              <p:cNvPr id="50" name="Téglalap 49"/>
              <p:cNvSpPr>
                <a:spLocks noRot="1" noChangeAspect="1" noMove="1" noResize="1" noEditPoints="1" noAdjustHandles="1" noChangeArrowheads="1" noChangeShapeType="1" noTextEdit="1"/>
              </p:cNvSpPr>
              <p:nvPr/>
            </p:nvSpPr>
            <p:spPr>
              <a:xfrm>
                <a:off x="354144" y="4063007"/>
                <a:ext cx="3525516" cy="584775"/>
              </a:xfrm>
              <a:prstGeom prst="rect">
                <a:avLst/>
              </a:prstGeom>
              <a:blipFill>
                <a:blip r:embed="rId18"/>
                <a:stretch>
                  <a:fillRect t="-13402" b="-31959"/>
                </a:stretch>
              </a:blipFill>
              <a:ln>
                <a:solidFill>
                  <a:schemeClr val="tx1"/>
                </a:solidFill>
              </a:ln>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12" name="Szövegdoboz 11"/>
              <p:cNvSpPr txBox="1"/>
              <p:nvPr/>
            </p:nvSpPr>
            <p:spPr>
              <a:xfrm>
                <a:off x="4000540" y="1573853"/>
                <a:ext cx="5184355" cy="1938992"/>
              </a:xfrm>
              <a:prstGeom prst="rect">
                <a:avLst/>
              </a:prstGeom>
              <a:noFill/>
            </p:spPr>
            <p:txBody>
              <a:bodyPr wrap="square" rtlCol="0">
                <a:spAutoFit/>
              </a:bodyPr>
              <a:lstStyle/>
              <a:p>
                <a14:m>
                  <m:oMath xmlns:m="http://schemas.openxmlformats.org/officeDocument/2006/math">
                    <m:r>
                      <a:rPr lang="en-US" b="1" i="1" u="sng" smtClean="0">
                        <a:latin typeface="Cambria Math" panose="02040503050406030204" pitchFamily="18" charset="0"/>
                      </a:rPr>
                      <m:t>𝒊</m:t>
                    </m:r>
                  </m:oMath>
                </a14:m>
                <a:r>
                  <a:rPr lang="en-US" u="sng" dirty="0" smtClean="0">
                    <a:latin typeface="+mn-lt"/>
                  </a:rPr>
                  <a:t> and </a:t>
                </a:r>
                <a14:m>
                  <m:oMath xmlns:m="http://schemas.openxmlformats.org/officeDocument/2006/math">
                    <m:r>
                      <a:rPr lang="en-US" b="1" i="1" u="sng">
                        <a:latin typeface="Cambria Math" panose="02040503050406030204" pitchFamily="18" charset="0"/>
                      </a:rPr>
                      <m:t>𝒋</m:t>
                    </m:r>
                  </m:oMath>
                </a14:m>
                <a:r>
                  <a:rPr lang="en-US" u="sng" dirty="0" smtClean="0">
                    <a:latin typeface="+mn-lt"/>
                  </a:rPr>
                  <a:t> are orthogonal unit vectors:</a:t>
                </a:r>
              </a:p>
              <a:p>
                <a14:m>
                  <m:oMath xmlns:m="http://schemas.openxmlformats.org/officeDocument/2006/math">
                    <m:r>
                      <a:rPr lang="en-US" altLang="hu-HU" b="1" i="1">
                        <a:latin typeface="Cambria Math"/>
                        <a:cs typeface="Times New Roman" panose="02020603050405020304" pitchFamily="18" charset="0"/>
                        <a:sym typeface="Symbol" pitchFamily="18" charset="2"/>
                      </a:rPr>
                      <m:t>𝒊</m:t>
                    </m:r>
                    <m:r>
                      <a:rPr lang="en-US" altLang="hu-HU" b="1" i="1">
                        <a:latin typeface="Cambria Math"/>
                        <a:ea typeface="Cambria Math"/>
                        <a:cs typeface="Times New Roman" panose="02020603050405020304" pitchFamily="18" charset="0"/>
                        <a:sym typeface="Symbol" pitchFamily="18" charset="2"/>
                      </a:rPr>
                      <m:t>∙</m:t>
                    </m:r>
                    <m:r>
                      <a:rPr lang="en-US" altLang="hu-HU" b="1" i="1" smtClean="0">
                        <a:latin typeface="Cambria Math" panose="02040503050406030204" pitchFamily="18" charset="0"/>
                        <a:ea typeface="Cambria Math"/>
                        <a:cs typeface="Times New Roman" panose="02020603050405020304" pitchFamily="18" charset="0"/>
                        <a:sym typeface="Symbol" pitchFamily="18" charset="2"/>
                      </a:rPr>
                      <m:t>𝒊</m:t>
                    </m:r>
                    <m:r>
                      <a:rPr lang="en-US" altLang="hu-HU" b="0" i="1" smtClean="0">
                        <a:latin typeface="Cambria Math" panose="02040503050406030204" pitchFamily="18" charset="0"/>
                        <a:ea typeface="Cambria Math"/>
                        <a:cs typeface="Times New Roman" panose="02020603050405020304" pitchFamily="18" charset="0"/>
                        <a:sym typeface="Symbol" pitchFamily="18" charset="2"/>
                      </a:rPr>
                      <m:t>=1</m:t>
                    </m:r>
                    <m:r>
                      <a:rPr lang="en-US" altLang="hu-HU" b="1" i="1" smtClean="0">
                        <a:latin typeface="Cambria Math" panose="02040503050406030204" pitchFamily="18" charset="0"/>
                        <a:ea typeface="Cambria Math"/>
                        <a:cs typeface="Times New Roman" panose="02020603050405020304" pitchFamily="18" charset="0"/>
                        <a:sym typeface="Symbol" pitchFamily="18" charset="2"/>
                      </a:rPr>
                      <m:t>,  </m:t>
                    </m:r>
                    <m:r>
                      <a:rPr lang="en-US" altLang="hu-HU" b="1" i="1" smtClean="0">
                        <a:latin typeface="Cambria Math" panose="02040503050406030204" pitchFamily="18" charset="0"/>
                        <a:cs typeface="Times New Roman" panose="02020603050405020304" pitchFamily="18" charset="0"/>
                        <a:sym typeface="Symbol" pitchFamily="18" charset="2"/>
                      </a:rPr>
                      <m:t>𝒋</m:t>
                    </m:r>
                    <m:r>
                      <a:rPr lang="en-US" altLang="hu-HU" b="1" i="1">
                        <a:latin typeface="Cambria Math"/>
                        <a:ea typeface="Cambria Math"/>
                        <a:cs typeface="Times New Roman" panose="02020603050405020304" pitchFamily="18" charset="0"/>
                        <a:sym typeface="Symbol" pitchFamily="18" charset="2"/>
                      </a:rPr>
                      <m:t>∙</m:t>
                    </m:r>
                    <m:r>
                      <a:rPr lang="en-US" altLang="hu-HU" b="1" i="1" smtClean="0">
                        <a:latin typeface="Cambria Math" panose="02040503050406030204" pitchFamily="18" charset="0"/>
                        <a:ea typeface="Cambria Math"/>
                        <a:cs typeface="Times New Roman" panose="02020603050405020304" pitchFamily="18" charset="0"/>
                        <a:sym typeface="Symbol" pitchFamily="18" charset="2"/>
                      </a:rPr>
                      <m:t>𝒋</m:t>
                    </m:r>
                    <m:r>
                      <a:rPr lang="en-US" altLang="hu-HU" b="0" i="1" smtClean="0">
                        <a:latin typeface="Cambria Math" panose="02040503050406030204" pitchFamily="18" charset="0"/>
                        <a:ea typeface="Cambria Math"/>
                        <a:cs typeface="Times New Roman" panose="02020603050405020304" pitchFamily="18" charset="0"/>
                        <a:sym typeface="Symbol" pitchFamily="18" charset="2"/>
                      </a:rPr>
                      <m:t>=1</m:t>
                    </m:r>
                  </m:oMath>
                </a14:m>
                <a:r>
                  <a:rPr lang="en-US" dirty="0" smtClean="0"/>
                  <a:t>,   </a:t>
                </a:r>
                <a14:m>
                  <m:oMath xmlns:m="http://schemas.openxmlformats.org/officeDocument/2006/math">
                    <m:r>
                      <a:rPr lang="en-US" altLang="hu-HU" b="1" i="1">
                        <a:latin typeface="Cambria Math"/>
                        <a:cs typeface="Times New Roman" panose="02020603050405020304" pitchFamily="18" charset="0"/>
                        <a:sym typeface="Symbol" pitchFamily="18" charset="2"/>
                      </a:rPr>
                      <m:t>𝒊</m:t>
                    </m:r>
                    <m:r>
                      <a:rPr lang="en-US" altLang="hu-HU" b="1" i="1">
                        <a:latin typeface="Cambria Math"/>
                        <a:ea typeface="Cambria Math"/>
                        <a:cs typeface="Times New Roman" panose="02020603050405020304" pitchFamily="18" charset="0"/>
                        <a:sym typeface="Symbol" pitchFamily="18" charset="2"/>
                      </a:rPr>
                      <m:t>∙</m:t>
                    </m:r>
                    <m:r>
                      <a:rPr lang="en-US" altLang="hu-HU" b="1" i="1" smtClean="0">
                        <a:latin typeface="Cambria Math" panose="02040503050406030204" pitchFamily="18" charset="0"/>
                        <a:ea typeface="Cambria Math"/>
                        <a:cs typeface="Times New Roman" panose="02020603050405020304" pitchFamily="18" charset="0"/>
                        <a:sym typeface="Symbol" pitchFamily="18" charset="2"/>
                      </a:rPr>
                      <m:t>𝒋</m:t>
                    </m:r>
                    <m:r>
                      <a:rPr lang="en-US" altLang="hu-HU" i="1">
                        <a:latin typeface="Cambria Math" panose="02040503050406030204" pitchFamily="18" charset="0"/>
                        <a:ea typeface="Cambria Math"/>
                        <a:cs typeface="Times New Roman" panose="02020603050405020304" pitchFamily="18" charset="0"/>
                        <a:sym typeface="Symbol" pitchFamily="18" charset="2"/>
                      </a:rPr>
                      <m:t>=</m:t>
                    </m:r>
                    <m:r>
                      <a:rPr lang="en-US" altLang="hu-HU" b="1" i="1" smtClean="0">
                        <a:latin typeface="Cambria Math" panose="02040503050406030204" pitchFamily="18" charset="0"/>
                        <a:cs typeface="Times New Roman" panose="02020603050405020304" pitchFamily="18" charset="0"/>
                        <a:sym typeface="Symbol" pitchFamily="18" charset="2"/>
                      </a:rPr>
                      <m:t>𝒋</m:t>
                    </m:r>
                    <m:r>
                      <a:rPr lang="en-US" altLang="hu-HU" b="1" i="1">
                        <a:latin typeface="Cambria Math"/>
                        <a:ea typeface="Cambria Math"/>
                        <a:cs typeface="Times New Roman" panose="02020603050405020304" pitchFamily="18" charset="0"/>
                        <a:sym typeface="Symbol" pitchFamily="18" charset="2"/>
                      </a:rPr>
                      <m:t>∙</m:t>
                    </m:r>
                    <m:r>
                      <a:rPr lang="en-US" altLang="hu-HU" b="1" i="1" smtClean="0">
                        <a:latin typeface="Cambria Math" panose="02040503050406030204" pitchFamily="18" charset="0"/>
                        <a:ea typeface="Cambria Math"/>
                        <a:cs typeface="Times New Roman" panose="02020603050405020304" pitchFamily="18" charset="0"/>
                        <a:sym typeface="Symbol" pitchFamily="18" charset="2"/>
                      </a:rPr>
                      <m:t>𝒊</m:t>
                    </m:r>
                    <m:r>
                      <a:rPr lang="en-US" altLang="hu-HU" b="0" i="1" smtClean="0">
                        <a:latin typeface="Cambria Math" panose="02040503050406030204" pitchFamily="18" charset="0"/>
                        <a:ea typeface="Cambria Math"/>
                        <a:cs typeface="Times New Roman" panose="02020603050405020304" pitchFamily="18" charset="0"/>
                        <a:sym typeface="Symbol" pitchFamily="18" charset="2"/>
                      </a:rPr>
                      <m:t>=0</m:t>
                    </m:r>
                  </m:oMath>
                </a14:m>
                <a:endParaRPr lang="en-US" altLang="hu-HU" b="0" dirty="0" smtClean="0">
                  <a:ea typeface="Cambria Math"/>
                  <a:cs typeface="Times New Roman" panose="02020603050405020304" pitchFamily="18" charset="0"/>
                  <a:sym typeface="Symbol" pitchFamily="18" charset="2"/>
                </a:endParaRPr>
              </a:p>
              <a:p>
                <a:endParaRPr lang="en-US" dirty="0" smtClean="0"/>
              </a:p>
              <a:p>
                <a:pPr algn="l"/>
                <a14:m>
                  <m:oMath xmlns:m="http://schemas.openxmlformats.org/officeDocument/2006/math">
                    <m:r>
                      <a:rPr lang="en-US" altLang="hu-HU" b="1" i="1">
                        <a:latin typeface="Cambria Math"/>
                        <a:cs typeface="Times New Roman" panose="02020603050405020304" pitchFamily="18" charset="0"/>
                        <a:sym typeface="Symbol" pitchFamily="18" charset="2"/>
                      </a:rPr>
                      <m:t>𝒊</m:t>
                    </m:r>
                    <m:r>
                      <a:rPr lang="en-US" altLang="hu-HU" b="1" i="1">
                        <a:latin typeface="Cambria Math"/>
                        <a:ea typeface="Cambria Math"/>
                        <a:cs typeface="Times New Roman" panose="02020603050405020304" pitchFamily="18" charset="0"/>
                        <a:sym typeface="Symbol" pitchFamily="18" charset="2"/>
                      </a:rPr>
                      <m:t>∙</m:t>
                    </m:r>
                    <m:r>
                      <a:rPr lang="en-US" altLang="hu-HU" b="1" i="1">
                        <a:latin typeface="Cambria Math"/>
                        <a:ea typeface="Cambria Math"/>
                        <a:cs typeface="Times New Roman" panose="02020603050405020304" pitchFamily="18" charset="0"/>
                        <a:sym typeface="Symbol" pitchFamily="18" charset="2"/>
                      </a:rPr>
                      <m:t>𝒓</m:t>
                    </m:r>
                    <m:r>
                      <a:rPr lang="en-US" altLang="hu-HU" b="0" i="0" smtClean="0">
                        <a:latin typeface="Cambria Math" panose="02040503050406030204" pitchFamily="18" charset="0"/>
                        <a:ea typeface="Cambria Math"/>
                        <a:cs typeface="Times New Roman" panose="02020603050405020304" pitchFamily="18" charset="0"/>
                        <a:sym typeface="Symbol" pitchFamily="18" charset="2"/>
                      </a:rPr>
                      <m:t>=</m:t>
                    </m:r>
                  </m:oMath>
                </a14:m>
                <a:r>
                  <a:rPr lang="en-US" altLang="hu-HU" b="1" dirty="0">
                    <a:cs typeface="Times New Roman" panose="02020603050405020304" pitchFamily="18" charset="0"/>
                    <a:sym typeface="Symbol" pitchFamily="18" charset="2"/>
                  </a:rPr>
                  <a:t> </a:t>
                </a:r>
                <a14:m>
                  <m:oMath xmlns:m="http://schemas.openxmlformats.org/officeDocument/2006/math">
                    <m:r>
                      <a:rPr lang="en-US" altLang="hu-HU" b="1" i="1">
                        <a:latin typeface="Cambria Math"/>
                        <a:cs typeface="Times New Roman" panose="02020603050405020304" pitchFamily="18" charset="0"/>
                        <a:sym typeface="Symbol" pitchFamily="18" charset="2"/>
                      </a:rPr>
                      <m:t>𝒊</m:t>
                    </m:r>
                    <m:r>
                      <a:rPr lang="en-US" altLang="hu-HU" b="1" i="1">
                        <a:latin typeface="Cambria Math"/>
                        <a:ea typeface="Cambria Math"/>
                        <a:cs typeface="Times New Roman" panose="02020603050405020304" pitchFamily="18" charset="0"/>
                        <a:sym typeface="Symbol" pitchFamily="18" charset="2"/>
                      </a:rPr>
                      <m:t>∙</m:t>
                    </m:r>
                    <m:d>
                      <m:dPr>
                        <m:ctrlPr>
                          <a:rPr lang="en-US" altLang="hu-HU" b="0" i="1" smtClean="0">
                            <a:latin typeface="Cambria Math" panose="02040503050406030204" pitchFamily="18" charset="0"/>
                            <a:ea typeface="Cambria Math"/>
                            <a:cs typeface="Times New Roman" panose="02020603050405020304" pitchFamily="18" charset="0"/>
                            <a:sym typeface="Symbol" pitchFamily="18" charset="2"/>
                          </a:rPr>
                        </m:ctrlPr>
                      </m:dPr>
                      <m:e>
                        <m:r>
                          <a:rPr lang="en-US" i="1">
                            <a:latin typeface="Cambria Math"/>
                          </a:rPr>
                          <m:t>𝑥</m:t>
                        </m:r>
                        <m:r>
                          <a:rPr lang="en-US" b="1" i="1">
                            <a:latin typeface="Cambria Math"/>
                          </a:rPr>
                          <m:t>𝒊</m:t>
                        </m:r>
                        <m:r>
                          <a:rPr lang="en-US" i="1">
                            <a:latin typeface="Cambria Math"/>
                          </a:rPr>
                          <m:t>+</m:t>
                        </m:r>
                        <m:r>
                          <a:rPr lang="en-US" i="1">
                            <a:latin typeface="Cambria Math"/>
                          </a:rPr>
                          <m:t>𝑦</m:t>
                        </m:r>
                        <m:r>
                          <a:rPr lang="en-US" b="1" i="1">
                            <a:latin typeface="Cambria Math"/>
                          </a:rPr>
                          <m:t>𝒋</m:t>
                        </m:r>
                      </m:e>
                    </m:d>
                    <m:r>
                      <a:rPr lang="en-US" altLang="hu-HU" b="0" i="0" smtClean="0">
                        <a:latin typeface="Cambria Math" panose="02040503050406030204" pitchFamily="18" charset="0"/>
                        <a:ea typeface="Cambria Math"/>
                        <a:cs typeface="Times New Roman" panose="02020603050405020304" pitchFamily="18" charset="0"/>
                        <a:sym typeface="Symbol" pitchFamily="18" charset="2"/>
                      </a:rPr>
                      <m:t>=</m:t>
                    </m:r>
                    <m:r>
                      <a:rPr lang="en-US" b="1" i="1">
                        <a:latin typeface="Cambria Math"/>
                      </a:rPr>
                      <m:t>𝒊</m:t>
                    </m:r>
                    <m:r>
                      <a:rPr lang="en-US" altLang="hu-HU" b="1" i="1">
                        <a:latin typeface="Cambria Math"/>
                        <a:ea typeface="Cambria Math"/>
                        <a:cs typeface="Times New Roman" panose="02020603050405020304" pitchFamily="18" charset="0"/>
                        <a:sym typeface="Symbol" pitchFamily="18" charset="2"/>
                      </a:rPr>
                      <m:t>∙</m:t>
                    </m:r>
                    <m:r>
                      <a:rPr lang="en-US" altLang="hu-HU" b="1" i="1">
                        <a:latin typeface="Cambria Math"/>
                        <a:cs typeface="Times New Roman" panose="02020603050405020304" pitchFamily="18" charset="0"/>
                        <a:sym typeface="Symbol" pitchFamily="18" charset="2"/>
                      </a:rPr>
                      <m:t>𝒊</m:t>
                    </m:r>
                    <m:r>
                      <a:rPr lang="en-US" i="1">
                        <a:latin typeface="Cambria Math"/>
                      </a:rPr>
                      <m:t>𝑥</m:t>
                    </m:r>
                    <m:r>
                      <a:rPr lang="en-US" i="1">
                        <a:latin typeface="Cambria Math"/>
                      </a:rPr>
                      <m:t>+</m:t>
                    </m:r>
                    <m:r>
                      <a:rPr lang="en-US" b="1" i="1" smtClean="0">
                        <a:latin typeface="Cambria Math" panose="02040503050406030204" pitchFamily="18" charset="0"/>
                      </a:rPr>
                      <m:t>𝒊</m:t>
                    </m:r>
                    <m:r>
                      <a:rPr lang="en-US" altLang="hu-HU" b="1" i="1">
                        <a:solidFill>
                          <a:prstClr val="black"/>
                        </a:solidFill>
                        <a:latin typeface="Cambria Math"/>
                        <a:ea typeface="Cambria Math"/>
                        <a:cs typeface="Times New Roman" panose="02020603050405020304" pitchFamily="18" charset="0"/>
                        <a:sym typeface="Symbol" pitchFamily="18" charset="2"/>
                      </a:rPr>
                      <m:t>∙</m:t>
                    </m:r>
                    <m:r>
                      <a:rPr lang="en-US" altLang="hu-HU" b="1" i="1" smtClean="0">
                        <a:solidFill>
                          <a:prstClr val="black"/>
                        </a:solidFill>
                        <a:latin typeface="Cambria Math" panose="02040503050406030204" pitchFamily="18" charset="0"/>
                        <a:cs typeface="Times New Roman" panose="02020603050405020304" pitchFamily="18" charset="0"/>
                        <a:sym typeface="Symbol" pitchFamily="18" charset="2"/>
                      </a:rPr>
                      <m:t>𝒋</m:t>
                    </m:r>
                    <m:r>
                      <a:rPr lang="en-US" i="1">
                        <a:solidFill>
                          <a:prstClr val="black"/>
                        </a:solidFill>
                        <a:latin typeface="Cambria Math"/>
                      </a:rPr>
                      <m:t>𝑦</m:t>
                    </m:r>
                    <m:r>
                      <a:rPr lang="en-US" b="1" i="0" smtClean="0">
                        <a:solidFill>
                          <a:prstClr val="black"/>
                        </a:solidFill>
                        <a:latin typeface="Cambria Math" panose="02040503050406030204" pitchFamily="18" charset="0"/>
                      </a:rPr>
                      <m:t>=</m:t>
                    </m:r>
                    <m:r>
                      <a:rPr lang="en-US" i="1">
                        <a:solidFill>
                          <a:prstClr val="black"/>
                        </a:solidFill>
                        <a:latin typeface="Cambria Math"/>
                      </a:rPr>
                      <m:t>𝑥</m:t>
                    </m:r>
                  </m:oMath>
                </a14:m>
                <a:endParaRPr lang="en-US" sz="2000" b="1" dirty="0"/>
              </a:p>
              <a:p>
                <a:endParaRPr lang="en-US" dirty="0"/>
              </a:p>
            </p:txBody>
          </p:sp>
        </mc:Choice>
        <mc:Fallback xmlns="">
          <p:sp>
            <p:nvSpPr>
              <p:cNvPr id="12" name="Szövegdoboz 11"/>
              <p:cNvSpPr txBox="1">
                <a:spLocks noRot="1" noChangeAspect="1" noMove="1" noResize="1" noEditPoints="1" noAdjustHandles="1" noChangeArrowheads="1" noChangeShapeType="1" noTextEdit="1"/>
              </p:cNvSpPr>
              <p:nvPr/>
            </p:nvSpPr>
            <p:spPr>
              <a:xfrm>
                <a:off x="4000540" y="1573853"/>
                <a:ext cx="5184355" cy="1938992"/>
              </a:xfrm>
              <a:prstGeom prst="rect">
                <a:avLst/>
              </a:prstGeom>
              <a:blipFill>
                <a:blip r:embed="rId19"/>
                <a:stretch>
                  <a:fillRect l="-235" t="-2516"/>
                </a:stretch>
              </a:blipFill>
            </p:spPr>
            <p:txBody>
              <a:bodyPr/>
              <a:lstStyle/>
              <a:p>
                <a:r>
                  <a:rPr lang="hu-HU">
                    <a:noFill/>
                  </a:rPr>
                  <a:t> </a:t>
                </a:r>
              </a:p>
            </p:txBody>
          </p:sp>
        </mc:Fallback>
      </mc:AlternateContent>
    </p:spTree>
    <p:extLst>
      <p:ext uri="{BB962C8B-B14F-4D97-AF65-F5344CB8AC3E}">
        <p14:creationId xmlns:p14="http://schemas.microsoft.com/office/powerpoint/2010/main" val="3121134727"/>
      </p:ext>
    </p:extLst>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a:xfrm>
            <a:off x="0" y="141480"/>
            <a:ext cx="9144000" cy="857250"/>
          </a:xfrm>
        </p:spPr>
        <p:txBody>
          <a:bodyPr>
            <a:normAutofit/>
          </a:bodyPr>
          <a:lstStyle/>
          <a:p>
            <a:pPr>
              <a:defRPr/>
            </a:pPr>
            <a:r>
              <a:rPr lang="en-US" dirty="0" smtClean="0">
                <a:solidFill>
                  <a:srgbClr val="FF0000"/>
                </a:solidFill>
              </a:rPr>
              <a:t>Operations in Cartesian coordinates</a:t>
            </a:r>
            <a:endParaRPr lang="hu-HU" dirty="0" smtClean="0">
              <a:solidFill>
                <a:srgbClr val="FF0000"/>
              </a:solidFill>
            </a:endParaRPr>
          </a:p>
        </p:txBody>
      </p:sp>
      <mc:AlternateContent xmlns:mc="http://schemas.openxmlformats.org/markup-compatibility/2006" xmlns:a14="http://schemas.microsoft.com/office/drawing/2010/main">
        <mc:Choice Requires="a14">
          <p:sp>
            <p:nvSpPr>
              <p:cNvPr id="10242" name="Rectangle 22"/>
              <p:cNvSpPr>
                <a:spLocks noGrp="1" noChangeArrowheads="1"/>
              </p:cNvSpPr>
              <p:nvPr>
                <p:ph idx="1"/>
              </p:nvPr>
            </p:nvSpPr>
            <p:spPr>
              <a:xfrm>
                <a:off x="179512" y="978574"/>
                <a:ext cx="9145016" cy="4164926"/>
              </a:xfrm>
              <a:noFill/>
            </p:spPr>
            <p:txBody>
              <a:bodyPr>
                <a:normAutofit/>
              </a:bodyPr>
              <a:lstStyle/>
              <a:p>
                <a:pPr marL="363538" indent="-363538">
                  <a:lnSpc>
                    <a:spcPct val="80000"/>
                  </a:lnSpc>
                  <a:spcBef>
                    <a:spcPts val="600"/>
                  </a:spcBef>
                  <a:spcAft>
                    <a:spcPts val="1200"/>
                  </a:spcAft>
                </a:pPr>
                <a:r>
                  <a:rPr lang="en-US" altLang="en-US" sz="2800" b="1" u="sng" dirty="0" smtClean="0">
                    <a:cs typeface="Times New Roman" pitchFamily="18" charset="0"/>
                  </a:rPr>
                  <a:t>Addition</a:t>
                </a:r>
                <a:r>
                  <a:rPr lang="hu-HU" altLang="en-US" sz="2800" b="1" u="sng" dirty="0" smtClean="0">
                    <a:cs typeface="Times New Roman" pitchFamily="18" charset="0"/>
                  </a:rPr>
                  <a:t>:</a:t>
                </a:r>
                <a:r>
                  <a:rPr lang="hu-HU" altLang="en-US" sz="2800" dirty="0" smtClean="0">
                    <a:cs typeface="Times New Roman" pitchFamily="18" charset="0"/>
                  </a:rPr>
                  <a:t> </a:t>
                </a:r>
                <a:endParaRPr lang="en-US" altLang="en-US" sz="2400" b="1" i="1" dirty="0" smtClean="0">
                  <a:latin typeface="Cambria Math"/>
                  <a:cs typeface="Times New Roman" panose="02020603050405020304" pitchFamily="18" charset="0"/>
                </a:endParaRPr>
              </a:p>
              <a:p>
                <a:pPr marL="363538" indent="-363538">
                  <a:lnSpc>
                    <a:spcPct val="80000"/>
                  </a:lnSpc>
                  <a:spcBef>
                    <a:spcPts val="600"/>
                  </a:spcBef>
                  <a:spcAft>
                    <a:spcPts val="1200"/>
                  </a:spcAft>
                  <a:buNone/>
                </a:pPr>
                <a14:m>
                  <m:oMathPara xmlns:m="http://schemas.openxmlformats.org/officeDocument/2006/math">
                    <m:oMathParaPr>
                      <m:jc m:val="left"/>
                    </m:oMathParaPr>
                    <m:oMath xmlns:m="http://schemas.openxmlformats.org/officeDocument/2006/math">
                      <m:r>
                        <a:rPr lang="hu-HU" altLang="en-US" sz="2400" b="1" i="1" dirty="0" smtClean="0">
                          <a:latin typeface="Cambria Math"/>
                          <a:cs typeface="Times New Roman" panose="02020603050405020304" pitchFamily="18" charset="0"/>
                        </a:rPr>
                        <m:t>𝒗</m:t>
                      </m:r>
                      <m:r>
                        <a:rPr lang="hu-HU" altLang="en-US" sz="2400" i="1" baseline="-25000" dirty="0" smtClean="0">
                          <a:latin typeface="Cambria Math"/>
                          <a:cs typeface="Times New Roman" panose="02020603050405020304" pitchFamily="18" charset="0"/>
                        </a:rPr>
                        <m:t>1</m:t>
                      </m:r>
                      <m:r>
                        <a:rPr lang="hu-HU" altLang="en-US" sz="2400" b="1" i="1" dirty="0" smtClean="0">
                          <a:latin typeface="Cambria Math"/>
                          <a:cs typeface="Times New Roman" panose="02020603050405020304" pitchFamily="18" charset="0"/>
                        </a:rPr>
                        <m:t>+</m:t>
                      </m:r>
                      <m:r>
                        <a:rPr lang="hu-HU" altLang="en-US" sz="2400" b="1" i="1" dirty="0" smtClean="0">
                          <a:latin typeface="Cambria Math"/>
                          <a:cs typeface="Times New Roman" panose="02020603050405020304" pitchFamily="18" charset="0"/>
                        </a:rPr>
                        <m:t>𝒗</m:t>
                      </m:r>
                      <m:r>
                        <a:rPr lang="hu-HU" altLang="en-US" sz="2400" b="0" i="1" baseline="-25000" dirty="0" smtClean="0">
                          <a:latin typeface="Cambria Math"/>
                          <a:cs typeface="Times New Roman" panose="02020603050405020304" pitchFamily="18" charset="0"/>
                        </a:rPr>
                        <m:t>2</m:t>
                      </m:r>
                      <m:r>
                        <a:rPr lang="en-GB" altLang="en-US" sz="2400" b="1" i="1" dirty="0">
                          <a:latin typeface="Cambria Math"/>
                          <a:cs typeface="Times New Roman" panose="02020603050405020304" pitchFamily="18" charset="0"/>
                        </a:rPr>
                        <m:t>=</m:t>
                      </m:r>
                      <m:d>
                        <m:dPr>
                          <m:ctrlPr>
                            <a:rPr lang="en-GB" altLang="en-US" sz="2400" b="1" i="1" dirty="0">
                              <a:latin typeface="Cambria Math" panose="02040503050406030204" pitchFamily="18" charset="0"/>
                              <a:cs typeface="Times New Roman" panose="02020603050405020304" pitchFamily="18" charset="0"/>
                            </a:rPr>
                          </m:ctrlPr>
                        </m:dPr>
                        <m:e>
                          <m:r>
                            <a:rPr lang="hu-HU" altLang="en-US" sz="2400" i="1" dirty="0">
                              <a:latin typeface="Cambria Math"/>
                              <a:cs typeface="Times New Roman" panose="02020603050405020304" pitchFamily="18" charset="0"/>
                            </a:rPr>
                            <m:t>𝑥</m:t>
                          </m:r>
                          <m:r>
                            <a:rPr lang="hu-HU" altLang="en-US" sz="2400" i="1" baseline="-25000" dirty="0">
                              <a:latin typeface="Cambria Math"/>
                              <a:cs typeface="Times New Roman" panose="02020603050405020304" pitchFamily="18" charset="0"/>
                            </a:rPr>
                            <m:t>1</m:t>
                          </m:r>
                          <m:r>
                            <a:rPr lang="hu-HU" altLang="en-US" sz="2400" b="1" i="1" dirty="0">
                              <a:latin typeface="Cambria Math"/>
                              <a:cs typeface="Times New Roman" panose="02020603050405020304" pitchFamily="18" charset="0"/>
                            </a:rPr>
                            <m:t>𝒊</m:t>
                          </m:r>
                          <m:r>
                            <a:rPr lang="en-GB" altLang="en-US" sz="2400" b="1" i="1" dirty="0">
                              <a:latin typeface="Cambria Math"/>
                              <a:cs typeface="Times New Roman" panose="02020603050405020304" pitchFamily="18" charset="0"/>
                            </a:rPr>
                            <m:t>+</m:t>
                          </m:r>
                          <m:r>
                            <a:rPr lang="en-GB" altLang="en-US" sz="2400" i="1" dirty="0">
                              <a:latin typeface="Cambria Math"/>
                              <a:cs typeface="Times New Roman" panose="02020603050405020304" pitchFamily="18" charset="0"/>
                            </a:rPr>
                            <m:t>𝑦</m:t>
                          </m:r>
                          <m:r>
                            <a:rPr lang="en-GB" altLang="en-US" sz="2400" i="1" baseline="-25000" dirty="0">
                              <a:latin typeface="Cambria Math"/>
                              <a:cs typeface="Times New Roman" panose="02020603050405020304" pitchFamily="18" charset="0"/>
                            </a:rPr>
                            <m:t>1</m:t>
                          </m:r>
                          <m:r>
                            <a:rPr lang="hu-HU" altLang="en-US" sz="2400" i="1" baseline="-25000" dirty="0">
                              <a:latin typeface="Cambria Math"/>
                              <a:cs typeface="Times New Roman" panose="02020603050405020304" pitchFamily="18" charset="0"/>
                            </a:rPr>
                            <m:t> </m:t>
                          </m:r>
                          <m:r>
                            <a:rPr lang="en-GB" altLang="en-US" sz="2400" b="1" i="1" dirty="0">
                              <a:latin typeface="Cambria Math"/>
                              <a:cs typeface="Times New Roman" panose="02020603050405020304" pitchFamily="18" charset="0"/>
                            </a:rPr>
                            <m:t>𝒋</m:t>
                          </m:r>
                        </m:e>
                      </m:d>
                      <m:r>
                        <a:rPr lang="en-US" altLang="en-US" sz="2400" b="0" i="1" dirty="0" smtClean="0">
                          <a:latin typeface="Cambria Math"/>
                          <a:cs typeface="Times New Roman" panose="02020603050405020304" pitchFamily="18" charset="0"/>
                          <a:sym typeface="Symbol" pitchFamily="18" charset="2"/>
                        </a:rPr>
                        <m:t>+</m:t>
                      </m:r>
                      <m:r>
                        <a:rPr lang="en-GB" altLang="en-US" sz="2400" b="1" i="1" dirty="0">
                          <a:latin typeface="Cambria Math"/>
                          <a:cs typeface="Times New Roman" panose="02020603050405020304" pitchFamily="18" charset="0"/>
                        </a:rPr>
                        <m:t>(</m:t>
                      </m:r>
                      <m:r>
                        <a:rPr lang="hu-HU" altLang="en-US" sz="2400" i="1" dirty="0">
                          <a:latin typeface="Cambria Math"/>
                          <a:cs typeface="Times New Roman" panose="02020603050405020304" pitchFamily="18" charset="0"/>
                        </a:rPr>
                        <m:t>𝑥</m:t>
                      </m:r>
                      <m:r>
                        <a:rPr lang="en-GB" altLang="en-US" sz="2400" i="1" baseline="-25000" dirty="0">
                          <a:latin typeface="Cambria Math"/>
                          <a:cs typeface="Times New Roman" panose="02020603050405020304" pitchFamily="18" charset="0"/>
                        </a:rPr>
                        <m:t>2</m:t>
                      </m:r>
                      <m:r>
                        <a:rPr lang="hu-HU" altLang="en-US" sz="2400" b="1" i="1" dirty="0">
                          <a:latin typeface="Cambria Math"/>
                          <a:cs typeface="Times New Roman" panose="02020603050405020304" pitchFamily="18" charset="0"/>
                        </a:rPr>
                        <m:t>𝒊</m:t>
                      </m:r>
                      <m:r>
                        <a:rPr lang="en-GB" altLang="en-US" sz="2400" b="1" i="1" dirty="0">
                          <a:latin typeface="Cambria Math"/>
                          <a:cs typeface="Times New Roman" panose="02020603050405020304" pitchFamily="18" charset="0"/>
                        </a:rPr>
                        <m:t>+</m:t>
                      </m:r>
                      <m:r>
                        <a:rPr lang="en-GB" altLang="en-US" sz="2400" i="1" dirty="0">
                          <a:latin typeface="Cambria Math"/>
                          <a:cs typeface="Times New Roman" panose="02020603050405020304" pitchFamily="18" charset="0"/>
                        </a:rPr>
                        <m:t>𝑦</m:t>
                      </m:r>
                      <m:r>
                        <a:rPr lang="en-GB" altLang="en-US" sz="2400" i="1" baseline="-25000" dirty="0">
                          <a:latin typeface="Cambria Math"/>
                          <a:cs typeface="Times New Roman" panose="02020603050405020304" pitchFamily="18" charset="0"/>
                        </a:rPr>
                        <m:t>2</m:t>
                      </m:r>
                      <m:r>
                        <a:rPr lang="hu-HU" altLang="en-US" sz="2400" i="1" baseline="-25000" dirty="0">
                          <a:latin typeface="Cambria Math"/>
                          <a:cs typeface="Times New Roman" panose="02020603050405020304" pitchFamily="18" charset="0"/>
                        </a:rPr>
                        <m:t> </m:t>
                      </m:r>
                      <m:r>
                        <a:rPr lang="en-GB" altLang="en-US" sz="2400" b="1" i="1" dirty="0">
                          <a:latin typeface="Cambria Math"/>
                          <a:cs typeface="Times New Roman" panose="02020603050405020304" pitchFamily="18" charset="0"/>
                        </a:rPr>
                        <m:t>𝒋</m:t>
                      </m:r>
                      <m:r>
                        <a:rPr lang="en-GB" altLang="en-US" sz="2400" b="1" i="1" dirty="0">
                          <a:latin typeface="Cambria Math"/>
                          <a:cs typeface="Times New Roman" panose="02020603050405020304" pitchFamily="18" charset="0"/>
                        </a:rPr>
                        <m:t>) =</m:t>
                      </m:r>
                      <m:d>
                        <m:dPr>
                          <m:ctrlPr>
                            <a:rPr lang="en-GB" altLang="en-US" sz="2400" b="1" i="1" dirty="0" smtClean="0">
                              <a:latin typeface="Cambria Math" panose="02040503050406030204" pitchFamily="18" charset="0"/>
                              <a:cs typeface="Times New Roman" panose="02020603050405020304" pitchFamily="18" charset="0"/>
                            </a:rPr>
                          </m:ctrlPr>
                        </m:dPr>
                        <m:e>
                          <m:r>
                            <a:rPr lang="hu-HU" altLang="en-US" sz="2400" i="1" dirty="0" smtClean="0">
                              <a:latin typeface="Cambria Math"/>
                              <a:cs typeface="Times New Roman" panose="02020603050405020304" pitchFamily="18" charset="0"/>
                            </a:rPr>
                            <m:t>𝑥</m:t>
                          </m:r>
                          <m:r>
                            <a:rPr lang="hu-HU" altLang="en-US" sz="2400" i="1" baseline="-25000" dirty="0" smtClean="0">
                              <a:latin typeface="Cambria Math"/>
                              <a:cs typeface="Times New Roman" panose="02020603050405020304" pitchFamily="18" charset="0"/>
                            </a:rPr>
                            <m:t>1</m:t>
                          </m:r>
                          <m:r>
                            <a:rPr lang="en-GB" altLang="en-US" sz="2400" b="1" i="1" dirty="0" smtClean="0">
                              <a:latin typeface="Cambria Math"/>
                              <a:cs typeface="Times New Roman" panose="02020603050405020304" pitchFamily="18" charset="0"/>
                            </a:rPr>
                            <m:t>+</m:t>
                          </m:r>
                          <m:r>
                            <a:rPr lang="en-GB" altLang="en-US" sz="2400" i="1" dirty="0" smtClean="0">
                              <a:latin typeface="Cambria Math"/>
                              <a:cs typeface="Times New Roman" panose="02020603050405020304" pitchFamily="18" charset="0"/>
                            </a:rPr>
                            <m:t>𝑥</m:t>
                          </m:r>
                          <m:r>
                            <a:rPr lang="en-GB" altLang="en-US" sz="2400" i="1" baseline="-25000" dirty="0" smtClean="0">
                              <a:latin typeface="Cambria Math"/>
                              <a:cs typeface="Times New Roman" panose="02020603050405020304" pitchFamily="18" charset="0"/>
                            </a:rPr>
                            <m:t>2</m:t>
                          </m:r>
                        </m:e>
                      </m:d>
                      <m:r>
                        <a:rPr lang="hu-HU" altLang="en-US" sz="2400" b="1" i="1" dirty="0" smtClean="0">
                          <a:latin typeface="Cambria Math"/>
                          <a:cs typeface="Times New Roman" panose="02020603050405020304" pitchFamily="18" charset="0"/>
                        </a:rPr>
                        <m:t>𝒊</m:t>
                      </m:r>
                      <m:r>
                        <a:rPr lang="en-GB" altLang="en-US" sz="2400" b="1" i="1" dirty="0" smtClean="0">
                          <a:latin typeface="Cambria Math"/>
                          <a:cs typeface="Times New Roman" panose="02020603050405020304" pitchFamily="18" charset="0"/>
                        </a:rPr>
                        <m:t>+</m:t>
                      </m:r>
                      <m:d>
                        <m:dPr>
                          <m:ctrlPr>
                            <a:rPr lang="en-GB" altLang="en-US" sz="2400" b="1" i="1" dirty="0" smtClean="0">
                              <a:latin typeface="Cambria Math" panose="02040503050406030204" pitchFamily="18" charset="0"/>
                              <a:cs typeface="Times New Roman" panose="02020603050405020304" pitchFamily="18" charset="0"/>
                            </a:rPr>
                          </m:ctrlPr>
                        </m:dPr>
                        <m:e>
                          <m:r>
                            <a:rPr lang="en-GB" altLang="en-US" sz="2400" i="1" dirty="0" smtClean="0">
                              <a:latin typeface="Cambria Math"/>
                              <a:cs typeface="Times New Roman" panose="02020603050405020304" pitchFamily="18" charset="0"/>
                            </a:rPr>
                            <m:t>𝑦</m:t>
                          </m:r>
                          <m:r>
                            <a:rPr lang="en-GB" altLang="en-US" sz="2400" i="1" baseline="-25000" dirty="0" smtClean="0">
                              <a:latin typeface="Cambria Math"/>
                              <a:cs typeface="Times New Roman" panose="02020603050405020304" pitchFamily="18" charset="0"/>
                            </a:rPr>
                            <m:t>1</m:t>
                          </m:r>
                          <m:r>
                            <a:rPr lang="en-GB" altLang="en-US" sz="2400" b="1" i="1" dirty="0" smtClean="0">
                              <a:latin typeface="Cambria Math"/>
                              <a:cs typeface="Times New Roman" panose="02020603050405020304" pitchFamily="18" charset="0"/>
                            </a:rPr>
                            <m:t>+</m:t>
                          </m:r>
                          <m:r>
                            <a:rPr lang="en-GB" altLang="en-US" sz="2400" i="1" dirty="0" smtClean="0">
                              <a:latin typeface="Cambria Math"/>
                              <a:cs typeface="Times New Roman" panose="02020603050405020304" pitchFamily="18" charset="0"/>
                            </a:rPr>
                            <m:t>𝑦</m:t>
                          </m:r>
                          <m:r>
                            <a:rPr lang="en-GB" altLang="en-US" sz="2400" i="1" baseline="-25000" dirty="0" smtClean="0">
                              <a:latin typeface="Cambria Math"/>
                              <a:cs typeface="Times New Roman" panose="02020603050405020304" pitchFamily="18" charset="0"/>
                            </a:rPr>
                            <m:t>2</m:t>
                          </m:r>
                        </m:e>
                      </m:d>
                      <m:r>
                        <a:rPr lang="en-GB" altLang="en-US" sz="2400" b="1" i="1" dirty="0" smtClean="0">
                          <a:latin typeface="Cambria Math"/>
                          <a:cs typeface="Times New Roman" panose="02020603050405020304" pitchFamily="18" charset="0"/>
                        </a:rPr>
                        <m:t>𝒋</m:t>
                      </m:r>
                    </m:oMath>
                  </m:oMathPara>
                </a14:m>
                <a:endParaRPr lang="hu-HU" altLang="en-US" sz="2400" b="1" dirty="0" smtClean="0">
                  <a:cs typeface="Times New Roman" panose="02020603050405020304" pitchFamily="18" charset="0"/>
                </a:endParaRPr>
              </a:p>
              <a:p>
                <a:pPr marL="363538" indent="-363538">
                  <a:lnSpc>
                    <a:spcPct val="80000"/>
                  </a:lnSpc>
                  <a:spcBef>
                    <a:spcPts val="600"/>
                  </a:spcBef>
                  <a:spcAft>
                    <a:spcPts val="1200"/>
                  </a:spcAft>
                </a:pPr>
                <a:r>
                  <a:rPr lang="en-US" altLang="en-US" sz="2800" b="1" u="sng" dirty="0" smtClean="0">
                    <a:cs typeface="Times New Roman" pitchFamily="18" charset="0"/>
                  </a:rPr>
                  <a:t>Dot product</a:t>
                </a:r>
                <a:r>
                  <a:rPr lang="en-GB" altLang="en-US" sz="2800" b="1" u="sng" dirty="0" smtClean="0">
                    <a:cs typeface="Times New Roman" pitchFamily="18" charset="0"/>
                  </a:rPr>
                  <a:t>:</a:t>
                </a:r>
              </a:p>
              <a:p>
                <a:pPr marL="363538" indent="-363538">
                  <a:lnSpc>
                    <a:spcPct val="80000"/>
                  </a:lnSpc>
                  <a:spcBef>
                    <a:spcPts val="600"/>
                  </a:spcBef>
                  <a:spcAft>
                    <a:spcPts val="1200"/>
                  </a:spcAft>
                  <a:buNone/>
                </a:pPr>
                <a14:m>
                  <m:oMathPara xmlns:m="http://schemas.openxmlformats.org/officeDocument/2006/math">
                    <m:oMathParaPr>
                      <m:jc m:val="left"/>
                    </m:oMathParaPr>
                    <m:oMath xmlns:m="http://schemas.openxmlformats.org/officeDocument/2006/math">
                      <m:r>
                        <a:rPr lang="hu-HU" altLang="en-US" sz="2400" b="1" i="1" dirty="0" smtClean="0">
                          <a:latin typeface="Cambria Math"/>
                          <a:cs typeface="Times New Roman" panose="02020603050405020304" pitchFamily="18" charset="0"/>
                        </a:rPr>
                        <m:t>𝒗</m:t>
                      </m:r>
                      <m:r>
                        <a:rPr lang="hu-HU" altLang="en-US" sz="2400" b="1" i="1" baseline="-25000" dirty="0" smtClean="0">
                          <a:latin typeface="Cambria Math"/>
                          <a:cs typeface="Times New Roman" panose="02020603050405020304" pitchFamily="18" charset="0"/>
                        </a:rPr>
                        <m:t>𝟏</m:t>
                      </m:r>
                      <m:r>
                        <a:rPr lang="hu-HU" altLang="en-US" sz="2400" i="1" dirty="0" smtClean="0">
                          <a:latin typeface="Cambria Math"/>
                          <a:cs typeface="Times New Roman" panose="02020603050405020304" pitchFamily="18" charset="0"/>
                          <a:sym typeface="Symbol" pitchFamily="18" charset="2"/>
                        </a:rPr>
                        <m:t></m:t>
                      </m:r>
                      <m:r>
                        <a:rPr lang="hu-HU" altLang="en-US" sz="2400" b="1" i="1" dirty="0" smtClean="0">
                          <a:latin typeface="Cambria Math"/>
                          <a:cs typeface="Times New Roman" panose="02020603050405020304" pitchFamily="18" charset="0"/>
                        </a:rPr>
                        <m:t>𝒗</m:t>
                      </m:r>
                      <m:r>
                        <a:rPr lang="hu-HU" altLang="en-US" sz="2400" b="1" i="1" baseline="-25000" dirty="0" smtClean="0">
                          <a:latin typeface="Cambria Math"/>
                          <a:cs typeface="Times New Roman" panose="02020603050405020304" pitchFamily="18" charset="0"/>
                        </a:rPr>
                        <m:t>𝟐</m:t>
                      </m:r>
                      <m:r>
                        <a:rPr lang="hu-HU" altLang="en-US" sz="2400" b="1" i="1" dirty="0" smtClean="0">
                          <a:latin typeface="Cambria Math"/>
                          <a:cs typeface="Times New Roman" panose="02020603050405020304" pitchFamily="18" charset="0"/>
                        </a:rPr>
                        <m:t>=</m:t>
                      </m:r>
                      <m:r>
                        <a:rPr lang="en-GB" altLang="en-US" sz="2400" b="1" i="1" dirty="0" smtClean="0">
                          <a:latin typeface="Cambria Math"/>
                          <a:cs typeface="Times New Roman" panose="02020603050405020304" pitchFamily="18" charset="0"/>
                        </a:rPr>
                        <m:t>(</m:t>
                      </m:r>
                      <m:r>
                        <a:rPr lang="hu-HU" altLang="en-US" sz="2400" i="1" dirty="0" smtClean="0">
                          <a:latin typeface="Cambria Math"/>
                          <a:cs typeface="Times New Roman" panose="02020603050405020304" pitchFamily="18" charset="0"/>
                        </a:rPr>
                        <m:t>𝑥</m:t>
                      </m:r>
                      <m:r>
                        <a:rPr lang="hu-HU" altLang="en-US" sz="2400" i="1" baseline="-25000" dirty="0" smtClean="0">
                          <a:latin typeface="Cambria Math"/>
                          <a:cs typeface="Times New Roman" panose="02020603050405020304" pitchFamily="18" charset="0"/>
                        </a:rPr>
                        <m:t>1</m:t>
                      </m:r>
                      <m:r>
                        <a:rPr lang="hu-HU" altLang="en-US" sz="2400" b="1" i="1" dirty="0" smtClean="0">
                          <a:latin typeface="Cambria Math"/>
                          <a:cs typeface="Times New Roman" panose="02020603050405020304" pitchFamily="18" charset="0"/>
                        </a:rPr>
                        <m:t>𝒊</m:t>
                      </m:r>
                      <m:r>
                        <a:rPr lang="en-GB" altLang="en-US" sz="2400" b="1" i="1" dirty="0" smtClean="0">
                          <a:latin typeface="Cambria Math"/>
                          <a:cs typeface="Times New Roman" panose="02020603050405020304" pitchFamily="18" charset="0"/>
                        </a:rPr>
                        <m:t>+</m:t>
                      </m:r>
                      <m:r>
                        <a:rPr lang="en-GB" altLang="en-US" sz="2400" i="1" dirty="0" smtClean="0">
                          <a:latin typeface="Cambria Math"/>
                          <a:cs typeface="Times New Roman" panose="02020603050405020304" pitchFamily="18" charset="0"/>
                        </a:rPr>
                        <m:t>𝑦</m:t>
                      </m:r>
                      <m:r>
                        <a:rPr lang="en-GB" altLang="en-US" sz="2400" i="1" baseline="-25000" dirty="0" smtClean="0">
                          <a:latin typeface="Cambria Math"/>
                          <a:cs typeface="Times New Roman" panose="02020603050405020304" pitchFamily="18" charset="0"/>
                        </a:rPr>
                        <m:t>1</m:t>
                      </m:r>
                      <m:r>
                        <a:rPr lang="hu-HU" altLang="en-US" sz="2400" i="1" baseline="-25000" dirty="0" smtClean="0">
                          <a:latin typeface="Cambria Math"/>
                          <a:cs typeface="Times New Roman" panose="02020603050405020304" pitchFamily="18" charset="0"/>
                        </a:rPr>
                        <m:t> </m:t>
                      </m:r>
                      <m:r>
                        <a:rPr lang="en-GB" altLang="en-US" sz="2400" b="1" i="1" dirty="0" smtClean="0">
                          <a:latin typeface="Cambria Math"/>
                          <a:cs typeface="Times New Roman" panose="02020603050405020304" pitchFamily="18" charset="0"/>
                        </a:rPr>
                        <m:t>𝒋</m:t>
                      </m:r>
                      <m:r>
                        <a:rPr lang="en-GB" altLang="en-US" sz="2400" b="1" i="1" dirty="0" smtClean="0">
                          <a:latin typeface="Cambria Math"/>
                          <a:cs typeface="Times New Roman" panose="02020603050405020304" pitchFamily="18" charset="0"/>
                        </a:rPr>
                        <m:t>)</m:t>
                      </m:r>
                      <m:r>
                        <a:rPr lang="hu-HU" altLang="en-US" sz="2400" i="1" dirty="0" smtClean="0">
                          <a:latin typeface="Cambria Math"/>
                          <a:cs typeface="Times New Roman" panose="02020603050405020304" pitchFamily="18" charset="0"/>
                          <a:sym typeface="Symbol" pitchFamily="18" charset="2"/>
                        </a:rPr>
                        <m:t></m:t>
                      </m:r>
                      <m:r>
                        <a:rPr lang="en-GB" altLang="en-US" sz="2400" b="1" i="1" dirty="0" smtClean="0">
                          <a:latin typeface="Cambria Math"/>
                          <a:cs typeface="Times New Roman" panose="02020603050405020304" pitchFamily="18" charset="0"/>
                        </a:rPr>
                        <m:t>(</m:t>
                      </m:r>
                      <m:r>
                        <a:rPr lang="hu-HU" altLang="en-US" sz="2400" i="1" dirty="0" smtClean="0">
                          <a:latin typeface="Cambria Math"/>
                          <a:cs typeface="Times New Roman" panose="02020603050405020304" pitchFamily="18" charset="0"/>
                        </a:rPr>
                        <m:t>𝑥</m:t>
                      </m:r>
                      <m:r>
                        <a:rPr lang="en-GB" altLang="en-US" sz="2400" i="1" baseline="-25000" dirty="0" smtClean="0">
                          <a:latin typeface="Cambria Math"/>
                          <a:cs typeface="Times New Roman" panose="02020603050405020304" pitchFamily="18" charset="0"/>
                        </a:rPr>
                        <m:t>2</m:t>
                      </m:r>
                      <m:r>
                        <a:rPr lang="hu-HU" altLang="en-US" sz="2400" b="1" i="1" dirty="0" smtClean="0">
                          <a:latin typeface="Cambria Math"/>
                          <a:cs typeface="Times New Roman" panose="02020603050405020304" pitchFamily="18" charset="0"/>
                        </a:rPr>
                        <m:t>𝒊</m:t>
                      </m:r>
                      <m:r>
                        <a:rPr lang="en-GB" altLang="en-US" sz="2400" b="1" i="1" dirty="0" smtClean="0">
                          <a:latin typeface="Cambria Math"/>
                          <a:cs typeface="Times New Roman" panose="02020603050405020304" pitchFamily="18" charset="0"/>
                        </a:rPr>
                        <m:t>+</m:t>
                      </m:r>
                      <m:r>
                        <a:rPr lang="en-GB" altLang="en-US" sz="2400" i="1" dirty="0" smtClean="0">
                          <a:latin typeface="Cambria Math"/>
                          <a:cs typeface="Times New Roman" panose="02020603050405020304" pitchFamily="18" charset="0"/>
                        </a:rPr>
                        <m:t>𝑦</m:t>
                      </m:r>
                      <m:r>
                        <a:rPr lang="en-GB" altLang="en-US" sz="2400" i="1" baseline="-25000" dirty="0" smtClean="0">
                          <a:latin typeface="Cambria Math"/>
                          <a:cs typeface="Times New Roman" panose="02020603050405020304" pitchFamily="18" charset="0"/>
                        </a:rPr>
                        <m:t>2</m:t>
                      </m:r>
                      <m:r>
                        <a:rPr lang="hu-HU" altLang="en-US" sz="2400" i="1" baseline="-25000" dirty="0" smtClean="0">
                          <a:latin typeface="Cambria Math"/>
                          <a:cs typeface="Times New Roman" panose="02020603050405020304" pitchFamily="18" charset="0"/>
                        </a:rPr>
                        <m:t> </m:t>
                      </m:r>
                      <m:r>
                        <a:rPr lang="en-GB" altLang="en-US" sz="2400" b="1" i="1" dirty="0" smtClean="0">
                          <a:latin typeface="Cambria Math"/>
                          <a:cs typeface="Times New Roman" panose="02020603050405020304" pitchFamily="18" charset="0"/>
                        </a:rPr>
                        <m:t>𝒋</m:t>
                      </m:r>
                      <m:r>
                        <a:rPr lang="en-GB" altLang="en-US" sz="2400" b="1" i="1" dirty="0" smtClean="0">
                          <a:latin typeface="Cambria Math"/>
                          <a:cs typeface="Times New Roman" panose="02020603050405020304" pitchFamily="18" charset="0"/>
                        </a:rPr>
                        <m:t>)=</m:t>
                      </m:r>
                      <m:r>
                        <a:rPr lang="hu-HU" altLang="en-US" sz="2400" i="1" dirty="0" smtClean="0">
                          <a:latin typeface="Cambria Math"/>
                          <a:cs typeface="Times New Roman" panose="02020603050405020304" pitchFamily="18" charset="0"/>
                        </a:rPr>
                        <m:t>𝑥</m:t>
                      </m:r>
                      <m:r>
                        <a:rPr lang="hu-HU" altLang="en-US" sz="2400" i="1" baseline="-25000" dirty="0" smtClean="0">
                          <a:latin typeface="Cambria Math"/>
                          <a:cs typeface="Times New Roman" panose="02020603050405020304" pitchFamily="18" charset="0"/>
                        </a:rPr>
                        <m:t>1 </m:t>
                      </m:r>
                      <m:r>
                        <a:rPr lang="hu-HU" altLang="en-US" sz="2400" i="1" dirty="0" smtClean="0">
                          <a:latin typeface="Cambria Math"/>
                          <a:cs typeface="Times New Roman" panose="02020603050405020304" pitchFamily="18" charset="0"/>
                        </a:rPr>
                        <m:t>𝑥</m:t>
                      </m:r>
                      <m:r>
                        <a:rPr lang="en-GB" altLang="en-US" sz="2400" i="1" baseline="-25000" dirty="0" smtClean="0">
                          <a:latin typeface="Cambria Math"/>
                          <a:cs typeface="Times New Roman" panose="02020603050405020304" pitchFamily="18" charset="0"/>
                        </a:rPr>
                        <m:t>2</m:t>
                      </m:r>
                      <m:r>
                        <a:rPr lang="hu-HU" altLang="en-US" sz="2400" i="1" baseline="-25000" dirty="0" smtClean="0">
                          <a:latin typeface="Cambria Math"/>
                          <a:cs typeface="Times New Roman" panose="02020603050405020304" pitchFamily="18" charset="0"/>
                        </a:rPr>
                        <m:t> </m:t>
                      </m:r>
                      <m:r>
                        <a:rPr lang="en-GB" altLang="en-US" sz="2400" b="1" i="1" dirty="0" smtClean="0">
                          <a:latin typeface="Cambria Math"/>
                          <a:cs typeface="Times New Roman" panose="02020603050405020304" pitchFamily="18" charset="0"/>
                        </a:rPr>
                        <m:t>+ </m:t>
                      </m:r>
                      <m:r>
                        <a:rPr lang="en-GB" altLang="en-US" sz="2400" i="1" dirty="0" smtClean="0">
                          <a:latin typeface="Cambria Math"/>
                          <a:cs typeface="Times New Roman" panose="02020603050405020304" pitchFamily="18" charset="0"/>
                        </a:rPr>
                        <m:t>𝑦</m:t>
                      </m:r>
                      <m:r>
                        <a:rPr lang="en-GB" altLang="en-US" sz="2400" i="1" baseline="-25000" dirty="0" smtClean="0">
                          <a:latin typeface="Cambria Math"/>
                          <a:cs typeface="Times New Roman" panose="02020603050405020304" pitchFamily="18" charset="0"/>
                        </a:rPr>
                        <m:t>1</m:t>
                      </m:r>
                      <m:r>
                        <a:rPr lang="en-GB" altLang="en-US" sz="2400" i="1" dirty="0" smtClean="0">
                          <a:latin typeface="Cambria Math"/>
                          <a:cs typeface="Times New Roman" panose="02020603050405020304" pitchFamily="18" charset="0"/>
                        </a:rPr>
                        <m:t>𝑦</m:t>
                      </m:r>
                      <m:r>
                        <a:rPr lang="en-GB" altLang="en-US" sz="2400" i="1" baseline="-25000" dirty="0" smtClean="0">
                          <a:latin typeface="Cambria Math"/>
                          <a:cs typeface="Times New Roman" panose="02020603050405020304" pitchFamily="18" charset="0"/>
                        </a:rPr>
                        <m:t>2</m:t>
                      </m:r>
                      <m:r>
                        <a:rPr lang="en-GB" altLang="en-US" sz="2400" b="1" i="1" dirty="0" smtClean="0">
                          <a:latin typeface="Cambria Math"/>
                          <a:cs typeface="Times New Roman" panose="02020603050405020304" pitchFamily="18" charset="0"/>
                        </a:rPr>
                        <m:t> </m:t>
                      </m:r>
                    </m:oMath>
                  </m:oMathPara>
                </a14:m>
                <a:endParaRPr lang="hu-HU" altLang="en-US" sz="2400" dirty="0" smtClean="0">
                  <a:cs typeface="Times New Roman" pitchFamily="18" charset="0"/>
                </a:endParaRPr>
              </a:p>
              <a:p>
                <a:pPr marL="363538" indent="-363538">
                  <a:lnSpc>
                    <a:spcPct val="80000"/>
                  </a:lnSpc>
                  <a:spcBef>
                    <a:spcPts val="600"/>
                  </a:spcBef>
                  <a:spcAft>
                    <a:spcPts val="1200"/>
                  </a:spcAft>
                </a:pPr>
                <a:r>
                  <a:rPr lang="en-US" altLang="en-US" sz="2800" b="1" u="sng" dirty="0" smtClean="0">
                    <a:cs typeface="Times New Roman" pitchFamily="18" charset="0"/>
                  </a:rPr>
                  <a:t>Length</a:t>
                </a:r>
                <a:r>
                  <a:rPr lang="en-GB" altLang="en-US" sz="2800" b="1" u="sng" dirty="0" smtClean="0">
                    <a:cs typeface="Times New Roman" pitchFamily="18" charset="0"/>
                  </a:rPr>
                  <a:t>:</a:t>
                </a:r>
              </a:p>
              <a:p>
                <a:pPr marL="363538" lvl="1" indent="-363538">
                  <a:lnSpc>
                    <a:spcPct val="80000"/>
                  </a:lnSpc>
                  <a:spcBef>
                    <a:spcPts val="600"/>
                  </a:spcBef>
                  <a:spcAft>
                    <a:spcPts val="1200"/>
                  </a:spcAft>
                  <a:buFontTx/>
                  <a:buNone/>
                </a:pPr>
                <a:r>
                  <a:rPr lang="en-GB" altLang="en-US" b="1" dirty="0" smtClean="0">
                    <a:cs typeface="Times New Roman" panose="02020603050405020304" pitchFamily="18" charset="0"/>
                    <a:sym typeface="Symbol" pitchFamily="18" charset="2"/>
                  </a:rPr>
                  <a:t>	</a:t>
                </a:r>
                <a14:m>
                  <m:oMath xmlns:m="http://schemas.openxmlformats.org/officeDocument/2006/math">
                    <m:r>
                      <a:rPr lang="en-GB" altLang="en-US" sz="2400" b="1" i="1" dirty="0" smtClean="0">
                        <a:latin typeface="Cambria Math"/>
                        <a:cs typeface="Times New Roman" panose="02020603050405020304" pitchFamily="18" charset="0"/>
                        <a:sym typeface="Symbol" pitchFamily="18" charset="2"/>
                      </a:rPr>
                      <m:t>|</m:t>
                    </m:r>
                    <m:r>
                      <a:rPr lang="hu-HU" altLang="en-US" sz="2400" b="1" i="1" dirty="0" smtClean="0">
                        <a:latin typeface="Cambria Math"/>
                        <a:cs typeface="Times New Roman" panose="02020603050405020304" pitchFamily="18" charset="0"/>
                      </a:rPr>
                      <m:t>𝒗</m:t>
                    </m:r>
                    <m:r>
                      <a:rPr lang="en-US" altLang="en-US" sz="2400" b="1" i="1" dirty="0" smtClean="0">
                        <a:latin typeface="Cambria Math"/>
                        <a:cs typeface="Times New Roman" panose="02020603050405020304" pitchFamily="18" charset="0"/>
                      </a:rPr>
                      <m:t>|</m:t>
                    </m:r>
                    <m:r>
                      <a:rPr lang="en-GB" altLang="en-US" sz="2400" b="1" i="1" dirty="0" smtClean="0">
                        <a:latin typeface="Cambria Math"/>
                        <a:cs typeface="Times New Roman" panose="02020603050405020304" pitchFamily="18" charset="0"/>
                        <a:sym typeface="Symbol" pitchFamily="18" charset="2"/>
                      </a:rPr>
                      <m:t>=</m:t>
                    </m:r>
                    <m:rad>
                      <m:radPr>
                        <m:degHide m:val="on"/>
                        <m:ctrlPr>
                          <a:rPr lang="en-GB" altLang="en-US" sz="2400" b="1" i="1" dirty="0" smtClean="0">
                            <a:latin typeface="Cambria Math" panose="02040503050406030204" pitchFamily="18" charset="0"/>
                            <a:cs typeface="Times New Roman" panose="02020603050405020304" pitchFamily="18" charset="0"/>
                            <a:sym typeface="Symbol" pitchFamily="18" charset="2"/>
                          </a:rPr>
                        </m:ctrlPr>
                      </m:radPr>
                      <m:deg/>
                      <m:e>
                        <m:r>
                          <a:rPr lang="hu-HU" altLang="en-US" sz="2400" b="1" i="1" dirty="0">
                            <a:latin typeface="Cambria Math"/>
                            <a:cs typeface="Times New Roman" panose="02020603050405020304" pitchFamily="18" charset="0"/>
                          </a:rPr>
                          <m:t>𝒗</m:t>
                        </m:r>
                        <m:r>
                          <a:rPr lang="hu-HU" altLang="en-US" sz="2400" i="1" dirty="0">
                            <a:latin typeface="Cambria Math"/>
                            <a:cs typeface="Times New Roman" panose="02020603050405020304" pitchFamily="18" charset="0"/>
                            <a:sym typeface="Symbol" pitchFamily="18" charset="2"/>
                          </a:rPr>
                          <m:t></m:t>
                        </m:r>
                        <m:r>
                          <a:rPr lang="hu-HU" altLang="en-US" sz="2400" b="1" i="1" dirty="0" err="1">
                            <a:latin typeface="Cambria Math"/>
                            <a:cs typeface="Times New Roman" panose="02020603050405020304" pitchFamily="18" charset="0"/>
                            <a:sym typeface="Symbol" pitchFamily="18" charset="2"/>
                          </a:rPr>
                          <m:t>𝒗</m:t>
                        </m:r>
                      </m:e>
                    </m:rad>
                    <m:r>
                      <a:rPr lang="en-GB" altLang="en-US" sz="2400" b="1" i="1" dirty="0" smtClean="0">
                        <a:latin typeface="Cambria Math"/>
                        <a:cs typeface="Times New Roman" panose="02020603050405020304" pitchFamily="18" charset="0"/>
                        <a:sym typeface="Symbol" pitchFamily="18" charset="2"/>
                      </a:rPr>
                      <m:t>=</m:t>
                    </m:r>
                    <m:rad>
                      <m:radPr>
                        <m:degHide m:val="on"/>
                        <m:ctrlPr>
                          <a:rPr lang="en-GB" altLang="en-US" sz="2400" b="1" i="1" dirty="0" smtClean="0">
                            <a:latin typeface="Cambria Math" panose="02040503050406030204" pitchFamily="18" charset="0"/>
                            <a:cs typeface="Times New Roman" panose="02020603050405020304" pitchFamily="18" charset="0"/>
                            <a:sym typeface="Symbol" pitchFamily="18" charset="2"/>
                          </a:rPr>
                        </m:ctrlPr>
                      </m:radPr>
                      <m:deg/>
                      <m:e>
                        <m:sSup>
                          <m:sSupPr>
                            <m:ctrlPr>
                              <a:rPr lang="en-GB" altLang="en-US" sz="2400" i="1" dirty="0" smtClean="0">
                                <a:latin typeface="Cambria Math" panose="02040503050406030204" pitchFamily="18" charset="0"/>
                                <a:cs typeface="Times New Roman" panose="02020603050405020304" pitchFamily="18" charset="0"/>
                                <a:sym typeface="Symbol" pitchFamily="18" charset="2"/>
                              </a:rPr>
                            </m:ctrlPr>
                          </m:sSupPr>
                          <m:e>
                            <m:r>
                              <a:rPr lang="en-GB" altLang="en-US" sz="2400" b="0" i="1" dirty="0" smtClean="0">
                                <a:latin typeface="Cambria Math"/>
                                <a:cs typeface="Times New Roman" panose="02020603050405020304" pitchFamily="18" charset="0"/>
                                <a:sym typeface="Symbol" pitchFamily="18" charset="2"/>
                              </a:rPr>
                              <m:t>𝑥</m:t>
                            </m:r>
                          </m:e>
                          <m:sup>
                            <m:r>
                              <a:rPr lang="en-GB" altLang="en-US" sz="2400" b="0" i="1" dirty="0" smtClean="0">
                                <a:latin typeface="Cambria Math"/>
                                <a:cs typeface="Times New Roman" panose="02020603050405020304" pitchFamily="18" charset="0"/>
                                <a:sym typeface="Symbol" pitchFamily="18" charset="2"/>
                              </a:rPr>
                              <m:t>2</m:t>
                            </m:r>
                          </m:sup>
                        </m:sSup>
                        <m:r>
                          <a:rPr lang="en-US" altLang="en-US" sz="2400" b="1" i="1" dirty="0" smtClean="0">
                            <a:latin typeface="Cambria Math"/>
                            <a:cs typeface="Times New Roman" panose="02020603050405020304" pitchFamily="18" charset="0"/>
                            <a:sym typeface="Symbol" pitchFamily="18" charset="2"/>
                          </a:rPr>
                          <m:t>+</m:t>
                        </m:r>
                        <m:sSup>
                          <m:sSupPr>
                            <m:ctrlPr>
                              <a:rPr lang="en-GB" altLang="en-US" sz="2400" i="1" dirty="0">
                                <a:latin typeface="Cambria Math" panose="02040503050406030204" pitchFamily="18" charset="0"/>
                                <a:cs typeface="Times New Roman" panose="02020603050405020304" pitchFamily="18" charset="0"/>
                                <a:sym typeface="Symbol" pitchFamily="18" charset="2"/>
                              </a:rPr>
                            </m:ctrlPr>
                          </m:sSupPr>
                          <m:e>
                            <m:r>
                              <a:rPr lang="en-US" altLang="en-US" sz="2400" b="0" i="1" dirty="0" smtClean="0">
                                <a:latin typeface="Cambria Math"/>
                                <a:cs typeface="Times New Roman" panose="02020603050405020304" pitchFamily="18" charset="0"/>
                                <a:sym typeface="Symbol" pitchFamily="18" charset="2"/>
                              </a:rPr>
                              <m:t>𝑦</m:t>
                            </m:r>
                          </m:e>
                          <m:sup>
                            <m:r>
                              <a:rPr lang="en-GB" altLang="en-US" sz="2400" i="1" dirty="0">
                                <a:latin typeface="Cambria Math"/>
                                <a:cs typeface="Times New Roman" panose="02020603050405020304" pitchFamily="18" charset="0"/>
                                <a:sym typeface="Symbol" pitchFamily="18" charset="2"/>
                              </a:rPr>
                              <m:t>2</m:t>
                            </m:r>
                          </m:sup>
                        </m:sSup>
                      </m:e>
                    </m:rad>
                    <m:r>
                      <a:rPr lang="en-US" altLang="en-US" sz="2400" i="1" dirty="0" smtClean="0">
                        <a:latin typeface="Cambria Math"/>
                        <a:cs typeface="Times New Roman" panose="02020603050405020304" pitchFamily="18" charset="0"/>
                      </a:rPr>
                      <m:t>     </m:t>
                    </m:r>
                  </m:oMath>
                </a14:m>
                <a:r>
                  <a:rPr lang="en-US" altLang="en-US" u="sng" dirty="0" smtClean="0">
                    <a:cs typeface="Times New Roman" pitchFamily="18" charset="0"/>
                  </a:rPr>
                  <a:t>Theorem of </a:t>
                </a:r>
                <a:r>
                  <a:rPr lang="hu-HU" altLang="en-US" u="sng" dirty="0" smtClean="0">
                    <a:cs typeface="Times New Roman" pitchFamily="18" charset="0"/>
                  </a:rPr>
                  <a:t>P</a:t>
                </a:r>
                <a:r>
                  <a:rPr lang="en-US" altLang="en-US" u="sng" dirty="0" err="1" smtClean="0">
                    <a:cs typeface="Times New Roman" pitchFamily="18" charset="0"/>
                  </a:rPr>
                  <a:t>ythagoras</a:t>
                </a:r>
                <a:r>
                  <a:rPr lang="en-US" altLang="en-US" u="sng" dirty="0" smtClean="0">
                    <a:cs typeface="Times New Roman" pitchFamily="18" charset="0"/>
                  </a:rPr>
                  <a:t>!</a:t>
                </a:r>
                <a:endParaRPr lang="hu-HU" altLang="en-US" sz="2800" dirty="0">
                  <a:cs typeface="Times New Roman" pitchFamily="18" charset="0"/>
                </a:endParaRPr>
              </a:p>
              <a:p>
                <a:pPr lvl="1">
                  <a:lnSpc>
                    <a:spcPct val="80000"/>
                  </a:lnSpc>
                  <a:spcBef>
                    <a:spcPts val="600"/>
                  </a:spcBef>
                  <a:spcAft>
                    <a:spcPts val="1200"/>
                  </a:spcAft>
                  <a:buFontTx/>
                  <a:buNone/>
                </a:pPr>
                <a:endParaRPr lang="hu-HU" altLang="en-US" u="sng" baseline="30000" dirty="0" smtClean="0">
                  <a:latin typeface="Times New Roman" panose="02020603050405020304" pitchFamily="18" charset="0"/>
                  <a:cs typeface="Times New Roman" panose="02020603050405020304" pitchFamily="18" charset="0"/>
                  <a:sym typeface="Symbol" pitchFamily="18" charset="2"/>
                </a:endParaRPr>
              </a:p>
            </p:txBody>
          </p:sp>
        </mc:Choice>
        <mc:Fallback xmlns="">
          <p:sp>
            <p:nvSpPr>
              <p:cNvPr id="10242" name="Rectangle 22"/>
              <p:cNvSpPr>
                <a:spLocks noGrp="1" noRot="1" noChangeAspect="1" noMove="1" noResize="1" noEditPoints="1" noAdjustHandles="1" noChangeArrowheads="1" noChangeShapeType="1" noTextEdit="1"/>
              </p:cNvSpPr>
              <p:nvPr>
                <p:ph idx="1"/>
              </p:nvPr>
            </p:nvSpPr>
            <p:spPr>
              <a:xfrm>
                <a:off x="179512" y="978574"/>
                <a:ext cx="9145016" cy="4164926"/>
              </a:xfrm>
              <a:blipFill>
                <a:blip r:embed="rId3"/>
                <a:stretch>
                  <a:fillRect l="-1199" t="-3367"/>
                </a:stretch>
              </a:blipFill>
            </p:spPr>
            <p:txBody>
              <a:bodyPr/>
              <a:lstStyle/>
              <a:p>
                <a:r>
                  <a:rPr lang="hu-HU">
                    <a:noFill/>
                  </a:rPr>
                  <a:t> </a:t>
                </a:r>
              </a:p>
            </p:txBody>
          </p:sp>
        </mc:Fallback>
      </mc:AlternateContent>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a:xfrm>
            <a:off x="-2379" y="222489"/>
            <a:ext cx="9144000" cy="857250"/>
          </a:xfrm>
        </p:spPr>
        <p:txBody>
          <a:bodyPr>
            <a:normAutofit/>
          </a:bodyPr>
          <a:lstStyle/>
          <a:p>
            <a:pPr>
              <a:defRPr/>
            </a:pPr>
            <a:r>
              <a:rPr lang="en-US" dirty="0" smtClean="0">
                <a:solidFill>
                  <a:srgbClr val="FF0000"/>
                </a:solidFill>
              </a:rPr>
              <a:t>Cross product</a:t>
            </a:r>
            <a:endParaRPr lang="hu-HU" sz="5400" dirty="0" smtClean="0">
              <a:solidFill>
                <a:srgbClr val="FF0000"/>
              </a:solidFill>
            </a:endParaRPr>
          </a:p>
        </p:txBody>
      </p:sp>
      <mc:AlternateContent xmlns:mc="http://schemas.openxmlformats.org/markup-compatibility/2006" xmlns:a14="http://schemas.microsoft.com/office/drawing/2010/main">
        <mc:Choice Requires="a14">
          <p:sp>
            <p:nvSpPr>
              <p:cNvPr id="10242" name="Rectangle 22"/>
              <p:cNvSpPr>
                <a:spLocks noGrp="1" noChangeArrowheads="1"/>
              </p:cNvSpPr>
              <p:nvPr>
                <p:ph idx="1"/>
              </p:nvPr>
            </p:nvSpPr>
            <p:spPr>
              <a:xfrm>
                <a:off x="287525" y="1437624"/>
                <a:ext cx="8640763" cy="2565285"/>
              </a:xfrm>
              <a:noFill/>
            </p:spPr>
            <p:txBody>
              <a:bodyPr>
                <a:noAutofit/>
              </a:bodyPr>
              <a:lstStyle/>
              <a:p>
                <a:pPr marL="0" indent="0">
                  <a:lnSpc>
                    <a:spcPct val="80000"/>
                  </a:lnSpc>
                  <a:spcBef>
                    <a:spcPts val="1200"/>
                  </a:spcBef>
                  <a:spcAft>
                    <a:spcPts val="1200"/>
                  </a:spcAft>
                  <a:buNone/>
                </a:pPr>
                <a14:m>
                  <m:oMathPara xmlns:m="http://schemas.openxmlformats.org/officeDocument/2006/math">
                    <m:oMathParaPr>
                      <m:jc m:val="left"/>
                    </m:oMathParaPr>
                    <m:oMath xmlns:m="http://schemas.openxmlformats.org/officeDocument/2006/math">
                      <m:r>
                        <a:rPr lang="hu-HU" altLang="en-US" sz="2400" b="1" i="1" dirty="0" smtClean="0">
                          <a:latin typeface="Cambria Math"/>
                          <a:cs typeface="Times New Roman" panose="02020603050405020304" pitchFamily="18" charset="0"/>
                        </a:rPr>
                        <m:t>𝒗</m:t>
                      </m:r>
                      <m:r>
                        <a:rPr lang="hu-HU" altLang="en-US" sz="2400" b="0" i="1" baseline="-25000" dirty="0">
                          <a:latin typeface="Cambria Math"/>
                          <a:cs typeface="Times New Roman" panose="02020603050405020304" pitchFamily="18" charset="0"/>
                        </a:rPr>
                        <m:t>1</m:t>
                      </m:r>
                      <m:r>
                        <a:rPr lang="hu-HU" altLang="en-US" sz="2400" i="1" dirty="0">
                          <a:latin typeface="Cambria Math"/>
                          <a:cs typeface="Times New Roman" panose="02020603050405020304" pitchFamily="18" charset="0"/>
                        </a:rPr>
                        <m:t> </m:t>
                      </m:r>
                      <m:r>
                        <a:rPr lang="hu-HU" altLang="en-US" sz="2400" b="1" i="1" dirty="0">
                          <a:latin typeface="Cambria Math"/>
                          <a:cs typeface="Times New Roman" panose="02020603050405020304" pitchFamily="18" charset="0"/>
                          <a:sym typeface="Symbol" pitchFamily="18" charset="2"/>
                        </a:rPr>
                        <m:t></m:t>
                      </m:r>
                      <m:r>
                        <a:rPr lang="hu-HU" altLang="en-US" sz="2400" i="1" dirty="0">
                          <a:latin typeface="Cambria Math"/>
                          <a:cs typeface="Times New Roman" panose="02020603050405020304" pitchFamily="18" charset="0"/>
                        </a:rPr>
                        <m:t> </m:t>
                      </m:r>
                      <m:r>
                        <a:rPr lang="hu-HU" altLang="en-US" sz="2400" b="1" i="1" dirty="0">
                          <a:latin typeface="Cambria Math"/>
                          <a:cs typeface="Times New Roman" panose="02020603050405020304" pitchFamily="18" charset="0"/>
                        </a:rPr>
                        <m:t>𝒗</m:t>
                      </m:r>
                      <m:r>
                        <a:rPr lang="hu-HU" altLang="en-US" sz="2400" b="0" i="1" baseline="-25000" dirty="0">
                          <a:latin typeface="Cambria Math"/>
                          <a:cs typeface="Times New Roman" panose="02020603050405020304" pitchFamily="18" charset="0"/>
                        </a:rPr>
                        <m:t>2</m:t>
                      </m:r>
                      <m:r>
                        <a:rPr lang="hu-HU" altLang="en-US" sz="2400" b="1" i="1" dirty="0">
                          <a:latin typeface="Cambria Math"/>
                          <a:cs typeface="Times New Roman" panose="02020603050405020304" pitchFamily="18" charset="0"/>
                        </a:rPr>
                        <m:t>=</m:t>
                      </m:r>
                      <m:r>
                        <a:rPr lang="en-GB" altLang="en-US" sz="2400" b="1" i="1" dirty="0">
                          <a:latin typeface="Cambria Math"/>
                          <a:cs typeface="Times New Roman" panose="02020603050405020304" pitchFamily="18" charset="0"/>
                        </a:rPr>
                        <m:t>(</m:t>
                      </m:r>
                      <m:r>
                        <a:rPr lang="hu-HU" altLang="en-US" sz="2400" i="1" dirty="0">
                          <a:latin typeface="Cambria Math"/>
                          <a:cs typeface="Times New Roman" panose="02020603050405020304" pitchFamily="18" charset="0"/>
                        </a:rPr>
                        <m:t>𝑥</m:t>
                      </m:r>
                      <m:r>
                        <a:rPr lang="hu-HU" altLang="en-US" sz="2400" i="1" baseline="-25000" dirty="0">
                          <a:latin typeface="Cambria Math"/>
                          <a:cs typeface="Times New Roman" panose="02020603050405020304" pitchFamily="18" charset="0"/>
                        </a:rPr>
                        <m:t>1</m:t>
                      </m:r>
                      <m:r>
                        <a:rPr lang="hu-HU" altLang="en-US" sz="2400" b="1" i="1" dirty="0">
                          <a:latin typeface="Cambria Math"/>
                          <a:cs typeface="Times New Roman" panose="02020603050405020304" pitchFamily="18" charset="0"/>
                        </a:rPr>
                        <m:t>𝒊</m:t>
                      </m:r>
                      <m:r>
                        <a:rPr lang="en-GB" altLang="en-US" sz="2400" b="1" i="1" dirty="0">
                          <a:latin typeface="Cambria Math"/>
                          <a:cs typeface="Times New Roman" panose="02020603050405020304" pitchFamily="18" charset="0"/>
                        </a:rPr>
                        <m:t>+</m:t>
                      </m:r>
                      <m:r>
                        <a:rPr lang="en-GB" altLang="en-US" sz="2400" i="1" dirty="0">
                          <a:latin typeface="Cambria Math"/>
                          <a:cs typeface="Times New Roman" panose="02020603050405020304" pitchFamily="18" charset="0"/>
                        </a:rPr>
                        <m:t>𝑦</m:t>
                      </m:r>
                      <m:r>
                        <a:rPr lang="en-GB" altLang="en-US" sz="2400" i="1" baseline="-25000" dirty="0">
                          <a:latin typeface="Cambria Math"/>
                          <a:cs typeface="Times New Roman" panose="02020603050405020304" pitchFamily="18" charset="0"/>
                        </a:rPr>
                        <m:t>1</m:t>
                      </m:r>
                      <m:r>
                        <a:rPr lang="hu-HU" altLang="en-US" sz="2400" i="1" baseline="-25000" dirty="0">
                          <a:latin typeface="Cambria Math"/>
                          <a:cs typeface="Times New Roman" panose="02020603050405020304" pitchFamily="18" charset="0"/>
                        </a:rPr>
                        <m:t> </m:t>
                      </m:r>
                      <m:r>
                        <a:rPr lang="en-GB" altLang="en-US" sz="2400" b="1" i="1" dirty="0">
                          <a:latin typeface="Cambria Math"/>
                          <a:cs typeface="Times New Roman" panose="02020603050405020304" pitchFamily="18" charset="0"/>
                        </a:rPr>
                        <m:t>𝒋</m:t>
                      </m:r>
                      <m:r>
                        <a:rPr lang="hu-HU" altLang="en-US" sz="2400" b="1" i="1" dirty="0">
                          <a:latin typeface="Cambria Math"/>
                          <a:cs typeface="Times New Roman" panose="02020603050405020304" pitchFamily="18" charset="0"/>
                        </a:rPr>
                        <m:t>+</m:t>
                      </m:r>
                      <m:r>
                        <a:rPr lang="hu-HU" altLang="en-US" sz="2400" i="1" dirty="0">
                          <a:latin typeface="Cambria Math"/>
                          <a:cs typeface="Times New Roman" panose="02020603050405020304" pitchFamily="18" charset="0"/>
                        </a:rPr>
                        <m:t>𝑧</m:t>
                      </m:r>
                      <m:r>
                        <a:rPr lang="en-GB" altLang="en-US" sz="2400" i="1" baseline="-25000" dirty="0">
                          <a:latin typeface="Cambria Math"/>
                          <a:cs typeface="Times New Roman" panose="02020603050405020304" pitchFamily="18" charset="0"/>
                        </a:rPr>
                        <m:t>1</m:t>
                      </m:r>
                      <m:r>
                        <a:rPr lang="hu-HU" altLang="en-US" sz="2400" b="1" i="1" dirty="0">
                          <a:latin typeface="Cambria Math"/>
                          <a:cs typeface="Times New Roman" panose="02020603050405020304" pitchFamily="18" charset="0"/>
                        </a:rPr>
                        <m:t>𝒌</m:t>
                      </m:r>
                      <m:r>
                        <a:rPr lang="en-GB" altLang="en-US" sz="2400" i="1" dirty="0">
                          <a:latin typeface="Cambria Math"/>
                          <a:cs typeface="Times New Roman" panose="02020603050405020304" pitchFamily="18" charset="0"/>
                        </a:rPr>
                        <m:t>)</m:t>
                      </m:r>
                      <m:r>
                        <a:rPr lang="hu-HU" altLang="en-US" sz="2400" b="1" i="1" dirty="0">
                          <a:latin typeface="Cambria Math"/>
                          <a:cs typeface="Times New Roman" panose="02020603050405020304" pitchFamily="18" charset="0"/>
                          <a:sym typeface="Symbol" pitchFamily="18" charset="2"/>
                        </a:rPr>
                        <m:t></m:t>
                      </m:r>
                      <m:r>
                        <a:rPr lang="en-GB" altLang="en-US" sz="2400" b="1" i="1" dirty="0" smtClean="0">
                          <a:latin typeface="Cambria Math"/>
                          <a:cs typeface="Times New Roman" panose="02020603050405020304" pitchFamily="18" charset="0"/>
                        </a:rPr>
                        <m:t>(</m:t>
                      </m:r>
                      <m:r>
                        <a:rPr lang="hu-HU" altLang="en-US" sz="2400" i="1" dirty="0">
                          <a:latin typeface="Cambria Math"/>
                          <a:cs typeface="Times New Roman" panose="02020603050405020304" pitchFamily="18" charset="0"/>
                        </a:rPr>
                        <m:t>𝑥</m:t>
                      </m:r>
                      <m:r>
                        <a:rPr lang="en-GB" altLang="en-US" sz="2400" i="1" baseline="-25000" dirty="0">
                          <a:latin typeface="Cambria Math"/>
                          <a:cs typeface="Times New Roman" panose="02020603050405020304" pitchFamily="18" charset="0"/>
                        </a:rPr>
                        <m:t>2</m:t>
                      </m:r>
                      <m:r>
                        <a:rPr lang="hu-HU" altLang="en-US" sz="2400" b="1" i="1" dirty="0">
                          <a:latin typeface="Cambria Math"/>
                          <a:cs typeface="Times New Roman" panose="02020603050405020304" pitchFamily="18" charset="0"/>
                        </a:rPr>
                        <m:t>𝒊</m:t>
                      </m:r>
                      <m:r>
                        <a:rPr lang="en-GB" altLang="en-US" sz="2400" b="1" i="1" dirty="0">
                          <a:latin typeface="Cambria Math"/>
                          <a:cs typeface="Times New Roman" panose="02020603050405020304" pitchFamily="18" charset="0"/>
                        </a:rPr>
                        <m:t>+</m:t>
                      </m:r>
                      <m:r>
                        <a:rPr lang="en-GB" altLang="en-US" sz="2400" i="1" dirty="0">
                          <a:latin typeface="Cambria Math"/>
                          <a:cs typeface="Times New Roman" panose="02020603050405020304" pitchFamily="18" charset="0"/>
                        </a:rPr>
                        <m:t>𝑦</m:t>
                      </m:r>
                      <m:r>
                        <a:rPr lang="en-GB" altLang="en-US" sz="2400" i="1" baseline="-25000" dirty="0">
                          <a:latin typeface="Cambria Math"/>
                          <a:cs typeface="Times New Roman" panose="02020603050405020304" pitchFamily="18" charset="0"/>
                        </a:rPr>
                        <m:t>2</m:t>
                      </m:r>
                      <m:r>
                        <a:rPr lang="hu-HU" altLang="en-US" sz="2400" i="1" baseline="-25000" dirty="0">
                          <a:latin typeface="Cambria Math"/>
                          <a:cs typeface="Times New Roman" panose="02020603050405020304" pitchFamily="18" charset="0"/>
                        </a:rPr>
                        <m:t> </m:t>
                      </m:r>
                      <m:r>
                        <a:rPr lang="en-GB" altLang="en-US" sz="2400" b="1" i="1" dirty="0">
                          <a:latin typeface="Cambria Math"/>
                          <a:cs typeface="Times New Roman" panose="02020603050405020304" pitchFamily="18" charset="0"/>
                        </a:rPr>
                        <m:t>𝒋</m:t>
                      </m:r>
                      <m:r>
                        <a:rPr lang="hu-HU" altLang="en-US" sz="2400" b="1" i="1" dirty="0">
                          <a:latin typeface="Cambria Math"/>
                          <a:cs typeface="Times New Roman" panose="02020603050405020304" pitchFamily="18" charset="0"/>
                        </a:rPr>
                        <m:t>+</m:t>
                      </m:r>
                      <m:r>
                        <a:rPr lang="hu-HU" altLang="en-US" sz="2400" i="1" dirty="0">
                          <a:latin typeface="Cambria Math"/>
                          <a:cs typeface="Times New Roman" panose="02020603050405020304" pitchFamily="18" charset="0"/>
                        </a:rPr>
                        <m:t>𝑧</m:t>
                      </m:r>
                      <m:r>
                        <a:rPr lang="hu-HU" altLang="en-US" sz="2400" i="1" baseline="-25000" dirty="0">
                          <a:latin typeface="Cambria Math"/>
                          <a:cs typeface="Times New Roman" panose="02020603050405020304" pitchFamily="18" charset="0"/>
                        </a:rPr>
                        <m:t>2</m:t>
                      </m:r>
                      <m:r>
                        <a:rPr lang="hu-HU" altLang="en-US" sz="2400" b="1" i="1" dirty="0">
                          <a:latin typeface="Cambria Math"/>
                          <a:cs typeface="Times New Roman" panose="02020603050405020304" pitchFamily="18" charset="0"/>
                        </a:rPr>
                        <m:t>𝒌</m:t>
                      </m:r>
                      <m:r>
                        <a:rPr lang="en-GB" altLang="en-US" sz="2400" b="1" i="1" dirty="0">
                          <a:latin typeface="Cambria Math"/>
                          <a:cs typeface="Times New Roman" panose="02020603050405020304" pitchFamily="18" charset="0"/>
                        </a:rPr>
                        <m:t>) = </m:t>
                      </m:r>
                    </m:oMath>
                  </m:oMathPara>
                </a14:m>
                <a:endParaRPr lang="hu-HU" altLang="en-US" sz="2400" b="1" dirty="0">
                  <a:latin typeface="Times New Roman" panose="02020603050405020304" pitchFamily="18" charset="0"/>
                  <a:cs typeface="Times New Roman" panose="02020603050405020304" pitchFamily="18" charset="0"/>
                </a:endParaRPr>
              </a:p>
              <a:p>
                <a:pPr lvl="1">
                  <a:lnSpc>
                    <a:spcPct val="80000"/>
                  </a:lnSpc>
                  <a:spcBef>
                    <a:spcPts val="1200"/>
                  </a:spcBef>
                  <a:spcAft>
                    <a:spcPts val="1200"/>
                  </a:spcAft>
                  <a:buFontTx/>
                  <a:buNone/>
                </a:pPr>
                <a14:m>
                  <m:oMathPara xmlns:m="http://schemas.openxmlformats.org/officeDocument/2006/math">
                    <m:oMathParaPr>
                      <m:jc m:val="centerGroup"/>
                    </m:oMathParaPr>
                    <m:oMath xmlns:m="http://schemas.openxmlformats.org/officeDocument/2006/math">
                      <m:r>
                        <a:rPr lang="hu-HU" altLang="en-US" sz="2400" b="1" i="1" dirty="0" smtClean="0">
                          <a:latin typeface="Cambria Math"/>
                          <a:cs typeface="Times New Roman" panose="02020603050405020304" pitchFamily="18" charset="0"/>
                        </a:rPr>
                        <m:t>        </m:t>
                      </m:r>
                      <m:d>
                        <m:dPr>
                          <m:ctrlPr>
                            <a:rPr lang="en-GB" altLang="en-US" sz="2400" b="1" i="1" dirty="0">
                              <a:latin typeface="Cambria Math" panose="02040503050406030204" pitchFamily="18" charset="0"/>
                              <a:cs typeface="Times New Roman" panose="02020603050405020304" pitchFamily="18" charset="0"/>
                            </a:rPr>
                          </m:ctrlPr>
                        </m:dPr>
                        <m:e>
                          <m:r>
                            <a:rPr lang="hu-HU" altLang="en-US" sz="2400" i="1" dirty="0">
                              <a:latin typeface="Cambria Math"/>
                              <a:cs typeface="Times New Roman" panose="02020603050405020304" pitchFamily="18" charset="0"/>
                            </a:rPr>
                            <m:t>𝑦</m:t>
                          </m:r>
                          <m:r>
                            <a:rPr lang="hu-HU" altLang="en-US" sz="2400" i="1" baseline="-25000" dirty="0">
                              <a:latin typeface="Cambria Math"/>
                              <a:cs typeface="Times New Roman" panose="02020603050405020304" pitchFamily="18" charset="0"/>
                            </a:rPr>
                            <m:t>1</m:t>
                          </m:r>
                          <m:r>
                            <a:rPr lang="hu-HU" altLang="en-US" sz="2400" i="1" dirty="0">
                              <a:latin typeface="Cambria Math"/>
                              <a:cs typeface="Times New Roman" panose="02020603050405020304" pitchFamily="18" charset="0"/>
                            </a:rPr>
                            <m:t>𝑧</m:t>
                          </m:r>
                          <m:r>
                            <a:rPr lang="en-GB" altLang="en-US" sz="2400" i="1" baseline="-25000" dirty="0">
                              <a:latin typeface="Cambria Math"/>
                              <a:cs typeface="Times New Roman" panose="02020603050405020304" pitchFamily="18" charset="0"/>
                            </a:rPr>
                            <m:t>2</m:t>
                          </m:r>
                          <m:r>
                            <a:rPr lang="hu-HU" altLang="en-US" sz="2400" b="1" i="1" dirty="0">
                              <a:latin typeface="Cambria Math"/>
                              <a:cs typeface="Times New Roman" panose="02020603050405020304" pitchFamily="18" charset="0"/>
                            </a:rPr>
                            <m:t>–</m:t>
                          </m:r>
                          <m:r>
                            <a:rPr lang="hu-HU" altLang="en-US" sz="2400" i="1" dirty="0">
                              <a:latin typeface="Cambria Math"/>
                              <a:cs typeface="Times New Roman" panose="02020603050405020304" pitchFamily="18" charset="0"/>
                            </a:rPr>
                            <m:t>𝑦</m:t>
                          </m:r>
                          <m:r>
                            <a:rPr lang="hu-HU" altLang="en-US" sz="2400" i="1" baseline="-25000" dirty="0">
                              <a:latin typeface="Cambria Math"/>
                              <a:cs typeface="Times New Roman" panose="02020603050405020304" pitchFamily="18" charset="0"/>
                            </a:rPr>
                            <m:t>2</m:t>
                          </m:r>
                          <m:r>
                            <a:rPr lang="hu-HU" altLang="en-US" sz="2400" i="1" dirty="0">
                              <a:latin typeface="Cambria Math"/>
                              <a:cs typeface="Times New Roman" panose="02020603050405020304" pitchFamily="18" charset="0"/>
                            </a:rPr>
                            <m:t>𝑧</m:t>
                          </m:r>
                          <m:r>
                            <a:rPr lang="hu-HU" altLang="en-US" sz="2400" i="1" baseline="-25000" dirty="0">
                              <a:latin typeface="Cambria Math"/>
                              <a:cs typeface="Times New Roman" panose="02020603050405020304" pitchFamily="18" charset="0"/>
                            </a:rPr>
                            <m:t>1</m:t>
                          </m:r>
                        </m:e>
                      </m:d>
                      <m:r>
                        <a:rPr lang="hu-HU" altLang="en-US" sz="2400" b="1" i="1" dirty="0">
                          <a:latin typeface="Cambria Math"/>
                          <a:cs typeface="Times New Roman" panose="02020603050405020304" pitchFamily="18" charset="0"/>
                        </a:rPr>
                        <m:t>𝒊</m:t>
                      </m:r>
                      <m:r>
                        <a:rPr lang="en-GB" altLang="en-US" sz="2400" b="1" i="1" dirty="0">
                          <a:latin typeface="Cambria Math"/>
                          <a:cs typeface="Times New Roman" panose="02020603050405020304" pitchFamily="18" charset="0"/>
                        </a:rPr>
                        <m:t> </m:t>
                      </m:r>
                      <m:r>
                        <a:rPr lang="hu-HU" altLang="en-US" sz="2400" i="1" dirty="0">
                          <a:latin typeface="Cambria Math"/>
                          <a:cs typeface="Times New Roman" panose="02020603050405020304" pitchFamily="18" charset="0"/>
                        </a:rPr>
                        <m:t>+</m:t>
                      </m:r>
                      <m:r>
                        <a:rPr lang="en-GB" altLang="en-US" sz="2400" i="1" baseline="-25000" dirty="0">
                          <a:latin typeface="Cambria Math"/>
                          <a:cs typeface="Times New Roman" panose="02020603050405020304" pitchFamily="18" charset="0"/>
                        </a:rPr>
                        <m:t> </m:t>
                      </m:r>
                      <m:d>
                        <m:dPr>
                          <m:ctrlPr>
                            <a:rPr lang="en-GB" altLang="en-US" sz="2400" b="1" i="1" dirty="0">
                              <a:latin typeface="Cambria Math" panose="02040503050406030204" pitchFamily="18" charset="0"/>
                              <a:cs typeface="Times New Roman" panose="02020603050405020304" pitchFamily="18" charset="0"/>
                            </a:rPr>
                          </m:ctrlPr>
                        </m:dPr>
                        <m:e>
                          <m:r>
                            <a:rPr lang="hu-HU" altLang="en-US" sz="2400" i="1" dirty="0">
                              <a:latin typeface="Cambria Math"/>
                              <a:cs typeface="Times New Roman" panose="02020603050405020304" pitchFamily="18" charset="0"/>
                            </a:rPr>
                            <m:t>𝑥</m:t>
                          </m:r>
                          <m:r>
                            <a:rPr lang="hu-HU" altLang="en-US" sz="2400" i="1" baseline="-25000" dirty="0">
                              <a:latin typeface="Cambria Math"/>
                              <a:cs typeface="Times New Roman" panose="02020603050405020304" pitchFamily="18" charset="0"/>
                            </a:rPr>
                            <m:t>2</m:t>
                          </m:r>
                          <m:r>
                            <a:rPr lang="hu-HU" altLang="en-US" sz="2400" i="1" dirty="0">
                              <a:latin typeface="Cambria Math"/>
                              <a:cs typeface="Times New Roman" panose="02020603050405020304" pitchFamily="18" charset="0"/>
                            </a:rPr>
                            <m:t>𝑧</m:t>
                          </m:r>
                          <m:r>
                            <a:rPr lang="hu-HU" altLang="en-US" sz="2400" i="1" baseline="-25000" dirty="0">
                              <a:latin typeface="Cambria Math"/>
                              <a:cs typeface="Times New Roman" panose="02020603050405020304" pitchFamily="18" charset="0"/>
                            </a:rPr>
                            <m:t>1</m:t>
                          </m:r>
                          <m:r>
                            <a:rPr lang="hu-HU" altLang="en-US" sz="2400" b="1" i="1" dirty="0">
                              <a:latin typeface="Cambria Math"/>
                              <a:cs typeface="Times New Roman" panose="02020603050405020304" pitchFamily="18" charset="0"/>
                            </a:rPr>
                            <m:t>–</m:t>
                          </m:r>
                          <m:r>
                            <a:rPr lang="hu-HU" altLang="en-US" sz="2400" i="1" dirty="0">
                              <a:latin typeface="Cambria Math"/>
                              <a:cs typeface="Times New Roman" panose="02020603050405020304" pitchFamily="18" charset="0"/>
                            </a:rPr>
                            <m:t>𝑥</m:t>
                          </m:r>
                          <m:r>
                            <a:rPr lang="hu-HU" altLang="en-US" sz="2400" i="1" baseline="-25000" dirty="0">
                              <a:latin typeface="Cambria Math"/>
                              <a:cs typeface="Times New Roman" panose="02020603050405020304" pitchFamily="18" charset="0"/>
                            </a:rPr>
                            <m:t>1</m:t>
                          </m:r>
                          <m:r>
                            <a:rPr lang="hu-HU" altLang="en-US" sz="2400" i="1" dirty="0">
                              <a:latin typeface="Cambria Math"/>
                              <a:cs typeface="Times New Roman" panose="02020603050405020304" pitchFamily="18" charset="0"/>
                            </a:rPr>
                            <m:t>𝑧</m:t>
                          </m:r>
                          <m:r>
                            <a:rPr lang="hu-HU" altLang="en-US" sz="2400" i="1" baseline="-25000" dirty="0">
                              <a:latin typeface="Cambria Math"/>
                              <a:cs typeface="Times New Roman" panose="02020603050405020304" pitchFamily="18" charset="0"/>
                            </a:rPr>
                            <m:t>2</m:t>
                          </m:r>
                        </m:e>
                      </m:d>
                      <m:r>
                        <a:rPr lang="hu-HU" altLang="en-US" sz="2400" b="1" i="1" dirty="0">
                          <a:latin typeface="Cambria Math"/>
                          <a:cs typeface="Times New Roman" panose="02020603050405020304" pitchFamily="18" charset="0"/>
                        </a:rPr>
                        <m:t>𝒋</m:t>
                      </m:r>
                      <m:r>
                        <a:rPr lang="en-GB" altLang="en-US" sz="2400" b="1" i="1" dirty="0">
                          <a:latin typeface="Cambria Math"/>
                          <a:cs typeface="Times New Roman" panose="02020603050405020304" pitchFamily="18" charset="0"/>
                        </a:rPr>
                        <m:t> </m:t>
                      </m:r>
                      <m:r>
                        <a:rPr lang="hu-HU" altLang="en-US" sz="2400" i="1" dirty="0">
                          <a:latin typeface="Cambria Math"/>
                          <a:cs typeface="Times New Roman" panose="02020603050405020304" pitchFamily="18" charset="0"/>
                        </a:rPr>
                        <m:t>+</m:t>
                      </m:r>
                      <m:r>
                        <a:rPr lang="en-GB" altLang="en-US" sz="2400" i="1" baseline="-25000" dirty="0">
                          <a:latin typeface="Cambria Math"/>
                          <a:cs typeface="Times New Roman" panose="02020603050405020304" pitchFamily="18" charset="0"/>
                        </a:rPr>
                        <m:t> </m:t>
                      </m:r>
                      <m:d>
                        <m:dPr>
                          <m:ctrlPr>
                            <a:rPr lang="en-GB" altLang="en-US" sz="2400" b="1" i="1" dirty="0">
                              <a:latin typeface="Cambria Math" panose="02040503050406030204" pitchFamily="18" charset="0"/>
                              <a:cs typeface="Times New Roman" panose="02020603050405020304" pitchFamily="18" charset="0"/>
                            </a:rPr>
                          </m:ctrlPr>
                        </m:dPr>
                        <m:e>
                          <m:r>
                            <a:rPr lang="hu-HU" altLang="en-US" sz="2400" i="1" dirty="0">
                              <a:latin typeface="Cambria Math"/>
                              <a:cs typeface="Times New Roman" panose="02020603050405020304" pitchFamily="18" charset="0"/>
                            </a:rPr>
                            <m:t>𝑥</m:t>
                          </m:r>
                          <m:r>
                            <a:rPr lang="hu-HU" altLang="en-US" sz="2400" i="1" baseline="-25000" dirty="0">
                              <a:latin typeface="Cambria Math"/>
                              <a:cs typeface="Times New Roman" panose="02020603050405020304" pitchFamily="18" charset="0"/>
                            </a:rPr>
                            <m:t>1</m:t>
                          </m:r>
                          <m:r>
                            <a:rPr lang="hu-HU" altLang="en-US" sz="2400" i="1" dirty="0">
                              <a:latin typeface="Cambria Math"/>
                              <a:cs typeface="Times New Roman" panose="02020603050405020304" pitchFamily="18" charset="0"/>
                            </a:rPr>
                            <m:t>𝑦</m:t>
                          </m:r>
                          <m:r>
                            <a:rPr lang="en-GB" altLang="en-US" sz="2400" i="1" baseline="-25000" dirty="0">
                              <a:latin typeface="Cambria Math"/>
                              <a:cs typeface="Times New Roman" panose="02020603050405020304" pitchFamily="18" charset="0"/>
                            </a:rPr>
                            <m:t>2</m:t>
                          </m:r>
                          <m:r>
                            <a:rPr lang="hu-HU" altLang="en-US" sz="2400" b="1" i="1" dirty="0">
                              <a:latin typeface="Cambria Math"/>
                              <a:cs typeface="Times New Roman" panose="02020603050405020304" pitchFamily="18" charset="0"/>
                            </a:rPr>
                            <m:t>–</m:t>
                          </m:r>
                          <m:r>
                            <a:rPr lang="hu-HU" altLang="en-US" sz="2400" i="1" dirty="0">
                              <a:latin typeface="Cambria Math"/>
                              <a:cs typeface="Times New Roman" panose="02020603050405020304" pitchFamily="18" charset="0"/>
                            </a:rPr>
                            <m:t>𝑦</m:t>
                          </m:r>
                          <m:r>
                            <a:rPr lang="hu-HU" altLang="en-US" sz="2400" i="1" baseline="-25000" dirty="0">
                              <a:latin typeface="Cambria Math"/>
                              <a:cs typeface="Times New Roman" panose="02020603050405020304" pitchFamily="18" charset="0"/>
                            </a:rPr>
                            <m:t>1</m:t>
                          </m:r>
                          <m:r>
                            <a:rPr lang="hu-HU" altLang="en-US" sz="2400" i="1" dirty="0">
                              <a:latin typeface="Cambria Math"/>
                              <a:cs typeface="Times New Roman" panose="02020603050405020304" pitchFamily="18" charset="0"/>
                            </a:rPr>
                            <m:t>𝑥</m:t>
                          </m:r>
                          <m:r>
                            <a:rPr lang="hu-HU" altLang="en-US" sz="2400" i="1" baseline="-25000" dirty="0">
                              <a:latin typeface="Cambria Math"/>
                              <a:cs typeface="Times New Roman" panose="02020603050405020304" pitchFamily="18" charset="0"/>
                            </a:rPr>
                            <m:t>2</m:t>
                          </m:r>
                        </m:e>
                      </m:d>
                      <m:r>
                        <a:rPr lang="hu-HU" altLang="en-US" sz="2400" b="1" i="1" dirty="0">
                          <a:latin typeface="Cambria Math"/>
                          <a:cs typeface="Times New Roman" panose="02020603050405020304" pitchFamily="18" charset="0"/>
                        </a:rPr>
                        <m:t>𝒌</m:t>
                      </m:r>
                      <m:r>
                        <a:rPr lang="en-US" altLang="en-US" sz="2400" b="1" i="1" dirty="0" smtClean="0">
                          <a:latin typeface="Cambria Math"/>
                          <a:cs typeface="Times New Roman" panose="02020603050405020304" pitchFamily="18" charset="0"/>
                        </a:rPr>
                        <m:t>=</m:t>
                      </m:r>
                    </m:oMath>
                  </m:oMathPara>
                </a14:m>
                <a:endParaRPr lang="en-US" altLang="en-US" sz="2400" b="1" i="1" dirty="0" smtClean="0">
                  <a:latin typeface="Cambria Math"/>
                  <a:cs typeface="Times New Roman" panose="02020603050405020304" pitchFamily="18" charset="0"/>
                </a:endParaRPr>
              </a:p>
              <a:p>
                <a:pPr lvl="1">
                  <a:lnSpc>
                    <a:spcPct val="80000"/>
                  </a:lnSpc>
                  <a:spcBef>
                    <a:spcPts val="1800"/>
                  </a:spcBef>
                  <a:spcAft>
                    <a:spcPts val="1200"/>
                  </a:spcAft>
                  <a:buFontTx/>
                  <a:buNone/>
                </a:pPr>
                <a:r>
                  <a:rPr lang="en-US" sz="2400" dirty="0" smtClean="0"/>
                  <a:t>                </a:t>
                </a:r>
                <a14:m>
                  <m:oMath xmlns:m="http://schemas.openxmlformats.org/officeDocument/2006/math">
                    <m:r>
                      <a:rPr lang="en-US" sz="2400" i="1">
                        <a:latin typeface="Cambria Math"/>
                      </a:rPr>
                      <m:t>=</m:t>
                    </m:r>
                    <m:d>
                      <m:dPr>
                        <m:begChr m:val="|"/>
                        <m:endChr m:val="|"/>
                        <m:ctrlPr>
                          <a:rPr lang="en-US" sz="2400" i="1">
                            <a:latin typeface="Cambria Math" panose="02040503050406030204" pitchFamily="18" charset="0"/>
                          </a:rPr>
                        </m:ctrlPr>
                      </m:dPr>
                      <m:e>
                        <m:m>
                          <m:mPr>
                            <m:mcs>
                              <m:mc>
                                <m:mcPr>
                                  <m:count m:val="3"/>
                                  <m:mcJc m:val="center"/>
                                </m:mcPr>
                              </m:mc>
                            </m:mcs>
                            <m:ctrlPr>
                              <a:rPr lang="en-US" sz="2400" i="1">
                                <a:latin typeface="Cambria Math" panose="02040503050406030204" pitchFamily="18" charset="0"/>
                                <a:ea typeface="Cambria Math" panose="02040503050406030204" pitchFamily="18" charset="0"/>
                              </a:rPr>
                            </m:ctrlPr>
                          </m:mPr>
                          <m:mr>
                            <m:e>
                              <m:r>
                                <m:rPr>
                                  <m:brk m:alnAt="7"/>
                                </m:rPr>
                                <a:rPr lang="en-US" sz="2400" b="1" i="1">
                                  <a:latin typeface="Cambria Math" panose="02040503050406030204" pitchFamily="18" charset="0"/>
                                  <a:ea typeface="Cambria Math" panose="02040503050406030204" pitchFamily="18" charset="0"/>
                                </a:rPr>
                                <m:t>𝒊</m:t>
                              </m:r>
                            </m:e>
                            <m:e>
                              <m:r>
                                <a:rPr lang="en-US" sz="2400" b="1" i="1">
                                  <a:latin typeface="Cambria Math" panose="02040503050406030204" pitchFamily="18" charset="0"/>
                                  <a:ea typeface="Cambria Math" panose="02040503050406030204" pitchFamily="18" charset="0"/>
                                </a:rPr>
                                <m:t>𝒋</m:t>
                              </m:r>
                            </m:e>
                            <m:e>
                              <m:r>
                                <a:rPr lang="en-US" sz="2400" b="1" i="1">
                                  <a:latin typeface="Cambria Math" panose="02040503050406030204" pitchFamily="18" charset="0"/>
                                  <a:ea typeface="Cambria Math" panose="02040503050406030204" pitchFamily="18" charset="0"/>
                                </a:rPr>
                                <m:t>𝒌</m:t>
                              </m:r>
                            </m:e>
                          </m:mr>
                          <m:mr>
                            <m:e>
                              <m:r>
                                <a:rPr lang="hu-HU" altLang="en-US" sz="2400" i="1" dirty="0">
                                  <a:latin typeface="Cambria Math"/>
                                  <a:cs typeface="Times New Roman" panose="02020603050405020304" pitchFamily="18" charset="0"/>
                                </a:rPr>
                                <m:t>𝑥</m:t>
                              </m:r>
                              <m:r>
                                <m:rPr>
                                  <m:nor/>
                                </m:rPr>
                                <a:rPr lang="hu-HU" altLang="en-US" sz="2400" baseline="-25000" dirty="0">
                                  <a:latin typeface="Cambria Math" panose="02040503050406030204" pitchFamily="18" charset="0"/>
                                  <a:ea typeface="Cambria Math" panose="02040503050406030204" pitchFamily="18" charset="0"/>
                                  <a:cs typeface="Times New Roman" panose="02020603050405020304" pitchFamily="18" charset="0"/>
                                </a:rPr>
                                <m:t>1</m:t>
                              </m:r>
                            </m:e>
                            <m:e>
                              <m:r>
                                <a:rPr lang="hu-HU" altLang="en-US" sz="2400" i="1" dirty="0">
                                  <a:latin typeface="Cambria Math"/>
                                  <a:cs typeface="Times New Roman" panose="02020603050405020304" pitchFamily="18" charset="0"/>
                                </a:rPr>
                                <m:t>𝑦</m:t>
                              </m:r>
                              <m:r>
                                <m:rPr>
                                  <m:nor/>
                                </m:rPr>
                                <a:rPr lang="hu-HU" altLang="en-US" sz="2400" baseline="-25000" dirty="0">
                                  <a:latin typeface="Cambria Math" panose="02040503050406030204" pitchFamily="18" charset="0"/>
                                  <a:ea typeface="Cambria Math" panose="02040503050406030204" pitchFamily="18" charset="0"/>
                                  <a:cs typeface="Times New Roman" panose="02020603050405020304" pitchFamily="18" charset="0"/>
                                </a:rPr>
                                <m:t>1</m:t>
                              </m:r>
                            </m:e>
                            <m:e>
                              <m:r>
                                <a:rPr lang="hu-HU" altLang="en-US" sz="2400" i="1" dirty="0">
                                  <a:latin typeface="Cambria Math"/>
                                  <a:cs typeface="Times New Roman" panose="02020603050405020304" pitchFamily="18" charset="0"/>
                                </a:rPr>
                                <m:t>𝑧</m:t>
                              </m:r>
                              <m:r>
                                <m:rPr>
                                  <m:nor/>
                                </m:rPr>
                                <a:rPr lang="hu-HU" altLang="en-US" sz="2400" baseline="-25000" dirty="0">
                                  <a:latin typeface="Cambria Math" panose="02040503050406030204" pitchFamily="18" charset="0"/>
                                  <a:ea typeface="Cambria Math" panose="02040503050406030204" pitchFamily="18" charset="0"/>
                                  <a:cs typeface="Times New Roman" panose="02020603050405020304" pitchFamily="18" charset="0"/>
                                </a:rPr>
                                <m:t>1</m:t>
                              </m:r>
                            </m:e>
                          </m:mr>
                          <m:mr>
                            <m:e>
                              <m:r>
                                <a:rPr lang="hu-HU" altLang="en-US" sz="2400" i="1" dirty="0">
                                  <a:latin typeface="Cambria Math"/>
                                  <a:cs typeface="Times New Roman" panose="02020603050405020304" pitchFamily="18" charset="0"/>
                                </a:rPr>
                                <m:t>𝑥</m:t>
                              </m:r>
                              <m:r>
                                <m:rPr>
                                  <m:nor/>
                                </m:rPr>
                                <a:rPr lang="hu-HU" altLang="en-US" sz="2400" baseline="-25000" dirty="0">
                                  <a:latin typeface="Cambria Math" panose="02040503050406030204" pitchFamily="18" charset="0"/>
                                  <a:ea typeface="Cambria Math" panose="02040503050406030204" pitchFamily="18" charset="0"/>
                                  <a:cs typeface="Times New Roman" panose="02020603050405020304" pitchFamily="18" charset="0"/>
                                </a:rPr>
                                <m:t>2</m:t>
                              </m:r>
                            </m:e>
                            <m:e>
                              <m:r>
                                <a:rPr lang="hu-HU" altLang="en-US" sz="2400" i="1" dirty="0">
                                  <a:latin typeface="Cambria Math"/>
                                  <a:cs typeface="Times New Roman" panose="02020603050405020304" pitchFamily="18" charset="0"/>
                                </a:rPr>
                                <m:t>𝑦</m:t>
                              </m:r>
                              <m:r>
                                <m:rPr>
                                  <m:nor/>
                                </m:rPr>
                                <a:rPr lang="hu-HU" altLang="en-US" sz="2400" baseline="-25000" dirty="0">
                                  <a:latin typeface="Cambria Math" panose="02040503050406030204" pitchFamily="18" charset="0"/>
                                  <a:ea typeface="Cambria Math" panose="02040503050406030204" pitchFamily="18" charset="0"/>
                                  <a:cs typeface="Times New Roman" panose="02020603050405020304" pitchFamily="18" charset="0"/>
                                </a:rPr>
                                <m:t>2</m:t>
                              </m:r>
                            </m:e>
                            <m:e>
                              <m:r>
                                <a:rPr lang="hu-HU" altLang="en-US" sz="2400" i="1" dirty="0">
                                  <a:latin typeface="Cambria Math"/>
                                  <a:cs typeface="Times New Roman" panose="02020603050405020304" pitchFamily="18" charset="0"/>
                                </a:rPr>
                                <m:t>𝑧</m:t>
                              </m:r>
                              <m:r>
                                <m:rPr>
                                  <m:nor/>
                                </m:rPr>
                                <a:rPr lang="en-GB" altLang="en-US" sz="2400" baseline="-25000" dirty="0">
                                  <a:latin typeface="Cambria Math" panose="02040503050406030204" pitchFamily="18" charset="0"/>
                                  <a:ea typeface="Cambria Math" panose="02040503050406030204" pitchFamily="18" charset="0"/>
                                  <a:cs typeface="Times New Roman" panose="02020603050405020304" pitchFamily="18" charset="0"/>
                                </a:rPr>
                                <m:t>2</m:t>
                              </m:r>
                            </m:e>
                          </m:mr>
                        </m:m>
                      </m:e>
                    </m:d>
                    <m:r>
                      <a:rPr lang="en-GB" altLang="en-US" sz="2400" b="1" i="1" dirty="0">
                        <a:latin typeface="Cambria Math"/>
                        <a:cs typeface="Times New Roman" panose="02020603050405020304" pitchFamily="18" charset="0"/>
                      </a:rPr>
                      <m:t> </m:t>
                    </m:r>
                  </m:oMath>
                </a14:m>
                <a:endParaRPr lang="hu-HU" altLang="en-US" sz="2400" baseline="-25000" dirty="0" smtClean="0">
                  <a:latin typeface="Times New Roman" panose="02020603050405020304" pitchFamily="18" charset="0"/>
                  <a:cs typeface="Times New Roman" panose="02020603050405020304" pitchFamily="18" charset="0"/>
                </a:endParaRPr>
              </a:p>
            </p:txBody>
          </p:sp>
        </mc:Choice>
        <mc:Fallback xmlns="">
          <p:sp>
            <p:nvSpPr>
              <p:cNvPr id="10242" name="Rectangle 22"/>
              <p:cNvSpPr>
                <a:spLocks noGrp="1" noRot="1" noChangeAspect="1" noMove="1" noResize="1" noEditPoints="1" noAdjustHandles="1" noChangeArrowheads="1" noChangeShapeType="1" noTextEdit="1"/>
              </p:cNvSpPr>
              <p:nvPr>
                <p:ph idx="1"/>
              </p:nvPr>
            </p:nvSpPr>
            <p:spPr>
              <a:xfrm>
                <a:off x="287525" y="1437624"/>
                <a:ext cx="8640763" cy="2565285"/>
              </a:xfrm>
              <a:blipFill>
                <a:blip r:embed="rId3"/>
                <a:stretch>
                  <a:fillRect/>
                </a:stretch>
              </a:blipFill>
            </p:spPr>
            <p:txBody>
              <a:bodyPr/>
              <a:lstStyle/>
              <a:p>
                <a:r>
                  <a:rPr lang="hu-HU">
                    <a:noFill/>
                  </a:rPr>
                  <a:t> </a:t>
                </a:r>
              </a:p>
            </p:txBody>
          </p:sp>
        </mc:Fallback>
      </mc:AlternateContent>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lcím 10"/>
          <p:cNvSpPr>
            <a:spLocks noGrp="1"/>
          </p:cNvSpPr>
          <p:nvPr>
            <p:ph type="subTitle" idx="1"/>
          </p:nvPr>
        </p:nvSpPr>
        <p:spPr>
          <a:xfrm>
            <a:off x="1367644" y="3075806"/>
            <a:ext cx="6400800" cy="1314450"/>
          </a:xfrm>
        </p:spPr>
        <p:txBody>
          <a:bodyPr/>
          <a:lstStyle/>
          <a:p>
            <a:r>
              <a:rPr lang="hu-HU" altLang="en-US" dirty="0" err="1"/>
              <a:t>Szirmay-Kalos</a:t>
            </a:r>
            <a:r>
              <a:rPr lang="hu-HU" altLang="en-US" dirty="0"/>
              <a:t> </a:t>
            </a:r>
            <a:r>
              <a:rPr lang="hu-HU" altLang="en-US" dirty="0" smtClean="0"/>
              <a:t>László</a:t>
            </a:r>
            <a:endParaRPr lang="hu-HU" altLang="en-US" dirty="0"/>
          </a:p>
        </p:txBody>
      </p:sp>
      <p:sp>
        <p:nvSpPr>
          <p:cNvPr id="10" name="Cím 9"/>
          <p:cNvSpPr>
            <a:spLocks noGrp="1"/>
          </p:cNvSpPr>
          <p:nvPr>
            <p:ph type="ctrTitle"/>
          </p:nvPr>
        </p:nvSpPr>
        <p:spPr>
          <a:xfrm>
            <a:off x="681844" y="1758975"/>
            <a:ext cx="7772400" cy="1102519"/>
          </a:xfrm>
        </p:spPr>
        <p:txBody>
          <a:bodyPr>
            <a:normAutofit fontScale="90000"/>
          </a:bodyPr>
          <a:lstStyle/>
          <a:p>
            <a:r>
              <a:rPr lang="hu-HU" b="1" dirty="0" err="1" smtClean="0">
                <a:solidFill>
                  <a:srgbClr val="FF0000"/>
                </a:solidFill>
              </a:rPr>
              <a:t>Geometries</a:t>
            </a:r>
            <a:r>
              <a:rPr lang="hu-HU" b="1" dirty="0" smtClean="0">
                <a:solidFill>
                  <a:srgbClr val="FF0000"/>
                </a:solidFill>
              </a:rPr>
              <a:t> and </a:t>
            </a:r>
            <a:r>
              <a:rPr lang="hu-HU" b="1" dirty="0" err="1" smtClean="0">
                <a:solidFill>
                  <a:srgbClr val="FF0000"/>
                </a:solidFill>
              </a:rPr>
              <a:t>algebras</a:t>
            </a:r>
            <a:r>
              <a:rPr lang="hu-HU" b="1" dirty="0">
                <a:solidFill>
                  <a:srgbClr val="FF0000"/>
                </a:solidFill>
              </a:rPr>
              <a:t/>
            </a:r>
            <a:br>
              <a:rPr lang="hu-HU" b="1" dirty="0">
                <a:solidFill>
                  <a:srgbClr val="FF0000"/>
                </a:solidFill>
              </a:rPr>
            </a:br>
            <a:r>
              <a:rPr lang="hu-HU" b="1" dirty="0" smtClean="0">
                <a:solidFill>
                  <a:srgbClr val="FF0000"/>
                </a:solidFill>
              </a:rPr>
              <a:t>3. </a:t>
            </a:r>
            <a:r>
              <a:rPr lang="hu-HU" b="1" dirty="0" err="1" smtClean="0">
                <a:solidFill>
                  <a:srgbClr val="FF0000"/>
                </a:solidFill>
              </a:rPr>
              <a:t>Analytic</a:t>
            </a:r>
            <a:r>
              <a:rPr lang="hu-HU" b="1" dirty="0" smtClean="0">
                <a:solidFill>
                  <a:srgbClr val="FF0000"/>
                </a:solidFill>
              </a:rPr>
              <a:t> </a:t>
            </a:r>
            <a:r>
              <a:rPr lang="hu-HU" b="1" dirty="0" err="1" smtClean="0">
                <a:solidFill>
                  <a:srgbClr val="FF0000"/>
                </a:solidFill>
              </a:rPr>
              <a:t>geometry</a:t>
            </a:r>
            <a:endParaRPr lang="en-US" dirty="0"/>
          </a:p>
        </p:txBody>
      </p:sp>
      <p:sp>
        <p:nvSpPr>
          <p:cNvPr id="12" name="Szövegdoboz 11"/>
          <p:cNvSpPr txBox="1"/>
          <p:nvPr/>
        </p:nvSpPr>
        <p:spPr>
          <a:xfrm>
            <a:off x="359533" y="195486"/>
            <a:ext cx="4896543" cy="1323439"/>
          </a:xfrm>
          <a:prstGeom prst="rect">
            <a:avLst/>
          </a:prstGeom>
          <a:noFill/>
          <a:ln>
            <a:solidFill>
              <a:schemeClr val="tx1"/>
            </a:solidFill>
          </a:ln>
        </p:spPr>
        <p:txBody>
          <a:bodyPr wrap="square" rtlCol="0">
            <a:spAutoFit/>
          </a:bodyPr>
          <a:lstStyle/>
          <a:p>
            <a:pPr algn="l"/>
            <a:r>
              <a:rPr lang="en-US" sz="2000" i="1" dirty="0">
                <a:latin typeface="+mn-lt"/>
              </a:rPr>
              <a:t>“Algebra is the offer made by the </a:t>
            </a:r>
            <a:r>
              <a:rPr lang="en-US" sz="2000" i="1" dirty="0" smtClean="0">
                <a:latin typeface="+mn-lt"/>
              </a:rPr>
              <a:t>devil</a:t>
            </a:r>
            <a:r>
              <a:rPr lang="hu-HU" sz="2000" i="1" dirty="0" smtClean="0">
                <a:latin typeface="+mn-lt"/>
              </a:rPr>
              <a:t>:</a:t>
            </a:r>
            <a:r>
              <a:rPr lang="en-US" sz="2000" i="1" dirty="0" smtClean="0">
                <a:latin typeface="+mn-lt"/>
              </a:rPr>
              <a:t> </a:t>
            </a:r>
            <a:r>
              <a:rPr lang="hu-HU" sz="2000" i="1" dirty="0">
                <a:latin typeface="+mn-lt"/>
              </a:rPr>
              <a:t>G</a:t>
            </a:r>
            <a:r>
              <a:rPr lang="en-US" sz="2000" i="1" dirty="0" err="1" smtClean="0">
                <a:latin typeface="+mn-lt"/>
              </a:rPr>
              <a:t>ive</a:t>
            </a:r>
            <a:r>
              <a:rPr lang="en-US" sz="2000" i="1" dirty="0" smtClean="0">
                <a:latin typeface="+mn-lt"/>
              </a:rPr>
              <a:t> </a:t>
            </a:r>
            <a:r>
              <a:rPr lang="en-US" sz="2000" i="1" dirty="0">
                <a:latin typeface="+mn-lt"/>
              </a:rPr>
              <a:t>me your </a:t>
            </a:r>
            <a:r>
              <a:rPr lang="en-US" sz="2000" i="1" dirty="0" smtClean="0">
                <a:latin typeface="+mn-lt"/>
              </a:rPr>
              <a:t>soul</a:t>
            </a:r>
            <a:r>
              <a:rPr lang="hu-HU" sz="2000" i="1" dirty="0" smtClean="0">
                <a:latin typeface="+mn-lt"/>
              </a:rPr>
              <a:t>,</a:t>
            </a:r>
            <a:r>
              <a:rPr lang="en-US" sz="2000" i="1" dirty="0" smtClean="0">
                <a:latin typeface="+mn-lt"/>
              </a:rPr>
              <a:t> </a:t>
            </a:r>
            <a:r>
              <a:rPr lang="en-US" sz="2000" i="1" dirty="0">
                <a:latin typeface="+mn-lt"/>
              </a:rPr>
              <a:t>give up geometry and you will have this marvelous machine.” </a:t>
            </a:r>
            <a:br>
              <a:rPr lang="en-US" sz="2000" i="1" dirty="0">
                <a:latin typeface="+mn-lt"/>
              </a:rPr>
            </a:br>
            <a:r>
              <a:rPr lang="hu-HU" sz="2000" i="1" dirty="0" smtClean="0">
                <a:latin typeface="+mn-lt"/>
              </a:rPr>
              <a:t>		       </a:t>
            </a:r>
            <a:r>
              <a:rPr lang="en-US" sz="2000" i="1" dirty="0" smtClean="0">
                <a:latin typeface="+mn-lt"/>
              </a:rPr>
              <a:t>Michael </a:t>
            </a:r>
            <a:r>
              <a:rPr lang="en-US" sz="2000" i="1" dirty="0">
                <a:latin typeface="+mn-lt"/>
              </a:rPr>
              <a:t>Francis </a:t>
            </a:r>
            <a:r>
              <a:rPr lang="en-US" sz="2000" i="1" dirty="0" err="1">
                <a:latin typeface="+mn-lt"/>
              </a:rPr>
              <a:t>Atiyah</a:t>
            </a:r>
            <a:r>
              <a:rPr lang="en-US" sz="2000" i="1" dirty="0">
                <a:latin typeface="+mn-lt"/>
              </a:rPr>
              <a:t> </a:t>
            </a:r>
          </a:p>
        </p:txBody>
      </p:sp>
    </p:spTree>
    <p:extLst>
      <p:ext uri="{BB962C8B-B14F-4D97-AF65-F5344CB8AC3E}">
        <p14:creationId xmlns:p14="http://schemas.microsoft.com/office/powerpoint/2010/main" val="23229468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zövegdoboz 22"/>
          <p:cNvSpPr txBox="1"/>
          <p:nvPr/>
        </p:nvSpPr>
        <p:spPr>
          <a:xfrm>
            <a:off x="3059832" y="1085712"/>
            <a:ext cx="2895028" cy="1569660"/>
          </a:xfrm>
          <a:prstGeom prst="rect">
            <a:avLst/>
          </a:prstGeom>
          <a:solidFill>
            <a:schemeClr val="bg2">
              <a:lumMod val="75000"/>
              <a:lumOff val="25000"/>
            </a:schemeClr>
          </a:solidFill>
        </p:spPr>
        <p:txBody>
          <a:bodyPr wrap="square">
            <a:spAutoFit/>
          </a:bodyPr>
          <a:lstStyle/>
          <a:p>
            <a:pPr algn="l">
              <a:buFont typeface="Arial" pitchFamily="34" charset="0"/>
              <a:buChar char="•"/>
              <a:defRPr/>
            </a:pPr>
            <a:r>
              <a:rPr lang="en-US" sz="1600" dirty="0" smtClean="0">
                <a:latin typeface="+mn-lt"/>
              </a:rPr>
              <a:t>  Two points define a line.</a:t>
            </a:r>
          </a:p>
          <a:p>
            <a:pPr algn="l">
              <a:buFont typeface="Arial" pitchFamily="34" charset="0"/>
              <a:buChar char="•"/>
              <a:defRPr/>
            </a:pPr>
            <a:r>
              <a:rPr lang="en-US" sz="1600" dirty="0" smtClean="0">
                <a:latin typeface="+mn-lt"/>
              </a:rPr>
              <a:t>  A line has at least two points.</a:t>
            </a:r>
          </a:p>
          <a:p>
            <a:pPr marL="179388" indent="-179388" algn="l">
              <a:buFont typeface="Arial" pitchFamily="34" charset="0"/>
              <a:buChar char="•"/>
              <a:defRPr/>
            </a:pPr>
            <a:r>
              <a:rPr lang="en-US" sz="1600" dirty="0" smtClean="0">
                <a:latin typeface="+mn-lt"/>
              </a:rPr>
              <a:t>If </a:t>
            </a:r>
            <a:r>
              <a:rPr lang="en-US" sz="1600" i="1" dirty="0" smtClean="0">
                <a:latin typeface="+mn-lt"/>
              </a:rPr>
              <a:t>a</a:t>
            </a:r>
            <a:r>
              <a:rPr lang="en-US" sz="1600" dirty="0" smtClean="0">
                <a:latin typeface="+mn-lt"/>
              </a:rPr>
              <a:t> is a line and A is a point not on this line, then there is exactly one other line that crosses point A but not line a.</a:t>
            </a:r>
            <a:endParaRPr lang="en-US" sz="1600" dirty="0">
              <a:latin typeface="+mn-lt"/>
            </a:endParaRPr>
          </a:p>
        </p:txBody>
      </p:sp>
      <p:sp>
        <p:nvSpPr>
          <p:cNvPr id="337922" name="Rectangle 2"/>
          <p:cNvSpPr>
            <a:spLocks noGrp="1" noChangeArrowheads="1"/>
          </p:cNvSpPr>
          <p:nvPr>
            <p:ph type="title"/>
          </p:nvPr>
        </p:nvSpPr>
        <p:spPr>
          <a:xfrm>
            <a:off x="684213" y="250031"/>
            <a:ext cx="7772400" cy="857250"/>
          </a:xfrm>
        </p:spPr>
        <p:txBody>
          <a:bodyPr>
            <a:normAutofit/>
          </a:bodyPr>
          <a:lstStyle/>
          <a:p>
            <a:pPr>
              <a:defRPr/>
            </a:pPr>
            <a:r>
              <a:rPr lang="hu-HU" sz="4000" dirty="0" err="1" smtClean="0">
                <a:solidFill>
                  <a:srgbClr val="FF0000"/>
                </a:solidFill>
              </a:rPr>
              <a:t>With</a:t>
            </a:r>
            <a:r>
              <a:rPr lang="hu-HU" sz="4000" dirty="0" smtClean="0">
                <a:solidFill>
                  <a:srgbClr val="FF0000"/>
                </a:solidFill>
              </a:rPr>
              <a:t> </a:t>
            </a:r>
            <a:r>
              <a:rPr lang="hu-HU" sz="4000" dirty="0" err="1" smtClean="0">
                <a:solidFill>
                  <a:srgbClr val="FF0000"/>
                </a:solidFill>
              </a:rPr>
              <a:t>numbers</a:t>
            </a:r>
            <a:r>
              <a:rPr lang="hu-HU" sz="4000" dirty="0" smtClean="0">
                <a:solidFill>
                  <a:srgbClr val="FF0000"/>
                </a:solidFill>
              </a:rPr>
              <a:t>: </a:t>
            </a:r>
            <a:r>
              <a:rPr lang="hu-HU" sz="4000" dirty="0" err="1" smtClean="0">
                <a:solidFill>
                  <a:srgbClr val="FF0000"/>
                </a:solidFill>
              </a:rPr>
              <a:t>analytic</a:t>
            </a:r>
            <a:r>
              <a:rPr lang="hu-HU" sz="4000" dirty="0" smtClean="0">
                <a:solidFill>
                  <a:srgbClr val="FF0000"/>
                </a:solidFill>
              </a:rPr>
              <a:t> </a:t>
            </a:r>
            <a:r>
              <a:rPr lang="hu-HU" sz="4000" dirty="0" err="1" smtClean="0">
                <a:solidFill>
                  <a:srgbClr val="FF0000"/>
                </a:solidFill>
              </a:rPr>
              <a:t>geometry</a:t>
            </a:r>
            <a:endParaRPr lang="hu-HU" sz="4000" dirty="0" smtClean="0">
              <a:solidFill>
                <a:srgbClr val="FF0000"/>
              </a:solidFill>
            </a:endParaRPr>
          </a:p>
        </p:txBody>
      </p:sp>
      <p:sp>
        <p:nvSpPr>
          <p:cNvPr id="4100" name="Oval 4"/>
          <p:cNvSpPr>
            <a:spLocks noChangeArrowheads="1"/>
          </p:cNvSpPr>
          <p:nvPr/>
        </p:nvSpPr>
        <p:spPr bwMode="auto">
          <a:xfrm>
            <a:off x="522289" y="1762125"/>
            <a:ext cx="3024187" cy="291584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latin typeface="+mn-lt"/>
            </a:endParaRPr>
          </a:p>
        </p:txBody>
      </p:sp>
      <p:sp>
        <p:nvSpPr>
          <p:cNvPr id="4101" name="Text Box 5"/>
          <p:cNvSpPr txBox="1">
            <a:spLocks noChangeArrowheads="1"/>
          </p:cNvSpPr>
          <p:nvPr/>
        </p:nvSpPr>
        <p:spPr bwMode="auto">
          <a:xfrm>
            <a:off x="1287503" y="4677966"/>
            <a:ext cx="13905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dirty="0" err="1" smtClean="0">
                <a:latin typeface="+mn-lt"/>
              </a:rPr>
              <a:t>geometry</a:t>
            </a:r>
            <a:endParaRPr lang="hu-HU" altLang="en-US" dirty="0">
              <a:latin typeface="+mn-lt"/>
            </a:endParaRPr>
          </a:p>
        </p:txBody>
      </p:sp>
      <p:sp>
        <p:nvSpPr>
          <p:cNvPr id="4102" name="Text Box 6"/>
          <p:cNvSpPr txBox="1">
            <a:spLocks noChangeArrowheads="1"/>
          </p:cNvSpPr>
          <p:nvPr/>
        </p:nvSpPr>
        <p:spPr bwMode="auto">
          <a:xfrm>
            <a:off x="1183863" y="2247900"/>
            <a:ext cx="8406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dirty="0" err="1" smtClean="0">
                <a:latin typeface="+mn-lt"/>
              </a:rPr>
              <a:t>point</a:t>
            </a:r>
            <a:endParaRPr lang="hu-HU" altLang="en-US" dirty="0">
              <a:latin typeface="+mn-lt"/>
            </a:endParaRPr>
          </a:p>
        </p:txBody>
      </p:sp>
      <p:sp>
        <p:nvSpPr>
          <p:cNvPr id="4103" name="Text Box 7"/>
          <p:cNvSpPr txBox="1">
            <a:spLocks noChangeArrowheads="1"/>
          </p:cNvSpPr>
          <p:nvPr/>
        </p:nvSpPr>
        <p:spPr bwMode="auto">
          <a:xfrm>
            <a:off x="2152204" y="2518173"/>
            <a:ext cx="8803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dirty="0" err="1" smtClean="0">
                <a:latin typeface="+mn-lt"/>
              </a:rPr>
              <a:t>plane</a:t>
            </a:r>
            <a:endParaRPr lang="hu-HU" altLang="en-US" dirty="0">
              <a:latin typeface="+mn-lt"/>
            </a:endParaRPr>
          </a:p>
        </p:txBody>
      </p:sp>
      <p:sp>
        <p:nvSpPr>
          <p:cNvPr id="4104" name="Text Box 8"/>
          <p:cNvSpPr txBox="1">
            <a:spLocks noChangeArrowheads="1"/>
          </p:cNvSpPr>
          <p:nvPr/>
        </p:nvSpPr>
        <p:spPr bwMode="auto">
          <a:xfrm>
            <a:off x="1144503" y="2733675"/>
            <a:ext cx="6415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dirty="0" smtClean="0">
                <a:latin typeface="+mn-lt"/>
              </a:rPr>
              <a:t>line</a:t>
            </a:r>
            <a:endParaRPr lang="hu-HU" altLang="en-US" dirty="0">
              <a:latin typeface="+mn-lt"/>
            </a:endParaRPr>
          </a:p>
        </p:txBody>
      </p:sp>
      <p:sp>
        <p:nvSpPr>
          <p:cNvPr id="4105" name="Text Box 9"/>
          <p:cNvSpPr txBox="1">
            <a:spLocks noChangeArrowheads="1"/>
          </p:cNvSpPr>
          <p:nvPr/>
        </p:nvSpPr>
        <p:spPr bwMode="auto">
          <a:xfrm>
            <a:off x="1274859" y="3651648"/>
            <a:ext cx="7681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dirty="0">
                <a:latin typeface="+mn-lt"/>
              </a:rPr>
              <a:t>i</a:t>
            </a:r>
            <a:r>
              <a:rPr lang="hu-HU" altLang="en-US" dirty="0" smtClean="0">
                <a:latin typeface="+mn-lt"/>
              </a:rPr>
              <a:t>s </a:t>
            </a:r>
            <a:r>
              <a:rPr lang="hu-HU" altLang="en-US" dirty="0" err="1" smtClean="0">
                <a:latin typeface="+mn-lt"/>
              </a:rPr>
              <a:t>on</a:t>
            </a:r>
            <a:endParaRPr lang="hu-HU" altLang="en-US" dirty="0">
              <a:latin typeface="+mn-lt"/>
            </a:endParaRPr>
          </a:p>
        </p:txBody>
      </p:sp>
      <p:sp>
        <p:nvSpPr>
          <p:cNvPr id="4106" name="Text Box 10"/>
          <p:cNvSpPr txBox="1">
            <a:spLocks noChangeArrowheads="1"/>
          </p:cNvSpPr>
          <p:nvPr/>
        </p:nvSpPr>
        <p:spPr bwMode="auto">
          <a:xfrm>
            <a:off x="1714651" y="3219450"/>
            <a:ext cx="12760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dirty="0" err="1" smtClean="0">
                <a:latin typeface="+mn-lt"/>
              </a:rPr>
              <a:t>intersect</a:t>
            </a:r>
            <a:endParaRPr lang="hu-HU" altLang="en-US" dirty="0">
              <a:latin typeface="+mn-lt"/>
            </a:endParaRPr>
          </a:p>
        </p:txBody>
      </p:sp>
      <p:sp>
        <p:nvSpPr>
          <p:cNvPr id="4107" name="Text Box 11"/>
          <p:cNvSpPr txBox="1">
            <a:spLocks noChangeArrowheads="1"/>
          </p:cNvSpPr>
          <p:nvPr/>
        </p:nvSpPr>
        <p:spPr bwMode="auto">
          <a:xfrm>
            <a:off x="1423306" y="1329929"/>
            <a:ext cx="10602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dirty="0" err="1" smtClean="0">
                <a:latin typeface="+mn-lt"/>
              </a:rPr>
              <a:t>axioms</a:t>
            </a:r>
            <a:endParaRPr lang="hu-HU" altLang="en-US" dirty="0">
              <a:latin typeface="+mn-lt"/>
            </a:endParaRPr>
          </a:p>
        </p:txBody>
      </p:sp>
      <p:sp>
        <p:nvSpPr>
          <p:cNvPr id="4108" name="Line 12"/>
          <p:cNvSpPr>
            <a:spLocks noChangeShapeType="1"/>
          </p:cNvSpPr>
          <p:nvPr/>
        </p:nvSpPr>
        <p:spPr bwMode="auto">
          <a:xfrm flipV="1">
            <a:off x="1908175" y="1707356"/>
            <a:ext cx="1150938" cy="648891"/>
          </a:xfrm>
          <a:prstGeom prst="line">
            <a:avLst/>
          </a:prstGeom>
          <a:noFill/>
          <a:ln w="7620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hu-HU">
              <a:latin typeface="+mn-lt"/>
            </a:endParaRPr>
          </a:p>
        </p:txBody>
      </p:sp>
      <p:sp>
        <p:nvSpPr>
          <p:cNvPr id="337933" name="Oval 13"/>
          <p:cNvSpPr>
            <a:spLocks noChangeArrowheads="1"/>
          </p:cNvSpPr>
          <p:nvPr/>
        </p:nvSpPr>
        <p:spPr bwMode="auto">
          <a:xfrm>
            <a:off x="5724525" y="1762125"/>
            <a:ext cx="3024188" cy="291584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latin typeface="+mn-lt"/>
            </a:endParaRPr>
          </a:p>
        </p:txBody>
      </p:sp>
      <p:sp>
        <p:nvSpPr>
          <p:cNvPr id="337934" name="Text Box 14"/>
          <p:cNvSpPr txBox="1">
            <a:spLocks noChangeArrowheads="1"/>
          </p:cNvSpPr>
          <p:nvPr/>
        </p:nvSpPr>
        <p:spPr bwMode="auto">
          <a:xfrm>
            <a:off x="6633819" y="4677966"/>
            <a:ext cx="11087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a:latin typeface="+mn-lt"/>
              </a:rPr>
              <a:t>algebra</a:t>
            </a:r>
          </a:p>
        </p:txBody>
      </p:sp>
      <p:sp>
        <p:nvSpPr>
          <p:cNvPr id="337935" name="Text Box 15"/>
          <p:cNvSpPr txBox="1">
            <a:spLocks noChangeArrowheads="1"/>
          </p:cNvSpPr>
          <p:nvPr/>
        </p:nvSpPr>
        <p:spPr bwMode="auto">
          <a:xfrm>
            <a:off x="6129839" y="2463404"/>
            <a:ext cx="11769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dirty="0" err="1" smtClean="0">
                <a:latin typeface="+mn-lt"/>
              </a:rPr>
              <a:t>number</a:t>
            </a:r>
            <a:endParaRPr lang="hu-HU" altLang="en-US" dirty="0">
              <a:latin typeface="+mn-lt"/>
            </a:endParaRPr>
          </a:p>
        </p:txBody>
      </p:sp>
      <p:sp>
        <p:nvSpPr>
          <p:cNvPr id="337936" name="Text Box 16"/>
          <p:cNvSpPr txBox="1">
            <a:spLocks noChangeArrowheads="1"/>
          </p:cNvSpPr>
          <p:nvPr/>
        </p:nvSpPr>
        <p:spPr bwMode="auto">
          <a:xfrm>
            <a:off x="7312500" y="2680097"/>
            <a:ext cx="1405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dirty="0" err="1" smtClean="0">
                <a:latin typeface="+mn-lt"/>
              </a:rPr>
              <a:t>operation</a:t>
            </a:r>
            <a:endParaRPr lang="hu-HU" altLang="en-US" dirty="0">
              <a:latin typeface="+mn-lt"/>
            </a:endParaRPr>
          </a:p>
        </p:txBody>
      </p:sp>
      <p:sp>
        <p:nvSpPr>
          <p:cNvPr id="337937" name="Text Box 17"/>
          <p:cNvSpPr txBox="1">
            <a:spLocks noChangeArrowheads="1"/>
          </p:cNvSpPr>
          <p:nvPr/>
        </p:nvSpPr>
        <p:spPr bwMode="auto">
          <a:xfrm>
            <a:off x="5954860" y="3086402"/>
            <a:ext cx="13038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dirty="0" err="1" smtClean="0">
                <a:latin typeface="+mn-lt"/>
              </a:rPr>
              <a:t>equation</a:t>
            </a:r>
            <a:endParaRPr lang="hu-HU" altLang="en-US" dirty="0">
              <a:latin typeface="+mn-lt"/>
            </a:endParaRPr>
          </a:p>
        </p:txBody>
      </p:sp>
      <p:sp>
        <p:nvSpPr>
          <p:cNvPr id="337942" name="Line 22"/>
          <p:cNvSpPr>
            <a:spLocks noChangeShapeType="1"/>
          </p:cNvSpPr>
          <p:nvPr/>
        </p:nvSpPr>
        <p:spPr bwMode="auto">
          <a:xfrm>
            <a:off x="3563939" y="3165872"/>
            <a:ext cx="2160587" cy="0"/>
          </a:xfrm>
          <a:prstGeom prst="line">
            <a:avLst/>
          </a:prstGeom>
          <a:noFill/>
          <a:ln w="762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hu-HU">
              <a:latin typeface="+mn-lt"/>
            </a:endParaRPr>
          </a:p>
        </p:txBody>
      </p:sp>
      <p:sp>
        <p:nvSpPr>
          <p:cNvPr id="337943" name="Text Box 23"/>
          <p:cNvSpPr txBox="1">
            <a:spLocks noChangeArrowheads="1"/>
          </p:cNvSpPr>
          <p:nvPr/>
        </p:nvSpPr>
        <p:spPr bwMode="auto">
          <a:xfrm>
            <a:off x="3507967" y="2680098"/>
            <a:ext cx="22058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dirty="0" smtClean="0">
                <a:latin typeface="+mn-lt"/>
              </a:rPr>
              <a:t>correspondence</a:t>
            </a:r>
            <a:endParaRPr lang="hu-HU" altLang="en-US" dirty="0">
              <a:latin typeface="+mn-lt"/>
            </a:endParaRPr>
          </a:p>
        </p:txBody>
      </p:sp>
      <p:sp>
        <p:nvSpPr>
          <p:cNvPr id="337944" name="Line 24"/>
          <p:cNvSpPr>
            <a:spLocks noChangeShapeType="1"/>
          </p:cNvSpPr>
          <p:nvPr/>
        </p:nvSpPr>
        <p:spPr bwMode="auto">
          <a:xfrm>
            <a:off x="3132139" y="1329928"/>
            <a:ext cx="2592387" cy="1148804"/>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latin typeface="+mn-lt"/>
            </a:endParaRPr>
          </a:p>
        </p:txBody>
      </p:sp>
      <p:sp>
        <p:nvSpPr>
          <p:cNvPr id="337945" name="Line 25"/>
          <p:cNvSpPr>
            <a:spLocks noChangeShapeType="1"/>
          </p:cNvSpPr>
          <p:nvPr/>
        </p:nvSpPr>
        <p:spPr bwMode="auto">
          <a:xfrm flipV="1">
            <a:off x="3202782" y="1239602"/>
            <a:ext cx="2449338" cy="1116645"/>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latin typeface="+mn-lt"/>
            </a:endParaRPr>
          </a:p>
        </p:txBody>
      </p:sp>
      <p:sp>
        <p:nvSpPr>
          <p:cNvPr id="337946" name="Text Box 26"/>
          <p:cNvSpPr txBox="1">
            <a:spLocks noChangeArrowheads="1"/>
          </p:cNvSpPr>
          <p:nvPr/>
        </p:nvSpPr>
        <p:spPr bwMode="auto">
          <a:xfrm>
            <a:off x="6796334" y="3651648"/>
            <a:ext cx="12298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dirty="0" err="1" smtClean="0">
                <a:latin typeface="+mn-lt"/>
              </a:rPr>
              <a:t>function</a:t>
            </a:r>
            <a:endParaRPr lang="hu-HU" altLang="en-US" dirty="0">
              <a:latin typeface="+mn-lt"/>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79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79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79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79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794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794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79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33" grpId="0" animBg="1"/>
      <p:bldP spid="337934" grpId="0"/>
      <p:bldP spid="337935" grpId="0"/>
      <p:bldP spid="337936" grpId="0"/>
      <p:bldP spid="337937" grpId="0"/>
      <p:bldP spid="337942" grpId="0" animBg="1"/>
      <p:bldP spid="337943" grpId="0"/>
      <p:bldP spid="337944" grpId="0" animBg="1"/>
      <p:bldP spid="337945" grpId="0" animBg="1"/>
      <p:bldP spid="3379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Egyenes összekötő 35"/>
          <p:cNvCxnSpPr/>
          <p:nvPr/>
        </p:nvCxnSpPr>
        <p:spPr>
          <a:xfrm>
            <a:off x="6673822" y="2035266"/>
            <a:ext cx="1508399" cy="6406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Egyenes összekötő 38"/>
          <p:cNvCxnSpPr/>
          <p:nvPr/>
        </p:nvCxnSpPr>
        <p:spPr>
          <a:xfrm flipV="1">
            <a:off x="6682192" y="913271"/>
            <a:ext cx="911946" cy="1123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Cím 1"/>
          <p:cNvSpPr>
            <a:spLocks noGrp="1"/>
          </p:cNvSpPr>
          <p:nvPr>
            <p:ph type="title"/>
          </p:nvPr>
        </p:nvSpPr>
        <p:spPr>
          <a:xfrm>
            <a:off x="422636" y="127580"/>
            <a:ext cx="8229600" cy="857250"/>
          </a:xfrm>
        </p:spPr>
        <p:txBody>
          <a:bodyPr/>
          <a:lstStyle/>
          <a:p>
            <a:r>
              <a:rPr lang="en-US" dirty="0" smtClean="0">
                <a:solidFill>
                  <a:srgbClr val="FF0000"/>
                </a:solidFill>
              </a:rPr>
              <a:t>External view</a:t>
            </a:r>
            <a:endParaRPr lang="en-US" dirty="0">
              <a:solidFill>
                <a:srgbClr val="FF0000"/>
              </a:solidFill>
            </a:endParaRPr>
          </a:p>
        </p:txBody>
      </p:sp>
      <p:cxnSp>
        <p:nvCxnSpPr>
          <p:cNvPr id="5" name="Egyenes összekötő nyíllal 4"/>
          <p:cNvCxnSpPr/>
          <p:nvPr/>
        </p:nvCxnSpPr>
        <p:spPr>
          <a:xfrm flipH="1">
            <a:off x="1375239" y="1972467"/>
            <a:ext cx="720080" cy="5670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Egyenes összekötő nyíllal 5"/>
          <p:cNvCxnSpPr/>
          <p:nvPr/>
        </p:nvCxnSpPr>
        <p:spPr>
          <a:xfrm>
            <a:off x="2103703" y="1972467"/>
            <a:ext cx="107173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Egyenes összekötő nyíllal 7"/>
          <p:cNvCxnSpPr/>
          <p:nvPr/>
        </p:nvCxnSpPr>
        <p:spPr>
          <a:xfrm flipV="1">
            <a:off x="2095319" y="1189380"/>
            <a:ext cx="0" cy="7830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Szabadkézi sokszög 9"/>
          <p:cNvSpPr/>
          <p:nvPr/>
        </p:nvSpPr>
        <p:spPr>
          <a:xfrm>
            <a:off x="422637" y="1292801"/>
            <a:ext cx="3345365" cy="936703"/>
          </a:xfrm>
          <a:custGeom>
            <a:avLst/>
            <a:gdLst>
              <a:gd name="connsiteX0" fmla="*/ 0 w 3334214"/>
              <a:gd name="connsiteY0" fmla="*/ 1215483 h 1260088"/>
              <a:gd name="connsiteX1" fmla="*/ 1148575 w 3334214"/>
              <a:gd name="connsiteY1" fmla="*/ 0 h 1260088"/>
              <a:gd name="connsiteX2" fmla="*/ 3334214 w 3334214"/>
              <a:gd name="connsiteY2" fmla="*/ 0 h 1260088"/>
              <a:gd name="connsiteX3" fmla="*/ 2230244 w 3334214"/>
              <a:gd name="connsiteY3" fmla="*/ 1260088 h 1260088"/>
              <a:gd name="connsiteX4" fmla="*/ 0 w 3334214"/>
              <a:gd name="connsiteY4" fmla="*/ 1215483 h 1260088"/>
              <a:gd name="connsiteX0" fmla="*/ 0 w 3334214"/>
              <a:gd name="connsiteY0" fmla="*/ 1215483 h 1215483"/>
              <a:gd name="connsiteX1" fmla="*/ 1148575 w 3334214"/>
              <a:gd name="connsiteY1" fmla="*/ 0 h 1215483"/>
              <a:gd name="connsiteX2" fmla="*/ 3334214 w 3334214"/>
              <a:gd name="connsiteY2" fmla="*/ 0 h 1215483"/>
              <a:gd name="connsiteX3" fmla="*/ 2274848 w 3334214"/>
              <a:gd name="connsiteY3" fmla="*/ 1204332 h 1215483"/>
              <a:gd name="connsiteX4" fmla="*/ 0 w 3334214"/>
              <a:gd name="connsiteY4" fmla="*/ 1215483 h 1215483"/>
              <a:gd name="connsiteX0" fmla="*/ 0 w 3334214"/>
              <a:gd name="connsiteY0" fmla="*/ 1215483 h 1237785"/>
              <a:gd name="connsiteX1" fmla="*/ 1148575 w 3334214"/>
              <a:gd name="connsiteY1" fmla="*/ 0 h 1237785"/>
              <a:gd name="connsiteX2" fmla="*/ 3334214 w 3334214"/>
              <a:gd name="connsiteY2" fmla="*/ 0 h 1237785"/>
              <a:gd name="connsiteX3" fmla="*/ 2274848 w 3334214"/>
              <a:gd name="connsiteY3" fmla="*/ 1237785 h 1237785"/>
              <a:gd name="connsiteX4" fmla="*/ 0 w 3334214"/>
              <a:gd name="connsiteY4" fmla="*/ 1215483 h 1237785"/>
              <a:gd name="connsiteX0" fmla="*/ 0 w 3345365"/>
              <a:gd name="connsiteY0" fmla="*/ 1248937 h 1248937"/>
              <a:gd name="connsiteX1" fmla="*/ 1159726 w 3345365"/>
              <a:gd name="connsiteY1" fmla="*/ 0 h 1248937"/>
              <a:gd name="connsiteX2" fmla="*/ 3345365 w 3345365"/>
              <a:gd name="connsiteY2" fmla="*/ 0 h 1248937"/>
              <a:gd name="connsiteX3" fmla="*/ 2285999 w 3345365"/>
              <a:gd name="connsiteY3" fmla="*/ 1237785 h 1248937"/>
              <a:gd name="connsiteX4" fmla="*/ 0 w 3345365"/>
              <a:gd name="connsiteY4" fmla="*/ 1248937 h 1248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365" h="1248937">
                <a:moveTo>
                  <a:pt x="0" y="1248937"/>
                </a:moveTo>
                <a:lnTo>
                  <a:pt x="1159726" y="0"/>
                </a:lnTo>
                <a:lnTo>
                  <a:pt x="3345365" y="0"/>
                </a:lnTo>
                <a:lnTo>
                  <a:pt x="2285999" y="1237785"/>
                </a:lnTo>
                <a:lnTo>
                  <a:pt x="0" y="1248937"/>
                </a:lnTo>
                <a:close/>
              </a:path>
            </a:pathLst>
          </a:custGeom>
          <a:solidFill>
            <a:schemeClr val="tx2">
              <a:lumMod val="20000"/>
              <a:lumOff val="80000"/>
              <a:alpha val="5098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xmlns:a14="http://schemas.microsoft.com/office/drawing/2010/main">
        <mc:Choice Requires="a14">
          <p:sp>
            <p:nvSpPr>
              <p:cNvPr id="12" name="Szövegdoboz 11"/>
              <p:cNvSpPr txBox="1"/>
              <p:nvPr/>
            </p:nvSpPr>
            <p:spPr>
              <a:xfrm>
                <a:off x="1018377" y="2266895"/>
                <a:ext cx="39280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u-HU" sz="2000" i="1" dirty="0" smtClean="0">
                          <a:latin typeface="Cambria Math"/>
                        </a:rPr>
                        <m:t>𝑥</m:t>
                      </m:r>
                    </m:oMath>
                  </m:oMathPara>
                </a14:m>
                <a:endParaRPr lang="en-US" sz="2000" i="1" dirty="0"/>
              </a:p>
            </p:txBody>
          </p:sp>
        </mc:Choice>
        <mc:Fallback xmlns="">
          <p:sp>
            <p:nvSpPr>
              <p:cNvPr id="12" name="Szövegdoboz 11"/>
              <p:cNvSpPr txBox="1">
                <a:spLocks noRot="1" noChangeAspect="1" noMove="1" noResize="1" noEditPoints="1" noAdjustHandles="1" noChangeArrowheads="1" noChangeShapeType="1" noTextEdit="1"/>
              </p:cNvSpPr>
              <p:nvPr/>
            </p:nvSpPr>
            <p:spPr>
              <a:xfrm>
                <a:off x="1018377" y="2266895"/>
                <a:ext cx="392800" cy="400110"/>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Szövegdoboz 12"/>
              <p:cNvSpPr txBox="1"/>
              <p:nvPr/>
            </p:nvSpPr>
            <p:spPr>
              <a:xfrm>
                <a:off x="2897798" y="1972467"/>
                <a:ext cx="39741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u-HU" sz="2000" i="1" dirty="0" smtClean="0">
                          <a:latin typeface="Cambria Math"/>
                        </a:rPr>
                        <m:t>𝑦</m:t>
                      </m:r>
                    </m:oMath>
                  </m:oMathPara>
                </a14:m>
                <a:endParaRPr lang="en-US" sz="2000" i="1" dirty="0"/>
              </a:p>
            </p:txBody>
          </p:sp>
        </mc:Choice>
        <mc:Fallback xmlns="">
          <p:sp>
            <p:nvSpPr>
              <p:cNvPr id="13" name="Szövegdoboz 12"/>
              <p:cNvSpPr txBox="1">
                <a:spLocks noRot="1" noChangeAspect="1" noMove="1" noResize="1" noEditPoints="1" noAdjustHandles="1" noChangeArrowheads="1" noChangeShapeType="1" noTextEdit="1"/>
              </p:cNvSpPr>
              <p:nvPr/>
            </p:nvSpPr>
            <p:spPr>
              <a:xfrm>
                <a:off x="2897798" y="1972467"/>
                <a:ext cx="397416" cy="400110"/>
              </a:xfrm>
              <a:prstGeom prst="rect">
                <a:avLst/>
              </a:prstGeom>
              <a:blipFill rotWithShape="1">
                <a:blip r:embed="rId4"/>
                <a:stretch>
                  <a:fillRect b="-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Szövegdoboz 13"/>
              <p:cNvSpPr txBox="1"/>
              <p:nvPr/>
            </p:nvSpPr>
            <p:spPr>
              <a:xfrm>
                <a:off x="2075893" y="946551"/>
                <a:ext cx="44544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u-HU" sz="2000" i="1" dirty="0" smtClean="0">
                          <a:latin typeface="Cambria Math"/>
                        </a:rPr>
                        <m:t>𝑤</m:t>
                      </m:r>
                    </m:oMath>
                  </m:oMathPara>
                </a14:m>
                <a:endParaRPr lang="en-US" sz="2000" i="1" dirty="0"/>
              </a:p>
            </p:txBody>
          </p:sp>
        </mc:Choice>
        <mc:Fallback xmlns="">
          <p:sp>
            <p:nvSpPr>
              <p:cNvPr id="14" name="Szövegdoboz 13"/>
              <p:cNvSpPr txBox="1">
                <a:spLocks noRot="1" noChangeAspect="1" noMove="1" noResize="1" noEditPoints="1" noAdjustHandles="1" noChangeArrowheads="1" noChangeShapeType="1" noTextEdit="1"/>
              </p:cNvSpPr>
              <p:nvPr/>
            </p:nvSpPr>
            <p:spPr>
              <a:xfrm>
                <a:off x="2075893" y="946551"/>
                <a:ext cx="445442" cy="400110"/>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Szövegdoboz 14"/>
              <p:cNvSpPr txBox="1"/>
              <p:nvPr/>
            </p:nvSpPr>
            <p:spPr>
              <a:xfrm>
                <a:off x="2172188" y="1324417"/>
                <a:ext cx="92294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rPr>
                        <m:t>𝑤</m:t>
                      </m:r>
                      <m:r>
                        <a:rPr lang="en-US" sz="2000" i="1" dirty="0" smtClean="0">
                          <a:latin typeface="Cambria Math"/>
                        </a:rPr>
                        <m:t>=1</m:t>
                      </m:r>
                    </m:oMath>
                  </m:oMathPara>
                </a14:m>
                <a:endParaRPr lang="en-US" sz="2000" dirty="0"/>
              </a:p>
            </p:txBody>
          </p:sp>
        </mc:Choice>
        <mc:Fallback xmlns="">
          <p:sp>
            <p:nvSpPr>
              <p:cNvPr id="15" name="Szövegdoboz 14"/>
              <p:cNvSpPr txBox="1">
                <a:spLocks noRot="1" noChangeAspect="1" noMove="1" noResize="1" noEditPoints="1" noAdjustHandles="1" noChangeArrowheads="1" noChangeShapeType="1" noTextEdit="1"/>
              </p:cNvSpPr>
              <p:nvPr/>
            </p:nvSpPr>
            <p:spPr>
              <a:xfrm>
                <a:off x="2172188" y="1324417"/>
                <a:ext cx="922945" cy="400110"/>
              </a:xfrm>
              <a:prstGeom prst="rect">
                <a:avLst/>
              </a:prstGeom>
              <a:blipFill rotWithShape="1">
                <a:blip r:embed="rId6"/>
                <a:stretch>
                  <a:fillRect/>
                </a:stretch>
              </a:blipFill>
            </p:spPr>
            <p:txBody>
              <a:bodyPr/>
              <a:lstStyle/>
              <a:p>
                <a:r>
                  <a:rPr lang="en-US">
                    <a:noFill/>
                  </a:rPr>
                  <a:t> </a:t>
                </a:r>
              </a:p>
            </p:txBody>
          </p:sp>
        </mc:Fallback>
      </mc:AlternateContent>
      <p:sp>
        <p:nvSpPr>
          <p:cNvPr id="16" name="Ellipszis 15"/>
          <p:cNvSpPr/>
          <p:nvPr/>
        </p:nvSpPr>
        <p:spPr>
          <a:xfrm>
            <a:off x="552935" y="948748"/>
            <a:ext cx="186441" cy="13501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xmlns:a14="http://schemas.microsoft.com/office/drawing/2010/main">
        <mc:Choice Requires="a14">
          <p:sp>
            <p:nvSpPr>
              <p:cNvPr id="17" name="Szövegdoboz 16"/>
              <p:cNvSpPr txBox="1"/>
              <p:nvPr/>
            </p:nvSpPr>
            <p:spPr>
              <a:xfrm>
                <a:off x="492829" y="558411"/>
                <a:ext cx="160249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dirty="0" smtClean="0">
                          <a:latin typeface="Cambria Math"/>
                        </a:rPr>
                        <m:t>𝒂</m:t>
                      </m:r>
                      <m:r>
                        <a:rPr lang="en-US" sz="2000" i="1" dirty="0" smtClean="0">
                          <a:latin typeface="Cambria Math"/>
                        </a:rPr>
                        <m:t>=</m:t>
                      </m:r>
                      <m:r>
                        <a:rPr lang="en-US" sz="2000" i="1" dirty="0">
                          <a:latin typeface="Cambria Math"/>
                        </a:rPr>
                        <m:t>[</m:t>
                      </m:r>
                      <m:r>
                        <a:rPr lang="en-US" sz="2000" i="1" dirty="0" err="1" smtClean="0">
                          <a:latin typeface="Cambria Math"/>
                        </a:rPr>
                        <m:t>𝑥</m:t>
                      </m:r>
                      <m:r>
                        <a:rPr lang="en-US" sz="2000" i="1" dirty="0" err="1" smtClean="0">
                          <a:latin typeface="Cambria Math"/>
                        </a:rPr>
                        <m:t>,</m:t>
                      </m:r>
                      <m:r>
                        <a:rPr lang="en-US" sz="2000" i="1" dirty="0" err="1" smtClean="0">
                          <a:latin typeface="Cambria Math"/>
                        </a:rPr>
                        <m:t>𝑦</m:t>
                      </m:r>
                      <m:r>
                        <a:rPr lang="en-US" sz="2000" i="1" dirty="0" err="1" smtClean="0">
                          <a:latin typeface="Cambria Math"/>
                        </a:rPr>
                        <m:t>,</m:t>
                      </m:r>
                      <m:r>
                        <a:rPr lang="en-US" sz="2000" i="1" dirty="0" err="1" smtClean="0">
                          <a:latin typeface="Cambria Math"/>
                        </a:rPr>
                        <m:t>𝑤</m:t>
                      </m:r>
                      <m:r>
                        <a:rPr lang="en-US" sz="2000" i="1" dirty="0">
                          <a:latin typeface="Cambria Math"/>
                        </a:rPr>
                        <m:t>]</m:t>
                      </m:r>
                    </m:oMath>
                  </m:oMathPara>
                </a14:m>
                <a:endParaRPr lang="en-US" sz="2000" dirty="0"/>
              </a:p>
            </p:txBody>
          </p:sp>
        </mc:Choice>
        <mc:Fallback xmlns="">
          <p:sp>
            <p:nvSpPr>
              <p:cNvPr id="17" name="Szövegdoboz 16"/>
              <p:cNvSpPr txBox="1">
                <a:spLocks noRot="1" noChangeAspect="1" noMove="1" noResize="1" noEditPoints="1" noAdjustHandles="1" noChangeArrowheads="1" noChangeShapeType="1" noTextEdit="1"/>
              </p:cNvSpPr>
              <p:nvPr/>
            </p:nvSpPr>
            <p:spPr>
              <a:xfrm>
                <a:off x="492829" y="558411"/>
                <a:ext cx="1602490" cy="400110"/>
              </a:xfrm>
              <a:prstGeom prst="rect">
                <a:avLst/>
              </a:prstGeom>
              <a:blipFill rotWithShape="1">
                <a:blip r:embed="rId7"/>
                <a:stretch>
                  <a:fillRect b="-16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Szövegdoboz 17"/>
              <p:cNvSpPr txBox="1"/>
              <p:nvPr/>
            </p:nvSpPr>
            <p:spPr>
              <a:xfrm>
                <a:off x="582143" y="2534039"/>
                <a:ext cx="2240613" cy="461665"/>
              </a:xfrm>
              <a:prstGeom prst="rect">
                <a:avLst/>
              </a:prstGeom>
              <a:noFill/>
            </p:spPr>
            <p:txBody>
              <a:bodyPr wrap="none" rtlCol="0">
                <a:spAutoFit/>
              </a:bodyPr>
              <a:lstStyle/>
              <a:p>
                <a:r>
                  <a:rPr lang="en-US" b="1" dirty="0" smtClean="0">
                    <a:latin typeface="+mn-lt"/>
                  </a:rPr>
                  <a:t>Euclidean</a:t>
                </a:r>
                <a:r>
                  <a:rPr lang="hu-HU" b="1" dirty="0" smtClean="0">
                    <a:latin typeface="+mn-lt"/>
                  </a:rPr>
                  <a:t>:</a:t>
                </a:r>
                <a:r>
                  <a:rPr lang="hu-HU" sz="2000" b="1" dirty="0" smtClean="0"/>
                  <a:t> </a:t>
                </a:r>
                <a14:m>
                  <m:oMath xmlns:m="http://schemas.openxmlformats.org/officeDocument/2006/math">
                    <m:r>
                      <a:rPr lang="en-US" sz="2000" i="1" dirty="0" smtClean="0">
                        <a:latin typeface="Cambria Math"/>
                      </a:rPr>
                      <m:t>𝑤</m:t>
                    </m:r>
                    <m:r>
                      <a:rPr lang="en-US" sz="2000" i="1" dirty="0" smtClean="0">
                        <a:latin typeface="Cambria Math"/>
                      </a:rPr>
                      <m:t>=1</m:t>
                    </m:r>
                  </m:oMath>
                </a14:m>
                <a:endParaRPr lang="en-US" sz="2000" dirty="0"/>
              </a:p>
            </p:txBody>
          </p:sp>
        </mc:Choice>
        <mc:Fallback xmlns="">
          <p:sp>
            <p:nvSpPr>
              <p:cNvPr id="18" name="Szövegdoboz 17"/>
              <p:cNvSpPr txBox="1">
                <a:spLocks noRot="1" noChangeAspect="1" noMove="1" noResize="1" noEditPoints="1" noAdjustHandles="1" noChangeArrowheads="1" noChangeShapeType="1" noTextEdit="1"/>
              </p:cNvSpPr>
              <p:nvPr/>
            </p:nvSpPr>
            <p:spPr>
              <a:xfrm>
                <a:off x="582143" y="2534039"/>
                <a:ext cx="2240613" cy="461665"/>
              </a:xfrm>
              <a:prstGeom prst="rect">
                <a:avLst/>
              </a:prstGeom>
              <a:blipFill rotWithShape="1">
                <a:blip r:embed="rId8"/>
                <a:stretch>
                  <a:fillRect l="-3533" t="-10667" b="-30667"/>
                </a:stretch>
              </a:blipFill>
            </p:spPr>
            <p:txBody>
              <a:bodyPr/>
              <a:lstStyle/>
              <a:p>
                <a:r>
                  <a:rPr lang="en-US">
                    <a:noFill/>
                  </a:rPr>
                  <a:t> </a:t>
                </a:r>
              </a:p>
            </p:txBody>
          </p:sp>
        </mc:Fallback>
      </mc:AlternateContent>
      <p:sp>
        <p:nvSpPr>
          <p:cNvPr id="19" name="Ellipszis 18"/>
          <p:cNvSpPr/>
          <p:nvPr/>
        </p:nvSpPr>
        <p:spPr>
          <a:xfrm>
            <a:off x="961097" y="1797455"/>
            <a:ext cx="186441" cy="1350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xmlns:a14="http://schemas.microsoft.com/office/drawing/2010/main">
        <mc:Choice Requires="a14">
          <p:sp>
            <p:nvSpPr>
              <p:cNvPr id="20" name="Szövegdoboz 19"/>
              <p:cNvSpPr txBox="1"/>
              <p:nvPr/>
            </p:nvSpPr>
            <p:spPr>
              <a:xfrm>
                <a:off x="685920" y="1872853"/>
                <a:ext cx="154850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u-HU" sz="2000" b="1" i="1" dirty="0" smtClean="0">
                          <a:latin typeface="Cambria Math"/>
                        </a:rPr>
                        <m:t>𝒑</m:t>
                      </m:r>
                      <m:r>
                        <a:rPr lang="en-US" sz="2000" i="1" dirty="0" smtClean="0">
                          <a:latin typeface="Cambria Math"/>
                        </a:rPr>
                        <m:t>=[</m:t>
                      </m:r>
                      <m:r>
                        <a:rPr lang="en-US" sz="2000" i="1" dirty="0" err="1" smtClean="0">
                          <a:latin typeface="Cambria Math"/>
                        </a:rPr>
                        <m:t>𝑥</m:t>
                      </m:r>
                      <m:r>
                        <a:rPr lang="en-US" sz="2000" i="1" dirty="0" err="1" smtClean="0">
                          <a:latin typeface="Cambria Math"/>
                        </a:rPr>
                        <m:t>,</m:t>
                      </m:r>
                      <m:r>
                        <a:rPr lang="en-US" sz="2000" i="1" dirty="0" err="1" smtClean="0">
                          <a:latin typeface="Cambria Math"/>
                        </a:rPr>
                        <m:t>𝑦</m:t>
                      </m:r>
                      <m:r>
                        <a:rPr lang="en-US" sz="2000" i="1" dirty="0" smtClean="0">
                          <a:latin typeface="Cambria Math"/>
                        </a:rPr>
                        <m:t>,</m:t>
                      </m:r>
                      <m:r>
                        <a:rPr lang="hu-HU" sz="2000" i="1" dirty="0" smtClean="0">
                          <a:latin typeface="Cambria Math"/>
                        </a:rPr>
                        <m:t>1</m:t>
                      </m:r>
                      <m:r>
                        <a:rPr lang="en-US" sz="2000" i="1" dirty="0">
                          <a:latin typeface="Cambria Math"/>
                        </a:rPr>
                        <m:t>]</m:t>
                      </m:r>
                    </m:oMath>
                  </m:oMathPara>
                </a14:m>
                <a:endParaRPr lang="en-US" sz="2000" dirty="0"/>
              </a:p>
            </p:txBody>
          </p:sp>
        </mc:Choice>
        <mc:Fallback xmlns="">
          <p:sp>
            <p:nvSpPr>
              <p:cNvPr id="20" name="Szövegdoboz 19"/>
              <p:cNvSpPr txBox="1">
                <a:spLocks noRot="1" noChangeAspect="1" noMove="1" noResize="1" noEditPoints="1" noAdjustHandles="1" noChangeArrowheads="1" noChangeShapeType="1" noTextEdit="1"/>
              </p:cNvSpPr>
              <p:nvPr/>
            </p:nvSpPr>
            <p:spPr>
              <a:xfrm>
                <a:off x="685920" y="1872853"/>
                <a:ext cx="1548501" cy="400110"/>
              </a:xfrm>
              <a:prstGeom prst="rect">
                <a:avLst/>
              </a:prstGeom>
              <a:blipFill rotWithShape="1">
                <a:blip r:embed="rId9"/>
                <a:stretch>
                  <a:fillRect b="-15152"/>
                </a:stretch>
              </a:blipFill>
            </p:spPr>
            <p:txBody>
              <a:bodyPr/>
              <a:lstStyle/>
              <a:p>
                <a:r>
                  <a:rPr lang="en-US">
                    <a:noFill/>
                  </a:rPr>
                  <a:t> </a:t>
                </a:r>
              </a:p>
            </p:txBody>
          </p:sp>
        </mc:Fallback>
      </mc:AlternateContent>
      <p:cxnSp>
        <p:nvCxnSpPr>
          <p:cNvPr id="21" name="Egyenes összekötő nyíllal 20"/>
          <p:cNvCxnSpPr/>
          <p:nvPr/>
        </p:nvCxnSpPr>
        <p:spPr>
          <a:xfrm flipH="1">
            <a:off x="5953742" y="2035265"/>
            <a:ext cx="720080" cy="5670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Egyenes összekötő nyíllal 21"/>
          <p:cNvCxnSpPr/>
          <p:nvPr/>
        </p:nvCxnSpPr>
        <p:spPr>
          <a:xfrm>
            <a:off x="6682206" y="2035265"/>
            <a:ext cx="107173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Egyenes összekötő nyíllal 22"/>
          <p:cNvCxnSpPr/>
          <p:nvPr/>
        </p:nvCxnSpPr>
        <p:spPr>
          <a:xfrm flipV="1">
            <a:off x="6673822" y="1252178"/>
            <a:ext cx="0" cy="7830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Szabadkézi sokszög 23"/>
          <p:cNvSpPr/>
          <p:nvPr/>
        </p:nvSpPr>
        <p:spPr>
          <a:xfrm>
            <a:off x="5001140" y="1355599"/>
            <a:ext cx="3345365" cy="936703"/>
          </a:xfrm>
          <a:custGeom>
            <a:avLst/>
            <a:gdLst>
              <a:gd name="connsiteX0" fmla="*/ 0 w 3334214"/>
              <a:gd name="connsiteY0" fmla="*/ 1215483 h 1260088"/>
              <a:gd name="connsiteX1" fmla="*/ 1148575 w 3334214"/>
              <a:gd name="connsiteY1" fmla="*/ 0 h 1260088"/>
              <a:gd name="connsiteX2" fmla="*/ 3334214 w 3334214"/>
              <a:gd name="connsiteY2" fmla="*/ 0 h 1260088"/>
              <a:gd name="connsiteX3" fmla="*/ 2230244 w 3334214"/>
              <a:gd name="connsiteY3" fmla="*/ 1260088 h 1260088"/>
              <a:gd name="connsiteX4" fmla="*/ 0 w 3334214"/>
              <a:gd name="connsiteY4" fmla="*/ 1215483 h 1260088"/>
              <a:gd name="connsiteX0" fmla="*/ 0 w 3334214"/>
              <a:gd name="connsiteY0" fmla="*/ 1215483 h 1215483"/>
              <a:gd name="connsiteX1" fmla="*/ 1148575 w 3334214"/>
              <a:gd name="connsiteY1" fmla="*/ 0 h 1215483"/>
              <a:gd name="connsiteX2" fmla="*/ 3334214 w 3334214"/>
              <a:gd name="connsiteY2" fmla="*/ 0 h 1215483"/>
              <a:gd name="connsiteX3" fmla="*/ 2274848 w 3334214"/>
              <a:gd name="connsiteY3" fmla="*/ 1204332 h 1215483"/>
              <a:gd name="connsiteX4" fmla="*/ 0 w 3334214"/>
              <a:gd name="connsiteY4" fmla="*/ 1215483 h 1215483"/>
              <a:gd name="connsiteX0" fmla="*/ 0 w 3334214"/>
              <a:gd name="connsiteY0" fmla="*/ 1215483 h 1237785"/>
              <a:gd name="connsiteX1" fmla="*/ 1148575 w 3334214"/>
              <a:gd name="connsiteY1" fmla="*/ 0 h 1237785"/>
              <a:gd name="connsiteX2" fmla="*/ 3334214 w 3334214"/>
              <a:gd name="connsiteY2" fmla="*/ 0 h 1237785"/>
              <a:gd name="connsiteX3" fmla="*/ 2274848 w 3334214"/>
              <a:gd name="connsiteY3" fmla="*/ 1237785 h 1237785"/>
              <a:gd name="connsiteX4" fmla="*/ 0 w 3334214"/>
              <a:gd name="connsiteY4" fmla="*/ 1215483 h 1237785"/>
              <a:gd name="connsiteX0" fmla="*/ 0 w 3345365"/>
              <a:gd name="connsiteY0" fmla="*/ 1248937 h 1248937"/>
              <a:gd name="connsiteX1" fmla="*/ 1159726 w 3345365"/>
              <a:gd name="connsiteY1" fmla="*/ 0 h 1248937"/>
              <a:gd name="connsiteX2" fmla="*/ 3345365 w 3345365"/>
              <a:gd name="connsiteY2" fmla="*/ 0 h 1248937"/>
              <a:gd name="connsiteX3" fmla="*/ 2285999 w 3345365"/>
              <a:gd name="connsiteY3" fmla="*/ 1237785 h 1248937"/>
              <a:gd name="connsiteX4" fmla="*/ 0 w 3345365"/>
              <a:gd name="connsiteY4" fmla="*/ 1248937 h 1248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365" h="1248937">
                <a:moveTo>
                  <a:pt x="0" y="1248937"/>
                </a:moveTo>
                <a:lnTo>
                  <a:pt x="1159726" y="0"/>
                </a:lnTo>
                <a:lnTo>
                  <a:pt x="3345365" y="0"/>
                </a:lnTo>
                <a:lnTo>
                  <a:pt x="2285999" y="1237785"/>
                </a:lnTo>
                <a:lnTo>
                  <a:pt x="0" y="1248937"/>
                </a:lnTo>
                <a:close/>
              </a:path>
            </a:pathLst>
          </a:custGeom>
          <a:solidFill>
            <a:schemeClr val="tx2">
              <a:lumMod val="20000"/>
              <a:lumOff val="80000"/>
              <a:alpha val="5098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xmlns:a14="http://schemas.microsoft.com/office/drawing/2010/main">
        <mc:Choice Requires="a14">
          <p:sp>
            <p:nvSpPr>
              <p:cNvPr id="26" name="Szövegdoboz 25"/>
              <p:cNvSpPr txBox="1"/>
              <p:nvPr/>
            </p:nvSpPr>
            <p:spPr>
              <a:xfrm>
                <a:off x="5634556" y="2355726"/>
                <a:ext cx="39280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u-HU" sz="2000" i="1" dirty="0" smtClean="0">
                          <a:latin typeface="Cambria Math"/>
                        </a:rPr>
                        <m:t>𝑥</m:t>
                      </m:r>
                    </m:oMath>
                  </m:oMathPara>
                </a14:m>
                <a:endParaRPr lang="en-US" sz="2000" i="1" dirty="0"/>
              </a:p>
            </p:txBody>
          </p:sp>
        </mc:Choice>
        <mc:Fallback xmlns="">
          <p:sp>
            <p:nvSpPr>
              <p:cNvPr id="26" name="Szövegdoboz 25"/>
              <p:cNvSpPr txBox="1">
                <a:spLocks noRot="1" noChangeAspect="1" noMove="1" noResize="1" noEditPoints="1" noAdjustHandles="1" noChangeArrowheads="1" noChangeShapeType="1" noTextEdit="1"/>
              </p:cNvSpPr>
              <p:nvPr/>
            </p:nvSpPr>
            <p:spPr>
              <a:xfrm>
                <a:off x="5634556" y="2355726"/>
                <a:ext cx="392800" cy="400110"/>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Szövegdoboz 26"/>
              <p:cNvSpPr txBox="1"/>
              <p:nvPr/>
            </p:nvSpPr>
            <p:spPr>
              <a:xfrm>
                <a:off x="7399570" y="2035266"/>
                <a:ext cx="39741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u-HU" sz="2000" i="1" dirty="0" smtClean="0">
                          <a:latin typeface="Cambria Math"/>
                        </a:rPr>
                        <m:t>𝑦</m:t>
                      </m:r>
                    </m:oMath>
                  </m:oMathPara>
                </a14:m>
                <a:endParaRPr lang="en-US" sz="2000" i="1" dirty="0"/>
              </a:p>
            </p:txBody>
          </p:sp>
        </mc:Choice>
        <mc:Fallback xmlns="">
          <p:sp>
            <p:nvSpPr>
              <p:cNvPr id="27" name="Szövegdoboz 26"/>
              <p:cNvSpPr txBox="1">
                <a:spLocks noRot="1" noChangeAspect="1" noMove="1" noResize="1" noEditPoints="1" noAdjustHandles="1" noChangeArrowheads="1" noChangeShapeType="1" noTextEdit="1"/>
              </p:cNvSpPr>
              <p:nvPr/>
            </p:nvSpPr>
            <p:spPr>
              <a:xfrm>
                <a:off x="7399570" y="2035266"/>
                <a:ext cx="397416" cy="400110"/>
              </a:xfrm>
              <a:prstGeom prst="rect">
                <a:avLst/>
              </a:prstGeom>
              <a:blipFill rotWithShape="1">
                <a:blip r:embed="rId11"/>
                <a:stretch>
                  <a:fillRect b="-75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Szövegdoboz 27"/>
              <p:cNvSpPr txBox="1"/>
              <p:nvPr/>
            </p:nvSpPr>
            <p:spPr>
              <a:xfrm>
                <a:off x="6654396" y="1009350"/>
                <a:ext cx="44544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u-HU" sz="2000" i="1" dirty="0" smtClean="0">
                          <a:latin typeface="Cambria Math"/>
                        </a:rPr>
                        <m:t>𝑤</m:t>
                      </m:r>
                    </m:oMath>
                  </m:oMathPara>
                </a14:m>
                <a:endParaRPr lang="en-US" sz="2000" i="1" dirty="0"/>
              </a:p>
            </p:txBody>
          </p:sp>
        </mc:Choice>
        <mc:Fallback xmlns="">
          <p:sp>
            <p:nvSpPr>
              <p:cNvPr id="28" name="Szövegdoboz 27"/>
              <p:cNvSpPr txBox="1">
                <a:spLocks noRot="1" noChangeAspect="1" noMove="1" noResize="1" noEditPoints="1" noAdjustHandles="1" noChangeArrowheads="1" noChangeShapeType="1" noTextEdit="1"/>
              </p:cNvSpPr>
              <p:nvPr/>
            </p:nvSpPr>
            <p:spPr>
              <a:xfrm>
                <a:off x="6654396" y="1009350"/>
                <a:ext cx="445442" cy="400110"/>
              </a:xfrm>
              <a:prstGeom prst="rect">
                <a:avLst/>
              </a:prstGeom>
              <a:blipFill rotWithShape="1">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Szövegdoboz 28"/>
              <p:cNvSpPr txBox="1"/>
              <p:nvPr/>
            </p:nvSpPr>
            <p:spPr>
              <a:xfrm>
                <a:off x="7132667" y="1355598"/>
                <a:ext cx="92294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rPr>
                        <m:t>𝑤</m:t>
                      </m:r>
                      <m:r>
                        <a:rPr lang="en-US" sz="2000" i="1" dirty="0" smtClean="0">
                          <a:latin typeface="Cambria Math"/>
                        </a:rPr>
                        <m:t>=1</m:t>
                      </m:r>
                    </m:oMath>
                  </m:oMathPara>
                </a14:m>
                <a:endParaRPr lang="en-US" sz="2000" dirty="0"/>
              </a:p>
            </p:txBody>
          </p:sp>
        </mc:Choice>
        <mc:Fallback xmlns="">
          <p:sp>
            <p:nvSpPr>
              <p:cNvPr id="29" name="Szövegdoboz 28"/>
              <p:cNvSpPr txBox="1">
                <a:spLocks noRot="1" noChangeAspect="1" noMove="1" noResize="1" noEditPoints="1" noAdjustHandles="1" noChangeArrowheads="1" noChangeShapeType="1" noTextEdit="1"/>
              </p:cNvSpPr>
              <p:nvPr/>
            </p:nvSpPr>
            <p:spPr>
              <a:xfrm>
                <a:off x="7132667" y="1355598"/>
                <a:ext cx="922945" cy="400110"/>
              </a:xfrm>
              <a:prstGeom prst="rect">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Szövegdoboz 30"/>
              <p:cNvSpPr txBox="1"/>
              <p:nvPr/>
            </p:nvSpPr>
            <p:spPr>
              <a:xfrm>
                <a:off x="7594138" y="842677"/>
                <a:ext cx="160249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dirty="0" smtClean="0">
                          <a:latin typeface="Cambria Math"/>
                        </a:rPr>
                        <m:t>𝒂</m:t>
                      </m:r>
                      <m:r>
                        <a:rPr lang="en-US" sz="2000" i="1" dirty="0" smtClean="0">
                          <a:latin typeface="Cambria Math"/>
                        </a:rPr>
                        <m:t>=</m:t>
                      </m:r>
                      <m:r>
                        <a:rPr lang="en-US" sz="2000" i="1" dirty="0">
                          <a:latin typeface="Cambria Math"/>
                        </a:rPr>
                        <m:t>[</m:t>
                      </m:r>
                      <m:r>
                        <a:rPr lang="en-US" sz="2000" i="1" dirty="0" err="1" smtClean="0">
                          <a:latin typeface="Cambria Math"/>
                        </a:rPr>
                        <m:t>𝑥</m:t>
                      </m:r>
                      <m:r>
                        <a:rPr lang="en-US" sz="2000" i="1" dirty="0" err="1" smtClean="0">
                          <a:latin typeface="Cambria Math"/>
                        </a:rPr>
                        <m:t>,</m:t>
                      </m:r>
                      <m:r>
                        <a:rPr lang="en-US" sz="2000" i="1" dirty="0" err="1" smtClean="0">
                          <a:latin typeface="Cambria Math"/>
                        </a:rPr>
                        <m:t>𝑦</m:t>
                      </m:r>
                      <m:r>
                        <a:rPr lang="en-US" sz="2000" i="1" dirty="0" err="1" smtClean="0">
                          <a:latin typeface="Cambria Math"/>
                        </a:rPr>
                        <m:t>,</m:t>
                      </m:r>
                      <m:r>
                        <a:rPr lang="en-US" sz="2000" i="1" dirty="0" err="1" smtClean="0">
                          <a:latin typeface="Cambria Math"/>
                        </a:rPr>
                        <m:t>𝑤</m:t>
                      </m:r>
                      <m:r>
                        <a:rPr lang="en-US" sz="2000" i="1" dirty="0">
                          <a:latin typeface="Cambria Math"/>
                        </a:rPr>
                        <m:t>]</m:t>
                      </m:r>
                    </m:oMath>
                  </m:oMathPara>
                </a14:m>
                <a:endParaRPr lang="en-US" sz="2000" dirty="0"/>
              </a:p>
            </p:txBody>
          </p:sp>
        </mc:Choice>
        <mc:Fallback xmlns="">
          <p:sp>
            <p:nvSpPr>
              <p:cNvPr id="31" name="Szövegdoboz 30"/>
              <p:cNvSpPr txBox="1">
                <a:spLocks noRot="1" noChangeAspect="1" noMove="1" noResize="1" noEditPoints="1" noAdjustHandles="1" noChangeArrowheads="1" noChangeShapeType="1" noTextEdit="1"/>
              </p:cNvSpPr>
              <p:nvPr/>
            </p:nvSpPr>
            <p:spPr>
              <a:xfrm>
                <a:off x="7594138" y="842677"/>
                <a:ext cx="1602490" cy="400110"/>
              </a:xfrm>
              <a:prstGeom prst="rect">
                <a:avLst/>
              </a:prstGeom>
              <a:blipFill rotWithShape="1">
                <a:blip r:embed="rId14"/>
                <a:stretch>
                  <a:fillRect b="-15152"/>
                </a:stretch>
              </a:blipFill>
            </p:spPr>
            <p:txBody>
              <a:bodyPr/>
              <a:lstStyle/>
              <a:p>
                <a:r>
                  <a:rPr lang="en-US">
                    <a:noFill/>
                  </a:rPr>
                  <a:t> </a:t>
                </a:r>
              </a:p>
            </p:txBody>
          </p:sp>
        </mc:Fallback>
      </mc:AlternateContent>
      <p:sp>
        <p:nvSpPr>
          <p:cNvPr id="32" name="Szövegdoboz 31"/>
          <p:cNvSpPr txBox="1"/>
          <p:nvPr/>
        </p:nvSpPr>
        <p:spPr>
          <a:xfrm>
            <a:off x="6003343" y="2465510"/>
            <a:ext cx="1462003" cy="461665"/>
          </a:xfrm>
          <a:prstGeom prst="rect">
            <a:avLst/>
          </a:prstGeom>
          <a:noFill/>
        </p:spPr>
        <p:txBody>
          <a:bodyPr wrap="none" rtlCol="0">
            <a:spAutoFit/>
          </a:bodyPr>
          <a:lstStyle/>
          <a:p>
            <a:r>
              <a:rPr lang="hu-HU" b="1" dirty="0" err="1" smtClean="0">
                <a:latin typeface="+mn-lt"/>
              </a:rPr>
              <a:t>Projective</a:t>
            </a:r>
            <a:endParaRPr lang="en-US" b="1" dirty="0">
              <a:latin typeface="+mn-lt"/>
            </a:endParaRPr>
          </a:p>
        </p:txBody>
      </p:sp>
      <p:sp>
        <p:nvSpPr>
          <p:cNvPr id="38" name="Ellipszis 37"/>
          <p:cNvSpPr/>
          <p:nvPr/>
        </p:nvSpPr>
        <p:spPr>
          <a:xfrm>
            <a:off x="7876983" y="2498518"/>
            <a:ext cx="186441" cy="13501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41" name="Egyenes összekötő nyíllal 40"/>
          <p:cNvCxnSpPr/>
          <p:nvPr/>
        </p:nvCxnSpPr>
        <p:spPr>
          <a:xfrm flipH="1">
            <a:off x="1456768" y="4036496"/>
            <a:ext cx="720080" cy="5670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Egyenes összekötő nyíllal 41"/>
          <p:cNvCxnSpPr/>
          <p:nvPr/>
        </p:nvCxnSpPr>
        <p:spPr>
          <a:xfrm>
            <a:off x="2185232" y="4036496"/>
            <a:ext cx="107173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Egyenes összekötő nyíllal 42"/>
          <p:cNvCxnSpPr/>
          <p:nvPr/>
        </p:nvCxnSpPr>
        <p:spPr>
          <a:xfrm flipV="1">
            <a:off x="2176848" y="3253409"/>
            <a:ext cx="0" cy="7830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Szövegdoboz 45"/>
          <p:cNvSpPr txBox="1"/>
          <p:nvPr/>
        </p:nvSpPr>
        <p:spPr>
          <a:xfrm>
            <a:off x="1147067" y="4330924"/>
            <a:ext cx="298479" cy="400110"/>
          </a:xfrm>
          <a:prstGeom prst="rect">
            <a:avLst/>
          </a:prstGeom>
          <a:noFill/>
        </p:spPr>
        <p:txBody>
          <a:bodyPr wrap="none" rtlCol="0">
            <a:spAutoFit/>
          </a:bodyPr>
          <a:lstStyle/>
          <a:p>
            <a:r>
              <a:rPr lang="hu-HU" sz="2000" i="1" dirty="0" smtClean="0"/>
              <a:t>x</a:t>
            </a:r>
            <a:endParaRPr lang="en-US" sz="2000" i="1" dirty="0"/>
          </a:p>
        </p:txBody>
      </p:sp>
      <p:sp>
        <p:nvSpPr>
          <p:cNvPr id="47" name="Szövegdoboz 46"/>
          <p:cNvSpPr txBox="1"/>
          <p:nvPr/>
        </p:nvSpPr>
        <p:spPr>
          <a:xfrm>
            <a:off x="2952065" y="4036497"/>
            <a:ext cx="298479" cy="400110"/>
          </a:xfrm>
          <a:prstGeom prst="rect">
            <a:avLst/>
          </a:prstGeom>
          <a:noFill/>
        </p:spPr>
        <p:txBody>
          <a:bodyPr wrap="none" rtlCol="0">
            <a:spAutoFit/>
          </a:bodyPr>
          <a:lstStyle/>
          <a:p>
            <a:r>
              <a:rPr lang="hu-HU" sz="2000" i="1" dirty="0" smtClean="0"/>
              <a:t>y</a:t>
            </a:r>
            <a:endParaRPr lang="en-US" sz="2000" i="1" dirty="0"/>
          </a:p>
        </p:txBody>
      </p:sp>
      <mc:AlternateContent xmlns:mc="http://schemas.openxmlformats.org/markup-compatibility/2006" xmlns:a14="http://schemas.microsoft.com/office/drawing/2010/main">
        <mc:Choice Requires="a14">
          <p:sp>
            <p:nvSpPr>
              <p:cNvPr id="48" name="Szövegdoboz 47"/>
              <p:cNvSpPr txBox="1"/>
              <p:nvPr/>
            </p:nvSpPr>
            <p:spPr>
              <a:xfrm>
                <a:off x="2157422" y="3010581"/>
                <a:ext cx="44544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u-HU" sz="2000" i="1" dirty="0" smtClean="0">
                          <a:latin typeface="Cambria Math"/>
                        </a:rPr>
                        <m:t>𝑤</m:t>
                      </m:r>
                    </m:oMath>
                  </m:oMathPara>
                </a14:m>
                <a:endParaRPr lang="en-US" sz="2000" i="1" dirty="0"/>
              </a:p>
            </p:txBody>
          </p:sp>
        </mc:Choice>
        <mc:Fallback xmlns="">
          <p:sp>
            <p:nvSpPr>
              <p:cNvPr id="48" name="Szövegdoboz 47"/>
              <p:cNvSpPr txBox="1">
                <a:spLocks noRot="1" noChangeAspect="1" noMove="1" noResize="1" noEditPoints="1" noAdjustHandles="1" noChangeArrowheads="1" noChangeShapeType="1" noTextEdit="1"/>
              </p:cNvSpPr>
              <p:nvPr/>
            </p:nvSpPr>
            <p:spPr>
              <a:xfrm>
                <a:off x="2157422" y="3010581"/>
                <a:ext cx="445442" cy="400110"/>
              </a:xfrm>
              <a:prstGeom prst="rect">
                <a:avLst/>
              </a:prstGeom>
              <a:blipFill rotWithShape="1">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Szövegdoboz 48"/>
              <p:cNvSpPr txBox="1"/>
              <p:nvPr/>
            </p:nvSpPr>
            <p:spPr>
              <a:xfrm>
                <a:off x="2298294" y="3342139"/>
                <a:ext cx="92294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rPr>
                        <m:t>𝑤</m:t>
                      </m:r>
                      <m:r>
                        <a:rPr lang="en-US" sz="2000" i="1" dirty="0" smtClean="0">
                          <a:latin typeface="Cambria Math"/>
                        </a:rPr>
                        <m:t>=1</m:t>
                      </m:r>
                    </m:oMath>
                  </m:oMathPara>
                </a14:m>
                <a:endParaRPr lang="en-US" sz="2000" dirty="0"/>
              </a:p>
            </p:txBody>
          </p:sp>
        </mc:Choice>
        <mc:Fallback xmlns="">
          <p:sp>
            <p:nvSpPr>
              <p:cNvPr id="49" name="Szövegdoboz 48"/>
              <p:cNvSpPr txBox="1">
                <a:spLocks noRot="1" noChangeAspect="1" noMove="1" noResize="1" noEditPoints="1" noAdjustHandles="1" noChangeArrowheads="1" noChangeShapeType="1" noTextEdit="1"/>
              </p:cNvSpPr>
              <p:nvPr/>
            </p:nvSpPr>
            <p:spPr>
              <a:xfrm>
                <a:off x="2298294" y="3342139"/>
                <a:ext cx="922945" cy="400110"/>
              </a:xfrm>
              <a:prstGeom prst="rect">
                <a:avLst/>
              </a:prstGeom>
              <a:blipFill rotWithShape="1">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Szövegdoboz 51"/>
              <p:cNvSpPr txBox="1"/>
              <p:nvPr/>
            </p:nvSpPr>
            <p:spPr>
              <a:xfrm>
                <a:off x="323587" y="4691779"/>
                <a:ext cx="3384260" cy="461665"/>
              </a:xfrm>
              <a:prstGeom prst="rect">
                <a:avLst/>
              </a:prstGeom>
              <a:noFill/>
            </p:spPr>
            <p:txBody>
              <a:bodyPr wrap="none" rtlCol="0">
                <a:spAutoFit/>
              </a:bodyPr>
              <a:lstStyle/>
              <a:p>
                <a:r>
                  <a:rPr lang="en-US" b="1" dirty="0" smtClean="0">
                    <a:latin typeface="+mn-lt"/>
                  </a:rPr>
                  <a:t>Spherical</a:t>
                </a:r>
                <a:r>
                  <a:rPr lang="hu-HU" b="1" dirty="0" smtClean="0">
                    <a:latin typeface="+mn-lt"/>
                  </a:rPr>
                  <a:t>:</a:t>
                </a:r>
                <a:r>
                  <a:rPr lang="hu-HU" sz="2000" b="1" dirty="0" smtClean="0"/>
                  <a:t> </a:t>
                </a:r>
                <a14:m>
                  <m:oMath xmlns:m="http://schemas.openxmlformats.org/officeDocument/2006/math">
                    <m:r>
                      <a:rPr lang="hu-HU" sz="2000" i="1" dirty="0" smtClean="0">
                        <a:latin typeface="Cambria Math"/>
                      </a:rPr>
                      <m:t>𝑥</m:t>
                    </m:r>
                    <m:r>
                      <a:rPr lang="hu-HU" sz="2000" i="1" baseline="30000" dirty="0" smtClean="0">
                        <a:latin typeface="Cambria Math"/>
                      </a:rPr>
                      <m:t>2</m:t>
                    </m:r>
                    <m:r>
                      <a:rPr lang="hu-HU" sz="2000" i="1" dirty="0" smtClean="0">
                        <a:latin typeface="Cambria Math"/>
                      </a:rPr>
                      <m:t>+</m:t>
                    </m:r>
                    <m:r>
                      <a:rPr lang="hu-HU" sz="2000" i="1" dirty="0" smtClean="0">
                        <a:latin typeface="Cambria Math"/>
                      </a:rPr>
                      <m:t>𝑦</m:t>
                    </m:r>
                    <m:r>
                      <a:rPr lang="hu-HU" sz="2000" i="1" baseline="30000" dirty="0" smtClean="0">
                        <a:latin typeface="Cambria Math"/>
                      </a:rPr>
                      <m:t>2</m:t>
                    </m:r>
                    <m:r>
                      <a:rPr lang="hu-HU" sz="2000" i="1" dirty="0" smtClean="0">
                        <a:latin typeface="Cambria Math"/>
                      </a:rPr>
                      <m:t>+</m:t>
                    </m:r>
                    <m:r>
                      <a:rPr lang="hu-HU" sz="2000" i="1" dirty="0" smtClean="0">
                        <a:latin typeface="Cambria Math"/>
                      </a:rPr>
                      <m:t>𝑤</m:t>
                    </m:r>
                    <m:r>
                      <a:rPr lang="hu-HU" sz="2000" i="1" baseline="30000" dirty="0" smtClean="0">
                        <a:latin typeface="Cambria Math"/>
                      </a:rPr>
                      <m:t>2</m:t>
                    </m:r>
                    <m:r>
                      <a:rPr lang="en-US" sz="2000" i="1" baseline="30000" dirty="0" smtClean="0">
                        <a:latin typeface="Cambria Math"/>
                      </a:rPr>
                      <m:t> </m:t>
                    </m:r>
                    <m:r>
                      <a:rPr lang="en-US" sz="2000" i="1" dirty="0" smtClean="0">
                        <a:latin typeface="Cambria Math"/>
                      </a:rPr>
                      <m:t>=1</m:t>
                    </m:r>
                  </m:oMath>
                </a14:m>
                <a:endParaRPr lang="en-US" sz="2000" dirty="0"/>
              </a:p>
            </p:txBody>
          </p:sp>
        </mc:Choice>
        <mc:Fallback xmlns="">
          <p:sp>
            <p:nvSpPr>
              <p:cNvPr id="52" name="Szövegdoboz 51"/>
              <p:cNvSpPr txBox="1">
                <a:spLocks noRot="1" noChangeAspect="1" noMove="1" noResize="1" noEditPoints="1" noAdjustHandles="1" noChangeArrowheads="1" noChangeShapeType="1" noTextEdit="1"/>
              </p:cNvSpPr>
              <p:nvPr/>
            </p:nvSpPr>
            <p:spPr>
              <a:xfrm>
                <a:off x="323587" y="4691779"/>
                <a:ext cx="3384260" cy="461665"/>
              </a:xfrm>
              <a:prstGeom prst="rect">
                <a:avLst/>
              </a:prstGeom>
              <a:blipFill rotWithShape="1">
                <a:blip r:embed="rId17"/>
                <a:stretch>
                  <a:fillRect l="-2342" t="-10667" b="-30667"/>
                </a:stretch>
              </a:blipFill>
            </p:spPr>
            <p:txBody>
              <a:bodyPr/>
              <a:lstStyle/>
              <a:p>
                <a:r>
                  <a:rPr lang="en-US">
                    <a:noFill/>
                  </a:rPr>
                  <a:t> </a:t>
                </a:r>
              </a:p>
            </p:txBody>
          </p:sp>
        </mc:Fallback>
      </mc:AlternateContent>
      <p:sp>
        <p:nvSpPr>
          <p:cNvPr id="56" name="Ellipszis 55"/>
          <p:cNvSpPr/>
          <p:nvPr/>
        </p:nvSpPr>
        <p:spPr>
          <a:xfrm>
            <a:off x="1727684" y="3932944"/>
            <a:ext cx="870881" cy="239234"/>
          </a:xfrm>
          <a:prstGeom prst="ellipse">
            <a:avLst/>
          </a:prstGeom>
          <a:solidFill>
            <a:srgbClr val="4F81BD">
              <a:alpha val="1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7" name="Szabadkézi sokszög 56"/>
          <p:cNvSpPr/>
          <p:nvPr/>
        </p:nvSpPr>
        <p:spPr>
          <a:xfrm>
            <a:off x="1735998" y="3693113"/>
            <a:ext cx="869614" cy="478803"/>
          </a:xfrm>
          <a:custGeom>
            <a:avLst/>
            <a:gdLst>
              <a:gd name="connsiteX0" fmla="*/ 1034362 w 1036053"/>
              <a:gd name="connsiteY0" fmla="*/ 442580 h 615508"/>
              <a:gd name="connsiteX1" fmla="*/ 967454 w 1036053"/>
              <a:gd name="connsiteY1" fmla="*/ 241858 h 615508"/>
              <a:gd name="connsiteX2" fmla="*/ 844791 w 1036053"/>
              <a:gd name="connsiteY2" fmla="*/ 63438 h 615508"/>
              <a:gd name="connsiteX3" fmla="*/ 677523 w 1036053"/>
              <a:gd name="connsiteY3" fmla="*/ 7682 h 615508"/>
              <a:gd name="connsiteX4" fmla="*/ 387591 w 1036053"/>
              <a:gd name="connsiteY4" fmla="*/ 7682 h 615508"/>
              <a:gd name="connsiteX5" fmla="*/ 220323 w 1036053"/>
              <a:gd name="connsiteY5" fmla="*/ 74589 h 615508"/>
              <a:gd name="connsiteX6" fmla="*/ 75357 w 1036053"/>
              <a:gd name="connsiteY6" fmla="*/ 253009 h 615508"/>
              <a:gd name="connsiteX7" fmla="*/ 19601 w 1036053"/>
              <a:gd name="connsiteY7" fmla="*/ 442580 h 615508"/>
              <a:gd name="connsiteX8" fmla="*/ 19601 w 1036053"/>
              <a:gd name="connsiteY8" fmla="*/ 487184 h 615508"/>
              <a:gd name="connsiteX9" fmla="*/ 253776 w 1036053"/>
              <a:gd name="connsiteY9" fmla="*/ 576394 h 615508"/>
              <a:gd name="connsiteX10" fmla="*/ 454498 w 1036053"/>
              <a:gd name="connsiteY10" fmla="*/ 609848 h 615508"/>
              <a:gd name="connsiteX11" fmla="*/ 710976 w 1036053"/>
              <a:gd name="connsiteY11" fmla="*/ 609848 h 615508"/>
              <a:gd name="connsiteX12" fmla="*/ 900547 w 1036053"/>
              <a:gd name="connsiteY12" fmla="*/ 554092 h 615508"/>
              <a:gd name="connsiteX13" fmla="*/ 1034362 w 1036053"/>
              <a:gd name="connsiteY13" fmla="*/ 442580 h 615508"/>
              <a:gd name="connsiteX0" fmla="*/ 1014829 w 1016520"/>
              <a:gd name="connsiteY0" fmla="*/ 442580 h 615508"/>
              <a:gd name="connsiteX1" fmla="*/ 947921 w 1016520"/>
              <a:gd name="connsiteY1" fmla="*/ 241858 h 615508"/>
              <a:gd name="connsiteX2" fmla="*/ 825258 w 1016520"/>
              <a:gd name="connsiteY2" fmla="*/ 63438 h 615508"/>
              <a:gd name="connsiteX3" fmla="*/ 657990 w 1016520"/>
              <a:gd name="connsiteY3" fmla="*/ 7682 h 615508"/>
              <a:gd name="connsiteX4" fmla="*/ 368058 w 1016520"/>
              <a:gd name="connsiteY4" fmla="*/ 7682 h 615508"/>
              <a:gd name="connsiteX5" fmla="*/ 200790 w 1016520"/>
              <a:gd name="connsiteY5" fmla="*/ 74589 h 615508"/>
              <a:gd name="connsiteX6" fmla="*/ 55824 w 1016520"/>
              <a:gd name="connsiteY6" fmla="*/ 253009 h 615508"/>
              <a:gd name="connsiteX7" fmla="*/ 68 w 1016520"/>
              <a:gd name="connsiteY7" fmla="*/ 442580 h 615508"/>
              <a:gd name="connsiteX8" fmla="*/ 64838 w 1016520"/>
              <a:gd name="connsiteY8" fmla="*/ 525284 h 615508"/>
              <a:gd name="connsiteX9" fmla="*/ 234243 w 1016520"/>
              <a:gd name="connsiteY9" fmla="*/ 576394 h 615508"/>
              <a:gd name="connsiteX10" fmla="*/ 434965 w 1016520"/>
              <a:gd name="connsiteY10" fmla="*/ 609848 h 615508"/>
              <a:gd name="connsiteX11" fmla="*/ 691443 w 1016520"/>
              <a:gd name="connsiteY11" fmla="*/ 609848 h 615508"/>
              <a:gd name="connsiteX12" fmla="*/ 881014 w 1016520"/>
              <a:gd name="connsiteY12" fmla="*/ 554092 h 615508"/>
              <a:gd name="connsiteX13" fmla="*/ 1014829 w 1016520"/>
              <a:gd name="connsiteY13" fmla="*/ 442580 h 615508"/>
              <a:gd name="connsiteX0" fmla="*/ 1014829 w 1016520"/>
              <a:gd name="connsiteY0" fmla="*/ 442580 h 614738"/>
              <a:gd name="connsiteX1" fmla="*/ 947921 w 1016520"/>
              <a:gd name="connsiteY1" fmla="*/ 241858 h 614738"/>
              <a:gd name="connsiteX2" fmla="*/ 825258 w 1016520"/>
              <a:gd name="connsiteY2" fmla="*/ 63438 h 614738"/>
              <a:gd name="connsiteX3" fmla="*/ 657990 w 1016520"/>
              <a:gd name="connsiteY3" fmla="*/ 7682 h 614738"/>
              <a:gd name="connsiteX4" fmla="*/ 368058 w 1016520"/>
              <a:gd name="connsiteY4" fmla="*/ 7682 h 614738"/>
              <a:gd name="connsiteX5" fmla="*/ 200790 w 1016520"/>
              <a:gd name="connsiteY5" fmla="*/ 74589 h 614738"/>
              <a:gd name="connsiteX6" fmla="*/ 55824 w 1016520"/>
              <a:gd name="connsiteY6" fmla="*/ 253009 h 614738"/>
              <a:gd name="connsiteX7" fmla="*/ 68 w 1016520"/>
              <a:gd name="connsiteY7" fmla="*/ 442580 h 614738"/>
              <a:gd name="connsiteX8" fmla="*/ 64838 w 1016520"/>
              <a:gd name="connsiteY8" fmla="*/ 525284 h 614738"/>
              <a:gd name="connsiteX9" fmla="*/ 241863 w 1016520"/>
              <a:gd name="connsiteY9" fmla="*/ 591634 h 614738"/>
              <a:gd name="connsiteX10" fmla="*/ 434965 w 1016520"/>
              <a:gd name="connsiteY10" fmla="*/ 609848 h 614738"/>
              <a:gd name="connsiteX11" fmla="*/ 691443 w 1016520"/>
              <a:gd name="connsiteY11" fmla="*/ 609848 h 614738"/>
              <a:gd name="connsiteX12" fmla="*/ 881014 w 1016520"/>
              <a:gd name="connsiteY12" fmla="*/ 554092 h 614738"/>
              <a:gd name="connsiteX13" fmla="*/ 1014829 w 1016520"/>
              <a:gd name="connsiteY13" fmla="*/ 442580 h 614738"/>
              <a:gd name="connsiteX0" fmla="*/ 1014829 w 1016520"/>
              <a:gd name="connsiteY0" fmla="*/ 442580 h 625689"/>
              <a:gd name="connsiteX1" fmla="*/ 947921 w 1016520"/>
              <a:gd name="connsiteY1" fmla="*/ 241858 h 625689"/>
              <a:gd name="connsiteX2" fmla="*/ 825258 w 1016520"/>
              <a:gd name="connsiteY2" fmla="*/ 63438 h 625689"/>
              <a:gd name="connsiteX3" fmla="*/ 657990 w 1016520"/>
              <a:gd name="connsiteY3" fmla="*/ 7682 h 625689"/>
              <a:gd name="connsiteX4" fmla="*/ 368058 w 1016520"/>
              <a:gd name="connsiteY4" fmla="*/ 7682 h 625689"/>
              <a:gd name="connsiteX5" fmla="*/ 200790 w 1016520"/>
              <a:gd name="connsiteY5" fmla="*/ 74589 h 625689"/>
              <a:gd name="connsiteX6" fmla="*/ 55824 w 1016520"/>
              <a:gd name="connsiteY6" fmla="*/ 253009 h 625689"/>
              <a:gd name="connsiteX7" fmla="*/ 68 w 1016520"/>
              <a:gd name="connsiteY7" fmla="*/ 442580 h 625689"/>
              <a:gd name="connsiteX8" fmla="*/ 64838 w 1016520"/>
              <a:gd name="connsiteY8" fmla="*/ 525284 h 625689"/>
              <a:gd name="connsiteX9" fmla="*/ 241863 w 1016520"/>
              <a:gd name="connsiteY9" fmla="*/ 591634 h 625689"/>
              <a:gd name="connsiteX10" fmla="*/ 450205 w 1016520"/>
              <a:gd name="connsiteY10" fmla="*/ 625088 h 625689"/>
              <a:gd name="connsiteX11" fmla="*/ 691443 w 1016520"/>
              <a:gd name="connsiteY11" fmla="*/ 609848 h 625689"/>
              <a:gd name="connsiteX12" fmla="*/ 881014 w 1016520"/>
              <a:gd name="connsiteY12" fmla="*/ 554092 h 625689"/>
              <a:gd name="connsiteX13" fmla="*/ 1014829 w 1016520"/>
              <a:gd name="connsiteY13" fmla="*/ 442580 h 625689"/>
              <a:gd name="connsiteX0" fmla="*/ 1014829 w 1014831"/>
              <a:gd name="connsiteY0" fmla="*/ 442580 h 625689"/>
              <a:gd name="connsiteX1" fmla="*/ 947921 w 1014831"/>
              <a:gd name="connsiteY1" fmla="*/ 241858 h 625689"/>
              <a:gd name="connsiteX2" fmla="*/ 825258 w 1014831"/>
              <a:gd name="connsiteY2" fmla="*/ 63438 h 625689"/>
              <a:gd name="connsiteX3" fmla="*/ 657990 w 1014831"/>
              <a:gd name="connsiteY3" fmla="*/ 7682 h 625689"/>
              <a:gd name="connsiteX4" fmla="*/ 368058 w 1014831"/>
              <a:gd name="connsiteY4" fmla="*/ 7682 h 625689"/>
              <a:gd name="connsiteX5" fmla="*/ 200790 w 1014831"/>
              <a:gd name="connsiteY5" fmla="*/ 74589 h 625689"/>
              <a:gd name="connsiteX6" fmla="*/ 55824 w 1014831"/>
              <a:gd name="connsiteY6" fmla="*/ 253009 h 625689"/>
              <a:gd name="connsiteX7" fmla="*/ 68 w 1014831"/>
              <a:gd name="connsiteY7" fmla="*/ 442580 h 625689"/>
              <a:gd name="connsiteX8" fmla="*/ 64838 w 1014831"/>
              <a:gd name="connsiteY8" fmla="*/ 525284 h 625689"/>
              <a:gd name="connsiteX9" fmla="*/ 241863 w 1014831"/>
              <a:gd name="connsiteY9" fmla="*/ 591634 h 625689"/>
              <a:gd name="connsiteX10" fmla="*/ 450205 w 1014831"/>
              <a:gd name="connsiteY10" fmla="*/ 625088 h 625689"/>
              <a:gd name="connsiteX11" fmla="*/ 691443 w 1014831"/>
              <a:gd name="connsiteY11" fmla="*/ 609848 h 625689"/>
              <a:gd name="connsiteX12" fmla="*/ 881014 w 1014831"/>
              <a:gd name="connsiteY12" fmla="*/ 554092 h 625689"/>
              <a:gd name="connsiteX13" fmla="*/ 945860 w 1014831"/>
              <a:gd name="connsiteY13" fmla="*/ 532910 h 625689"/>
              <a:gd name="connsiteX14" fmla="*/ 1014829 w 1014831"/>
              <a:gd name="connsiteY14" fmla="*/ 442580 h 625689"/>
              <a:gd name="connsiteX0" fmla="*/ 1014829 w 1016520"/>
              <a:gd name="connsiteY0" fmla="*/ 442580 h 625689"/>
              <a:gd name="connsiteX1" fmla="*/ 947921 w 1016520"/>
              <a:gd name="connsiteY1" fmla="*/ 241858 h 625689"/>
              <a:gd name="connsiteX2" fmla="*/ 825258 w 1016520"/>
              <a:gd name="connsiteY2" fmla="*/ 63438 h 625689"/>
              <a:gd name="connsiteX3" fmla="*/ 657990 w 1016520"/>
              <a:gd name="connsiteY3" fmla="*/ 7682 h 625689"/>
              <a:gd name="connsiteX4" fmla="*/ 368058 w 1016520"/>
              <a:gd name="connsiteY4" fmla="*/ 7682 h 625689"/>
              <a:gd name="connsiteX5" fmla="*/ 200790 w 1016520"/>
              <a:gd name="connsiteY5" fmla="*/ 74589 h 625689"/>
              <a:gd name="connsiteX6" fmla="*/ 55824 w 1016520"/>
              <a:gd name="connsiteY6" fmla="*/ 253009 h 625689"/>
              <a:gd name="connsiteX7" fmla="*/ 68 w 1016520"/>
              <a:gd name="connsiteY7" fmla="*/ 442580 h 625689"/>
              <a:gd name="connsiteX8" fmla="*/ 64838 w 1016520"/>
              <a:gd name="connsiteY8" fmla="*/ 525284 h 625689"/>
              <a:gd name="connsiteX9" fmla="*/ 241863 w 1016520"/>
              <a:gd name="connsiteY9" fmla="*/ 591634 h 625689"/>
              <a:gd name="connsiteX10" fmla="*/ 450205 w 1016520"/>
              <a:gd name="connsiteY10" fmla="*/ 625088 h 625689"/>
              <a:gd name="connsiteX11" fmla="*/ 691443 w 1016520"/>
              <a:gd name="connsiteY11" fmla="*/ 609848 h 625689"/>
              <a:gd name="connsiteX12" fmla="*/ 881014 w 1016520"/>
              <a:gd name="connsiteY12" fmla="*/ 554092 h 625689"/>
              <a:gd name="connsiteX13" fmla="*/ 1014829 w 1016520"/>
              <a:gd name="connsiteY13" fmla="*/ 442580 h 625689"/>
              <a:gd name="connsiteX0" fmla="*/ 1014829 w 1016066"/>
              <a:gd name="connsiteY0" fmla="*/ 442580 h 625689"/>
              <a:gd name="connsiteX1" fmla="*/ 947921 w 1016066"/>
              <a:gd name="connsiteY1" fmla="*/ 241858 h 625689"/>
              <a:gd name="connsiteX2" fmla="*/ 825258 w 1016066"/>
              <a:gd name="connsiteY2" fmla="*/ 63438 h 625689"/>
              <a:gd name="connsiteX3" fmla="*/ 657990 w 1016066"/>
              <a:gd name="connsiteY3" fmla="*/ 7682 h 625689"/>
              <a:gd name="connsiteX4" fmla="*/ 368058 w 1016066"/>
              <a:gd name="connsiteY4" fmla="*/ 7682 h 625689"/>
              <a:gd name="connsiteX5" fmla="*/ 200790 w 1016066"/>
              <a:gd name="connsiteY5" fmla="*/ 74589 h 625689"/>
              <a:gd name="connsiteX6" fmla="*/ 55824 w 1016066"/>
              <a:gd name="connsiteY6" fmla="*/ 253009 h 625689"/>
              <a:gd name="connsiteX7" fmla="*/ 68 w 1016066"/>
              <a:gd name="connsiteY7" fmla="*/ 442580 h 625689"/>
              <a:gd name="connsiteX8" fmla="*/ 64838 w 1016066"/>
              <a:gd name="connsiteY8" fmla="*/ 525284 h 625689"/>
              <a:gd name="connsiteX9" fmla="*/ 241863 w 1016066"/>
              <a:gd name="connsiteY9" fmla="*/ 591634 h 625689"/>
              <a:gd name="connsiteX10" fmla="*/ 450205 w 1016066"/>
              <a:gd name="connsiteY10" fmla="*/ 625088 h 625689"/>
              <a:gd name="connsiteX11" fmla="*/ 691443 w 1016066"/>
              <a:gd name="connsiteY11" fmla="*/ 609848 h 625689"/>
              <a:gd name="connsiteX12" fmla="*/ 892444 w 1016066"/>
              <a:gd name="connsiteY12" fmla="*/ 565522 h 625689"/>
              <a:gd name="connsiteX13" fmla="*/ 1014829 w 1016066"/>
              <a:gd name="connsiteY13" fmla="*/ 442580 h 625689"/>
              <a:gd name="connsiteX0" fmla="*/ 1014829 w 1016096"/>
              <a:gd name="connsiteY0" fmla="*/ 443518 h 626627"/>
              <a:gd name="connsiteX1" fmla="*/ 947921 w 1016096"/>
              <a:gd name="connsiteY1" fmla="*/ 242796 h 626627"/>
              <a:gd name="connsiteX2" fmla="*/ 817638 w 1016096"/>
              <a:gd name="connsiteY2" fmla="*/ 79616 h 626627"/>
              <a:gd name="connsiteX3" fmla="*/ 657990 w 1016096"/>
              <a:gd name="connsiteY3" fmla="*/ 8620 h 626627"/>
              <a:gd name="connsiteX4" fmla="*/ 368058 w 1016096"/>
              <a:gd name="connsiteY4" fmla="*/ 8620 h 626627"/>
              <a:gd name="connsiteX5" fmla="*/ 200790 w 1016096"/>
              <a:gd name="connsiteY5" fmla="*/ 75527 h 626627"/>
              <a:gd name="connsiteX6" fmla="*/ 55824 w 1016096"/>
              <a:gd name="connsiteY6" fmla="*/ 253947 h 626627"/>
              <a:gd name="connsiteX7" fmla="*/ 68 w 1016096"/>
              <a:gd name="connsiteY7" fmla="*/ 443518 h 626627"/>
              <a:gd name="connsiteX8" fmla="*/ 64838 w 1016096"/>
              <a:gd name="connsiteY8" fmla="*/ 526222 h 626627"/>
              <a:gd name="connsiteX9" fmla="*/ 241863 w 1016096"/>
              <a:gd name="connsiteY9" fmla="*/ 592572 h 626627"/>
              <a:gd name="connsiteX10" fmla="*/ 450205 w 1016096"/>
              <a:gd name="connsiteY10" fmla="*/ 626026 h 626627"/>
              <a:gd name="connsiteX11" fmla="*/ 691443 w 1016096"/>
              <a:gd name="connsiteY11" fmla="*/ 610786 h 626627"/>
              <a:gd name="connsiteX12" fmla="*/ 892444 w 1016096"/>
              <a:gd name="connsiteY12" fmla="*/ 566460 h 626627"/>
              <a:gd name="connsiteX13" fmla="*/ 1014829 w 1016096"/>
              <a:gd name="connsiteY13" fmla="*/ 443518 h 626627"/>
              <a:gd name="connsiteX0" fmla="*/ 1014829 w 1016096"/>
              <a:gd name="connsiteY0" fmla="*/ 451386 h 634495"/>
              <a:gd name="connsiteX1" fmla="*/ 947921 w 1016096"/>
              <a:gd name="connsiteY1" fmla="*/ 250664 h 634495"/>
              <a:gd name="connsiteX2" fmla="*/ 817638 w 1016096"/>
              <a:gd name="connsiteY2" fmla="*/ 87484 h 634495"/>
              <a:gd name="connsiteX3" fmla="*/ 657990 w 1016096"/>
              <a:gd name="connsiteY3" fmla="*/ 16488 h 634495"/>
              <a:gd name="connsiteX4" fmla="*/ 402348 w 1016096"/>
              <a:gd name="connsiteY4" fmla="*/ 5058 h 634495"/>
              <a:gd name="connsiteX5" fmla="*/ 200790 w 1016096"/>
              <a:gd name="connsiteY5" fmla="*/ 83395 h 634495"/>
              <a:gd name="connsiteX6" fmla="*/ 55824 w 1016096"/>
              <a:gd name="connsiteY6" fmla="*/ 261815 h 634495"/>
              <a:gd name="connsiteX7" fmla="*/ 68 w 1016096"/>
              <a:gd name="connsiteY7" fmla="*/ 451386 h 634495"/>
              <a:gd name="connsiteX8" fmla="*/ 64838 w 1016096"/>
              <a:gd name="connsiteY8" fmla="*/ 534090 h 634495"/>
              <a:gd name="connsiteX9" fmla="*/ 241863 w 1016096"/>
              <a:gd name="connsiteY9" fmla="*/ 600440 h 634495"/>
              <a:gd name="connsiteX10" fmla="*/ 450205 w 1016096"/>
              <a:gd name="connsiteY10" fmla="*/ 633894 h 634495"/>
              <a:gd name="connsiteX11" fmla="*/ 691443 w 1016096"/>
              <a:gd name="connsiteY11" fmla="*/ 618654 h 634495"/>
              <a:gd name="connsiteX12" fmla="*/ 892444 w 1016096"/>
              <a:gd name="connsiteY12" fmla="*/ 574328 h 634495"/>
              <a:gd name="connsiteX13" fmla="*/ 1014829 w 1016096"/>
              <a:gd name="connsiteY13" fmla="*/ 451386 h 634495"/>
              <a:gd name="connsiteX0" fmla="*/ 1014829 w 1016096"/>
              <a:gd name="connsiteY0" fmla="*/ 449474 h 632583"/>
              <a:gd name="connsiteX1" fmla="*/ 947921 w 1016096"/>
              <a:gd name="connsiteY1" fmla="*/ 248752 h 632583"/>
              <a:gd name="connsiteX2" fmla="*/ 817638 w 1016096"/>
              <a:gd name="connsiteY2" fmla="*/ 85572 h 632583"/>
              <a:gd name="connsiteX3" fmla="*/ 648680 w 1016096"/>
              <a:gd name="connsiteY3" fmla="*/ 6404 h 632583"/>
              <a:gd name="connsiteX4" fmla="*/ 657990 w 1016096"/>
              <a:gd name="connsiteY4" fmla="*/ 14576 h 632583"/>
              <a:gd name="connsiteX5" fmla="*/ 402348 w 1016096"/>
              <a:gd name="connsiteY5" fmla="*/ 3146 h 632583"/>
              <a:gd name="connsiteX6" fmla="*/ 200790 w 1016096"/>
              <a:gd name="connsiteY6" fmla="*/ 81483 h 632583"/>
              <a:gd name="connsiteX7" fmla="*/ 55824 w 1016096"/>
              <a:gd name="connsiteY7" fmla="*/ 259903 h 632583"/>
              <a:gd name="connsiteX8" fmla="*/ 68 w 1016096"/>
              <a:gd name="connsiteY8" fmla="*/ 449474 h 632583"/>
              <a:gd name="connsiteX9" fmla="*/ 64838 w 1016096"/>
              <a:gd name="connsiteY9" fmla="*/ 532178 h 632583"/>
              <a:gd name="connsiteX10" fmla="*/ 241863 w 1016096"/>
              <a:gd name="connsiteY10" fmla="*/ 598528 h 632583"/>
              <a:gd name="connsiteX11" fmla="*/ 450205 w 1016096"/>
              <a:gd name="connsiteY11" fmla="*/ 631982 h 632583"/>
              <a:gd name="connsiteX12" fmla="*/ 691443 w 1016096"/>
              <a:gd name="connsiteY12" fmla="*/ 616742 h 632583"/>
              <a:gd name="connsiteX13" fmla="*/ 892444 w 1016096"/>
              <a:gd name="connsiteY13" fmla="*/ 572416 h 632583"/>
              <a:gd name="connsiteX14" fmla="*/ 1014829 w 1016096"/>
              <a:gd name="connsiteY14" fmla="*/ 449474 h 632583"/>
              <a:gd name="connsiteX0" fmla="*/ 1014829 w 1016126"/>
              <a:gd name="connsiteY0" fmla="*/ 449474 h 632583"/>
              <a:gd name="connsiteX1" fmla="*/ 947921 w 1016126"/>
              <a:gd name="connsiteY1" fmla="*/ 248752 h 632583"/>
              <a:gd name="connsiteX2" fmla="*/ 810018 w 1016126"/>
              <a:gd name="connsiteY2" fmla="*/ 97002 h 632583"/>
              <a:gd name="connsiteX3" fmla="*/ 648680 w 1016126"/>
              <a:gd name="connsiteY3" fmla="*/ 6404 h 632583"/>
              <a:gd name="connsiteX4" fmla="*/ 657990 w 1016126"/>
              <a:gd name="connsiteY4" fmla="*/ 14576 h 632583"/>
              <a:gd name="connsiteX5" fmla="*/ 402348 w 1016126"/>
              <a:gd name="connsiteY5" fmla="*/ 3146 h 632583"/>
              <a:gd name="connsiteX6" fmla="*/ 200790 w 1016126"/>
              <a:gd name="connsiteY6" fmla="*/ 81483 h 632583"/>
              <a:gd name="connsiteX7" fmla="*/ 55824 w 1016126"/>
              <a:gd name="connsiteY7" fmla="*/ 259903 h 632583"/>
              <a:gd name="connsiteX8" fmla="*/ 68 w 1016126"/>
              <a:gd name="connsiteY8" fmla="*/ 449474 h 632583"/>
              <a:gd name="connsiteX9" fmla="*/ 64838 w 1016126"/>
              <a:gd name="connsiteY9" fmla="*/ 532178 h 632583"/>
              <a:gd name="connsiteX10" fmla="*/ 241863 w 1016126"/>
              <a:gd name="connsiteY10" fmla="*/ 598528 h 632583"/>
              <a:gd name="connsiteX11" fmla="*/ 450205 w 1016126"/>
              <a:gd name="connsiteY11" fmla="*/ 631982 h 632583"/>
              <a:gd name="connsiteX12" fmla="*/ 691443 w 1016126"/>
              <a:gd name="connsiteY12" fmla="*/ 616742 h 632583"/>
              <a:gd name="connsiteX13" fmla="*/ 892444 w 1016126"/>
              <a:gd name="connsiteY13" fmla="*/ 572416 h 632583"/>
              <a:gd name="connsiteX14" fmla="*/ 1014829 w 1016126"/>
              <a:gd name="connsiteY14" fmla="*/ 449474 h 632583"/>
              <a:gd name="connsiteX0" fmla="*/ 1014829 w 1016126"/>
              <a:gd name="connsiteY0" fmla="*/ 455295 h 638404"/>
              <a:gd name="connsiteX1" fmla="*/ 947921 w 1016126"/>
              <a:gd name="connsiteY1" fmla="*/ 254573 h 638404"/>
              <a:gd name="connsiteX2" fmla="*/ 810018 w 1016126"/>
              <a:gd name="connsiteY2" fmla="*/ 102823 h 638404"/>
              <a:gd name="connsiteX3" fmla="*/ 648680 w 1016126"/>
              <a:gd name="connsiteY3" fmla="*/ 12225 h 638404"/>
              <a:gd name="connsiteX4" fmla="*/ 402348 w 1016126"/>
              <a:gd name="connsiteY4" fmla="*/ 8967 h 638404"/>
              <a:gd name="connsiteX5" fmla="*/ 200790 w 1016126"/>
              <a:gd name="connsiteY5" fmla="*/ 87304 h 638404"/>
              <a:gd name="connsiteX6" fmla="*/ 55824 w 1016126"/>
              <a:gd name="connsiteY6" fmla="*/ 265724 h 638404"/>
              <a:gd name="connsiteX7" fmla="*/ 68 w 1016126"/>
              <a:gd name="connsiteY7" fmla="*/ 455295 h 638404"/>
              <a:gd name="connsiteX8" fmla="*/ 64838 w 1016126"/>
              <a:gd name="connsiteY8" fmla="*/ 537999 h 638404"/>
              <a:gd name="connsiteX9" fmla="*/ 241863 w 1016126"/>
              <a:gd name="connsiteY9" fmla="*/ 604349 h 638404"/>
              <a:gd name="connsiteX10" fmla="*/ 450205 w 1016126"/>
              <a:gd name="connsiteY10" fmla="*/ 637803 h 638404"/>
              <a:gd name="connsiteX11" fmla="*/ 691443 w 1016126"/>
              <a:gd name="connsiteY11" fmla="*/ 622563 h 638404"/>
              <a:gd name="connsiteX12" fmla="*/ 892444 w 1016126"/>
              <a:gd name="connsiteY12" fmla="*/ 578237 h 638404"/>
              <a:gd name="connsiteX13" fmla="*/ 1014829 w 1016126"/>
              <a:gd name="connsiteY13" fmla="*/ 455295 h 638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16126" h="638404">
                <a:moveTo>
                  <a:pt x="1014829" y="455295"/>
                </a:moveTo>
                <a:cubicBezTo>
                  <a:pt x="1024075" y="401351"/>
                  <a:pt x="982056" y="313318"/>
                  <a:pt x="947921" y="254573"/>
                </a:cubicBezTo>
                <a:cubicBezTo>
                  <a:pt x="913786" y="195828"/>
                  <a:pt x="859891" y="143214"/>
                  <a:pt x="810018" y="102823"/>
                </a:cubicBezTo>
                <a:cubicBezTo>
                  <a:pt x="760145" y="62432"/>
                  <a:pt x="716625" y="27868"/>
                  <a:pt x="648680" y="12225"/>
                </a:cubicBezTo>
                <a:cubicBezTo>
                  <a:pt x="580735" y="-3418"/>
                  <a:pt x="476996" y="-3546"/>
                  <a:pt x="402348" y="8967"/>
                </a:cubicBezTo>
                <a:cubicBezTo>
                  <a:pt x="327700" y="21480"/>
                  <a:pt x="258544" y="44511"/>
                  <a:pt x="200790" y="87304"/>
                </a:cubicBezTo>
                <a:cubicBezTo>
                  <a:pt x="143036" y="130097"/>
                  <a:pt x="89278" y="204392"/>
                  <a:pt x="55824" y="265724"/>
                </a:cubicBezTo>
                <a:cubicBezTo>
                  <a:pt x="22370" y="327056"/>
                  <a:pt x="-1434" y="409916"/>
                  <a:pt x="68" y="455295"/>
                </a:cubicBezTo>
                <a:cubicBezTo>
                  <a:pt x="1570" y="500674"/>
                  <a:pt x="24539" y="513157"/>
                  <a:pt x="64838" y="537999"/>
                </a:cubicBezTo>
                <a:cubicBezTo>
                  <a:pt x="105137" y="562841"/>
                  <a:pt x="177635" y="587715"/>
                  <a:pt x="241863" y="604349"/>
                </a:cubicBezTo>
                <a:cubicBezTo>
                  <a:pt x="306091" y="620983"/>
                  <a:pt x="375275" y="634767"/>
                  <a:pt x="450205" y="637803"/>
                </a:cubicBezTo>
                <a:cubicBezTo>
                  <a:pt x="525135" y="640839"/>
                  <a:pt x="617102" y="631856"/>
                  <a:pt x="691443" y="622563"/>
                </a:cubicBezTo>
                <a:cubicBezTo>
                  <a:pt x="765784" y="613270"/>
                  <a:pt x="850041" y="591060"/>
                  <a:pt x="892444" y="578237"/>
                </a:cubicBezTo>
                <a:cubicBezTo>
                  <a:pt x="946342" y="550359"/>
                  <a:pt x="1005583" y="509239"/>
                  <a:pt x="1014829" y="455295"/>
                </a:cubicBezTo>
                <a:close/>
              </a:path>
            </a:pathLst>
          </a:custGeom>
          <a:solidFill>
            <a:schemeClr val="tx2">
              <a:lumMod val="20000"/>
              <a:lumOff val="80000"/>
              <a:alpha val="3607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3" name="Ellipszis 52"/>
          <p:cNvSpPr/>
          <p:nvPr/>
        </p:nvSpPr>
        <p:spPr>
          <a:xfrm>
            <a:off x="1868104" y="3794135"/>
            <a:ext cx="186441" cy="1350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58" name="Egyenes összekötő nyíllal 57"/>
          <p:cNvCxnSpPr/>
          <p:nvPr/>
        </p:nvCxnSpPr>
        <p:spPr>
          <a:xfrm flipH="1">
            <a:off x="6158374" y="4089770"/>
            <a:ext cx="720080" cy="5670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Egyenes összekötő nyíllal 58"/>
          <p:cNvCxnSpPr/>
          <p:nvPr/>
        </p:nvCxnSpPr>
        <p:spPr>
          <a:xfrm>
            <a:off x="6886838" y="4089770"/>
            <a:ext cx="107173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Egyenes összekötő nyíllal 59"/>
          <p:cNvCxnSpPr/>
          <p:nvPr/>
        </p:nvCxnSpPr>
        <p:spPr>
          <a:xfrm flipV="1">
            <a:off x="6878454" y="3306683"/>
            <a:ext cx="0" cy="7830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Szövegdoboz 60"/>
              <p:cNvSpPr txBox="1"/>
              <p:nvPr/>
            </p:nvSpPr>
            <p:spPr>
              <a:xfrm>
                <a:off x="5801512" y="4384198"/>
                <a:ext cx="39280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u-HU" sz="2000" i="1" dirty="0" smtClean="0">
                          <a:latin typeface="Cambria Math"/>
                        </a:rPr>
                        <m:t>𝑥</m:t>
                      </m:r>
                    </m:oMath>
                  </m:oMathPara>
                </a14:m>
                <a:endParaRPr lang="en-US" sz="2000" i="1" dirty="0"/>
              </a:p>
            </p:txBody>
          </p:sp>
        </mc:Choice>
        <mc:Fallback xmlns="">
          <p:sp>
            <p:nvSpPr>
              <p:cNvPr id="61" name="Szövegdoboz 60"/>
              <p:cNvSpPr txBox="1">
                <a:spLocks noRot="1" noChangeAspect="1" noMove="1" noResize="1" noEditPoints="1" noAdjustHandles="1" noChangeArrowheads="1" noChangeShapeType="1" noTextEdit="1"/>
              </p:cNvSpPr>
              <p:nvPr/>
            </p:nvSpPr>
            <p:spPr>
              <a:xfrm>
                <a:off x="5801512" y="4384198"/>
                <a:ext cx="392800" cy="400110"/>
              </a:xfrm>
              <a:prstGeom prst="rect">
                <a:avLst/>
              </a:prstGeom>
              <a:blipFill rotWithShape="1">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Szövegdoboz 61"/>
              <p:cNvSpPr txBox="1"/>
              <p:nvPr/>
            </p:nvSpPr>
            <p:spPr>
              <a:xfrm>
                <a:off x="7604202" y="4089771"/>
                <a:ext cx="39741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u-HU" sz="2000" i="1" dirty="0" smtClean="0">
                          <a:latin typeface="Cambria Math"/>
                        </a:rPr>
                        <m:t>𝑦</m:t>
                      </m:r>
                    </m:oMath>
                  </m:oMathPara>
                </a14:m>
                <a:endParaRPr lang="en-US" sz="2000" i="1" dirty="0"/>
              </a:p>
            </p:txBody>
          </p:sp>
        </mc:Choice>
        <mc:Fallback xmlns="">
          <p:sp>
            <p:nvSpPr>
              <p:cNvPr id="62" name="Szövegdoboz 61"/>
              <p:cNvSpPr txBox="1">
                <a:spLocks noRot="1" noChangeAspect="1" noMove="1" noResize="1" noEditPoints="1" noAdjustHandles="1" noChangeArrowheads="1" noChangeShapeType="1" noTextEdit="1"/>
              </p:cNvSpPr>
              <p:nvPr/>
            </p:nvSpPr>
            <p:spPr>
              <a:xfrm>
                <a:off x="7604202" y="4089771"/>
                <a:ext cx="397416" cy="400110"/>
              </a:xfrm>
              <a:prstGeom prst="rect">
                <a:avLst/>
              </a:prstGeom>
              <a:blipFill rotWithShape="1">
                <a:blip r:embed="rId19"/>
                <a:stretch>
                  <a:fillRect b="-7576"/>
                </a:stretch>
              </a:blipFill>
            </p:spPr>
            <p:txBody>
              <a:bodyPr/>
              <a:lstStyle/>
              <a:p>
                <a:r>
                  <a:rPr lang="en-US">
                    <a:noFill/>
                  </a:rPr>
                  <a:t> </a:t>
                </a:r>
              </a:p>
            </p:txBody>
          </p:sp>
        </mc:Fallback>
      </mc:AlternateContent>
      <p:sp>
        <p:nvSpPr>
          <p:cNvPr id="63" name="Szövegdoboz 62"/>
          <p:cNvSpPr txBox="1"/>
          <p:nvPr/>
        </p:nvSpPr>
        <p:spPr>
          <a:xfrm>
            <a:off x="6506991" y="3172534"/>
            <a:ext cx="356187" cy="400110"/>
          </a:xfrm>
          <a:prstGeom prst="rect">
            <a:avLst/>
          </a:prstGeom>
          <a:noFill/>
        </p:spPr>
        <p:txBody>
          <a:bodyPr wrap="none" rtlCol="0">
            <a:spAutoFit/>
          </a:bodyPr>
          <a:lstStyle/>
          <a:p>
            <a:r>
              <a:rPr lang="hu-HU" sz="2000" i="1" dirty="0" smtClean="0"/>
              <a:t>w</a:t>
            </a:r>
            <a:endParaRPr lang="en-US" sz="2000" i="1" dirty="0"/>
          </a:p>
        </p:txBody>
      </p:sp>
      <mc:AlternateContent xmlns:mc="http://schemas.openxmlformats.org/markup-compatibility/2006" xmlns:a14="http://schemas.microsoft.com/office/drawing/2010/main">
        <mc:Choice Requires="a14">
          <p:sp>
            <p:nvSpPr>
              <p:cNvPr id="67" name="Szövegdoboz 66"/>
              <p:cNvSpPr txBox="1"/>
              <p:nvPr/>
            </p:nvSpPr>
            <p:spPr>
              <a:xfrm>
                <a:off x="5003697" y="4690614"/>
                <a:ext cx="3748334" cy="461665"/>
              </a:xfrm>
              <a:prstGeom prst="rect">
                <a:avLst/>
              </a:prstGeom>
              <a:noFill/>
            </p:spPr>
            <p:txBody>
              <a:bodyPr wrap="none" rtlCol="0">
                <a:spAutoFit/>
              </a:bodyPr>
              <a:lstStyle/>
              <a:p>
                <a:r>
                  <a:rPr lang="en-US" b="1" dirty="0" smtClean="0">
                    <a:latin typeface="+mn-lt"/>
                  </a:rPr>
                  <a:t>Hyperbolic</a:t>
                </a:r>
                <a:r>
                  <a:rPr lang="hu-HU" b="1" dirty="0" smtClean="0">
                    <a:latin typeface="+mn-lt"/>
                  </a:rPr>
                  <a:t>:</a:t>
                </a:r>
                <a:r>
                  <a:rPr lang="hu-HU" sz="2000" b="1" dirty="0" smtClean="0"/>
                  <a:t> </a:t>
                </a:r>
                <a14:m>
                  <m:oMath xmlns:m="http://schemas.openxmlformats.org/officeDocument/2006/math">
                    <m:r>
                      <a:rPr lang="hu-HU" sz="2000" i="1" dirty="0" smtClean="0">
                        <a:latin typeface="Cambria Math"/>
                      </a:rPr>
                      <m:t>𝑥</m:t>
                    </m:r>
                    <m:r>
                      <a:rPr lang="hu-HU" sz="2000" i="1" baseline="30000" dirty="0" smtClean="0">
                        <a:latin typeface="Cambria Math"/>
                      </a:rPr>
                      <m:t>2</m:t>
                    </m:r>
                    <m:r>
                      <a:rPr lang="hu-HU" sz="2000" i="1" dirty="0" smtClean="0">
                        <a:latin typeface="Cambria Math"/>
                      </a:rPr>
                      <m:t>+</m:t>
                    </m:r>
                    <m:r>
                      <a:rPr lang="hu-HU" sz="2000" i="1" dirty="0" smtClean="0">
                        <a:latin typeface="Cambria Math"/>
                      </a:rPr>
                      <m:t>𝑦</m:t>
                    </m:r>
                    <m:r>
                      <a:rPr lang="hu-HU" sz="2000" i="1" baseline="30000" dirty="0" smtClean="0">
                        <a:latin typeface="Cambria Math"/>
                      </a:rPr>
                      <m:t>2</m:t>
                    </m:r>
                    <m:r>
                      <a:rPr lang="en-US" sz="2000" i="1" dirty="0">
                        <a:solidFill>
                          <a:prstClr val="black"/>
                        </a:solidFill>
                        <a:latin typeface="Cambria Math"/>
                      </a:rPr>
                      <m:t>−</m:t>
                    </m:r>
                    <m:r>
                      <a:rPr lang="hu-HU" sz="2000" i="1" dirty="0" smtClean="0">
                        <a:latin typeface="Cambria Math"/>
                      </a:rPr>
                      <m:t>𝑤</m:t>
                    </m:r>
                    <m:r>
                      <a:rPr lang="hu-HU" sz="2000" i="1" baseline="30000" dirty="0" smtClean="0">
                        <a:latin typeface="Cambria Math"/>
                      </a:rPr>
                      <m:t>2</m:t>
                    </m:r>
                    <m:r>
                      <a:rPr lang="en-US" sz="2000" i="1" dirty="0" smtClean="0">
                        <a:latin typeface="Cambria Math"/>
                      </a:rPr>
                      <m:t>=</m:t>
                    </m:r>
                    <m:r>
                      <a:rPr lang="en-US" sz="2000" i="1" dirty="0" smtClean="0">
                        <a:solidFill>
                          <a:prstClr val="black"/>
                        </a:solidFill>
                        <a:latin typeface="Cambria Math"/>
                      </a:rPr>
                      <m:t>−</m:t>
                    </m:r>
                    <m:r>
                      <a:rPr lang="en-US" sz="2000" i="1" dirty="0" smtClean="0">
                        <a:latin typeface="Cambria Math"/>
                      </a:rPr>
                      <m:t>1</m:t>
                    </m:r>
                  </m:oMath>
                </a14:m>
                <a:endParaRPr lang="en-US" sz="2000" dirty="0"/>
              </a:p>
            </p:txBody>
          </p:sp>
        </mc:Choice>
        <mc:Fallback xmlns="">
          <p:sp>
            <p:nvSpPr>
              <p:cNvPr id="67" name="Szövegdoboz 66"/>
              <p:cNvSpPr txBox="1">
                <a:spLocks noRot="1" noChangeAspect="1" noMove="1" noResize="1" noEditPoints="1" noAdjustHandles="1" noChangeArrowheads="1" noChangeShapeType="1" noTextEdit="1"/>
              </p:cNvSpPr>
              <p:nvPr/>
            </p:nvSpPr>
            <p:spPr>
              <a:xfrm>
                <a:off x="5003697" y="4690614"/>
                <a:ext cx="3748334" cy="461665"/>
              </a:xfrm>
              <a:prstGeom prst="rect">
                <a:avLst/>
              </a:prstGeom>
              <a:blipFill rotWithShape="1">
                <a:blip r:embed="rId20"/>
                <a:stretch>
                  <a:fillRect l="-2114" t="-10526" b="-28947"/>
                </a:stretch>
              </a:blipFill>
            </p:spPr>
            <p:txBody>
              <a:bodyPr/>
              <a:lstStyle/>
              <a:p>
                <a:r>
                  <a:rPr lang="en-US">
                    <a:noFill/>
                  </a:rPr>
                  <a:t> </a:t>
                </a:r>
              </a:p>
            </p:txBody>
          </p:sp>
        </mc:Fallback>
      </mc:AlternateContent>
      <p:cxnSp>
        <p:nvCxnSpPr>
          <p:cNvPr id="72" name="Egyenes összekötő nyíllal 71"/>
          <p:cNvCxnSpPr/>
          <p:nvPr/>
        </p:nvCxnSpPr>
        <p:spPr>
          <a:xfrm flipV="1">
            <a:off x="6886824" y="3037076"/>
            <a:ext cx="1295396" cy="1052695"/>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Egyenes összekötő nyíllal 73"/>
          <p:cNvCxnSpPr/>
          <p:nvPr/>
        </p:nvCxnSpPr>
        <p:spPr>
          <a:xfrm flipH="1" flipV="1">
            <a:off x="5589932" y="3063854"/>
            <a:ext cx="1290078" cy="103536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6" name="Ellipszis 75"/>
          <p:cNvSpPr/>
          <p:nvPr/>
        </p:nvSpPr>
        <p:spPr>
          <a:xfrm>
            <a:off x="5827770" y="3037076"/>
            <a:ext cx="2102423" cy="2428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1" name="Szabadkézi sokszög 80"/>
          <p:cNvSpPr/>
          <p:nvPr/>
        </p:nvSpPr>
        <p:spPr>
          <a:xfrm>
            <a:off x="5827463" y="3030293"/>
            <a:ext cx="2094474" cy="712278"/>
          </a:xfrm>
          <a:custGeom>
            <a:avLst/>
            <a:gdLst>
              <a:gd name="connsiteX0" fmla="*/ 2119756 w 2120750"/>
              <a:gd name="connsiteY0" fmla="*/ 155863 h 947976"/>
              <a:gd name="connsiteX1" fmla="*/ 1787247 w 2120750"/>
              <a:gd name="connsiteY1" fmla="*/ 477981 h 947976"/>
              <a:gd name="connsiteX2" fmla="*/ 1413174 w 2120750"/>
              <a:gd name="connsiteY2" fmla="*/ 820881 h 947976"/>
              <a:gd name="connsiteX3" fmla="*/ 1070274 w 2120750"/>
              <a:gd name="connsiteY3" fmla="*/ 945572 h 947976"/>
              <a:gd name="connsiteX4" fmla="*/ 602683 w 2120750"/>
              <a:gd name="connsiteY4" fmla="*/ 727363 h 947976"/>
              <a:gd name="connsiteX5" fmla="*/ 311738 w 2120750"/>
              <a:gd name="connsiteY5" fmla="*/ 488372 h 947976"/>
              <a:gd name="connsiteX6" fmla="*/ 10 w 2120750"/>
              <a:gd name="connsiteY6" fmla="*/ 187036 h 947976"/>
              <a:gd name="connsiteX7" fmla="*/ 322129 w 2120750"/>
              <a:gd name="connsiteY7" fmla="*/ 41563 h 947976"/>
              <a:gd name="connsiteX8" fmla="*/ 748156 w 2120750"/>
              <a:gd name="connsiteY8" fmla="*/ 20781 h 947976"/>
              <a:gd name="connsiteX9" fmla="*/ 1184574 w 2120750"/>
              <a:gd name="connsiteY9" fmla="*/ 0 h 947976"/>
              <a:gd name="connsiteX10" fmla="*/ 1579429 w 2120750"/>
              <a:gd name="connsiteY10" fmla="*/ 20781 h 947976"/>
              <a:gd name="connsiteX11" fmla="*/ 1880765 w 2120750"/>
              <a:gd name="connsiteY11" fmla="*/ 72736 h 947976"/>
              <a:gd name="connsiteX12" fmla="*/ 2119756 w 2120750"/>
              <a:gd name="connsiteY12" fmla="*/ 155863 h 947976"/>
              <a:gd name="connsiteX0" fmla="*/ 2074036 w 2075351"/>
              <a:gd name="connsiteY0" fmla="*/ 178723 h 947976"/>
              <a:gd name="connsiteX1" fmla="*/ 1787247 w 2075351"/>
              <a:gd name="connsiteY1" fmla="*/ 477981 h 947976"/>
              <a:gd name="connsiteX2" fmla="*/ 1413174 w 2075351"/>
              <a:gd name="connsiteY2" fmla="*/ 820881 h 947976"/>
              <a:gd name="connsiteX3" fmla="*/ 1070274 w 2075351"/>
              <a:gd name="connsiteY3" fmla="*/ 945572 h 947976"/>
              <a:gd name="connsiteX4" fmla="*/ 602683 w 2075351"/>
              <a:gd name="connsiteY4" fmla="*/ 727363 h 947976"/>
              <a:gd name="connsiteX5" fmla="*/ 311738 w 2075351"/>
              <a:gd name="connsiteY5" fmla="*/ 488372 h 947976"/>
              <a:gd name="connsiteX6" fmla="*/ 10 w 2075351"/>
              <a:gd name="connsiteY6" fmla="*/ 187036 h 947976"/>
              <a:gd name="connsiteX7" fmla="*/ 322129 w 2075351"/>
              <a:gd name="connsiteY7" fmla="*/ 41563 h 947976"/>
              <a:gd name="connsiteX8" fmla="*/ 748156 w 2075351"/>
              <a:gd name="connsiteY8" fmla="*/ 20781 h 947976"/>
              <a:gd name="connsiteX9" fmla="*/ 1184574 w 2075351"/>
              <a:gd name="connsiteY9" fmla="*/ 0 h 947976"/>
              <a:gd name="connsiteX10" fmla="*/ 1579429 w 2075351"/>
              <a:gd name="connsiteY10" fmla="*/ 20781 h 947976"/>
              <a:gd name="connsiteX11" fmla="*/ 1880765 w 2075351"/>
              <a:gd name="connsiteY11" fmla="*/ 72736 h 947976"/>
              <a:gd name="connsiteX12" fmla="*/ 2074036 w 2075351"/>
              <a:gd name="connsiteY12" fmla="*/ 178723 h 947976"/>
              <a:gd name="connsiteX0" fmla="*/ 2093085 w 2094400"/>
              <a:gd name="connsiteY0" fmla="*/ 178723 h 947976"/>
              <a:gd name="connsiteX1" fmla="*/ 1806296 w 2094400"/>
              <a:gd name="connsiteY1" fmla="*/ 477981 h 947976"/>
              <a:gd name="connsiteX2" fmla="*/ 1432223 w 2094400"/>
              <a:gd name="connsiteY2" fmla="*/ 820881 h 947976"/>
              <a:gd name="connsiteX3" fmla="*/ 1089323 w 2094400"/>
              <a:gd name="connsiteY3" fmla="*/ 945572 h 947976"/>
              <a:gd name="connsiteX4" fmla="*/ 621732 w 2094400"/>
              <a:gd name="connsiteY4" fmla="*/ 727363 h 947976"/>
              <a:gd name="connsiteX5" fmla="*/ 330787 w 2094400"/>
              <a:gd name="connsiteY5" fmla="*/ 488372 h 947976"/>
              <a:gd name="connsiteX6" fmla="*/ 9 w 2094400"/>
              <a:gd name="connsiteY6" fmla="*/ 179416 h 947976"/>
              <a:gd name="connsiteX7" fmla="*/ 341178 w 2094400"/>
              <a:gd name="connsiteY7" fmla="*/ 41563 h 947976"/>
              <a:gd name="connsiteX8" fmla="*/ 767205 w 2094400"/>
              <a:gd name="connsiteY8" fmla="*/ 20781 h 947976"/>
              <a:gd name="connsiteX9" fmla="*/ 1203623 w 2094400"/>
              <a:gd name="connsiteY9" fmla="*/ 0 h 947976"/>
              <a:gd name="connsiteX10" fmla="*/ 1598478 w 2094400"/>
              <a:gd name="connsiteY10" fmla="*/ 20781 h 947976"/>
              <a:gd name="connsiteX11" fmla="*/ 1899814 w 2094400"/>
              <a:gd name="connsiteY11" fmla="*/ 72736 h 947976"/>
              <a:gd name="connsiteX12" fmla="*/ 2093085 w 2094400"/>
              <a:gd name="connsiteY12" fmla="*/ 178723 h 947976"/>
              <a:gd name="connsiteX0" fmla="*/ 2093085 w 2094400"/>
              <a:gd name="connsiteY0" fmla="*/ 199852 h 969105"/>
              <a:gd name="connsiteX1" fmla="*/ 1806296 w 2094400"/>
              <a:gd name="connsiteY1" fmla="*/ 499110 h 969105"/>
              <a:gd name="connsiteX2" fmla="*/ 1432223 w 2094400"/>
              <a:gd name="connsiteY2" fmla="*/ 842010 h 969105"/>
              <a:gd name="connsiteX3" fmla="*/ 1089323 w 2094400"/>
              <a:gd name="connsiteY3" fmla="*/ 966701 h 969105"/>
              <a:gd name="connsiteX4" fmla="*/ 621732 w 2094400"/>
              <a:gd name="connsiteY4" fmla="*/ 748492 h 969105"/>
              <a:gd name="connsiteX5" fmla="*/ 330787 w 2094400"/>
              <a:gd name="connsiteY5" fmla="*/ 509501 h 969105"/>
              <a:gd name="connsiteX6" fmla="*/ 9 w 2094400"/>
              <a:gd name="connsiteY6" fmla="*/ 200545 h 969105"/>
              <a:gd name="connsiteX7" fmla="*/ 341178 w 2094400"/>
              <a:gd name="connsiteY7" fmla="*/ 62692 h 969105"/>
              <a:gd name="connsiteX8" fmla="*/ 774825 w 2094400"/>
              <a:gd name="connsiteY8" fmla="*/ 0 h 969105"/>
              <a:gd name="connsiteX9" fmla="*/ 1203623 w 2094400"/>
              <a:gd name="connsiteY9" fmla="*/ 21129 h 969105"/>
              <a:gd name="connsiteX10" fmla="*/ 1598478 w 2094400"/>
              <a:gd name="connsiteY10" fmla="*/ 41910 h 969105"/>
              <a:gd name="connsiteX11" fmla="*/ 1899814 w 2094400"/>
              <a:gd name="connsiteY11" fmla="*/ 93865 h 969105"/>
              <a:gd name="connsiteX12" fmla="*/ 2093085 w 2094400"/>
              <a:gd name="connsiteY12" fmla="*/ 199852 h 969105"/>
              <a:gd name="connsiteX0" fmla="*/ 2093085 w 2094400"/>
              <a:gd name="connsiteY0" fmla="*/ 179009 h 948262"/>
              <a:gd name="connsiteX1" fmla="*/ 1806296 w 2094400"/>
              <a:gd name="connsiteY1" fmla="*/ 478267 h 948262"/>
              <a:gd name="connsiteX2" fmla="*/ 1432223 w 2094400"/>
              <a:gd name="connsiteY2" fmla="*/ 821167 h 948262"/>
              <a:gd name="connsiteX3" fmla="*/ 1089323 w 2094400"/>
              <a:gd name="connsiteY3" fmla="*/ 945858 h 948262"/>
              <a:gd name="connsiteX4" fmla="*/ 621732 w 2094400"/>
              <a:gd name="connsiteY4" fmla="*/ 727649 h 948262"/>
              <a:gd name="connsiteX5" fmla="*/ 330787 w 2094400"/>
              <a:gd name="connsiteY5" fmla="*/ 488658 h 948262"/>
              <a:gd name="connsiteX6" fmla="*/ 9 w 2094400"/>
              <a:gd name="connsiteY6" fmla="*/ 179702 h 948262"/>
              <a:gd name="connsiteX7" fmla="*/ 341178 w 2094400"/>
              <a:gd name="connsiteY7" fmla="*/ 41849 h 948262"/>
              <a:gd name="connsiteX8" fmla="*/ 778635 w 2094400"/>
              <a:gd name="connsiteY8" fmla="*/ 9637 h 948262"/>
              <a:gd name="connsiteX9" fmla="*/ 1203623 w 2094400"/>
              <a:gd name="connsiteY9" fmla="*/ 286 h 948262"/>
              <a:gd name="connsiteX10" fmla="*/ 1598478 w 2094400"/>
              <a:gd name="connsiteY10" fmla="*/ 21067 h 948262"/>
              <a:gd name="connsiteX11" fmla="*/ 1899814 w 2094400"/>
              <a:gd name="connsiteY11" fmla="*/ 73022 h 948262"/>
              <a:gd name="connsiteX12" fmla="*/ 2093085 w 2094400"/>
              <a:gd name="connsiteY12" fmla="*/ 179009 h 948262"/>
              <a:gd name="connsiteX0" fmla="*/ 2093085 w 2094400"/>
              <a:gd name="connsiteY0" fmla="*/ 179009 h 951978"/>
              <a:gd name="connsiteX1" fmla="*/ 1806296 w 2094400"/>
              <a:gd name="connsiteY1" fmla="*/ 478267 h 951978"/>
              <a:gd name="connsiteX2" fmla="*/ 1432223 w 2094400"/>
              <a:gd name="connsiteY2" fmla="*/ 821167 h 951978"/>
              <a:gd name="connsiteX3" fmla="*/ 1058843 w 2094400"/>
              <a:gd name="connsiteY3" fmla="*/ 949668 h 951978"/>
              <a:gd name="connsiteX4" fmla="*/ 621732 w 2094400"/>
              <a:gd name="connsiteY4" fmla="*/ 727649 h 951978"/>
              <a:gd name="connsiteX5" fmla="*/ 330787 w 2094400"/>
              <a:gd name="connsiteY5" fmla="*/ 488658 h 951978"/>
              <a:gd name="connsiteX6" fmla="*/ 9 w 2094400"/>
              <a:gd name="connsiteY6" fmla="*/ 179702 h 951978"/>
              <a:gd name="connsiteX7" fmla="*/ 341178 w 2094400"/>
              <a:gd name="connsiteY7" fmla="*/ 41849 h 951978"/>
              <a:gd name="connsiteX8" fmla="*/ 778635 w 2094400"/>
              <a:gd name="connsiteY8" fmla="*/ 9637 h 951978"/>
              <a:gd name="connsiteX9" fmla="*/ 1203623 w 2094400"/>
              <a:gd name="connsiteY9" fmla="*/ 286 h 951978"/>
              <a:gd name="connsiteX10" fmla="*/ 1598478 w 2094400"/>
              <a:gd name="connsiteY10" fmla="*/ 21067 h 951978"/>
              <a:gd name="connsiteX11" fmla="*/ 1899814 w 2094400"/>
              <a:gd name="connsiteY11" fmla="*/ 73022 h 951978"/>
              <a:gd name="connsiteX12" fmla="*/ 2093085 w 2094400"/>
              <a:gd name="connsiteY12" fmla="*/ 179009 h 951978"/>
              <a:gd name="connsiteX0" fmla="*/ 2093085 w 2094400"/>
              <a:gd name="connsiteY0" fmla="*/ 179009 h 950618"/>
              <a:gd name="connsiteX1" fmla="*/ 1806296 w 2094400"/>
              <a:gd name="connsiteY1" fmla="*/ 478267 h 950618"/>
              <a:gd name="connsiteX2" fmla="*/ 1432223 w 2094400"/>
              <a:gd name="connsiteY2" fmla="*/ 821167 h 950618"/>
              <a:gd name="connsiteX3" fmla="*/ 1058843 w 2094400"/>
              <a:gd name="connsiteY3" fmla="*/ 949668 h 950618"/>
              <a:gd name="connsiteX4" fmla="*/ 625542 w 2094400"/>
              <a:gd name="connsiteY4" fmla="*/ 765749 h 950618"/>
              <a:gd name="connsiteX5" fmla="*/ 330787 w 2094400"/>
              <a:gd name="connsiteY5" fmla="*/ 488658 h 950618"/>
              <a:gd name="connsiteX6" fmla="*/ 9 w 2094400"/>
              <a:gd name="connsiteY6" fmla="*/ 179702 h 950618"/>
              <a:gd name="connsiteX7" fmla="*/ 341178 w 2094400"/>
              <a:gd name="connsiteY7" fmla="*/ 41849 h 950618"/>
              <a:gd name="connsiteX8" fmla="*/ 778635 w 2094400"/>
              <a:gd name="connsiteY8" fmla="*/ 9637 h 950618"/>
              <a:gd name="connsiteX9" fmla="*/ 1203623 w 2094400"/>
              <a:gd name="connsiteY9" fmla="*/ 286 h 950618"/>
              <a:gd name="connsiteX10" fmla="*/ 1598478 w 2094400"/>
              <a:gd name="connsiteY10" fmla="*/ 21067 h 950618"/>
              <a:gd name="connsiteX11" fmla="*/ 1899814 w 2094400"/>
              <a:gd name="connsiteY11" fmla="*/ 73022 h 950618"/>
              <a:gd name="connsiteX12" fmla="*/ 2093085 w 2094400"/>
              <a:gd name="connsiteY12" fmla="*/ 179009 h 950618"/>
              <a:gd name="connsiteX0" fmla="*/ 2093085 w 2094400"/>
              <a:gd name="connsiteY0" fmla="*/ 179009 h 949704"/>
              <a:gd name="connsiteX1" fmla="*/ 1806296 w 2094400"/>
              <a:gd name="connsiteY1" fmla="*/ 478267 h 949704"/>
              <a:gd name="connsiteX2" fmla="*/ 1432223 w 2094400"/>
              <a:gd name="connsiteY2" fmla="*/ 821167 h 949704"/>
              <a:gd name="connsiteX3" fmla="*/ 1058843 w 2094400"/>
              <a:gd name="connsiteY3" fmla="*/ 949668 h 949704"/>
              <a:gd name="connsiteX4" fmla="*/ 625542 w 2094400"/>
              <a:gd name="connsiteY4" fmla="*/ 765749 h 949704"/>
              <a:gd name="connsiteX5" fmla="*/ 330787 w 2094400"/>
              <a:gd name="connsiteY5" fmla="*/ 488658 h 949704"/>
              <a:gd name="connsiteX6" fmla="*/ 9 w 2094400"/>
              <a:gd name="connsiteY6" fmla="*/ 179702 h 949704"/>
              <a:gd name="connsiteX7" fmla="*/ 341178 w 2094400"/>
              <a:gd name="connsiteY7" fmla="*/ 41849 h 949704"/>
              <a:gd name="connsiteX8" fmla="*/ 778635 w 2094400"/>
              <a:gd name="connsiteY8" fmla="*/ 9637 h 949704"/>
              <a:gd name="connsiteX9" fmla="*/ 1203623 w 2094400"/>
              <a:gd name="connsiteY9" fmla="*/ 286 h 949704"/>
              <a:gd name="connsiteX10" fmla="*/ 1598478 w 2094400"/>
              <a:gd name="connsiteY10" fmla="*/ 21067 h 949704"/>
              <a:gd name="connsiteX11" fmla="*/ 1899814 w 2094400"/>
              <a:gd name="connsiteY11" fmla="*/ 73022 h 949704"/>
              <a:gd name="connsiteX12" fmla="*/ 2093085 w 2094400"/>
              <a:gd name="connsiteY12" fmla="*/ 179009 h 949704"/>
              <a:gd name="connsiteX0" fmla="*/ 2093159 w 2094474"/>
              <a:gd name="connsiteY0" fmla="*/ 179009 h 949704"/>
              <a:gd name="connsiteX1" fmla="*/ 1806370 w 2094474"/>
              <a:gd name="connsiteY1" fmla="*/ 478267 h 949704"/>
              <a:gd name="connsiteX2" fmla="*/ 1432297 w 2094474"/>
              <a:gd name="connsiteY2" fmla="*/ 821167 h 949704"/>
              <a:gd name="connsiteX3" fmla="*/ 1058917 w 2094474"/>
              <a:gd name="connsiteY3" fmla="*/ 949668 h 949704"/>
              <a:gd name="connsiteX4" fmla="*/ 625616 w 2094474"/>
              <a:gd name="connsiteY4" fmla="*/ 765749 h 949704"/>
              <a:gd name="connsiteX5" fmla="*/ 311811 w 2094474"/>
              <a:gd name="connsiteY5" fmla="*/ 503898 h 949704"/>
              <a:gd name="connsiteX6" fmla="*/ 83 w 2094474"/>
              <a:gd name="connsiteY6" fmla="*/ 179702 h 949704"/>
              <a:gd name="connsiteX7" fmla="*/ 341252 w 2094474"/>
              <a:gd name="connsiteY7" fmla="*/ 41849 h 949704"/>
              <a:gd name="connsiteX8" fmla="*/ 778709 w 2094474"/>
              <a:gd name="connsiteY8" fmla="*/ 9637 h 949704"/>
              <a:gd name="connsiteX9" fmla="*/ 1203697 w 2094474"/>
              <a:gd name="connsiteY9" fmla="*/ 286 h 949704"/>
              <a:gd name="connsiteX10" fmla="*/ 1598552 w 2094474"/>
              <a:gd name="connsiteY10" fmla="*/ 21067 h 949704"/>
              <a:gd name="connsiteX11" fmla="*/ 1899888 w 2094474"/>
              <a:gd name="connsiteY11" fmla="*/ 73022 h 949704"/>
              <a:gd name="connsiteX12" fmla="*/ 2093159 w 2094474"/>
              <a:gd name="connsiteY12" fmla="*/ 179009 h 94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94474" h="949704">
                <a:moveTo>
                  <a:pt x="2093159" y="179009"/>
                </a:moveTo>
                <a:cubicBezTo>
                  <a:pt x="2077573" y="246550"/>
                  <a:pt x="1916514" y="371241"/>
                  <a:pt x="1806370" y="478267"/>
                </a:cubicBezTo>
                <a:cubicBezTo>
                  <a:pt x="1696226" y="585293"/>
                  <a:pt x="1556873" y="742600"/>
                  <a:pt x="1432297" y="821167"/>
                </a:cubicBezTo>
                <a:cubicBezTo>
                  <a:pt x="1307721" y="899734"/>
                  <a:pt x="1212414" y="951284"/>
                  <a:pt x="1058917" y="949668"/>
                </a:cubicBezTo>
                <a:cubicBezTo>
                  <a:pt x="905420" y="948052"/>
                  <a:pt x="750134" y="840044"/>
                  <a:pt x="625616" y="765749"/>
                </a:cubicBezTo>
                <a:cubicBezTo>
                  <a:pt x="501098" y="691454"/>
                  <a:pt x="416066" y="601572"/>
                  <a:pt x="311811" y="503898"/>
                </a:cubicBezTo>
                <a:cubicBezTo>
                  <a:pt x="207556" y="406224"/>
                  <a:pt x="-4824" y="256710"/>
                  <a:pt x="83" y="179702"/>
                </a:cubicBezTo>
                <a:cubicBezTo>
                  <a:pt x="4990" y="102694"/>
                  <a:pt x="211481" y="70193"/>
                  <a:pt x="341252" y="41849"/>
                </a:cubicBezTo>
                <a:cubicBezTo>
                  <a:pt x="471023" y="13505"/>
                  <a:pt x="778709" y="9637"/>
                  <a:pt x="778709" y="9637"/>
                </a:cubicBezTo>
                <a:cubicBezTo>
                  <a:pt x="920372" y="6520"/>
                  <a:pt x="1067057" y="-1619"/>
                  <a:pt x="1203697" y="286"/>
                </a:cubicBezTo>
                <a:cubicBezTo>
                  <a:pt x="1340337" y="2191"/>
                  <a:pt x="1482520" y="8944"/>
                  <a:pt x="1598552" y="21067"/>
                </a:cubicBezTo>
                <a:cubicBezTo>
                  <a:pt x="1714584" y="33190"/>
                  <a:pt x="1817454" y="46698"/>
                  <a:pt x="1899888" y="73022"/>
                </a:cubicBezTo>
                <a:cubicBezTo>
                  <a:pt x="1982322" y="99346"/>
                  <a:pt x="2108745" y="111468"/>
                  <a:pt x="2093159" y="179009"/>
                </a:cubicBezTo>
                <a:close/>
              </a:path>
            </a:pathLst>
          </a:custGeom>
          <a:solidFill>
            <a:schemeClr val="tx2">
              <a:lumMod val="20000"/>
              <a:lumOff val="80000"/>
              <a:alpha val="4509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xmlns:a14="http://schemas.microsoft.com/office/drawing/2010/main">
        <mc:Choice Requires="a14">
          <p:sp>
            <p:nvSpPr>
              <p:cNvPr id="64" name="Szövegdoboz 63"/>
              <p:cNvSpPr txBox="1"/>
              <p:nvPr/>
            </p:nvSpPr>
            <p:spPr>
              <a:xfrm>
                <a:off x="6918840" y="3682147"/>
                <a:ext cx="92294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rPr>
                        <m:t>𝑤</m:t>
                      </m:r>
                      <m:r>
                        <a:rPr lang="en-US" sz="2000" i="1" dirty="0" smtClean="0">
                          <a:latin typeface="Cambria Math"/>
                        </a:rPr>
                        <m:t>=1</m:t>
                      </m:r>
                    </m:oMath>
                  </m:oMathPara>
                </a14:m>
                <a:endParaRPr lang="en-US" sz="2000" dirty="0"/>
              </a:p>
            </p:txBody>
          </p:sp>
        </mc:Choice>
        <mc:Fallback xmlns="">
          <p:sp>
            <p:nvSpPr>
              <p:cNvPr id="64" name="Szövegdoboz 63"/>
              <p:cNvSpPr txBox="1">
                <a:spLocks noRot="1" noChangeAspect="1" noMove="1" noResize="1" noEditPoints="1" noAdjustHandles="1" noChangeArrowheads="1" noChangeShapeType="1" noTextEdit="1"/>
              </p:cNvSpPr>
              <p:nvPr/>
            </p:nvSpPr>
            <p:spPr>
              <a:xfrm>
                <a:off x="6918840" y="3682147"/>
                <a:ext cx="922945" cy="400110"/>
              </a:xfrm>
              <a:prstGeom prst="rect">
                <a:avLst/>
              </a:prstGeom>
              <a:blipFill rotWithShape="1">
                <a:blip r:embed="rId21"/>
                <a:stretch>
                  <a:fillRect/>
                </a:stretch>
              </a:blipFill>
            </p:spPr>
            <p:txBody>
              <a:bodyPr/>
              <a:lstStyle/>
              <a:p>
                <a:r>
                  <a:rPr lang="en-US">
                    <a:noFill/>
                  </a:rPr>
                  <a:t> </a:t>
                </a:r>
              </a:p>
            </p:txBody>
          </p:sp>
        </mc:Fallback>
      </mc:AlternateContent>
      <p:sp>
        <p:nvSpPr>
          <p:cNvPr id="70" name="Ellipszis 69"/>
          <p:cNvSpPr/>
          <p:nvPr/>
        </p:nvSpPr>
        <p:spPr>
          <a:xfrm>
            <a:off x="6267588" y="3346003"/>
            <a:ext cx="186441" cy="1350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3" name="Ellipszis 82"/>
          <p:cNvSpPr/>
          <p:nvPr/>
        </p:nvSpPr>
        <p:spPr>
          <a:xfrm>
            <a:off x="6886077" y="1599134"/>
            <a:ext cx="186441" cy="1350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84" name="Egyenes összekötő 83"/>
          <p:cNvCxnSpPr/>
          <p:nvPr/>
        </p:nvCxnSpPr>
        <p:spPr>
          <a:xfrm flipV="1">
            <a:off x="7017086" y="938981"/>
            <a:ext cx="553066" cy="68715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Ellipszis 29"/>
          <p:cNvSpPr/>
          <p:nvPr/>
        </p:nvSpPr>
        <p:spPr>
          <a:xfrm>
            <a:off x="7390133" y="1005068"/>
            <a:ext cx="186441" cy="13501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8" name="Ellipszis 87"/>
          <p:cNvSpPr/>
          <p:nvPr/>
        </p:nvSpPr>
        <p:spPr>
          <a:xfrm>
            <a:off x="2009296" y="1680652"/>
            <a:ext cx="186441" cy="4980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9" name="Ellipszis 88"/>
          <p:cNvSpPr/>
          <p:nvPr/>
        </p:nvSpPr>
        <p:spPr>
          <a:xfrm>
            <a:off x="6588972" y="1704020"/>
            <a:ext cx="186441" cy="4980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0" name="Ellipszis 89"/>
          <p:cNvSpPr/>
          <p:nvPr/>
        </p:nvSpPr>
        <p:spPr>
          <a:xfrm>
            <a:off x="2095320" y="3663486"/>
            <a:ext cx="186441" cy="4980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1" name="Ellipszis 90"/>
          <p:cNvSpPr/>
          <p:nvPr/>
        </p:nvSpPr>
        <p:spPr>
          <a:xfrm>
            <a:off x="6785234" y="3717669"/>
            <a:ext cx="186441" cy="4980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2" name="Szövegdoboz 91"/>
          <p:cNvSpPr txBox="1"/>
          <p:nvPr/>
        </p:nvSpPr>
        <p:spPr>
          <a:xfrm>
            <a:off x="3748598" y="842677"/>
            <a:ext cx="2038058" cy="1200329"/>
          </a:xfrm>
          <a:prstGeom prst="rect">
            <a:avLst/>
          </a:prstGeom>
          <a:noFill/>
        </p:spPr>
        <p:txBody>
          <a:bodyPr wrap="none" rtlCol="0">
            <a:spAutoFit/>
          </a:bodyPr>
          <a:lstStyle/>
          <a:p>
            <a:pPr algn="l"/>
            <a:r>
              <a:rPr lang="en-US" dirty="0" smtClean="0">
                <a:latin typeface="+mn-lt"/>
              </a:rPr>
              <a:t>Ambient space</a:t>
            </a:r>
            <a:endParaRPr lang="hu-HU" dirty="0">
              <a:latin typeface="+mn-lt"/>
            </a:endParaRPr>
          </a:p>
          <a:p>
            <a:pPr marL="342900" indent="-342900" algn="l">
              <a:buFont typeface="Arial" panose="020B0604020202020204" pitchFamily="34" charset="0"/>
              <a:buChar char="•"/>
            </a:pPr>
            <a:r>
              <a:rPr lang="en-US" dirty="0" smtClean="0">
                <a:latin typeface="+mn-lt"/>
              </a:rPr>
              <a:t>addition</a:t>
            </a:r>
            <a:endParaRPr lang="hu-HU" dirty="0">
              <a:latin typeface="+mn-lt"/>
            </a:endParaRPr>
          </a:p>
          <a:p>
            <a:pPr marL="342900" indent="-342900" algn="l">
              <a:buFont typeface="Arial" panose="020B0604020202020204" pitchFamily="34" charset="0"/>
              <a:buChar char="•"/>
            </a:pPr>
            <a:r>
              <a:rPr lang="en-US" dirty="0" smtClean="0">
                <a:latin typeface="+mn-lt"/>
              </a:rPr>
              <a:t>scaling</a:t>
            </a:r>
            <a:endParaRPr lang="en-US" dirty="0">
              <a:latin typeface="+mn-lt"/>
            </a:endParaRPr>
          </a:p>
        </p:txBody>
      </p:sp>
      <p:sp>
        <p:nvSpPr>
          <p:cNvPr id="65" name="Szabadkézi sokszög 64"/>
          <p:cNvSpPr/>
          <p:nvPr/>
        </p:nvSpPr>
        <p:spPr>
          <a:xfrm rot="10800000">
            <a:off x="1727685" y="3929150"/>
            <a:ext cx="869614" cy="478803"/>
          </a:xfrm>
          <a:custGeom>
            <a:avLst/>
            <a:gdLst>
              <a:gd name="connsiteX0" fmla="*/ 1034362 w 1036053"/>
              <a:gd name="connsiteY0" fmla="*/ 442580 h 615508"/>
              <a:gd name="connsiteX1" fmla="*/ 967454 w 1036053"/>
              <a:gd name="connsiteY1" fmla="*/ 241858 h 615508"/>
              <a:gd name="connsiteX2" fmla="*/ 844791 w 1036053"/>
              <a:gd name="connsiteY2" fmla="*/ 63438 h 615508"/>
              <a:gd name="connsiteX3" fmla="*/ 677523 w 1036053"/>
              <a:gd name="connsiteY3" fmla="*/ 7682 h 615508"/>
              <a:gd name="connsiteX4" fmla="*/ 387591 w 1036053"/>
              <a:gd name="connsiteY4" fmla="*/ 7682 h 615508"/>
              <a:gd name="connsiteX5" fmla="*/ 220323 w 1036053"/>
              <a:gd name="connsiteY5" fmla="*/ 74589 h 615508"/>
              <a:gd name="connsiteX6" fmla="*/ 75357 w 1036053"/>
              <a:gd name="connsiteY6" fmla="*/ 253009 h 615508"/>
              <a:gd name="connsiteX7" fmla="*/ 19601 w 1036053"/>
              <a:gd name="connsiteY7" fmla="*/ 442580 h 615508"/>
              <a:gd name="connsiteX8" fmla="*/ 19601 w 1036053"/>
              <a:gd name="connsiteY8" fmla="*/ 487184 h 615508"/>
              <a:gd name="connsiteX9" fmla="*/ 253776 w 1036053"/>
              <a:gd name="connsiteY9" fmla="*/ 576394 h 615508"/>
              <a:gd name="connsiteX10" fmla="*/ 454498 w 1036053"/>
              <a:gd name="connsiteY10" fmla="*/ 609848 h 615508"/>
              <a:gd name="connsiteX11" fmla="*/ 710976 w 1036053"/>
              <a:gd name="connsiteY11" fmla="*/ 609848 h 615508"/>
              <a:gd name="connsiteX12" fmla="*/ 900547 w 1036053"/>
              <a:gd name="connsiteY12" fmla="*/ 554092 h 615508"/>
              <a:gd name="connsiteX13" fmla="*/ 1034362 w 1036053"/>
              <a:gd name="connsiteY13" fmla="*/ 442580 h 615508"/>
              <a:gd name="connsiteX0" fmla="*/ 1014829 w 1016520"/>
              <a:gd name="connsiteY0" fmla="*/ 442580 h 615508"/>
              <a:gd name="connsiteX1" fmla="*/ 947921 w 1016520"/>
              <a:gd name="connsiteY1" fmla="*/ 241858 h 615508"/>
              <a:gd name="connsiteX2" fmla="*/ 825258 w 1016520"/>
              <a:gd name="connsiteY2" fmla="*/ 63438 h 615508"/>
              <a:gd name="connsiteX3" fmla="*/ 657990 w 1016520"/>
              <a:gd name="connsiteY3" fmla="*/ 7682 h 615508"/>
              <a:gd name="connsiteX4" fmla="*/ 368058 w 1016520"/>
              <a:gd name="connsiteY4" fmla="*/ 7682 h 615508"/>
              <a:gd name="connsiteX5" fmla="*/ 200790 w 1016520"/>
              <a:gd name="connsiteY5" fmla="*/ 74589 h 615508"/>
              <a:gd name="connsiteX6" fmla="*/ 55824 w 1016520"/>
              <a:gd name="connsiteY6" fmla="*/ 253009 h 615508"/>
              <a:gd name="connsiteX7" fmla="*/ 68 w 1016520"/>
              <a:gd name="connsiteY7" fmla="*/ 442580 h 615508"/>
              <a:gd name="connsiteX8" fmla="*/ 64838 w 1016520"/>
              <a:gd name="connsiteY8" fmla="*/ 525284 h 615508"/>
              <a:gd name="connsiteX9" fmla="*/ 234243 w 1016520"/>
              <a:gd name="connsiteY9" fmla="*/ 576394 h 615508"/>
              <a:gd name="connsiteX10" fmla="*/ 434965 w 1016520"/>
              <a:gd name="connsiteY10" fmla="*/ 609848 h 615508"/>
              <a:gd name="connsiteX11" fmla="*/ 691443 w 1016520"/>
              <a:gd name="connsiteY11" fmla="*/ 609848 h 615508"/>
              <a:gd name="connsiteX12" fmla="*/ 881014 w 1016520"/>
              <a:gd name="connsiteY12" fmla="*/ 554092 h 615508"/>
              <a:gd name="connsiteX13" fmla="*/ 1014829 w 1016520"/>
              <a:gd name="connsiteY13" fmla="*/ 442580 h 615508"/>
              <a:gd name="connsiteX0" fmla="*/ 1014829 w 1016520"/>
              <a:gd name="connsiteY0" fmla="*/ 442580 h 614738"/>
              <a:gd name="connsiteX1" fmla="*/ 947921 w 1016520"/>
              <a:gd name="connsiteY1" fmla="*/ 241858 h 614738"/>
              <a:gd name="connsiteX2" fmla="*/ 825258 w 1016520"/>
              <a:gd name="connsiteY2" fmla="*/ 63438 h 614738"/>
              <a:gd name="connsiteX3" fmla="*/ 657990 w 1016520"/>
              <a:gd name="connsiteY3" fmla="*/ 7682 h 614738"/>
              <a:gd name="connsiteX4" fmla="*/ 368058 w 1016520"/>
              <a:gd name="connsiteY4" fmla="*/ 7682 h 614738"/>
              <a:gd name="connsiteX5" fmla="*/ 200790 w 1016520"/>
              <a:gd name="connsiteY5" fmla="*/ 74589 h 614738"/>
              <a:gd name="connsiteX6" fmla="*/ 55824 w 1016520"/>
              <a:gd name="connsiteY6" fmla="*/ 253009 h 614738"/>
              <a:gd name="connsiteX7" fmla="*/ 68 w 1016520"/>
              <a:gd name="connsiteY7" fmla="*/ 442580 h 614738"/>
              <a:gd name="connsiteX8" fmla="*/ 64838 w 1016520"/>
              <a:gd name="connsiteY8" fmla="*/ 525284 h 614738"/>
              <a:gd name="connsiteX9" fmla="*/ 241863 w 1016520"/>
              <a:gd name="connsiteY9" fmla="*/ 591634 h 614738"/>
              <a:gd name="connsiteX10" fmla="*/ 434965 w 1016520"/>
              <a:gd name="connsiteY10" fmla="*/ 609848 h 614738"/>
              <a:gd name="connsiteX11" fmla="*/ 691443 w 1016520"/>
              <a:gd name="connsiteY11" fmla="*/ 609848 h 614738"/>
              <a:gd name="connsiteX12" fmla="*/ 881014 w 1016520"/>
              <a:gd name="connsiteY12" fmla="*/ 554092 h 614738"/>
              <a:gd name="connsiteX13" fmla="*/ 1014829 w 1016520"/>
              <a:gd name="connsiteY13" fmla="*/ 442580 h 614738"/>
              <a:gd name="connsiteX0" fmla="*/ 1014829 w 1016520"/>
              <a:gd name="connsiteY0" fmla="*/ 442580 h 625689"/>
              <a:gd name="connsiteX1" fmla="*/ 947921 w 1016520"/>
              <a:gd name="connsiteY1" fmla="*/ 241858 h 625689"/>
              <a:gd name="connsiteX2" fmla="*/ 825258 w 1016520"/>
              <a:gd name="connsiteY2" fmla="*/ 63438 h 625689"/>
              <a:gd name="connsiteX3" fmla="*/ 657990 w 1016520"/>
              <a:gd name="connsiteY3" fmla="*/ 7682 h 625689"/>
              <a:gd name="connsiteX4" fmla="*/ 368058 w 1016520"/>
              <a:gd name="connsiteY4" fmla="*/ 7682 h 625689"/>
              <a:gd name="connsiteX5" fmla="*/ 200790 w 1016520"/>
              <a:gd name="connsiteY5" fmla="*/ 74589 h 625689"/>
              <a:gd name="connsiteX6" fmla="*/ 55824 w 1016520"/>
              <a:gd name="connsiteY6" fmla="*/ 253009 h 625689"/>
              <a:gd name="connsiteX7" fmla="*/ 68 w 1016520"/>
              <a:gd name="connsiteY7" fmla="*/ 442580 h 625689"/>
              <a:gd name="connsiteX8" fmla="*/ 64838 w 1016520"/>
              <a:gd name="connsiteY8" fmla="*/ 525284 h 625689"/>
              <a:gd name="connsiteX9" fmla="*/ 241863 w 1016520"/>
              <a:gd name="connsiteY9" fmla="*/ 591634 h 625689"/>
              <a:gd name="connsiteX10" fmla="*/ 450205 w 1016520"/>
              <a:gd name="connsiteY10" fmla="*/ 625088 h 625689"/>
              <a:gd name="connsiteX11" fmla="*/ 691443 w 1016520"/>
              <a:gd name="connsiteY11" fmla="*/ 609848 h 625689"/>
              <a:gd name="connsiteX12" fmla="*/ 881014 w 1016520"/>
              <a:gd name="connsiteY12" fmla="*/ 554092 h 625689"/>
              <a:gd name="connsiteX13" fmla="*/ 1014829 w 1016520"/>
              <a:gd name="connsiteY13" fmla="*/ 442580 h 625689"/>
              <a:gd name="connsiteX0" fmla="*/ 1014829 w 1014831"/>
              <a:gd name="connsiteY0" fmla="*/ 442580 h 625689"/>
              <a:gd name="connsiteX1" fmla="*/ 947921 w 1014831"/>
              <a:gd name="connsiteY1" fmla="*/ 241858 h 625689"/>
              <a:gd name="connsiteX2" fmla="*/ 825258 w 1014831"/>
              <a:gd name="connsiteY2" fmla="*/ 63438 h 625689"/>
              <a:gd name="connsiteX3" fmla="*/ 657990 w 1014831"/>
              <a:gd name="connsiteY3" fmla="*/ 7682 h 625689"/>
              <a:gd name="connsiteX4" fmla="*/ 368058 w 1014831"/>
              <a:gd name="connsiteY4" fmla="*/ 7682 h 625689"/>
              <a:gd name="connsiteX5" fmla="*/ 200790 w 1014831"/>
              <a:gd name="connsiteY5" fmla="*/ 74589 h 625689"/>
              <a:gd name="connsiteX6" fmla="*/ 55824 w 1014831"/>
              <a:gd name="connsiteY6" fmla="*/ 253009 h 625689"/>
              <a:gd name="connsiteX7" fmla="*/ 68 w 1014831"/>
              <a:gd name="connsiteY7" fmla="*/ 442580 h 625689"/>
              <a:gd name="connsiteX8" fmla="*/ 64838 w 1014831"/>
              <a:gd name="connsiteY8" fmla="*/ 525284 h 625689"/>
              <a:gd name="connsiteX9" fmla="*/ 241863 w 1014831"/>
              <a:gd name="connsiteY9" fmla="*/ 591634 h 625689"/>
              <a:gd name="connsiteX10" fmla="*/ 450205 w 1014831"/>
              <a:gd name="connsiteY10" fmla="*/ 625088 h 625689"/>
              <a:gd name="connsiteX11" fmla="*/ 691443 w 1014831"/>
              <a:gd name="connsiteY11" fmla="*/ 609848 h 625689"/>
              <a:gd name="connsiteX12" fmla="*/ 881014 w 1014831"/>
              <a:gd name="connsiteY12" fmla="*/ 554092 h 625689"/>
              <a:gd name="connsiteX13" fmla="*/ 945860 w 1014831"/>
              <a:gd name="connsiteY13" fmla="*/ 532910 h 625689"/>
              <a:gd name="connsiteX14" fmla="*/ 1014829 w 1014831"/>
              <a:gd name="connsiteY14" fmla="*/ 442580 h 625689"/>
              <a:gd name="connsiteX0" fmla="*/ 1014829 w 1016520"/>
              <a:gd name="connsiteY0" fmla="*/ 442580 h 625689"/>
              <a:gd name="connsiteX1" fmla="*/ 947921 w 1016520"/>
              <a:gd name="connsiteY1" fmla="*/ 241858 h 625689"/>
              <a:gd name="connsiteX2" fmla="*/ 825258 w 1016520"/>
              <a:gd name="connsiteY2" fmla="*/ 63438 h 625689"/>
              <a:gd name="connsiteX3" fmla="*/ 657990 w 1016520"/>
              <a:gd name="connsiteY3" fmla="*/ 7682 h 625689"/>
              <a:gd name="connsiteX4" fmla="*/ 368058 w 1016520"/>
              <a:gd name="connsiteY4" fmla="*/ 7682 h 625689"/>
              <a:gd name="connsiteX5" fmla="*/ 200790 w 1016520"/>
              <a:gd name="connsiteY5" fmla="*/ 74589 h 625689"/>
              <a:gd name="connsiteX6" fmla="*/ 55824 w 1016520"/>
              <a:gd name="connsiteY6" fmla="*/ 253009 h 625689"/>
              <a:gd name="connsiteX7" fmla="*/ 68 w 1016520"/>
              <a:gd name="connsiteY7" fmla="*/ 442580 h 625689"/>
              <a:gd name="connsiteX8" fmla="*/ 64838 w 1016520"/>
              <a:gd name="connsiteY8" fmla="*/ 525284 h 625689"/>
              <a:gd name="connsiteX9" fmla="*/ 241863 w 1016520"/>
              <a:gd name="connsiteY9" fmla="*/ 591634 h 625689"/>
              <a:gd name="connsiteX10" fmla="*/ 450205 w 1016520"/>
              <a:gd name="connsiteY10" fmla="*/ 625088 h 625689"/>
              <a:gd name="connsiteX11" fmla="*/ 691443 w 1016520"/>
              <a:gd name="connsiteY11" fmla="*/ 609848 h 625689"/>
              <a:gd name="connsiteX12" fmla="*/ 881014 w 1016520"/>
              <a:gd name="connsiteY12" fmla="*/ 554092 h 625689"/>
              <a:gd name="connsiteX13" fmla="*/ 1014829 w 1016520"/>
              <a:gd name="connsiteY13" fmla="*/ 442580 h 625689"/>
              <a:gd name="connsiteX0" fmla="*/ 1014829 w 1016066"/>
              <a:gd name="connsiteY0" fmla="*/ 442580 h 625689"/>
              <a:gd name="connsiteX1" fmla="*/ 947921 w 1016066"/>
              <a:gd name="connsiteY1" fmla="*/ 241858 h 625689"/>
              <a:gd name="connsiteX2" fmla="*/ 825258 w 1016066"/>
              <a:gd name="connsiteY2" fmla="*/ 63438 h 625689"/>
              <a:gd name="connsiteX3" fmla="*/ 657990 w 1016066"/>
              <a:gd name="connsiteY3" fmla="*/ 7682 h 625689"/>
              <a:gd name="connsiteX4" fmla="*/ 368058 w 1016066"/>
              <a:gd name="connsiteY4" fmla="*/ 7682 h 625689"/>
              <a:gd name="connsiteX5" fmla="*/ 200790 w 1016066"/>
              <a:gd name="connsiteY5" fmla="*/ 74589 h 625689"/>
              <a:gd name="connsiteX6" fmla="*/ 55824 w 1016066"/>
              <a:gd name="connsiteY6" fmla="*/ 253009 h 625689"/>
              <a:gd name="connsiteX7" fmla="*/ 68 w 1016066"/>
              <a:gd name="connsiteY7" fmla="*/ 442580 h 625689"/>
              <a:gd name="connsiteX8" fmla="*/ 64838 w 1016066"/>
              <a:gd name="connsiteY8" fmla="*/ 525284 h 625689"/>
              <a:gd name="connsiteX9" fmla="*/ 241863 w 1016066"/>
              <a:gd name="connsiteY9" fmla="*/ 591634 h 625689"/>
              <a:gd name="connsiteX10" fmla="*/ 450205 w 1016066"/>
              <a:gd name="connsiteY10" fmla="*/ 625088 h 625689"/>
              <a:gd name="connsiteX11" fmla="*/ 691443 w 1016066"/>
              <a:gd name="connsiteY11" fmla="*/ 609848 h 625689"/>
              <a:gd name="connsiteX12" fmla="*/ 892444 w 1016066"/>
              <a:gd name="connsiteY12" fmla="*/ 565522 h 625689"/>
              <a:gd name="connsiteX13" fmla="*/ 1014829 w 1016066"/>
              <a:gd name="connsiteY13" fmla="*/ 442580 h 625689"/>
              <a:gd name="connsiteX0" fmla="*/ 1014829 w 1016096"/>
              <a:gd name="connsiteY0" fmla="*/ 443518 h 626627"/>
              <a:gd name="connsiteX1" fmla="*/ 947921 w 1016096"/>
              <a:gd name="connsiteY1" fmla="*/ 242796 h 626627"/>
              <a:gd name="connsiteX2" fmla="*/ 817638 w 1016096"/>
              <a:gd name="connsiteY2" fmla="*/ 79616 h 626627"/>
              <a:gd name="connsiteX3" fmla="*/ 657990 w 1016096"/>
              <a:gd name="connsiteY3" fmla="*/ 8620 h 626627"/>
              <a:gd name="connsiteX4" fmla="*/ 368058 w 1016096"/>
              <a:gd name="connsiteY4" fmla="*/ 8620 h 626627"/>
              <a:gd name="connsiteX5" fmla="*/ 200790 w 1016096"/>
              <a:gd name="connsiteY5" fmla="*/ 75527 h 626627"/>
              <a:gd name="connsiteX6" fmla="*/ 55824 w 1016096"/>
              <a:gd name="connsiteY6" fmla="*/ 253947 h 626627"/>
              <a:gd name="connsiteX7" fmla="*/ 68 w 1016096"/>
              <a:gd name="connsiteY7" fmla="*/ 443518 h 626627"/>
              <a:gd name="connsiteX8" fmla="*/ 64838 w 1016096"/>
              <a:gd name="connsiteY8" fmla="*/ 526222 h 626627"/>
              <a:gd name="connsiteX9" fmla="*/ 241863 w 1016096"/>
              <a:gd name="connsiteY9" fmla="*/ 592572 h 626627"/>
              <a:gd name="connsiteX10" fmla="*/ 450205 w 1016096"/>
              <a:gd name="connsiteY10" fmla="*/ 626026 h 626627"/>
              <a:gd name="connsiteX11" fmla="*/ 691443 w 1016096"/>
              <a:gd name="connsiteY11" fmla="*/ 610786 h 626627"/>
              <a:gd name="connsiteX12" fmla="*/ 892444 w 1016096"/>
              <a:gd name="connsiteY12" fmla="*/ 566460 h 626627"/>
              <a:gd name="connsiteX13" fmla="*/ 1014829 w 1016096"/>
              <a:gd name="connsiteY13" fmla="*/ 443518 h 626627"/>
              <a:gd name="connsiteX0" fmla="*/ 1014829 w 1016096"/>
              <a:gd name="connsiteY0" fmla="*/ 451386 h 634495"/>
              <a:gd name="connsiteX1" fmla="*/ 947921 w 1016096"/>
              <a:gd name="connsiteY1" fmla="*/ 250664 h 634495"/>
              <a:gd name="connsiteX2" fmla="*/ 817638 w 1016096"/>
              <a:gd name="connsiteY2" fmla="*/ 87484 h 634495"/>
              <a:gd name="connsiteX3" fmla="*/ 657990 w 1016096"/>
              <a:gd name="connsiteY3" fmla="*/ 16488 h 634495"/>
              <a:gd name="connsiteX4" fmla="*/ 402348 w 1016096"/>
              <a:gd name="connsiteY4" fmla="*/ 5058 h 634495"/>
              <a:gd name="connsiteX5" fmla="*/ 200790 w 1016096"/>
              <a:gd name="connsiteY5" fmla="*/ 83395 h 634495"/>
              <a:gd name="connsiteX6" fmla="*/ 55824 w 1016096"/>
              <a:gd name="connsiteY6" fmla="*/ 261815 h 634495"/>
              <a:gd name="connsiteX7" fmla="*/ 68 w 1016096"/>
              <a:gd name="connsiteY7" fmla="*/ 451386 h 634495"/>
              <a:gd name="connsiteX8" fmla="*/ 64838 w 1016096"/>
              <a:gd name="connsiteY8" fmla="*/ 534090 h 634495"/>
              <a:gd name="connsiteX9" fmla="*/ 241863 w 1016096"/>
              <a:gd name="connsiteY9" fmla="*/ 600440 h 634495"/>
              <a:gd name="connsiteX10" fmla="*/ 450205 w 1016096"/>
              <a:gd name="connsiteY10" fmla="*/ 633894 h 634495"/>
              <a:gd name="connsiteX11" fmla="*/ 691443 w 1016096"/>
              <a:gd name="connsiteY11" fmla="*/ 618654 h 634495"/>
              <a:gd name="connsiteX12" fmla="*/ 892444 w 1016096"/>
              <a:gd name="connsiteY12" fmla="*/ 574328 h 634495"/>
              <a:gd name="connsiteX13" fmla="*/ 1014829 w 1016096"/>
              <a:gd name="connsiteY13" fmla="*/ 451386 h 634495"/>
              <a:gd name="connsiteX0" fmla="*/ 1014829 w 1016096"/>
              <a:gd name="connsiteY0" fmla="*/ 449474 h 632583"/>
              <a:gd name="connsiteX1" fmla="*/ 947921 w 1016096"/>
              <a:gd name="connsiteY1" fmla="*/ 248752 h 632583"/>
              <a:gd name="connsiteX2" fmla="*/ 817638 w 1016096"/>
              <a:gd name="connsiteY2" fmla="*/ 85572 h 632583"/>
              <a:gd name="connsiteX3" fmla="*/ 648680 w 1016096"/>
              <a:gd name="connsiteY3" fmla="*/ 6404 h 632583"/>
              <a:gd name="connsiteX4" fmla="*/ 657990 w 1016096"/>
              <a:gd name="connsiteY4" fmla="*/ 14576 h 632583"/>
              <a:gd name="connsiteX5" fmla="*/ 402348 w 1016096"/>
              <a:gd name="connsiteY5" fmla="*/ 3146 h 632583"/>
              <a:gd name="connsiteX6" fmla="*/ 200790 w 1016096"/>
              <a:gd name="connsiteY6" fmla="*/ 81483 h 632583"/>
              <a:gd name="connsiteX7" fmla="*/ 55824 w 1016096"/>
              <a:gd name="connsiteY7" fmla="*/ 259903 h 632583"/>
              <a:gd name="connsiteX8" fmla="*/ 68 w 1016096"/>
              <a:gd name="connsiteY8" fmla="*/ 449474 h 632583"/>
              <a:gd name="connsiteX9" fmla="*/ 64838 w 1016096"/>
              <a:gd name="connsiteY9" fmla="*/ 532178 h 632583"/>
              <a:gd name="connsiteX10" fmla="*/ 241863 w 1016096"/>
              <a:gd name="connsiteY10" fmla="*/ 598528 h 632583"/>
              <a:gd name="connsiteX11" fmla="*/ 450205 w 1016096"/>
              <a:gd name="connsiteY11" fmla="*/ 631982 h 632583"/>
              <a:gd name="connsiteX12" fmla="*/ 691443 w 1016096"/>
              <a:gd name="connsiteY12" fmla="*/ 616742 h 632583"/>
              <a:gd name="connsiteX13" fmla="*/ 892444 w 1016096"/>
              <a:gd name="connsiteY13" fmla="*/ 572416 h 632583"/>
              <a:gd name="connsiteX14" fmla="*/ 1014829 w 1016096"/>
              <a:gd name="connsiteY14" fmla="*/ 449474 h 632583"/>
              <a:gd name="connsiteX0" fmla="*/ 1014829 w 1016126"/>
              <a:gd name="connsiteY0" fmla="*/ 449474 h 632583"/>
              <a:gd name="connsiteX1" fmla="*/ 947921 w 1016126"/>
              <a:gd name="connsiteY1" fmla="*/ 248752 h 632583"/>
              <a:gd name="connsiteX2" fmla="*/ 810018 w 1016126"/>
              <a:gd name="connsiteY2" fmla="*/ 97002 h 632583"/>
              <a:gd name="connsiteX3" fmla="*/ 648680 w 1016126"/>
              <a:gd name="connsiteY3" fmla="*/ 6404 h 632583"/>
              <a:gd name="connsiteX4" fmla="*/ 657990 w 1016126"/>
              <a:gd name="connsiteY4" fmla="*/ 14576 h 632583"/>
              <a:gd name="connsiteX5" fmla="*/ 402348 w 1016126"/>
              <a:gd name="connsiteY5" fmla="*/ 3146 h 632583"/>
              <a:gd name="connsiteX6" fmla="*/ 200790 w 1016126"/>
              <a:gd name="connsiteY6" fmla="*/ 81483 h 632583"/>
              <a:gd name="connsiteX7" fmla="*/ 55824 w 1016126"/>
              <a:gd name="connsiteY7" fmla="*/ 259903 h 632583"/>
              <a:gd name="connsiteX8" fmla="*/ 68 w 1016126"/>
              <a:gd name="connsiteY8" fmla="*/ 449474 h 632583"/>
              <a:gd name="connsiteX9" fmla="*/ 64838 w 1016126"/>
              <a:gd name="connsiteY9" fmla="*/ 532178 h 632583"/>
              <a:gd name="connsiteX10" fmla="*/ 241863 w 1016126"/>
              <a:gd name="connsiteY10" fmla="*/ 598528 h 632583"/>
              <a:gd name="connsiteX11" fmla="*/ 450205 w 1016126"/>
              <a:gd name="connsiteY11" fmla="*/ 631982 h 632583"/>
              <a:gd name="connsiteX12" fmla="*/ 691443 w 1016126"/>
              <a:gd name="connsiteY12" fmla="*/ 616742 h 632583"/>
              <a:gd name="connsiteX13" fmla="*/ 892444 w 1016126"/>
              <a:gd name="connsiteY13" fmla="*/ 572416 h 632583"/>
              <a:gd name="connsiteX14" fmla="*/ 1014829 w 1016126"/>
              <a:gd name="connsiteY14" fmla="*/ 449474 h 632583"/>
              <a:gd name="connsiteX0" fmla="*/ 1014829 w 1016126"/>
              <a:gd name="connsiteY0" fmla="*/ 455295 h 638404"/>
              <a:gd name="connsiteX1" fmla="*/ 947921 w 1016126"/>
              <a:gd name="connsiteY1" fmla="*/ 254573 h 638404"/>
              <a:gd name="connsiteX2" fmla="*/ 810018 w 1016126"/>
              <a:gd name="connsiteY2" fmla="*/ 102823 h 638404"/>
              <a:gd name="connsiteX3" fmla="*/ 648680 w 1016126"/>
              <a:gd name="connsiteY3" fmla="*/ 12225 h 638404"/>
              <a:gd name="connsiteX4" fmla="*/ 402348 w 1016126"/>
              <a:gd name="connsiteY4" fmla="*/ 8967 h 638404"/>
              <a:gd name="connsiteX5" fmla="*/ 200790 w 1016126"/>
              <a:gd name="connsiteY5" fmla="*/ 87304 h 638404"/>
              <a:gd name="connsiteX6" fmla="*/ 55824 w 1016126"/>
              <a:gd name="connsiteY6" fmla="*/ 265724 h 638404"/>
              <a:gd name="connsiteX7" fmla="*/ 68 w 1016126"/>
              <a:gd name="connsiteY7" fmla="*/ 455295 h 638404"/>
              <a:gd name="connsiteX8" fmla="*/ 64838 w 1016126"/>
              <a:gd name="connsiteY8" fmla="*/ 537999 h 638404"/>
              <a:gd name="connsiteX9" fmla="*/ 241863 w 1016126"/>
              <a:gd name="connsiteY9" fmla="*/ 604349 h 638404"/>
              <a:gd name="connsiteX10" fmla="*/ 450205 w 1016126"/>
              <a:gd name="connsiteY10" fmla="*/ 637803 h 638404"/>
              <a:gd name="connsiteX11" fmla="*/ 691443 w 1016126"/>
              <a:gd name="connsiteY11" fmla="*/ 622563 h 638404"/>
              <a:gd name="connsiteX12" fmla="*/ 892444 w 1016126"/>
              <a:gd name="connsiteY12" fmla="*/ 578237 h 638404"/>
              <a:gd name="connsiteX13" fmla="*/ 1014829 w 1016126"/>
              <a:gd name="connsiteY13" fmla="*/ 455295 h 638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16126" h="638404">
                <a:moveTo>
                  <a:pt x="1014829" y="455295"/>
                </a:moveTo>
                <a:cubicBezTo>
                  <a:pt x="1024075" y="401351"/>
                  <a:pt x="982056" y="313318"/>
                  <a:pt x="947921" y="254573"/>
                </a:cubicBezTo>
                <a:cubicBezTo>
                  <a:pt x="913786" y="195828"/>
                  <a:pt x="859891" y="143214"/>
                  <a:pt x="810018" y="102823"/>
                </a:cubicBezTo>
                <a:cubicBezTo>
                  <a:pt x="760145" y="62432"/>
                  <a:pt x="716625" y="27868"/>
                  <a:pt x="648680" y="12225"/>
                </a:cubicBezTo>
                <a:cubicBezTo>
                  <a:pt x="580735" y="-3418"/>
                  <a:pt x="476996" y="-3546"/>
                  <a:pt x="402348" y="8967"/>
                </a:cubicBezTo>
                <a:cubicBezTo>
                  <a:pt x="327700" y="21480"/>
                  <a:pt x="258544" y="44511"/>
                  <a:pt x="200790" y="87304"/>
                </a:cubicBezTo>
                <a:cubicBezTo>
                  <a:pt x="143036" y="130097"/>
                  <a:pt x="89278" y="204392"/>
                  <a:pt x="55824" y="265724"/>
                </a:cubicBezTo>
                <a:cubicBezTo>
                  <a:pt x="22370" y="327056"/>
                  <a:pt x="-1434" y="409916"/>
                  <a:pt x="68" y="455295"/>
                </a:cubicBezTo>
                <a:cubicBezTo>
                  <a:pt x="1570" y="500674"/>
                  <a:pt x="24539" y="513157"/>
                  <a:pt x="64838" y="537999"/>
                </a:cubicBezTo>
                <a:cubicBezTo>
                  <a:pt x="105137" y="562841"/>
                  <a:pt x="177635" y="587715"/>
                  <a:pt x="241863" y="604349"/>
                </a:cubicBezTo>
                <a:cubicBezTo>
                  <a:pt x="306091" y="620983"/>
                  <a:pt x="375275" y="634767"/>
                  <a:pt x="450205" y="637803"/>
                </a:cubicBezTo>
                <a:cubicBezTo>
                  <a:pt x="525135" y="640839"/>
                  <a:pt x="617102" y="631856"/>
                  <a:pt x="691443" y="622563"/>
                </a:cubicBezTo>
                <a:cubicBezTo>
                  <a:pt x="765784" y="613270"/>
                  <a:pt x="850041" y="591060"/>
                  <a:pt x="892444" y="578237"/>
                </a:cubicBezTo>
                <a:cubicBezTo>
                  <a:pt x="946342" y="550359"/>
                  <a:pt x="1005583" y="509239"/>
                  <a:pt x="1014829" y="455295"/>
                </a:cubicBezTo>
                <a:close/>
              </a:path>
            </a:pathLst>
          </a:custGeom>
          <a:solidFill>
            <a:schemeClr val="bg1">
              <a:lumMod val="65000"/>
              <a:alpha val="3607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 name="Szövegdoboz 2"/>
          <p:cNvSpPr txBox="1"/>
          <p:nvPr/>
        </p:nvSpPr>
        <p:spPr>
          <a:xfrm>
            <a:off x="215853" y="1362504"/>
            <a:ext cx="583814" cy="400110"/>
          </a:xfrm>
          <a:prstGeom prst="rect">
            <a:avLst/>
          </a:prstGeom>
          <a:noFill/>
        </p:spPr>
        <p:txBody>
          <a:bodyPr wrap="none" rtlCol="0">
            <a:spAutoFit/>
          </a:bodyPr>
          <a:lstStyle/>
          <a:p>
            <a:r>
              <a:rPr lang="hu-HU" sz="2000" i="1" dirty="0" err="1" smtClean="0"/>
              <a:t>Eu</a:t>
            </a:r>
            <a:r>
              <a:rPr lang="en-US" sz="2000" i="1" dirty="0" smtClean="0"/>
              <a:t>c</a:t>
            </a:r>
            <a:endParaRPr lang="en-US" sz="2000" i="1" dirty="0"/>
          </a:p>
        </p:txBody>
      </p:sp>
      <p:sp>
        <p:nvSpPr>
          <p:cNvPr id="66" name="Szövegdoboz 65"/>
          <p:cNvSpPr txBox="1"/>
          <p:nvPr/>
        </p:nvSpPr>
        <p:spPr>
          <a:xfrm>
            <a:off x="341622" y="3759390"/>
            <a:ext cx="583814" cy="400110"/>
          </a:xfrm>
          <a:prstGeom prst="rect">
            <a:avLst/>
          </a:prstGeom>
          <a:noFill/>
        </p:spPr>
        <p:txBody>
          <a:bodyPr wrap="none" rtlCol="0">
            <a:spAutoFit/>
          </a:bodyPr>
          <a:lstStyle/>
          <a:p>
            <a:r>
              <a:rPr lang="hu-HU" sz="2000" i="1" dirty="0" err="1" smtClean="0"/>
              <a:t>Eu</a:t>
            </a:r>
            <a:r>
              <a:rPr lang="en-US" sz="2000" i="1" dirty="0" smtClean="0"/>
              <a:t>c</a:t>
            </a:r>
            <a:endParaRPr lang="en-US" sz="2000" i="1" dirty="0"/>
          </a:p>
        </p:txBody>
      </p:sp>
      <p:sp>
        <p:nvSpPr>
          <p:cNvPr id="68" name="Szövegdoboz 67"/>
          <p:cNvSpPr txBox="1"/>
          <p:nvPr/>
        </p:nvSpPr>
        <p:spPr>
          <a:xfrm>
            <a:off x="7810388" y="3490361"/>
            <a:ext cx="1293944" cy="400110"/>
          </a:xfrm>
          <a:prstGeom prst="rect">
            <a:avLst/>
          </a:prstGeom>
          <a:noFill/>
        </p:spPr>
        <p:txBody>
          <a:bodyPr wrap="none" rtlCol="0">
            <a:spAutoFit/>
          </a:bodyPr>
          <a:lstStyle/>
          <a:p>
            <a:r>
              <a:rPr lang="hu-HU" sz="2000" i="1" dirty="0" err="1" smtClean="0"/>
              <a:t>Minkowski</a:t>
            </a:r>
            <a:endParaRPr lang="en-US" sz="2000" i="1" dirty="0"/>
          </a:p>
        </p:txBody>
      </p:sp>
      <p:sp>
        <p:nvSpPr>
          <p:cNvPr id="69" name="Szövegdoboz 68"/>
          <p:cNvSpPr txBox="1"/>
          <p:nvPr/>
        </p:nvSpPr>
        <p:spPr>
          <a:xfrm>
            <a:off x="8174270" y="1680651"/>
            <a:ext cx="838691" cy="707886"/>
          </a:xfrm>
          <a:prstGeom prst="rect">
            <a:avLst/>
          </a:prstGeom>
          <a:noFill/>
        </p:spPr>
        <p:txBody>
          <a:bodyPr wrap="none" rtlCol="0">
            <a:spAutoFit/>
          </a:bodyPr>
          <a:lstStyle/>
          <a:p>
            <a:r>
              <a:rPr lang="en-US" sz="2000" i="1" dirty="0" smtClean="0"/>
              <a:t>Not</a:t>
            </a:r>
          </a:p>
          <a:p>
            <a:r>
              <a:rPr lang="en-US" sz="2000" i="1" dirty="0" smtClean="0"/>
              <a:t>metric</a:t>
            </a:r>
            <a:endParaRPr lang="en-US" sz="2000" i="1" dirty="0"/>
          </a:p>
        </p:txBody>
      </p:sp>
      <p:sp>
        <p:nvSpPr>
          <p:cNvPr id="71" name="Ellipszis 70"/>
          <p:cNvSpPr/>
          <p:nvPr/>
        </p:nvSpPr>
        <p:spPr>
          <a:xfrm>
            <a:off x="2298615" y="4185013"/>
            <a:ext cx="186441" cy="1350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7" name="Egyenes összekötő 6"/>
          <p:cNvCxnSpPr>
            <a:stCxn id="53" idx="5"/>
            <a:endCxn id="71" idx="1"/>
          </p:cNvCxnSpPr>
          <p:nvPr/>
        </p:nvCxnSpPr>
        <p:spPr>
          <a:xfrm>
            <a:off x="2027241" y="3909378"/>
            <a:ext cx="298678" cy="295407"/>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81584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32"/>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83"/>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84"/>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0"/>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6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8"/>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9"/>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p:bldP spid="18" grpId="0"/>
      <p:bldP spid="19" grpId="0" animBg="1"/>
      <p:bldP spid="20" grpId="0"/>
      <p:bldP spid="24" grpId="0" animBg="1"/>
      <p:bldP spid="26" grpId="0"/>
      <p:bldP spid="27" grpId="0"/>
      <p:bldP spid="28" grpId="0"/>
      <p:bldP spid="29" grpId="0"/>
      <p:bldP spid="31" grpId="0"/>
      <p:bldP spid="32" grpId="0"/>
      <p:bldP spid="38" grpId="0" animBg="1"/>
      <p:bldP spid="46" grpId="0"/>
      <p:bldP spid="47" grpId="0"/>
      <p:bldP spid="48" grpId="0"/>
      <p:bldP spid="49" grpId="0"/>
      <p:bldP spid="52" grpId="0"/>
      <p:bldP spid="56" grpId="0" animBg="1"/>
      <p:bldP spid="57" grpId="0" animBg="1"/>
      <p:bldP spid="53" grpId="0" animBg="1"/>
      <p:bldP spid="61" grpId="0"/>
      <p:bldP spid="62" grpId="0"/>
      <p:bldP spid="63" grpId="0"/>
      <p:bldP spid="67" grpId="0"/>
      <p:bldP spid="76" grpId="0" animBg="1"/>
      <p:bldP spid="81" grpId="0" animBg="1"/>
      <p:bldP spid="64" grpId="0"/>
      <p:bldP spid="70" grpId="0" animBg="1"/>
      <p:bldP spid="83" grpId="0" animBg="1"/>
      <p:bldP spid="30" grpId="0" animBg="1"/>
      <p:bldP spid="88" grpId="0" animBg="1"/>
      <p:bldP spid="89" grpId="0" animBg="1"/>
      <p:bldP spid="90" grpId="0" animBg="1"/>
      <p:bldP spid="91" grpId="0" animBg="1"/>
      <p:bldP spid="65" grpId="0" animBg="1"/>
      <p:bldP spid="3" grpId="0"/>
      <p:bldP spid="66" grpId="0"/>
      <p:bldP spid="68" grpId="0"/>
      <p:bldP spid="69" grpId="0"/>
      <p:bldP spid="7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57200" y="33468"/>
            <a:ext cx="8229600" cy="857250"/>
          </a:xfrm>
        </p:spPr>
        <p:txBody>
          <a:bodyPr/>
          <a:lstStyle/>
          <a:p>
            <a:r>
              <a:rPr lang="en-US" dirty="0" smtClean="0">
                <a:solidFill>
                  <a:srgbClr val="FF0000"/>
                </a:solidFill>
              </a:rPr>
              <a:t>Euclidean planar geometry</a:t>
            </a:r>
            <a:endParaRPr lang="en-US" dirty="0">
              <a:solidFill>
                <a:srgbClr val="FF0000"/>
              </a:solidFill>
            </a:endParaRPr>
          </a:p>
        </p:txBody>
      </p:sp>
      <mc:AlternateContent xmlns:mc="http://schemas.openxmlformats.org/markup-compatibility/2006" xmlns:a14="http://schemas.microsoft.com/office/drawing/2010/main">
        <mc:Choice Requires="a14">
          <p:sp>
            <p:nvSpPr>
              <p:cNvPr id="3" name="Tartalom helye 2"/>
              <p:cNvSpPr>
                <a:spLocks noGrp="1"/>
              </p:cNvSpPr>
              <p:nvPr>
                <p:ph idx="1"/>
              </p:nvPr>
            </p:nvSpPr>
            <p:spPr>
              <a:xfrm>
                <a:off x="3626915" y="881101"/>
                <a:ext cx="5508612" cy="2000534"/>
              </a:xfrm>
            </p:spPr>
            <p:txBody>
              <a:bodyPr>
                <a:noAutofit/>
              </a:bodyPr>
              <a:lstStyle/>
              <a:p>
                <a:pPr marL="0" indent="0">
                  <a:buNone/>
                </a:pPr>
                <a:r>
                  <a:rPr lang="hu-HU" sz="2400" u="sng" dirty="0" err="1" smtClean="0"/>
                  <a:t>Dot</a:t>
                </a:r>
                <a:r>
                  <a:rPr lang="hu-HU" sz="2400" u="sng" dirty="0" smtClean="0"/>
                  <a:t> </a:t>
                </a:r>
                <a:r>
                  <a:rPr lang="hu-HU" sz="2400" u="sng" dirty="0" err="1" smtClean="0"/>
                  <a:t>product</a:t>
                </a:r>
                <a:r>
                  <a:rPr lang="hu-HU" sz="2400" u="sng" dirty="0" smtClean="0"/>
                  <a:t> </a:t>
                </a:r>
                <a:r>
                  <a:rPr lang="hu-HU" sz="2400" u="sng" dirty="0" err="1" smtClean="0"/>
                  <a:t>in</a:t>
                </a:r>
                <a:r>
                  <a:rPr lang="hu-HU" sz="2400" u="sng" dirty="0" smtClean="0"/>
                  <a:t> </a:t>
                </a:r>
                <a:r>
                  <a:rPr lang="hu-HU" sz="2400" u="sng" dirty="0" err="1" smtClean="0"/>
                  <a:t>ambient</a:t>
                </a:r>
                <a:r>
                  <a:rPr lang="hu-HU" sz="2400" u="sng" dirty="0" smtClean="0"/>
                  <a:t> </a:t>
                </a:r>
                <a:r>
                  <a:rPr lang="hu-HU" sz="2400" u="sng" dirty="0" err="1" smtClean="0"/>
                  <a:t>space</a:t>
                </a:r>
                <a:r>
                  <a:rPr lang="hu-HU" sz="2400" dirty="0" smtClean="0"/>
                  <a:t>:</a:t>
                </a:r>
              </a:p>
              <a:p>
                <a:pPr marL="0" indent="0">
                  <a:buNone/>
                </a:pPr>
                <a:endParaRPr lang="hu-HU" sz="2400" dirty="0"/>
              </a:p>
              <a:p>
                <a:pPr marL="0" indent="0">
                  <a:buNone/>
                </a:pPr>
                <a:endParaRPr lang="hu-HU" sz="900" dirty="0" smtClean="0"/>
              </a:p>
              <a:p>
                <a:r>
                  <a:rPr lang="hu-HU" sz="2000" dirty="0" err="1" smtClean="0"/>
                  <a:t>Commutative</a:t>
                </a:r>
                <a:r>
                  <a:rPr lang="en-US" sz="2000" dirty="0" smtClean="0"/>
                  <a:t>: </a:t>
                </a:r>
                <a14:m>
                  <m:oMath xmlns:m="http://schemas.openxmlformats.org/officeDocument/2006/math">
                    <m:r>
                      <a:rPr lang="en-US" sz="2000" b="1" i="1" smtClean="0">
                        <a:latin typeface="Cambria Math"/>
                      </a:rPr>
                      <m:t>𝒂</m:t>
                    </m:r>
                    <m:r>
                      <a:rPr lang="en-US" sz="2000" i="1">
                        <a:latin typeface="Cambria Math"/>
                        <a:ea typeface="Cambria Math"/>
                      </a:rPr>
                      <m:t>∙</m:t>
                    </m:r>
                    <m:r>
                      <a:rPr lang="en-US" sz="2000" b="1" i="1" smtClean="0">
                        <a:latin typeface="Cambria Math"/>
                      </a:rPr>
                      <m:t>𝒃</m:t>
                    </m:r>
                    <m:r>
                      <a:rPr lang="en-US" sz="2000" i="1">
                        <a:latin typeface="Cambria Math"/>
                      </a:rPr>
                      <m:t>=</m:t>
                    </m:r>
                    <m:r>
                      <a:rPr lang="en-US" sz="2000" b="1" i="1" smtClean="0">
                        <a:latin typeface="Cambria Math"/>
                      </a:rPr>
                      <m:t>𝒃</m:t>
                    </m:r>
                    <m:r>
                      <a:rPr lang="en-US" sz="2000" i="1" smtClean="0">
                        <a:latin typeface="Cambria Math"/>
                        <a:ea typeface="Cambria Math"/>
                      </a:rPr>
                      <m:t>∙</m:t>
                    </m:r>
                    <m:r>
                      <a:rPr lang="en-US" sz="2000" b="1" i="1" smtClean="0">
                        <a:latin typeface="Cambria Math"/>
                      </a:rPr>
                      <m:t>𝒂</m:t>
                    </m:r>
                  </m:oMath>
                </a14:m>
                <a:endParaRPr lang="en-US" sz="2000" b="1" dirty="0" smtClean="0"/>
              </a:p>
              <a:p>
                <a:r>
                  <a:rPr lang="en-US" sz="2000" dirty="0"/>
                  <a:t>D</a:t>
                </a:r>
                <a:r>
                  <a:rPr lang="hu-HU" sz="2000" dirty="0" err="1" smtClean="0"/>
                  <a:t>istributive</a:t>
                </a:r>
                <a:r>
                  <a:rPr lang="en-US" sz="2000" dirty="0" smtClean="0"/>
                  <a:t>: </a:t>
                </a:r>
                <a14:m>
                  <m:oMath xmlns:m="http://schemas.openxmlformats.org/officeDocument/2006/math">
                    <m:r>
                      <a:rPr lang="en-US" sz="2000" b="1" i="1">
                        <a:latin typeface="Cambria Math"/>
                      </a:rPr>
                      <m:t>𝒂</m:t>
                    </m:r>
                    <m:r>
                      <a:rPr lang="en-US" sz="2000" i="1">
                        <a:latin typeface="Cambria Math"/>
                        <a:ea typeface="Cambria Math"/>
                      </a:rPr>
                      <m:t>∙</m:t>
                    </m:r>
                  </m:oMath>
                </a14:m>
                <a:r>
                  <a:rPr lang="en-US" sz="2000" dirty="0"/>
                  <a:t>(</a:t>
                </a:r>
                <a14:m>
                  <m:oMath xmlns:m="http://schemas.openxmlformats.org/officeDocument/2006/math">
                    <m:r>
                      <a:rPr lang="en-US" sz="2000" b="1" i="1">
                        <a:latin typeface="Cambria Math"/>
                      </a:rPr>
                      <m:t>𝒃</m:t>
                    </m:r>
                    <m:r>
                      <a:rPr lang="en-US" sz="2000" b="0" i="1" smtClean="0">
                        <a:latin typeface="Cambria Math"/>
                      </a:rPr>
                      <m:t>+</m:t>
                    </m:r>
                    <m:r>
                      <a:rPr lang="en-US" sz="2000" b="1" i="1" smtClean="0">
                        <a:latin typeface="Cambria Math"/>
                      </a:rPr>
                      <m:t>𝒄</m:t>
                    </m:r>
                    <m:r>
                      <a:rPr lang="en-US" sz="2000" b="0" i="1" smtClean="0">
                        <a:latin typeface="Cambria Math"/>
                      </a:rPr>
                      <m:t>)</m:t>
                    </m:r>
                    <m:r>
                      <a:rPr lang="en-US" sz="2000" i="1">
                        <a:latin typeface="Cambria Math"/>
                      </a:rPr>
                      <m:t>=</m:t>
                    </m:r>
                    <m:r>
                      <a:rPr lang="en-US" sz="2000" b="1" i="1" smtClean="0">
                        <a:latin typeface="Cambria Math"/>
                      </a:rPr>
                      <m:t>𝒂</m:t>
                    </m:r>
                    <m:r>
                      <a:rPr lang="en-US" sz="2000" i="1">
                        <a:latin typeface="Cambria Math"/>
                        <a:ea typeface="Cambria Math"/>
                      </a:rPr>
                      <m:t>∙</m:t>
                    </m:r>
                    <m:r>
                      <a:rPr lang="en-US" sz="2000" b="1" i="1" smtClean="0">
                        <a:latin typeface="Cambria Math"/>
                        <a:ea typeface="Cambria Math"/>
                      </a:rPr>
                      <m:t>𝒃</m:t>
                    </m:r>
                    <m:r>
                      <a:rPr lang="en-US" sz="2000" b="0" i="1" smtClean="0">
                        <a:latin typeface="Cambria Math"/>
                        <a:ea typeface="Cambria Math"/>
                      </a:rPr>
                      <m:t>+</m:t>
                    </m:r>
                    <m:r>
                      <a:rPr lang="en-US" sz="2000" b="1" i="1">
                        <a:latin typeface="Cambria Math"/>
                      </a:rPr>
                      <m:t>𝒂</m:t>
                    </m:r>
                    <m:r>
                      <a:rPr lang="en-US" sz="2000" i="1">
                        <a:latin typeface="Cambria Math"/>
                        <a:ea typeface="Cambria Math"/>
                      </a:rPr>
                      <m:t>∙</m:t>
                    </m:r>
                    <m:r>
                      <a:rPr lang="en-US" sz="2000" b="1" i="1" smtClean="0">
                        <a:latin typeface="Cambria Math"/>
                        <a:ea typeface="Cambria Math"/>
                      </a:rPr>
                      <m:t>𝒄</m:t>
                    </m:r>
                  </m:oMath>
                </a14:m>
                <a:endParaRPr lang="en-US" sz="2000" b="1" dirty="0" smtClean="0"/>
              </a:p>
              <a:p>
                <a:r>
                  <a:rPr lang="hu-HU" sz="2000" dirty="0" err="1" smtClean="0"/>
                  <a:t>Scaling</a:t>
                </a:r>
                <a:r>
                  <a:rPr lang="hu-HU" sz="2000" dirty="0" smtClean="0"/>
                  <a:t>: </a:t>
                </a:r>
                <a14:m>
                  <m:oMath xmlns:m="http://schemas.openxmlformats.org/officeDocument/2006/math">
                    <m:r>
                      <a:rPr lang="hu-HU" sz="2000" dirty="0" smtClean="0">
                        <a:latin typeface="Cambria Math"/>
                      </a:rPr>
                      <m:t>(</m:t>
                    </m:r>
                    <m:r>
                      <a:rPr lang="hu-HU" sz="2000" b="0" i="1" smtClean="0">
                        <a:latin typeface="Cambria Math"/>
                      </a:rPr>
                      <m:t>𝑠</m:t>
                    </m:r>
                    <m:r>
                      <a:rPr lang="en-US" sz="2000" b="1" i="1">
                        <a:latin typeface="Cambria Math"/>
                      </a:rPr>
                      <m:t>𝒂</m:t>
                    </m:r>
                    <m:r>
                      <a:rPr lang="hu-HU" sz="2000" b="1" i="1" smtClean="0">
                        <a:latin typeface="Cambria Math"/>
                      </a:rPr>
                      <m:t>)</m:t>
                    </m:r>
                    <m:r>
                      <a:rPr lang="en-US" sz="2000" i="1">
                        <a:latin typeface="Cambria Math"/>
                        <a:ea typeface="Cambria Math"/>
                      </a:rPr>
                      <m:t>∙</m:t>
                    </m:r>
                    <m:r>
                      <a:rPr lang="en-US" sz="2000" b="1" i="1">
                        <a:latin typeface="Cambria Math"/>
                      </a:rPr>
                      <m:t>𝒃</m:t>
                    </m:r>
                    <m:r>
                      <a:rPr lang="en-US" sz="2000" i="1">
                        <a:latin typeface="Cambria Math"/>
                      </a:rPr>
                      <m:t>=</m:t>
                    </m:r>
                    <m:r>
                      <a:rPr lang="hu-HU" sz="2000" b="0" i="1" smtClean="0">
                        <a:latin typeface="Cambria Math"/>
                      </a:rPr>
                      <m:t>𝑠</m:t>
                    </m:r>
                    <m:r>
                      <a:rPr lang="hu-HU" sz="2000" b="1" i="1" smtClean="0">
                        <a:latin typeface="Cambria Math"/>
                      </a:rPr>
                      <m:t>(</m:t>
                    </m:r>
                    <m:r>
                      <a:rPr lang="en-US" sz="2000" b="1" i="1">
                        <a:latin typeface="Cambria Math"/>
                      </a:rPr>
                      <m:t>𝒂</m:t>
                    </m:r>
                    <m:r>
                      <a:rPr lang="en-US" sz="2000" i="1">
                        <a:latin typeface="Cambria Math"/>
                        <a:ea typeface="Cambria Math"/>
                      </a:rPr>
                      <m:t>∙</m:t>
                    </m:r>
                    <m:r>
                      <a:rPr lang="en-US" sz="2000" b="1" i="1">
                        <a:latin typeface="Cambria Math"/>
                        <a:ea typeface="Cambria Math"/>
                      </a:rPr>
                      <m:t>𝒃</m:t>
                    </m:r>
                    <m:r>
                      <a:rPr lang="hu-HU" sz="2000" b="1" i="1" smtClean="0">
                        <a:latin typeface="Cambria Math"/>
                        <a:ea typeface="Cambria Math"/>
                      </a:rPr>
                      <m:t>)</m:t>
                    </m:r>
                  </m:oMath>
                </a14:m>
                <a:endParaRPr lang="en-US" sz="2000" b="1" dirty="0"/>
              </a:p>
              <a:p>
                <a:endParaRPr lang="hu-HU" sz="2000" dirty="0" smtClean="0"/>
              </a:p>
              <a:p>
                <a:pPr marL="0" indent="0">
                  <a:buNone/>
                </a:pPr>
                <a:r>
                  <a:rPr lang="hu-HU" sz="2400" i="1" dirty="0" smtClean="0">
                    <a:solidFill>
                      <a:prstClr val="black"/>
                    </a:solidFill>
                    <a:latin typeface="Times New Roman" pitchFamily="18" charset="0"/>
                  </a:rPr>
                  <a:t>	</a:t>
                </a:r>
                <a:endParaRPr lang="hu-HU" sz="2400" baseline="-25000" dirty="0" smtClean="0">
                  <a:solidFill>
                    <a:prstClr val="black"/>
                  </a:solidFill>
                  <a:latin typeface="Times New Roman" pitchFamily="18" charset="0"/>
                </a:endParaRPr>
              </a:p>
              <a:p>
                <a:pPr marL="0" indent="0">
                  <a:buNone/>
                </a:pPr>
                <a:endParaRPr lang="hu-HU" sz="2400" baseline="-25000" dirty="0" smtClean="0">
                  <a:solidFill>
                    <a:prstClr val="black"/>
                  </a:solidFill>
                  <a:latin typeface="Times New Roman" pitchFamily="18" charset="0"/>
                </a:endParaRPr>
              </a:p>
              <a:p>
                <a:pPr marL="0" indent="0" eaLnBrk="0" fontAlgn="base" hangingPunct="0">
                  <a:spcBef>
                    <a:spcPct val="0"/>
                  </a:spcBef>
                  <a:spcAft>
                    <a:spcPct val="0"/>
                  </a:spcAft>
                  <a:buNone/>
                </a:pPr>
                <a:endParaRPr lang="hu-HU" sz="2400" dirty="0">
                  <a:solidFill>
                    <a:prstClr val="black"/>
                  </a:solidFill>
                  <a:latin typeface="Times New Roman" pitchFamily="18" charset="0"/>
                </a:endParaRPr>
              </a:p>
              <a:p>
                <a:pPr marL="0" lvl="0" indent="0" eaLnBrk="0" fontAlgn="base" hangingPunct="0">
                  <a:spcBef>
                    <a:spcPct val="0"/>
                  </a:spcBef>
                  <a:spcAft>
                    <a:spcPct val="0"/>
                  </a:spcAft>
                  <a:buNone/>
                </a:pPr>
                <a:endParaRPr lang="en-US" sz="2400" dirty="0">
                  <a:solidFill>
                    <a:prstClr val="black"/>
                  </a:solidFill>
                  <a:latin typeface="Times New Roman" pitchFamily="18" charset="0"/>
                </a:endParaRPr>
              </a:p>
              <a:p>
                <a:pPr marL="0" lvl="0" indent="0" eaLnBrk="0" fontAlgn="base" hangingPunct="0">
                  <a:spcBef>
                    <a:spcPct val="0"/>
                  </a:spcBef>
                  <a:spcAft>
                    <a:spcPct val="0"/>
                  </a:spcAft>
                  <a:buNone/>
                </a:pPr>
                <a:endParaRPr lang="en-US" sz="2400" dirty="0" smtClean="0">
                  <a:solidFill>
                    <a:prstClr val="black"/>
                  </a:solidFill>
                  <a:latin typeface="Times New Roman" pitchFamily="18" charset="0"/>
                </a:endParaRPr>
              </a:p>
              <a:p>
                <a:pPr marL="0" indent="0">
                  <a:buNone/>
                </a:pPr>
                <a:endParaRPr lang="hu-HU" sz="2400" dirty="0" smtClean="0"/>
              </a:p>
              <a:p>
                <a:pPr marL="0" indent="0">
                  <a:buNone/>
                </a:pPr>
                <a:endParaRPr lang="en-US" sz="2400" dirty="0"/>
              </a:p>
            </p:txBody>
          </p:sp>
        </mc:Choice>
        <mc:Fallback xmlns="">
          <p:sp>
            <p:nvSpPr>
              <p:cNvPr id="3" name="Tartalom helye 2"/>
              <p:cNvSpPr>
                <a:spLocks noGrp="1" noRot="1" noChangeAspect="1" noMove="1" noResize="1" noEditPoints="1" noAdjustHandles="1" noChangeArrowheads="1" noChangeShapeType="1" noTextEdit="1"/>
              </p:cNvSpPr>
              <p:nvPr>
                <p:ph idx="1"/>
              </p:nvPr>
            </p:nvSpPr>
            <p:spPr>
              <a:xfrm>
                <a:off x="3626915" y="881101"/>
                <a:ext cx="5508612" cy="2000534"/>
              </a:xfrm>
              <a:blipFill rotWithShape="1">
                <a:blip r:embed="rId3"/>
                <a:stretch>
                  <a:fillRect l="-1770" t="-2439" b="-13415"/>
                </a:stretch>
              </a:blipFill>
            </p:spPr>
            <p:txBody>
              <a:bodyPr/>
              <a:lstStyle/>
              <a:p>
                <a:r>
                  <a:rPr lang="en-US">
                    <a:noFill/>
                  </a:rPr>
                  <a:t> </a:t>
                </a:r>
              </a:p>
            </p:txBody>
          </p:sp>
        </mc:Fallback>
      </mc:AlternateContent>
      <p:cxnSp>
        <p:nvCxnSpPr>
          <p:cNvPr id="4" name="Egyenes összekötő nyíllal 3"/>
          <p:cNvCxnSpPr/>
          <p:nvPr/>
        </p:nvCxnSpPr>
        <p:spPr>
          <a:xfrm flipH="1">
            <a:off x="1273368" y="2201279"/>
            <a:ext cx="720080" cy="5670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Egyenes összekötő nyíllal 4"/>
          <p:cNvCxnSpPr/>
          <p:nvPr/>
        </p:nvCxnSpPr>
        <p:spPr>
          <a:xfrm>
            <a:off x="2001832" y="2201279"/>
            <a:ext cx="107173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Egyenes összekötő nyíllal 5"/>
          <p:cNvCxnSpPr/>
          <p:nvPr/>
        </p:nvCxnSpPr>
        <p:spPr>
          <a:xfrm flipV="1">
            <a:off x="1993448" y="1418192"/>
            <a:ext cx="0" cy="7830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Szabadkézi sokszög 6"/>
          <p:cNvSpPr/>
          <p:nvPr/>
        </p:nvSpPr>
        <p:spPr>
          <a:xfrm>
            <a:off x="320766" y="1521612"/>
            <a:ext cx="3345365" cy="936703"/>
          </a:xfrm>
          <a:custGeom>
            <a:avLst/>
            <a:gdLst>
              <a:gd name="connsiteX0" fmla="*/ 0 w 3334214"/>
              <a:gd name="connsiteY0" fmla="*/ 1215483 h 1260088"/>
              <a:gd name="connsiteX1" fmla="*/ 1148575 w 3334214"/>
              <a:gd name="connsiteY1" fmla="*/ 0 h 1260088"/>
              <a:gd name="connsiteX2" fmla="*/ 3334214 w 3334214"/>
              <a:gd name="connsiteY2" fmla="*/ 0 h 1260088"/>
              <a:gd name="connsiteX3" fmla="*/ 2230244 w 3334214"/>
              <a:gd name="connsiteY3" fmla="*/ 1260088 h 1260088"/>
              <a:gd name="connsiteX4" fmla="*/ 0 w 3334214"/>
              <a:gd name="connsiteY4" fmla="*/ 1215483 h 1260088"/>
              <a:gd name="connsiteX0" fmla="*/ 0 w 3334214"/>
              <a:gd name="connsiteY0" fmla="*/ 1215483 h 1215483"/>
              <a:gd name="connsiteX1" fmla="*/ 1148575 w 3334214"/>
              <a:gd name="connsiteY1" fmla="*/ 0 h 1215483"/>
              <a:gd name="connsiteX2" fmla="*/ 3334214 w 3334214"/>
              <a:gd name="connsiteY2" fmla="*/ 0 h 1215483"/>
              <a:gd name="connsiteX3" fmla="*/ 2274848 w 3334214"/>
              <a:gd name="connsiteY3" fmla="*/ 1204332 h 1215483"/>
              <a:gd name="connsiteX4" fmla="*/ 0 w 3334214"/>
              <a:gd name="connsiteY4" fmla="*/ 1215483 h 1215483"/>
              <a:gd name="connsiteX0" fmla="*/ 0 w 3334214"/>
              <a:gd name="connsiteY0" fmla="*/ 1215483 h 1237785"/>
              <a:gd name="connsiteX1" fmla="*/ 1148575 w 3334214"/>
              <a:gd name="connsiteY1" fmla="*/ 0 h 1237785"/>
              <a:gd name="connsiteX2" fmla="*/ 3334214 w 3334214"/>
              <a:gd name="connsiteY2" fmla="*/ 0 h 1237785"/>
              <a:gd name="connsiteX3" fmla="*/ 2274848 w 3334214"/>
              <a:gd name="connsiteY3" fmla="*/ 1237785 h 1237785"/>
              <a:gd name="connsiteX4" fmla="*/ 0 w 3334214"/>
              <a:gd name="connsiteY4" fmla="*/ 1215483 h 1237785"/>
              <a:gd name="connsiteX0" fmla="*/ 0 w 3345365"/>
              <a:gd name="connsiteY0" fmla="*/ 1248937 h 1248937"/>
              <a:gd name="connsiteX1" fmla="*/ 1159726 w 3345365"/>
              <a:gd name="connsiteY1" fmla="*/ 0 h 1248937"/>
              <a:gd name="connsiteX2" fmla="*/ 3345365 w 3345365"/>
              <a:gd name="connsiteY2" fmla="*/ 0 h 1248937"/>
              <a:gd name="connsiteX3" fmla="*/ 2285999 w 3345365"/>
              <a:gd name="connsiteY3" fmla="*/ 1237785 h 1248937"/>
              <a:gd name="connsiteX4" fmla="*/ 0 w 3345365"/>
              <a:gd name="connsiteY4" fmla="*/ 1248937 h 1248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365" h="1248937">
                <a:moveTo>
                  <a:pt x="0" y="1248937"/>
                </a:moveTo>
                <a:lnTo>
                  <a:pt x="1159726" y="0"/>
                </a:lnTo>
                <a:lnTo>
                  <a:pt x="3345365" y="0"/>
                </a:lnTo>
                <a:lnTo>
                  <a:pt x="2285999" y="1237785"/>
                </a:lnTo>
                <a:lnTo>
                  <a:pt x="0" y="1248937"/>
                </a:lnTo>
                <a:close/>
              </a:path>
            </a:pathLst>
          </a:custGeom>
          <a:solidFill>
            <a:schemeClr val="tx2">
              <a:lumMod val="20000"/>
              <a:lumOff val="80000"/>
              <a:alpha val="5098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xmlns:a14="http://schemas.microsoft.com/office/drawing/2010/main">
        <mc:Choice Requires="a14">
          <p:sp>
            <p:nvSpPr>
              <p:cNvPr id="9" name="Szövegdoboz 8"/>
              <p:cNvSpPr txBox="1"/>
              <p:nvPr/>
            </p:nvSpPr>
            <p:spPr>
              <a:xfrm>
                <a:off x="916507" y="2495706"/>
                <a:ext cx="39280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u-HU" sz="2000" i="1" dirty="0" smtClean="0">
                          <a:latin typeface="Cambria Math"/>
                        </a:rPr>
                        <m:t>𝑥</m:t>
                      </m:r>
                    </m:oMath>
                  </m:oMathPara>
                </a14:m>
                <a:endParaRPr lang="en-US" sz="2000" i="1" dirty="0"/>
              </a:p>
            </p:txBody>
          </p:sp>
        </mc:Choice>
        <mc:Fallback xmlns="">
          <p:sp>
            <p:nvSpPr>
              <p:cNvPr id="9" name="Szövegdoboz 8"/>
              <p:cNvSpPr txBox="1">
                <a:spLocks noRot="1" noChangeAspect="1" noMove="1" noResize="1" noEditPoints="1" noAdjustHandles="1" noChangeArrowheads="1" noChangeShapeType="1" noTextEdit="1"/>
              </p:cNvSpPr>
              <p:nvPr/>
            </p:nvSpPr>
            <p:spPr>
              <a:xfrm>
                <a:off x="916507" y="2495706"/>
                <a:ext cx="392800" cy="400110"/>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Szövegdoboz 9"/>
              <p:cNvSpPr txBox="1"/>
              <p:nvPr/>
            </p:nvSpPr>
            <p:spPr>
              <a:xfrm>
                <a:off x="2835958" y="2182933"/>
                <a:ext cx="39741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u-HU" sz="2000" i="1" dirty="0" smtClean="0">
                          <a:latin typeface="Cambria Math"/>
                        </a:rPr>
                        <m:t>𝑦</m:t>
                      </m:r>
                    </m:oMath>
                  </m:oMathPara>
                </a14:m>
                <a:endParaRPr lang="en-US" sz="2000" i="1" dirty="0"/>
              </a:p>
            </p:txBody>
          </p:sp>
        </mc:Choice>
        <mc:Fallback xmlns="">
          <p:sp>
            <p:nvSpPr>
              <p:cNvPr id="10" name="Szövegdoboz 9"/>
              <p:cNvSpPr txBox="1">
                <a:spLocks noRot="1" noChangeAspect="1" noMove="1" noResize="1" noEditPoints="1" noAdjustHandles="1" noChangeArrowheads="1" noChangeShapeType="1" noTextEdit="1"/>
              </p:cNvSpPr>
              <p:nvPr/>
            </p:nvSpPr>
            <p:spPr>
              <a:xfrm>
                <a:off x="2835958" y="2182933"/>
                <a:ext cx="397416" cy="400110"/>
              </a:xfrm>
              <a:prstGeom prst="rect">
                <a:avLst/>
              </a:prstGeom>
              <a:blipFill rotWithShape="1">
                <a:blip r:embed="rId5"/>
                <a:stretch>
                  <a:fillRect b="-75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Szövegdoboz 10"/>
              <p:cNvSpPr txBox="1"/>
              <p:nvPr/>
            </p:nvSpPr>
            <p:spPr>
              <a:xfrm>
                <a:off x="1974022" y="1175363"/>
                <a:ext cx="44544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u-HU" sz="2000" i="1" dirty="0" smtClean="0">
                          <a:latin typeface="Cambria Math"/>
                        </a:rPr>
                        <m:t>𝑤</m:t>
                      </m:r>
                    </m:oMath>
                  </m:oMathPara>
                </a14:m>
                <a:endParaRPr lang="en-US" sz="2000" i="1" dirty="0"/>
              </a:p>
            </p:txBody>
          </p:sp>
        </mc:Choice>
        <mc:Fallback xmlns="">
          <p:sp>
            <p:nvSpPr>
              <p:cNvPr id="11" name="Szövegdoboz 10"/>
              <p:cNvSpPr txBox="1">
                <a:spLocks noRot="1" noChangeAspect="1" noMove="1" noResize="1" noEditPoints="1" noAdjustHandles="1" noChangeArrowheads="1" noChangeShapeType="1" noTextEdit="1"/>
              </p:cNvSpPr>
              <p:nvPr/>
            </p:nvSpPr>
            <p:spPr>
              <a:xfrm>
                <a:off x="1974022" y="1175363"/>
                <a:ext cx="445443" cy="400110"/>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Szövegdoboz 11"/>
              <p:cNvSpPr txBox="1"/>
              <p:nvPr/>
            </p:nvSpPr>
            <p:spPr>
              <a:xfrm>
                <a:off x="1943657" y="1606688"/>
                <a:ext cx="92294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a:rPr>
                        <m:t>𝑤</m:t>
                      </m:r>
                      <m:r>
                        <a:rPr lang="en-US" sz="2000" i="1" dirty="0" smtClean="0">
                          <a:latin typeface="Cambria Math"/>
                        </a:rPr>
                        <m:t>=1</m:t>
                      </m:r>
                    </m:oMath>
                  </m:oMathPara>
                </a14:m>
                <a:endParaRPr lang="en-US" sz="2000" dirty="0"/>
              </a:p>
            </p:txBody>
          </p:sp>
        </mc:Choice>
        <mc:Fallback xmlns="">
          <p:sp>
            <p:nvSpPr>
              <p:cNvPr id="12" name="Szövegdoboz 11"/>
              <p:cNvSpPr txBox="1">
                <a:spLocks noRot="1" noChangeAspect="1" noMove="1" noResize="1" noEditPoints="1" noAdjustHandles="1" noChangeArrowheads="1" noChangeShapeType="1" noTextEdit="1"/>
              </p:cNvSpPr>
              <p:nvPr/>
            </p:nvSpPr>
            <p:spPr>
              <a:xfrm>
                <a:off x="1943657" y="1606688"/>
                <a:ext cx="922945" cy="400110"/>
              </a:xfrm>
              <a:prstGeom prst="rect">
                <a:avLst/>
              </a:prstGeom>
              <a:blipFill rotWithShape="1">
                <a:blip r:embed="rId7"/>
                <a:stretch>
                  <a:fillRect/>
                </a:stretch>
              </a:blipFill>
            </p:spPr>
            <p:txBody>
              <a:bodyPr/>
              <a:lstStyle/>
              <a:p>
                <a:r>
                  <a:rPr lang="en-US">
                    <a:noFill/>
                  </a:rPr>
                  <a:t> </a:t>
                </a:r>
              </a:p>
            </p:txBody>
          </p:sp>
        </mc:Fallback>
      </mc:AlternateContent>
      <p:sp>
        <p:nvSpPr>
          <p:cNvPr id="13" name="Ellipszis 12"/>
          <p:cNvSpPr/>
          <p:nvPr/>
        </p:nvSpPr>
        <p:spPr>
          <a:xfrm>
            <a:off x="451064" y="1177559"/>
            <a:ext cx="186441" cy="13501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 name="Ellipszis 15"/>
          <p:cNvSpPr/>
          <p:nvPr/>
        </p:nvSpPr>
        <p:spPr>
          <a:xfrm>
            <a:off x="1112907" y="1854948"/>
            <a:ext cx="186441" cy="1350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xmlns:a14="http://schemas.microsoft.com/office/drawing/2010/main">
        <mc:Choice Requires="a14">
          <p:sp>
            <p:nvSpPr>
              <p:cNvPr id="17" name="Szövegdoboz 16"/>
              <p:cNvSpPr txBox="1"/>
              <p:nvPr/>
            </p:nvSpPr>
            <p:spPr>
              <a:xfrm>
                <a:off x="900399" y="1946879"/>
                <a:ext cx="40427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dirty="0" smtClean="0">
                          <a:latin typeface="Cambria Math"/>
                        </a:rPr>
                        <m:t>𝒒</m:t>
                      </m:r>
                    </m:oMath>
                  </m:oMathPara>
                </a14:m>
                <a:endParaRPr lang="en-US" sz="2000" dirty="0"/>
              </a:p>
            </p:txBody>
          </p:sp>
        </mc:Choice>
        <mc:Fallback xmlns="">
          <p:sp>
            <p:nvSpPr>
              <p:cNvPr id="17" name="Szövegdoboz 16"/>
              <p:cNvSpPr txBox="1">
                <a:spLocks noRot="1" noChangeAspect="1" noMove="1" noResize="1" noEditPoints="1" noAdjustHandles="1" noChangeArrowheads="1" noChangeShapeType="1" noTextEdit="1"/>
              </p:cNvSpPr>
              <p:nvPr/>
            </p:nvSpPr>
            <p:spPr>
              <a:xfrm>
                <a:off x="900399" y="1946879"/>
                <a:ext cx="404278" cy="400110"/>
              </a:xfrm>
              <a:prstGeom prst="rect">
                <a:avLst/>
              </a:prstGeom>
              <a:blipFill rotWithShape="1">
                <a:blip r:embed="rId8"/>
                <a:stretch>
                  <a:fillRect l="-1515" b="-9091"/>
                </a:stretch>
              </a:blipFill>
            </p:spPr>
            <p:txBody>
              <a:bodyPr/>
              <a:lstStyle/>
              <a:p>
                <a:r>
                  <a:rPr lang="en-US">
                    <a:noFill/>
                  </a:rPr>
                  <a:t> </a:t>
                </a:r>
              </a:p>
            </p:txBody>
          </p:sp>
        </mc:Fallback>
      </mc:AlternateContent>
      <p:sp>
        <p:nvSpPr>
          <p:cNvPr id="18" name="Ellipszis 17"/>
          <p:cNvSpPr/>
          <p:nvPr/>
        </p:nvSpPr>
        <p:spPr>
          <a:xfrm>
            <a:off x="2391670" y="2247973"/>
            <a:ext cx="186441" cy="1350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20" name="Egyenes összekötő nyíllal 19"/>
          <p:cNvCxnSpPr/>
          <p:nvPr/>
        </p:nvCxnSpPr>
        <p:spPr>
          <a:xfrm flipH="1" flipV="1">
            <a:off x="1299349" y="1972261"/>
            <a:ext cx="1092320" cy="295484"/>
          </a:xfrm>
          <a:prstGeom prst="straightConnector1">
            <a:avLst/>
          </a:prstGeom>
          <a:ln w="57150">
            <a:solidFill>
              <a:srgbClr val="01AF16"/>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Szövegdoboz 21"/>
              <p:cNvSpPr txBox="1"/>
              <p:nvPr/>
            </p:nvSpPr>
            <p:spPr>
              <a:xfrm>
                <a:off x="2411726" y="1870338"/>
                <a:ext cx="40748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u-HU" sz="2000" b="1" i="1" dirty="0" smtClean="0">
                          <a:latin typeface="Cambria Math"/>
                        </a:rPr>
                        <m:t>𝒑</m:t>
                      </m:r>
                    </m:oMath>
                  </m:oMathPara>
                </a14:m>
                <a:endParaRPr lang="en-US" sz="2000" dirty="0"/>
              </a:p>
            </p:txBody>
          </p:sp>
        </mc:Choice>
        <mc:Fallback xmlns="">
          <p:sp>
            <p:nvSpPr>
              <p:cNvPr id="22" name="Szövegdoboz 21"/>
              <p:cNvSpPr txBox="1">
                <a:spLocks noRot="1" noChangeAspect="1" noMove="1" noResize="1" noEditPoints="1" noAdjustHandles="1" noChangeArrowheads="1" noChangeShapeType="1" noTextEdit="1"/>
              </p:cNvSpPr>
              <p:nvPr/>
            </p:nvSpPr>
            <p:spPr>
              <a:xfrm>
                <a:off x="2411726" y="1870338"/>
                <a:ext cx="407484" cy="400110"/>
              </a:xfrm>
              <a:prstGeom prst="rect">
                <a:avLst/>
              </a:prstGeom>
              <a:blipFill rotWithShape="1">
                <a:blip r:embed="rId9"/>
                <a:stretch>
                  <a:fillRect l="-1515" b="-1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Szövegdoboz 23"/>
              <p:cNvSpPr txBox="1"/>
              <p:nvPr/>
            </p:nvSpPr>
            <p:spPr>
              <a:xfrm>
                <a:off x="4048050" y="1320737"/>
                <a:ext cx="418024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sSub>
                            <m:sSubPr>
                              <m:ctrlPr>
                                <a:rPr lang="en-US" i="1">
                                  <a:latin typeface="Cambria Math" panose="02040503050406030204" pitchFamily="18" charset="0"/>
                                </a:rPr>
                              </m:ctrlPr>
                            </m:sSubPr>
                            <m:e>
                              <m:r>
                                <a:rPr lang="en-US" b="1" i="1">
                                  <a:latin typeface="Cambria Math"/>
                                </a:rPr>
                                <m:t>𝒂</m:t>
                              </m:r>
                            </m:e>
                            <m:sub>
                              <m:r>
                                <a:rPr lang="en-US" i="1">
                                  <a:latin typeface="Cambria Math"/>
                                </a:rPr>
                                <m:t>1</m:t>
                              </m:r>
                            </m:sub>
                          </m:sSub>
                          <m:r>
                            <a:rPr lang="en-US" i="1">
                              <a:latin typeface="Cambria Math"/>
                              <a:ea typeface="Cambria Math"/>
                            </a:rPr>
                            <m:t>∙</m:t>
                          </m:r>
                          <m:r>
                            <a:rPr lang="en-US" b="1" i="1">
                              <a:latin typeface="Cambria Math"/>
                            </a:rPr>
                            <m:t>𝒂</m:t>
                          </m:r>
                        </m:e>
                        <m:sub>
                          <m:r>
                            <a:rPr lang="en-US" b="0" i="1" smtClean="0">
                              <a:latin typeface="Cambria Math"/>
                            </a:rPr>
                            <m:t>2</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1</m:t>
                          </m:r>
                        </m:sub>
                      </m:sSub>
                      <m:sSub>
                        <m:sSubPr>
                          <m:ctrlPr>
                            <a:rPr lang="en-US" i="1">
                              <a:latin typeface="Cambria Math" panose="02040503050406030204" pitchFamily="18" charset="0"/>
                            </a:rPr>
                          </m:ctrlPr>
                        </m:sSubPr>
                        <m:e>
                          <m:r>
                            <a:rPr lang="en-US" i="1">
                              <a:latin typeface="Cambria Math"/>
                            </a:rPr>
                            <m:t>𝑥</m:t>
                          </m:r>
                        </m:e>
                        <m:sub>
                          <m:r>
                            <a:rPr lang="en-US" b="0" i="1" smtClean="0">
                              <a:latin typeface="Cambria Math"/>
                            </a:rPr>
                            <m:t>2</m:t>
                          </m:r>
                        </m:sub>
                      </m:sSub>
                      <m:r>
                        <a:rPr lang="en-US" b="0" i="1" smtClean="0">
                          <a:latin typeface="Cambria Math"/>
                        </a:rPr>
                        <m:t>+</m:t>
                      </m:r>
                      <m:sSub>
                        <m:sSubPr>
                          <m:ctrlPr>
                            <a:rPr lang="en-US" i="1">
                              <a:latin typeface="Cambria Math" panose="02040503050406030204" pitchFamily="18" charset="0"/>
                            </a:rPr>
                          </m:ctrlPr>
                        </m:sSubPr>
                        <m:e>
                          <m:r>
                            <a:rPr lang="en-US" b="0" i="1" smtClean="0">
                              <a:latin typeface="Cambria Math"/>
                            </a:rPr>
                            <m:t>𝑦</m:t>
                          </m:r>
                        </m:e>
                        <m:sub>
                          <m:r>
                            <a:rPr lang="en-US" i="1">
                              <a:latin typeface="Cambria Math"/>
                            </a:rPr>
                            <m:t>1</m:t>
                          </m:r>
                        </m:sub>
                      </m:sSub>
                      <m:sSub>
                        <m:sSubPr>
                          <m:ctrlPr>
                            <a:rPr lang="en-US" i="1">
                              <a:latin typeface="Cambria Math" panose="02040503050406030204" pitchFamily="18" charset="0"/>
                            </a:rPr>
                          </m:ctrlPr>
                        </m:sSubPr>
                        <m:e>
                          <m:r>
                            <a:rPr lang="en-US" b="0" i="1" smtClean="0">
                              <a:latin typeface="Cambria Math"/>
                            </a:rPr>
                            <m:t>𝑦</m:t>
                          </m:r>
                        </m:e>
                        <m:sub>
                          <m:r>
                            <a:rPr lang="en-US" i="1">
                              <a:latin typeface="Cambria Math"/>
                            </a:rPr>
                            <m:t>2</m:t>
                          </m:r>
                        </m:sub>
                      </m:sSub>
                      <m:sSub>
                        <m:sSubPr>
                          <m:ctrlPr>
                            <a:rPr lang="en-US" i="1">
                              <a:latin typeface="Cambria Math" panose="02040503050406030204" pitchFamily="18" charset="0"/>
                            </a:rPr>
                          </m:ctrlPr>
                        </m:sSubPr>
                        <m:e>
                          <m:r>
                            <a:rPr lang="hu-HU" b="0" i="1" smtClean="0">
                              <a:latin typeface="Cambria Math"/>
                              <a:ea typeface="Cambria Math"/>
                            </a:rPr>
                            <m:t>+</m:t>
                          </m:r>
                          <m:r>
                            <a:rPr lang="en-US" b="0" i="1" smtClean="0">
                              <a:latin typeface="Cambria Math"/>
                            </a:rPr>
                            <m:t>𝑤</m:t>
                          </m:r>
                        </m:e>
                        <m:sub>
                          <m:r>
                            <a:rPr lang="en-US" i="1">
                              <a:latin typeface="Cambria Math"/>
                            </a:rPr>
                            <m:t>1</m:t>
                          </m:r>
                        </m:sub>
                      </m:sSub>
                      <m:sSub>
                        <m:sSubPr>
                          <m:ctrlPr>
                            <a:rPr lang="en-US" i="1">
                              <a:latin typeface="Cambria Math" panose="02040503050406030204" pitchFamily="18" charset="0"/>
                            </a:rPr>
                          </m:ctrlPr>
                        </m:sSubPr>
                        <m:e>
                          <m:r>
                            <a:rPr lang="en-US" b="0" i="1" smtClean="0">
                              <a:latin typeface="Cambria Math"/>
                            </a:rPr>
                            <m:t>𝑤</m:t>
                          </m:r>
                        </m:e>
                        <m:sub>
                          <m:r>
                            <a:rPr lang="en-US" i="1">
                              <a:latin typeface="Cambria Math"/>
                            </a:rPr>
                            <m:t>2</m:t>
                          </m:r>
                        </m:sub>
                      </m:sSub>
                    </m:oMath>
                  </m:oMathPara>
                </a14:m>
                <a:endParaRPr lang="en-US" dirty="0">
                  <a:cs typeface="Times New Roman" panose="02020603050405020304" pitchFamily="18" charset="0"/>
                </a:endParaRPr>
              </a:p>
            </p:txBody>
          </p:sp>
        </mc:Choice>
        <mc:Fallback xmlns="">
          <p:sp>
            <p:nvSpPr>
              <p:cNvPr id="24" name="Szövegdoboz 23"/>
              <p:cNvSpPr txBox="1">
                <a:spLocks noRot="1" noChangeAspect="1" noMove="1" noResize="1" noEditPoints="1" noAdjustHandles="1" noChangeArrowheads="1" noChangeShapeType="1" noTextEdit="1"/>
              </p:cNvSpPr>
              <p:nvPr/>
            </p:nvSpPr>
            <p:spPr>
              <a:xfrm>
                <a:off x="4048050" y="1320737"/>
                <a:ext cx="4180247" cy="461665"/>
              </a:xfrm>
              <a:prstGeom prst="rect">
                <a:avLst/>
              </a:prstGeom>
              <a:blipFill rotWithShape="1">
                <a:blip r:embed="rId10"/>
                <a:stretch>
                  <a:fillRect b="-12000"/>
                </a:stretch>
              </a:blipFill>
            </p:spPr>
            <p:txBody>
              <a:bodyPr/>
              <a:lstStyle/>
              <a:p>
                <a:r>
                  <a:rPr lang="en-US">
                    <a:noFill/>
                  </a:rPr>
                  <a:t> </a:t>
                </a:r>
              </a:p>
            </p:txBody>
          </p:sp>
        </mc:Fallback>
      </mc:AlternateContent>
      <p:sp>
        <p:nvSpPr>
          <p:cNvPr id="26" name="Téglalap 25"/>
          <p:cNvSpPr/>
          <p:nvPr/>
        </p:nvSpPr>
        <p:spPr>
          <a:xfrm>
            <a:off x="4045360" y="1349048"/>
            <a:ext cx="4091036" cy="4050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Ellipszis 26"/>
          <p:cNvSpPr/>
          <p:nvPr/>
        </p:nvSpPr>
        <p:spPr>
          <a:xfrm>
            <a:off x="1908599" y="1922455"/>
            <a:ext cx="186441" cy="4980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xmlns:a14="http://schemas.microsoft.com/office/drawing/2010/main">
        <mc:Choice Requires="a14">
          <p:sp>
            <p:nvSpPr>
              <p:cNvPr id="28" name="Téglalap 27"/>
              <p:cNvSpPr/>
              <p:nvPr/>
            </p:nvSpPr>
            <p:spPr>
              <a:xfrm>
                <a:off x="523174" y="3003798"/>
                <a:ext cx="8549327" cy="2092881"/>
              </a:xfrm>
              <a:prstGeom prst="rect">
                <a:avLst/>
              </a:prstGeom>
            </p:spPr>
            <p:txBody>
              <a:bodyPr wrap="square">
                <a:spAutoFit/>
              </a:bodyPr>
              <a:lstStyle/>
              <a:p>
                <a:pPr lvl="0" algn="l">
                  <a:spcBef>
                    <a:spcPts val="600"/>
                  </a:spcBef>
                  <a:spcAft>
                    <a:spcPts val="600"/>
                  </a:spcAft>
                </a:pPr>
                <a:r>
                  <a:rPr lang="hu-HU" b="1" u="sng" dirty="0" smtClean="0">
                    <a:latin typeface="+mn-lt"/>
                  </a:rPr>
                  <a:t>Elements of </a:t>
                </a:r>
                <a:r>
                  <a:rPr lang="hu-HU" b="1" u="sng" dirty="0" err="1" smtClean="0">
                    <a:latin typeface="+mn-lt"/>
                  </a:rPr>
                  <a:t>ambient</a:t>
                </a:r>
                <a:r>
                  <a:rPr lang="hu-HU" b="1" u="sng" dirty="0" smtClean="0">
                    <a:latin typeface="+mn-lt"/>
                  </a:rPr>
                  <a:t> </a:t>
                </a:r>
                <a:r>
                  <a:rPr lang="hu-HU" b="1" u="sng" dirty="0" err="1" smtClean="0">
                    <a:latin typeface="+mn-lt"/>
                  </a:rPr>
                  <a:t>space</a:t>
                </a:r>
                <a:r>
                  <a:rPr lang="hu-HU" b="1" u="sng" dirty="0" smtClean="0">
                    <a:latin typeface="+mn-lt"/>
                  </a:rPr>
                  <a:t>:</a:t>
                </a:r>
              </a:p>
              <a:p>
                <a:pPr marL="457200" lvl="0" indent="-457200" algn="l">
                  <a:spcBef>
                    <a:spcPts val="0"/>
                  </a:spcBef>
                  <a:spcAft>
                    <a:spcPts val="0"/>
                  </a:spcAft>
                  <a:buFont typeface="Arial" panose="020B0604020202020204" pitchFamily="34" charset="0"/>
                  <a:buChar char="•"/>
                </a:pPr>
                <a:r>
                  <a:rPr lang="hu-HU" b="1" u="sng" dirty="0" smtClean="0">
                    <a:latin typeface="+mn-lt"/>
                  </a:rPr>
                  <a:t>Points</a:t>
                </a:r>
                <a:r>
                  <a:rPr lang="hu-HU" b="1" u="sng" dirty="0">
                    <a:latin typeface="+mn-lt"/>
                  </a:rPr>
                  <a:t>:</a:t>
                </a:r>
                <a:r>
                  <a:rPr lang="hu-HU" b="1" u="sng" dirty="0" smtClean="0">
                    <a:latin typeface="+mn-lt"/>
                  </a:rPr>
                  <a:t> </a:t>
                </a:r>
                <a:r>
                  <a:rPr lang="hu-HU" b="1" dirty="0">
                    <a:latin typeface="+mn-lt"/>
                  </a:rPr>
                  <a:t> </a:t>
                </a:r>
                <a:r>
                  <a:rPr lang="en-US" b="1" dirty="0">
                    <a:latin typeface="+mn-lt"/>
                  </a:rPr>
                  <a:t>  </a:t>
                </a:r>
                <a:r>
                  <a:rPr lang="hu-HU" b="1" dirty="0">
                    <a:latin typeface="+mn-lt"/>
                  </a:rPr>
                  <a:t>         </a:t>
                </a:r>
                <a:r>
                  <a:rPr lang="en-US" b="1" dirty="0">
                    <a:latin typeface="+mn-lt"/>
                  </a:rPr>
                  <a:t> </a:t>
                </a:r>
                <a14:m>
                  <m:oMath xmlns:m="http://schemas.openxmlformats.org/officeDocument/2006/math">
                    <m:r>
                      <a:rPr lang="hu-HU" b="1" i="0" smtClean="0">
                        <a:latin typeface="Cambria Math"/>
                      </a:rPr>
                      <m:t>  </m:t>
                    </m:r>
                    <m:r>
                      <a:rPr lang="en-US" b="1" i="1">
                        <a:latin typeface="Cambria Math"/>
                      </a:rPr>
                      <m:t>𝒑</m:t>
                    </m:r>
                    <m:r>
                      <a:rPr lang="en-US" i="1">
                        <a:latin typeface="Cambria Math"/>
                      </a:rPr>
                      <m:t>=</m:t>
                    </m:r>
                    <m:d>
                      <m:dPr>
                        <m:begChr m:val="["/>
                        <m:endChr m:val="]"/>
                        <m:ctrlPr>
                          <a:rPr lang="en-US" i="1">
                            <a:latin typeface="Cambria Math" panose="02040503050406030204" pitchFamily="18" charset="0"/>
                          </a:rPr>
                        </m:ctrlPr>
                      </m:dPr>
                      <m:e>
                        <m:r>
                          <a:rPr lang="en-US" i="1">
                            <a:latin typeface="Cambria Math"/>
                          </a:rPr>
                          <m:t>𝑥</m:t>
                        </m:r>
                        <m:r>
                          <a:rPr lang="en-US" i="1">
                            <a:latin typeface="Cambria Math"/>
                          </a:rPr>
                          <m:t>,</m:t>
                        </m:r>
                        <m:r>
                          <a:rPr lang="en-US" i="1">
                            <a:latin typeface="Cambria Math"/>
                          </a:rPr>
                          <m:t>𝑦</m:t>
                        </m:r>
                        <m:r>
                          <a:rPr lang="en-US" i="1">
                            <a:latin typeface="Cambria Math"/>
                          </a:rPr>
                          <m:t>,1</m:t>
                        </m:r>
                      </m:e>
                    </m:d>
                  </m:oMath>
                </a14:m>
                <a:endParaRPr lang="en-US" dirty="0" smtClean="0"/>
              </a:p>
              <a:p>
                <a:pPr lvl="0" algn="l">
                  <a:spcBef>
                    <a:spcPts val="0"/>
                  </a:spcBef>
                  <a:spcAft>
                    <a:spcPts val="0"/>
                  </a:spcAft>
                </a:pPr>
                <a:r>
                  <a:rPr lang="en-US" dirty="0" smtClean="0"/>
                  <a:t>    </a:t>
                </a:r>
                <a:r>
                  <a:rPr lang="hu-HU" dirty="0" smtClean="0"/>
                  <a:t>  </a:t>
                </a:r>
                <a:r>
                  <a:rPr lang="hu-HU" sz="2000" i="1" dirty="0" err="1" smtClean="0">
                    <a:latin typeface="+mn-lt"/>
                  </a:rPr>
                  <a:t>Why</a:t>
                </a:r>
                <a:r>
                  <a:rPr lang="hu-HU" sz="2000" i="1" dirty="0" smtClean="0">
                    <a:latin typeface="+mn-lt"/>
                  </a:rPr>
                  <a:t> </a:t>
                </a:r>
                <a:r>
                  <a:rPr lang="hu-HU" sz="2000" i="1" dirty="0" err="1" smtClean="0">
                    <a:latin typeface="+mn-lt"/>
                  </a:rPr>
                  <a:t>not</a:t>
                </a:r>
                <a:r>
                  <a:rPr lang="hu-HU" sz="2000" i="1" dirty="0" smtClean="0">
                    <a:latin typeface="+mn-lt"/>
                  </a:rPr>
                  <a:t>  </a:t>
                </a:r>
                <a14:m>
                  <m:oMath xmlns:m="http://schemas.openxmlformats.org/officeDocument/2006/math">
                    <m:r>
                      <a:rPr lang="hu-HU" sz="2000" i="1" dirty="0" smtClean="0">
                        <a:latin typeface="Cambria Math"/>
                      </a:rPr>
                      <m:t>𝑤</m:t>
                    </m:r>
                    <m:r>
                      <a:rPr lang="en-US" sz="2000" i="1" dirty="0">
                        <a:latin typeface="Cambria Math"/>
                      </a:rPr>
                      <m:t>=0</m:t>
                    </m:r>
                  </m:oMath>
                </a14:m>
                <a:r>
                  <a:rPr lang="en-US" sz="2000" i="1" dirty="0">
                    <a:latin typeface="+mn-lt"/>
                  </a:rPr>
                  <a:t>?   </a:t>
                </a:r>
                <a:r>
                  <a:rPr lang="hu-HU" sz="2000" i="1" dirty="0" err="1" smtClean="0">
                    <a:latin typeface="+mn-lt"/>
                  </a:rPr>
                  <a:t>Translation</a:t>
                </a:r>
                <a:r>
                  <a:rPr lang="hu-HU" sz="2000" i="1" dirty="0" smtClean="0">
                    <a:latin typeface="+mn-lt"/>
                  </a:rPr>
                  <a:t> </a:t>
                </a:r>
                <a:r>
                  <a:rPr lang="hu-HU" sz="2000" i="1" dirty="0" err="1" smtClean="0">
                    <a:latin typeface="+mn-lt"/>
                  </a:rPr>
                  <a:t>would</a:t>
                </a:r>
                <a:r>
                  <a:rPr lang="hu-HU" sz="2000" i="1" dirty="0" smtClean="0">
                    <a:latin typeface="+mn-lt"/>
                  </a:rPr>
                  <a:t> </a:t>
                </a:r>
                <a:r>
                  <a:rPr lang="hu-HU" sz="2000" i="1" dirty="0" err="1" smtClean="0">
                    <a:latin typeface="+mn-lt"/>
                  </a:rPr>
                  <a:t>not</a:t>
                </a:r>
                <a:r>
                  <a:rPr lang="hu-HU" sz="2000" i="1" dirty="0" smtClean="0">
                    <a:latin typeface="+mn-lt"/>
                  </a:rPr>
                  <a:t> be </a:t>
                </a:r>
                <a:r>
                  <a:rPr lang="hu-HU" sz="2000" i="1" dirty="0" err="1" smtClean="0">
                    <a:latin typeface="+mn-lt"/>
                  </a:rPr>
                  <a:t>linear</a:t>
                </a:r>
                <a:endParaRPr lang="en-US" sz="2000" i="1" dirty="0">
                  <a:latin typeface="+mn-lt"/>
                </a:endParaRPr>
              </a:p>
              <a:p>
                <a:pPr marL="457200" lvl="0" indent="-457200" algn="l">
                  <a:spcBef>
                    <a:spcPts val="0"/>
                  </a:spcBef>
                  <a:spcAft>
                    <a:spcPts val="0"/>
                  </a:spcAft>
                  <a:buFont typeface="Arial" panose="020B0604020202020204" pitchFamily="34" charset="0"/>
                  <a:buChar char="•"/>
                </a:pPr>
                <a:r>
                  <a:rPr lang="hu-HU" b="1" u="sng" dirty="0">
                    <a:latin typeface="+mn-lt"/>
                  </a:rPr>
                  <a:t>Ve</a:t>
                </a:r>
                <a:r>
                  <a:rPr lang="hu-HU" b="1" u="sng" dirty="0" smtClean="0">
                    <a:latin typeface="+mn-lt"/>
                  </a:rPr>
                  <a:t>ctors</a:t>
                </a:r>
                <a:r>
                  <a:rPr lang="hu-HU" b="1" dirty="0">
                    <a:latin typeface="+mn-lt"/>
                  </a:rPr>
                  <a:t>: </a:t>
                </a:r>
                <a14:m>
                  <m:oMath xmlns:m="http://schemas.openxmlformats.org/officeDocument/2006/math">
                    <m:r>
                      <a:rPr lang="hu-HU" b="1">
                        <a:latin typeface="Cambria Math"/>
                      </a:rPr>
                      <m:t> </m:t>
                    </m:r>
                    <m:r>
                      <a:rPr lang="hu-HU" b="1" i="0" smtClean="0">
                        <a:latin typeface="Cambria Math"/>
                      </a:rPr>
                      <m:t>   </m:t>
                    </m:r>
                    <m:r>
                      <a:rPr lang="hu-HU" b="1">
                        <a:latin typeface="Cambria Math"/>
                      </a:rPr>
                      <m:t>        </m:t>
                    </m:r>
                    <m:r>
                      <a:rPr lang="hu-HU" b="1" i="0" smtClean="0">
                        <a:latin typeface="Cambria Math"/>
                      </a:rPr>
                      <m:t> </m:t>
                    </m:r>
                    <m:r>
                      <a:rPr lang="en-US" b="1">
                        <a:latin typeface="Cambria Math"/>
                      </a:rPr>
                      <m:t>𝒗</m:t>
                    </m:r>
                    <m:r>
                      <a:rPr lang="en-US" b="1">
                        <a:latin typeface="Cambria Math"/>
                      </a:rPr>
                      <m:t>=</m:t>
                    </m:r>
                    <m:r>
                      <a:rPr lang="en-US" b="1">
                        <a:latin typeface="Cambria Math"/>
                      </a:rPr>
                      <m:t>𝒒</m:t>
                    </m:r>
                    <m:r>
                      <a:rPr lang="en-US" b="1">
                        <a:latin typeface="Cambria Math"/>
                      </a:rPr>
                      <m:t>−</m:t>
                    </m:r>
                    <m:r>
                      <a:rPr lang="en-US" b="1">
                        <a:latin typeface="Cambria Math"/>
                      </a:rPr>
                      <m:t>𝒑</m:t>
                    </m:r>
                  </m:oMath>
                </a14:m>
                <a:r>
                  <a:rPr lang="hu-HU" dirty="0" smtClean="0">
                    <a:solidFill>
                      <a:prstClr val="black"/>
                    </a:solidFill>
                  </a:rPr>
                  <a:t>,  </a:t>
                </a:r>
                <a:r>
                  <a:rPr lang="hu-HU" b="1" i="1" dirty="0" smtClean="0">
                    <a:latin typeface="Cambria Math"/>
                  </a:rPr>
                  <a:t> </a:t>
                </a:r>
                <a14:m>
                  <m:oMath xmlns:m="http://schemas.openxmlformats.org/officeDocument/2006/math">
                    <m:r>
                      <a:rPr lang="en-US" b="1" i="1">
                        <a:latin typeface="Cambria Math"/>
                      </a:rPr>
                      <m:t>𝒗</m:t>
                    </m:r>
                    <m:r>
                      <a:rPr lang="en-US" i="1">
                        <a:latin typeface="Cambria Math"/>
                      </a:rPr>
                      <m:t>=</m:t>
                    </m:r>
                    <m:d>
                      <m:dPr>
                        <m:begChr m:val="["/>
                        <m:endChr m:val="]"/>
                        <m:ctrlPr>
                          <a:rPr lang="en-US" i="1">
                            <a:latin typeface="Cambria Math" panose="02040503050406030204" pitchFamily="18" charset="0"/>
                          </a:rPr>
                        </m:ctrlPr>
                      </m:dPr>
                      <m:e>
                        <m:r>
                          <a:rPr lang="en-US" i="1">
                            <a:latin typeface="Cambria Math"/>
                          </a:rPr>
                          <m:t>𝑥</m:t>
                        </m:r>
                        <m:r>
                          <a:rPr lang="en-US" i="1">
                            <a:latin typeface="Cambria Math"/>
                          </a:rPr>
                          <m:t>,</m:t>
                        </m:r>
                        <m:r>
                          <a:rPr lang="en-US" i="1">
                            <a:latin typeface="Cambria Math"/>
                          </a:rPr>
                          <m:t>𝑦</m:t>
                        </m:r>
                        <m:r>
                          <a:rPr lang="en-US" i="1">
                            <a:latin typeface="Cambria Math"/>
                          </a:rPr>
                          <m:t>,0</m:t>
                        </m:r>
                      </m:e>
                    </m:d>
                  </m:oMath>
                </a14:m>
                <a:endParaRPr lang="en-US" dirty="0" smtClean="0">
                  <a:solidFill>
                    <a:prstClr val="black"/>
                  </a:solidFill>
                </a:endParaRPr>
              </a:p>
              <a:p>
                <a:pPr marL="457200" lvl="0" indent="-457200" algn="l">
                  <a:spcBef>
                    <a:spcPts val="600"/>
                  </a:spcBef>
                  <a:spcAft>
                    <a:spcPts val="600"/>
                  </a:spcAft>
                  <a:buFont typeface="Arial" panose="020B0604020202020204" pitchFamily="34" charset="0"/>
                  <a:buChar char="•"/>
                </a:pPr>
                <a:r>
                  <a:rPr lang="hu-HU" dirty="0" err="1" smtClean="0">
                    <a:latin typeface="+mn-lt"/>
                  </a:rPr>
                  <a:t>Other</a:t>
                </a:r>
                <a:r>
                  <a:rPr lang="hu-HU" dirty="0" smtClean="0">
                    <a:latin typeface="+mn-lt"/>
                  </a:rPr>
                  <a:t> </a:t>
                </a:r>
                <a14:m>
                  <m:oMath xmlns:m="http://schemas.openxmlformats.org/officeDocument/2006/math">
                    <m:r>
                      <a:rPr lang="hu-HU" i="1">
                        <a:latin typeface="Cambria Math"/>
                      </a:rPr>
                      <m:t>𝑤</m:t>
                    </m:r>
                  </m:oMath>
                </a14:m>
                <a:r>
                  <a:rPr lang="hu-HU" dirty="0" smtClean="0">
                    <a:latin typeface="+mn-lt"/>
                  </a:rPr>
                  <a:t> </a:t>
                </a:r>
                <a:r>
                  <a:rPr lang="hu-HU" dirty="0" err="1" smtClean="0">
                    <a:latin typeface="+mn-lt"/>
                  </a:rPr>
                  <a:t>values</a:t>
                </a:r>
                <a:r>
                  <a:rPr lang="hu-HU" dirty="0" smtClean="0">
                    <a:latin typeface="+mn-lt"/>
                  </a:rPr>
                  <a:t>: </a:t>
                </a:r>
                <a:r>
                  <a:rPr lang="hu-HU" dirty="0" err="1" smtClean="0">
                    <a:latin typeface="+mn-lt"/>
                  </a:rPr>
                  <a:t>neither</a:t>
                </a:r>
                <a:r>
                  <a:rPr lang="hu-HU" dirty="0" smtClean="0">
                    <a:latin typeface="+mn-lt"/>
                  </a:rPr>
                  <a:t> </a:t>
                </a:r>
                <a:r>
                  <a:rPr lang="hu-HU" dirty="0" err="1" smtClean="0">
                    <a:latin typeface="+mn-lt"/>
                  </a:rPr>
                  <a:t>points</a:t>
                </a:r>
                <a:r>
                  <a:rPr lang="hu-HU" dirty="0" smtClean="0">
                    <a:latin typeface="+mn-lt"/>
                  </a:rPr>
                  <a:t> </a:t>
                </a:r>
                <a:r>
                  <a:rPr lang="hu-HU" dirty="0" err="1" smtClean="0">
                    <a:latin typeface="+mn-lt"/>
                  </a:rPr>
                  <a:t>not</a:t>
                </a:r>
                <a:r>
                  <a:rPr lang="hu-HU" dirty="0" smtClean="0">
                    <a:latin typeface="+mn-lt"/>
                  </a:rPr>
                  <a:t> </a:t>
                </a:r>
                <a:r>
                  <a:rPr lang="hu-HU" dirty="0" err="1" smtClean="0">
                    <a:latin typeface="+mn-lt"/>
                  </a:rPr>
                  <a:t>vectors</a:t>
                </a:r>
                <a:endParaRPr lang="en-US" dirty="0">
                  <a:latin typeface="+mn-lt"/>
                </a:endParaRPr>
              </a:p>
            </p:txBody>
          </p:sp>
        </mc:Choice>
        <mc:Fallback xmlns="">
          <p:sp>
            <p:nvSpPr>
              <p:cNvPr id="28" name="Téglalap 27"/>
              <p:cNvSpPr>
                <a:spLocks noRot="1" noChangeAspect="1" noMove="1" noResize="1" noEditPoints="1" noAdjustHandles="1" noChangeArrowheads="1" noChangeShapeType="1" noTextEdit="1"/>
              </p:cNvSpPr>
              <p:nvPr/>
            </p:nvSpPr>
            <p:spPr>
              <a:xfrm>
                <a:off x="523174" y="3003798"/>
                <a:ext cx="8549327" cy="2092881"/>
              </a:xfrm>
              <a:prstGeom prst="rect">
                <a:avLst/>
              </a:prstGeom>
              <a:blipFill rotWithShape="1">
                <a:blip r:embed="rId11"/>
                <a:stretch>
                  <a:fillRect l="-1141" t="-2332" b="-5831"/>
                </a:stretch>
              </a:blipFill>
            </p:spPr>
            <p:txBody>
              <a:bodyPr/>
              <a:lstStyle/>
              <a:p>
                <a:r>
                  <a:rPr lang="en-US">
                    <a:noFill/>
                  </a:rPr>
                  <a:t> </a:t>
                </a:r>
              </a:p>
            </p:txBody>
          </p:sp>
        </mc:Fallback>
      </mc:AlternateContent>
      <p:sp>
        <p:nvSpPr>
          <p:cNvPr id="29" name="Téglalap 28"/>
          <p:cNvSpPr/>
          <p:nvPr/>
        </p:nvSpPr>
        <p:spPr>
          <a:xfrm>
            <a:off x="2987824" y="3507854"/>
            <a:ext cx="1692188"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églalap 29"/>
          <p:cNvSpPr/>
          <p:nvPr/>
        </p:nvSpPr>
        <p:spPr>
          <a:xfrm>
            <a:off x="4608004" y="4263938"/>
            <a:ext cx="1620180" cy="3510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1" name="Téglalap 30"/>
              <p:cNvSpPr/>
              <p:nvPr/>
            </p:nvSpPr>
            <p:spPr>
              <a:xfrm>
                <a:off x="552753" y="877477"/>
                <a:ext cx="160249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hu-HU" sz="2000" b="1" i="1" smtClean="0">
                          <a:latin typeface="Cambria Math"/>
                        </a:rPr>
                        <m:t>𝒂</m:t>
                      </m:r>
                      <m:r>
                        <a:rPr lang="en-US" sz="2000" i="1">
                          <a:latin typeface="Cambria Math"/>
                        </a:rPr>
                        <m:t>=</m:t>
                      </m:r>
                      <m:d>
                        <m:dPr>
                          <m:begChr m:val="["/>
                          <m:endChr m:val="]"/>
                          <m:ctrlPr>
                            <a:rPr lang="en-US" sz="2000" i="1">
                              <a:latin typeface="Cambria Math" panose="02040503050406030204" pitchFamily="18" charset="0"/>
                            </a:rPr>
                          </m:ctrlPr>
                        </m:dPr>
                        <m:e>
                          <m:r>
                            <a:rPr lang="en-US" sz="2000" i="1">
                              <a:latin typeface="Cambria Math"/>
                            </a:rPr>
                            <m:t>𝑥</m:t>
                          </m:r>
                          <m:r>
                            <a:rPr lang="en-US" sz="2000" i="1">
                              <a:latin typeface="Cambria Math"/>
                            </a:rPr>
                            <m:t>,</m:t>
                          </m:r>
                          <m:r>
                            <a:rPr lang="en-US" sz="2000" i="1">
                              <a:latin typeface="Cambria Math"/>
                            </a:rPr>
                            <m:t>𝑦</m:t>
                          </m:r>
                          <m:r>
                            <a:rPr lang="en-US" sz="2000" i="1">
                              <a:latin typeface="Cambria Math"/>
                            </a:rPr>
                            <m:t>,</m:t>
                          </m:r>
                          <m:r>
                            <a:rPr lang="hu-HU" sz="2000" b="0" i="1" smtClean="0">
                              <a:latin typeface="Cambria Math"/>
                            </a:rPr>
                            <m:t>𝑤</m:t>
                          </m:r>
                        </m:e>
                      </m:d>
                    </m:oMath>
                  </m:oMathPara>
                </a14:m>
                <a:endParaRPr lang="en-US" sz="2000" dirty="0"/>
              </a:p>
            </p:txBody>
          </p:sp>
        </mc:Choice>
        <mc:Fallback xmlns="">
          <p:sp>
            <p:nvSpPr>
              <p:cNvPr id="31" name="Téglalap 30"/>
              <p:cNvSpPr>
                <a:spLocks noRot="1" noChangeAspect="1" noMove="1" noResize="1" noEditPoints="1" noAdjustHandles="1" noChangeArrowheads="1" noChangeShapeType="1" noTextEdit="1"/>
              </p:cNvSpPr>
              <p:nvPr/>
            </p:nvSpPr>
            <p:spPr>
              <a:xfrm>
                <a:off x="552753" y="877477"/>
                <a:ext cx="1602490" cy="400110"/>
              </a:xfrm>
              <a:prstGeom prst="rect">
                <a:avLst/>
              </a:prstGeom>
              <a:blipFill rotWithShape="1">
                <a:blip r:embed="rId12"/>
                <a:stretch>
                  <a:fillRect b="-7576"/>
                </a:stretch>
              </a:blipFill>
            </p:spPr>
            <p:txBody>
              <a:bodyPr/>
              <a:lstStyle/>
              <a:p>
                <a:r>
                  <a:rPr lang="en-US">
                    <a:noFill/>
                  </a:rPr>
                  <a:t> </a:t>
                </a:r>
              </a:p>
            </p:txBody>
          </p:sp>
        </mc:Fallback>
      </mc:AlternateContent>
    </p:spTree>
    <p:extLst>
      <p:ext uri="{BB962C8B-B14F-4D97-AF65-F5344CB8AC3E}">
        <p14:creationId xmlns:p14="http://schemas.microsoft.com/office/powerpoint/2010/main" val="1040203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2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P spid="16" grpId="0" animBg="1"/>
      <p:bldP spid="17" grpId="0"/>
      <p:bldP spid="18" grpId="0" animBg="1"/>
      <p:bldP spid="22" grpId="0"/>
      <p:bldP spid="27" grpId="0" animBg="1"/>
      <p:bldP spid="28" grpId="0"/>
      <p:bldP spid="29" grpId="0" animBg="1"/>
      <p:bldP spid="3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solidFill>
                  <a:srgbClr val="FF0000"/>
                </a:solidFill>
              </a:rPr>
              <a:t>Properties</a:t>
            </a:r>
            <a:r>
              <a:rPr lang="hu-HU" dirty="0" smtClean="0">
                <a:solidFill>
                  <a:srgbClr val="FF0000"/>
                </a:solidFill>
              </a:rPr>
              <a:t> of </a:t>
            </a:r>
            <a:r>
              <a:rPr lang="hu-HU" dirty="0" err="1" smtClean="0">
                <a:solidFill>
                  <a:srgbClr val="FF0000"/>
                </a:solidFill>
              </a:rPr>
              <a:t>vectors</a:t>
            </a:r>
            <a:endParaRPr lang="en-US" dirty="0">
              <a:solidFill>
                <a:srgbClr val="FF0000"/>
              </a:solidFill>
            </a:endParaRPr>
          </a:p>
        </p:txBody>
      </p:sp>
      <mc:AlternateContent xmlns:mc="http://schemas.openxmlformats.org/markup-compatibility/2006" xmlns:a14="http://schemas.microsoft.com/office/drawing/2010/main">
        <mc:Choice Requires="a14">
          <p:sp>
            <p:nvSpPr>
              <p:cNvPr id="5" name="Téglalap 4"/>
              <p:cNvSpPr/>
              <p:nvPr/>
            </p:nvSpPr>
            <p:spPr>
              <a:xfrm>
                <a:off x="288326" y="1055843"/>
                <a:ext cx="8855674" cy="4087657"/>
              </a:xfrm>
              <a:prstGeom prst="rect">
                <a:avLst/>
              </a:prstGeom>
            </p:spPr>
            <p:txBody>
              <a:bodyPr wrap="square">
                <a:spAutoFit/>
              </a:bodyPr>
              <a:lstStyle/>
              <a:p>
                <a:pPr marL="457200" lvl="0" indent="-457200" algn="l">
                  <a:spcBef>
                    <a:spcPts val="600"/>
                  </a:spcBef>
                  <a:spcAft>
                    <a:spcPts val="600"/>
                  </a:spcAft>
                  <a:buFont typeface="Arial" panose="020B0604020202020204" pitchFamily="34" charset="0"/>
                  <a:buChar char="•"/>
                </a:pPr>
                <a:r>
                  <a:rPr lang="en-US" sz="2800" dirty="0" smtClean="0">
                    <a:latin typeface="+mn-lt"/>
                  </a:rPr>
                  <a:t>Separation of two points</a:t>
                </a:r>
                <a:r>
                  <a:rPr lang="en-US" sz="2800" dirty="0"/>
                  <a:t>: </a:t>
                </a:r>
                <a14:m>
                  <m:oMath xmlns:m="http://schemas.openxmlformats.org/officeDocument/2006/math">
                    <m:r>
                      <a:rPr lang="en-US" sz="2800" b="0" i="0" smtClean="0">
                        <a:latin typeface="Cambria Math"/>
                      </a:rPr>
                      <m:t> </m:t>
                    </m:r>
                    <m:r>
                      <a:rPr lang="en-US" sz="2800" b="1" i="1">
                        <a:latin typeface="Cambria Math"/>
                      </a:rPr>
                      <m:t>𝒗</m:t>
                    </m:r>
                    <m:r>
                      <a:rPr lang="en-US" sz="2800" i="1">
                        <a:latin typeface="Cambria Math"/>
                      </a:rPr>
                      <m:t>=</m:t>
                    </m:r>
                    <m:r>
                      <a:rPr lang="en-US" sz="2800" b="1" i="1">
                        <a:latin typeface="Cambria Math"/>
                      </a:rPr>
                      <m:t>𝒒</m:t>
                    </m:r>
                    <m:r>
                      <a:rPr lang="en-US" sz="2800" i="1">
                        <a:latin typeface="Cambria Math"/>
                      </a:rPr>
                      <m:t>−</m:t>
                    </m:r>
                    <m:r>
                      <a:rPr lang="en-US" sz="2800" b="1" i="1">
                        <a:latin typeface="Cambria Math"/>
                      </a:rPr>
                      <m:t>𝒑</m:t>
                    </m:r>
                  </m:oMath>
                </a14:m>
                <a:endParaRPr lang="en-US" sz="2800" b="1" dirty="0" smtClean="0"/>
              </a:p>
              <a:p>
                <a:pPr marL="457200" lvl="0" indent="-457200" algn="l">
                  <a:spcBef>
                    <a:spcPts val="600"/>
                  </a:spcBef>
                  <a:spcAft>
                    <a:spcPts val="600"/>
                  </a:spcAft>
                  <a:buFont typeface="Arial" panose="020B0604020202020204" pitchFamily="34" charset="0"/>
                  <a:buChar char="•"/>
                </a:pPr>
                <a:r>
                  <a:rPr lang="en-US" sz="2800" dirty="0" smtClean="0">
                    <a:latin typeface="+mn-lt"/>
                  </a:rPr>
                  <a:t>Element of ambient space: </a:t>
                </a:r>
                <a:r>
                  <a:rPr lang="en-US" sz="2800" dirty="0" smtClean="0">
                    <a:solidFill>
                      <a:prstClr val="black"/>
                    </a:solidFill>
                  </a:rPr>
                  <a:t>   </a:t>
                </a:r>
                <a:r>
                  <a:rPr lang="en-US" sz="2800" b="1" i="1" dirty="0" smtClean="0">
                    <a:latin typeface="Cambria Math"/>
                  </a:rPr>
                  <a:t> </a:t>
                </a:r>
                <a14:m>
                  <m:oMath xmlns:m="http://schemas.openxmlformats.org/officeDocument/2006/math">
                    <m:r>
                      <a:rPr lang="en-US" sz="2800" b="1" i="1">
                        <a:latin typeface="Cambria Math"/>
                      </a:rPr>
                      <m:t>𝒗</m:t>
                    </m:r>
                    <m:r>
                      <a:rPr lang="en-US" sz="2800" i="1">
                        <a:latin typeface="Cambria Math"/>
                      </a:rPr>
                      <m:t>=</m:t>
                    </m:r>
                    <m:d>
                      <m:dPr>
                        <m:begChr m:val="["/>
                        <m:endChr m:val="]"/>
                        <m:ctrlPr>
                          <a:rPr lang="en-US" sz="2800" i="1">
                            <a:latin typeface="Cambria Math" panose="02040503050406030204" pitchFamily="18" charset="0"/>
                          </a:rPr>
                        </m:ctrlPr>
                      </m:dPr>
                      <m:e>
                        <m:r>
                          <a:rPr lang="en-US" sz="2800" i="1">
                            <a:latin typeface="Cambria Math"/>
                          </a:rPr>
                          <m:t>𝑥</m:t>
                        </m:r>
                        <m:r>
                          <a:rPr lang="en-US" sz="2800" i="1">
                            <a:latin typeface="Cambria Math"/>
                          </a:rPr>
                          <m:t>,</m:t>
                        </m:r>
                        <m:r>
                          <a:rPr lang="en-US" sz="2800" i="1">
                            <a:latin typeface="Cambria Math"/>
                          </a:rPr>
                          <m:t>𝑦</m:t>
                        </m:r>
                        <m:r>
                          <a:rPr lang="en-US" sz="2800" i="1">
                            <a:latin typeface="Cambria Math"/>
                          </a:rPr>
                          <m:t>,0</m:t>
                        </m:r>
                      </m:e>
                    </m:d>
                  </m:oMath>
                </a14:m>
                <a:endParaRPr lang="en-US" sz="2800" dirty="0">
                  <a:solidFill>
                    <a:prstClr val="black"/>
                  </a:solidFill>
                </a:endParaRPr>
              </a:p>
              <a:p>
                <a:pPr marL="457200" lvl="0" indent="-457200" algn="l">
                  <a:spcBef>
                    <a:spcPts val="0"/>
                  </a:spcBef>
                  <a:spcAft>
                    <a:spcPts val="600"/>
                  </a:spcAft>
                  <a:buFont typeface="Arial" panose="020B0604020202020204" pitchFamily="34" charset="0"/>
                  <a:buChar char="•"/>
                </a:pPr>
                <a:r>
                  <a:rPr lang="en-US" sz="2800" dirty="0" smtClean="0">
                    <a:solidFill>
                      <a:prstClr val="black"/>
                    </a:solidFill>
                    <a:latin typeface="Calibri"/>
                  </a:rPr>
                  <a:t>Length</a:t>
                </a:r>
                <a:r>
                  <a:rPr lang="en-US" sz="2800" dirty="0" smtClean="0">
                    <a:solidFill>
                      <a:prstClr val="black"/>
                    </a:solidFill>
                  </a:rPr>
                  <a:t>: </a:t>
                </a:r>
                <a14:m>
                  <m:oMath xmlns:m="http://schemas.openxmlformats.org/officeDocument/2006/math">
                    <m:d>
                      <m:dPr>
                        <m:begChr m:val="|"/>
                        <m:endChr m:val="|"/>
                        <m:ctrlPr>
                          <a:rPr lang="en-US" sz="2800" b="1" i="1">
                            <a:solidFill>
                              <a:prstClr val="black"/>
                            </a:solidFill>
                            <a:latin typeface="Cambria Math" panose="02040503050406030204" pitchFamily="18" charset="0"/>
                          </a:rPr>
                        </m:ctrlPr>
                      </m:dPr>
                      <m:e>
                        <m:r>
                          <a:rPr lang="en-US" sz="2800" b="1" i="1">
                            <a:solidFill>
                              <a:prstClr val="black"/>
                            </a:solidFill>
                            <a:latin typeface="Cambria Math"/>
                          </a:rPr>
                          <m:t>𝒗</m:t>
                        </m:r>
                      </m:e>
                    </m:d>
                    <m:r>
                      <a:rPr lang="en-US" sz="2800" b="1" i="1">
                        <a:solidFill>
                          <a:prstClr val="black"/>
                        </a:solidFill>
                        <a:latin typeface="Cambria Math"/>
                      </a:rPr>
                      <m:t>=</m:t>
                    </m:r>
                    <m:rad>
                      <m:radPr>
                        <m:degHide m:val="on"/>
                        <m:ctrlPr>
                          <a:rPr lang="en-US" sz="2800" i="1">
                            <a:solidFill>
                              <a:prstClr val="black"/>
                            </a:solidFill>
                            <a:latin typeface="Cambria Math" panose="02040503050406030204" pitchFamily="18" charset="0"/>
                            <a:ea typeface="Cambria Math"/>
                          </a:rPr>
                        </m:ctrlPr>
                      </m:radPr>
                      <m:deg/>
                      <m:e>
                        <m:r>
                          <a:rPr lang="en-US" sz="2800" b="1" i="1">
                            <a:solidFill>
                              <a:prstClr val="black"/>
                            </a:solidFill>
                            <a:latin typeface="Cambria Math"/>
                            <a:ea typeface="Cambria Math"/>
                          </a:rPr>
                          <m:t>𝒗</m:t>
                        </m:r>
                        <m:r>
                          <a:rPr lang="en-US" sz="2800" i="1">
                            <a:solidFill>
                              <a:prstClr val="black"/>
                            </a:solidFill>
                            <a:latin typeface="Cambria Math"/>
                            <a:ea typeface="Cambria Math"/>
                          </a:rPr>
                          <m:t>∙</m:t>
                        </m:r>
                        <m:r>
                          <a:rPr lang="en-US" sz="2800" b="1" i="1">
                            <a:solidFill>
                              <a:prstClr val="black"/>
                            </a:solidFill>
                            <a:latin typeface="Cambria Math"/>
                            <a:ea typeface="Cambria Math"/>
                          </a:rPr>
                          <m:t>𝒗</m:t>
                        </m:r>
                      </m:e>
                    </m:rad>
                    <m:r>
                      <a:rPr lang="en-US" sz="2800" b="1" i="1" smtClean="0">
                        <a:solidFill>
                          <a:prstClr val="black"/>
                        </a:solidFill>
                        <a:latin typeface="Cambria Math"/>
                        <a:ea typeface="Cambria Math"/>
                      </a:rPr>
                      <m:t>=</m:t>
                    </m:r>
                    <m:rad>
                      <m:radPr>
                        <m:degHide m:val="on"/>
                        <m:ctrlPr>
                          <a:rPr lang="en-US" sz="2800" i="1">
                            <a:solidFill>
                              <a:prstClr val="black"/>
                            </a:solidFill>
                            <a:latin typeface="Cambria Math" panose="02040503050406030204" pitchFamily="18" charset="0"/>
                            <a:ea typeface="Cambria Math"/>
                          </a:rPr>
                        </m:ctrlPr>
                      </m:radPr>
                      <m:deg/>
                      <m:e>
                        <m:sSup>
                          <m:sSupPr>
                            <m:ctrlPr>
                              <a:rPr lang="en-US" sz="2800" i="1" smtClean="0">
                                <a:solidFill>
                                  <a:prstClr val="black"/>
                                </a:solidFill>
                                <a:latin typeface="Cambria Math" panose="02040503050406030204" pitchFamily="18" charset="0"/>
                                <a:ea typeface="Cambria Math"/>
                              </a:rPr>
                            </m:ctrlPr>
                          </m:sSupPr>
                          <m:e>
                            <m:r>
                              <a:rPr lang="en-US" sz="2800" i="1" smtClean="0">
                                <a:solidFill>
                                  <a:prstClr val="black"/>
                                </a:solidFill>
                                <a:latin typeface="Cambria Math"/>
                                <a:ea typeface="Cambria Math"/>
                              </a:rPr>
                              <m:t>𝑥</m:t>
                            </m:r>
                          </m:e>
                          <m:sup>
                            <m:r>
                              <a:rPr lang="en-US" sz="2800" i="1" smtClean="0">
                                <a:solidFill>
                                  <a:prstClr val="black"/>
                                </a:solidFill>
                                <a:latin typeface="Cambria Math"/>
                                <a:ea typeface="Cambria Math"/>
                              </a:rPr>
                              <m:t>2</m:t>
                            </m:r>
                          </m:sup>
                        </m:sSup>
                        <m:r>
                          <a:rPr lang="en-US" sz="2800" b="1" i="1" smtClean="0">
                            <a:solidFill>
                              <a:prstClr val="black"/>
                            </a:solidFill>
                            <a:latin typeface="Cambria Math"/>
                            <a:ea typeface="Cambria Math"/>
                          </a:rPr>
                          <m:t>+</m:t>
                        </m:r>
                        <m:sSup>
                          <m:sSupPr>
                            <m:ctrlPr>
                              <a:rPr lang="en-US" sz="2800" i="1">
                                <a:solidFill>
                                  <a:prstClr val="black"/>
                                </a:solidFill>
                                <a:latin typeface="Cambria Math" panose="02040503050406030204" pitchFamily="18" charset="0"/>
                                <a:ea typeface="Cambria Math"/>
                              </a:rPr>
                            </m:ctrlPr>
                          </m:sSupPr>
                          <m:e>
                            <m:r>
                              <a:rPr lang="en-US" sz="2800" b="0" i="1" smtClean="0">
                                <a:solidFill>
                                  <a:prstClr val="black"/>
                                </a:solidFill>
                                <a:latin typeface="Cambria Math"/>
                                <a:ea typeface="Cambria Math"/>
                              </a:rPr>
                              <m:t>𝑦</m:t>
                            </m:r>
                          </m:e>
                          <m:sup>
                            <m:r>
                              <a:rPr lang="en-US" sz="2800" i="1">
                                <a:solidFill>
                                  <a:prstClr val="black"/>
                                </a:solidFill>
                                <a:latin typeface="Cambria Math"/>
                                <a:ea typeface="Cambria Math"/>
                              </a:rPr>
                              <m:t>2</m:t>
                            </m:r>
                          </m:sup>
                        </m:sSup>
                      </m:e>
                    </m:rad>
                  </m:oMath>
                </a14:m>
                <a:endParaRPr lang="en-US" sz="2800" dirty="0" smtClean="0">
                  <a:latin typeface="+mn-lt"/>
                </a:endParaRPr>
              </a:p>
              <a:p>
                <a:pPr marL="457200" indent="-457200" algn="l">
                  <a:spcBef>
                    <a:spcPts val="600"/>
                  </a:spcBef>
                  <a:spcAft>
                    <a:spcPts val="600"/>
                  </a:spcAft>
                  <a:buFont typeface="Arial" panose="020B0604020202020204" pitchFamily="34" charset="0"/>
                  <a:buChar char="•"/>
                </a:pPr>
                <a:r>
                  <a:rPr lang="en-US" sz="2800" dirty="0" smtClean="0">
                    <a:latin typeface="+mn-lt"/>
                  </a:rPr>
                  <a:t>Unit vector</a:t>
                </a:r>
                <a:r>
                  <a:rPr lang="en-US" sz="2800" dirty="0" smtClean="0"/>
                  <a:t>: </a:t>
                </a:r>
                <a14:m>
                  <m:oMath xmlns:m="http://schemas.openxmlformats.org/officeDocument/2006/math">
                    <m:sSup>
                      <m:sSupPr>
                        <m:ctrlPr>
                          <a:rPr lang="en-US" sz="2800" b="1" i="1">
                            <a:solidFill>
                              <a:prstClr val="black"/>
                            </a:solidFill>
                            <a:latin typeface="Cambria Math" panose="02040503050406030204" pitchFamily="18" charset="0"/>
                          </a:rPr>
                        </m:ctrlPr>
                      </m:sSupPr>
                      <m:e>
                        <m:r>
                          <a:rPr lang="en-US" sz="2800" b="1" i="1">
                            <a:solidFill>
                              <a:prstClr val="black"/>
                            </a:solidFill>
                            <a:latin typeface="Cambria Math"/>
                          </a:rPr>
                          <m:t> </m:t>
                        </m:r>
                        <m:r>
                          <a:rPr lang="en-US" sz="2800" b="1" i="1" smtClean="0">
                            <a:solidFill>
                              <a:prstClr val="black"/>
                            </a:solidFill>
                            <a:latin typeface="Cambria Math"/>
                          </a:rPr>
                          <m:t>|</m:t>
                        </m:r>
                        <m:r>
                          <a:rPr lang="en-US" sz="2800" b="1" i="1">
                            <a:solidFill>
                              <a:prstClr val="black"/>
                            </a:solidFill>
                            <a:latin typeface="Cambria Math"/>
                          </a:rPr>
                          <m:t>𝒗</m:t>
                        </m:r>
                      </m:e>
                      <m:sup>
                        <m:r>
                          <a:rPr lang="en-US" sz="2800" b="0" i="1">
                            <a:solidFill>
                              <a:prstClr val="black"/>
                            </a:solidFill>
                            <a:latin typeface="Cambria Math"/>
                          </a:rPr>
                          <m:t>0</m:t>
                        </m:r>
                      </m:sup>
                    </m:sSup>
                    <m:r>
                      <a:rPr lang="en-US" sz="2800" b="1" i="1" smtClean="0">
                        <a:solidFill>
                          <a:prstClr val="black"/>
                        </a:solidFill>
                        <a:latin typeface="Cambria Math"/>
                      </a:rPr>
                      <m:t>|</m:t>
                    </m:r>
                    <m:r>
                      <a:rPr lang="en-US" sz="2800" b="0" i="1" smtClean="0">
                        <a:solidFill>
                          <a:prstClr val="black"/>
                        </a:solidFill>
                        <a:latin typeface="Cambria Math"/>
                      </a:rPr>
                      <m:t>=1,  </m:t>
                    </m:r>
                    <m:sSup>
                      <m:sSupPr>
                        <m:ctrlPr>
                          <a:rPr lang="en-US" sz="2800" b="1" i="1">
                            <a:solidFill>
                              <a:prstClr val="black"/>
                            </a:solidFill>
                            <a:latin typeface="Cambria Math" panose="02040503050406030204" pitchFamily="18" charset="0"/>
                          </a:rPr>
                        </m:ctrlPr>
                      </m:sSupPr>
                      <m:e>
                        <m:r>
                          <a:rPr lang="en-US" sz="2800" b="1" i="1">
                            <a:solidFill>
                              <a:prstClr val="black"/>
                            </a:solidFill>
                            <a:latin typeface="Cambria Math"/>
                          </a:rPr>
                          <m:t> </m:t>
                        </m:r>
                        <m:r>
                          <a:rPr lang="en-US" sz="2800" b="1" i="1">
                            <a:solidFill>
                              <a:prstClr val="black"/>
                            </a:solidFill>
                            <a:latin typeface="Cambria Math"/>
                          </a:rPr>
                          <m:t>𝒗</m:t>
                        </m:r>
                      </m:e>
                      <m:sup>
                        <m:r>
                          <a:rPr lang="en-US" sz="2800" b="0" i="1">
                            <a:solidFill>
                              <a:prstClr val="black"/>
                            </a:solidFill>
                            <a:latin typeface="Cambria Math"/>
                          </a:rPr>
                          <m:t>0</m:t>
                        </m:r>
                      </m:sup>
                    </m:sSup>
                    <m:r>
                      <a:rPr lang="en-US" sz="2800" i="1">
                        <a:latin typeface="Cambria Math"/>
                        <a:ea typeface="Cambria Math"/>
                      </a:rPr>
                      <m:t>∙</m:t>
                    </m:r>
                    <m:sSup>
                      <m:sSupPr>
                        <m:ctrlPr>
                          <a:rPr lang="en-US" sz="2800" b="1" i="1">
                            <a:solidFill>
                              <a:prstClr val="black"/>
                            </a:solidFill>
                            <a:latin typeface="Cambria Math" panose="02040503050406030204" pitchFamily="18" charset="0"/>
                          </a:rPr>
                        </m:ctrlPr>
                      </m:sSupPr>
                      <m:e>
                        <m:r>
                          <a:rPr lang="en-US" sz="2800" b="1" i="1">
                            <a:solidFill>
                              <a:prstClr val="black"/>
                            </a:solidFill>
                            <a:latin typeface="Cambria Math"/>
                          </a:rPr>
                          <m:t>𝒗</m:t>
                        </m:r>
                      </m:e>
                      <m:sup>
                        <m:r>
                          <a:rPr lang="en-US" sz="2800" b="0" i="1">
                            <a:solidFill>
                              <a:prstClr val="black"/>
                            </a:solidFill>
                            <a:latin typeface="Cambria Math"/>
                          </a:rPr>
                          <m:t>0</m:t>
                        </m:r>
                      </m:sup>
                    </m:sSup>
                    <m:r>
                      <a:rPr lang="en-US" sz="2800" i="1">
                        <a:latin typeface="Cambria Math"/>
                        <a:ea typeface="Cambria Math"/>
                      </a:rPr>
                      <m:t>=1</m:t>
                    </m:r>
                  </m:oMath>
                </a14:m>
                <a:r>
                  <a:rPr lang="en-US" sz="2800" dirty="0" smtClean="0">
                    <a:solidFill>
                      <a:prstClr val="black"/>
                    </a:solidFill>
                  </a:rPr>
                  <a:t>, </a:t>
                </a:r>
                <a14:m>
                  <m:oMath xmlns:m="http://schemas.openxmlformats.org/officeDocument/2006/math">
                    <m:sSup>
                      <m:sSupPr>
                        <m:ctrlPr>
                          <a:rPr lang="en-US" sz="2800" b="1" i="1">
                            <a:solidFill>
                              <a:prstClr val="black"/>
                            </a:solidFill>
                            <a:latin typeface="Cambria Math" panose="02040503050406030204" pitchFamily="18" charset="0"/>
                          </a:rPr>
                        </m:ctrlPr>
                      </m:sSupPr>
                      <m:e>
                        <m:r>
                          <a:rPr lang="en-US" sz="2800" b="1" i="1">
                            <a:solidFill>
                              <a:prstClr val="black"/>
                            </a:solidFill>
                            <a:latin typeface="Cambria Math"/>
                          </a:rPr>
                          <m:t>𝒗</m:t>
                        </m:r>
                      </m:e>
                      <m:sup>
                        <m:r>
                          <a:rPr lang="en-US" sz="2800" b="0" i="1">
                            <a:solidFill>
                              <a:prstClr val="black"/>
                            </a:solidFill>
                            <a:latin typeface="Cambria Math"/>
                          </a:rPr>
                          <m:t>0</m:t>
                        </m:r>
                      </m:sup>
                    </m:sSup>
                    <m:r>
                      <a:rPr lang="en-US" sz="2800" b="1" i="1" smtClean="0">
                        <a:solidFill>
                          <a:prstClr val="black"/>
                        </a:solidFill>
                        <a:latin typeface="Cambria Math"/>
                      </a:rPr>
                      <m:t>=</m:t>
                    </m:r>
                    <m:f>
                      <m:fPr>
                        <m:ctrlPr>
                          <a:rPr lang="en-US" sz="2800" i="1">
                            <a:latin typeface="Cambria Math" panose="02040503050406030204" pitchFamily="18" charset="0"/>
                          </a:rPr>
                        </m:ctrlPr>
                      </m:fPr>
                      <m:num>
                        <m:r>
                          <a:rPr lang="en-US" sz="2800" b="1" i="1" smtClean="0">
                            <a:latin typeface="Cambria Math"/>
                          </a:rPr>
                          <m:t>𝒗</m:t>
                        </m:r>
                      </m:num>
                      <m:den>
                        <m:rad>
                          <m:radPr>
                            <m:degHide m:val="on"/>
                            <m:ctrlPr>
                              <a:rPr lang="en-US" sz="2800" i="1">
                                <a:latin typeface="Cambria Math" panose="02040503050406030204" pitchFamily="18" charset="0"/>
                                <a:ea typeface="Cambria Math"/>
                              </a:rPr>
                            </m:ctrlPr>
                          </m:radPr>
                          <m:deg/>
                          <m:e>
                            <m:r>
                              <a:rPr lang="en-US" sz="2800" b="0" i="1" smtClean="0">
                                <a:latin typeface="Cambria Math"/>
                                <a:ea typeface="Cambria Math"/>
                              </a:rPr>
                              <m:t>𝑣</m:t>
                            </m:r>
                            <m:r>
                              <a:rPr lang="en-US" sz="2800" i="1">
                                <a:latin typeface="Cambria Math"/>
                                <a:ea typeface="Cambria Math"/>
                              </a:rPr>
                              <m:t>∙</m:t>
                            </m:r>
                            <m:r>
                              <a:rPr lang="en-US" sz="2800" b="1" i="1" smtClean="0">
                                <a:latin typeface="Cambria Math"/>
                                <a:ea typeface="Cambria Math"/>
                              </a:rPr>
                              <m:t>𝒗</m:t>
                            </m:r>
                          </m:e>
                        </m:rad>
                      </m:den>
                    </m:f>
                  </m:oMath>
                </a14:m>
                <a:r>
                  <a:rPr lang="en-US" sz="2800" dirty="0" smtClean="0">
                    <a:solidFill>
                      <a:prstClr val="black"/>
                    </a:solidFill>
                  </a:rPr>
                  <a:t>  </a:t>
                </a:r>
              </a:p>
              <a:p>
                <a:pPr marL="457200" indent="-457200" algn="l">
                  <a:spcBef>
                    <a:spcPts val="600"/>
                  </a:spcBef>
                  <a:spcAft>
                    <a:spcPts val="600"/>
                  </a:spcAft>
                  <a:buFont typeface="Arial" panose="020B0604020202020204" pitchFamily="34" charset="0"/>
                  <a:buChar char="•"/>
                </a:pPr>
                <a:r>
                  <a:rPr lang="en-US" sz="2800" dirty="0" smtClean="0">
                    <a:latin typeface="+mn-lt"/>
                  </a:rPr>
                  <a:t>Orthogonality</a:t>
                </a:r>
                <a:r>
                  <a:rPr lang="en-US" sz="2800" dirty="0" smtClean="0"/>
                  <a:t>: </a:t>
                </a:r>
                <a14:m>
                  <m:oMath xmlns:m="http://schemas.openxmlformats.org/officeDocument/2006/math">
                    <m:sSub>
                      <m:sSubPr>
                        <m:ctrlPr>
                          <a:rPr lang="en-US" sz="2800" b="1" i="1">
                            <a:latin typeface="Cambria Math" panose="02040503050406030204" pitchFamily="18" charset="0"/>
                          </a:rPr>
                        </m:ctrlPr>
                      </m:sSubPr>
                      <m:e>
                        <m:r>
                          <a:rPr lang="en-US" sz="2800" b="1" i="1" smtClean="0">
                            <a:latin typeface="Cambria Math"/>
                          </a:rPr>
                          <m:t> </m:t>
                        </m:r>
                        <m:r>
                          <a:rPr lang="en-US" sz="2800" b="1" i="1" smtClean="0">
                            <a:latin typeface="Cambria Math"/>
                          </a:rPr>
                          <m:t>𝒗</m:t>
                        </m:r>
                      </m:e>
                      <m:sub>
                        <m:r>
                          <a:rPr lang="en-US" sz="2800" b="1" i="1">
                            <a:latin typeface="Cambria Math"/>
                            <a:ea typeface="Cambria Math"/>
                          </a:rPr>
                          <m:t>⊥</m:t>
                        </m:r>
                      </m:sub>
                    </m:sSub>
                    <m:r>
                      <a:rPr lang="en-US" sz="2800" i="1">
                        <a:latin typeface="Cambria Math"/>
                        <a:ea typeface="Cambria Math"/>
                      </a:rPr>
                      <m:t>∙</m:t>
                    </m:r>
                    <m:r>
                      <a:rPr lang="en-US" sz="2800" b="1" i="1">
                        <a:latin typeface="Cambria Math"/>
                        <a:ea typeface="Cambria Math"/>
                      </a:rPr>
                      <m:t>𝒗</m:t>
                    </m:r>
                    <m:r>
                      <a:rPr lang="en-US" sz="2800" b="1" i="1" smtClean="0">
                        <a:latin typeface="Cambria Math"/>
                        <a:ea typeface="Cambria Math"/>
                      </a:rPr>
                      <m:t>=</m:t>
                    </m:r>
                    <m:r>
                      <a:rPr lang="en-US" sz="2800" b="0" i="1" smtClean="0">
                        <a:latin typeface="Cambria Math"/>
                        <a:ea typeface="Cambria Math"/>
                      </a:rPr>
                      <m:t>0</m:t>
                    </m:r>
                    <m:r>
                      <a:rPr lang="en-US" sz="2800" b="1" i="1" smtClean="0">
                        <a:latin typeface="Cambria Math"/>
                        <a:ea typeface="Cambria Math"/>
                      </a:rPr>
                      <m:t>,</m:t>
                    </m:r>
                  </m:oMath>
                </a14:m>
                <a:r>
                  <a:rPr lang="en-US" sz="2800" b="1" i="1" dirty="0" smtClean="0">
                    <a:latin typeface="Cambria Math"/>
                    <a:ea typeface="Cambria Math"/>
                  </a:rPr>
                  <a:t> </a:t>
                </a:r>
                <a14:m>
                  <m:oMath xmlns:m="http://schemas.openxmlformats.org/officeDocument/2006/math">
                    <m:sSub>
                      <m:sSubPr>
                        <m:ctrlPr>
                          <a:rPr lang="en-US" sz="2800" i="1">
                            <a:latin typeface="Cambria Math" panose="02040503050406030204" pitchFamily="18" charset="0"/>
                          </a:rPr>
                        </m:ctrlPr>
                      </m:sSubPr>
                      <m:e>
                        <m:r>
                          <a:rPr lang="en-US" sz="2800" b="0" i="1">
                            <a:latin typeface="Cambria Math"/>
                          </a:rPr>
                          <m:t> </m:t>
                        </m:r>
                        <m:r>
                          <a:rPr lang="en-US" sz="2800" b="0" i="1" smtClean="0">
                            <a:latin typeface="Cambria Math"/>
                          </a:rPr>
                          <m:t>𝑥</m:t>
                        </m:r>
                      </m:e>
                      <m:sub>
                        <m:r>
                          <a:rPr lang="en-US" sz="2800" b="0" i="1">
                            <a:latin typeface="Cambria Math"/>
                            <a:ea typeface="Cambria Math"/>
                          </a:rPr>
                          <m:t>⊥</m:t>
                        </m:r>
                      </m:sub>
                    </m:sSub>
                    <m:r>
                      <a:rPr lang="en-US" sz="2800" b="0" i="1" smtClean="0">
                        <a:latin typeface="Cambria Math"/>
                        <a:ea typeface="Cambria Math"/>
                      </a:rPr>
                      <m:t>𝑥</m:t>
                    </m:r>
                    <m:r>
                      <a:rPr lang="en-US" sz="2800" b="0" i="1" smtClean="0">
                        <a:latin typeface="Cambria Math"/>
                        <a:ea typeface="Cambria Math"/>
                      </a:rPr>
                      <m:t>+</m:t>
                    </m:r>
                    <m:sSub>
                      <m:sSubPr>
                        <m:ctrlPr>
                          <a:rPr lang="en-US" sz="2800" i="1">
                            <a:latin typeface="Cambria Math" panose="02040503050406030204" pitchFamily="18" charset="0"/>
                          </a:rPr>
                        </m:ctrlPr>
                      </m:sSubPr>
                      <m:e>
                        <m:r>
                          <a:rPr lang="en-US" sz="2800" b="0" i="1">
                            <a:latin typeface="Cambria Math"/>
                          </a:rPr>
                          <m:t> </m:t>
                        </m:r>
                        <m:r>
                          <a:rPr lang="en-US" sz="2800" b="0" i="1" smtClean="0">
                            <a:latin typeface="Cambria Math"/>
                          </a:rPr>
                          <m:t>𝑦</m:t>
                        </m:r>
                      </m:e>
                      <m:sub>
                        <m:r>
                          <a:rPr lang="en-US" sz="2800" b="0" i="1">
                            <a:latin typeface="Cambria Math"/>
                            <a:ea typeface="Cambria Math"/>
                          </a:rPr>
                          <m:t>⊥</m:t>
                        </m:r>
                      </m:sub>
                    </m:sSub>
                    <m:r>
                      <a:rPr lang="en-US" sz="2800" b="0" i="1" smtClean="0">
                        <a:latin typeface="Cambria Math"/>
                        <a:ea typeface="Cambria Math"/>
                      </a:rPr>
                      <m:t>𝑦</m:t>
                    </m:r>
                    <m:r>
                      <a:rPr lang="en-US" sz="2800" b="0" i="1">
                        <a:latin typeface="Cambria Math"/>
                        <a:ea typeface="Cambria Math"/>
                      </a:rPr>
                      <m:t>=0</m:t>
                    </m:r>
                  </m:oMath>
                </a14:m>
                <a:r>
                  <a:rPr lang="en-US" sz="2800" i="1" dirty="0" smtClean="0">
                    <a:latin typeface="Cambria Math"/>
                    <a:ea typeface="Cambria Math"/>
                  </a:rPr>
                  <a:t>, 				   </a:t>
                </a:r>
                <a:r>
                  <a:rPr lang="hu-HU" sz="2800" i="1" dirty="0" smtClean="0">
                    <a:latin typeface="Cambria Math"/>
                    <a:ea typeface="Cambria Math"/>
                  </a:rPr>
                  <a:t>	</a:t>
                </a:r>
                <a14:m>
                  <m:oMath xmlns:m="http://schemas.openxmlformats.org/officeDocument/2006/math">
                    <m:sSub>
                      <m:sSubPr>
                        <m:ctrlPr>
                          <a:rPr lang="en-US" sz="2800" b="1" i="1">
                            <a:latin typeface="Cambria Math" panose="02040503050406030204" pitchFamily="18" charset="0"/>
                          </a:rPr>
                        </m:ctrlPr>
                      </m:sSubPr>
                      <m:e>
                        <m:r>
                          <a:rPr lang="en-US" sz="2800" b="1" i="1">
                            <a:latin typeface="Cambria Math"/>
                          </a:rPr>
                          <m:t>𝒗</m:t>
                        </m:r>
                      </m:e>
                      <m:sub>
                        <m:r>
                          <a:rPr lang="en-US" sz="2800" b="1" i="1">
                            <a:latin typeface="Cambria Math"/>
                            <a:ea typeface="Cambria Math"/>
                          </a:rPr>
                          <m:t>⊥</m:t>
                        </m:r>
                      </m:sub>
                    </m:sSub>
                    <m:r>
                      <a:rPr lang="en-US" sz="2800" i="1">
                        <a:latin typeface="Cambria Math"/>
                      </a:rPr>
                      <m:t>=</m:t>
                    </m:r>
                    <m:d>
                      <m:dPr>
                        <m:begChr m:val="["/>
                        <m:endChr m:val="]"/>
                        <m:ctrlPr>
                          <a:rPr lang="en-US" sz="2800" i="1">
                            <a:latin typeface="Cambria Math" panose="02040503050406030204" pitchFamily="18" charset="0"/>
                          </a:rPr>
                        </m:ctrlPr>
                      </m:dPr>
                      <m:e>
                        <m:r>
                          <a:rPr lang="en-US" sz="2800" b="0" i="1" smtClean="0">
                            <a:latin typeface="Cambria Math"/>
                          </a:rPr>
                          <m:t>−</m:t>
                        </m:r>
                        <m:r>
                          <a:rPr lang="en-US" sz="2800" b="0" i="1" smtClean="0">
                            <a:latin typeface="Cambria Math"/>
                          </a:rPr>
                          <m:t>𝑦</m:t>
                        </m:r>
                        <m:r>
                          <a:rPr lang="en-US" sz="2800" i="1">
                            <a:latin typeface="Cambria Math"/>
                          </a:rPr>
                          <m:t>,</m:t>
                        </m:r>
                        <m:r>
                          <a:rPr lang="en-US" sz="2800" b="0" i="1" smtClean="0">
                            <a:latin typeface="Cambria Math"/>
                          </a:rPr>
                          <m:t>𝑥</m:t>
                        </m:r>
                        <m:r>
                          <a:rPr lang="en-US" sz="2800" i="1">
                            <a:latin typeface="Cambria Math"/>
                          </a:rPr>
                          <m:t>,0</m:t>
                        </m:r>
                      </m:e>
                    </m:d>
                    <m:r>
                      <a:rPr lang="en-US" sz="2800" i="1" smtClean="0">
                        <a:latin typeface="Cambria Math"/>
                        <a:ea typeface="Cambria Math"/>
                      </a:rPr>
                      <m:t>𝜆</m:t>
                    </m:r>
                  </m:oMath>
                </a14:m>
                <a:endParaRPr lang="en-US" sz="2800" dirty="0" smtClean="0">
                  <a:solidFill>
                    <a:prstClr val="black"/>
                  </a:solidFill>
                </a:endParaRPr>
              </a:p>
              <a:p>
                <a:pPr marL="457200" indent="-457200" algn="l">
                  <a:spcBef>
                    <a:spcPts val="600"/>
                  </a:spcBef>
                  <a:spcAft>
                    <a:spcPts val="600"/>
                  </a:spcAft>
                  <a:buFont typeface="Arial" panose="020B0604020202020204" pitchFamily="34" charset="0"/>
                  <a:buChar char="•"/>
                </a:pPr>
                <a:r>
                  <a:rPr lang="en-US" sz="2800" dirty="0" smtClean="0">
                    <a:latin typeface="+mn-lt"/>
                  </a:rPr>
                  <a:t>Parallelism: </a:t>
                </a:r>
                <a14:m>
                  <m:oMath xmlns:m="http://schemas.openxmlformats.org/officeDocument/2006/math">
                    <m:sSub>
                      <m:sSubPr>
                        <m:ctrlPr>
                          <a:rPr lang="en-US" sz="2800" b="1" i="1">
                            <a:latin typeface="Cambria Math" panose="02040503050406030204" pitchFamily="18" charset="0"/>
                          </a:rPr>
                        </m:ctrlPr>
                      </m:sSubPr>
                      <m:e>
                        <m:r>
                          <a:rPr lang="en-US" sz="2800" b="1" i="1">
                            <a:latin typeface="Cambria Math"/>
                          </a:rPr>
                          <m:t>  </m:t>
                        </m:r>
                        <m:r>
                          <a:rPr lang="en-US" sz="2800" b="1" i="1">
                            <a:latin typeface="Cambria Math"/>
                          </a:rPr>
                          <m:t>𝒗</m:t>
                        </m:r>
                      </m:e>
                      <m:sub>
                        <m:r>
                          <a:rPr lang="en-US" sz="2800" b="1" i="1" smtClean="0">
                            <a:latin typeface="Cambria Math"/>
                            <a:ea typeface="Cambria Math"/>
                          </a:rPr>
                          <m:t>∥</m:t>
                        </m:r>
                      </m:sub>
                    </m:sSub>
                    <m:r>
                      <a:rPr lang="en-US" sz="2800" b="0" i="1" smtClean="0">
                        <a:latin typeface="Cambria Math"/>
                        <a:ea typeface="Cambria Math"/>
                      </a:rPr>
                      <m:t>=</m:t>
                    </m:r>
                    <m:r>
                      <a:rPr lang="en-US" sz="2800" i="1">
                        <a:latin typeface="Cambria Math"/>
                        <a:ea typeface="Cambria Math"/>
                      </a:rPr>
                      <m:t>𝜆</m:t>
                    </m:r>
                    <m:r>
                      <a:rPr lang="en-US" sz="2800" b="1" i="1">
                        <a:latin typeface="Cambria Math"/>
                        <a:ea typeface="Cambria Math"/>
                      </a:rPr>
                      <m:t>𝒗</m:t>
                    </m:r>
                    <m:r>
                      <a:rPr lang="en-US" sz="2800" b="1" i="1">
                        <a:latin typeface="Cambria Math"/>
                        <a:ea typeface="Cambria Math"/>
                      </a:rPr>
                      <m:t>,</m:t>
                    </m:r>
                    <m:sSub>
                      <m:sSubPr>
                        <m:ctrlPr>
                          <a:rPr lang="en-US" sz="2800" b="1" i="1">
                            <a:latin typeface="Cambria Math" panose="02040503050406030204" pitchFamily="18" charset="0"/>
                          </a:rPr>
                        </m:ctrlPr>
                      </m:sSubPr>
                      <m:e>
                        <m:r>
                          <a:rPr lang="en-US" sz="2800" b="1" i="1">
                            <a:latin typeface="Cambria Math"/>
                          </a:rPr>
                          <m:t>  </m:t>
                        </m:r>
                        <m:r>
                          <a:rPr lang="en-US" sz="2800" b="1" i="1" smtClean="0">
                            <a:latin typeface="Cambria Math"/>
                          </a:rPr>
                          <m:t> </m:t>
                        </m:r>
                        <m:r>
                          <a:rPr lang="en-US" sz="2800" b="1" i="1">
                            <a:latin typeface="Cambria Math"/>
                          </a:rPr>
                          <m:t>𝒗</m:t>
                        </m:r>
                      </m:e>
                      <m:sub>
                        <m:r>
                          <a:rPr lang="en-US" sz="2800" b="1" i="1">
                            <a:latin typeface="Cambria Math"/>
                            <a:ea typeface="Cambria Math"/>
                          </a:rPr>
                          <m:t>∥</m:t>
                        </m:r>
                      </m:sub>
                    </m:sSub>
                    <m:r>
                      <a:rPr lang="en-US" sz="2800" i="1">
                        <a:latin typeface="Cambria Math"/>
                      </a:rPr>
                      <m:t>=</m:t>
                    </m:r>
                    <m:d>
                      <m:dPr>
                        <m:begChr m:val="["/>
                        <m:endChr m:val="]"/>
                        <m:ctrlPr>
                          <a:rPr lang="en-US" sz="2800" i="1">
                            <a:latin typeface="Cambria Math" panose="02040503050406030204" pitchFamily="18" charset="0"/>
                          </a:rPr>
                        </m:ctrlPr>
                      </m:dPr>
                      <m:e>
                        <m:r>
                          <a:rPr lang="en-US" sz="2800" b="0" i="1" smtClean="0">
                            <a:latin typeface="Cambria Math"/>
                          </a:rPr>
                          <m:t>𝑥</m:t>
                        </m:r>
                        <m:r>
                          <a:rPr lang="en-US" sz="2800" i="1">
                            <a:latin typeface="Cambria Math"/>
                          </a:rPr>
                          <m:t>,</m:t>
                        </m:r>
                        <m:r>
                          <a:rPr lang="en-US" sz="2800" b="0" i="1" smtClean="0">
                            <a:latin typeface="Cambria Math"/>
                          </a:rPr>
                          <m:t>𝑦</m:t>
                        </m:r>
                        <m:r>
                          <a:rPr lang="en-US" sz="2800" i="1">
                            <a:latin typeface="Cambria Math"/>
                          </a:rPr>
                          <m:t>,0</m:t>
                        </m:r>
                      </m:e>
                    </m:d>
                    <m:r>
                      <a:rPr lang="en-US" sz="2800" i="1">
                        <a:latin typeface="Cambria Math"/>
                        <a:ea typeface="Cambria Math"/>
                      </a:rPr>
                      <m:t>𝜆</m:t>
                    </m:r>
                  </m:oMath>
                </a14:m>
                <a:endParaRPr lang="en-US" sz="2800" dirty="0">
                  <a:solidFill>
                    <a:prstClr val="black"/>
                  </a:solidFill>
                </a:endParaRPr>
              </a:p>
            </p:txBody>
          </p:sp>
        </mc:Choice>
        <mc:Fallback xmlns="">
          <p:sp>
            <p:nvSpPr>
              <p:cNvPr id="5" name="Téglalap 4"/>
              <p:cNvSpPr>
                <a:spLocks noRot="1" noChangeAspect="1" noMove="1" noResize="1" noEditPoints="1" noAdjustHandles="1" noChangeArrowheads="1" noChangeShapeType="1" noTextEdit="1"/>
              </p:cNvSpPr>
              <p:nvPr/>
            </p:nvSpPr>
            <p:spPr>
              <a:xfrm>
                <a:off x="288326" y="1055843"/>
                <a:ext cx="8855674" cy="4087657"/>
              </a:xfrm>
              <a:prstGeom prst="rect">
                <a:avLst/>
              </a:prstGeom>
              <a:blipFill rotWithShape="1">
                <a:blip r:embed="rId3"/>
                <a:stretch>
                  <a:fillRect l="-1170" t="-1639" b="-3130"/>
                </a:stretch>
              </a:blipFill>
            </p:spPr>
            <p:txBody>
              <a:bodyPr/>
              <a:lstStyle/>
              <a:p>
                <a:r>
                  <a:rPr lang="en-US">
                    <a:noFill/>
                  </a:rPr>
                  <a:t> </a:t>
                </a:r>
              </a:p>
            </p:txBody>
          </p:sp>
        </mc:Fallback>
      </mc:AlternateContent>
    </p:spTree>
    <p:extLst>
      <p:ext uri="{BB962C8B-B14F-4D97-AF65-F5344CB8AC3E}">
        <p14:creationId xmlns:p14="http://schemas.microsoft.com/office/powerpoint/2010/main" val="325711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zabadkézi sokszög 14"/>
          <p:cNvSpPr/>
          <p:nvPr/>
        </p:nvSpPr>
        <p:spPr>
          <a:xfrm>
            <a:off x="1516380" y="1565910"/>
            <a:ext cx="1371600" cy="497205"/>
          </a:xfrm>
          <a:custGeom>
            <a:avLst/>
            <a:gdLst>
              <a:gd name="connsiteX0" fmla="*/ 1371600 w 1424940"/>
              <a:gd name="connsiteY0" fmla="*/ 129540 h 662940"/>
              <a:gd name="connsiteX1" fmla="*/ 358140 w 1424940"/>
              <a:gd name="connsiteY1" fmla="*/ 662940 h 662940"/>
              <a:gd name="connsiteX2" fmla="*/ 0 w 1424940"/>
              <a:gd name="connsiteY2" fmla="*/ 0 h 662940"/>
              <a:gd name="connsiteX3" fmla="*/ 1424940 w 1424940"/>
              <a:gd name="connsiteY3" fmla="*/ 114300 h 662940"/>
              <a:gd name="connsiteX4" fmla="*/ 1424940 w 1424940"/>
              <a:gd name="connsiteY4" fmla="*/ 137160 h 662940"/>
              <a:gd name="connsiteX0" fmla="*/ 1371600 w 1424940"/>
              <a:gd name="connsiteY0" fmla="*/ 129540 h 662940"/>
              <a:gd name="connsiteX1" fmla="*/ 358140 w 1424940"/>
              <a:gd name="connsiteY1" fmla="*/ 662940 h 662940"/>
              <a:gd name="connsiteX2" fmla="*/ 0 w 1424940"/>
              <a:gd name="connsiteY2" fmla="*/ 0 h 662940"/>
              <a:gd name="connsiteX3" fmla="*/ 1424940 w 1424940"/>
              <a:gd name="connsiteY3" fmla="*/ 114300 h 662940"/>
              <a:gd name="connsiteX0" fmla="*/ 1371600 w 1371600"/>
              <a:gd name="connsiteY0" fmla="*/ 129540 h 662940"/>
              <a:gd name="connsiteX1" fmla="*/ 358140 w 1371600"/>
              <a:gd name="connsiteY1" fmla="*/ 662940 h 662940"/>
              <a:gd name="connsiteX2" fmla="*/ 0 w 1371600"/>
              <a:gd name="connsiteY2" fmla="*/ 0 h 662940"/>
              <a:gd name="connsiteX0" fmla="*/ 1371600 w 1371600"/>
              <a:gd name="connsiteY0" fmla="*/ 129540 h 662940"/>
              <a:gd name="connsiteX1" fmla="*/ 358140 w 1371600"/>
              <a:gd name="connsiteY1" fmla="*/ 662940 h 662940"/>
              <a:gd name="connsiteX2" fmla="*/ 0 w 1371600"/>
              <a:gd name="connsiteY2" fmla="*/ 0 h 662940"/>
              <a:gd name="connsiteX3" fmla="*/ 1371600 w 1371600"/>
              <a:gd name="connsiteY3" fmla="*/ 129540 h 662940"/>
            </a:gdLst>
            <a:ahLst/>
            <a:cxnLst>
              <a:cxn ang="0">
                <a:pos x="connsiteX0" y="connsiteY0"/>
              </a:cxn>
              <a:cxn ang="0">
                <a:pos x="connsiteX1" y="connsiteY1"/>
              </a:cxn>
              <a:cxn ang="0">
                <a:pos x="connsiteX2" y="connsiteY2"/>
              </a:cxn>
              <a:cxn ang="0">
                <a:pos x="connsiteX3" y="connsiteY3"/>
              </a:cxn>
            </a:cxnLst>
            <a:rect l="l" t="t" r="r" b="b"/>
            <a:pathLst>
              <a:path w="1371600" h="662940">
                <a:moveTo>
                  <a:pt x="1371600" y="129540"/>
                </a:moveTo>
                <a:lnTo>
                  <a:pt x="358140" y="662940"/>
                </a:lnTo>
                <a:lnTo>
                  <a:pt x="0" y="0"/>
                </a:lnTo>
                <a:lnTo>
                  <a:pt x="1371600" y="129540"/>
                </a:lnTo>
                <a:close/>
              </a:path>
            </a:pathLst>
          </a:cu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p:cNvSpPr>
            <a:spLocks noGrp="1"/>
          </p:cNvSpPr>
          <p:nvPr>
            <p:ph type="title"/>
          </p:nvPr>
        </p:nvSpPr>
        <p:spPr>
          <a:xfrm>
            <a:off x="611561" y="133543"/>
            <a:ext cx="8018945" cy="857250"/>
          </a:xfrm>
        </p:spPr>
        <p:txBody>
          <a:bodyPr>
            <a:normAutofit/>
          </a:bodyPr>
          <a:lstStyle/>
          <a:p>
            <a:r>
              <a:rPr lang="hu-HU" dirty="0" err="1" smtClean="0">
                <a:solidFill>
                  <a:srgbClr val="FF0000"/>
                </a:solidFill>
              </a:rPr>
              <a:t>Lines</a:t>
            </a:r>
            <a:r>
              <a:rPr lang="en-US" dirty="0" smtClean="0">
                <a:solidFill>
                  <a:srgbClr val="FF0000"/>
                </a:solidFill>
              </a:rPr>
              <a:t>: </a:t>
            </a:r>
            <a:r>
              <a:rPr lang="hu-HU" dirty="0" err="1" smtClean="0">
                <a:solidFill>
                  <a:srgbClr val="FF0000"/>
                </a:solidFill>
              </a:rPr>
              <a:t>parametric</a:t>
            </a:r>
            <a:r>
              <a:rPr lang="hu-HU" dirty="0" smtClean="0">
                <a:solidFill>
                  <a:srgbClr val="FF0000"/>
                </a:solidFill>
              </a:rPr>
              <a:t> </a:t>
            </a:r>
            <a:r>
              <a:rPr lang="hu-HU" dirty="0" err="1" smtClean="0">
                <a:solidFill>
                  <a:srgbClr val="FF0000"/>
                </a:solidFill>
              </a:rPr>
              <a:t>equation</a:t>
            </a:r>
            <a:endParaRPr lang="en-US" dirty="0">
              <a:solidFill>
                <a:srgbClr val="FF0000"/>
              </a:solidFill>
            </a:endParaRPr>
          </a:p>
        </p:txBody>
      </p:sp>
      <p:cxnSp>
        <p:nvCxnSpPr>
          <p:cNvPr id="5" name="Egyenes összekötő nyíllal 4"/>
          <p:cNvCxnSpPr/>
          <p:nvPr/>
        </p:nvCxnSpPr>
        <p:spPr>
          <a:xfrm flipH="1">
            <a:off x="1136076" y="2066089"/>
            <a:ext cx="720080" cy="5670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Egyenes összekötő nyíllal 5"/>
          <p:cNvCxnSpPr/>
          <p:nvPr/>
        </p:nvCxnSpPr>
        <p:spPr>
          <a:xfrm>
            <a:off x="1864540" y="2066089"/>
            <a:ext cx="107173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Egyenes összekötő nyíllal 6"/>
          <p:cNvCxnSpPr/>
          <p:nvPr/>
        </p:nvCxnSpPr>
        <p:spPr>
          <a:xfrm flipV="1">
            <a:off x="1856156" y="1283002"/>
            <a:ext cx="0" cy="7830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Szabadkézi sokszög 7"/>
          <p:cNvSpPr/>
          <p:nvPr/>
        </p:nvSpPr>
        <p:spPr>
          <a:xfrm>
            <a:off x="279785" y="1392021"/>
            <a:ext cx="3345365" cy="936703"/>
          </a:xfrm>
          <a:custGeom>
            <a:avLst/>
            <a:gdLst>
              <a:gd name="connsiteX0" fmla="*/ 0 w 3334214"/>
              <a:gd name="connsiteY0" fmla="*/ 1215483 h 1260088"/>
              <a:gd name="connsiteX1" fmla="*/ 1148575 w 3334214"/>
              <a:gd name="connsiteY1" fmla="*/ 0 h 1260088"/>
              <a:gd name="connsiteX2" fmla="*/ 3334214 w 3334214"/>
              <a:gd name="connsiteY2" fmla="*/ 0 h 1260088"/>
              <a:gd name="connsiteX3" fmla="*/ 2230244 w 3334214"/>
              <a:gd name="connsiteY3" fmla="*/ 1260088 h 1260088"/>
              <a:gd name="connsiteX4" fmla="*/ 0 w 3334214"/>
              <a:gd name="connsiteY4" fmla="*/ 1215483 h 1260088"/>
              <a:gd name="connsiteX0" fmla="*/ 0 w 3334214"/>
              <a:gd name="connsiteY0" fmla="*/ 1215483 h 1215483"/>
              <a:gd name="connsiteX1" fmla="*/ 1148575 w 3334214"/>
              <a:gd name="connsiteY1" fmla="*/ 0 h 1215483"/>
              <a:gd name="connsiteX2" fmla="*/ 3334214 w 3334214"/>
              <a:gd name="connsiteY2" fmla="*/ 0 h 1215483"/>
              <a:gd name="connsiteX3" fmla="*/ 2274848 w 3334214"/>
              <a:gd name="connsiteY3" fmla="*/ 1204332 h 1215483"/>
              <a:gd name="connsiteX4" fmla="*/ 0 w 3334214"/>
              <a:gd name="connsiteY4" fmla="*/ 1215483 h 1215483"/>
              <a:gd name="connsiteX0" fmla="*/ 0 w 3334214"/>
              <a:gd name="connsiteY0" fmla="*/ 1215483 h 1237785"/>
              <a:gd name="connsiteX1" fmla="*/ 1148575 w 3334214"/>
              <a:gd name="connsiteY1" fmla="*/ 0 h 1237785"/>
              <a:gd name="connsiteX2" fmla="*/ 3334214 w 3334214"/>
              <a:gd name="connsiteY2" fmla="*/ 0 h 1237785"/>
              <a:gd name="connsiteX3" fmla="*/ 2274848 w 3334214"/>
              <a:gd name="connsiteY3" fmla="*/ 1237785 h 1237785"/>
              <a:gd name="connsiteX4" fmla="*/ 0 w 3334214"/>
              <a:gd name="connsiteY4" fmla="*/ 1215483 h 1237785"/>
              <a:gd name="connsiteX0" fmla="*/ 0 w 3345365"/>
              <a:gd name="connsiteY0" fmla="*/ 1248937 h 1248937"/>
              <a:gd name="connsiteX1" fmla="*/ 1159726 w 3345365"/>
              <a:gd name="connsiteY1" fmla="*/ 0 h 1248937"/>
              <a:gd name="connsiteX2" fmla="*/ 3345365 w 3345365"/>
              <a:gd name="connsiteY2" fmla="*/ 0 h 1248937"/>
              <a:gd name="connsiteX3" fmla="*/ 2285999 w 3345365"/>
              <a:gd name="connsiteY3" fmla="*/ 1237785 h 1248937"/>
              <a:gd name="connsiteX4" fmla="*/ 0 w 3345365"/>
              <a:gd name="connsiteY4" fmla="*/ 1248937 h 1248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365" h="1248937">
                <a:moveTo>
                  <a:pt x="0" y="1248937"/>
                </a:moveTo>
                <a:lnTo>
                  <a:pt x="1159726" y="0"/>
                </a:lnTo>
                <a:lnTo>
                  <a:pt x="3345365" y="0"/>
                </a:lnTo>
                <a:lnTo>
                  <a:pt x="2285999" y="1237785"/>
                </a:lnTo>
                <a:lnTo>
                  <a:pt x="0" y="1248937"/>
                </a:lnTo>
                <a:close/>
              </a:path>
            </a:pathLst>
          </a:custGeom>
          <a:solidFill>
            <a:schemeClr val="tx2">
              <a:lumMod val="20000"/>
              <a:lumOff val="80000"/>
              <a:alpha val="5098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zis 8"/>
          <p:cNvSpPr/>
          <p:nvPr/>
        </p:nvSpPr>
        <p:spPr>
          <a:xfrm>
            <a:off x="1771307" y="1787266"/>
            <a:ext cx="186441" cy="4980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zövegdoboz 9"/>
          <p:cNvSpPr txBox="1"/>
          <p:nvPr/>
        </p:nvSpPr>
        <p:spPr>
          <a:xfrm>
            <a:off x="827606" y="2273363"/>
            <a:ext cx="320922" cy="461665"/>
          </a:xfrm>
          <a:prstGeom prst="rect">
            <a:avLst/>
          </a:prstGeom>
          <a:noFill/>
        </p:spPr>
        <p:txBody>
          <a:bodyPr wrap="none" rtlCol="0">
            <a:spAutoFit/>
          </a:bodyPr>
          <a:lstStyle/>
          <a:p>
            <a:r>
              <a:rPr lang="hu-HU" i="1" dirty="0" smtClean="0"/>
              <a:t>x</a:t>
            </a:r>
            <a:endParaRPr lang="en-US" i="1" dirty="0"/>
          </a:p>
        </p:txBody>
      </p:sp>
      <p:sp>
        <p:nvSpPr>
          <p:cNvPr id="11" name="Szövegdoboz 10"/>
          <p:cNvSpPr txBox="1"/>
          <p:nvPr/>
        </p:nvSpPr>
        <p:spPr>
          <a:xfrm>
            <a:off x="2915369" y="1977279"/>
            <a:ext cx="320922" cy="461665"/>
          </a:xfrm>
          <a:prstGeom prst="rect">
            <a:avLst/>
          </a:prstGeom>
          <a:noFill/>
        </p:spPr>
        <p:txBody>
          <a:bodyPr wrap="none" rtlCol="0">
            <a:spAutoFit/>
          </a:bodyPr>
          <a:lstStyle/>
          <a:p>
            <a:r>
              <a:rPr lang="hu-HU" i="1" dirty="0" smtClean="0"/>
              <a:t>y</a:t>
            </a:r>
            <a:endParaRPr lang="en-US" i="1" dirty="0"/>
          </a:p>
        </p:txBody>
      </p:sp>
      <p:sp>
        <p:nvSpPr>
          <p:cNvPr id="12" name="Szövegdoboz 11"/>
          <p:cNvSpPr txBox="1"/>
          <p:nvPr/>
        </p:nvSpPr>
        <p:spPr>
          <a:xfrm>
            <a:off x="1864527" y="951570"/>
            <a:ext cx="389850" cy="461665"/>
          </a:xfrm>
          <a:prstGeom prst="rect">
            <a:avLst/>
          </a:prstGeom>
          <a:noFill/>
        </p:spPr>
        <p:txBody>
          <a:bodyPr wrap="none" rtlCol="0">
            <a:spAutoFit/>
          </a:bodyPr>
          <a:lstStyle/>
          <a:p>
            <a:r>
              <a:rPr lang="hu-HU" i="1" dirty="0" smtClean="0"/>
              <a:t>w</a:t>
            </a:r>
            <a:endParaRPr lang="en-US" i="1" dirty="0"/>
          </a:p>
        </p:txBody>
      </p:sp>
      <mc:AlternateContent xmlns:mc="http://schemas.openxmlformats.org/markup-compatibility/2006" xmlns:a14="http://schemas.microsoft.com/office/drawing/2010/main">
        <mc:Choice Requires="a14">
          <p:sp>
            <p:nvSpPr>
              <p:cNvPr id="13" name="Szövegdoboz 12"/>
              <p:cNvSpPr txBox="1"/>
              <p:nvPr/>
            </p:nvSpPr>
            <p:spPr>
              <a:xfrm>
                <a:off x="-86619" y="1587475"/>
                <a:ext cx="106836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a:rPr>
                        <m:t>𝑤</m:t>
                      </m:r>
                      <m:r>
                        <a:rPr lang="en-US" i="1" dirty="0" smtClean="0">
                          <a:latin typeface="Cambria Math"/>
                        </a:rPr>
                        <m:t>=1</m:t>
                      </m:r>
                    </m:oMath>
                  </m:oMathPara>
                </a14:m>
                <a:endParaRPr lang="en-US" dirty="0"/>
              </a:p>
            </p:txBody>
          </p:sp>
        </mc:Choice>
        <mc:Fallback xmlns="">
          <p:sp>
            <p:nvSpPr>
              <p:cNvPr id="13" name="Szövegdoboz 12"/>
              <p:cNvSpPr txBox="1">
                <a:spLocks noRot="1" noChangeAspect="1" noMove="1" noResize="1" noEditPoints="1" noAdjustHandles="1" noChangeArrowheads="1" noChangeShapeType="1" noTextEdit="1"/>
              </p:cNvSpPr>
              <p:nvPr/>
            </p:nvSpPr>
            <p:spPr>
              <a:xfrm>
                <a:off x="-86619" y="1587475"/>
                <a:ext cx="1068369" cy="461665"/>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Szövegdoboz 16"/>
              <p:cNvSpPr txBox="1"/>
              <p:nvPr/>
            </p:nvSpPr>
            <p:spPr>
              <a:xfrm>
                <a:off x="1196280" y="1515614"/>
                <a:ext cx="44755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a:rPr>
                        <m:t>𝒒</m:t>
                      </m:r>
                    </m:oMath>
                  </m:oMathPara>
                </a14:m>
                <a:endParaRPr lang="en-US" dirty="0"/>
              </a:p>
            </p:txBody>
          </p:sp>
        </mc:Choice>
        <mc:Fallback xmlns="">
          <p:sp>
            <p:nvSpPr>
              <p:cNvPr id="17" name="Szövegdoboz 16"/>
              <p:cNvSpPr txBox="1">
                <a:spLocks noRot="1" noChangeAspect="1" noMove="1" noResize="1" noEditPoints="1" noAdjustHandles="1" noChangeArrowheads="1" noChangeShapeType="1" noTextEdit="1"/>
              </p:cNvSpPr>
              <p:nvPr/>
            </p:nvSpPr>
            <p:spPr>
              <a:xfrm>
                <a:off x="1196280" y="1515614"/>
                <a:ext cx="447558" cy="461665"/>
              </a:xfrm>
              <a:prstGeom prst="rect">
                <a:avLst/>
              </a:prstGeom>
              <a:blipFill rotWithShape="1">
                <a:blip r:embed="rId4"/>
                <a:stretch>
                  <a:fillRect l="-2703" b="-13333"/>
                </a:stretch>
              </a:blipFill>
            </p:spPr>
            <p:txBody>
              <a:bodyPr/>
              <a:lstStyle/>
              <a:p>
                <a:r>
                  <a:rPr lang="en-US">
                    <a:noFill/>
                  </a:rPr>
                  <a:t> </a:t>
                </a:r>
              </a:p>
            </p:txBody>
          </p:sp>
        </mc:Fallback>
      </mc:AlternateContent>
      <p:cxnSp>
        <p:nvCxnSpPr>
          <p:cNvPr id="19" name="Egyenes összekötő nyíllal 18"/>
          <p:cNvCxnSpPr/>
          <p:nvPr/>
        </p:nvCxnSpPr>
        <p:spPr>
          <a:xfrm flipH="1" flipV="1">
            <a:off x="815157" y="1483593"/>
            <a:ext cx="2810443" cy="228116"/>
          </a:xfrm>
          <a:prstGeom prst="straightConnector1">
            <a:avLst/>
          </a:prstGeom>
          <a:ln w="57150">
            <a:solidFill>
              <a:srgbClr val="7030A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Szövegdoboz 19"/>
              <p:cNvSpPr txBox="1"/>
              <p:nvPr/>
            </p:nvSpPr>
            <p:spPr>
              <a:xfrm>
                <a:off x="2638833" y="1627246"/>
                <a:ext cx="45236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u-HU" b="1" i="1" dirty="0" smtClean="0">
                          <a:latin typeface="Cambria Math"/>
                        </a:rPr>
                        <m:t>𝒑</m:t>
                      </m:r>
                    </m:oMath>
                  </m:oMathPara>
                </a14:m>
                <a:endParaRPr lang="en-US" dirty="0"/>
              </a:p>
            </p:txBody>
          </p:sp>
        </mc:Choice>
        <mc:Fallback xmlns="">
          <p:sp>
            <p:nvSpPr>
              <p:cNvPr id="20" name="Szövegdoboz 19"/>
              <p:cNvSpPr txBox="1">
                <a:spLocks noRot="1" noChangeAspect="1" noMove="1" noResize="1" noEditPoints="1" noAdjustHandles="1" noChangeArrowheads="1" noChangeShapeType="1" noTextEdit="1"/>
              </p:cNvSpPr>
              <p:nvPr/>
            </p:nvSpPr>
            <p:spPr>
              <a:xfrm>
                <a:off x="2638833" y="1627246"/>
                <a:ext cx="452368" cy="461665"/>
              </a:xfrm>
              <a:prstGeom prst="rect">
                <a:avLst/>
              </a:prstGeom>
              <a:blipFill rotWithShape="1">
                <a:blip r:embed="rId5"/>
                <a:stretch>
                  <a:fillRect l="-4054"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artalom helye 2"/>
              <p:cNvSpPr txBox="1">
                <a:spLocks/>
              </p:cNvSpPr>
              <p:nvPr/>
            </p:nvSpPr>
            <p:spPr>
              <a:xfrm>
                <a:off x="192348" y="2655977"/>
                <a:ext cx="8951115" cy="200053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pPr>
                <a:r>
                  <a:rPr lang="hu-HU" sz="2400" dirty="0" err="1" smtClean="0"/>
                  <a:t>Constant</a:t>
                </a:r>
                <a:r>
                  <a:rPr lang="hu-HU" sz="2400" dirty="0" smtClean="0"/>
                  <a:t> </a:t>
                </a:r>
                <a:r>
                  <a:rPr lang="hu-HU" sz="2400" dirty="0" err="1" smtClean="0"/>
                  <a:t>speed</a:t>
                </a:r>
                <a:r>
                  <a:rPr lang="hu-HU" sz="2400" dirty="0" smtClean="0"/>
                  <a:t> </a:t>
                </a:r>
                <a:r>
                  <a:rPr lang="hu-HU" sz="2400" dirty="0" err="1" smtClean="0"/>
                  <a:t>motion</a:t>
                </a:r>
                <a:r>
                  <a:rPr lang="hu-HU" sz="2400" dirty="0" smtClean="0"/>
                  <a:t> </a:t>
                </a:r>
                <a:r>
                  <a:rPr lang="hu-HU" sz="2400" dirty="0" err="1" smtClean="0"/>
                  <a:t>with</a:t>
                </a:r>
                <a:r>
                  <a:rPr lang="hu-HU" sz="2400" dirty="0" smtClean="0"/>
                  <a:t> </a:t>
                </a:r>
                <a:r>
                  <a:rPr lang="hu-HU" sz="2400" dirty="0" err="1" smtClean="0"/>
                  <a:t>coordinates</a:t>
                </a:r>
                <a:r>
                  <a:rPr lang="hu-HU" sz="2400" dirty="0" smtClean="0"/>
                  <a:t>:       	</a:t>
                </a:r>
                <a14:m>
                  <m:oMath xmlns:m="http://schemas.openxmlformats.org/officeDocument/2006/math">
                    <m:d>
                      <m:dPr>
                        <m:begChr m:val="["/>
                        <m:endChr m:val="]"/>
                        <m:ctrlPr>
                          <a:rPr lang="en-US" sz="2400" i="1">
                            <a:solidFill>
                              <a:prstClr val="black"/>
                            </a:solidFill>
                            <a:latin typeface="Cambria Math" panose="02040503050406030204" pitchFamily="18" charset="0"/>
                          </a:rPr>
                        </m:ctrlPr>
                      </m:dPr>
                      <m:e>
                        <m:r>
                          <a:rPr lang="en-US" sz="2400" i="1">
                            <a:solidFill>
                              <a:prstClr val="black"/>
                            </a:solidFill>
                            <a:latin typeface="Cambria Math"/>
                          </a:rPr>
                          <m:t>𝑥</m:t>
                        </m:r>
                        <m:d>
                          <m:dPr>
                            <m:ctrlPr>
                              <a:rPr lang="en-US" sz="2400" i="1">
                                <a:solidFill>
                                  <a:prstClr val="black"/>
                                </a:solidFill>
                                <a:latin typeface="Cambria Math" panose="02040503050406030204" pitchFamily="18" charset="0"/>
                              </a:rPr>
                            </m:ctrlPr>
                          </m:dPr>
                          <m:e>
                            <m:r>
                              <a:rPr lang="en-US" sz="2400" i="1">
                                <a:solidFill>
                                  <a:prstClr val="black"/>
                                </a:solidFill>
                                <a:latin typeface="Cambria Math"/>
                              </a:rPr>
                              <m:t>𝑡</m:t>
                            </m:r>
                          </m:e>
                        </m:d>
                        <m:r>
                          <a:rPr lang="en-US" sz="2400" i="1">
                            <a:solidFill>
                              <a:prstClr val="black"/>
                            </a:solidFill>
                            <a:latin typeface="Cambria Math"/>
                          </a:rPr>
                          <m:t>,</m:t>
                        </m:r>
                        <m:r>
                          <a:rPr lang="en-US" sz="2400" i="1">
                            <a:solidFill>
                              <a:prstClr val="black"/>
                            </a:solidFill>
                            <a:latin typeface="Cambria Math"/>
                          </a:rPr>
                          <m:t>𝑦</m:t>
                        </m:r>
                        <m:d>
                          <m:dPr>
                            <m:ctrlPr>
                              <a:rPr lang="en-US" sz="2400" i="1">
                                <a:solidFill>
                                  <a:prstClr val="black"/>
                                </a:solidFill>
                                <a:latin typeface="Cambria Math" panose="02040503050406030204" pitchFamily="18" charset="0"/>
                              </a:rPr>
                            </m:ctrlPr>
                          </m:dPr>
                          <m:e>
                            <m:r>
                              <a:rPr lang="en-US" sz="2400" i="1">
                                <a:solidFill>
                                  <a:prstClr val="black"/>
                                </a:solidFill>
                                <a:latin typeface="Cambria Math"/>
                              </a:rPr>
                              <m:t>𝑡</m:t>
                            </m:r>
                          </m:e>
                        </m:d>
                        <m:r>
                          <a:rPr lang="en-US" sz="2400" i="1">
                            <a:solidFill>
                              <a:prstClr val="black"/>
                            </a:solidFill>
                            <a:latin typeface="Cambria Math"/>
                          </a:rPr>
                          <m:t>,</m:t>
                        </m:r>
                        <m:r>
                          <a:rPr lang="en-US" sz="2400" i="1">
                            <a:solidFill>
                              <a:prstClr val="black"/>
                            </a:solidFill>
                            <a:latin typeface="Cambria Math"/>
                          </a:rPr>
                          <m:t>𝑤</m:t>
                        </m:r>
                        <m:d>
                          <m:dPr>
                            <m:ctrlPr>
                              <a:rPr lang="en-US" sz="2400" i="1">
                                <a:solidFill>
                                  <a:prstClr val="black"/>
                                </a:solidFill>
                                <a:latin typeface="Cambria Math" panose="02040503050406030204" pitchFamily="18" charset="0"/>
                              </a:rPr>
                            </m:ctrlPr>
                          </m:dPr>
                          <m:e>
                            <m:r>
                              <a:rPr lang="en-US" sz="2400" i="1">
                                <a:solidFill>
                                  <a:prstClr val="black"/>
                                </a:solidFill>
                                <a:latin typeface="Cambria Math"/>
                              </a:rPr>
                              <m:t>𝑡</m:t>
                            </m:r>
                          </m:e>
                        </m:d>
                      </m:e>
                    </m:d>
                    <m:r>
                      <a:rPr lang="en-US" sz="2400" i="1">
                        <a:solidFill>
                          <a:prstClr val="black"/>
                        </a:solidFill>
                        <a:latin typeface="Cambria Math"/>
                      </a:rPr>
                      <m:t>=</m:t>
                    </m:r>
                    <m:d>
                      <m:dPr>
                        <m:begChr m:val="["/>
                        <m:endChr m:val="]"/>
                        <m:ctrlPr>
                          <a:rPr lang="en-US" sz="2400" i="1">
                            <a:solidFill>
                              <a:prstClr val="black"/>
                            </a:solidFill>
                            <a:latin typeface="Cambria Math" panose="02040503050406030204" pitchFamily="18" charset="0"/>
                          </a:rPr>
                        </m:ctrlPr>
                      </m:dPr>
                      <m:e>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𝑝</m:t>
                            </m:r>
                          </m:e>
                          <m:sub>
                            <m:r>
                              <a:rPr lang="en-US" sz="2400" i="1">
                                <a:solidFill>
                                  <a:prstClr val="black"/>
                                </a:solidFill>
                                <a:latin typeface="Cambria Math"/>
                              </a:rPr>
                              <m:t>𝑥</m:t>
                            </m:r>
                          </m:sub>
                        </m:sSub>
                        <m:r>
                          <a:rPr lang="en-US" sz="2400" i="1">
                            <a:solidFill>
                              <a:prstClr val="black"/>
                            </a:solidFill>
                            <a:latin typeface="Cambria Math"/>
                          </a:rPr>
                          <m:t>,</m:t>
                        </m:r>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𝑝</m:t>
                            </m:r>
                          </m:e>
                          <m:sub>
                            <m:r>
                              <a:rPr lang="en-US" sz="2400" i="1">
                                <a:solidFill>
                                  <a:prstClr val="black"/>
                                </a:solidFill>
                                <a:latin typeface="Cambria Math"/>
                              </a:rPr>
                              <m:t>𝑦</m:t>
                            </m:r>
                          </m:sub>
                        </m:sSub>
                        <m:r>
                          <a:rPr lang="en-US" sz="2400" i="1">
                            <a:solidFill>
                              <a:prstClr val="black"/>
                            </a:solidFill>
                            <a:latin typeface="Cambria Math"/>
                          </a:rPr>
                          <m:t>,1</m:t>
                        </m:r>
                      </m:e>
                    </m:d>
                    <m:r>
                      <a:rPr lang="en-US" sz="2400" i="1">
                        <a:solidFill>
                          <a:prstClr val="black"/>
                        </a:solidFill>
                        <a:latin typeface="Cambria Math"/>
                      </a:rPr>
                      <m:t>+</m:t>
                    </m:r>
                    <m:d>
                      <m:dPr>
                        <m:begChr m:val="["/>
                        <m:endChr m:val="]"/>
                        <m:ctrlPr>
                          <a:rPr lang="en-US" sz="2400" i="1">
                            <a:solidFill>
                              <a:prstClr val="black"/>
                            </a:solidFill>
                            <a:latin typeface="Cambria Math" panose="02040503050406030204" pitchFamily="18" charset="0"/>
                          </a:rPr>
                        </m:ctrlPr>
                      </m:dPr>
                      <m:e>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𝑣</m:t>
                            </m:r>
                          </m:e>
                          <m:sub>
                            <m:r>
                              <a:rPr lang="en-US" sz="2400" i="1">
                                <a:solidFill>
                                  <a:prstClr val="black"/>
                                </a:solidFill>
                                <a:latin typeface="Cambria Math"/>
                              </a:rPr>
                              <m:t>𝑥</m:t>
                            </m:r>
                          </m:sub>
                        </m:sSub>
                        <m:r>
                          <a:rPr lang="en-US" sz="2400" i="1">
                            <a:solidFill>
                              <a:prstClr val="black"/>
                            </a:solidFill>
                            <a:latin typeface="Cambria Math"/>
                          </a:rPr>
                          <m:t>,</m:t>
                        </m:r>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𝑣</m:t>
                            </m:r>
                          </m:e>
                          <m:sub>
                            <m:r>
                              <a:rPr lang="en-US" sz="2400" i="1">
                                <a:solidFill>
                                  <a:prstClr val="black"/>
                                </a:solidFill>
                                <a:latin typeface="Cambria Math"/>
                              </a:rPr>
                              <m:t>𝑦</m:t>
                            </m:r>
                          </m:sub>
                        </m:sSub>
                        <m:r>
                          <a:rPr lang="en-US" sz="2400" i="1">
                            <a:solidFill>
                              <a:prstClr val="black"/>
                            </a:solidFill>
                            <a:latin typeface="Cambria Math"/>
                          </a:rPr>
                          <m:t>,0</m:t>
                        </m:r>
                      </m:e>
                    </m:d>
                    <m:r>
                      <a:rPr lang="en-US" sz="2400" i="1">
                        <a:solidFill>
                          <a:prstClr val="black"/>
                        </a:solidFill>
                        <a:latin typeface="Cambria Math"/>
                      </a:rPr>
                      <m:t>𝑡</m:t>
                    </m:r>
                  </m:oMath>
                </a14:m>
                <a:endParaRPr lang="hu-HU" sz="2400" dirty="0" smtClean="0"/>
              </a:p>
              <a:p>
                <a:pPr fontAlgn="auto">
                  <a:spcBef>
                    <a:spcPts val="1200"/>
                  </a:spcBef>
                  <a:spcAft>
                    <a:spcPts val="0"/>
                  </a:spcAft>
                </a:pPr>
                <a:r>
                  <a:rPr lang="hu-HU" sz="2400" dirty="0" err="1" smtClean="0"/>
                  <a:t>Combination</a:t>
                </a:r>
                <a:r>
                  <a:rPr lang="hu-HU" sz="2400" dirty="0" smtClean="0"/>
                  <a:t> of </a:t>
                </a:r>
                <a:r>
                  <a:rPr lang="hu-HU" sz="2400" dirty="0" err="1" smtClean="0"/>
                  <a:t>two</a:t>
                </a:r>
                <a:r>
                  <a:rPr lang="hu-HU" sz="2400" dirty="0" smtClean="0"/>
                  <a:t> </a:t>
                </a:r>
                <a:r>
                  <a:rPr lang="hu-HU" sz="2400" dirty="0" err="1" smtClean="0"/>
                  <a:t>points</a:t>
                </a:r>
                <a:r>
                  <a:rPr lang="hu-HU" sz="2400" dirty="0" smtClean="0"/>
                  <a:t>:  </a:t>
                </a:r>
                <a14:m>
                  <m:oMath xmlns:m="http://schemas.openxmlformats.org/officeDocument/2006/math">
                    <m:r>
                      <a:rPr lang="en-US" sz="2400" b="1" i="1">
                        <a:solidFill>
                          <a:prstClr val="black"/>
                        </a:solidFill>
                        <a:latin typeface="Cambria Math"/>
                      </a:rPr>
                      <m:t>𝒓</m:t>
                    </m:r>
                    <m:d>
                      <m:dPr>
                        <m:ctrlPr>
                          <a:rPr lang="en-US" sz="2400" i="1">
                            <a:solidFill>
                              <a:prstClr val="black"/>
                            </a:solidFill>
                            <a:latin typeface="Cambria Math" panose="02040503050406030204" pitchFamily="18" charset="0"/>
                          </a:rPr>
                        </m:ctrlPr>
                      </m:dPr>
                      <m:e>
                        <m:r>
                          <a:rPr lang="en-US" sz="2400" i="1">
                            <a:solidFill>
                              <a:prstClr val="black"/>
                            </a:solidFill>
                            <a:latin typeface="Cambria Math"/>
                          </a:rPr>
                          <m:t>𝑡</m:t>
                        </m:r>
                      </m:e>
                    </m:d>
                    <m:r>
                      <a:rPr lang="en-US" sz="2400" i="1">
                        <a:solidFill>
                          <a:prstClr val="black"/>
                        </a:solidFill>
                        <a:latin typeface="Cambria Math"/>
                      </a:rPr>
                      <m:t>=</m:t>
                    </m:r>
                    <m:r>
                      <a:rPr lang="en-US" sz="2400" b="1" i="1">
                        <a:solidFill>
                          <a:prstClr val="black"/>
                        </a:solidFill>
                        <a:latin typeface="Cambria Math"/>
                      </a:rPr>
                      <m:t>𝒑</m:t>
                    </m:r>
                    <m:r>
                      <a:rPr lang="en-US" sz="2400" i="1">
                        <a:solidFill>
                          <a:prstClr val="black"/>
                        </a:solidFill>
                        <a:latin typeface="Cambria Math"/>
                      </a:rPr>
                      <m:t>+</m:t>
                    </m:r>
                    <m:d>
                      <m:dPr>
                        <m:ctrlPr>
                          <a:rPr lang="hu-HU" sz="2400" i="1">
                            <a:solidFill>
                              <a:prstClr val="black"/>
                            </a:solidFill>
                            <a:latin typeface="Cambria Math" panose="02040503050406030204" pitchFamily="18" charset="0"/>
                          </a:rPr>
                        </m:ctrlPr>
                      </m:dPr>
                      <m:e>
                        <m:r>
                          <a:rPr lang="hu-HU" sz="2400" b="1" i="1">
                            <a:solidFill>
                              <a:prstClr val="black"/>
                            </a:solidFill>
                            <a:latin typeface="Cambria Math"/>
                          </a:rPr>
                          <m:t>𝒒</m:t>
                        </m:r>
                        <m:r>
                          <a:rPr lang="hu-HU" sz="2400" i="1">
                            <a:solidFill>
                              <a:prstClr val="black"/>
                            </a:solidFill>
                            <a:latin typeface="Cambria Math"/>
                          </a:rPr>
                          <m:t>−</m:t>
                        </m:r>
                        <m:r>
                          <a:rPr lang="hu-HU" sz="2400" b="1" i="1">
                            <a:solidFill>
                              <a:prstClr val="black"/>
                            </a:solidFill>
                            <a:latin typeface="Cambria Math"/>
                          </a:rPr>
                          <m:t>𝒑</m:t>
                        </m:r>
                      </m:e>
                    </m:d>
                    <m:r>
                      <a:rPr lang="en-US" sz="2400" i="1">
                        <a:solidFill>
                          <a:prstClr val="black"/>
                        </a:solidFill>
                        <a:latin typeface="Cambria Math"/>
                      </a:rPr>
                      <m:t>𝑡</m:t>
                    </m:r>
                    <m:r>
                      <a:rPr lang="en-US" sz="2400">
                        <a:solidFill>
                          <a:prstClr val="black"/>
                        </a:solidFill>
                        <a:latin typeface="Cambria Math"/>
                      </a:rPr>
                      <m:t>=</m:t>
                    </m:r>
                    <m:r>
                      <a:rPr lang="en-US" sz="2400" b="1" i="1">
                        <a:solidFill>
                          <a:prstClr val="black"/>
                        </a:solidFill>
                        <a:latin typeface="Cambria Math"/>
                      </a:rPr>
                      <m:t>𝒑</m:t>
                    </m:r>
                    <m:d>
                      <m:dPr>
                        <m:ctrlPr>
                          <a:rPr lang="en-US" sz="2400" b="1" i="1">
                            <a:solidFill>
                              <a:prstClr val="black"/>
                            </a:solidFill>
                            <a:latin typeface="Cambria Math" panose="02040503050406030204" pitchFamily="18" charset="0"/>
                          </a:rPr>
                        </m:ctrlPr>
                      </m:dPr>
                      <m:e>
                        <m:r>
                          <a:rPr lang="en-US" sz="2400" i="1">
                            <a:solidFill>
                              <a:prstClr val="black"/>
                            </a:solidFill>
                            <a:latin typeface="Cambria Math"/>
                          </a:rPr>
                          <m:t>1−</m:t>
                        </m:r>
                        <m:r>
                          <a:rPr lang="en-US" sz="2400" i="1">
                            <a:solidFill>
                              <a:prstClr val="black"/>
                            </a:solidFill>
                            <a:latin typeface="Cambria Math"/>
                          </a:rPr>
                          <m:t>𝑡</m:t>
                        </m:r>
                      </m:e>
                    </m:d>
                    <m:r>
                      <a:rPr lang="en-US" sz="2400" i="1">
                        <a:solidFill>
                          <a:prstClr val="black"/>
                        </a:solidFill>
                        <a:latin typeface="Cambria Math"/>
                      </a:rPr>
                      <m:t>+</m:t>
                    </m:r>
                    <m:r>
                      <a:rPr lang="en-US" sz="2400" b="1" i="1">
                        <a:solidFill>
                          <a:prstClr val="black"/>
                        </a:solidFill>
                        <a:latin typeface="Cambria Math"/>
                      </a:rPr>
                      <m:t>𝒒</m:t>
                    </m:r>
                    <m:r>
                      <a:rPr lang="en-US" sz="2400" i="1">
                        <a:solidFill>
                          <a:prstClr val="black"/>
                        </a:solidFill>
                        <a:latin typeface="Cambria Math"/>
                      </a:rPr>
                      <m:t>𝑡</m:t>
                    </m:r>
                  </m:oMath>
                </a14:m>
                <a:endParaRPr lang="hu-HU" sz="2400" dirty="0" smtClean="0">
                  <a:solidFill>
                    <a:prstClr val="black"/>
                  </a:solidFill>
                </a:endParaRPr>
              </a:p>
              <a:p>
                <a:pPr marL="457200" lvl="1" indent="0" fontAlgn="auto">
                  <a:spcAft>
                    <a:spcPts val="0"/>
                  </a:spcAft>
                  <a:buNone/>
                </a:pPr>
                <a:r>
                  <a:rPr lang="hu-HU" sz="2400" dirty="0" smtClean="0"/>
                  <a:t>	</a:t>
                </a:r>
                <a14:m>
                  <m:oMath xmlns:m="http://schemas.openxmlformats.org/officeDocument/2006/math">
                    <m:d>
                      <m:dPr>
                        <m:begChr m:val="["/>
                        <m:endChr m:val="]"/>
                        <m:ctrlPr>
                          <a:rPr lang="en-US" sz="2400" i="1">
                            <a:solidFill>
                              <a:prstClr val="black"/>
                            </a:solidFill>
                            <a:latin typeface="Cambria Math" panose="02040503050406030204" pitchFamily="18" charset="0"/>
                          </a:rPr>
                        </m:ctrlPr>
                      </m:dPr>
                      <m:e>
                        <m:r>
                          <a:rPr lang="en-US" sz="2400" i="1">
                            <a:solidFill>
                              <a:prstClr val="black"/>
                            </a:solidFill>
                            <a:latin typeface="Cambria Math"/>
                          </a:rPr>
                          <m:t>𝑥</m:t>
                        </m:r>
                        <m:d>
                          <m:dPr>
                            <m:ctrlPr>
                              <a:rPr lang="en-US" sz="2400" i="1">
                                <a:solidFill>
                                  <a:prstClr val="black"/>
                                </a:solidFill>
                                <a:latin typeface="Cambria Math" panose="02040503050406030204" pitchFamily="18" charset="0"/>
                              </a:rPr>
                            </m:ctrlPr>
                          </m:dPr>
                          <m:e>
                            <m:r>
                              <a:rPr lang="en-US" sz="2400" i="1">
                                <a:solidFill>
                                  <a:prstClr val="black"/>
                                </a:solidFill>
                                <a:latin typeface="Cambria Math"/>
                              </a:rPr>
                              <m:t>𝑡</m:t>
                            </m:r>
                          </m:e>
                        </m:d>
                        <m:r>
                          <a:rPr lang="en-US" sz="2400" i="1">
                            <a:solidFill>
                              <a:prstClr val="black"/>
                            </a:solidFill>
                            <a:latin typeface="Cambria Math"/>
                          </a:rPr>
                          <m:t>,</m:t>
                        </m:r>
                        <m:r>
                          <a:rPr lang="en-US" sz="2400" i="1">
                            <a:solidFill>
                              <a:prstClr val="black"/>
                            </a:solidFill>
                            <a:latin typeface="Cambria Math"/>
                          </a:rPr>
                          <m:t>𝑦</m:t>
                        </m:r>
                        <m:d>
                          <m:dPr>
                            <m:ctrlPr>
                              <a:rPr lang="en-US" sz="2400" i="1">
                                <a:solidFill>
                                  <a:prstClr val="black"/>
                                </a:solidFill>
                                <a:latin typeface="Cambria Math" panose="02040503050406030204" pitchFamily="18" charset="0"/>
                              </a:rPr>
                            </m:ctrlPr>
                          </m:dPr>
                          <m:e>
                            <m:r>
                              <a:rPr lang="en-US" sz="2400" i="1">
                                <a:solidFill>
                                  <a:prstClr val="black"/>
                                </a:solidFill>
                                <a:latin typeface="Cambria Math"/>
                              </a:rPr>
                              <m:t>𝑡</m:t>
                            </m:r>
                          </m:e>
                        </m:d>
                        <m:r>
                          <a:rPr lang="en-US" sz="2400" i="1">
                            <a:solidFill>
                              <a:prstClr val="black"/>
                            </a:solidFill>
                            <a:latin typeface="Cambria Math"/>
                          </a:rPr>
                          <m:t>,</m:t>
                        </m:r>
                        <m:r>
                          <a:rPr lang="en-US" sz="2400" i="1">
                            <a:solidFill>
                              <a:prstClr val="black"/>
                            </a:solidFill>
                            <a:latin typeface="Cambria Math"/>
                          </a:rPr>
                          <m:t>𝑤</m:t>
                        </m:r>
                        <m:d>
                          <m:dPr>
                            <m:ctrlPr>
                              <a:rPr lang="en-US" sz="2400" i="1">
                                <a:solidFill>
                                  <a:prstClr val="black"/>
                                </a:solidFill>
                                <a:latin typeface="Cambria Math" panose="02040503050406030204" pitchFamily="18" charset="0"/>
                              </a:rPr>
                            </m:ctrlPr>
                          </m:dPr>
                          <m:e>
                            <m:r>
                              <a:rPr lang="en-US" sz="2400" i="1">
                                <a:solidFill>
                                  <a:prstClr val="black"/>
                                </a:solidFill>
                                <a:latin typeface="Cambria Math"/>
                              </a:rPr>
                              <m:t>𝑡</m:t>
                            </m:r>
                          </m:e>
                        </m:d>
                      </m:e>
                    </m:d>
                    <m:r>
                      <a:rPr lang="en-US" sz="2400" i="1">
                        <a:solidFill>
                          <a:prstClr val="black"/>
                        </a:solidFill>
                        <a:latin typeface="Cambria Math"/>
                      </a:rPr>
                      <m:t>=</m:t>
                    </m:r>
                    <m:d>
                      <m:dPr>
                        <m:begChr m:val="["/>
                        <m:endChr m:val="]"/>
                        <m:ctrlPr>
                          <a:rPr lang="en-US" sz="2400" i="1">
                            <a:solidFill>
                              <a:prstClr val="black"/>
                            </a:solidFill>
                            <a:latin typeface="Cambria Math" panose="02040503050406030204" pitchFamily="18" charset="0"/>
                          </a:rPr>
                        </m:ctrlPr>
                      </m:dPr>
                      <m:e>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𝑝</m:t>
                            </m:r>
                          </m:e>
                          <m:sub>
                            <m:r>
                              <a:rPr lang="en-US" sz="2400" i="1">
                                <a:solidFill>
                                  <a:prstClr val="black"/>
                                </a:solidFill>
                                <a:latin typeface="Cambria Math"/>
                              </a:rPr>
                              <m:t>𝑥</m:t>
                            </m:r>
                          </m:sub>
                        </m:sSub>
                        <m:r>
                          <a:rPr lang="en-US" sz="2400" i="1">
                            <a:solidFill>
                              <a:prstClr val="black"/>
                            </a:solidFill>
                            <a:latin typeface="Cambria Math"/>
                          </a:rPr>
                          <m:t>,</m:t>
                        </m:r>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𝑝</m:t>
                            </m:r>
                          </m:e>
                          <m:sub>
                            <m:r>
                              <a:rPr lang="en-US" sz="2400" i="1">
                                <a:solidFill>
                                  <a:prstClr val="black"/>
                                </a:solidFill>
                                <a:latin typeface="Cambria Math"/>
                              </a:rPr>
                              <m:t>𝑦</m:t>
                            </m:r>
                          </m:sub>
                        </m:sSub>
                        <m:r>
                          <a:rPr lang="en-US" sz="2400" i="1">
                            <a:solidFill>
                              <a:prstClr val="black"/>
                            </a:solidFill>
                            <a:latin typeface="Cambria Math"/>
                          </a:rPr>
                          <m:t>,1</m:t>
                        </m:r>
                      </m:e>
                    </m:d>
                    <m:d>
                      <m:dPr>
                        <m:ctrlPr>
                          <a:rPr lang="en-US" sz="2400" b="1" i="1">
                            <a:solidFill>
                              <a:prstClr val="black"/>
                            </a:solidFill>
                            <a:latin typeface="Cambria Math" panose="02040503050406030204" pitchFamily="18" charset="0"/>
                          </a:rPr>
                        </m:ctrlPr>
                      </m:dPr>
                      <m:e>
                        <m:r>
                          <a:rPr lang="en-US" sz="2400" i="1">
                            <a:solidFill>
                              <a:prstClr val="black"/>
                            </a:solidFill>
                            <a:latin typeface="Cambria Math"/>
                          </a:rPr>
                          <m:t>1−</m:t>
                        </m:r>
                        <m:r>
                          <a:rPr lang="en-US" sz="2400" i="1">
                            <a:solidFill>
                              <a:prstClr val="black"/>
                            </a:solidFill>
                            <a:latin typeface="Cambria Math"/>
                          </a:rPr>
                          <m:t>𝑡</m:t>
                        </m:r>
                      </m:e>
                    </m:d>
                    <m:r>
                      <a:rPr lang="en-US" sz="2400" i="1">
                        <a:solidFill>
                          <a:prstClr val="black"/>
                        </a:solidFill>
                        <a:latin typeface="Cambria Math"/>
                      </a:rPr>
                      <m:t>+</m:t>
                    </m:r>
                    <m:d>
                      <m:dPr>
                        <m:begChr m:val="["/>
                        <m:endChr m:val="]"/>
                        <m:ctrlPr>
                          <a:rPr lang="en-US" sz="2400" i="1">
                            <a:solidFill>
                              <a:prstClr val="black"/>
                            </a:solidFill>
                            <a:latin typeface="Cambria Math" panose="02040503050406030204" pitchFamily="18" charset="0"/>
                          </a:rPr>
                        </m:ctrlPr>
                      </m:dPr>
                      <m:e>
                        <m:sSub>
                          <m:sSubPr>
                            <m:ctrlPr>
                              <a:rPr lang="en-US" sz="2400" i="1">
                                <a:solidFill>
                                  <a:prstClr val="black"/>
                                </a:solidFill>
                                <a:latin typeface="Cambria Math" panose="02040503050406030204" pitchFamily="18" charset="0"/>
                              </a:rPr>
                            </m:ctrlPr>
                          </m:sSubPr>
                          <m:e>
                            <m:r>
                              <a:rPr lang="en-US" sz="2400" b="0" i="1" smtClean="0">
                                <a:solidFill>
                                  <a:prstClr val="black"/>
                                </a:solidFill>
                                <a:latin typeface="Cambria Math"/>
                              </a:rPr>
                              <m:t>𝑞</m:t>
                            </m:r>
                          </m:e>
                          <m:sub>
                            <m:r>
                              <a:rPr lang="en-US" sz="2400" i="1">
                                <a:solidFill>
                                  <a:prstClr val="black"/>
                                </a:solidFill>
                                <a:latin typeface="Cambria Math"/>
                              </a:rPr>
                              <m:t>𝑥</m:t>
                            </m:r>
                          </m:sub>
                        </m:sSub>
                        <m:r>
                          <a:rPr lang="en-US" sz="2400" i="1">
                            <a:solidFill>
                              <a:prstClr val="black"/>
                            </a:solidFill>
                            <a:latin typeface="Cambria Math"/>
                          </a:rPr>
                          <m:t>,</m:t>
                        </m:r>
                        <m:sSub>
                          <m:sSubPr>
                            <m:ctrlPr>
                              <a:rPr lang="en-US" sz="2400" i="1">
                                <a:solidFill>
                                  <a:prstClr val="black"/>
                                </a:solidFill>
                                <a:latin typeface="Cambria Math" panose="02040503050406030204" pitchFamily="18" charset="0"/>
                              </a:rPr>
                            </m:ctrlPr>
                          </m:sSubPr>
                          <m:e>
                            <m:r>
                              <a:rPr lang="en-US" sz="2400" b="0" i="1" smtClean="0">
                                <a:solidFill>
                                  <a:prstClr val="black"/>
                                </a:solidFill>
                                <a:latin typeface="Cambria Math"/>
                              </a:rPr>
                              <m:t>𝑞</m:t>
                            </m:r>
                          </m:e>
                          <m:sub>
                            <m:r>
                              <a:rPr lang="en-US" sz="2400" i="1">
                                <a:solidFill>
                                  <a:prstClr val="black"/>
                                </a:solidFill>
                                <a:latin typeface="Cambria Math"/>
                              </a:rPr>
                              <m:t>𝑦</m:t>
                            </m:r>
                          </m:sub>
                        </m:sSub>
                        <m:r>
                          <a:rPr lang="en-US" sz="2400" i="1">
                            <a:solidFill>
                              <a:prstClr val="black"/>
                            </a:solidFill>
                            <a:latin typeface="Cambria Math"/>
                          </a:rPr>
                          <m:t>,1</m:t>
                        </m:r>
                      </m:e>
                    </m:d>
                    <m:r>
                      <a:rPr lang="en-US" sz="2400" i="1">
                        <a:solidFill>
                          <a:prstClr val="black"/>
                        </a:solidFill>
                        <a:latin typeface="Cambria Math"/>
                      </a:rPr>
                      <m:t>𝑡</m:t>
                    </m:r>
                  </m:oMath>
                </a14:m>
                <a:endParaRPr lang="hu-HU" sz="2400" dirty="0"/>
              </a:p>
              <a:p>
                <a:pPr fontAlgn="auto">
                  <a:spcBef>
                    <a:spcPts val="1200"/>
                  </a:spcBef>
                  <a:spcAft>
                    <a:spcPts val="0"/>
                  </a:spcAft>
                </a:pPr>
                <a:r>
                  <a:rPr lang="hu-HU" sz="2400" dirty="0" err="1" smtClean="0"/>
                  <a:t>Intersection</a:t>
                </a:r>
                <a:r>
                  <a:rPr lang="hu-HU" sz="2400" dirty="0" smtClean="0"/>
                  <a:t> of </a:t>
                </a:r>
                <a:r>
                  <a:rPr lang="hu-HU" sz="2400" dirty="0" err="1" smtClean="0"/>
                  <a:t>the</a:t>
                </a:r>
                <a:r>
                  <a:rPr lang="hu-HU" sz="2400" dirty="0" smtClean="0"/>
                  <a:t> </a:t>
                </a:r>
                <a:r>
                  <a:rPr lang="hu-HU" sz="2400" dirty="0" err="1" smtClean="0"/>
                  <a:t>plane</a:t>
                </a:r>
                <a:r>
                  <a:rPr lang="hu-HU" sz="2400" dirty="0" smtClean="0"/>
                  <a:t> </a:t>
                </a:r>
                <a:r>
                  <a:rPr lang="hu-HU" sz="2400" dirty="0"/>
                  <a:t>(</a:t>
                </a:r>
                <a:r>
                  <a:rPr lang="hu-HU" sz="2400" dirty="0" err="1" smtClean="0"/>
                  <a:t>origin</a:t>
                </a:r>
                <a:r>
                  <a:rPr lang="hu-HU" sz="2400" dirty="0" smtClean="0"/>
                  <a:t>,</a:t>
                </a:r>
                <a:r>
                  <a:rPr lang="en-US" sz="2400" b="1" dirty="0" smtClean="0">
                    <a:solidFill>
                      <a:prstClr val="black"/>
                    </a:solidFill>
                  </a:rPr>
                  <a:t> </a:t>
                </a:r>
                <a14:m>
                  <m:oMath xmlns:m="http://schemas.openxmlformats.org/officeDocument/2006/math">
                    <m:r>
                      <a:rPr lang="en-US" sz="2400" b="1" i="1">
                        <a:solidFill>
                          <a:prstClr val="black"/>
                        </a:solidFill>
                        <a:latin typeface="Cambria Math"/>
                      </a:rPr>
                      <m:t>𝒑</m:t>
                    </m:r>
                    <m:r>
                      <a:rPr lang="hu-HU" sz="2400" b="1" i="1">
                        <a:solidFill>
                          <a:prstClr val="black"/>
                        </a:solidFill>
                        <a:latin typeface="Cambria Math"/>
                      </a:rPr>
                      <m:t>,</m:t>
                    </m:r>
                    <m:r>
                      <a:rPr lang="en-US" sz="2400" b="1" i="1">
                        <a:solidFill>
                          <a:prstClr val="black"/>
                        </a:solidFill>
                        <a:latin typeface="Cambria Math"/>
                      </a:rPr>
                      <m:t> </m:t>
                    </m:r>
                    <m:r>
                      <a:rPr lang="en-US" sz="2400" b="1" i="1">
                        <a:solidFill>
                          <a:prstClr val="black"/>
                        </a:solidFill>
                        <a:latin typeface="Cambria Math"/>
                      </a:rPr>
                      <m:t>𝒒</m:t>
                    </m:r>
                    <m:r>
                      <a:rPr lang="hu-HU" sz="2400">
                        <a:solidFill>
                          <a:prstClr val="black"/>
                        </a:solidFill>
                        <a:latin typeface="Cambria Math"/>
                      </a:rPr>
                      <m:t>)</m:t>
                    </m:r>
                  </m:oMath>
                </a14:m>
                <a:r>
                  <a:rPr lang="en-US" sz="2400" dirty="0"/>
                  <a:t> </a:t>
                </a:r>
                <a:r>
                  <a:rPr lang="hu-HU" sz="2400" dirty="0" smtClean="0"/>
                  <a:t>and </a:t>
                </a:r>
                <a:r>
                  <a:rPr lang="hu-HU" sz="2400" dirty="0" err="1" smtClean="0"/>
                  <a:t>the</a:t>
                </a:r>
                <a:r>
                  <a:rPr lang="hu-HU" sz="2400" dirty="0" smtClean="0"/>
                  <a:t> </a:t>
                </a:r>
                <a:r>
                  <a:rPr lang="hu-HU" sz="2400" dirty="0" err="1" smtClean="0"/>
                  <a:t>plane</a:t>
                </a:r>
                <a:r>
                  <a:rPr lang="hu-HU" sz="2400" dirty="0" smtClean="0"/>
                  <a:t> of </a:t>
                </a:r>
                <a14:m>
                  <m:oMath xmlns:m="http://schemas.openxmlformats.org/officeDocument/2006/math">
                    <m:r>
                      <a:rPr lang="en-US" sz="2400" i="1">
                        <a:latin typeface="Cambria Math"/>
                      </a:rPr>
                      <m:t>𝑤</m:t>
                    </m:r>
                    <m:r>
                      <a:rPr lang="en-US" sz="2400" i="1">
                        <a:latin typeface="Cambria Math"/>
                      </a:rPr>
                      <m:t>=1</m:t>
                    </m:r>
                  </m:oMath>
                </a14:m>
                <a:endParaRPr lang="hu-HU" sz="2400" dirty="0"/>
              </a:p>
            </p:txBody>
          </p:sp>
        </mc:Choice>
        <mc:Fallback xmlns="">
          <p:sp>
            <p:nvSpPr>
              <p:cNvPr id="36" name="Tartalom helye 2"/>
              <p:cNvSpPr txBox="1">
                <a:spLocks noRot="1" noChangeAspect="1" noMove="1" noResize="1" noEditPoints="1" noAdjustHandles="1" noChangeArrowheads="1" noChangeShapeType="1" noTextEdit="1"/>
              </p:cNvSpPr>
              <p:nvPr/>
            </p:nvSpPr>
            <p:spPr>
              <a:xfrm>
                <a:off x="192348" y="2655977"/>
                <a:ext cx="8951115" cy="2000534"/>
              </a:xfrm>
              <a:prstGeom prst="rect">
                <a:avLst/>
              </a:prstGeom>
              <a:blipFill rotWithShape="1">
                <a:blip r:embed="rId6"/>
                <a:stretch>
                  <a:fillRect l="-954" t="-2439" b="-280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églalap 47"/>
              <p:cNvSpPr/>
              <p:nvPr/>
            </p:nvSpPr>
            <p:spPr>
              <a:xfrm>
                <a:off x="762255" y="1040172"/>
                <a:ext cx="42671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hu-HU" b="1" i="1" smtClean="0">
                          <a:solidFill>
                            <a:prstClr val="black"/>
                          </a:solidFill>
                          <a:latin typeface="Cambria Math"/>
                        </a:rPr>
                        <m:t>𝒓</m:t>
                      </m:r>
                    </m:oMath>
                  </m:oMathPara>
                </a14:m>
                <a:endParaRPr lang="en-US" dirty="0"/>
              </a:p>
            </p:txBody>
          </p:sp>
        </mc:Choice>
        <mc:Fallback xmlns="">
          <p:sp>
            <p:nvSpPr>
              <p:cNvPr id="48" name="Téglalap 47"/>
              <p:cNvSpPr>
                <a:spLocks noRot="1" noChangeAspect="1" noMove="1" noResize="1" noEditPoints="1" noAdjustHandles="1" noChangeArrowheads="1" noChangeShapeType="1" noTextEdit="1"/>
              </p:cNvSpPr>
              <p:nvPr/>
            </p:nvSpPr>
            <p:spPr>
              <a:xfrm>
                <a:off x="762255" y="1040172"/>
                <a:ext cx="426719" cy="461665"/>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artalom helye 2"/>
              <p:cNvSpPr txBox="1">
                <a:spLocks/>
              </p:cNvSpPr>
              <p:nvPr/>
            </p:nvSpPr>
            <p:spPr>
              <a:xfrm>
                <a:off x="4427985" y="838935"/>
                <a:ext cx="4475557" cy="1794217"/>
              </a:xfrm>
              <a:prstGeom prst="rect">
                <a:avLst/>
              </a:prstGeom>
              <a:ln>
                <a:no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hu-HU" sz="2400" b="1" u="sng" dirty="0" smtClean="0"/>
                  <a:t>Constant </a:t>
                </a:r>
                <a:r>
                  <a:rPr lang="hu-HU" sz="2400" b="1" u="sng" dirty="0" err="1" smtClean="0"/>
                  <a:t>speed</a:t>
                </a:r>
                <a:r>
                  <a:rPr lang="hu-HU" sz="2400" b="1" u="sng" dirty="0" smtClean="0"/>
                  <a:t> </a:t>
                </a:r>
                <a:r>
                  <a:rPr lang="hu-HU" sz="2400" b="1" u="sng" dirty="0" err="1" smtClean="0"/>
                  <a:t>motion</a:t>
                </a:r>
                <a:r>
                  <a:rPr lang="hu-HU" sz="2400" dirty="0" smtClean="0"/>
                  <a:t>:  </a:t>
                </a:r>
                <a:endParaRPr lang="hu-HU" sz="2400" b="1" i="1" dirty="0" smtClean="0">
                  <a:solidFill>
                    <a:prstClr val="black"/>
                  </a:solidFill>
                  <a:latin typeface="Cambria Math"/>
                </a:endParaRPr>
              </a:p>
              <a:p>
                <a:pPr marL="0" indent="0" fontAlgn="auto">
                  <a:spcAft>
                    <a:spcPts val="0"/>
                  </a:spcAft>
                  <a:buNone/>
                </a:pPr>
                <a:r>
                  <a:rPr lang="hu-HU" sz="2400" b="1" dirty="0" smtClean="0">
                    <a:solidFill>
                      <a:prstClr val="black"/>
                    </a:solidFill>
                  </a:rPr>
                  <a:t>    </a:t>
                </a:r>
                <a:r>
                  <a:rPr lang="en-US" sz="2400" b="1" dirty="0" smtClean="0">
                    <a:solidFill>
                      <a:prstClr val="black"/>
                    </a:solidFill>
                  </a:rPr>
                  <a:t>	</a:t>
                </a:r>
                <a14:m>
                  <m:oMath xmlns:m="http://schemas.openxmlformats.org/officeDocument/2006/math">
                    <m:r>
                      <a:rPr lang="en-US" sz="2400" b="1" i="1">
                        <a:solidFill>
                          <a:prstClr val="black"/>
                        </a:solidFill>
                        <a:latin typeface="Cambria Math"/>
                      </a:rPr>
                      <m:t>𝒓</m:t>
                    </m:r>
                    <m:d>
                      <m:dPr>
                        <m:ctrlPr>
                          <a:rPr lang="en-US" sz="2400" i="1">
                            <a:solidFill>
                              <a:prstClr val="black"/>
                            </a:solidFill>
                            <a:latin typeface="Cambria Math" panose="02040503050406030204" pitchFamily="18" charset="0"/>
                          </a:rPr>
                        </m:ctrlPr>
                      </m:dPr>
                      <m:e>
                        <m:r>
                          <a:rPr lang="en-US" sz="2400" i="1">
                            <a:solidFill>
                              <a:prstClr val="black"/>
                            </a:solidFill>
                            <a:latin typeface="Cambria Math"/>
                          </a:rPr>
                          <m:t>𝑡</m:t>
                        </m:r>
                      </m:e>
                    </m:d>
                    <m:r>
                      <a:rPr lang="en-US" sz="2400" i="1">
                        <a:solidFill>
                          <a:prstClr val="black"/>
                        </a:solidFill>
                        <a:latin typeface="Cambria Math"/>
                      </a:rPr>
                      <m:t>=</m:t>
                    </m:r>
                    <m:r>
                      <a:rPr lang="en-US" sz="2400" b="1" i="1">
                        <a:solidFill>
                          <a:prstClr val="black"/>
                        </a:solidFill>
                        <a:latin typeface="Cambria Math"/>
                      </a:rPr>
                      <m:t>𝒑</m:t>
                    </m:r>
                    <m:r>
                      <a:rPr lang="en-US" sz="2400" i="1">
                        <a:solidFill>
                          <a:prstClr val="black"/>
                        </a:solidFill>
                        <a:latin typeface="Cambria Math"/>
                      </a:rPr>
                      <m:t>+</m:t>
                    </m:r>
                    <m:r>
                      <a:rPr lang="hu-HU" sz="2400" b="1" i="1">
                        <a:solidFill>
                          <a:prstClr val="black"/>
                        </a:solidFill>
                        <a:latin typeface="Cambria Math"/>
                      </a:rPr>
                      <m:t>𝒗</m:t>
                    </m:r>
                    <m:r>
                      <a:rPr lang="en-US" sz="2400" i="1">
                        <a:solidFill>
                          <a:prstClr val="black"/>
                        </a:solidFill>
                        <a:latin typeface="Cambria Math"/>
                      </a:rPr>
                      <m:t>𝑡</m:t>
                    </m:r>
                  </m:oMath>
                </a14:m>
                <a:endParaRPr lang="hu-HU" sz="2400" dirty="0" smtClean="0"/>
              </a:p>
              <a:p>
                <a:pPr marL="0" indent="0" fontAlgn="auto">
                  <a:spcAft>
                    <a:spcPts val="0"/>
                  </a:spcAft>
                  <a:buNone/>
                </a:pPr>
                <a14:m>
                  <m:oMath xmlns:m="http://schemas.openxmlformats.org/officeDocument/2006/math">
                    <m:r>
                      <m:rPr>
                        <m:nor/>
                      </m:rPr>
                      <a:rPr lang="hu-HU" sz="2400" b="0" i="0" dirty="0" smtClean="0"/>
                      <m:t>Velocity</m:t>
                    </m:r>
                    <m:r>
                      <m:rPr>
                        <m:nor/>
                      </m:rPr>
                      <a:rPr lang="hu-HU" sz="2400" dirty="0"/>
                      <m:t>:</m:t>
                    </m:r>
                  </m:oMath>
                </a14:m>
                <a:r>
                  <a:rPr lang="hu-HU" sz="2400" b="1" i="1" dirty="0" smtClean="0">
                    <a:solidFill>
                      <a:prstClr val="black"/>
                    </a:solidFill>
                    <a:latin typeface="Cambria Math"/>
                  </a:rPr>
                  <a:t>  </a:t>
                </a:r>
                <a14:m>
                  <m:oMath xmlns:m="http://schemas.openxmlformats.org/officeDocument/2006/math">
                    <m:acc>
                      <m:accPr>
                        <m:chr m:val="̇"/>
                        <m:ctrlPr>
                          <a:rPr lang="en-US" sz="2400" b="1" i="1">
                            <a:solidFill>
                              <a:prstClr val="black"/>
                            </a:solidFill>
                            <a:latin typeface="Cambria Math" panose="02040503050406030204" pitchFamily="18" charset="0"/>
                          </a:rPr>
                        </m:ctrlPr>
                      </m:accPr>
                      <m:e>
                        <m:r>
                          <a:rPr lang="en-US" sz="2400" b="1" i="1">
                            <a:solidFill>
                              <a:prstClr val="black"/>
                            </a:solidFill>
                            <a:latin typeface="Cambria Math"/>
                          </a:rPr>
                          <m:t>𝒓</m:t>
                        </m:r>
                      </m:e>
                    </m:acc>
                    <m:d>
                      <m:dPr>
                        <m:ctrlPr>
                          <a:rPr lang="en-US" sz="2400" i="1">
                            <a:solidFill>
                              <a:prstClr val="black"/>
                            </a:solidFill>
                            <a:latin typeface="Cambria Math" panose="02040503050406030204" pitchFamily="18" charset="0"/>
                          </a:rPr>
                        </m:ctrlPr>
                      </m:dPr>
                      <m:e>
                        <m:r>
                          <a:rPr lang="en-US" sz="2400" i="1">
                            <a:solidFill>
                              <a:prstClr val="black"/>
                            </a:solidFill>
                            <a:latin typeface="Cambria Math"/>
                          </a:rPr>
                          <m:t>𝑡</m:t>
                        </m:r>
                      </m:e>
                    </m:d>
                    <m:r>
                      <a:rPr lang="en-US" sz="2400" i="1">
                        <a:solidFill>
                          <a:prstClr val="black"/>
                        </a:solidFill>
                        <a:latin typeface="Cambria Math"/>
                      </a:rPr>
                      <m:t>=</m:t>
                    </m:r>
                    <m:r>
                      <a:rPr lang="hu-HU" sz="2400" b="1" i="1">
                        <a:solidFill>
                          <a:prstClr val="black"/>
                        </a:solidFill>
                        <a:latin typeface="Cambria Math"/>
                      </a:rPr>
                      <m:t>𝒗</m:t>
                    </m:r>
                  </m:oMath>
                </a14:m>
                <a:endParaRPr lang="hu-HU" sz="2400" b="1" i="1" dirty="0" smtClean="0">
                  <a:solidFill>
                    <a:prstClr val="black"/>
                  </a:solidFill>
                  <a:latin typeface="Cambria Math"/>
                </a:endParaRPr>
              </a:p>
              <a:p>
                <a:pPr marL="0" indent="0" fontAlgn="auto">
                  <a:spcAft>
                    <a:spcPts val="0"/>
                  </a:spcAft>
                  <a:buNone/>
                </a:pPr>
                <a:r>
                  <a:rPr lang="hu-HU" sz="2400" dirty="0" err="1" smtClean="0"/>
                  <a:t>Acceleration</a:t>
                </a:r>
                <a:r>
                  <a:rPr lang="hu-HU" sz="2400" dirty="0" smtClean="0"/>
                  <a:t>: </a:t>
                </a:r>
                <a14:m>
                  <m:oMath xmlns:m="http://schemas.openxmlformats.org/officeDocument/2006/math">
                    <m:acc>
                      <m:accPr>
                        <m:chr m:val="̈"/>
                        <m:ctrlPr>
                          <a:rPr lang="en-US" sz="2400" b="1" i="1" smtClean="0">
                            <a:solidFill>
                              <a:prstClr val="black"/>
                            </a:solidFill>
                            <a:latin typeface="Cambria Math" panose="02040503050406030204" pitchFamily="18" charset="0"/>
                          </a:rPr>
                        </m:ctrlPr>
                      </m:accPr>
                      <m:e>
                        <m:r>
                          <a:rPr lang="hu-HU" sz="2400" b="1" i="1" smtClean="0">
                            <a:solidFill>
                              <a:prstClr val="black"/>
                            </a:solidFill>
                            <a:latin typeface="Cambria Math"/>
                          </a:rPr>
                          <m:t>𝒓</m:t>
                        </m:r>
                      </m:e>
                    </m:acc>
                    <m:d>
                      <m:dPr>
                        <m:ctrlPr>
                          <a:rPr lang="en-US" sz="2400" i="1">
                            <a:solidFill>
                              <a:prstClr val="black"/>
                            </a:solidFill>
                            <a:latin typeface="Cambria Math" panose="02040503050406030204" pitchFamily="18" charset="0"/>
                          </a:rPr>
                        </m:ctrlPr>
                      </m:dPr>
                      <m:e>
                        <m:r>
                          <a:rPr lang="en-US" sz="2400" i="1">
                            <a:solidFill>
                              <a:prstClr val="black"/>
                            </a:solidFill>
                            <a:latin typeface="Cambria Math"/>
                          </a:rPr>
                          <m:t>𝑡</m:t>
                        </m:r>
                      </m:e>
                    </m:d>
                    <m:r>
                      <a:rPr lang="en-US" sz="2400" i="1">
                        <a:solidFill>
                          <a:prstClr val="black"/>
                        </a:solidFill>
                        <a:latin typeface="Cambria Math"/>
                      </a:rPr>
                      <m:t>=</m:t>
                    </m:r>
                    <m:r>
                      <a:rPr lang="hu-HU" sz="2400" b="0" i="1" smtClean="0">
                        <a:solidFill>
                          <a:prstClr val="black"/>
                        </a:solidFill>
                        <a:latin typeface="Cambria Math"/>
                      </a:rPr>
                      <m:t>0</m:t>
                    </m:r>
                  </m:oMath>
                </a14:m>
                <a:r>
                  <a:rPr lang="hu-HU" sz="2400" b="1" dirty="0" smtClean="0"/>
                  <a:t>    </a:t>
                </a:r>
              </a:p>
              <a:p>
                <a:pPr marL="0" indent="0" fontAlgn="auto">
                  <a:spcAft>
                    <a:spcPts val="0"/>
                  </a:spcAft>
                  <a:buNone/>
                </a:pPr>
                <a:r>
                  <a:rPr lang="en-US" sz="2400" dirty="0"/>
                  <a:t>	</a:t>
                </a:r>
                <a:endParaRPr lang="hu-HU" sz="2400" dirty="0"/>
              </a:p>
            </p:txBody>
          </p:sp>
        </mc:Choice>
        <mc:Fallback xmlns="">
          <p:sp>
            <p:nvSpPr>
              <p:cNvPr id="72" name="Tartalom helye 2"/>
              <p:cNvSpPr txBox="1">
                <a:spLocks noRot="1" noChangeAspect="1" noMove="1" noResize="1" noEditPoints="1" noAdjustHandles="1" noChangeArrowheads="1" noChangeShapeType="1" noTextEdit="1"/>
              </p:cNvSpPr>
              <p:nvPr/>
            </p:nvSpPr>
            <p:spPr>
              <a:xfrm>
                <a:off x="4427985" y="838935"/>
                <a:ext cx="4475557" cy="1794217"/>
              </a:xfrm>
              <a:prstGeom prst="rect">
                <a:avLst/>
              </a:prstGeom>
              <a:blipFill rotWithShape="1">
                <a:blip r:embed="rId8"/>
                <a:stretch>
                  <a:fillRect l="-2041" t="-2721" b="-6803"/>
                </a:stretch>
              </a:blipFill>
              <a:ln>
                <a:noFill/>
              </a:ln>
            </p:spPr>
            <p:txBody>
              <a:bodyPr/>
              <a:lstStyle/>
              <a:p>
                <a:r>
                  <a:rPr lang="en-US">
                    <a:noFill/>
                  </a:rPr>
                  <a:t> </a:t>
                </a:r>
              </a:p>
            </p:txBody>
          </p:sp>
        </mc:Fallback>
      </mc:AlternateContent>
      <p:sp>
        <p:nvSpPr>
          <p:cNvPr id="3" name="Szabadkézi sokszög 2"/>
          <p:cNvSpPr/>
          <p:nvPr/>
        </p:nvSpPr>
        <p:spPr>
          <a:xfrm>
            <a:off x="1049483" y="862900"/>
            <a:ext cx="3190009" cy="790748"/>
          </a:xfrm>
          <a:custGeom>
            <a:avLst/>
            <a:gdLst>
              <a:gd name="connsiteX0" fmla="*/ 0 w 3190009"/>
              <a:gd name="connsiteY0" fmla="*/ 0 h 1039091"/>
              <a:gd name="connsiteX1" fmla="*/ 467591 w 3190009"/>
              <a:gd name="connsiteY1" fmla="*/ 904009 h 1039091"/>
              <a:gd name="connsiteX2" fmla="*/ 1932709 w 3190009"/>
              <a:gd name="connsiteY2" fmla="*/ 1039091 h 1039091"/>
              <a:gd name="connsiteX3" fmla="*/ 3190009 w 3190009"/>
              <a:gd name="connsiteY3" fmla="*/ 311727 h 1039091"/>
              <a:gd name="connsiteX4" fmla="*/ 0 w 3190009"/>
              <a:gd name="connsiteY4" fmla="*/ 0 h 1039091"/>
              <a:gd name="connsiteX0" fmla="*/ 0 w 3190009"/>
              <a:gd name="connsiteY0" fmla="*/ 0 h 1054331"/>
              <a:gd name="connsiteX1" fmla="*/ 467591 w 3190009"/>
              <a:gd name="connsiteY1" fmla="*/ 904009 h 1054331"/>
              <a:gd name="connsiteX2" fmla="*/ 1864129 w 3190009"/>
              <a:gd name="connsiteY2" fmla="*/ 1054331 h 1054331"/>
              <a:gd name="connsiteX3" fmla="*/ 3190009 w 3190009"/>
              <a:gd name="connsiteY3" fmla="*/ 311727 h 1054331"/>
              <a:gd name="connsiteX4" fmla="*/ 0 w 3190009"/>
              <a:gd name="connsiteY4" fmla="*/ 0 h 1054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0009" h="1054331">
                <a:moveTo>
                  <a:pt x="0" y="0"/>
                </a:moveTo>
                <a:lnTo>
                  <a:pt x="467591" y="904009"/>
                </a:lnTo>
                <a:lnTo>
                  <a:pt x="1864129" y="1054331"/>
                </a:lnTo>
                <a:lnTo>
                  <a:pt x="3190009" y="311727"/>
                </a:lnTo>
                <a:lnTo>
                  <a:pt x="0" y="0"/>
                </a:lnTo>
                <a:close/>
              </a:path>
            </a:pathLst>
          </a:custGeom>
          <a:solidFill>
            <a:srgbClr val="EEECE1">
              <a:alpha val="4784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Ellipszis 17"/>
          <p:cNvSpPr/>
          <p:nvPr/>
        </p:nvSpPr>
        <p:spPr>
          <a:xfrm>
            <a:off x="2889390" y="1588284"/>
            <a:ext cx="186441" cy="1350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Ellipszis 15"/>
          <p:cNvSpPr/>
          <p:nvPr/>
        </p:nvSpPr>
        <p:spPr>
          <a:xfrm>
            <a:off x="1402896" y="1483592"/>
            <a:ext cx="186441" cy="1350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Egyenes összekötő nyíllal 29"/>
          <p:cNvCxnSpPr>
            <a:stCxn id="18" idx="2"/>
            <a:endCxn id="3" idx="1"/>
          </p:cNvCxnSpPr>
          <p:nvPr/>
        </p:nvCxnSpPr>
        <p:spPr>
          <a:xfrm flipH="1" flipV="1">
            <a:off x="1517073" y="1540907"/>
            <a:ext cx="1372316" cy="114885"/>
          </a:xfrm>
          <a:prstGeom prst="straightConnector1">
            <a:avLst/>
          </a:prstGeom>
          <a:ln w="57150">
            <a:solidFill>
              <a:srgbClr val="01AF1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églalap 39"/>
              <p:cNvSpPr/>
              <p:nvPr/>
            </p:nvSpPr>
            <p:spPr>
              <a:xfrm>
                <a:off x="2051720" y="1518633"/>
                <a:ext cx="44595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hu-HU" b="1" i="1">
                          <a:solidFill>
                            <a:prstClr val="black"/>
                          </a:solidFill>
                          <a:latin typeface="Cambria Math"/>
                        </a:rPr>
                        <m:t>𝒗</m:t>
                      </m:r>
                    </m:oMath>
                  </m:oMathPara>
                </a14:m>
                <a:endParaRPr lang="en-US" dirty="0"/>
              </a:p>
            </p:txBody>
          </p:sp>
        </mc:Choice>
        <mc:Fallback xmlns="">
          <p:sp>
            <p:nvSpPr>
              <p:cNvPr id="40" name="Téglalap 39"/>
              <p:cNvSpPr>
                <a:spLocks noRot="1" noChangeAspect="1" noMove="1" noResize="1" noEditPoints="1" noAdjustHandles="1" noChangeArrowheads="1" noChangeShapeType="1" noTextEdit="1"/>
              </p:cNvSpPr>
              <p:nvPr/>
            </p:nvSpPr>
            <p:spPr>
              <a:xfrm>
                <a:off x="2051720" y="2024844"/>
                <a:ext cx="445956" cy="461665"/>
              </a:xfrm>
              <a:prstGeom prst="rect">
                <a:avLst/>
              </a:prstGeom>
              <a:blipFill rotWithShape="1">
                <a:blip r:embed="rId9"/>
                <a:stretch>
                  <a:fillRect/>
                </a:stretch>
              </a:blipFill>
            </p:spPr>
            <p:txBody>
              <a:bodyPr/>
              <a:lstStyle/>
              <a:p>
                <a:r>
                  <a:rPr lang="en-US">
                    <a:noFill/>
                  </a:rPr>
                  <a:t> </a:t>
                </a:r>
              </a:p>
            </p:txBody>
          </p:sp>
        </mc:Fallback>
      </mc:AlternateContent>
      <p:sp>
        <p:nvSpPr>
          <p:cNvPr id="4" name="Téglalap 3"/>
          <p:cNvSpPr/>
          <p:nvPr/>
        </p:nvSpPr>
        <p:spPr>
          <a:xfrm>
            <a:off x="5328084" y="1314748"/>
            <a:ext cx="2016224" cy="3741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églalap 13"/>
          <p:cNvSpPr/>
          <p:nvPr/>
        </p:nvSpPr>
        <p:spPr>
          <a:xfrm>
            <a:off x="7673116" y="1913225"/>
            <a:ext cx="1414041" cy="830997"/>
          </a:xfrm>
          <a:prstGeom prst="rect">
            <a:avLst/>
          </a:prstGeom>
        </p:spPr>
        <p:txBody>
          <a:bodyPr wrap="none">
            <a:spAutoFit/>
          </a:bodyPr>
          <a:lstStyle/>
          <a:p>
            <a:pPr marL="0" indent="0" fontAlgn="auto">
              <a:spcAft>
                <a:spcPts val="0"/>
              </a:spcAft>
              <a:buNone/>
            </a:pPr>
            <a:r>
              <a:rPr lang="hu-HU" b="1" dirty="0" err="1">
                <a:latin typeface="+mn-lt"/>
              </a:rPr>
              <a:t>Zero</a:t>
            </a:r>
            <a:r>
              <a:rPr lang="hu-HU" b="1" dirty="0">
                <a:latin typeface="+mn-lt"/>
              </a:rPr>
              <a:t> </a:t>
            </a:r>
          </a:p>
          <a:p>
            <a:pPr marL="0" indent="0" fontAlgn="auto">
              <a:spcAft>
                <a:spcPts val="0"/>
              </a:spcAft>
              <a:buNone/>
            </a:pPr>
            <a:r>
              <a:rPr lang="hu-HU" b="1" dirty="0" err="1">
                <a:latin typeface="+mn-lt"/>
              </a:rPr>
              <a:t>curvature</a:t>
            </a:r>
            <a:endParaRPr lang="en-US" b="1" dirty="0">
              <a:latin typeface="+mn-lt"/>
            </a:endParaRPr>
          </a:p>
        </p:txBody>
      </p:sp>
      <mc:AlternateContent xmlns:mc="http://schemas.openxmlformats.org/markup-compatibility/2006" xmlns:a14="http://schemas.microsoft.com/office/drawing/2010/main">
        <mc:Choice Requires="a14">
          <p:sp>
            <p:nvSpPr>
              <p:cNvPr id="21" name="Téglalap 20"/>
              <p:cNvSpPr/>
              <p:nvPr/>
            </p:nvSpPr>
            <p:spPr>
              <a:xfrm>
                <a:off x="7873067" y="1265045"/>
                <a:ext cx="1030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hu-HU" b="1" i="1" smtClean="0">
                          <a:solidFill>
                            <a:prstClr val="black"/>
                          </a:solidFill>
                          <a:latin typeface="Cambria Math"/>
                        </a:rPr>
                        <m:t>𝒗</m:t>
                      </m:r>
                      <m:r>
                        <a:rPr lang="hu-HU" b="1" i="1" smtClean="0">
                          <a:solidFill>
                            <a:prstClr val="black"/>
                          </a:solidFill>
                          <a:latin typeface="Cambria Math" panose="02040503050406030204" pitchFamily="18" charset="0"/>
                          <a:ea typeface="Cambria Math" panose="02040503050406030204" pitchFamily="18" charset="0"/>
                        </a:rPr>
                        <m:t>≠</m:t>
                      </m:r>
                      <m:r>
                        <a:rPr lang="en-US" b="0" i="1" smtClean="0">
                          <a:solidFill>
                            <a:prstClr val="black"/>
                          </a:solidFill>
                          <a:latin typeface="Cambria Math" panose="02040503050406030204" pitchFamily="18" charset="0"/>
                          <a:ea typeface="Cambria Math" panose="02040503050406030204" pitchFamily="18" charset="0"/>
                        </a:rPr>
                        <m:t>0</m:t>
                      </m:r>
                    </m:oMath>
                  </m:oMathPara>
                </a14:m>
                <a:endParaRPr lang="hu-HU" dirty="0"/>
              </a:p>
            </p:txBody>
          </p:sp>
        </mc:Choice>
        <mc:Fallback xmlns="">
          <p:sp>
            <p:nvSpPr>
              <p:cNvPr id="21" name="Téglalap 20"/>
              <p:cNvSpPr>
                <a:spLocks noRot="1" noChangeAspect="1" noMove="1" noResize="1" noEditPoints="1" noAdjustHandles="1" noChangeArrowheads="1" noChangeShapeType="1" noTextEdit="1"/>
              </p:cNvSpPr>
              <p:nvPr/>
            </p:nvSpPr>
            <p:spPr>
              <a:xfrm>
                <a:off x="7873067" y="1265045"/>
                <a:ext cx="1030475" cy="461665"/>
              </a:xfrm>
              <a:prstGeom prst="rect">
                <a:avLst/>
              </a:prstGeom>
              <a:blipFill>
                <a:blip r:embed="rId10"/>
                <a:stretch>
                  <a:fillRect/>
                </a:stretch>
              </a:blipFill>
            </p:spPr>
            <p:txBody>
              <a:bodyPr/>
              <a:lstStyle/>
              <a:p>
                <a:r>
                  <a:rPr lang="hu-HU">
                    <a:noFill/>
                  </a:rPr>
                  <a:t> </a:t>
                </a:r>
              </a:p>
            </p:txBody>
          </p:sp>
        </mc:Fallback>
      </mc:AlternateContent>
    </p:spTree>
    <p:extLst>
      <p:ext uri="{BB962C8B-B14F-4D97-AF65-F5344CB8AC3E}">
        <p14:creationId xmlns:p14="http://schemas.microsoft.com/office/powerpoint/2010/main" val="3005362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6" grpId="0" build="p"/>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zabadkézi sokszög 25"/>
          <p:cNvSpPr/>
          <p:nvPr/>
        </p:nvSpPr>
        <p:spPr>
          <a:xfrm>
            <a:off x="3781372" y="1249512"/>
            <a:ext cx="1371600" cy="497205"/>
          </a:xfrm>
          <a:custGeom>
            <a:avLst/>
            <a:gdLst>
              <a:gd name="connsiteX0" fmla="*/ 1371600 w 1424940"/>
              <a:gd name="connsiteY0" fmla="*/ 129540 h 662940"/>
              <a:gd name="connsiteX1" fmla="*/ 358140 w 1424940"/>
              <a:gd name="connsiteY1" fmla="*/ 662940 h 662940"/>
              <a:gd name="connsiteX2" fmla="*/ 0 w 1424940"/>
              <a:gd name="connsiteY2" fmla="*/ 0 h 662940"/>
              <a:gd name="connsiteX3" fmla="*/ 1424940 w 1424940"/>
              <a:gd name="connsiteY3" fmla="*/ 114300 h 662940"/>
              <a:gd name="connsiteX4" fmla="*/ 1424940 w 1424940"/>
              <a:gd name="connsiteY4" fmla="*/ 137160 h 662940"/>
              <a:gd name="connsiteX0" fmla="*/ 1371600 w 1424940"/>
              <a:gd name="connsiteY0" fmla="*/ 129540 h 662940"/>
              <a:gd name="connsiteX1" fmla="*/ 358140 w 1424940"/>
              <a:gd name="connsiteY1" fmla="*/ 662940 h 662940"/>
              <a:gd name="connsiteX2" fmla="*/ 0 w 1424940"/>
              <a:gd name="connsiteY2" fmla="*/ 0 h 662940"/>
              <a:gd name="connsiteX3" fmla="*/ 1424940 w 1424940"/>
              <a:gd name="connsiteY3" fmla="*/ 114300 h 662940"/>
              <a:gd name="connsiteX0" fmla="*/ 1371600 w 1371600"/>
              <a:gd name="connsiteY0" fmla="*/ 129540 h 662940"/>
              <a:gd name="connsiteX1" fmla="*/ 358140 w 1371600"/>
              <a:gd name="connsiteY1" fmla="*/ 662940 h 662940"/>
              <a:gd name="connsiteX2" fmla="*/ 0 w 1371600"/>
              <a:gd name="connsiteY2" fmla="*/ 0 h 662940"/>
              <a:gd name="connsiteX0" fmla="*/ 1371600 w 1371600"/>
              <a:gd name="connsiteY0" fmla="*/ 129540 h 662940"/>
              <a:gd name="connsiteX1" fmla="*/ 358140 w 1371600"/>
              <a:gd name="connsiteY1" fmla="*/ 662940 h 662940"/>
              <a:gd name="connsiteX2" fmla="*/ 0 w 1371600"/>
              <a:gd name="connsiteY2" fmla="*/ 0 h 662940"/>
              <a:gd name="connsiteX3" fmla="*/ 1371600 w 1371600"/>
              <a:gd name="connsiteY3" fmla="*/ 129540 h 662940"/>
            </a:gdLst>
            <a:ahLst/>
            <a:cxnLst>
              <a:cxn ang="0">
                <a:pos x="connsiteX0" y="connsiteY0"/>
              </a:cxn>
              <a:cxn ang="0">
                <a:pos x="connsiteX1" y="connsiteY1"/>
              </a:cxn>
              <a:cxn ang="0">
                <a:pos x="connsiteX2" y="connsiteY2"/>
              </a:cxn>
              <a:cxn ang="0">
                <a:pos x="connsiteX3" y="connsiteY3"/>
              </a:cxn>
            </a:cxnLst>
            <a:rect l="l" t="t" r="r" b="b"/>
            <a:pathLst>
              <a:path w="1371600" h="662940">
                <a:moveTo>
                  <a:pt x="1371600" y="129540"/>
                </a:moveTo>
                <a:lnTo>
                  <a:pt x="358140" y="662940"/>
                </a:lnTo>
                <a:lnTo>
                  <a:pt x="0" y="0"/>
                </a:lnTo>
                <a:lnTo>
                  <a:pt x="1371600" y="129540"/>
                </a:lnTo>
                <a:close/>
              </a:path>
            </a:pathLst>
          </a:custGeom>
          <a:solidFill>
            <a:srgbClr val="EEEC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ím 1"/>
          <p:cNvSpPr>
            <a:spLocks noGrp="1"/>
          </p:cNvSpPr>
          <p:nvPr>
            <p:ph type="title"/>
          </p:nvPr>
        </p:nvSpPr>
        <p:spPr>
          <a:xfrm>
            <a:off x="692112" y="6465"/>
            <a:ext cx="7790660" cy="857250"/>
          </a:xfrm>
        </p:spPr>
        <p:txBody>
          <a:bodyPr>
            <a:normAutofit/>
          </a:bodyPr>
          <a:lstStyle/>
          <a:p>
            <a:r>
              <a:rPr lang="hu-HU" dirty="0" err="1" smtClean="0">
                <a:solidFill>
                  <a:srgbClr val="FF0000"/>
                </a:solidFill>
              </a:rPr>
              <a:t>Lines</a:t>
            </a:r>
            <a:r>
              <a:rPr lang="hu-HU" dirty="0" smtClean="0">
                <a:solidFill>
                  <a:srgbClr val="FF0000"/>
                </a:solidFill>
              </a:rPr>
              <a:t>: implicit </a:t>
            </a:r>
            <a:r>
              <a:rPr lang="hu-HU" dirty="0" err="1" smtClean="0">
                <a:solidFill>
                  <a:srgbClr val="FF0000"/>
                </a:solidFill>
              </a:rPr>
              <a:t>equation</a:t>
            </a:r>
            <a:endParaRPr lang="en-US" dirty="0">
              <a:solidFill>
                <a:srgbClr val="FF0000"/>
              </a:solidFill>
            </a:endParaRPr>
          </a:p>
        </p:txBody>
      </p:sp>
      <p:cxnSp>
        <p:nvCxnSpPr>
          <p:cNvPr id="5" name="Egyenes összekötő nyíllal 4"/>
          <p:cNvCxnSpPr/>
          <p:nvPr/>
        </p:nvCxnSpPr>
        <p:spPr>
          <a:xfrm flipH="1">
            <a:off x="3491880" y="1764745"/>
            <a:ext cx="575129" cy="4616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Egyenes összekötő nyíllal 5"/>
          <p:cNvCxnSpPr/>
          <p:nvPr/>
        </p:nvCxnSpPr>
        <p:spPr>
          <a:xfrm>
            <a:off x="4075393" y="1764745"/>
            <a:ext cx="107173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Egyenes összekötő nyíllal 6"/>
          <p:cNvCxnSpPr/>
          <p:nvPr/>
        </p:nvCxnSpPr>
        <p:spPr>
          <a:xfrm flipV="1">
            <a:off x="4067009" y="981658"/>
            <a:ext cx="0" cy="7830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Szabadkézi sokszög 7"/>
          <p:cNvSpPr/>
          <p:nvPr/>
        </p:nvSpPr>
        <p:spPr>
          <a:xfrm>
            <a:off x="2402711" y="1173112"/>
            <a:ext cx="3345365" cy="936703"/>
          </a:xfrm>
          <a:custGeom>
            <a:avLst/>
            <a:gdLst>
              <a:gd name="connsiteX0" fmla="*/ 0 w 3334214"/>
              <a:gd name="connsiteY0" fmla="*/ 1215483 h 1260088"/>
              <a:gd name="connsiteX1" fmla="*/ 1148575 w 3334214"/>
              <a:gd name="connsiteY1" fmla="*/ 0 h 1260088"/>
              <a:gd name="connsiteX2" fmla="*/ 3334214 w 3334214"/>
              <a:gd name="connsiteY2" fmla="*/ 0 h 1260088"/>
              <a:gd name="connsiteX3" fmla="*/ 2230244 w 3334214"/>
              <a:gd name="connsiteY3" fmla="*/ 1260088 h 1260088"/>
              <a:gd name="connsiteX4" fmla="*/ 0 w 3334214"/>
              <a:gd name="connsiteY4" fmla="*/ 1215483 h 1260088"/>
              <a:gd name="connsiteX0" fmla="*/ 0 w 3334214"/>
              <a:gd name="connsiteY0" fmla="*/ 1215483 h 1215483"/>
              <a:gd name="connsiteX1" fmla="*/ 1148575 w 3334214"/>
              <a:gd name="connsiteY1" fmla="*/ 0 h 1215483"/>
              <a:gd name="connsiteX2" fmla="*/ 3334214 w 3334214"/>
              <a:gd name="connsiteY2" fmla="*/ 0 h 1215483"/>
              <a:gd name="connsiteX3" fmla="*/ 2274848 w 3334214"/>
              <a:gd name="connsiteY3" fmla="*/ 1204332 h 1215483"/>
              <a:gd name="connsiteX4" fmla="*/ 0 w 3334214"/>
              <a:gd name="connsiteY4" fmla="*/ 1215483 h 1215483"/>
              <a:gd name="connsiteX0" fmla="*/ 0 w 3334214"/>
              <a:gd name="connsiteY0" fmla="*/ 1215483 h 1237785"/>
              <a:gd name="connsiteX1" fmla="*/ 1148575 w 3334214"/>
              <a:gd name="connsiteY1" fmla="*/ 0 h 1237785"/>
              <a:gd name="connsiteX2" fmla="*/ 3334214 w 3334214"/>
              <a:gd name="connsiteY2" fmla="*/ 0 h 1237785"/>
              <a:gd name="connsiteX3" fmla="*/ 2274848 w 3334214"/>
              <a:gd name="connsiteY3" fmla="*/ 1237785 h 1237785"/>
              <a:gd name="connsiteX4" fmla="*/ 0 w 3334214"/>
              <a:gd name="connsiteY4" fmla="*/ 1215483 h 1237785"/>
              <a:gd name="connsiteX0" fmla="*/ 0 w 3345365"/>
              <a:gd name="connsiteY0" fmla="*/ 1248937 h 1248937"/>
              <a:gd name="connsiteX1" fmla="*/ 1159726 w 3345365"/>
              <a:gd name="connsiteY1" fmla="*/ 0 h 1248937"/>
              <a:gd name="connsiteX2" fmla="*/ 3345365 w 3345365"/>
              <a:gd name="connsiteY2" fmla="*/ 0 h 1248937"/>
              <a:gd name="connsiteX3" fmla="*/ 2285999 w 3345365"/>
              <a:gd name="connsiteY3" fmla="*/ 1237785 h 1248937"/>
              <a:gd name="connsiteX4" fmla="*/ 0 w 3345365"/>
              <a:gd name="connsiteY4" fmla="*/ 1248937 h 1248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365" h="1248937">
                <a:moveTo>
                  <a:pt x="0" y="1248937"/>
                </a:moveTo>
                <a:lnTo>
                  <a:pt x="1159726" y="0"/>
                </a:lnTo>
                <a:lnTo>
                  <a:pt x="3345365" y="0"/>
                </a:lnTo>
                <a:lnTo>
                  <a:pt x="2285999" y="1237785"/>
                </a:lnTo>
                <a:lnTo>
                  <a:pt x="0" y="1248937"/>
                </a:lnTo>
                <a:close/>
              </a:path>
            </a:pathLst>
          </a:custGeom>
          <a:solidFill>
            <a:schemeClr val="tx2">
              <a:lumMod val="20000"/>
              <a:lumOff val="80000"/>
              <a:alpha val="5098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zis 8"/>
          <p:cNvSpPr/>
          <p:nvPr/>
        </p:nvSpPr>
        <p:spPr>
          <a:xfrm>
            <a:off x="3982160" y="1485922"/>
            <a:ext cx="186441" cy="4980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zövegdoboz 9"/>
          <p:cNvSpPr txBox="1"/>
          <p:nvPr/>
        </p:nvSpPr>
        <p:spPr>
          <a:xfrm>
            <a:off x="3215088" y="1937869"/>
            <a:ext cx="320922" cy="461665"/>
          </a:xfrm>
          <a:prstGeom prst="rect">
            <a:avLst/>
          </a:prstGeom>
          <a:noFill/>
        </p:spPr>
        <p:txBody>
          <a:bodyPr wrap="none" rtlCol="0">
            <a:spAutoFit/>
          </a:bodyPr>
          <a:lstStyle/>
          <a:p>
            <a:r>
              <a:rPr lang="hu-HU" i="1" dirty="0" smtClean="0"/>
              <a:t>x</a:t>
            </a:r>
            <a:endParaRPr lang="en-US" i="1" dirty="0"/>
          </a:p>
        </p:txBody>
      </p:sp>
      <p:sp>
        <p:nvSpPr>
          <p:cNvPr id="11" name="Szövegdoboz 10"/>
          <p:cNvSpPr txBox="1"/>
          <p:nvPr/>
        </p:nvSpPr>
        <p:spPr>
          <a:xfrm>
            <a:off x="5302054" y="1535845"/>
            <a:ext cx="320922" cy="461665"/>
          </a:xfrm>
          <a:prstGeom prst="rect">
            <a:avLst/>
          </a:prstGeom>
          <a:noFill/>
        </p:spPr>
        <p:txBody>
          <a:bodyPr wrap="none" rtlCol="0">
            <a:spAutoFit/>
          </a:bodyPr>
          <a:lstStyle/>
          <a:p>
            <a:r>
              <a:rPr lang="hu-HU" i="1" dirty="0" smtClean="0"/>
              <a:t>y</a:t>
            </a:r>
            <a:endParaRPr lang="en-US" i="1" dirty="0"/>
          </a:p>
        </p:txBody>
      </p:sp>
      <mc:AlternateContent xmlns:mc="http://schemas.openxmlformats.org/markup-compatibility/2006" xmlns:a14="http://schemas.microsoft.com/office/drawing/2010/main">
        <mc:Choice Requires="a14">
          <p:sp>
            <p:nvSpPr>
              <p:cNvPr id="16" name="Szövegdoboz 15"/>
              <p:cNvSpPr txBox="1"/>
              <p:nvPr/>
            </p:nvSpPr>
            <p:spPr>
              <a:xfrm>
                <a:off x="4849686" y="1325903"/>
                <a:ext cx="45236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u-HU" b="1" i="1" dirty="0" smtClean="0">
                          <a:latin typeface="Cambria Math"/>
                        </a:rPr>
                        <m:t>𝒑</m:t>
                      </m:r>
                    </m:oMath>
                  </m:oMathPara>
                </a14:m>
                <a:endParaRPr lang="en-US" dirty="0"/>
              </a:p>
            </p:txBody>
          </p:sp>
        </mc:Choice>
        <mc:Fallback xmlns="">
          <p:sp>
            <p:nvSpPr>
              <p:cNvPr id="16" name="Szövegdoboz 15"/>
              <p:cNvSpPr txBox="1">
                <a:spLocks noRot="1" noChangeAspect="1" noMove="1" noResize="1" noEditPoints="1" noAdjustHandles="1" noChangeArrowheads="1" noChangeShapeType="1" noTextEdit="1"/>
              </p:cNvSpPr>
              <p:nvPr/>
            </p:nvSpPr>
            <p:spPr>
              <a:xfrm>
                <a:off x="4849686" y="1325903"/>
                <a:ext cx="452368" cy="461665"/>
              </a:xfrm>
              <a:prstGeom prst="rect">
                <a:avLst/>
              </a:prstGeom>
              <a:blipFill rotWithShape="1">
                <a:blip r:embed="rId3"/>
                <a:stretch>
                  <a:fillRect l="-4054"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artalom helye 2"/>
              <p:cNvSpPr txBox="1">
                <a:spLocks/>
              </p:cNvSpPr>
              <p:nvPr/>
            </p:nvSpPr>
            <p:spPr>
              <a:xfrm>
                <a:off x="192885" y="2283718"/>
                <a:ext cx="8951115" cy="200053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pPr>
                <a:r>
                  <a:rPr lang="en-US" sz="2400" b="1" u="sng" dirty="0" smtClean="0"/>
                  <a:t>Implicit </a:t>
                </a:r>
                <a:r>
                  <a:rPr lang="hu-HU" sz="2400" b="1" u="sng" dirty="0" err="1" smtClean="0"/>
                  <a:t>equation</a:t>
                </a:r>
                <a:r>
                  <a:rPr lang="en-US" sz="2400" dirty="0" smtClean="0"/>
                  <a:t>: </a:t>
                </a:r>
                <a:r>
                  <a:rPr lang="en-US" sz="2400" dirty="0" smtClean="0">
                    <a:solidFill>
                      <a:prstClr val="black"/>
                    </a:solidFill>
                    <a:latin typeface="Times New Roman" pitchFamily="18" charset="0"/>
                  </a:rPr>
                  <a:t> </a:t>
                </a:r>
                <a14:m>
                  <m:oMath xmlns:m="http://schemas.openxmlformats.org/officeDocument/2006/math">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a:rPr>
                          <m:t>𝒏</m:t>
                        </m:r>
                        <m:r>
                          <a:rPr lang="en-US" sz="2400" b="0" i="1">
                            <a:solidFill>
                              <a:prstClr val="black"/>
                            </a:solidFill>
                            <a:latin typeface="Cambria Math"/>
                          </a:rPr>
                          <m:t>=</m:t>
                        </m:r>
                        <m:r>
                          <a:rPr lang="hu-HU" sz="2400" b="1" i="1">
                            <a:solidFill>
                              <a:prstClr val="black"/>
                            </a:solidFill>
                            <a:latin typeface="Cambria Math"/>
                          </a:rPr>
                          <m:t>𝒗</m:t>
                        </m:r>
                      </m:e>
                      <m:sub>
                        <m:r>
                          <a:rPr lang="en-US" sz="2400" b="1" i="1">
                            <a:solidFill>
                              <a:prstClr val="black"/>
                            </a:solidFill>
                            <a:latin typeface="Cambria Math"/>
                            <a:ea typeface="Cambria Math"/>
                          </a:rPr>
                          <m:t>⊥</m:t>
                        </m:r>
                      </m:sub>
                    </m:sSub>
                  </m:oMath>
                </a14:m>
                <a:r>
                  <a:rPr lang="en-US" sz="2400" dirty="0">
                    <a:sym typeface="Symbol"/>
                  </a:rPr>
                  <a:t> </a:t>
                </a:r>
                <a:r>
                  <a:rPr lang="en-US" sz="2400" dirty="0" smtClean="0"/>
                  <a:t>  </a:t>
                </a:r>
                <a14:m>
                  <m:oMath xmlns:m="http://schemas.openxmlformats.org/officeDocument/2006/math">
                    <m:r>
                      <a:rPr lang="en-US" sz="2400" b="1" i="1">
                        <a:latin typeface="Cambria Math"/>
                        <a:ea typeface="Cambria Math"/>
                      </a:rPr>
                      <m:t>𝒏</m:t>
                    </m:r>
                    <m:r>
                      <a:rPr lang="en-US" sz="2400" i="1">
                        <a:latin typeface="Cambria Math"/>
                        <a:ea typeface="Cambria Math"/>
                      </a:rPr>
                      <m:t>∙</m:t>
                    </m:r>
                    <m:r>
                      <a:rPr lang="en-US" sz="2400" b="1" i="1">
                        <a:solidFill>
                          <a:prstClr val="black"/>
                        </a:solidFill>
                        <a:latin typeface="Cambria Math"/>
                      </a:rPr>
                      <m:t>𝒗</m:t>
                    </m:r>
                    <m:r>
                      <a:rPr lang="en-US" sz="2400" b="0" i="0" smtClean="0">
                        <a:latin typeface="Cambria Math"/>
                        <a:ea typeface="Cambria Math"/>
                      </a:rPr>
                      <m:t>=0</m:t>
                    </m:r>
                  </m:oMath>
                </a14:m>
                <a:r>
                  <a:rPr lang="en-US" sz="2400" dirty="0" smtClean="0"/>
                  <a:t>  </a:t>
                </a:r>
                <a:r>
                  <a:rPr lang="en-US" sz="2400" dirty="0" smtClean="0">
                    <a:sym typeface="Symbol"/>
                  </a:rPr>
                  <a:t> </a:t>
                </a:r>
                <a14:m>
                  <m:oMath xmlns:m="http://schemas.openxmlformats.org/officeDocument/2006/math">
                    <m:r>
                      <a:rPr lang="en-US" sz="2400" b="1" i="1">
                        <a:latin typeface="Cambria Math"/>
                        <a:ea typeface="Cambria Math"/>
                      </a:rPr>
                      <m:t>𝒏</m:t>
                    </m:r>
                    <m:r>
                      <a:rPr lang="en-US" sz="2400" i="1">
                        <a:latin typeface="Cambria Math"/>
                        <a:ea typeface="Cambria Math"/>
                      </a:rPr>
                      <m:t>∙</m:t>
                    </m:r>
                    <m:d>
                      <m:dPr>
                        <m:ctrlPr>
                          <a:rPr lang="en-US" sz="2400" b="1" i="1" smtClean="0">
                            <a:solidFill>
                              <a:prstClr val="black"/>
                            </a:solidFill>
                            <a:latin typeface="Cambria Math" panose="02040503050406030204" pitchFamily="18" charset="0"/>
                            <a:ea typeface="Cambria Math"/>
                          </a:rPr>
                        </m:ctrlPr>
                      </m:dPr>
                      <m:e>
                        <m:r>
                          <a:rPr lang="en-US" sz="2400" b="1" i="1">
                            <a:solidFill>
                              <a:prstClr val="black"/>
                            </a:solidFill>
                            <a:latin typeface="Cambria Math"/>
                          </a:rPr>
                          <m:t>𝒓</m:t>
                        </m:r>
                        <m:r>
                          <a:rPr lang="en-US" sz="2400" b="1" i="1" smtClean="0">
                            <a:solidFill>
                              <a:prstClr val="black"/>
                            </a:solidFill>
                            <a:latin typeface="Cambria Math"/>
                          </a:rPr>
                          <m:t>−</m:t>
                        </m:r>
                        <m:r>
                          <a:rPr lang="en-US" sz="2400" b="1" i="1" smtClean="0">
                            <a:solidFill>
                              <a:prstClr val="black"/>
                            </a:solidFill>
                            <a:latin typeface="Cambria Math"/>
                          </a:rPr>
                          <m:t>𝒑</m:t>
                        </m:r>
                      </m:e>
                    </m:d>
                    <m:r>
                      <a:rPr lang="en-US" sz="2400" b="0" i="1" smtClean="0">
                        <a:solidFill>
                          <a:prstClr val="black"/>
                        </a:solidFill>
                        <a:latin typeface="Cambria Math"/>
                      </a:rPr>
                      <m:t>=0</m:t>
                    </m:r>
                  </m:oMath>
                </a14:m>
                <a:r>
                  <a:rPr lang="hu-HU" sz="2400" dirty="0" smtClean="0"/>
                  <a:t> </a:t>
                </a:r>
                <a:r>
                  <a:rPr lang="hu-HU" sz="2400" dirty="0" smtClean="0">
                    <a:solidFill>
                      <a:prstClr val="black"/>
                    </a:solidFill>
                  </a:rPr>
                  <a:t>	</a:t>
                </a:r>
                <a14:m>
                  <m:oMath xmlns:m="http://schemas.openxmlformats.org/officeDocument/2006/math">
                    <m:sSub>
                      <m:sSubPr>
                        <m:ctrlPr>
                          <a:rPr lang="en-US" sz="2400" i="1">
                            <a:solidFill>
                              <a:prstClr val="black"/>
                            </a:solidFill>
                            <a:latin typeface="Cambria Math" panose="02040503050406030204" pitchFamily="18" charset="0"/>
                          </a:rPr>
                        </m:ctrlPr>
                      </m:sSubPr>
                      <m:e>
                        <m:r>
                          <a:rPr lang="en-US" sz="2400" b="0" i="1" smtClean="0">
                            <a:solidFill>
                              <a:prstClr val="black"/>
                            </a:solidFill>
                            <a:latin typeface="Cambria Math"/>
                          </a:rPr>
                          <m:t>[</m:t>
                        </m:r>
                        <m:r>
                          <a:rPr lang="en-US" sz="2400" i="1">
                            <a:solidFill>
                              <a:prstClr val="black"/>
                            </a:solidFill>
                            <a:latin typeface="Cambria Math"/>
                          </a:rPr>
                          <m:t>𝑛</m:t>
                        </m:r>
                      </m:e>
                      <m:sub>
                        <m:r>
                          <a:rPr lang="en-US" sz="2400" i="1">
                            <a:solidFill>
                              <a:prstClr val="black"/>
                            </a:solidFill>
                            <a:latin typeface="Cambria Math"/>
                          </a:rPr>
                          <m:t>𝑥</m:t>
                        </m:r>
                      </m:sub>
                    </m:sSub>
                    <m:r>
                      <a:rPr lang="en-US" sz="2400" i="1">
                        <a:solidFill>
                          <a:prstClr val="black"/>
                        </a:solidFill>
                        <a:latin typeface="Cambria Math"/>
                      </a:rPr>
                      <m:t>,</m:t>
                    </m:r>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𝑛</m:t>
                        </m:r>
                      </m:e>
                      <m:sub>
                        <m:r>
                          <a:rPr lang="en-US" sz="2400" i="1">
                            <a:solidFill>
                              <a:prstClr val="black"/>
                            </a:solidFill>
                            <a:latin typeface="Cambria Math"/>
                          </a:rPr>
                          <m:t>𝑦</m:t>
                        </m:r>
                      </m:sub>
                    </m:sSub>
                    <m:r>
                      <a:rPr lang="en-US" sz="2400" i="1">
                        <a:solidFill>
                          <a:prstClr val="black"/>
                        </a:solidFill>
                        <a:latin typeface="Cambria Math"/>
                      </a:rPr>
                      <m:t>,</m:t>
                    </m:r>
                    <m:r>
                      <a:rPr lang="en-US" sz="2400" b="0" i="1" smtClean="0">
                        <a:solidFill>
                          <a:prstClr val="black"/>
                        </a:solidFill>
                        <a:latin typeface="Cambria Math"/>
                      </a:rPr>
                      <m:t>0]∙</m:t>
                    </m:r>
                    <m:d>
                      <m:dPr>
                        <m:begChr m:val="["/>
                        <m:endChr m:val="]"/>
                        <m:ctrlPr>
                          <a:rPr lang="en-US" sz="2400" b="0" i="1" smtClean="0">
                            <a:latin typeface="Cambria Math" panose="02040503050406030204" pitchFamily="18" charset="0"/>
                            <a:ea typeface="Cambria Math"/>
                          </a:rPr>
                        </m:ctrlPr>
                      </m:dPr>
                      <m:e>
                        <m:r>
                          <a:rPr lang="en-US" sz="2400" b="0" i="1" smtClean="0">
                            <a:latin typeface="Cambria Math"/>
                            <a:ea typeface="Cambria Math"/>
                          </a:rPr>
                          <m:t>𝑥</m:t>
                        </m:r>
                        <m:r>
                          <a:rPr lang="en-US" sz="2400" b="0" i="1" smtClean="0">
                            <a:latin typeface="Cambria Math"/>
                            <a:ea typeface="Cambria Math"/>
                          </a:rPr>
                          <m:t>−</m:t>
                        </m:r>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𝑝</m:t>
                            </m:r>
                          </m:e>
                          <m:sub>
                            <m:r>
                              <a:rPr lang="en-US" sz="2400" i="1">
                                <a:solidFill>
                                  <a:prstClr val="black"/>
                                </a:solidFill>
                                <a:latin typeface="Cambria Math"/>
                              </a:rPr>
                              <m:t>𝑥</m:t>
                            </m:r>
                          </m:sub>
                        </m:sSub>
                        <m:r>
                          <a:rPr lang="en-US" sz="2400" b="0" i="1" smtClean="0">
                            <a:solidFill>
                              <a:prstClr val="black"/>
                            </a:solidFill>
                            <a:latin typeface="Cambria Math"/>
                          </a:rPr>
                          <m:t>,</m:t>
                        </m:r>
                        <m:r>
                          <a:rPr lang="en-US" sz="2400" b="0" i="1" smtClean="0">
                            <a:solidFill>
                              <a:prstClr val="black"/>
                            </a:solidFill>
                            <a:latin typeface="Cambria Math"/>
                          </a:rPr>
                          <m:t>𝑦</m:t>
                        </m:r>
                        <m:r>
                          <a:rPr lang="en-US" sz="2400" i="1">
                            <a:latin typeface="Cambria Math"/>
                            <a:ea typeface="Cambria Math"/>
                          </a:rPr>
                          <m:t>−</m:t>
                        </m:r>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𝑝</m:t>
                            </m:r>
                          </m:e>
                          <m:sub>
                            <m:r>
                              <a:rPr lang="en-US" sz="2400" b="0" i="1" smtClean="0">
                                <a:solidFill>
                                  <a:prstClr val="black"/>
                                </a:solidFill>
                                <a:latin typeface="Cambria Math"/>
                              </a:rPr>
                              <m:t>𝑦</m:t>
                            </m:r>
                          </m:sub>
                        </m:sSub>
                        <m:r>
                          <a:rPr lang="en-US" sz="2400" i="1">
                            <a:solidFill>
                              <a:prstClr val="black"/>
                            </a:solidFill>
                            <a:latin typeface="Cambria Math"/>
                          </a:rPr>
                          <m:t>,</m:t>
                        </m:r>
                        <m:r>
                          <a:rPr lang="en-US" sz="2400" b="0" i="1" smtClean="0">
                            <a:solidFill>
                              <a:prstClr val="black"/>
                            </a:solidFill>
                            <a:latin typeface="Cambria Math"/>
                          </a:rPr>
                          <m:t>0</m:t>
                        </m:r>
                      </m:e>
                    </m:d>
                    <m:r>
                      <a:rPr lang="en-US" sz="2400" i="1">
                        <a:solidFill>
                          <a:prstClr val="black"/>
                        </a:solidFill>
                        <a:latin typeface="Cambria Math"/>
                      </a:rPr>
                      <m:t>=</m:t>
                    </m:r>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𝑛</m:t>
                        </m:r>
                      </m:e>
                      <m:sub>
                        <m:r>
                          <a:rPr lang="en-US" sz="2400" i="1">
                            <a:solidFill>
                              <a:prstClr val="black"/>
                            </a:solidFill>
                            <a:latin typeface="Cambria Math"/>
                          </a:rPr>
                          <m:t>𝑥</m:t>
                        </m:r>
                      </m:sub>
                    </m:sSub>
                    <m:r>
                      <a:rPr lang="en-US" sz="2400" b="0" i="1" smtClean="0">
                        <a:solidFill>
                          <a:prstClr val="black"/>
                        </a:solidFill>
                        <a:latin typeface="Cambria Math"/>
                      </a:rPr>
                      <m:t>𝑥</m:t>
                    </m:r>
                    <m:r>
                      <a:rPr lang="en-US" sz="2400" b="0" i="1" smtClean="0">
                        <a:solidFill>
                          <a:prstClr val="black"/>
                        </a:solidFill>
                        <a:latin typeface="Cambria Math"/>
                      </a:rPr>
                      <m:t>+</m:t>
                    </m:r>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𝑛</m:t>
                        </m:r>
                      </m:e>
                      <m:sub>
                        <m:r>
                          <a:rPr lang="en-US" sz="2400" i="1">
                            <a:solidFill>
                              <a:prstClr val="black"/>
                            </a:solidFill>
                            <a:latin typeface="Cambria Math"/>
                          </a:rPr>
                          <m:t>𝑦</m:t>
                        </m:r>
                      </m:sub>
                    </m:sSub>
                    <m:r>
                      <a:rPr lang="en-US" sz="2400" b="0" i="1" smtClean="0">
                        <a:solidFill>
                          <a:prstClr val="black"/>
                        </a:solidFill>
                        <a:latin typeface="Cambria Math"/>
                      </a:rPr>
                      <m:t>𝑦</m:t>
                    </m:r>
                    <m:r>
                      <a:rPr lang="en-US" sz="2400" b="0" i="1" smtClean="0">
                        <a:solidFill>
                          <a:prstClr val="black"/>
                        </a:solidFill>
                        <a:latin typeface="Cambria Math"/>
                      </a:rPr>
                      <m:t>+</m:t>
                    </m:r>
                    <m:r>
                      <a:rPr lang="en-US" sz="2400" b="0" i="1" smtClean="0">
                        <a:solidFill>
                          <a:prstClr val="black"/>
                        </a:solidFill>
                        <a:latin typeface="Cambria Math"/>
                      </a:rPr>
                      <m:t>𝑑</m:t>
                    </m:r>
                    <m:r>
                      <a:rPr lang="en-US" sz="2400" i="1">
                        <a:solidFill>
                          <a:prstClr val="black"/>
                        </a:solidFill>
                        <a:latin typeface="Cambria Math"/>
                      </a:rPr>
                      <m:t>=0</m:t>
                    </m:r>
                  </m:oMath>
                </a14:m>
                <a:r>
                  <a:rPr lang="hu-HU" sz="2400" dirty="0" smtClean="0"/>
                  <a:t> 	</a:t>
                </a:r>
                <a:r>
                  <a:rPr lang="hu-HU" sz="2400" dirty="0" err="1" smtClean="0"/>
                  <a:t>where</a:t>
                </a:r>
                <a:r>
                  <a:rPr lang="en-US" sz="2400" dirty="0" smtClean="0"/>
                  <a:t> </a:t>
                </a:r>
                <a14:m>
                  <m:oMath xmlns:m="http://schemas.openxmlformats.org/officeDocument/2006/math">
                    <m:r>
                      <a:rPr lang="en-US" sz="2400" i="1">
                        <a:solidFill>
                          <a:prstClr val="black"/>
                        </a:solidFill>
                        <a:latin typeface="Cambria Math"/>
                      </a:rPr>
                      <m:t>𝑑</m:t>
                    </m:r>
                    <m:r>
                      <a:rPr lang="en-US" sz="2400" i="1">
                        <a:solidFill>
                          <a:prstClr val="black"/>
                        </a:solidFill>
                        <a:latin typeface="Cambria Math"/>
                      </a:rPr>
                      <m:t>=</m:t>
                    </m:r>
                    <m:r>
                      <a:rPr lang="en-US" sz="2400" b="1" i="1" smtClean="0">
                        <a:solidFill>
                          <a:prstClr val="black"/>
                        </a:solidFill>
                        <a:latin typeface="Cambria Math"/>
                      </a:rPr>
                      <m:t>−</m:t>
                    </m:r>
                    <m:r>
                      <a:rPr lang="en-US" sz="2400" b="1" i="1">
                        <a:latin typeface="Cambria Math"/>
                        <a:ea typeface="Cambria Math"/>
                      </a:rPr>
                      <m:t>𝒏</m:t>
                    </m:r>
                    <m:r>
                      <a:rPr lang="en-US" sz="2400" i="1">
                        <a:latin typeface="Cambria Math"/>
                        <a:ea typeface="Cambria Math"/>
                      </a:rPr>
                      <m:t>∙</m:t>
                    </m:r>
                    <m:r>
                      <a:rPr lang="en-US" sz="2400" b="1" i="1" smtClean="0">
                        <a:solidFill>
                          <a:prstClr val="black"/>
                        </a:solidFill>
                        <a:latin typeface="Cambria Math"/>
                        <a:ea typeface="Cambria Math"/>
                      </a:rPr>
                      <m:t>𝒑</m:t>
                    </m:r>
                    <m:r>
                      <a:rPr lang="en-US" sz="2400" b="1" i="1" smtClean="0">
                        <a:solidFill>
                          <a:prstClr val="black"/>
                        </a:solidFill>
                        <a:latin typeface="Cambria Math"/>
                        <a:ea typeface="Cambria Math"/>
                      </a:rPr>
                      <m:t>=</m:t>
                    </m:r>
                    <m:r>
                      <a:rPr lang="en-US" sz="2400" i="1">
                        <a:solidFill>
                          <a:prstClr val="black"/>
                        </a:solidFill>
                        <a:latin typeface="Cambria Math"/>
                      </a:rPr>
                      <m:t>−</m:t>
                    </m:r>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𝑛</m:t>
                        </m:r>
                      </m:e>
                      <m:sub>
                        <m:r>
                          <a:rPr lang="en-US" sz="2400" i="1">
                            <a:solidFill>
                              <a:prstClr val="black"/>
                            </a:solidFill>
                            <a:latin typeface="Cambria Math"/>
                          </a:rPr>
                          <m:t>𝑥</m:t>
                        </m:r>
                      </m:sub>
                    </m:sSub>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𝑝</m:t>
                        </m:r>
                      </m:e>
                      <m:sub>
                        <m:r>
                          <a:rPr lang="en-US" sz="2400" i="1">
                            <a:solidFill>
                              <a:prstClr val="black"/>
                            </a:solidFill>
                            <a:latin typeface="Cambria Math"/>
                          </a:rPr>
                          <m:t>𝑥</m:t>
                        </m:r>
                      </m:sub>
                    </m:sSub>
                    <m:r>
                      <a:rPr lang="en-US" sz="2400" b="0" i="1" smtClean="0">
                        <a:solidFill>
                          <a:prstClr val="black"/>
                        </a:solidFill>
                        <a:latin typeface="Cambria Math"/>
                      </a:rPr>
                      <m:t>−</m:t>
                    </m:r>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𝑛</m:t>
                        </m:r>
                      </m:e>
                      <m:sub>
                        <m:r>
                          <a:rPr lang="en-US" sz="2400" i="1">
                            <a:solidFill>
                              <a:prstClr val="black"/>
                            </a:solidFill>
                            <a:latin typeface="Cambria Math"/>
                          </a:rPr>
                          <m:t>𝑦</m:t>
                        </m:r>
                      </m:sub>
                    </m:sSub>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𝑝</m:t>
                        </m:r>
                      </m:e>
                      <m:sub>
                        <m:r>
                          <a:rPr lang="en-US" sz="2400" i="1">
                            <a:solidFill>
                              <a:prstClr val="black"/>
                            </a:solidFill>
                            <a:latin typeface="Cambria Math"/>
                          </a:rPr>
                          <m:t>𝑦</m:t>
                        </m:r>
                      </m:sub>
                    </m:sSub>
                  </m:oMath>
                </a14:m>
                <a:endParaRPr lang="en-US" sz="2400" dirty="0" smtClean="0"/>
              </a:p>
              <a:p>
                <a:pPr fontAlgn="auto">
                  <a:spcBef>
                    <a:spcPts val="0"/>
                  </a:spcBef>
                  <a:spcAft>
                    <a:spcPts val="0"/>
                  </a:spcAft>
                </a:pPr>
                <a:r>
                  <a:rPr lang="hu-HU" sz="2400" dirty="0" err="1" smtClean="0"/>
                  <a:t>Element</a:t>
                </a:r>
                <a:r>
                  <a:rPr lang="hu-HU" sz="2400" dirty="0" smtClean="0"/>
                  <a:t> of </a:t>
                </a:r>
                <a:r>
                  <a:rPr lang="hu-HU" sz="2400" dirty="0" err="1" smtClean="0"/>
                  <a:t>the</a:t>
                </a:r>
                <a:r>
                  <a:rPr lang="hu-HU" sz="2400" dirty="0" smtClean="0"/>
                  <a:t> </a:t>
                </a:r>
                <a:r>
                  <a:rPr lang="hu-HU" sz="2400" dirty="0" err="1" smtClean="0"/>
                  <a:t>ambient</a:t>
                </a:r>
                <a:r>
                  <a:rPr lang="hu-HU" sz="2400" dirty="0" smtClean="0"/>
                  <a:t> </a:t>
                </a:r>
                <a:r>
                  <a:rPr lang="hu-HU" sz="2400" dirty="0" err="1" smtClean="0"/>
                  <a:t>space</a:t>
                </a:r>
                <a:r>
                  <a:rPr lang="hu-HU" sz="2400" dirty="0" smtClean="0"/>
                  <a:t>:</a:t>
                </a:r>
                <a:r>
                  <a:rPr lang="en-US" sz="2400" dirty="0" smtClean="0"/>
                  <a:t> </a:t>
                </a:r>
                <a14:m>
                  <m:oMath xmlns:m="http://schemas.openxmlformats.org/officeDocument/2006/math">
                    <m:r>
                      <a:rPr lang="en-US" sz="2400" b="1" i="1">
                        <a:solidFill>
                          <a:prstClr val="black"/>
                        </a:solidFill>
                        <a:latin typeface="Cambria Math"/>
                      </a:rPr>
                      <m:t>𝑵</m:t>
                    </m:r>
                    <m:r>
                      <a:rPr lang="en-US" sz="2400" i="1">
                        <a:solidFill>
                          <a:prstClr val="black"/>
                        </a:solidFill>
                        <a:latin typeface="Cambria Math"/>
                      </a:rPr>
                      <m:t> =</m:t>
                    </m:r>
                    <m:d>
                      <m:dPr>
                        <m:begChr m:val="["/>
                        <m:endChr m:val="]"/>
                        <m:ctrlPr>
                          <a:rPr lang="en-US" sz="2400" i="1">
                            <a:solidFill>
                              <a:prstClr val="black"/>
                            </a:solidFill>
                            <a:latin typeface="Cambria Math" panose="02040503050406030204" pitchFamily="18" charset="0"/>
                          </a:rPr>
                        </m:ctrlPr>
                      </m:dPr>
                      <m:e>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𝑛</m:t>
                            </m:r>
                          </m:e>
                          <m:sub>
                            <m:r>
                              <a:rPr lang="en-US" sz="2400" i="1">
                                <a:solidFill>
                                  <a:prstClr val="black"/>
                                </a:solidFill>
                                <a:latin typeface="Cambria Math"/>
                              </a:rPr>
                              <m:t>𝑥</m:t>
                            </m:r>
                          </m:sub>
                        </m:sSub>
                        <m:r>
                          <a:rPr lang="en-US" sz="2400" i="1">
                            <a:solidFill>
                              <a:prstClr val="black"/>
                            </a:solidFill>
                            <a:latin typeface="Cambria Math"/>
                          </a:rPr>
                          <m:t>,</m:t>
                        </m:r>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𝑛</m:t>
                            </m:r>
                          </m:e>
                          <m:sub>
                            <m:r>
                              <a:rPr lang="en-US" sz="2400" i="1">
                                <a:solidFill>
                                  <a:prstClr val="black"/>
                                </a:solidFill>
                                <a:latin typeface="Cambria Math"/>
                              </a:rPr>
                              <m:t>𝑦</m:t>
                            </m:r>
                          </m:sub>
                        </m:sSub>
                        <m:r>
                          <a:rPr lang="en-US" sz="2400" i="1">
                            <a:solidFill>
                              <a:prstClr val="black"/>
                            </a:solidFill>
                            <a:latin typeface="Cambria Math"/>
                          </a:rPr>
                          <m:t>,</m:t>
                        </m:r>
                        <m:r>
                          <a:rPr lang="en-US" sz="2400" i="1">
                            <a:solidFill>
                              <a:prstClr val="black"/>
                            </a:solidFill>
                            <a:latin typeface="Cambria Math"/>
                          </a:rPr>
                          <m:t>𝑑</m:t>
                        </m:r>
                      </m:e>
                    </m:d>
                  </m:oMath>
                </a14:m>
                <a:r>
                  <a:rPr lang="hu-HU" sz="2400" dirty="0" smtClean="0"/>
                  <a:t>  		</a:t>
                </a:r>
              </a:p>
              <a:p>
                <a:pPr marL="0" indent="0" fontAlgn="auto">
                  <a:spcAft>
                    <a:spcPts val="0"/>
                  </a:spcAft>
                  <a:buNone/>
                </a:pPr>
                <a14:m>
                  <m:oMathPara xmlns:m="http://schemas.openxmlformats.org/officeDocument/2006/math">
                    <m:oMathParaPr>
                      <m:jc m:val="centerGroup"/>
                    </m:oMathParaPr>
                    <m:oMath xmlns:m="http://schemas.openxmlformats.org/officeDocument/2006/math">
                      <m:r>
                        <a:rPr lang="en-US" sz="2400" b="1" i="1" smtClean="0">
                          <a:solidFill>
                            <a:prstClr val="black"/>
                          </a:solidFill>
                          <a:latin typeface="Cambria Math"/>
                        </a:rPr>
                        <m:t>𝑵</m:t>
                      </m:r>
                      <m:r>
                        <a:rPr lang="en-US" sz="2400" i="1">
                          <a:latin typeface="Cambria Math"/>
                          <a:ea typeface="Cambria Math"/>
                        </a:rPr>
                        <m:t>∙</m:t>
                      </m:r>
                      <m:r>
                        <a:rPr lang="en-US" sz="2400" b="1" i="1">
                          <a:solidFill>
                            <a:prstClr val="black"/>
                          </a:solidFill>
                          <a:latin typeface="Cambria Math"/>
                        </a:rPr>
                        <m:t>𝒓</m:t>
                      </m:r>
                      <m:r>
                        <a:rPr lang="en-US" sz="2400" i="1">
                          <a:solidFill>
                            <a:prstClr val="black"/>
                          </a:solidFill>
                          <a:latin typeface="Cambria Math"/>
                        </a:rPr>
                        <m:t>=</m:t>
                      </m:r>
                      <m:d>
                        <m:dPr>
                          <m:begChr m:val="["/>
                          <m:endChr m:val="]"/>
                          <m:ctrlPr>
                            <a:rPr lang="en-US" sz="2400" i="1">
                              <a:solidFill>
                                <a:prstClr val="black"/>
                              </a:solidFill>
                              <a:latin typeface="Cambria Math" panose="02040503050406030204" pitchFamily="18" charset="0"/>
                            </a:rPr>
                          </m:ctrlPr>
                        </m:dPr>
                        <m:e>
                          <m:sSub>
                            <m:sSubPr>
                              <m:ctrlPr>
                                <a:rPr lang="en-US" sz="2400" i="1" smtClean="0">
                                  <a:solidFill>
                                    <a:prstClr val="black"/>
                                  </a:solidFill>
                                  <a:latin typeface="Cambria Math" panose="02040503050406030204" pitchFamily="18" charset="0"/>
                                </a:rPr>
                              </m:ctrlPr>
                            </m:sSubPr>
                            <m:e>
                              <m:r>
                                <a:rPr lang="en-US" sz="2400" i="1">
                                  <a:solidFill>
                                    <a:prstClr val="black"/>
                                  </a:solidFill>
                                  <a:latin typeface="Cambria Math"/>
                                </a:rPr>
                                <m:t>𝑛</m:t>
                              </m:r>
                            </m:e>
                            <m:sub>
                              <m:r>
                                <a:rPr lang="en-US" sz="2400" i="1">
                                  <a:solidFill>
                                    <a:prstClr val="black"/>
                                  </a:solidFill>
                                  <a:latin typeface="Cambria Math"/>
                                </a:rPr>
                                <m:t>𝑥</m:t>
                              </m:r>
                            </m:sub>
                          </m:sSub>
                          <m:r>
                            <a:rPr lang="en-US" sz="2400" i="1">
                              <a:solidFill>
                                <a:prstClr val="black"/>
                              </a:solidFill>
                              <a:latin typeface="Cambria Math"/>
                            </a:rPr>
                            <m:t>,</m:t>
                          </m:r>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𝑛</m:t>
                              </m:r>
                            </m:e>
                            <m:sub>
                              <m:r>
                                <a:rPr lang="en-US" sz="2400" i="1">
                                  <a:solidFill>
                                    <a:prstClr val="black"/>
                                  </a:solidFill>
                                  <a:latin typeface="Cambria Math"/>
                                </a:rPr>
                                <m:t>𝑦</m:t>
                              </m:r>
                            </m:sub>
                          </m:sSub>
                          <m:r>
                            <a:rPr lang="en-US" sz="2400" i="1">
                              <a:solidFill>
                                <a:prstClr val="black"/>
                              </a:solidFill>
                              <a:latin typeface="Cambria Math"/>
                            </a:rPr>
                            <m:t>,</m:t>
                          </m:r>
                          <m:r>
                            <a:rPr lang="en-US" sz="2400" i="1">
                              <a:solidFill>
                                <a:prstClr val="black"/>
                              </a:solidFill>
                              <a:latin typeface="Cambria Math"/>
                            </a:rPr>
                            <m:t>𝑑</m:t>
                          </m:r>
                        </m:e>
                      </m:d>
                      <m:sSub>
                        <m:sSubPr>
                          <m:ctrlPr>
                            <a:rPr lang="en-US" sz="2400" i="1">
                              <a:solidFill>
                                <a:prstClr val="black"/>
                              </a:solidFill>
                              <a:latin typeface="Cambria Math" panose="02040503050406030204" pitchFamily="18" charset="0"/>
                            </a:rPr>
                          </m:ctrlPr>
                        </m:sSubPr>
                        <m:e>
                          <m:r>
                            <a:rPr lang="en-US" sz="2400" i="1">
                              <a:latin typeface="Cambria Math"/>
                              <a:ea typeface="Cambria Math"/>
                            </a:rPr>
                            <m:t>∙</m:t>
                          </m:r>
                          <m:d>
                            <m:dPr>
                              <m:begChr m:val="["/>
                              <m:endChr m:val="]"/>
                              <m:ctrlPr>
                                <a:rPr lang="en-US" sz="2400" i="1">
                                  <a:solidFill>
                                    <a:prstClr val="black"/>
                                  </a:solidFill>
                                  <a:latin typeface="Cambria Math" panose="02040503050406030204" pitchFamily="18" charset="0"/>
                                </a:rPr>
                              </m:ctrlPr>
                            </m:dPr>
                            <m:e>
                              <m:r>
                                <a:rPr lang="en-US" sz="2400" b="0" i="1" smtClean="0">
                                  <a:solidFill>
                                    <a:prstClr val="black"/>
                                  </a:solidFill>
                                  <a:latin typeface="Cambria Math"/>
                                </a:rPr>
                                <m:t>𝑥</m:t>
                              </m:r>
                              <m:r>
                                <a:rPr lang="en-US" sz="2400" i="1">
                                  <a:solidFill>
                                    <a:prstClr val="black"/>
                                  </a:solidFill>
                                  <a:latin typeface="Cambria Math"/>
                                </a:rPr>
                                <m:t>,</m:t>
                              </m:r>
                              <m:r>
                                <a:rPr lang="en-US" sz="2400" b="0" i="1" smtClean="0">
                                  <a:solidFill>
                                    <a:prstClr val="black"/>
                                  </a:solidFill>
                                  <a:latin typeface="Cambria Math"/>
                                </a:rPr>
                                <m:t>𝑦</m:t>
                              </m:r>
                              <m:r>
                                <a:rPr lang="en-US" sz="2400" i="1">
                                  <a:solidFill>
                                    <a:prstClr val="black"/>
                                  </a:solidFill>
                                  <a:latin typeface="Cambria Math"/>
                                </a:rPr>
                                <m:t>,</m:t>
                              </m:r>
                              <m:r>
                                <a:rPr lang="hu-HU" sz="2400" b="0" i="1" smtClean="0">
                                  <a:solidFill>
                                    <a:prstClr val="black"/>
                                  </a:solidFill>
                                  <a:latin typeface="Cambria Math"/>
                                </a:rPr>
                                <m:t>𝑤</m:t>
                              </m:r>
                            </m:e>
                          </m:d>
                          <m:r>
                            <a:rPr lang="en-US" sz="2400" b="0" i="1" smtClean="0">
                              <a:solidFill>
                                <a:prstClr val="black"/>
                              </a:solidFill>
                              <a:latin typeface="Cambria Math"/>
                            </a:rPr>
                            <m:t>=</m:t>
                          </m:r>
                          <m:r>
                            <a:rPr lang="en-US" sz="2400" i="1">
                              <a:solidFill>
                                <a:prstClr val="black"/>
                              </a:solidFill>
                              <a:latin typeface="Cambria Math"/>
                            </a:rPr>
                            <m:t>𝑛</m:t>
                          </m:r>
                        </m:e>
                        <m:sub>
                          <m:r>
                            <a:rPr lang="en-US" sz="2400" i="1">
                              <a:solidFill>
                                <a:prstClr val="black"/>
                              </a:solidFill>
                              <a:latin typeface="Cambria Math"/>
                            </a:rPr>
                            <m:t>𝑥</m:t>
                          </m:r>
                        </m:sub>
                      </m:sSub>
                      <m:r>
                        <a:rPr lang="en-US" sz="2400" i="1">
                          <a:solidFill>
                            <a:prstClr val="black"/>
                          </a:solidFill>
                          <a:latin typeface="Cambria Math"/>
                        </a:rPr>
                        <m:t>𝑥</m:t>
                      </m:r>
                      <m:r>
                        <a:rPr lang="en-US" sz="2400" i="1">
                          <a:solidFill>
                            <a:prstClr val="black"/>
                          </a:solidFill>
                          <a:latin typeface="Cambria Math"/>
                        </a:rPr>
                        <m:t>+</m:t>
                      </m:r>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𝑛</m:t>
                          </m:r>
                        </m:e>
                        <m:sub>
                          <m:r>
                            <a:rPr lang="en-US" sz="2400" i="1">
                              <a:solidFill>
                                <a:prstClr val="black"/>
                              </a:solidFill>
                              <a:latin typeface="Cambria Math"/>
                            </a:rPr>
                            <m:t>𝑦</m:t>
                          </m:r>
                        </m:sub>
                      </m:sSub>
                      <m:r>
                        <a:rPr lang="en-US" sz="2400" i="1">
                          <a:solidFill>
                            <a:prstClr val="black"/>
                          </a:solidFill>
                          <a:latin typeface="Cambria Math"/>
                        </a:rPr>
                        <m:t>𝑦</m:t>
                      </m:r>
                      <m:r>
                        <a:rPr lang="en-US" sz="2400" i="1">
                          <a:solidFill>
                            <a:prstClr val="black"/>
                          </a:solidFill>
                          <a:latin typeface="Cambria Math"/>
                        </a:rPr>
                        <m:t>+</m:t>
                      </m:r>
                      <m:r>
                        <a:rPr lang="en-US" sz="2400" i="1">
                          <a:solidFill>
                            <a:prstClr val="black"/>
                          </a:solidFill>
                          <a:latin typeface="Cambria Math"/>
                        </a:rPr>
                        <m:t>𝑑𝑤</m:t>
                      </m:r>
                      <m:r>
                        <a:rPr lang="en-US" sz="2400" b="0" i="1" smtClean="0">
                          <a:solidFill>
                            <a:prstClr val="black"/>
                          </a:solidFill>
                          <a:latin typeface="Cambria Math"/>
                        </a:rPr>
                        <m:t>=0,</m:t>
                      </m:r>
                    </m:oMath>
                  </m:oMathPara>
                </a14:m>
                <a:endParaRPr lang="hu-HU" sz="2400" b="0" dirty="0" smtClean="0">
                  <a:solidFill>
                    <a:prstClr val="black"/>
                  </a:solidFill>
                </a:endParaRPr>
              </a:p>
              <a:p>
                <a:pPr marL="0" indent="0" fontAlgn="auto">
                  <a:spcBef>
                    <a:spcPts val="0"/>
                  </a:spcBef>
                  <a:spcAft>
                    <a:spcPts val="0"/>
                  </a:spcAft>
                  <a:buNone/>
                </a:pPr>
                <a:r>
                  <a:rPr lang="en-US" sz="2400" dirty="0">
                    <a:solidFill>
                      <a:prstClr val="black"/>
                    </a:solidFill>
                  </a:rPr>
                  <a:t> </a:t>
                </a:r>
                <a:r>
                  <a:rPr lang="en-US" sz="2400" dirty="0" smtClean="0">
                    <a:solidFill>
                      <a:prstClr val="black"/>
                    </a:solidFill>
                  </a:rPr>
                  <a:t>   </a:t>
                </a:r>
                <a:r>
                  <a:rPr lang="hu-HU" sz="2400" dirty="0" smtClean="0">
                    <a:solidFill>
                      <a:prstClr val="black"/>
                    </a:solidFill>
                  </a:rPr>
                  <a:t>where </a:t>
                </a:r>
                <a14:m>
                  <m:oMath xmlns:m="http://schemas.openxmlformats.org/officeDocument/2006/math">
                    <m:r>
                      <a:rPr lang="hu-HU" sz="2400" b="1" i="1" dirty="0" smtClean="0">
                        <a:solidFill>
                          <a:prstClr val="black"/>
                        </a:solidFill>
                        <a:latin typeface="Cambria Math"/>
                      </a:rPr>
                      <m:t>𝒓</m:t>
                    </m:r>
                  </m:oMath>
                </a14:m>
                <a:r>
                  <a:rPr lang="hu-HU" sz="2400" dirty="0" smtClean="0">
                    <a:solidFill>
                      <a:prstClr val="black"/>
                    </a:solidFill>
                  </a:rPr>
                  <a:t> is </a:t>
                </a:r>
                <a:r>
                  <a:rPr lang="hu-HU" sz="2400" dirty="0" err="1" smtClean="0">
                    <a:solidFill>
                      <a:prstClr val="black"/>
                    </a:solidFill>
                  </a:rPr>
                  <a:t>point</a:t>
                </a:r>
                <a:r>
                  <a:rPr lang="hu-HU" sz="2400" dirty="0" smtClean="0">
                    <a:solidFill>
                      <a:prstClr val="black"/>
                    </a:solidFill>
                  </a:rPr>
                  <a:t>, i.e. </a:t>
                </a:r>
                <a14:m>
                  <m:oMath xmlns:m="http://schemas.openxmlformats.org/officeDocument/2006/math">
                    <m:r>
                      <a:rPr lang="hu-HU" sz="2400" i="1" dirty="0" smtClean="0">
                        <a:solidFill>
                          <a:prstClr val="black"/>
                        </a:solidFill>
                        <a:latin typeface="Cambria Math"/>
                      </a:rPr>
                      <m:t>𝑤</m:t>
                    </m:r>
                    <m:r>
                      <a:rPr lang="en-US" sz="2400" i="1" dirty="0" smtClean="0">
                        <a:solidFill>
                          <a:prstClr val="black"/>
                        </a:solidFill>
                        <a:latin typeface="Cambria Math"/>
                      </a:rPr>
                      <m:t>=1</m:t>
                    </m:r>
                  </m:oMath>
                </a14:m>
                <a:r>
                  <a:rPr lang="en-US" sz="2400" dirty="0" smtClean="0">
                    <a:solidFill>
                      <a:prstClr val="black"/>
                    </a:solidFill>
                  </a:rPr>
                  <a:t>. </a:t>
                </a:r>
                <a:r>
                  <a:rPr lang="hu-HU" sz="2400" dirty="0" smtClean="0">
                    <a:solidFill>
                      <a:prstClr val="black"/>
                    </a:solidFill>
                  </a:rPr>
                  <a:t>Line </a:t>
                </a:r>
                <a14:m>
                  <m:oMath xmlns:m="http://schemas.openxmlformats.org/officeDocument/2006/math">
                    <m:r>
                      <a:rPr lang="en-US" sz="2400" i="1" dirty="0" smtClean="0">
                        <a:solidFill>
                          <a:prstClr val="black"/>
                        </a:solidFill>
                        <a:latin typeface="Cambria Math"/>
                      </a:rPr>
                      <m:t>=</m:t>
                    </m:r>
                  </m:oMath>
                </a14:m>
                <a:r>
                  <a:rPr lang="hu-HU" sz="2400" dirty="0" smtClean="0">
                    <a:solidFill>
                      <a:prstClr val="black"/>
                    </a:solidFill>
                  </a:rPr>
                  <a:t> </a:t>
                </a:r>
                <a:r>
                  <a:rPr lang="hu-HU" sz="2400" dirty="0" err="1" smtClean="0">
                    <a:solidFill>
                      <a:prstClr val="black"/>
                    </a:solidFill>
                  </a:rPr>
                  <a:t>intersection</a:t>
                </a:r>
                <a:r>
                  <a:rPr lang="hu-HU" sz="2400" dirty="0" smtClean="0">
                    <a:solidFill>
                      <a:prstClr val="black"/>
                    </a:solidFill>
                  </a:rPr>
                  <a:t> of </a:t>
                </a:r>
                <a:r>
                  <a:rPr lang="hu-HU" sz="2400" dirty="0" err="1" smtClean="0">
                    <a:solidFill>
                      <a:prstClr val="black"/>
                    </a:solidFill>
                  </a:rPr>
                  <a:t>two</a:t>
                </a:r>
                <a:r>
                  <a:rPr lang="hu-HU" sz="2400" dirty="0" smtClean="0">
                    <a:solidFill>
                      <a:prstClr val="black"/>
                    </a:solidFill>
                  </a:rPr>
                  <a:t> </a:t>
                </a:r>
                <a:r>
                  <a:rPr lang="hu-HU" sz="2400" dirty="0" err="1" smtClean="0">
                    <a:solidFill>
                      <a:prstClr val="black"/>
                    </a:solidFill>
                  </a:rPr>
                  <a:t>planes</a:t>
                </a:r>
                <a:r>
                  <a:rPr lang="hu-HU" sz="2400" dirty="0" smtClean="0">
                    <a:solidFill>
                      <a:prstClr val="black"/>
                    </a:solidFill>
                  </a:rPr>
                  <a:t>.</a:t>
                </a:r>
                <a:endParaRPr lang="hu-HU" sz="2400" b="0" dirty="0" smtClean="0">
                  <a:solidFill>
                    <a:prstClr val="black"/>
                  </a:solidFill>
                </a:endParaRPr>
              </a:p>
              <a:p>
                <a:pPr fontAlgn="auto">
                  <a:spcBef>
                    <a:spcPts val="0"/>
                  </a:spcBef>
                  <a:spcAft>
                    <a:spcPts val="0"/>
                  </a:spcAft>
                </a:pPr>
                <a:r>
                  <a:rPr lang="hu-HU" sz="2400" dirty="0" err="1" smtClean="0">
                    <a:solidFill>
                      <a:prstClr val="black"/>
                    </a:solidFill>
                  </a:rPr>
                  <a:t>Two</a:t>
                </a:r>
                <a:r>
                  <a:rPr lang="hu-HU" sz="2400" dirty="0" smtClean="0">
                    <a:solidFill>
                      <a:prstClr val="black"/>
                    </a:solidFill>
                  </a:rPr>
                  <a:t> </a:t>
                </a:r>
                <a:r>
                  <a:rPr lang="hu-HU" sz="2400" dirty="0" err="1" smtClean="0">
                    <a:solidFill>
                      <a:prstClr val="black"/>
                    </a:solidFill>
                  </a:rPr>
                  <a:t>lines</a:t>
                </a:r>
                <a:r>
                  <a:rPr lang="hu-HU" sz="2400" dirty="0" smtClean="0">
                    <a:solidFill>
                      <a:prstClr val="black"/>
                    </a:solidFill>
                  </a:rPr>
                  <a:t> </a:t>
                </a:r>
                <a:r>
                  <a:rPr lang="hu-HU" sz="2400" dirty="0" err="1" smtClean="0">
                    <a:solidFill>
                      <a:prstClr val="black"/>
                    </a:solidFill>
                  </a:rPr>
                  <a:t>are</a:t>
                </a:r>
                <a:r>
                  <a:rPr lang="hu-HU" sz="2400" dirty="0" smtClean="0">
                    <a:solidFill>
                      <a:prstClr val="black"/>
                    </a:solidFill>
                  </a:rPr>
                  <a:t> </a:t>
                </a:r>
                <a:r>
                  <a:rPr lang="hu-HU" sz="2400" dirty="0" err="1" smtClean="0">
                    <a:solidFill>
                      <a:prstClr val="black"/>
                    </a:solidFill>
                  </a:rPr>
                  <a:t>the</a:t>
                </a:r>
                <a:r>
                  <a:rPr lang="hu-HU" sz="2400" dirty="0" smtClean="0">
                    <a:solidFill>
                      <a:prstClr val="black"/>
                    </a:solidFill>
                  </a:rPr>
                  <a:t> </a:t>
                </a:r>
                <a:r>
                  <a:rPr lang="hu-HU" sz="2400" dirty="0" err="1" smtClean="0">
                    <a:solidFill>
                      <a:prstClr val="black"/>
                    </a:solidFill>
                  </a:rPr>
                  <a:t>same</a:t>
                </a:r>
                <a:r>
                  <a:rPr lang="hu-HU" sz="2400" dirty="0" smtClean="0">
                    <a:solidFill>
                      <a:prstClr val="black"/>
                    </a:solidFill>
                  </a:rPr>
                  <a:t> </a:t>
                </a:r>
                <a:r>
                  <a:rPr lang="hu-HU" sz="2400" dirty="0" err="1" smtClean="0">
                    <a:solidFill>
                      <a:prstClr val="black"/>
                    </a:solidFill>
                  </a:rPr>
                  <a:t>if</a:t>
                </a:r>
                <a:r>
                  <a:rPr lang="hu-HU" sz="2400" dirty="0" smtClean="0">
                    <a:solidFill>
                      <a:prstClr val="black"/>
                    </a:solidFill>
                  </a:rPr>
                  <a:t> </a:t>
                </a:r>
                <a14:m>
                  <m:oMath xmlns:m="http://schemas.openxmlformats.org/officeDocument/2006/math">
                    <m:sSub>
                      <m:sSubPr>
                        <m:ctrlPr>
                          <a:rPr lang="en-US" sz="2400" b="1" i="1" smtClean="0">
                            <a:solidFill>
                              <a:prstClr val="black"/>
                            </a:solidFill>
                            <a:latin typeface="Cambria Math" panose="02040503050406030204" pitchFamily="18" charset="0"/>
                          </a:rPr>
                        </m:ctrlPr>
                      </m:sSubPr>
                      <m:e>
                        <m:r>
                          <a:rPr lang="hu-HU" sz="2400" b="1" i="1" smtClean="0">
                            <a:solidFill>
                              <a:prstClr val="black"/>
                            </a:solidFill>
                            <a:latin typeface="Cambria Math"/>
                          </a:rPr>
                          <m:t>𝑵</m:t>
                        </m:r>
                      </m:e>
                      <m:sub>
                        <m:r>
                          <a:rPr lang="hu-HU" sz="2400" b="0" i="1" smtClean="0">
                            <a:solidFill>
                              <a:prstClr val="black"/>
                            </a:solidFill>
                            <a:latin typeface="Cambria Math"/>
                          </a:rPr>
                          <m:t>1</m:t>
                        </m:r>
                      </m:sub>
                    </m:sSub>
                    <m:r>
                      <a:rPr lang="en-US" sz="2400" b="1" i="1" smtClean="0">
                        <a:solidFill>
                          <a:prstClr val="black"/>
                        </a:solidFill>
                        <a:latin typeface="Cambria Math"/>
                      </a:rPr>
                      <m:t>=</m:t>
                    </m:r>
                    <m:sSub>
                      <m:sSubPr>
                        <m:ctrlPr>
                          <a:rPr lang="en-US" sz="2400" b="1" i="1">
                            <a:solidFill>
                              <a:prstClr val="black"/>
                            </a:solidFill>
                            <a:latin typeface="Cambria Math" panose="02040503050406030204" pitchFamily="18" charset="0"/>
                          </a:rPr>
                        </m:ctrlPr>
                      </m:sSubPr>
                      <m:e>
                        <m:r>
                          <a:rPr lang="hu-HU" sz="2400" b="1" i="1">
                            <a:solidFill>
                              <a:prstClr val="black"/>
                            </a:solidFill>
                            <a:latin typeface="Cambria Math"/>
                          </a:rPr>
                          <m:t>𝑵</m:t>
                        </m:r>
                      </m:e>
                      <m:sub>
                        <m:r>
                          <a:rPr lang="en-US" sz="2400" b="0" i="0" smtClean="0">
                            <a:solidFill>
                              <a:prstClr val="black"/>
                            </a:solidFill>
                            <a:latin typeface="Cambria Math"/>
                          </a:rPr>
                          <m:t>2</m:t>
                        </m:r>
                      </m:sub>
                    </m:sSub>
                    <m:r>
                      <a:rPr lang="en-US" sz="2800" i="1">
                        <a:latin typeface="Cambria Math"/>
                        <a:ea typeface="Cambria Math"/>
                      </a:rPr>
                      <m:t>𝜆</m:t>
                    </m:r>
                  </m:oMath>
                </a14:m>
                <a:endParaRPr lang="hu-HU" sz="2400" b="1" dirty="0">
                  <a:solidFill>
                    <a:prstClr val="black"/>
                  </a:solidFill>
                </a:endParaRPr>
              </a:p>
              <a:p>
                <a:pPr marL="0" indent="0" fontAlgn="auto">
                  <a:spcAft>
                    <a:spcPts val="0"/>
                  </a:spcAft>
                  <a:buNone/>
                </a:pPr>
                <a:endParaRPr lang="hu-HU" sz="2400" dirty="0">
                  <a:solidFill>
                    <a:prstClr val="black"/>
                  </a:solidFill>
                </a:endParaRPr>
              </a:p>
              <a:p>
                <a:pPr marL="0" indent="0" fontAlgn="auto">
                  <a:spcAft>
                    <a:spcPts val="0"/>
                  </a:spcAft>
                  <a:buNone/>
                </a:pPr>
                <a:endParaRPr lang="hu-HU" sz="2400" b="1" dirty="0" smtClean="0">
                  <a:solidFill>
                    <a:prstClr val="black"/>
                  </a:solidFill>
                </a:endParaRPr>
              </a:p>
            </p:txBody>
          </p:sp>
        </mc:Choice>
        <mc:Fallback xmlns="">
          <p:sp>
            <p:nvSpPr>
              <p:cNvPr id="22" name="Tartalom helye 2"/>
              <p:cNvSpPr txBox="1">
                <a:spLocks noRot="1" noChangeAspect="1" noMove="1" noResize="1" noEditPoints="1" noAdjustHandles="1" noChangeArrowheads="1" noChangeShapeType="1" noTextEdit="1"/>
              </p:cNvSpPr>
              <p:nvPr/>
            </p:nvSpPr>
            <p:spPr>
              <a:xfrm>
                <a:off x="192885" y="2283718"/>
                <a:ext cx="8951115" cy="2000534"/>
              </a:xfrm>
              <a:prstGeom prst="rect">
                <a:avLst/>
              </a:prstGeom>
              <a:blipFill rotWithShape="1">
                <a:blip r:embed="rId4"/>
                <a:stretch>
                  <a:fillRect l="-954" t="-3049" b="-51524"/>
                </a:stretch>
              </a:blipFill>
            </p:spPr>
            <p:txBody>
              <a:bodyPr/>
              <a:lstStyle/>
              <a:p>
                <a:r>
                  <a:rPr lang="en-US">
                    <a:noFill/>
                  </a:rPr>
                  <a:t> </a:t>
                </a:r>
              </a:p>
            </p:txBody>
          </p:sp>
        </mc:Fallback>
      </mc:AlternateContent>
      <p:cxnSp>
        <p:nvCxnSpPr>
          <p:cNvPr id="27" name="Egyenes összekötő nyíllal 26"/>
          <p:cNvCxnSpPr/>
          <p:nvPr/>
        </p:nvCxnSpPr>
        <p:spPr>
          <a:xfrm flipH="1">
            <a:off x="3982160" y="1410365"/>
            <a:ext cx="760713" cy="527504"/>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églalap 27"/>
              <p:cNvSpPr/>
              <p:nvPr/>
            </p:nvSpPr>
            <p:spPr>
              <a:xfrm>
                <a:off x="4291623" y="1632380"/>
                <a:ext cx="46038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hu-HU" b="1" i="1" smtClean="0">
                          <a:solidFill>
                            <a:prstClr val="black"/>
                          </a:solidFill>
                          <a:latin typeface="Cambria Math"/>
                        </a:rPr>
                        <m:t>𝒏</m:t>
                      </m:r>
                    </m:oMath>
                  </m:oMathPara>
                </a14:m>
                <a:endParaRPr lang="en-US" dirty="0"/>
              </a:p>
            </p:txBody>
          </p:sp>
        </mc:Choice>
        <mc:Fallback xmlns="">
          <p:sp>
            <p:nvSpPr>
              <p:cNvPr id="28" name="Téglalap 27"/>
              <p:cNvSpPr>
                <a:spLocks noRot="1" noChangeAspect="1" noMove="1" noResize="1" noEditPoints="1" noAdjustHandles="1" noChangeArrowheads="1" noChangeShapeType="1" noTextEdit="1"/>
              </p:cNvSpPr>
              <p:nvPr/>
            </p:nvSpPr>
            <p:spPr>
              <a:xfrm>
                <a:off x="4291623" y="1632380"/>
                <a:ext cx="460382" cy="461665"/>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églalap 28"/>
              <p:cNvSpPr/>
              <p:nvPr/>
            </p:nvSpPr>
            <p:spPr>
              <a:xfrm>
                <a:off x="3004294" y="771741"/>
                <a:ext cx="42672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hu-HU" b="1" i="1" dirty="0" smtClean="0">
                          <a:solidFill>
                            <a:prstClr val="black"/>
                          </a:solidFill>
                          <a:latin typeface="Cambria Math"/>
                        </a:rPr>
                        <m:t>𝒓</m:t>
                      </m:r>
                    </m:oMath>
                  </m:oMathPara>
                </a14:m>
                <a:endParaRPr lang="en-US" i="1" dirty="0"/>
              </a:p>
            </p:txBody>
          </p:sp>
        </mc:Choice>
        <mc:Fallback xmlns="">
          <p:sp>
            <p:nvSpPr>
              <p:cNvPr id="29" name="Téglalap 28"/>
              <p:cNvSpPr>
                <a:spLocks noRot="1" noChangeAspect="1" noMove="1" noResize="1" noEditPoints="1" noAdjustHandles="1" noChangeArrowheads="1" noChangeShapeType="1" noTextEdit="1"/>
              </p:cNvSpPr>
              <p:nvPr/>
            </p:nvSpPr>
            <p:spPr>
              <a:xfrm>
                <a:off x="3004294" y="771741"/>
                <a:ext cx="426720" cy="461665"/>
              </a:xfrm>
              <a:prstGeom prst="rect">
                <a:avLst/>
              </a:prstGeom>
              <a:blipFill rotWithShape="1">
                <a:blip r:embed="rId6"/>
                <a:stretch>
                  <a:fillRect/>
                </a:stretch>
              </a:blipFill>
            </p:spPr>
            <p:txBody>
              <a:bodyPr/>
              <a:lstStyle/>
              <a:p>
                <a:r>
                  <a:rPr lang="en-US">
                    <a:noFill/>
                  </a:rPr>
                  <a:t> </a:t>
                </a:r>
              </a:p>
            </p:txBody>
          </p:sp>
        </mc:Fallback>
      </mc:AlternateContent>
      <p:sp>
        <p:nvSpPr>
          <p:cNvPr id="23" name="Szabadkézi sokszög 22"/>
          <p:cNvSpPr/>
          <p:nvPr/>
        </p:nvSpPr>
        <p:spPr>
          <a:xfrm>
            <a:off x="3349441" y="738830"/>
            <a:ext cx="3112379" cy="604028"/>
          </a:xfrm>
          <a:custGeom>
            <a:avLst/>
            <a:gdLst>
              <a:gd name="connsiteX0" fmla="*/ 0 w 3190009"/>
              <a:gd name="connsiteY0" fmla="*/ 0 h 1039091"/>
              <a:gd name="connsiteX1" fmla="*/ 467591 w 3190009"/>
              <a:gd name="connsiteY1" fmla="*/ 904009 h 1039091"/>
              <a:gd name="connsiteX2" fmla="*/ 1932709 w 3190009"/>
              <a:gd name="connsiteY2" fmla="*/ 1039091 h 1039091"/>
              <a:gd name="connsiteX3" fmla="*/ 3190009 w 3190009"/>
              <a:gd name="connsiteY3" fmla="*/ 311727 h 1039091"/>
              <a:gd name="connsiteX4" fmla="*/ 0 w 3190009"/>
              <a:gd name="connsiteY4" fmla="*/ 0 h 1039091"/>
              <a:gd name="connsiteX0" fmla="*/ 0 w 3190009"/>
              <a:gd name="connsiteY0" fmla="*/ 0 h 1054331"/>
              <a:gd name="connsiteX1" fmla="*/ 467591 w 3190009"/>
              <a:gd name="connsiteY1" fmla="*/ 904009 h 1054331"/>
              <a:gd name="connsiteX2" fmla="*/ 1864129 w 3190009"/>
              <a:gd name="connsiteY2" fmla="*/ 1054331 h 1054331"/>
              <a:gd name="connsiteX3" fmla="*/ 3190009 w 3190009"/>
              <a:gd name="connsiteY3" fmla="*/ 311727 h 1054331"/>
              <a:gd name="connsiteX4" fmla="*/ 0 w 3190009"/>
              <a:gd name="connsiteY4" fmla="*/ 0 h 1054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0009" h="1054331">
                <a:moveTo>
                  <a:pt x="0" y="0"/>
                </a:moveTo>
                <a:lnTo>
                  <a:pt x="467591" y="904009"/>
                </a:lnTo>
                <a:lnTo>
                  <a:pt x="1864129" y="1054331"/>
                </a:lnTo>
                <a:lnTo>
                  <a:pt x="3190009" y="311727"/>
                </a:lnTo>
                <a:lnTo>
                  <a:pt x="0" y="0"/>
                </a:lnTo>
                <a:close/>
              </a:path>
            </a:pathLst>
          </a:custGeom>
          <a:solidFill>
            <a:srgbClr val="EEECE1">
              <a:alpha val="4784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églalap 23"/>
              <p:cNvSpPr/>
              <p:nvPr/>
            </p:nvSpPr>
            <p:spPr>
              <a:xfrm>
                <a:off x="4467172" y="905927"/>
                <a:ext cx="44595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hu-HU" b="1" i="1">
                          <a:solidFill>
                            <a:prstClr val="black"/>
                          </a:solidFill>
                          <a:latin typeface="Cambria Math"/>
                        </a:rPr>
                        <m:t>𝒗</m:t>
                      </m:r>
                    </m:oMath>
                  </m:oMathPara>
                </a14:m>
                <a:endParaRPr lang="en-US" dirty="0"/>
              </a:p>
            </p:txBody>
          </p:sp>
        </mc:Choice>
        <mc:Fallback xmlns="">
          <p:sp>
            <p:nvSpPr>
              <p:cNvPr id="24" name="Téglalap 23"/>
              <p:cNvSpPr>
                <a:spLocks noRot="1" noChangeAspect="1" noMove="1" noResize="1" noEditPoints="1" noAdjustHandles="1" noChangeArrowheads="1" noChangeShapeType="1" noTextEdit="1"/>
              </p:cNvSpPr>
              <p:nvPr/>
            </p:nvSpPr>
            <p:spPr>
              <a:xfrm>
                <a:off x="4467172" y="905927"/>
                <a:ext cx="445955" cy="461665"/>
              </a:xfrm>
              <a:prstGeom prst="rect">
                <a:avLst/>
              </a:prstGeom>
              <a:blipFill rotWithShape="1">
                <a:blip r:embed="rId7"/>
                <a:stretch>
                  <a:fillRect/>
                </a:stretch>
              </a:blipFill>
            </p:spPr>
            <p:txBody>
              <a:bodyPr/>
              <a:lstStyle/>
              <a:p>
                <a:r>
                  <a:rPr lang="en-US">
                    <a:noFill/>
                  </a:rPr>
                  <a:t> </a:t>
                </a:r>
              </a:p>
            </p:txBody>
          </p:sp>
        </mc:Fallback>
      </mc:AlternateContent>
      <p:cxnSp>
        <p:nvCxnSpPr>
          <p:cNvPr id="15" name="Egyenes összekötő nyíllal 14"/>
          <p:cNvCxnSpPr/>
          <p:nvPr/>
        </p:nvCxnSpPr>
        <p:spPr>
          <a:xfrm flipH="1" flipV="1">
            <a:off x="3026010" y="1172577"/>
            <a:ext cx="2810443" cy="228116"/>
          </a:xfrm>
          <a:prstGeom prst="straightConnector1">
            <a:avLst/>
          </a:prstGeom>
          <a:ln w="38100">
            <a:solidFill>
              <a:srgbClr val="7030A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Egyenes összekötő nyíllal 17"/>
          <p:cNvCxnSpPr/>
          <p:nvPr/>
        </p:nvCxnSpPr>
        <p:spPr>
          <a:xfrm flipH="1" flipV="1">
            <a:off x="3911138" y="1238676"/>
            <a:ext cx="1360702" cy="104585"/>
          </a:xfrm>
          <a:prstGeom prst="straightConnector1">
            <a:avLst/>
          </a:prstGeom>
          <a:ln w="57150">
            <a:solidFill>
              <a:srgbClr val="01AF1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Ellipszis 19"/>
          <p:cNvSpPr/>
          <p:nvPr/>
        </p:nvSpPr>
        <p:spPr>
          <a:xfrm>
            <a:off x="5170485" y="1272918"/>
            <a:ext cx="186441" cy="1350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églalap 24"/>
          <p:cNvSpPr/>
          <p:nvPr/>
        </p:nvSpPr>
        <p:spPr>
          <a:xfrm>
            <a:off x="5356926" y="2737632"/>
            <a:ext cx="2599450" cy="3741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zövegdoboz 11"/>
          <p:cNvSpPr txBox="1"/>
          <p:nvPr/>
        </p:nvSpPr>
        <p:spPr>
          <a:xfrm>
            <a:off x="4075380" y="738830"/>
            <a:ext cx="389850" cy="461665"/>
          </a:xfrm>
          <a:prstGeom prst="rect">
            <a:avLst/>
          </a:prstGeom>
          <a:noFill/>
        </p:spPr>
        <p:txBody>
          <a:bodyPr wrap="none" rtlCol="0">
            <a:spAutoFit/>
          </a:bodyPr>
          <a:lstStyle/>
          <a:p>
            <a:r>
              <a:rPr lang="hu-HU" i="1" dirty="0" smtClean="0"/>
              <a:t>w</a:t>
            </a:r>
            <a:endParaRPr lang="en-US" i="1" dirty="0"/>
          </a:p>
        </p:txBody>
      </p:sp>
    </p:spTree>
    <p:extLst>
      <p:ext uri="{BB962C8B-B14F-4D97-AF65-F5344CB8AC3E}">
        <p14:creationId xmlns:p14="http://schemas.microsoft.com/office/powerpoint/2010/main" val="2069969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uiExpand="1" build="p"/>
      <p:bldP spid="2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1"/>
          <p:cNvSpPr>
            <a:spLocks noGrp="1"/>
          </p:cNvSpPr>
          <p:nvPr>
            <p:ph type="title"/>
          </p:nvPr>
        </p:nvSpPr>
        <p:spPr>
          <a:xfrm>
            <a:off x="482860" y="532877"/>
            <a:ext cx="8229600" cy="857250"/>
          </a:xfrm>
        </p:spPr>
        <p:txBody>
          <a:bodyPr>
            <a:noAutofit/>
          </a:bodyPr>
          <a:lstStyle/>
          <a:p>
            <a:r>
              <a:rPr lang="hu-HU" sz="4000" dirty="0" err="1" smtClean="0">
                <a:solidFill>
                  <a:srgbClr val="FF0000"/>
                </a:solidFill>
              </a:rPr>
              <a:t>Earth</a:t>
            </a:r>
            <a:r>
              <a:rPr lang="hu-HU" sz="4000" dirty="0" smtClean="0">
                <a:solidFill>
                  <a:srgbClr val="FF0000"/>
                </a:solidFill>
              </a:rPr>
              <a:t> </a:t>
            </a:r>
            <a:r>
              <a:rPr lang="hu-HU" sz="4000" dirty="0">
                <a:solidFill>
                  <a:srgbClr val="FF0000"/>
                </a:solidFill>
              </a:rPr>
              <a:t>(Geo) </a:t>
            </a:r>
            <a:r>
              <a:rPr lang="hu-HU" sz="4000" dirty="0" err="1" smtClean="0">
                <a:solidFill>
                  <a:srgbClr val="FF0000"/>
                </a:solidFill>
              </a:rPr>
              <a:t>measurement</a:t>
            </a:r>
            <a:r>
              <a:rPr lang="hu-HU" sz="4000" dirty="0" smtClean="0">
                <a:solidFill>
                  <a:srgbClr val="FF0000"/>
                </a:solidFill>
              </a:rPr>
              <a:t> </a:t>
            </a:r>
            <a:r>
              <a:rPr lang="hu-HU" sz="4000" dirty="0">
                <a:solidFill>
                  <a:srgbClr val="FF0000"/>
                </a:solidFill>
              </a:rPr>
              <a:t>(</a:t>
            </a:r>
            <a:r>
              <a:rPr lang="hu-HU" sz="4000" dirty="0" err="1">
                <a:solidFill>
                  <a:srgbClr val="FF0000"/>
                </a:solidFill>
              </a:rPr>
              <a:t>meter</a:t>
            </a:r>
            <a:r>
              <a:rPr lang="hu-HU" sz="4000" dirty="0">
                <a:solidFill>
                  <a:srgbClr val="FF0000"/>
                </a:solidFill>
              </a:rPr>
              <a:t>)?</a:t>
            </a:r>
            <a:r>
              <a:rPr lang="en-US" sz="4000" dirty="0">
                <a:solidFill>
                  <a:srgbClr val="FF0000"/>
                </a:solidFill>
              </a:rPr>
              <a:t/>
            </a:r>
            <a:br>
              <a:rPr lang="en-US" sz="4000" dirty="0">
                <a:solidFill>
                  <a:srgbClr val="FF0000"/>
                </a:solidFill>
              </a:rPr>
            </a:br>
            <a:endParaRPr lang="en-US" sz="4000" dirty="0"/>
          </a:p>
        </p:txBody>
      </p:sp>
      <p:cxnSp>
        <p:nvCxnSpPr>
          <p:cNvPr id="5" name="Egyenes összekötő 4"/>
          <p:cNvCxnSpPr/>
          <p:nvPr/>
        </p:nvCxnSpPr>
        <p:spPr>
          <a:xfrm flipV="1">
            <a:off x="4277386" y="4738158"/>
            <a:ext cx="2736304"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Szövegdoboz 5"/>
          <p:cNvSpPr txBox="1"/>
          <p:nvPr/>
        </p:nvSpPr>
        <p:spPr>
          <a:xfrm>
            <a:off x="4813182" y="4246669"/>
            <a:ext cx="1331519" cy="523220"/>
          </a:xfrm>
          <a:prstGeom prst="rect">
            <a:avLst/>
          </a:prstGeom>
          <a:noFill/>
        </p:spPr>
        <p:txBody>
          <a:bodyPr wrap="none" rtlCol="0">
            <a:spAutoFit/>
          </a:bodyPr>
          <a:lstStyle/>
          <a:p>
            <a:r>
              <a:rPr lang="hu-HU" sz="2800" dirty="0" err="1" smtClean="0">
                <a:latin typeface="+mn-lt"/>
              </a:rPr>
              <a:t>Equator</a:t>
            </a:r>
            <a:endParaRPr lang="en-US" sz="2800" dirty="0">
              <a:latin typeface="+mn-lt"/>
            </a:endParaRPr>
          </a:p>
        </p:txBody>
      </p:sp>
      <p:sp>
        <p:nvSpPr>
          <p:cNvPr id="7" name="Szabadkézi sokszög 6"/>
          <p:cNvSpPr/>
          <p:nvPr/>
        </p:nvSpPr>
        <p:spPr>
          <a:xfrm>
            <a:off x="4539457" y="1356615"/>
            <a:ext cx="1924062" cy="3357563"/>
          </a:xfrm>
          <a:custGeom>
            <a:avLst/>
            <a:gdLst>
              <a:gd name="connsiteX0" fmla="*/ 76501 w 1838975"/>
              <a:gd name="connsiteY0" fmla="*/ 4486275 h 4486275"/>
              <a:gd name="connsiteX1" fmla="*/ 257476 w 1838975"/>
              <a:gd name="connsiteY1" fmla="*/ 3638550 h 4486275"/>
              <a:gd name="connsiteX2" fmla="*/ 952801 w 1838975"/>
              <a:gd name="connsiteY2" fmla="*/ 3067050 h 4486275"/>
              <a:gd name="connsiteX3" fmla="*/ 1838626 w 1838975"/>
              <a:gd name="connsiteY3" fmla="*/ 2238375 h 4486275"/>
              <a:gd name="connsiteX4" fmla="*/ 1048051 w 1838975"/>
              <a:gd name="connsiteY4" fmla="*/ 1228725 h 4486275"/>
              <a:gd name="connsiteX5" fmla="*/ 171751 w 1838975"/>
              <a:gd name="connsiteY5" fmla="*/ 609600 h 4486275"/>
              <a:gd name="connsiteX6" fmla="*/ 301 w 1838975"/>
              <a:gd name="connsiteY6" fmla="*/ 0 h 4486275"/>
              <a:gd name="connsiteX0" fmla="*/ 0 w 1924399"/>
              <a:gd name="connsiteY0" fmla="*/ 4476750 h 4476750"/>
              <a:gd name="connsiteX1" fmla="*/ 342900 w 1924399"/>
              <a:gd name="connsiteY1" fmla="*/ 3638550 h 4476750"/>
              <a:gd name="connsiteX2" fmla="*/ 1038225 w 1924399"/>
              <a:gd name="connsiteY2" fmla="*/ 3067050 h 4476750"/>
              <a:gd name="connsiteX3" fmla="*/ 1924050 w 1924399"/>
              <a:gd name="connsiteY3" fmla="*/ 2238375 h 4476750"/>
              <a:gd name="connsiteX4" fmla="*/ 1133475 w 1924399"/>
              <a:gd name="connsiteY4" fmla="*/ 1228725 h 4476750"/>
              <a:gd name="connsiteX5" fmla="*/ 257175 w 1924399"/>
              <a:gd name="connsiteY5" fmla="*/ 609600 h 4476750"/>
              <a:gd name="connsiteX6" fmla="*/ 85725 w 1924399"/>
              <a:gd name="connsiteY6" fmla="*/ 0 h 4476750"/>
              <a:gd name="connsiteX0" fmla="*/ 0 w 1924132"/>
              <a:gd name="connsiteY0" fmla="*/ 4476750 h 4476750"/>
              <a:gd name="connsiteX1" fmla="*/ 342900 w 1924132"/>
              <a:gd name="connsiteY1" fmla="*/ 3638550 h 4476750"/>
              <a:gd name="connsiteX2" fmla="*/ 1038225 w 1924132"/>
              <a:gd name="connsiteY2" fmla="*/ 3067050 h 4476750"/>
              <a:gd name="connsiteX3" fmla="*/ 1924050 w 1924132"/>
              <a:gd name="connsiteY3" fmla="*/ 2238375 h 4476750"/>
              <a:gd name="connsiteX4" fmla="*/ 1085850 w 1924132"/>
              <a:gd name="connsiteY4" fmla="*/ 1314450 h 4476750"/>
              <a:gd name="connsiteX5" fmla="*/ 257175 w 1924132"/>
              <a:gd name="connsiteY5" fmla="*/ 609600 h 4476750"/>
              <a:gd name="connsiteX6" fmla="*/ 85725 w 1924132"/>
              <a:gd name="connsiteY6" fmla="*/ 0 h 4476750"/>
              <a:gd name="connsiteX0" fmla="*/ 0 w 1924129"/>
              <a:gd name="connsiteY0" fmla="*/ 4476750 h 4476750"/>
              <a:gd name="connsiteX1" fmla="*/ 342900 w 1924129"/>
              <a:gd name="connsiteY1" fmla="*/ 3638550 h 4476750"/>
              <a:gd name="connsiteX2" fmla="*/ 1038225 w 1924129"/>
              <a:gd name="connsiteY2" fmla="*/ 3067050 h 4476750"/>
              <a:gd name="connsiteX3" fmla="*/ 1924050 w 1924129"/>
              <a:gd name="connsiteY3" fmla="*/ 2238375 h 4476750"/>
              <a:gd name="connsiteX4" fmla="*/ 1085850 w 1924129"/>
              <a:gd name="connsiteY4" fmla="*/ 1314450 h 4476750"/>
              <a:gd name="connsiteX5" fmla="*/ 371475 w 1924129"/>
              <a:gd name="connsiteY5" fmla="*/ 771525 h 4476750"/>
              <a:gd name="connsiteX6" fmla="*/ 85725 w 1924129"/>
              <a:gd name="connsiteY6" fmla="*/ 0 h 4476750"/>
              <a:gd name="connsiteX0" fmla="*/ 0 w 1924062"/>
              <a:gd name="connsiteY0" fmla="*/ 4476750 h 4476750"/>
              <a:gd name="connsiteX1" fmla="*/ 342900 w 1924062"/>
              <a:gd name="connsiteY1" fmla="*/ 3638550 h 4476750"/>
              <a:gd name="connsiteX2" fmla="*/ 1038225 w 1924062"/>
              <a:gd name="connsiteY2" fmla="*/ 3067050 h 4476750"/>
              <a:gd name="connsiteX3" fmla="*/ 1924050 w 1924062"/>
              <a:gd name="connsiteY3" fmla="*/ 2238375 h 4476750"/>
              <a:gd name="connsiteX4" fmla="*/ 1057275 w 1924062"/>
              <a:gd name="connsiteY4" fmla="*/ 1333500 h 4476750"/>
              <a:gd name="connsiteX5" fmla="*/ 371475 w 1924062"/>
              <a:gd name="connsiteY5" fmla="*/ 771525 h 4476750"/>
              <a:gd name="connsiteX6" fmla="*/ 85725 w 1924062"/>
              <a:gd name="connsiteY6" fmla="*/ 0 h 4476750"/>
              <a:gd name="connsiteX0" fmla="*/ 0 w 1924062"/>
              <a:gd name="connsiteY0" fmla="*/ 4476750 h 4476750"/>
              <a:gd name="connsiteX1" fmla="*/ 342900 w 1924062"/>
              <a:gd name="connsiteY1" fmla="*/ 3638550 h 4476750"/>
              <a:gd name="connsiteX2" fmla="*/ 1038225 w 1924062"/>
              <a:gd name="connsiteY2" fmla="*/ 3067050 h 4476750"/>
              <a:gd name="connsiteX3" fmla="*/ 1924050 w 1924062"/>
              <a:gd name="connsiteY3" fmla="*/ 2238375 h 4476750"/>
              <a:gd name="connsiteX4" fmla="*/ 1057275 w 1924062"/>
              <a:gd name="connsiteY4" fmla="*/ 1333500 h 4476750"/>
              <a:gd name="connsiteX5" fmla="*/ 371475 w 1924062"/>
              <a:gd name="connsiteY5" fmla="*/ 771525 h 4476750"/>
              <a:gd name="connsiteX6" fmla="*/ 85725 w 1924062"/>
              <a:gd name="connsiteY6" fmla="*/ 0 h 447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24062" h="4476750">
                <a:moveTo>
                  <a:pt x="0" y="4476750"/>
                </a:moveTo>
                <a:cubicBezTo>
                  <a:pt x="17462" y="4171156"/>
                  <a:pt x="169863" y="3873500"/>
                  <a:pt x="342900" y="3638550"/>
                </a:cubicBezTo>
                <a:cubicBezTo>
                  <a:pt x="515937" y="3403600"/>
                  <a:pt x="774700" y="3300412"/>
                  <a:pt x="1038225" y="3067050"/>
                </a:cubicBezTo>
                <a:cubicBezTo>
                  <a:pt x="1301750" y="2833687"/>
                  <a:pt x="1920875" y="2527300"/>
                  <a:pt x="1924050" y="2238375"/>
                </a:cubicBezTo>
                <a:cubicBezTo>
                  <a:pt x="1927225" y="1949450"/>
                  <a:pt x="1325563" y="1568450"/>
                  <a:pt x="1057275" y="1333500"/>
                </a:cubicBezTo>
                <a:cubicBezTo>
                  <a:pt x="788987" y="1098550"/>
                  <a:pt x="533400" y="993775"/>
                  <a:pt x="371475" y="771525"/>
                </a:cubicBezTo>
                <a:cubicBezTo>
                  <a:pt x="209550" y="549275"/>
                  <a:pt x="84137" y="202406"/>
                  <a:pt x="85725" y="0"/>
                </a:cubicBez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Szabadkézi sokszög 7"/>
          <p:cNvSpPr/>
          <p:nvPr/>
        </p:nvSpPr>
        <p:spPr>
          <a:xfrm flipH="1">
            <a:off x="4539456" y="1380595"/>
            <a:ext cx="1924062" cy="3357563"/>
          </a:xfrm>
          <a:custGeom>
            <a:avLst/>
            <a:gdLst>
              <a:gd name="connsiteX0" fmla="*/ 76501 w 1838975"/>
              <a:gd name="connsiteY0" fmla="*/ 4486275 h 4486275"/>
              <a:gd name="connsiteX1" fmla="*/ 257476 w 1838975"/>
              <a:gd name="connsiteY1" fmla="*/ 3638550 h 4486275"/>
              <a:gd name="connsiteX2" fmla="*/ 952801 w 1838975"/>
              <a:gd name="connsiteY2" fmla="*/ 3067050 h 4486275"/>
              <a:gd name="connsiteX3" fmla="*/ 1838626 w 1838975"/>
              <a:gd name="connsiteY3" fmla="*/ 2238375 h 4486275"/>
              <a:gd name="connsiteX4" fmla="*/ 1048051 w 1838975"/>
              <a:gd name="connsiteY4" fmla="*/ 1228725 h 4486275"/>
              <a:gd name="connsiteX5" fmla="*/ 171751 w 1838975"/>
              <a:gd name="connsiteY5" fmla="*/ 609600 h 4486275"/>
              <a:gd name="connsiteX6" fmla="*/ 301 w 1838975"/>
              <a:gd name="connsiteY6" fmla="*/ 0 h 4486275"/>
              <a:gd name="connsiteX0" fmla="*/ 0 w 1924399"/>
              <a:gd name="connsiteY0" fmla="*/ 4476750 h 4476750"/>
              <a:gd name="connsiteX1" fmla="*/ 342900 w 1924399"/>
              <a:gd name="connsiteY1" fmla="*/ 3638550 h 4476750"/>
              <a:gd name="connsiteX2" fmla="*/ 1038225 w 1924399"/>
              <a:gd name="connsiteY2" fmla="*/ 3067050 h 4476750"/>
              <a:gd name="connsiteX3" fmla="*/ 1924050 w 1924399"/>
              <a:gd name="connsiteY3" fmla="*/ 2238375 h 4476750"/>
              <a:gd name="connsiteX4" fmla="*/ 1133475 w 1924399"/>
              <a:gd name="connsiteY4" fmla="*/ 1228725 h 4476750"/>
              <a:gd name="connsiteX5" fmla="*/ 257175 w 1924399"/>
              <a:gd name="connsiteY5" fmla="*/ 609600 h 4476750"/>
              <a:gd name="connsiteX6" fmla="*/ 85725 w 1924399"/>
              <a:gd name="connsiteY6" fmla="*/ 0 h 4476750"/>
              <a:gd name="connsiteX0" fmla="*/ 0 w 1924132"/>
              <a:gd name="connsiteY0" fmla="*/ 4476750 h 4476750"/>
              <a:gd name="connsiteX1" fmla="*/ 342900 w 1924132"/>
              <a:gd name="connsiteY1" fmla="*/ 3638550 h 4476750"/>
              <a:gd name="connsiteX2" fmla="*/ 1038225 w 1924132"/>
              <a:gd name="connsiteY2" fmla="*/ 3067050 h 4476750"/>
              <a:gd name="connsiteX3" fmla="*/ 1924050 w 1924132"/>
              <a:gd name="connsiteY3" fmla="*/ 2238375 h 4476750"/>
              <a:gd name="connsiteX4" fmla="*/ 1085850 w 1924132"/>
              <a:gd name="connsiteY4" fmla="*/ 1314450 h 4476750"/>
              <a:gd name="connsiteX5" fmla="*/ 257175 w 1924132"/>
              <a:gd name="connsiteY5" fmla="*/ 609600 h 4476750"/>
              <a:gd name="connsiteX6" fmla="*/ 85725 w 1924132"/>
              <a:gd name="connsiteY6" fmla="*/ 0 h 4476750"/>
              <a:gd name="connsiteX0" fmla="*/ 0 w 1924129"/>
              <a:gd name="connsiteY0" fmla="*/ 4476750 h 4476750"/>
              <a:gd name="connsiteX1" fmla="*/ 342900 w 1924129"/>
              <a:gd name="connsiteY1" fmla="*/ 3638550 h 4476750"/>
              <a:gd name="connsiteX2" fmla="*/ 1038225 w 1924129"/>
              <a:gd name="connsiteY2" fmla="*/ 3067050 h 4476750"/>
              <a:gd name="connsiteX3" fmla="*/ 1924050 w 1924129"/>
              <a:gd name="connsiteY3" fmla="*/ 2238375 h 4476750"/>
              <a:gd name="connsiteX4" fmla="*/ 1085850 w 1924129"/>
              <a:gd name="connsiteY4" fmla="*/ 1314450 h 4476750"/>
              <a:gd name="connsiteX5" fmla="*/ 371475 w 1924129"/>
              <a:gd name="connsiteY5" fmla="*/ 771525 h 4476750"/>
              <a:gd name="connsiteX6" fmla="*/ 85725 w 1924129"/>
              <a:gd name="connsiteY6" fmla="*/ 0 h 4476750"/>
              <a:gd name="connsiteX0" fmla="*/ 0 w 1924062"/>
              <a:gd name="connsiteY0" fmla="*/ 4476750 h 4476750"/>
              <a:gd name="connsiteX1" fmla="*/ 342900 w 1924062"/>
              <a:gd name="connsiteY1" fmla="*/ 3638550 h 4476750"/>
              <a:gd name="connsiteX2" fmla="*/ 1038225 w 1924062"/>
              <a:gd name="connsiteY2" fmla="*/ 3067050 h 4476750"/>
              <a:gd name="connsiteX3" fmla="*/ 1924050 w 1924062"/>
              <a:gd name="connsiteY3" fmla="*/ 2238375 h 4476750"/>
              <a:gd name="connsiteX4" fmla="*/ 1057275 w 1924062"/>
              <a:gd name="connsiteY4" fmla="*/ 1333500 h 4476750"/>
              <a:gd name="connsiteX5" fmla="*/ 371475 w 1924062"/>
              <a:gd name="connsiteY5" fmla="*/ 771525 h 4476750"/>
              <a:gd name="connsiteX6" fmla="*/ 85725 w 1924062"/>
              <a:gd name="connsiteY6" fmla="*/ 0 h 4476750"/>
              <a:gd name="connsiteX0" fmla="*/ 0 w 1924062"/>
              <a:gd name="connsiteY0" fmla="*/ 4476750 h 4476750"/>
              <a:gd name="connsiteX1" fmla="*/ 342900 w 1924062"/>
              <a:gd name="connsiteY1" fmla="*/ 3638550 h 4476750"/>
              <a:gd name="connsiteX2" fmla="*/ 1038225 w 1924062"/>
              <a:gd name="connsiteY2" fmla="*/ 3067050 h 4476750"/>
              <a:gd name="connsiteX3" fmla="*/ 1924050 w 1924062"/>
              <a:gd name="connsiteY3" fmla="*/ 2238375 h 4476750"/>
              <a:gd name="connsiteX4" fmla="*/ 1057275 w 1924062"/>
              <a:gd name="connsiteY4" fmla="*/ 1333500 h 4476750"/>
              <a:gd name="connsiteX5" fmla="*/ 371475 w 1924062"/>
              <a:gd name="connsiteY5" fmla="*/ 771525 h 4476750"/>
              <a:gd name="connsiteX6" fmla="*/ 85725 w 1924062"/>
              <a:gd name="connsiteY6" fmla="*/ 0 h 447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24062" h="4476750">
                <a:moveTo>
                  <a:pt x="0" y="4476750"/>
                </a:moveTo>
                <a:cubicBezTo>
                  <a:pt x="17462" y="4171156"/>
                  <a:pt x="169863" y="3873500"/>
                  <a:pt x="342900" y="3638550"/>
                </a:cubicBezTo>
                <a:cubicBezTo>
                  <a:pt x="515937" y="3403600"/>
                  <a:pt x="774700" y="3300412"/>
                  <a:pt x="1038225" y="3067050"/>
                </a:cubicBezTo>
                <a:cubicBezTo>
                  <a:pt x="1301750" y="2833687"/>
                  <a:pt x="1920875" y="2527300"/>
                  <a:pt x="1924050" y="2238375"/>
                </a:cubicBezTo>
                <a:cubicBezTo>
                  <a:pt x="1927225" y="1949450"/>
                  <a:pt x="1325563" y="1568450"/>
                  <a:pt x="1057275" y="1333500"/>
                </a:cubicBezTo>
                <a:cubicBezTo>
                  <a:pt x="788987" y="1098550"/>
                  <a:pt x="533400" y="993775"/>
                  <a:pt x="371475" y="771525"/>
                </a:cubicBezTo>
                <a:cubicBezTo>
                  <a:pt x="209550" y="549275"/>
                  <a:pt x="84137" y="202406"/>
                  <a:pt x="85725" y="0"/>
                </a:cubicBez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9" name="Egyenes összekötő 8"/>
          <p:cNvCxnSpPr/>
          <p:nvPr/>
        </p:nvCxnSpPr>
        <p:spPr>
          <a:xfrm flipV="1">
            <a:off x="4277386" y="3059376"/>
            <a:ext cx="2736304"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Szövegdoboz 9"/>
          <p:cNvSpPr txBox="1"/>
          <p:nvPr/>
        </p:nvSpPr>
        <p:spPr>
          <a:xfrm>
            <a:off x="4892331" y="2594915"/>
            <a:ext cx="1331519" cy="523220"/>
          </a:xfrm>
          <a:prstGeom prst="rect">
            <a:avLst/>
          </a:prstGeom>
          <a:noFill/>
        </p:spPr>
        <p:txBody>
          <a:bodyPr wrap="none" rtlCol="0">
            <a:spAutoFit/>
          </a:bodyPr>
          <a:lstStyle/>
          <a:p>
            <a:r>
              <a:rPr lang="hu-HU" sz="2800" dirty="0" err="1" smtClean="0">
                <a:latin typeface="+mn-lt"/>
              </a:rPr>
              <a:t>Equator</a:t>
            </a:r>
            <a:endParaRPr lang="en-US" sz="2800" dirty="0">
              <a:latin typeface="+mn-lt"/>
            </a:endParaRPr>
          </a:p>
        </p:txBody>
      </p:sp>
      <p:sp>
        <p:nvSpPr>
          <p:cNvPr id="11" name="Szövegdoboz 10"/>
          <p:cNvSpPr txBox="1"/>
          <p:nvPr/>
        </p:nvSpPr>
        <p:spPr>
          <a:xfrm>
            <a:off x="7477240" y="3363838"/>
            <a:ext cx="1040670" cy="523220"/>
          </a:xfrm>
          <a:prstGeom prst="rect">
            <a:avLst/>
          </a:prstGeom>
          <a:noFill/>
        </p:spPr>
        <p:txBody>
          <a:bodyPr wrap="none" rtlCol="0">
            <a:spAutoFit/>
          </a:bodyPr>
          <a:lstStyle/>
          <a:p>
            <a:r>
              <a:rPr lang="hu-HU" sz="2800" dirty="0" err="1" smtClean="0">
                <a:latin typeface="+mn-lt"/>
              </a:rPr>
              <a:t>North</a:t>
            </a:r>
            <a:endParaRPr lang="en-US" sz="2800" dirty="0">
              <a:latin typeface="+mn-lt"/>
            </a:endParaRPr>
          </a:p>
        </p:txBody>
      </p:sp>
      <p:sp>
        <p:nvSpPr>
          <p:cNvPr id="12" name="Szövegdoboz 11"/>
          <p:cNvSpPr txBox="1"/>
          <p:nvPr/>
        </p:nvSpPr>
        <p:spPr>
          <a:xfrm>
            <a:off x="5720029" y="2036844"/>
            <a:ext cx="1757211" cy="523220"/>
          </a:xfrm>
          <a:prstGeom prst="rect">
            <a:avLst/>
          </a:prstGeom>
          <a:noFill/>
        </p:spPr>
        <p:txBody>
          <a:bodyPr wrap="none" rtlCol="0">
            <a:spAutoFit/>
          </a:bodyPr>
          <a:lstStyle/>
          <a:p>
            <a:r>
              <a:rPr lang="hu-HU" sz="2800" dirty="0" smtClean="0">
                <a:latin typeface="+mn-lt"/>
              </a:rPr>
              <a:t>South </a:t>
            </a:r>
            <a:r>
              <a:rPr lang="hu-HU" sz="2800" dirty="0" err="1" smtClean="0">
                <a:latin typeface="+mn-lt"/>
              </a:rPr>
              <a:t>pole</a:t>
            </a:r>
            <a:endParaRPr lang="en-US" sz="2800" dirty="0">
              <a:latin typeface="+mn-lt"/>
            </a:endParaRPr>
          </a:p>
        </p:txBody>
      </p:sp>
      <p:cxnSp>
        <p:nvCxnSpPr>
          <p:cNvPr id="13" name="Egyenes összekötő 12"/>
          <p:cNvCxnSpPr/>
          <p:nvPr/>
        </p:nvCxnSpPr>
        <p:spPr>
          <a:xfrm flipV="1">
            <a:off x="4221935" y="1375302"/>
            <a:ext cx="2736304"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Ellipszis 14"/>
          <p:cNvSpPr/>
          <p:nvPr/>
        </p:nvSpPr>
        <p:spPr>
          <a:xfrm>
            <a:off x="4277386" y="4596975"/>
            <a:ext cx="468052" cy="351039"/>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6" name="Ellipszis 15"/>
          <p:cNvSpPr/>
          <p:nvPr/>
        </p:nvSpPr>
        <p:spPr>
          <a:xfrm>
            <a:off x="6211529" y="4594370"/>
            <a:ext cx="468052" cy="351039"/>
          </a:xfrm>
          <a:prstGeom prst="ellipse">
            <a:avLst/>
          </a:prstGeom>
          <a:solidFill>
            <a:srgbClr val="14F85B"/>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7" name="Jobbra nyíl 16"/>
          <p:cNvSpPr/>
          <p:nvPr/>
        </p:nvSpPr>
        <p:spPr>
          <a:xfrm rot="16200000">
            <a:off x="7523720" y="3652015"/>
            <a:ext cx="947711" cy="12006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8" name="Szövegdoboz 17"/>
          <p:cNvSpPr txBox="1"/>
          <p:nvPr/>
        </p:nvSpPr>
        <p:spPr>
          <a:xfrm>
            <a:off x="5636852" y="3431492"/>
            <a:ext cx="1760418" cy="523220"/>
          </a:xfrm>
          <a:prstGeom prst="rect">
            <a:avLst/>
          </a:prstGeom>
          <a:noFill/>
        </p:spPr>
        <p:txBody>
          <a:bodyPr wrap="none" rtlCol="0">
            <a:spAutoFit/>
          </a:bodyPr>
          <a:lstStyle/>
          <a:p>
            <a:r>
              <a:rPr lang="hu-HU" sz="2800" dirty="0" err="1" smtClean="0">
                <a:latin typeface="+mn-lt"/>
              </a:rPr>
              <a:t>North</a:t>
            </a:r>
            <a:r>
              <a:rPr lang="hu-HU" sz="2800" dirty="0" smtClean="0">
                <a:latin typeface="+mn-lt"/>
              </a:rPr>
              <a:t> </a:t>
            </a:r>
            <a:r>
              <a:rPr lang="hu-HU" sz="2800" dirty="0" err="1" smtClean="0">
                <a:latin typeface="+mn-lt"/>
              </a:rPr>
              <a:t>pole</a:t>
            </a:r>
            <a:endParaRPr lang="en-US" sz="2800" dirty="0">
              <a:latin typeface="+mn-lt"/>
            </a:endParaRPr>
          </a:p>
        </p:txBody>
      </p:sp>
      <p:sp>
        <p:nvSpPr>
          <p:cNvPr id="19" name="Szövegdoboz 18"/>
          <p:cNvSpPr txBox="1"/>
          <p:nvPr/>
        </p:nvSpPr>
        <p:spPr>
          <a:xfrm>
            <a:off x="7478843" y="4633727"/>
            <a:ext cx="1037463" cy="523220"/>
          </a:xfrm>
          <a:prstGeom prst="rect">
            <a:avLst/>
          </a:prstGeom>
          <a:noFill/>
        </p:spPr>
        <p:txBody>
          <a:bodyPr wrap="none" rtlCol="0">
            <a:spAutoFit/>
          </a:bodyPr>
          <a:lstStyle/>
          <a:p>
            <a:r>
              <a:rPr lang="hu-HU" sz="2800" dirty="0" smtClean="0">
                <a:latin typeface="+mn-lt"/>
              </a:rPr>
              <a:t>South</a:t>
            </a:r>
            <a:endParaRPr lang="en-US" sz="2800" dirty="0">
              <a:latin typeface="+mn-lt"/>
            </a:endParaRPr>
          </a:p>
        </p:txBody>
      </p:sp>
      <p:pic>
        <p:nvPicPr>
          <p:cNvPr id="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60" y="1275607"/>
            <a:ext cx="3766160" cy="3438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Ellipszis 20"/>
          <p:cNvSpPr/>
          <p:nvPr/>
        </p:nvSpPr>
        <p:spPr>
          <a:xfrm>
            <a:off x="1259632" y="2875050"/>
            <a:ext cx="324036" cy="29076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Ellipszis 21"/>
          <p:cNvSpPr/>
          <p:nvPr/>
        </p:nvSpPr>
        <p:spPr>
          <a:xfrm>
            <a:off x="1736068" y="2875050"/>
            <a:ext cx="324036" cy="290766"/>
          </a:xfrm>
          <a:prstGeom prst="ellipse">
            <a:avLst/>
          </a:prstGeom>
          <a:solidFill>
            <a:srgbClr val="14F85B"/>
          </a:solidFill>
          <a:ln>
            <a:solidFill>
              <a:srgbClr val="01AF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Jobbra nyíl 22"/>
          <p:cNvSpPr/>
          <p:nvPr/>
        </p:nvSpPr>
        <p:spPr>
          <a:xfrm rot="16200000">
            <a:off x="7523720" y="2330826"/>
            <a:ext cx="947711" cy="12006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4" name="Szövegdoboz 23"/>
          <p:cNvSpPr txBox="1"/>
          <p:nvPr/>
        </p:nvSpPr>
        <p:spPr>
          <a:xfrm>
            <a:off x="7478843" y="2084534"/>
            <a:ext cx="1037463" cy="523220"/>
          </a:xfrm>
          <a:prstGeom prst="rect">
            <a:avLst/>
          </a:prstGeom>
          <a:noFill/>
        </p:spPr>
        <p:txBody>
          <a:bodyPr wrap="none" rtlCol="0">
            <a:spAutoFit/>
          </a:bodyPr>
          <a:lstStyle/>
          <a:p>
            <a:r>
              <a:rPr lang="hu-HU" sz="2800" dirty="0" smtClean="0">
                <a:latin typeface="+mn-lt"/>
              </a:rPr>
              <a:t>South</a:t>
            </a:r>
            <a:endParaRPr lang="en-US" sz="2800" dirty="0">
              <a:latin typeface="+mn-lt"/>
            </a:endParaRPr>
          </a:p>
        </p:txBody>
      </p:sp>
      <p:sp>
        <p:nvSpPr>
          <p:cNvPr id="25" name="Szövegdoboz 24"/>
          <p:cNvSpPr txBox="1"/>
          <p:nvPr/>
        </p:nvSpPr>
        <p:spPr>
          <a:xfrm>
            <a:off x="7513057" y="860981"/>
            <a:ext cx="1040670" cy="523220"/>
          </a:xfrm>
          <a:prstGeom prst="rect">
            <a:avLst/>
          </a:prstGeom>
          <a:noFill/>
        </p:spPr>
        <p:txBody>
          <a:bodyPr wrap="none" rtlCol="0">
            <a:spAutoFit/>
          </a:bodyPr>
          <a:lstStyle/>
          <a:p>
            <a:r>
              <a:rPr lang="hu-HU" sz="2800" dirty="0" err="1" smtClean="0">
                <a:latin typeface="+mn-lt"/>
              </a:rPr>
              <a:t>North</a:t>
            </a:r>
            <a:endParaRPr lang="en-US" sz="2800" dirty="0">
              <a:latin typeface="+mn-lt"/>
            </a:endParaRPr>
          </a:p>
        </p:txBody>
      </p:sp>
      <p:sp>
        <p:nvSpPr>
          <p:cNvPr id="26" name="Jobbra nyíl 25"/>
          <p:cNvSpPr/>
          <p:nvPr/>
        </p:nvSpPr>
        <p:spPr>
          <a:xfrm rot="16200000">
            <a:off x="7613834" y="1166868"/>
            <a:ext cx="839117" cy="12006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7" name="Szövegdoboz 26"/>
          <p:cNvSpPr txBox="1"/>
          <p:nvPr/>
        </p:nvSpPr>
        <p:spPr>
          <a:xfrm>
            <a:off x="4905205" y="1321811"/>
            <a:ext cx="1331519" cy="523220"/>
          </a:xfrm>
          <a:prstGeom prst="rect">
            <a:avLst/>
          </a:prstGeom>
          <a:noFill/>
        </p:spPr>
        <p:txBody>
          <a:bodyPr wrap="none" rtlCol="0">
            <a:spAutoFit/>
          </a:bodyPr>
          <a:lstStyle/>
          <a:p>
            <a:r>
              <a:rPr lang="hu-HU" sz="2800" dirty="0" err="1" smtClean="0">
                <a:latin typeface="+mn-lt"/>
              </a:rPr>
              <a:t>Equator</a:t>
            </a:r>
            <a:endParaRPr lang="en-US" sz="2800" dirty="0">
              <a:latin typeface="+mn-lt"/>
            </a:endParaRPr>
          </a:p>
        </p:txBody>
      </p:sp>
    </p:spTree>
    <p:extLst>
      <p:ext uri="{BB962C8B-B14F-4D97-AF65-F5344CB8AC3E}">
        <p14:creationId xmlns:p14="http://schemas.microsoft.com/office/powerpoint/2010/main" val="2706036617"/>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8.33333E-7 2.22222E-6 L 0.00833 -0.06173 L 0.02535 -0.10124 L 0.05243 -0.14938 L 0.07483 -0.17531 L 0.10573 -0.19969 " pathEditMode="relative" rAng="0" ptsTypes="AAAAAA">
                                      <p:cBhvr>
                                        <p:cTn id="6" dur="2000" fill="hold"/>
                                        <p:tgtEl>
                                          <p:spTgt spid="15"/>
                                        </p:tgtEl>
                                        <p:attrNameLst>
                                          <p:attrName>ppt_x</p:attrName>
                                          <p:attrName>ppt_y</p:attrName>
                                        </p:attrNameLst>
                                      </p:cBhvr>
                                      <p:rCtr x="5278" y="-10000"/>
                                    </p:animMotion>
                                  </p:childTnLst>
                                </p:cTn>
                              </p:par>
                              <p:par>
                                <p:cTn id="7" presetID="0" presetClass="path" presetSubtype="0" accel="50000" decel="50000" fill="hold" grpId="0" nodeType="withEffect">
                                  <p:stCondLst>
                                    <p:cond delay="0"/>
                                  </p:stCondLst>
                                  <p:childTnLst>
                                    <p:animMotion origin="layout" path="M -1.11111E-6 -4.93827E-7 L -0.00781 -0.06173 L -0.02344 -0.10123 L -0.04826 -0.14938 L -0.06858 -0.17531 L -0.0967 -0.19969 " pathEditMode="relative" rAng="0" ptsTypes="AAAAAA">
                                      <p:cBhvr>
                                        <p:cTn id="8" dur="2000" fill="hold"/>
                                        <p:tgtEl>
                                          <p:spTgt spid="16"/>
                                        </p:tgtEl>
                                        <p:attrNameLst>
                                          <p:attrName>ppt_x</p:attrName>
                                          <p:attrName>ppt_y</p:attrName>
                                        </p:attrNameLst>
                                      </p:cBhvr>
                                      <p:rCtr x="-4844" y="-10000"/>
                                    </p:animMotion>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1" nodeType="clickEffect">
                                  <p:stCondLst>
                                    <p:cond delay="0"/>
                                  </p:stCondLst>
                                  <p:childTnLst>
                                    <p:animMotion origin="layout" path="M -0.1059 -0.19908 L -0.14219 -0.22531 L -0.17986 -0.26636 L -0.20365 -0.29908 L -0.21354 -0.3358 L -0.1882 -0.38797 L -0.15208 -0.4179 L -0.12136 -0.44661 L -0.10434 -0.46976 " pathEditMode="relative" rAng="0" ptsTypes="AAAAAAAAA">
                                      <p:cBhvr>
                                        <p:cTn id="12" dur="2000" fill="hold"/>
                                        <p:tgtEl>
                                          <p:spTgt spid="16"/>
                                        </p:tgtEl>
                                        <p:attrNameLst>
                                          <p:attrName>ppt_x</p:attrName>
                                          <p:attrName>ppt_y</p:attrName>
                                        </p:attrNameLst>
                                      </p:cBhvr>
                                      <p:rCtr x="-5313" y="-13549"/>
                                    </p:animMotion>
                                  </p:childTnLst>
                                </p:cTn>
                              </p:par>
                              <p:par>
                                <p:cTn id="13" presetID="0" presetClass="path" presetSubtype="0" accel="50000" decel="50000" fill="hold" grpId="1" nodeType="withEffect">
                                  <p:stCondLst>
                                    <p:cond delay="0"/>
                                  </p:stCondLst>
                                  <p:childTnLst>
                                    <p:animMotion origin="layout" path="M 0.10573 -0.19969 L 0.12795 -0.22161 L 0.16875 -0.25988 L 0.21423 -0.32006 L 0.20868 -0.35587 L 0.18021 -0.39414 L 0.11111 -0.47315 " pathEditMode="relative" rAng="0" ptsTypes="AAAAAAA">
                                      <p:cBhvr>
                                        <p:cTn id="14" dur="2000" fill="hold"/>
                                        <p:tgtEl>
                                          <p:spTgt spid="15"/>
                                        </p:tgtEl>
                                        <p:attrNameLst>
                                          <p:attrName>ppt_x</p:attrName>
                                          <p:attrName>ppt_y</p:attrName>
                                        </p:attrNameLst>
                                      </p:cBhvr>
                                      <p:rCtr x="5417" y="-13673"/>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2" nodeType="clickEffect">
                                  <p:stCondLst>
                                    <p:cond delay="0"/>
                                  </p:stCondLst>
                                  <p:childTnLst>
                                    <p:animMotion origin="layout" path="M -0.10434 -0.47623 L -0.06649 -0.50617 L -0.0342 -0.5571 L -0.01371 -0.61481 L -0.01094 -0.65247 " pathEditMode="relative" rAng="0" ptsTypes="AAAAA">
                                      <p:cBhvr>
                                        <p:cTn id="18" dur="2000" fill="hold"/>
                                        <p:tgtEl>
                                          <p:spTgt spid="16"/>
                                        </p:tgtEl>
                                        <p:attrNameLst>
                                          <p:attrName>ppt_x</p:attrName>
                                          <p:attrName>ppt_y</p:attrName>
                                        </p:attrNameLst>
                                      </p:cBhvr>
                                      <p:rCtr x="4670" y="-8827"/>
                                    </p:animMotion>
                                  </p:childTnLst>
                                </p:cTn>
                              </p:par>
                              <p:par>
                                <p:cTn id="19" presetID="0" presetClass="path" presetSubtype="0" accel="50000" decel="50000" fill="hold" grpId="2" nodeType="withEffect">
                                  <p:stCondLst>
                                    <p:cond delay="0"/>
                                  </p:stCondLst>
                                  <p:childTnLst>
                                    <p:animMotion origin="layout" path="M 0.1073 -0.47037 L 0.06546 -0.51667 L 0.03681 -0.55617 L 0.01823 -0.60555 L 0.00816 -0.65957 " pathEditMode="relative" rAng="0" ptsTypes="AAAAA">
                                      <p:cBhvr>
                                        <p:cTn id="20" dur="2000" fill="hold"/>
                                        <p:tgtEl>
                                          <p:spTgt spid="15"/>
                                        </p:tgtEl>
                                        <p:attrNameLst>
                                          <p:attrName>ppt_x</p:attrName>
                                          <p:attrName>ppt_y</p:attrName>
                                        </p:attrNameLst>
                                      </p:cBhvr>
                                      <p:rCtr x="-4965" y="-94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err="1" smtClean="0">
                <a:solidFill>
                  <a:srgbClr val="FF0000"/>
                </a:solidFill>
              </a:rPr>
              <a:t>Euclidean</a:t>
            </a:r>
            <a:r>
              <a:rPr lang="hu-HU" dirty="0" smtClean="0">
                <a:solidFill>
                  <a:srgbClr val="FF0000"/>
                </a:solidFill>
              </a:rPr>
              <a:t> </a:t>
            </a:r>
            <a:r>
              <a:rPr lang="hu-HU" dirty="0" err="1" smtClean="0">
                <a:solidFill>
                  <a:srgbClr val="FF0000"/>
                </a:solidFill>
              </a:rPr>
              <a:t>geometry</a:t>
            </a:r>
            <a:r>
              <a:rPr lang="hu-HU" dirty="0" smtClean="0">
                <a:solidFill>
                  <a:srgbClr val="FF0000"/>
                </a:solidFill>
              </a:rPr>
              <a:t> of </a:t>
            </a:r>
            <a:r>
              <a:rPr lang="hu-HU" dirty="0" err="1" smtClean="0">
                <a:solidFill>
                  <a:srgbClr val="FF0000"/>
                </a:solidFill>
              </a:rPr>
              <a:t>the</a:t>
            </a:r>
            <a:r>
              <a:rPr lang="hu-HU" dirty="0" smtClean="0">
                <a:solidFill>
                  <a:srgbClr val="FF0000"/>
                </a:solidFill>
              </a:rPr>
              <a:t> 3D </a:t>
            </a:r>
            <a:r>
              <a:rPr lang="hu-HU" dirty="0" err="1" smtClean="0">
                <a:solidFill>
                  <a:srgbClr val="FF0000"/>
                </a:solidFill>
              </a:rPr>
              <a:t>space</a:t>
            </a:r>
            <a:endParaRPr lang="en-US" dirty="0">
              <a:solidFill>
                <a:srgbClr val="FF0000"/>
              </a:solidFill>
            </a:endParaRPr>
          </a:p>
        </p:txBody>
      </p:sp>
      <mc:AlternateContent xmlns:mc="http://schemas.openxmlformats.org/markup-compatibility/2006" xmlns:a14="http://schemas.microsoft.com/office/drawing/2010/main">
        <mc:Choice Requires="a14">
          <p:sp>
            <p:nvSpPr>
              <p:cNvPr id="3" name="Tartalom helye 2"/>
              <p:cNvSpPr>
                <a:spLocks noGrp="1"/>
              </p:cNvSpPr>
              <p:nvPr>
                <p:ph idx="1"/>
              </p:nvPr>
            </p:nvSpPr>
            <p:spPr>
              <a:xfrm>
                <a:off x="431540" y="1167594"/>
                <a:ext cx="8229600" cy="3975906"/>
              </a:xfrm>
            </p:spPr>
            <p:txBody>
              <a:bodyPr>
                <a:normAutofit fontScale="92500" lnSpcReduction="10000"/>
              </a:bodyPr>
              <a:lstStyle/>
              <a:p>
                <a:r>
                  <a:rPr lang="hu-HU" sz="2800" dirty="0" err="1" smtClean="0"/>
                  <a:t>Ambient</a:t>
                </a:r>
                <a:r>
                  <a:rPr lang="hu-HU" sz="2800" dirty="0" smtClean="0"/>
                  <a:t> </a:t>
                </a:r>
                <a:r>
                  <a:rPr lang="hu-HU" sz="2800" dirty="0" err="1" smtClean="0"/>
                  <a:t>space</a:t>
                </a:r>
                <a:r>
                  <a:rPr lang="hu-HU" sz="2800" dirty="0" smtClean="0"/>
                  <a:t> is 4D: </a:t>
                </a:r>
                <a14:m>
                  <m:oMath xmlns:m="http://schemas.openxmlformats.org/officeDocument/2006/math">
                    <m:r>
                      <a:rPr lang="hu-HU" sz="2400" b="1" i="1">
                        <a:latin typeface="Cambria Math"/>
                      </a:rPr>
                      <m:t>𝒂</m:t>
                    </m:r>
                    <m:r>
                      <a:rPr lang="en-US" sz="2400" i="1">
                        <a:latin typeface="Cambria Math"/>
                      </a:rPr>
                      <m:t>=</m:t>
                    </m:r>
                    <m:d>
                      <m:dPr>
                        <m:begChr m:val="["/>
                        <m:endChr m:val="]"/>
                        <m:ctrlPr>
                          <a:rPr lang="en-US" sz="2400" i="1">
                            <a:latin typeface="Cambria Math" panose="02040503050406030204" pitchFamily="18" charset="0"/>
                          </a:rPr>
                        </m:ctrlPr>
                      </m:dPr>
                      <m:e>
                        <m:r>
                          <a:rPr lang="en-US" sz="2400" i="1">
                            <a:latin typeface="Cambria Math"/>
                          </a:rPr>
                          <m:t>𝑥</m:t>
                        </m:r>
                        <m:r>
                          <a:rPr lang="en-US" sz="2400" i="1">
                            <a:latin typeface="Cambria Math"/>
                          </a:rPr>
                          <m:t>,</m:t>
                        </m:r>
                        <m:r>
                          <a:rPr lang="en-US" sz="2400" i="1">
                            <a:latin typeface="Cambria Math"/>
                          </a:rPr>
                          <m:t>𝑦</m:t>
                        </m:r>
                        <m:r>
                          <a:rPr lang="en-US" sz="2400" i="1">
                            <a:latin typeface="Cambria Math"/>
                          </a:rPr>
                          <m:t>,</m:t>
                        </m:r>
                        <m:r>
                          <a:rPr lang="hu-HU" sz="2400" i="1">
                            <a:latin typeface="Cambria Math"/>
                          </a:rPr>
                          <m:t>𝑧</m:t>
                        </m:r>
                        <m:r>
                          <a:rPr lang="hu-HU" sz="2400" i="1">
                            <a:latin typeface="Cambria Math"/>
                          </a:rPr>
                          <m:t>,</m:t>
                        </m:r>
                        <m:r>
                          <a:rPr lang="hu-HU" sz="2400" i="1">
                            <a:latin typeface="Cambria Math"/>
                          </a:rPr>
                          <m:t>𝑤</m:t>
                        </m:r>
                      </m:e>
                    </m:d>
                  </m:oMath>
                </a14:m>
                <a:r>
                  <a:rPr lang="hu-HU" sz="2400" dirty="0" smtClean="0"/>
                  <a:t> </a:t>
                </a:r>
              </a:p>
              <a:p>
                <a:r>
                  <a:rPr lang="hu-HU" sz="2800" dirty="0" err="1" smtClean="0"/>
                  <a:t>Dot</a:t>
                </a:r>
                <a:r>
                  <a:rPr lang="hu-HU" sz="2800" dirty="0" smtClean="0"/>
                  <a:t> </a:t>
                </a:r>
                <a:r>
                  <a:rPr lang="hu-HU" sz="2800" dirty="0" err="1" smtClean="0"/>
                  <a:t>product</a:t>
                </a:r>
                <a:r>
                  <a:rPr lang="hu-HU" sz="2800" dirty="0" smtClean="0"/>
                  <a:t>: </a:t>
                </a:r>
                <a14:m>
                  <m:oMath xmlns:m="http://schemas.openxmlformats.org/officeDocument/2006/math">
                    <m:sSub>
                      <m:sSubPr>
                        <m:ctrlPr>
                          <a:rPr lang="en-US" sz="2400" i="1">
                            <a:latin typeface="Cambria Math" panose="02040503050406030204" pitchFamily="18" charset="0"/>
                          </a:rPr>
                        </m:ctrlPr>
                      </m:sSubPr>
                      <m:e>
                        <m:sSub>
                          <m:sSubPr>
                            <m:ctrlPr>
                              <a:rPr lang="en-US" sz="2400" i="1">
                                <a:latin typeface="Cambria Math" panose="02040503050406030204" pitchFamily="18" charset="0"/>
                              </a:rPr>
                            </m:ctrlPr>
                          </m:sSubPr>
                          <m:e>
                            <m:r>
                              <a:rPr lang="en-US" sz="2400" b="1" i="1">
                                <a:latin typeface="Cambria Math"/>
                              </a:rPr>
                              <m:t>𝒂</m:t>
                            </m:r>
                          </m:e>
                          <m:sub>
                            <m:r>
                              <a:rPr lang="en-US" sz="2400" i="1">
                                <a:latin typeface="Cambria Math"/>
                              </a:rPr>
                              <m:t>1</m:t>
                            </m:r>
                          </m:sub>
                        </m:sSub>
                        <m:r>
                          <a:rPr lang="en-US" sz="2400" i="1" smtClean="0">
                            <a:latin typeface="Cambria Math"/>
                            <a:ea typeface="Cambria Math"/>
                          </a:rPr>
                          <m:t>∙</m:t>
                        </m:r>
                        <m:r>
                          <a:rPr lang="en-US" sz="2400" b="1" i="1">
                            <a:latin typeface="Cambria Math"/>
                          </a:rPr>
                          <m:t>𝒂</m:t>
                        </m:r>
                      </m:e>
                      <m:sub>
                        <m:r>
                          <a:rPr lang="en-US" sz="2400" i="1">
                            <a:latin typeface="Cambria Math"/>
                          </a:rPr>
                          <m:t>2</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𝑥</m:t>
                        </m:r>
                      </m:e>
                      <m:sub>
                        <m:r>
                          <a:rPr lang="en-US" sz="2400" i="1">
                            <a:latin typeface="Cambria Math"/>
                          </a:rPr>
                          <m:t>1</m:t>
                        </m:r>
                      </m:sub>
                    </m:sSub>
                    <m:sSub>
                      <m:sSubPr>
                        <m:ctrlPr>
                          <a:rPr lang="en-US" sz="2400" i="1">
                            <a:latin typeface="Cambria Math" panose="02040503050406030204" pitchFamily="18" charset="0"/>
                          </a:rPr>
                        </m:ctrlPr>
                      </m:sSubPr>
                      <m:e>
                        <m:r>
                          <a:rPr lang="en-US" sz="2400" i="1">
                            <a:latin typeface="Cambria Math"/>
                          </a:rPr>
                          <m:t>𝑥</m:t>
                        </m:r>
                      </m:e>
                      <m:sub>
                        <m:r>
                          <a:rPr lang="en-US" sz="2400" i="1">
                            <a:latin typeface="Cambria Math"/>
                          </a:rPr>
                          <m:t>2</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𝑦</m:t>
                        </m:r>
                      </m:e>
                      <m:sub>
                        <m:r>
                          <a:rPr lang="en-US" sz="2400" i="1">
                            <a:latin typeface="Cambria Math"/>
                          </a:rPr>
                          <m:t>1</m:t>
                        </m:r>
                      </m:sub>
                    </m:sSub>
                    <m:sSub>
                      <m:sSubPr>
                        <m:ctrlPr>
                          <a:rPr lang="en-US" sz="2400" i="1">
                            <a:latin typeface="Cambria Math" panose="02040503050406030204" pitchFamily="18" charset="0"/>
                          </a:rPr>
                        </m:ctrlPr>
                      </m:sSubPr>
                      <m:e>
                        <m:r>
                          <a:rPr lang="en-US" sz="2400" i="1">
                            <a:latin typeface="Cambria Math"/>
                          </a:rPr>
                          <m:t>𝑦</m:t>
                        </m:r>
                      </m:e>
                      <m:sub>
                        <m:r>
                          <a:rPr lang="en-US" sz="2400" i="1">
                            <a:latin typeface="Cambria Math"/>
                          </a:rPr>
                          <m:t>2</m:t>
                        </m:r>
                      </m:sub>
                    </m:sSub>
                    <m:sSub>
                      <m:sSubPr>
                        <m:ctrlPr>
                          <a:rPr lang="en-US" sz="2400" i="1">
                            <a:latin typeface="Cambria Math" panose="02040503050406030204" pitchFamily="18" charset="0"/>
                          </a:rPr>
                        </m:ctrlPr>
                      </m:sSubPr>
                      <m:e>
                        <m:r>
                          <a:rPr lang="en-US" sz="2400" i="1">
                            <a:latin typeface="Cambria Math"/>
                          </a:rPr>
                          <m:t>+</m:t>
                        </m:r>
                        <m:sSub>
                          <m:sSubPr>
                            <m:ctrlPr>
                              <a:rPr lang="en-US" sz="2400" i="1">
                                <a:latin typeface="Cambria Math" panose="02040503050406030204" pitchFamily="18" charset="0"/>
                              </a:rPr>
                            </m:ctrlPr>
                          </m:sSubPr>
                          <m:e>
                            <m:r>
                              <a:rPr lang="hu-HU" sz="2400" b="0" i="1" smtClean="0">
                                <a:latin typeface="Cambria Math"/>
                              </a:rPr>
                              <m:t>𝑧</m:t>
                            </m:r>
                          </m:e>
                          <m:sub>
                            <m:r>
                              <a:rPr lang="en-US" sz="2400" i="1">
                                <a:latin typeface="Cambria Math"/>
                              </a:rPr>
                              <m:t>1</m:t>
                            </m:r>
                          </m:sub>
                        </m:sSub>
                        <m:sSub>
                          <m:sSubPr>
                            <m:ctrlPr>
                              <a:rPr lang="en-US" sz="2400" i="1">
                                <a:latin typeface="Cambria Math" panose="02040503050406030204" pitchFamily="18" charset="0"/>
                              </a:rPr>
                            </m:ctrlPr>
                          </m:sSubPr>
                          <m:e>
                            <m:r>
                              <a:rPr lang="hu-HU" sz="2400" b="0" i="1" smtClean="0">
                                <a:latin typeface="Cambria Math"/>
                              </a:rPr>
                              <m:t>𝑧</m:t>
                            </m:r>
                          </m:e>
                          <m:sub>
                            <m:r>
                              <a:rPr lang="en-US" sz="2400" i="1">
                                <a:latin typeface="Cambria Math"/>
                              </a:rPr>
                              <m:t>2</m:t>
                            </m:r>
                          </m:sub>
                        </m:sSub>
                        <m:r>
                          <a:rPr lang="hu-HU" sz="2400" b="0" i="1" smtClean="0">
                            <a:latin typeface="Cambria Math"/>
                          </a:rPr>
                          <m:t>+</m:t>
                        </m:r>
                        <m:r>
                          <a:rPr lang="en-US" sz="2400" i="1">
                            <a:latin typeface="Cambria Math"/>
                          </a:rPr>
                          <m:t>𝑤</m:t>
                        </m:r>
                      </m:e>
                      <m:sub>
                        <m:r>
                          <a:rPr lang="en-US" sz="2400" i="1">
                            <a:latin typeface="Cambria Math"/>
                          </a:rPr>
                          <m:t>1</m:t>
                        </m:r>
                      </m:sub>
                    </m:sSub>
                    <m:sSub>
                      <m:sSubPr>
                        <m:ctrlPr>
                          <a:rPr lang="en-US" sz="2400" i="1">
                            <a:latin typeface="Cambria Math" panose="02040503050406030204" pitchFamily="18" charset="0"/>
                          </a:rPr>
                        </m:ctrlPr>
                      </m:sSubPr>
                      <m:e>
                        <m:r>
                          <a:rPr lang="en-US" sz="2400" i="1">
                            <a:latin typeface="Cambria Math"/>
                          </a:rPr>
                          <m:t>𝑤</m:t>
                        </m:r>
                      </m:e>
                      <m:sub>
                        <m:r>
                          <a:rPr lang="en-US" sz="2400" i="1">
                            <a:latin typeface="Cambria Math"/>
                          </a:rPr>
                          <m:t>2</m:t>
                        </m:r>
                      </m:sub>
                    </m:sSub>
                  </m:oMath>
                </a14:m>
                <a:endParaRPr lang="hu-HU" sz="2800" dirty="0" smtClean="0"/>
              </a:p>
              <a:p>
                <a:r>
                  <a:rPr lang="hu-HU" sz="2800" dirty="0" err="1" smtClean="0"/>
                  <a:t>Points</a:t>
                </a:r>
                <a:r>
                  <a:rPr lang="hu-HU" sz="2800" dirty="0" smtClean="0"/>
                  <a:t>: </a:t>
                </a:r>
                <a14:m>
                  <m:oMath xmlns:m="http://schemas.openxmlformats.org/officeDocument/2006/math">
                    <m:r>
                      <a:rPr lang="en-US" sz="2800" b="1" i="1">
                        <a:latin typeface="Cambria Math"/>
                      </a:rPr>
                      <m:t>𝒑</m:t>
                    </m:r>
                    <m:r>
                      <a:rPr lang="en-US" sz="2800" i="1">
                        <a:latin typeface="Cambria Math"/>
                      </a:rPr>
                      <m:t>=</m:t>
                    </m:r>
                    <m:d>
                      <m:dPr>
                        <m:begChr m:val="["/>
                        <m:endChr m:val="]"/>
                        <m:ctrlPr>
                          <a:rPr lang="en-US" sz="2800" i="1">
                            <a:latin typeface="Cambria Math" panose="02040503050406030204" pitchFamily="18" charset="0"/>
                          </a:rPr>
                        </m:ctrlPr>
                      </m:dPr>
                      <m:e>
                        <m:r>
                          <a:rPr lang="en-US" sz="2800" i="1">
                            <a:latin typeface="Cambria Math"/>
                          </a:rPr>
                          <m:t>𝑥</m:t>
                        </m:r>
                        <m:r>
                          <a:rPr lang="en-US" sz="2800" i="1">
                            <a:latin typeface="Cambria Math"/>
                          </a:rPr>
                          <m:t>,</m:t>
                        </m:r>
                        <m:r>
                          <a:rPr lang="en-US" sz="2800" i="1">
                            <a:latin typeface="Cambria Math"/>
                          </a:rPr>
                          <m:t>𝑦</m:t>
                        </m:r>
                        <m:r>
                          <a:rPr lang="en-US" sz="2800" i="1">
                            <a:latin typeface="Cambria Math"/>
                          </a:rPr>
                          <m:t>,</m:t>
                        </m:r>
                        <m:r>
                          <a:rPr lang="hu-HU" sz="2800" b="0" i="1" smtClean="0">
                            <a:latin typeface="Cambria Math"/>
                          </a:rPr>
                          <m:t>𝑧</m:t>
                        </m:r>
                        <m:r>
                          <a:rPr lang="hu-HU" sz="2800" b="0" i="1" smtClean="0">
                            <a:latin typeface="Cambria Math"/>
                          </a:rPr>
                          <m:t>,1</m:t>
                        </m:r>
                      </m:e>
                    </m:d>
                  </m:oMath>
                </a14:m>
                <a:endParaRPr lang="en-US" sz="2800" dirty="0" smtClean="0"/>
              </a:p>
              <a:p>
                <a:pPr lvl="1"/>
                <a:r>
                  <a:rPr lang="hu-HU" sz="2400" dirty="0" err="1" smtClean="0"/>
                  <a:t>Distance</a:t>
                </a:r>
                <a:r>
                  <a:rPr lang="hu-HU" sz="2400" dirty="0" smtClean="0"/>
                  <a:t>: </a:t>
                </a:r>
                <a14:m>
                  <m:oMath xmlns:m="http://schemas.openxmlformats.org/officeDocument/2006/math">
                    <m:r>
                      <a:rPr lang="hu-HU" sz="2400" i="1">
                        <a:latin typeface="Cambria Math"/>
                      </a:rPr>
                      <m:t>𝑑</m:t>
                    </m:r>
                    <m:d>
                      <m:dPr>
                        <m:ctrlPr>
                          <a:rPr lang="hu-HU" sz="2400" i="1">
                            <a:latin typeface="Cambria Math" panose="02040503050406030204" pitchFamily="18" charset="0"/>
                          </a:rPr>
                        </m:ctrlPr>
                      </m:dPr>
                      <m:e>
                        <m:r>
                          <a:rPr lang="hu-HU" sz="2400" b="1" i="1">
                            <a:latin typeface="Cambria Math"/>
                          </a:rPr>
                          <m:t>𝒑</m:t>
                        </m:r>
                        <m:r>
                          <a:rPr lang="hu-HU" sz="2400" i="1">
                            <a:latin typeface="Cambria Math"/>
                          </a:rPr>
                          <m:t>,</m:t>
                        </m:r>
                        <m:r>
                          <a:rPr lang="hu-HU" sz="2400" b="1" i="1">
                            <a:latin typeface="Cambria Math"/>
                          </a:rPr>
                          <m:t>𝒒</m:t>
                        </m:r>
                      </m:e>
                    </m:d>
                    <m:r>
                      <a:rPr lang="en-US" sz="2400" i="1">
                        <a:latin typeface="Cambria Math"/>
                      </a:rPr>
                      <m:t>=</m:t>
                    </m:r>
                    <m:rad>
                      <m:radPr>
                        <m:degHide m:val="on"/>
                        <m:ctrlPr>
                          <a:rPr lang="en-US" sz="2400" i="1">
                            <a:latin typeface="Cambria Math" panose="02040503050406030204" pitchFamily="18" charset="0"/>
                          </a:rPr>
                        </m:ctrlPr>
                      </m:radPr>
                      <m:deg/>
                      <m:e>
                        <m:r>
                          <a:rPr lang="en-US" sz="2400" b="1" i="1">
                            <a:solidFill>
                              <a:prstClr val="black"/>
                            </a:solidFill>
                            <a:latin typeface="Cambria Math"/>
                          </a:rPr>
                          <m:t>(</m:t>
                        </m:r>
                        <m:r>
                          <a:rPr lang="en-US" sz="2400" b="1" i="1">
                            <a:solidFill>
                              <a:prstClr val="black"/>
                            </a:solidFill>
                            <a:latin typeface="Cambria Math"/>
                          </a:rPr>
                          <m:t>𝒒</m:t>
                        </m:r>
                        <m:r>
                          <a:rPr lang="en-US" sz="2400" b="1" i="1">
                            <a:solidFill>
                              <a:prstClr val="black"/>
                            </a:solidFill>
                            <a:latin typeface="Cambria Math"/>
                          </a:rPr>
                          <m:t>−</m:t>
                        </m:r>
                        <m:r>
                          <a:rPr lang="en-US" sz="2400" b="1" i="1">
                            <a:solidFill>
                              <a:prstClr val="black"/>
                            </a:solidFill>
                            <a:latin typeface="Cambria Math"/>
                          </a:rPr>
                          <m:t>𝒑</m:t>
                        </m:r>
                        <m:r>
                          <a:rPr lang="en-US" sz="2400" b="1">
                            <a:solidFill>
                              <a:prstClr val="black"/>
                            </a:solidFill>
                            <a:latin typeface="Cambria Math"/>
                          </a:rPr>
                          <m:t>)</m:t>
                        </m:r>
                        <m:r>
                          <a:rPr lang="en-US" sz="2400" i="1">
                            <a:latin typeface="Cambria Math"/>
                            <a:ea typeface="Cambria Math"/>
                          </a:rPr>
                          <m:t>∙</m:t>
                        </m:r>
                        <m:r>
                          <a:rPr lang="en-US" sz="2400" b="1" i="1">
                            <a:solidFill>
                              <a:prstClr val="black"/>
                            </a:solidFill>
                            <a:latin typeface="Cambria Math"/>
                          </a:rPr>
                          <m:t>(</m:t>
                        </m:r>
                        <m:r>
                          <a:rPr lang="en-US" sz="2400" b="1" i="1">
                            <a:solidFill>
                              <a:prstClr val="black"/>
                            </a:solidFill>
                            <a:latin typeface="Cambria Math"/>
                          </a:rPr>
                          <m:t>𝒒</m:t>
                        </m:r>
                        <m:r>
                          <a:rPr lang="en-US" sz="2400" b="1" i="1">
                            <a:solidFill>
                              <a:prstClr val="black"/>
                            </a:solidFill>
                            <a:latin typeface="Cambria Math"/>
                          </a:rPr>
                          <m:t>−</m:t>
                        </m:r>
                        <m:r>
                          <a:rPr lang="en-US" sz="2400" b="1" i="1">
                            <a:solidFill>
                              <a:prstClr val="black"/>
                            </a:solidFill>
                            <a:latin typeface="Cambria Math"/>
                          </a:rPr>
                          <m:t>𝒑</m:t>
                        </m:r>
                        <m:r>
                          <a:rPr lang="en-US" sz="2400" b="1">
                            <a:solidFill>
                              <a:prstClr val="black"/>
                            </a:solidFill>
                            <a:latin typeface="Cambria Math"/>
                          </a:rPr>
                          <m:t>)</m:t>
                        </m:r>
                      </m:e>
                    </m:rad>
                  </m:oMath>
                </a14:m>
                <a:endParaRPr lang="en-US" sz="2400" dirty="0" smtClean="0"/>
              </a:p>
              <a:p>
                <a:pPr lvl="1"/>
                <a:r>
                  <a:rPr lang="hu-HU" sz="2400" dirty="0" err="1" smtClean="0"/>
                  <a:t>Angle</a:t>
                </a:r>
                <a:r>
                  <a:rPr lang="hu-HU" sz="2400" dirty="0" smtClean="0"/>
                  <a:t>: </a:t>
                </a:r>
                <a14:m>
                  <m:oMath xmlns:m="http://schemas.openxmlformats.org/officeDocument/2006/math">
                    <m:r>
                      <a:rPr lang="hu-HU" sz="2400" i="1">
                        <a:latin typeface="Cambria Math"/>
                        <a:ea typeface="Cambria Math"/>
                      </a:rPr>
                      <m:t>𝛼</m:t>
                    </m:r>
                    <m:d>
                      <m:dPr>
                        <m:ctrlPr>
                          <a:rPr lang="hu-HU" sz="2400" b="1" i="1">
                            <a:latin typeface="Cambria Math" panose="02040503050406030204" pitchFamily="18" charset="0"/>
                          </a:rPr>
                        </m:ctrlPr>
                      </m:dPr>
                      <m:e>
                        <m:r>
                          <a:rPr lang="hu-HU" sz="2400" b="1" i="1">
                            <a:latin typeface="Cambria Math"/>
                          </a:rPr>
                          <m:t>𝒖</m:t>
                        </m:r>
                        <m:r>
                          <a:rPr lang="hu-HU" sz="2400" b="1" i="1">
                            <a:latin typeface="Cambria Math"/>
                          </a:rPr>
                          <m:t>,</m:t>
                        </m:r>
                        <m:r>
                          <a:rPr lang="hu-HU" sz="2400" b="1" i="1">
                            <a:latin typeface="Cambria Math"/>
                          </a:rPr>
                          <m:t>𝒗</m:t>
                        </m:r>
                      </m:e>
                    </m:d>
                    <m:r>
                      <a:rPr lang="en-US" sz="2400" i="1">
                        <a:latin typeface="Cambria Math"/>
                      </a:rPr>
                      <m:t>=</m:t>
                    </m:r>
                    <m:r>
                      <m:rPr>
                        <m:sty m:val="p"/>
                      </m:rPr>
                      <a:rPr lang="en-US" sz="2400">
                        <a:latin typeface="Cambria Math"/>
                      </a:rPr>
                      <m:t>arccos</m:t>
                    </m:r>
                    <m:r>
                      <a:rPr lang="en-US" sz="2400" i="1">
                        <a:latin typeface="Cambria Math"/>
                      </a:rPr>
                      <m:t>⁡</m:t>
                    </m:r>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b="1" i="1">
                                <a:latin typeface="Cambria Math"/>
                              </a:rPr>
                              <m:t>𝒖</m:t>
                            </m:r>
                            <m:r>
                              <a:rPr lang="en-US" sz="2400" i="1">
                                <a:latin typeface="Cambria Math"/>
                                <a:ea typeface="Cambria Math"/>
                              </a:rPr>
                              <m:t>∙</m:t>
                            </m:r>
                            <m:r>
                              <a:rPr lang="en-US" sz="2400" b="1" i="1">
                                <a:latin typeface="Cambria Math"/>
                                <a:ea typeface="Cambria Math"/>
                              </a:rPr>
                              <m:t>𝒗</m:t>
                            </m:r>
                          </m:num>
                          <m:den>
                            <m:d>
                              <m:dPr>
                                <m:begChr m:val="|"/>
                                <m:endChr m:val="|"/>
                                <m:ctrlPr>
                                  <a:rPr lang="en-US" sz="2400" i="1">
                                    <a:latin typeface="Cambria Math" panose="02040503050406030204" pitchFamily="18" charset="0"/>
                                  </a:rPr>
                                </m:ctrlPr>
                              </m:dPr>
                              <m:e>
                                <m:r>
                                  <a:rPr lang="en-US" sz="2400" b="1" i="1">
                                    <a:latin typeface="Cambria Math"/>
                                  </a:rPr>
                                  <m:t>𝒖</m:t>
                                </m:r>
                              </m:e>
                            </m:d>
                            <m:r>
                              <a:rPr lang="en-US" sz="2400" i="1">
                                <a:latin typeface="Cambria Math"/>
                              </a:rPr>
                              <m:t>|</m:t>
                            </m:r>
                            <m:r>
                              <a:rPr lang="en-US" sz="2400" b="1" i="1">
                                <a:latin typeface="Cambria Math"/>
                              </a:rPr>
                              <m:t>𝒗</m:t>
                            </m:r>
                            <m:r>
                              <a:rPr lang="en-US" sz="2400" i="1">
                                <a:latin typeface="Cambria Math"/>
                              </a:rPr>
                              <m:t>|</m:t>
                            </m:r>
                          </m:den>
                        </m:f>
                      </m:e>
                    </m:d>
                  </m:oMath>
                </a14:m>
                <a:endParaRPr lang="hu-HU" sz="2400" dirty="0" smtClean="0"/>
              </a:p>
              <a:p>
                <a:r>
                  <a:rPr lang="hu-HU" sz="2800" dirty="0" err="1" smtClean="0"/>
                  <a:t>Vectors</a:t>
                </a:r>
                <a:r>
                  <a:rPr lang="hu-HU" sz="2800" dirty="0" smtClean="0"/>
                  <a:t>: </a:t>
                </a:r>
                <a14:m>
                  <m:oMath xmlns:m="http://schemas.openxmlformats.org/officeDocument/2006/math">
                    <m:r>
                      <a:rPr lang="hu-HU" sz="2800" b="1" i="1" smtClean="0">
                        <a:latin typeface="Cambria Math"/>
                      </a:rPr>
                      <m:t>𝒗</m:t>
                    </m:r>
                    <m:r>
                      <a:rPr lang="en-US" sz="2800" i="1">
                        <a:latin typeface="Cambria Math"/>
                      </a:rPr>
                      <m:t>=</m:t>
                    </m:r>
                    <m:d>
                      <m:dPr>
                        <m:begChr m:val="["/>
                        <m:endChr m:val="]"/>
                        <m:ctrlPr>
                          <a:rPr lang="en-US" sz="2800" i="1">
                            <a:latin typeface="Cambria Math" panose="02040503050406030204" pitchFamily="18" charset="0"/>
                          </a:rPr>
                        </m:ctrlPr>
                      </m:dPr>
                      <m:e>
                        <m:r>
                          <a:rPr lang="en-US" sz="2800" i="1">
                            <a:latin typeface="Cambria Math"/>
                          </a:rPr>
                          <m:t>𝑥</m:t>
                        </m:r>
                        <m:r>
                          <a:rPr lang="en-US" sz="2800" i="1">
                            <a:latin typeface="Cambria Math"/>
                          </a:rPr>
                          <m:t>,</m:t>
                        </m:r>
                        <m:r>
                          <a:rPr lang="en-US" sz="2800" i="1">
                            <a:latin typeface="Cambria Math"/>
                          </a:rPr>
                          <m:t>𝑦</m:t>
                        </m:r>
                        <m:r>
                          <a:rPr lang="en-US" sz="2800" i="1">
                            <a:latin typeface="Cambria Math"/>
                          </a:rPr>
                          <m:t>,</m:t>
                        </m:r>
                        <m:r>
                          <a:rPr lang="hu-HU" sz="2800" i="1">
                            <a:latin typeface="Cambria Math"/>
                          </a:rPr>
                          <m:t>𝑧</m:t>
                        </m:r>
                        <m:r>
                          <a:rPr lang="hu-HU" sz="2800" i="1">
                            <a:latin typeface="Cambria Math"/>
                          </a:rPr>
                          <m:t>,0</m:t>
                        </m:r>
                      </m:e>
                    </m:d>
                  </m:oMath>
                </a14:m>
                <a:endParaRPr lang="hu-HU" sz="2800" dirty="0" smtClean="0"/>
              </a:p>
              <a:p>
                <a:pPr lvl="1"/>
                <a:r>
                  <a:rPr lang="hu-HU" sz="2400" dirty="0" err="1" smtClean="0"/>
                  <a:t>Lengths</a:t>
                </a:r>
                <a:r>
                  <a:rPr lang="hu-HU" sz="2400" dirty="0" smtClean="0"/>
                  <a:t>: </a:t>
                </a:r>
                <a14:m>
                  <m:oMath xmlns:m="http://schemas.openxmlformats.org/officeDocument/2006/math">
                    <m:d>
                      <m:dPr>
                        <m:begChr m:val="|"/>
                        <m:endChr m:val="|"/>
                        <m:ctrlPr>
                          <a:rPr lang="en-US" sz="2400" b="1" i="1">
                            <a:solidFill>
                              <a:prstClr val="black"/>
                            </a:solidFill>
                            <a:latin typeface="Cambria Math" panose="02040503050406030204" pitchFamily="18" charset="0"/>
                          </a:rPr>
                        </m:ctrlPr>
                      </m:dPr>
                      <m:e>
                        <m:r>
                          <a:rPr lang="en-US" sz="2400" b="1" i="1">
                            <a:solidFill>
                              <a:prstClr val="black"/>
                            </a:solidFill>
                            <a:latin typeface="Cambria Math"/>
                          </a:rPr>
                          <m:t>𝒗</m:t>
                        </m:r>
                      </m:e>
                    </m:d>
                    <m:r>
                      <a:rPr lang="en-US" sz="2400" b="1" i="1">
                        <a:solidFill>
                          <a:prstClr val="black"/>
                        </a:solidFill>
                        <a:latin typeface="Cambria Math"/>
                      </a:rPr>
                      <m:t>=</m:t>
                    </m:r>
                    <m:rad>
                      <m:radPr>
                        <m:degHide m:val="on"/>
                        <m:ctrlPr>
                          <a:rPr lang="en-US" sz="2400" i="1">
                            <a:solidFill>
                              <a:prstClr val="black"/>
                            </a:solidFill>
                            <a:latin typeface="Cambria Math" panose="02040503050406030204" pitchFamily="18" charset="0"/>
                            <a:ea typeface="Cambria Math"/>
                          </a:rPr>
                        </m:ctrlPr>
                      </m:radPr>
                      <m:deg/>
                      <m:e>
                        <m:r>
                          <a:rPr lang="en-US" sz="2400" b="1" i="1">
                            <a:solidFill>
                              <a:prstClr val="black"/>
                            </a:solidFill>
                            <a:latin typeface="Cambria Math"/>
                            <a:ea typeface="Cambria Math"/>
                          </a:rPr>
                          <m:t>𝒗</m:t>
                        </m:r>
                        <m:r>
                          <a:rPr lang="en-US" sz="2400" i="1">
                            <a:solidFill>
                              <a:prstClr val="black"/>
                            </a:solidFill>
                            <a:latin typeface="Cambria Math"/>
                            <a:ea typeface="Cambria Math"/>
                          </a:rPr>
                          <m:t>∙</m:t>
                        </m:r>
                        <m:r>
                          <a:rPr lang="en-US" sz="2400" b="1" i="1">
                            <a:solidFill>
                              <a:prstClr val="black"/>
                            </a:solidFill>
                            <a:latin typeface="Cambria Math"/>
                            <a:ea typeface="Cambria Math"/>
                          </a:rPr>
                          <m:t>𝒗</m:t>
                        </m:r>
                      </m:e>
                    </m:rad>
                    <m:r>
                      <a:rPr lang="en-US" sz="2400" b="1" i="1">
                        <a:solidFill>
                          <a:prstClr val="black"/>
                        </a:solidFill>
                        <a:latin typeface="Cambria Math"/>
                        <a:ea typeface="Cambria Math"/>
                      </a:rPr>
                      <m:t>=</m:t>
                    </m:r>
                    <m:rad>
                      <m:radPr>
                        <m:degHide m:val="on"/>
                        <m:ctrlPr>
                          <a:rPr lang="en-US" sz="2400" i="1">
                            <a:solidFill>
                              <a:prstClr val="black"/>
                            </a:solidFill>
                            <a:latin typeface="Cambria Math" panose="02040503050406030204" pitchFamily="18" charset="0"/>
                            <a:ea typeface="Cambria Math"/>
                          </a:rPr>
                        </m:ctrlPr>
                      </m:radPr>
                      <m:deg/>
                      <m:e>
                        <m:sSup>
                          <m:sSupPr>
                            <m:ctrlPr>
                              <a:rPr lang="en-US" sz="2400" i="1">
                                <a:solidFill>
                                  <a:prstClr val="black"/>
                                </a:solidFill>
                                <a:latin typeface="Cambria Math" panose="02040503050406030204" pitchFamily="18" charset="0"/>
                                <a:ea typeface="Cambria Math"/>
                              </a:rPr>
                            </m:ctrlPr>
                          </m:sSupPr>
                          <m:e>
                            <m:r>
                              <a:rPr lang="en-US" sz="2400" i="1">
                                <a:solidFill>
                                  <a:prstClr val="black"/>
                                </a:solidFill>
                                <a:latin typeface="Cambria Math"/>
                                <a:ea typeface="Cambria Math"/>
                              </a:rPr>
                              <m:t>𝑥</m:t>
                            </m:r>
                          </m:e>
                          <m:sup>
                            <m:r>
                              <a:rPr lang="en-US" sz="2400" i="1">
                                <a:solidFill>
                                  <a:prstClr val="black"/>
                                </a:solidFill>
                                <a:latin typeface="Cambria Math"/>
                                <a:ea typeface="Cambria Math"/>
                              </a:rPr>
                              <m:t>2</m:t>
                            </m:r>
                          </m:sup>
                        </m:sSup>
                        <m:r>
                          <a:rPr lang="en-US" sz="2400" b="1" i="1">
                            <a:solidFill>
                              <a:prstClr val="black"/>
                            </a:solidFill>
                            <a:latin typeface="Cambria Math"/>
                            <a:ea typeface="Cambria Math"/>
                          </a:rPr>
                          <m:t>+</m:t>
                        </m:r>
                        <m:sSup>
                          <m:sSupPr>
                            <m:ctrlPr>
                              <a:rPr lang="en-US" sz="2400" i="1">
                                <a:solidFill>
                                  <a:prstClr val="black"/>
                                </a:solidFill>
                                <a:latin typeface="Cambria Math" panose="02040503050406030204" pitchFamily="18" charset="0"/>
                                <a:ea typeface="Cambria Math"/>
                              </a:rPr>
                            </m:ctrlPr>
                          </m:sSupPr>
                          <m:e>
                            <m:r>
                              <a:rPr lang="en-US" sz="2400" i="1">
                                <a:solidFill>
                                  <a:prstClr val="black"/>
                                </a:solidFill>
                                <a:latin typeface="Cambria Math"/>
                                <a:ea typeface="Cambria Math"/>
                              </a:rPr>
                              <m:t>𝑦</m:t>
                            </m:r>
                          </m:e>
                          <m:sup>
                            <m:r>
                              <a:rPr lang="en-US" sz="2400" i="1">
                                <a:solidFill>
                                  <a:prstClr val="black"/>
                                </a:solidFill>
                                <a:latin typeface="Cambria Math"/>
                                <a:ea typeface="Cambria Math"/>
                              </a:rPr>
                              <m:t>2</m:t>
                            </m:r>
                          </m:sup>
                        </m:sSup>
                        <m:r>
                          <a:rPr lang="en-US" sz="2400" b="1" i="1">
                            <a:solidFill>
                              <a:prstClr val="black"/>
                            </a:solidFill>
                            <a:latin typeface="Cambria Math"/>
                            <a:ea typeface="Cambria Math"/>
                          </a:rPr>
                          <m:t>+</m:t>
                        </m:r>
                        <m:sSup>
                          <m:sSupPr>
                            <m:ctrlPr>
                              <a:rPr lang="en-US" sz="2400" i="1">
                                <a:solidFill>
                                  <a:prstClr val="black"/>
                                </a:solidFill>
                                <a:latin typeface="Cambria Math" panose="02040503050406030204" pitchFamily="18" charset="0"/>
                                <a:ea typeface="Cambria Math"/>
                              </a:rPr>
                            </m:ctrlPr>
                          </m:sSupPr>
                          <m:e>
                            <m:r>
                              <a:rPr lang="hu-HU" sz="2400" b="0" i="1" smtClean="0">
                                <a:solidFill>
                                  <a:prstClr val="black"/>
                                </a:solidFill>
                                <a:latin typeface="Cambria Math"/>
                                <a:ea typeface="Cambria Math"/>
                              </a:rPr>
                              <m:t>𝑧</m:t>
                            </m:r>
                          </m:e>
                          <m:sup>
                            <m:r>
                              <a:rPr lang="en-US" sz="2400" i="1">
                                <a:solidFill>
                                  <a:prstClr val="black"/>
                                </a:solidFill>
                                <a:latin typeface="Cambria Math"/>
                                <a:ea typeface="Cambria Math"/>
                              </a:rPr>
                              <m:t>2</m:t>
                            </m:r>
                          </m:sup>
                        </m:sSup>
                      </m:e>
                    </m:rad>
                  </m:oMath>
                </a14:m>
                <a:endParaRPr lang="hu-HU" sz="2400" dirty="0" smtClean="0"/>
              </a:p>
              <a:p>
                <a:r>
                  <a:rPr lang="hu-HU" sz="2800" dirty="0" err="1" smtClean="0">
                    <a:solidFill>
                      <a:srgbClr val="FF0000"/>
                    </a:solidFill>
                  </a:rPr>
                  <a:t>Planes</a:t>
                </a:r>
                <a:r>
                  <a:rPr lang="hu-HU" sz="2800" dirty="0" smtClean="0">
                    <a:solidFill>
                      <a:srgbClr val="FF0000"/>
                    </a:solidFill>
                  </a:rPr>
                  <a:t> </a:t>
                </a:r>
                <a:r>
                  <a:rPr lang="hu-HU" sz="2800" dirty="0" err="1" smtClean="0">
                    <a:solidFill>
                      <a:srgbClr val="FF0000"/>
                    </a:solidFill>
                  </a:rPr>
                  <a:t>in</a:t>
                </a:r>
                <a:r>
                  <a:rPr lang="hu-HU" sz="2800" dirty="0" smtClean="0">
                    <a:solidFill>
                      <a:srgbClr val="FF0000"/>
                    </a:solidFill>
                  </a:rPr>
                  <a:t> 3D </a:t>
                </a:r>
                <a:r>
                  <a:rPr lang="hu-HU" sz="2800" dirty="0" err="1" smtClean="0">
                    <a:solidFill>
                      <a:srgbClr val="FF0000"/>
                    </a:solidFill>
                  </a:rPr>
                  <a:t>are</a:t>
                </a:r>
                <a:r>
                  <a:rPr lang="hu-HU" sz="2800" dirty="0" smtClean="0">
                    <a:solidFill>
                      <a:srgbClr val="FF0000"/>
                    </a:solidFill>
                  </a:rPr>
                  <a:t> </a:t>
                </a:r>
                <a:r>
                  <a:rPr lang="hu-HU" sz="2800" dirty="0" err="1" smtClean="0">
                    <a:solidFill>
                      <a:srgbClr val="FF0000"/>
                    </a:solidFill>
                  </a:rPr>
                  <a:t>like</a:t>
                </a:r>
                <a:r>
                  <a:rPr lang="hu-HU" sz="2800" dirty="0" smtClean="0">
                    <a:solidFill>
                      <a:srgbClr val="FF0000"/>
                    </a:solidFill>
                  </a:rPr>
                  <a:t> </a:t>
                </a:r>
                <a:r>
                  <a:rPr lang="hu-HU" sz="2800" dirty="0" err="1" smtClean="0">
                    <a:solidFill>
                      <a:srgbClr val="FF0000"/>
                    </a:solidFill>
                  </a:rPr>
                  <a:t>the</a:t>
                </a:r>
                <a:r>
                  <a:rPr lang="hu-HU" sz="2800" dirty="0" smtClean="0">
                    <a:solidFill>
                      <a:srgbClr val="FF0000"/>
                    </a:solidFill>
                  </a:rPr>
                  <a:t> </a:t>
                </a:r>
                <a:r>
                  <a:rPr lang="hu-HU" sz="2800" dirty="0" err="1" smtClean="0">
                    <a:solidFill>
                      <a:srgbClr val="FF0000"/>
                    </a:solidFill>
                  </a:rPr>
                  <a:t>lines</a:t>
                </a:r>
                <a:r>
                  <a:rPr lang="hu-HU" sz="2800" dirty="0" smtClean="0">
                    <a:solidFill>
                      <a:srgbClr val="FF0000"/>
                    </a:solidFill>
                  </a:rPr>
                  <a:t> </a:t>
                </a:r>
                <a:r>
                  <a:rPr lang="hu-HU" sz="2800" dirty="0" err="1" smtClean="0">
                    <a:solidFill>
                      <a:srgbClr val="FF0000"/>
                    </a:solidFill>
                  </a:rPr>
                  <a:t>in</a:t>
                </a:r>
                <a:r>
                  <a:rPr lang="hu-HU" sz="2800" dirty="0" smtClean="0">
                    <a:solidFill>
                      <a:srgbClr val="FF0000"/>
                    </a:solidFill>
                  </a:rPr>
                  <a:t> 2D </a:t>
                </a:r>
                <a:r>
                  <a:rPr lang="hu-HU" sz="2800" dirty="0" err="1" smtClean="0">
                    <a:solidFill>
                      <a:srgbClr val="FF0000"/>
                    </a:solidFill>
                  </a:rPr>
                  <a:t>geometry</a:t>
                </a:r>
                <a:endParaRPr lang="en-US" sz="2800" dirty="0">
                  <a:solidFill>
                    <a:srgbClr val="FF0000"/>
                  </a:solidFill>
                </a:endParaRPr>
              </a:p>
            </p:txBody>
          </p:sp>
        </mc:Choice>
        <mc:Fallback xmlns="">
          <p:sp>
            <p:nvSpPr>
              <p:cNvPr id="3" name="Tartalom helye 2"/>
              <p:cNvSpPr>
                <a:spLocks noGrp="1" noRot="1" noChangeAspect="1" noMove="1" noResize="1" noEditPoints="1" noAdjustHandles="1" noChangeArrowheads="1" noChangeShapeType="1" noTextEdit="1"/>
              </p:cNvSpPr>
              <p:nvPr>
                <p:ph idx="1"/>
              </p:nvPr>
            </p:nvSpPr>
            <p:spPr>
              <a:xfrm>
                <a:off x="431540" y="1167594"/>
                <a:ext cx="8229600" cy="3975906"/>
              </a:xfrm>
              <a:blipFill rotWithShape="1">
                <a:blip r:embed="rId3"/>
                <a:stretch>
                  <a:fillRect l="-1185" t="-2301"/>
                </a:stretch>
              </a:blipFill>
            </p:spPr>
            <p:txBody>
              <a:bodyPr/>
              <a:lstStyle/>
              <a:p>
                <a:r>
                  <a:rPr lang="en-US">
                    <a:noFill/>
                  </a:rPr>
                  <a:t> </a:t>
                </a:r>
              </a:p>
            </p:txBody>
          </p:sp>
        </mc:Fallback>
      </mc:AlternateContent>
    </p:spTree>
    <p:extLst>
      <p:ext uri="{BB962C8B-B14F-4D97-AF65-F5344CB8AC3E}">
        <p14:creationId xmlns:p14="http://schemas.microsoft.com/office/powerpoint/2010/main" val="26029337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Csoportba foglalás 135"/>
          <p:cNvGrpSpPr>
            <a:grpSpLocks/>
          </p:cNvGrpSpPr>
          <p:nvPr/>
        </p:nvGrpSpPr>
        <p:grpSpPr bwMode="auto">
          <a:xfrm rot="16200000">
            <a:off x="4269807" y="2008317"/>
            <a:ext cx="833438" cy="820737"/>
            <a:chOff x="4933950" y="1860550"/>
            <a:chExt cx="833438" cy="820738"/>
          </a:xfrm>
        </p:grpSpPr>
        <p:sp>
          <p:nvSpPr>
            <p:cNvPr id="34" name="Line 60"/>
            <p:cNvSpPr>
              <a:spLocks noChangeShapeType="1"/>
            </p:cNvSpPr>
            <p:nvPr/>
          </p:nvSpPr>
          <p:spPr bwMode="auto">
            <a:xfrm flipV="1">
              <a:off x="4933950" y="2041525"/>
              <a:ext cx="628650" cy="2397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61"/>
            <p:cNvSpPr>
              <a:spLocks noChangeShapeType="1"/>
            </p:cNvSpPr>
            <p:nvPr/>
          </p:nvSpPr>
          <p:spPr bwMode="auto">
            <a:xfrm>
              <a:off x="4933950" y="2281238"/>
              <a:ext cx="628650" cy="2397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Oval 62"/>
            <p:cNvSpPr>
              <a:spLocks noChangeArrowheads="1"/>
            </p:cNvSpPr>
            <p:nvPr/>
          </p:nvSpPr>
          <p:spPr bwMode="auto">
            <a:xfrm>
              <a:off x="5416550" y="2081213"/>
              <a:ext cx="193675" cy="400050"/>
            </a:xfrm>
            <a:prstGeom prst="ellipse">
              <a:avLst/>
            </a:prstGeom>
            <a:solidFill>
              <a:schemeClr val="bg1"/>
            </a:solidFill>
            <a:ln w="38100">
              <a:solidFill>
                <a:schemeClr val="tx1"/>
              </a:solidFill>
              <a:round/>
              <a:headEnd/>
              <a:tailEnd/>
            </a:ln>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endParaRPr lang="hu-HU" altLang="hu-HU" sz="2200" b="1">
                <a:latin typeface="Times New Roman" pitchFamily="18" charset="0"/>
              </a:endParaRPr>
            </a:p>
          </p:txBody>
        </p:sp>
        <p:sp>
          <p:nvSpPr>
            <p:cNvPr id="40" name="Oval 63"/>
            <p:cNvSpPr>
              <a:spLocks noChangeArrowheads="1"/>
            </p:cNvSpPr>
            <p:nvPr/>
          </p:nvSpPr>
          <p:spPr bwMode="auto">
            <a:xfrm>
              <a:off x="5513388" y="2160588"/>
              <a:ext cx="96837" cy="239712"/>
            </a:xfrm>
            <a:prstGeom prst="ellipse">
              <a:avLst/>
            </a:prstGeom>
            <a:solidFill>
              <a:schemeClr val="tx1"/>
            </a:solidFill>
            <a:ln w="38100">
              <a:solidFill>
                <a:schemeClr val="tx1"/>
              </a:solidFill>
              <a:round/>
              <a:headEnd/>
              <a:tailEnd/>
            </a:ln>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endParaRPr lang="hu-HU" altLang="hu-HU" sz="2200" b="1">
                <a:latin typeface="Times New Roman" pitchFamily="18" charset="0"/>
              </a:endParaRPr>
            </a:p>
          </p:txBody>
        </p:sp>
        <p:sp>
          <p:nvSpPr>
            <p:cNvPr id="44" name="Freeform 64"/>
            <p:cNvSpPr>
              <a:spLocks/>
            </p:cNvSpPr>
            <p:nvPr/>
          </p:nvSpPr>
          <p:spPr bwMode="auto">
            <a:xfrm>
              <a:off x="5513388" y="1881188"/>
              <a:ext cx="146050" cy="160337"/>
            </a:xfrm>
            <a:custGeom>
              <a:avLst/>
              <a:gdLst>
                <a:gd name="T0" fmla="*/ 0 w 144"/>
                <a:gd name="T1" fmla="*/ 2147483647 h 192"/>
                <a:gd name="T2" fmla="*/ 2147483647 w 144"/>
                <a:gd name="T3" fmla="*/ 2147483647 h 192"/>
                <a:gd name="T4" fmla="*/ 2147483647 w 144"/>
                <a:gd name="T5" fmla="*/ 0 h 192"/>
                <a:gd name="T6" fmla="*/ 0 60000 65536"/>
                <a:gd name="T7" fmla="*/ 0 60000 65536"/>
                <a:gd name="T8" fmla="*/ 0 60000 65536"/>
                <a:gd name="T9" fmla="*/ 0 w 144"/>
                <a:gd name="T10" fmla="*/ 0 h 192"/>
                <a:gd name="T11" fmla="*/ 144 w 144"/>
                <a:gd name="T12" fmla="*/ 192 h 192"/>
              </a:gdLst>
              <a:ahLst/>
              <a:cxnLst>
                <a:cxn ang="T6">
                  <a:pos x="T0" y="T1"/>
                </a:cxn>
                <a:cxn ang="T7">
                  <a:pos x="T2" y="T3"/>
                </a:cxn>
                <a:cxn ang="T8">
                  <a:pos x="T4" y="T5"/>
                </a:cxn>
              </a:cxnLst>
              <a:rect l="T9" t="T10" r="T11" b="T12"/>
              <a:pathLst>
                <a:path w="144" h="192">
                  <a:moveTo>
                    <a:pt x="0" y="192"/>
                  </a:moveTo>
                  <a:cubicBezTo>
                    <a:pt x="36" y="184"/>
                    <a:pt x="72" y="176"/>
                    <a:pt x="96" y="144"/>
                  </a:cubicBezTo>
                  <a:cubicBezTo>
                    <a:pt x="120" y="112"/>
                    <a:pt x="136" y="32"/>
                    <a:pt x="144"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 name="Freeform 65"/>
            <p:cNvSpPr>
              <a:spLocks/>
            </p:cNvSpPr>
            <p:nvPr/>
          </p:nvSpPr>
          <p:spPr bwMode="auto">
            <a:xfrm>
              <a:off x="5562600" y="1911350"/>
              <a:ext cx="193675" cy="130175"/>
            </a:xfrm>
            <a:custGeom>
              <a:avLst/>
              <a:gdLst>
                <a:gd name="T0" fmla="*/ 0 w 192"/>
                <a:gd name="T1" fmla="*/ 2147483647 h 156"/>
                <a:gd name="T2" fmla="*/ 2147483647 w 192"/>
                <a:gd name="T3" fmla="*/ 2147483647 h 156"/>
                <a:gd name="T4" fmla="*/ 2147483647 w 192"/>
                <a:gd name="T5" fmla="*/ 0 h 156"/>
                <a:gd name="T6" fmla="*/ 0 60000 65536"/>
                <a:gd name="T7" fmla="*/ 0 60000 65536"/>
                <a:gd name="T8" fmla="*/ 0 60000 65536"/>
                <a:gd name="T9" fmla="*/ 0 w 192"/>
                <a:gd name="T10" fmla="*/ 0 h 156"/>
                <a:gd name="T11" fmla="*/ 192 w 192"/>
                <a:gd name="T12" fmla="*/ 156 h 156"/>
              </a:gdLst>
              <a:ahLst/>
              <a:cxnLst>
                <a:cxn ang="T6">
                  <a:pos x="T0" y="T1"/>
                </a:cxn>
                <a:cxn ang="T7">
                  <a:pos x="T2" y="T3"/>
                </a:cxn>
                <a:cxn ang="T8">
                  <a:pos x="T4" y="T5"/>
                </a:cxn>
              </a:cxnLst>
              <a:rect l="T9" t="T10" r="T11" b="T12"/>
              <a:pathLst>
                <a:path w="192" h="156">
                  <a:moveTo>
                    <a:pt x="0" y="156"/>
                  </a:moveTo>
                  <a:cubicBezTo>
                    <a:pt x="22" y="150"/>
                    <a:pt x="100" y="146"/>
                    <a:pt x="132" y="120"/>
                  </a:cubicBezTo>
                  <a:cubicBezTo>
                    <a:pt x="164" y="94"/>
                    <a:pt x="180" y="25"/>
                    <a:pt x="192"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 name="Freeform 66"/>
            <p:cNvSpPr>
              <a:spLocks/>
            </p:cNvSpPr>
            <p:nvPr/>
          </p:nvSpPr>
          <p:spPr bwMode="auto">
            <a:xfrm>
              <a:off x="5513388" y="2481263"/>
              <a:ext cx="254000" cy="119062"/>
            </a:xfrm>
            <a:custGeom>
              <a:avLst/>
              <a:gdLst>
                <a:gd name="T0" fmla="*/ 0 w 252"/>
                <a:gd name="T1" fmla="*/ 0 h 144"/>
                <a:gd name="T2" fmla="*/ 2147483647 w 252"/>
                <a:gd name="T3" fmla="*/ 2147483647 h 144"/>
                <a:gd name="T4" fmla="*/ 2147483647 w 252"/>
                <a:gd name="T5" fmla="*/ 2147483647 h 144"/>
                <a:gd name="T6" fmla="*/ 0 60000 65536"/>
                <a:gd name="T7" fmla="*/ 0 60000 65536"/>
                <a:gd name="T8" fmla="*/ 0 60000 65536"/>
                <a:gd name="T9" fmla="*/ 0 w 252"/>
                <a:gd name="T10" fmla="*/ 0 h 144"/>
                <a:gd name="T11" fmla="*/ 252 w 252"/>
                <a:gd name="T12" fmla="*/ 144 h 144"/>
              </a:gdLst>
              <a:ahLst/>
              <a:cxnLst>
                <a:cxn ang="T6">
                  <a:pos x="T0" y="T1"/>
                </a:cxn>
                <a:cxn ang="T7">
                  <a:pos x="T2" y="T3"/>
                </a:cxn>
                <a:cxn ang="T8">
                  <a:pos x="T4" y="T5"/>
                </a:cxn>
              </a:cxnLst>
              <a:rect l="T9" t="T10" r="T11" b="T12"/>
              <a:pathLst>
                <a:path w="252" h="144">
                  <a:moveTo>
                    <a:pt x="0" y="0"/>
                  </a:moveTo>
                  <a:cubicBezTo>
                    <a:pt x="56" y="8"/>
                    <a:pt x="102" y="24"/>
                    <a:pt x="144" y="48"/>
                  </a:cubicBezTo>
                  <a:cubicBezTo>
                    <a:pt x="186" y="72"/>
                    <a:pt x="230" y="124"/>
                    <a:pt x="252" y="144"/>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0" name="Freeform 67"/>
            <p:cNvSpPr>
              <a:spLocks/>
            </p:cNvSpPr>
            <p:nvPr/>
          </p:nvSpPr>
          <p:spPr bwMode="auto">
            <a:xfrm>
              <a:off x="5513388" y="2481263"/>
              <a:ext cx="146050" cy="200025"/>
            </a:xfrm>
            <a:custGeom>
              <a:avLst/>
              <a:gdLst>
                <a:gd name="T0" fmla="*/ 0 w 144"/>
                <a:gd name="T1" fmla="*/ 0 h 240"/>
                <a:gd name="T2" fmla="*/ 2147483647 w 144"/>
                <a:gd name="T3" fmla="*/ 2147483647 h 240"/>
                <a:gd name="T4" fmla="*/ 2147483647 w 144"/>
                <a:gd name="T5" fmla="*/ 2147483647 h 240"/>
                <a:gd name="T6" fmla="*/ 0 60000 65536"/>
                <a:gd name="T7" fmla="*/ 0 60000 65536"/>
                <a:gd name="T8" fmla="*/ 0 60000 65536"/>
                <a:gd name="T9" fmla="*/ 0 w 144"/>
                <a:gd name="T10" fmla="*/ 0 h 240"/>
                <a:gd name="T11" fmla="*/ 144 w 144"/>
                <a:gd name="T12" fmla="*/ 240 h 240"/>
              </a:gdLst>
              <a:ahLst/>
              <a:cxnLst>
                <a:cxn ang="T6">
                  <a:pos x="T0" y="T1"/>
                </a:cxn>
                <a:cxn ang="T7">
                  <a:pos x="T2" y="T3"/>
                </a:cxn>
                <a:cxn ang="T8">
                  <a:pos x="T4" y="T5"/>
                </a:cxn>
              </a:cxnLst>
              <a:rect l="T9" t="T10" r="T11" b="T12"/>
              <a:pathLst>
                <a:path w="144" h="240">
                  <a:moveTo>
                    <a:pt x="0" y="0"/>
                  </a:moveTo>
                  <a:cubicBezTo>
                    <a:pt x="20" y="24"/>
                    <a:pt x="96" y="104"/>
                    <a:pt x="120" y="144"/>
                  </a:cubicBezTo>
                  <a:cubicBezTo>
                    <a:pt x="144" y="184"/>
                    <a:pt x="139" y="220"/>
                    <a:pt x="144" y="24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 name="Freeform 68"/>
            <p:cNvSpPr>
              <a:spLocks/>
            </p:cNvSpPr>
            <p:nvPr/>
          </p:nvSpPr>
          <p:spPr bwMode="auto">
            <a:xfrm>
              <a:off x="5513388" y="2481263"/>
              <a:ext cx="49212" cy="200025"/>
            </a:xfrm>
            <a:custGeom>
              <a:avLst/>
              <a:gdLst>
                <a:gd name="T0" fmla="*/ 0 w 48"/>
                <a:gd name="T1" fmla="*/ 0 h 240"/>
                <a:gd name="T2" fmla="*/ 2147483647 w 48"/>
                <a:gd name="T3" fmla="*/ 2147483647 h 240"/>
                <a:gd name="T4" fmla="*/ 0 w 48"/>
                <a:gd name="T5" fmla="*/ 2147483647 h 240"/>
                <a:gd name="T6" fmla="*/ 0 60000 65536"/>
                <a:gd name="T7" fmla="*/ 0 60000 65536"/>
                <a:gd name="T8" fmla="*/ 0 60000 65536"/>
                <a:gd name="T9" fmla="*/ 0 w 48"/>
                <a:gd name="T10" fmla="*/ 0 h 240"/>
                <a:gd name="T11" fmla="*/ 48 w 48"/>
                <a:gd name="T12" fmla="*/ 240 h 240"/>
              </a:gdLst>
              <a:ahLst/>
              <a:cxnLst>
                <a:cxn ang="T6">
                  <a:pos x="T0" y="T1"/>
                </a:cxn>
                <a:cxn ang="T7">
                  <a:pos x="T2" y="T3"/>
                </a:cxn>
                <a:cxn ang="T8">
                  <a:pos x="T4" y="T5"/>
                </a:cxn>
              </a:cxnLst>
              <a:rect l="T9" t="T10" r="T11" b="T12"/>
              <a:pathLst>
                <a:path w="48" h="240">
                  <a:moveTo>
                    <a:pt x="0" y="0"/>
                  </a:moveTo>
                  <a:cubicBezTo>
                    <a:pt x="24" y="52"/>
                    <a:pt x="48" y="104"/>
                    <a:pt x="48" y="144"/>
                  </a:cubicBezTo>
                  <a:cubicBezTo>
                    <a:pt x="48" y="184"/>
                    <a:pt x="24" y="212"/>
                    <a:pt x="0" y="24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2" name="Freeform 69"/>
            <p:cNvSpPr>
              <a:spLocks/>
            </p:cNvSpPr>
            <p:nvPr/>
          </p:nvSpPr>
          <p:spPr bwMode="auto">
            <a:xfrm>
              <a:off x="5538788" y="1860550"/>
              <a:ext cx="52387" cy="180975"/>
            </a:xfrm>
            <a:custGeom>
              <a:avLst/>
              <a:gdLst>
                <a:gd name="T0" fmla="*/ 0 w 52"/>
                <a:gd name="T1" fmla="*/ 2147483647 h 216"/>
                <a:gd name="T2" fmla="*/ 2147483647 w 52"/>
                <a:gd name="T3" fmla="*/ 2147483647 h 216"/>
                <a:gd name="T4" fmla="*/ 2147483647 w 52"/>
                <a:gd name="T5" fmla="*/ 0 h 216"/>
                <a:gd name="T6" fmla="*/ 0 60000 65536"/>
                <a:gd name="T7" fmla="*/ 0 60000 65536"/>
                <a:gd name="T8" fmla="*/ 0 60000 65536"/>
                <a:gd name="T9" fmla="*/ 0 w 52"/>
                <a:gd name="T10" fmla="*/ 0 h 216"/>
                <a:gd name="T11" fmla="*/ 52 w 52"/>
                <a:gd name="T12" fmla="*/ 216 h 216"/>
              </a:gdLst>
              <a:ahLst/>
              <a:cxnLst>
                <a:cxn ang="T6">
                  <a:pos x="T0" y="T1"/>
                </a:cxn>
                <a:cxn ang="T7">
                  <a:pos x="T2" y="T3"/>
                </a:cxn>
                <a:cxn ang="T8">
                  <a:pos x="T4" y="T5"/>
                </a:cxn>
              </a:cxnLst>
              <a:rect l="T9" t="T10" r="T11" b="T12"/>
              <a:pathLst>
                <a:path w="52" h="216">
                  <a:moveTo>
                    <a:pt x="0" y="216"/>
                  </a:moveTo>
                  <a:cubicBezTo>
                    <a:pt x="8" y="196"/>
                    <a:pt x="44" y="132"/>
                    <a:pt x="48" y="96"/>
                  </a:cubicBezTo>
                  <a:cubicBezTo>
                    <a:pt x="52" y="60"/>
                    <a:pt x="29" y="20"/>
                    <a:pt x="24"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cxnSp>
        <p:nvCxnSpPr>
          <p:cNvPr id="4" name="Egyenes összekötő 3"/>
          <p:cNvCxnSpPr/>
          <p:nvPr/>
        </p:nvCxnSpPr>
        <p:spPr>
          <a:xfrm>
            <a:off x="4184420" y="1869464"/>
            <a:ext cx="1984700" cy="8406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Egyenes összekötő 4"/>
          <p:cNvCxnSpPr/>
          <p:nvPr/>
        </p:nvCxnSpPr>
        <p:spPr>
          <a:xfrm flipH="1" flipV="1">
            <a:off x="3871020" y="917446"/>
            <a:ext cx="1277044" cy="185861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Egyenes összekötő nyíllal 5"/>
          <p:cNvCxnSpPr/>
          <p:nvPr/>
        </p:nvCxnSpPr>
        <p:spPr>
          <a:xfrm flipH="1">
            <a:off x="3940642" y="2069474"/>
            <a:ext cx="720080" cy="5670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Egyenes összekötő nyíllal 6"/>
          <p:cNvCxnSpPr/>
          <p:nvPr/>
        </p:nvCxnSpPr>
        <p:spPr>
          <a:xfrm>
            <a:off x="4669106" y="2069474"/>
            <a:ext cx="107173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Egyenes összekötő nyíllal 7"/>
          <p:cNvCxnSpPr/>
          <p:nvPr/>
        </p:nvCxnSpPr>
        <p:spPr>
          <a:xfrm flipV="1">
            <a:off x="4660722" y="1286387"/>
            <a:ext cx="0" cy="7830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Ellipszis 34"/>
          <p:cNvSpPr/>
          <p:nvPr/>
        </p:nvSpPr>
        <p:spPr>
          <a:xfrm>
            <a:off x="4575871" y="2001965"/>
            <a:ext cx="186441" cy="13501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Cím 1"/>
          <p:cNvSpPr>
            <a:spLocks noGrp="1"/>
          </p:cNvSpPr>
          <p:nvPr>
            <p:ph type="title"/>
          </p:nvPr>
        </p:nvSpPr>
        <p:spPr>
          <a:xfrm>
            <a:off x="461071" y="122211"/>
            <a:ext cx="8229600" cy="857250"/>
          </a:xfrm>
        </p:spPr>
        <p:txBody>
          <a:bodyPr/>
          <a:lstStyle/>
          <a:p>
            <a:r>
              <a:rPr lang="hu-HU" dirty="0" err="1" smtClean="0">
                <a:solidFill>
                  <a:srgbClr val="FF0000"/>
                </a:solidFill>
              </a:rPr>
              <a:t>Projective</a:t>
            </a:r>
            <a:r>
              <a:rPr lang="hu-HU" dirty="0" smtClean="0">
                <a:solidFill>
                  <a:srgbClr val="FF0000"/>
                </a:solidFill>
              </a:rPr>
              <a:t> </a:t>
            </a:r>
            <a:r>
              <a:rPr lang="hu-HU" dirty="0" err="1" smtClean="0">
                <a:solidFill>
                  <a:srgbClr val="FF0000"/>
                </a:solidFill>
              </a:rPr>
              <a:t>planar</a:t>
            </a:r>
            <a:r>
              <a:rPr lang="hu-HU" dirty="0" smtClean="0">
                <a:solidFill>
                  <a:srgbClr val="FF0000"/>
                </a:solidFill>
              </a:rPr>
              <a:t> </a:t>
            </a:r>
            <a:r>
              <a:rPr lang="hu-HU" dirty="0" err="1" smtClean="0">
                <a:solidFill>
                  <a:srgbClr val="FF0000"/>
                </a:solidFill>
              </a:rPr>
              <a:t>geometry</a:t>
            </a:r>
            <a:endParaRPr lang="hu-HU" dirty="0">
              <a:solidFill>
                <a:srgbClr val="FF0000"/>
              </a:solidFill>
            </a:endParaRPr>
          </a:p>
        </p:txBody>
      </p:sp>
      <p:sp>
        <p:nvSpPr>
          <p:cNvPr id="9" name="Szabadkézi sokszög 8"/>
          <p:cNvSpPr/>
          <p:nvPr/>
        </p:nvSpPr>
        <p:spPr>
          <a:xfrm>
            <a:off x="2375758" y="1410621"/>
            <a:ext cx="4284475" cy="936703"/>
          </a:xfrm>
          <a:custGeom>
            <a:avLst/>
            <a:gdLst>
              <a:gd name="connsiteX0" fmla="*/ 0 w 3334214"/>
              <a:gd name="connsiteY0" fmla="*/ 1215483 h 1260088"/>
              <a:gd name="connsiteX1" fmla="*/ 1148575 w 3334214"/>
              <a:gd name="connsiteY1" fmla="*/ 0 h 1260088"/>
              <a:gd name="connsiteX2" fmla="*/ 3334214 w 3334214"/>
              <a:gd name="connsiteY2" fmla="*/ 0 h 1260088"/>
              <a:gd name="connsiteX3" fmla="*/ 2230244 w 3334214"/>
              <a:gd name="connsiteY3" fmla="*/ 1260088 h 1260088"/>
              <a:gd name="connsiteX4" fmla="*/ 0 w 3334214"/>
              <a:gd name="connsiteY4" fmla="*/ 1215483 h 1260088"/>
              <a:gd name="connsiteX0" fmla="*/ 0 w 3334214"/>
              <a:gd name="connsiteY0" fmla="*/ 1215483 h 1215483"/>
              <a:gd name="connsiteX1" fmla="*/ 1148575 w 3334214"/>
              <a:gd name="connsiteY1" fmla="*/ 0 h 1215483"/>
              <a:gd name="connsiteX2" fmla="*/ 3334214 w 3334214"/>
              <a:gd name="connsiteY2" fmla="*/ 0 h 1215483"/>
              <a:gd name="connsiteX3" fmla="*/ 2274848 w 3334214"/>
              <a:gd name="connsiteY3" fmla="*/ 1204332 h 1215483"/>
              <a:gd name="connsiteX4" fmla="*/ 0 w 3334214"/>
              <a:gd name="connsiteY4" fmla="*/ 1215483 h 1215483"/>
              <a:gd name="connsiteX0" fmla="*/ 0 w 3334214"/>
              <a:gd name="connsiteY0" fmla="*/ 1215483 h 1237785"/>
              <a:gd name="connsiteX1" fmla="*/ 1148575 w 3334214"/>
              <a:gd name="connsiteY1" fmla="*/ 0 h 1237785"/>
              <a:gd name="connsiteX2" fmla="*/ 3334214 w 3334214"/>
              <a:gd name="connsiteY2" fmla="*/ 0 h 1237785"/>
              <a:gd name="connsiteX3" fmla="*/ 2274848 w 3334214"/>
              <a:gd name="connsiteY3" fmla="*/ 1237785 h 1237785"/>
              <a:gd name="connsiteX4" fmla="*/ 0 w 3334214"/>
              <a:gd name="connsiteY4" fmla="*/ 1215483 h 1237785"/>
              <a:gd name="connsiteX0" fmla="*/ 0 w 3345365"/>
              <a:gd name="connsiteY0" fmla="*/ 1248937 h 1248937"/>
              <a:gd name="connsiteX1" fmla="*/ 1159726 w 3345365"/>
              <a:gd name="connsiteY1" fmla="*/ 0 h 1248937"/>
              <a:gd name="connsiteX2" fmla="*/ 3345365 w 3345365"/>
              <a:gd name="connsiteY2" fmla="*/ 0 h 1248937"/>
              <a:gd name="connsiteX3" fmla="*/ 2285999 w 3345365"/>
              <a:gd name="connsiteY3" fmla="*/ 1237785 h 1248937"/>
              <a:gd name="connsiteX4" fmla="*/ 0 w 3345365"/>
              <a:gd name="connsiteY4" fmla="*/ 1248937 h 1248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365" h="1248937">
                <a:moveTo>
                  <a:pt x="0" y="1248937"/>
                </a:moveTo>
                <a:lnTo>
                  <a:pt x="1159726" y="0"/>
                </a:lnTo>
                <a:lnTo>
                  <a:pt x="3345365" y="0"/>
                </a:lnTo>
                <a:lnTo>
                  <a:pt x="2285999" y="1237785"/>
                </a:lnTo>
                <a:lnTo>
                  <a:pt x="0" y="1248937"/>
                </a:lnTo>
                <a:close/>
              </a:path>
            </a:pathLst>
          </a:custGeom>
          <a:solidFill>
            <a:schemeClr val="tx2">
              <a:lumMod val="20000"/>
              <a:lumOff val="80000"/>
              <a:alpha val="5098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xmlns:a14="http://schemas.microsoft.com/office/drawing/2010/main">
        <mc:Choice Requires="a14">
          <p:sp>
            <p:nvSpPr>
              <p:cNvPr id="10" name="Szövegdoboz 9"/>
              <p:cNvSpPr txBox="1"/>
              <p:nvPr/>
            </p:nvSpPr>
            <p:spPr>
              <a:xfrm>
                <a:off x="3595738" y="2363901"/>
                <a:ext cx="42018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u-HU" sz="2000" i="1" dirty="0" smtClean="0">
                          <a:latin typeface="Cambria Math" panose="02040503050406030204" pitchFamily="18" charset="0"/>
                        </a:rPr>
                        <m:t>𝑋</m:t>
                      </m:r>
                    </m:oMath>
                  </m:oMathPara>
                </a14:m>
                <a:endParaRPr lang="en-US" sz="2000" i="1" dirty="0"/>
              </a:p>
            </p:txBody>
          </p:sp>
        </mc:Choice>
        <mc:Fallback xmlns="">
          <p:sp>
            <p:nvSpPr>
              <p:cNvPr id="10" name="Szövegdoboz 9"/>
              <p:cNvSpPr txBox="1">
                <a:spLocks noRot="1" noChangeAspect="1" noMove="1" noResize="1" noEditPoints="1" noAdjustHandles="1" noChangeArrowheads="1" noChangeShapeType="1" noTextEdit="1"/>
              </p:cNvSpPr>
              <p:nvPr/>
            </p:nvSpPr>
            <p:spPr>
              <a:xfrm>
                <a:off x="3595738" y="2363901"/>
                <a:ext cx="420180" cy="400110"/>
              </a:xfrm>
              <a:prstGeom prst="rect">
                <a:avLst/>
              </a:prstGeom>
              <a:blipFill>
                <a:blip r:embed="rId2"/>
                <a:stretch>
                  <a:fillRect/>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11" name="Szövegdoboz 10"/>
              <p:cNvSpPr txBox="1"/>
              <p:nvPr/>
            </p:nvSpPr>
            <p:spPr>
              <a:xfrm>
                <a:off x="5702055" y="1909517"/>
                <a:ext cx="40895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u-HU" sz="2000" i="1" dirty="0" smtClean="0">
                          <a:latin typeface="Cambria Math" panose="02040503050406030204" pitchFamily="18" charset="0"/>
                        </a:rPr>
                        <m:t>𝑌</m:t>
                      </m:r>
                    </m:oMath>
                  </m:oMathPara>
                </a14:m>
                <a:endParaRPr lang="en-US" sz="2000" i="1" dirty="0"/>
              </a:p>
            </p:txBody>
          </p:sp>
        </mc:Choice>
        <mc:Fallback xmlns="">
          <p:sp>
            <p:nvSpPr>
              <p:cNvPr id="11" name="Szövegdoboz 10"/>
              <p:cNvSpPr txBox="1">
                <a:spLocks noRot="1" noChangeAspect="1" noMove="1" noResize="1" noEditPoints="1" noAdjustHandles="1" noChangeArrowheads="1" noChangeShapeType="1" noTextEdit="1"/>
              </p:cNvSpPr>
              <p:nvPr/>
            </p:nvSpPr>
            <p:spPr>
              <a:xfrm>
                <a:off x="5702055" y="1909517"/>
                <a:ext cx="408958" cy="400110"/>
              </a:xfrm>
              <a:prstGeom prst="rect">
                <a:avLst/>
              </a:prstGeom>
              <a:blipFill>
                <a:blip r:embed="rId3"/>
                <a:stretch>
                  <a:fillRect/>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12" name="Szövegdoboz 11"/>
              <p:cNvSpPr txBox="1"/>
              <p:nvPr/>
            </p:nvSpPr>
            <p:spPr>
              <a:xfrm>
                <a:off x="4641296" y="1043558"/>
                <a:ext cx="44544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u-HU" sz="2000" i="1" dirty="0" smtClean="0">
                          <a:latin typeface="Cambria Math" panose="02040503050406030204" pitchFamily="18" charset="0"/>
                        </a:rPr>
                        <m:t>𝑤</m:t>
                      </m:r>
                    </m:oMath>
                  </m:oMathPara>
                </a14:m>
                <a:endParaRPr lang="en-US" sz="2000" i="1" dirty="0"/>
              </a:p>
            </p:txBody>
          </p:sp>
        </mc:Choice>
        <mc:Fallback xmlns="">
          <p:sp>
            <p:nvSpPr>
              <p:cNvPr id="12" name="Szövegdoboz 11"/>
              <p:cNvSpPr txBox="1">
                <a:spLocks noRot="1" noChangeAspect="1" noMove="1" noResize="1" noEditPoints="1" noAdjustHandles="1" noChangeArrowheads="1" noChangeShapeType="1" noTextEdit="1"/>
              </p:cNvSpPr>
              <p:nvPr/>
            </p:nvSpPr>
            <p:spPr>
              <a:xfrm>
                <a:off x="4641296" y="1043558"/>
                <a:ext cx="445443" cy="400110"/>
              </a:xfrm>
              <a:prstGeom prst="rect">
                <a:avLst/>
              </a:prstGeom>
              <a:blipFill>
                <a:blip r:embed="rId4"/>
                <a:stretch>
                  <a:fillRect/>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13" name="Szövegdoboz 12"/>
              <p:cNvSpPr txBox="1"/>
              <p:nvPr/>
            </p:nvSpPr>
            <p:spPr>
              <a:xfrm>
                <a:off x="5881771" y="1051887"/>
                <a:ext cx="92294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𝑤</m:t>
                      </m:r>
                      <m:r>
                        <a:rPr lang="en-US" sz="2000" i="1" dirty="0" smtClean="0">
                          <a:latin typeface="Cambria Math" panose="02040503050406030204" pitchFamily="18" charset="0"/>
                        </a:rPr>
                        <m:t>=1</m:t>
                      </m:r>
                    </m:oMath>
                  </m:oMathPara>
                </a14:m>
                <a:endParaRPr lang="en-US" sz="2000" dirty="0"/>
              </a:p>
            </p:txBody>
          </p:sp>
        </mc:Choice>
        <mc:Fallback xmlns="">
          <p:sp>
            <p:nvSpPr>
              <p:cNvPr id="13" name="Szövegdoboz 12"/>
              <p:cNvSpPr txBox="1">
                <a:spLocks noRot="1" noChangeAspect="1" noMove="1" noResize="1" noEditPoints="1" noAdjustHandles="1" noChangeArrowheads="1" noChangeShapeType="1" noTextEdit="1"/>
              </p:cNvSpPr>
              <p:nvPr/>
            </p:nvSpPr>
            <p:spPr>
              <a:xfrm>
                <a:off x="5881771" y="1051887"/>
                <a:ext cx="922945" cy="400110"/>
              </a:xfrm>
              <a:prstGeom prst="rect">
                <a:avLst/>
              </a:prstGeom>
              <a:blipFill>
                <a:blip r:embed="rId5"/>
                <a:stretch>
                  <a:fillRect/>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14" name="Szövegdoboz 13"/>
              <p:cNvSpPr txBox="1"/>
              <p:nvPr/>
            </p:nvSpPr>
            <p:spPr>
              <a:xfrm>
                <a:off x="2607984" y="899087"/>
                <a:ext cx="114787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𝑋</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𝑤</m:t>
                      </m:r>
                      <m:r>
                        <a:rPr lang="en-US" sz="2000" i="1">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14" name="Szövegdoboz 13"/>
              <p:cNvSpPr txBox="1">
                <a:spLocks noRot="1" noChangeAspect="1" noMove="1" noResize="1" noEditPoints="1" noAdjustHandles="1" noChangeArrowheads="1" noChangeShapeType="1" noTextEdit="1"/>
              </p:cNvSpPr>
              <p:nvPr/>
            </p:nvSpPr>
            <p:spPr>
              <a:xfrm>
                <a:off x="2607984" y="899087"/>
                <a:ext cx="1147878" cy="400110"/>
              </a:xfrm>
              <a:prstGeom prst="rect">
                <a:avLst/>
              </a:prstGeom>
              <a:blipFill rotWithShape="1">
                <a:blip r:embed="rId6"/>
                <a:stretch>
                  <a:fillRect l="-2128" b="-15152"/>
                </a:stretch>
              </a:blipFill>
            </p:spPr>
            <p:txBody>
              <a:bodyPr/>
              <a:lstStyle/>
              <a:p>
                <a:r>
                  <a:rPr lang="en-US">
                    <a:noFill/>
                  </a:rPr>
                  <a:t> </a:t>
                </a:r>
              </a:p>
            </p:txBody>
          </p:sp>
        </mc:Fallback>
      </mc:AlternateContent>
      <p:sp>
        <p:nvSpPr>
          <p:cNvPr id="15" name="Ellipszis 14"/>
          <p:cNvSpPr/>
          <p:nvPr/>
        </p:nvSpPr>
        <p:spPr>
          <a:xfrm>
            <a:off x="5738648" y="2487685"/>
            <a:ext cx="186441" cy="13501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 name="Ellipszis 15"/>
          <p:cNvSpPr/>
          <p:nvPr/>
        </p:nvSpPr>
        <p:spPr>
          <a:xfrm>
            <a:off x="4236131" y="1491620"/>
            <a:ext cx="186441" cy="1350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17" name="Egyenes összekötő 16"/>
          <p:cNvCxnSpPr/>
          <p:nvPr/>
        </p:nvCxnSpPr>
        <p:spPr>
          <a:xfrm flipH="1" flipV="1">
            <a:off x="3871020" y="899087"/>
            <a:ext cx="429664" cy="62413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Ellipszis 17"/>
          <p:cNvSpPr/>
          <p:nvPr/>
        </p:nvSpPr>
        <p:spPr>
          <a:xfrm>
            <a:off x="3881504" y="978573"/>
            <a:ext cx="186441" cy="13501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 name="Ellipszis 18"/>
          <p:cNvSpPr/>
          <p:nvPr/>
        </p:nvSpPr>
        <p:spPr>
          <a:xfrm>
            <a:off x="4575872" y="1738228"/>
            <a:ext cx="186441" cy="4980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20" name="Egyenes összekötő nyíllal 19"/>
          <p:cNvCxnSpPr/>
          <p:nvPr/>
        </p:nvCxnSpPr>
        <p:spPr>
          <a:xfrm flipH="1">
            <a:off x="3974661" y="1750306"/>
            <a:ext cx="720080" cy="5762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Egyenes összekötő nyíllal 21"/>
          <p:cNvCxnSpPr/>
          <p:nvPr/>
        </p:nvCxnSpPr>
        <p:spPr>
          <a:xfrm flipV="1">
            <a:off x="4694742" y="1763130"/>
            <a:ext cx="1086165" cy="19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Szövegdoboz 26"/>
              <p:cNvSpPr txBox="1"/>
              <p:nvPr/>
            </p:nvSpPr>
            <p:spPr>
              <a:xfrm>
                <a:off x="3827559" y="1896348"/>
                <a:ext cx="39280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u-HU" sz="2000" i="1" dirty="0" smtClean="0">
                          <a:latin typeface="Cambria Math" panose="02040503050406030204" pitchFamily="18" charset="0"/>
                        </a:rPr>
                        <m:t>𝑥</m:t>
                      </m:r>
                    </m:oMath>
                  </m:oMathPara>
                </a14:m>
                <a:endParaRPr lang="en-US" sz="2000" i="1" dirty="0"/>
              </a:p>
            </p:txBody>
          </p:sp>
        </mc:Choice>
        <mc:Fallback xmlns="">
          <p:sp>
            <p:nvSpPr>
              <p:cNvPr id="27" name="Szövegdoboz 26"/>
              <p:cNvSpPr txBox="1">
                <a:spLocks noRot="1" noChangeAspect="1" noMove="1" noResize="1" noEditPoints="1" noAdjustHandles="1" noChangeArrowheads="1" noChangeShapeType="1" noTextEdit="1"/>
              </p:cNvSpPr>
              <p:nvPr/>
            </p:nvSpPr>
            <p:spPr>
              <a:xfrm>
                <a:off x="3827559" y="1896348"/>
                <a:ext cx="392800" cy="400110"/>
              </a:xfrm>
              <a:prstGeom prst="rect">
                <a:avLst/>
              </a:prstGeom>
              <a:blipFill>
                <a:blip r:embed="rId7"/>
                <a:stretch>
                  <a:fillRect/>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28" name="Szövegdoboz 27"/>
              <p:cNvSpPr txBox="1"/>
              <p:nvPr/>
            </p:nvSpPr>
            <p:spPr>
              <a:xfrm>
                <a:off x="5547366" y="1428798"/>
                <a:ext cx="39741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u-HU" sz="2000" i="1" dirty="0" smtClean="0">
                          <a:latin typeface="Cambria Math" panose="02040503050406030204" pitchFamily="18" charset="0"/>
                        </a:rPr>
                        <m:t>𝑦</m:t>
                      </m:r>
                    </m:oMath>
                  </m:oMathPara>
                </a14:m>
                <a:endParaRPr lang="en-US" sz="2000" i="1" dirty="0"/>
              </a:p>
            </p:txBody>
          </p:sp>
        </mc:Choice>
        <mc:Fallback xmlns="">
          <p:sp>
            <p:nvSpPr>
              <p:cNvPr id="28" name="Szövegdoboz 27"/>
              <p:cNvSpPr txBox="1">
                <a:spLocks noRot="1" noChangeAspect="1" noMove="1" noResize="1" noEditPoints="1" noAdjustHandles="1" noChangeArrowheads="1" noChangeShapeType="1" noTextEdit="1"/>
              </p:cNvSpPr>
              <p:nvPr/>
            </p:nvSpPr>
            <p:spPr>
              <a:xfrm>
                <a:off x="5547366" y="1428798"/>
                <a:ext cx="397416" cy="400110"/>
              </a:xfrm>
              <a:prstGeom prst="rect">
                <a:avLst/>
              </a:prstGeom>
              <a:blipFill>
                <a:blip r:embed="rId8"/>
                <a:stretch>
                  <a:fillRect b="-9091"/>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38" name="Szövegdoboz 37"/>
              <p:cNvSpPr txBox="1"/>
              <p:nvPr/>
            </p:nvSpPr>
            <p:spPr>
              <a:xfrm>
                <a:off x="470108" y="3031280"/>
                <a:ext cx="6941067" cy="430887"/>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hu-HU" sz="2800" b="0" i="1" smtClean="0">
                              <a:latin typeface="Cambria Math" panose="02040503050406030204" pitchFamily="18" charset="0"/>
                            </a:rPr>
                          </m:ctrlPr>
                        </m:dPr>
                        <m:e>
                          <m:r>
                            <a:rPr lang="hu-HU" sz="2800" b="0" i="1" smtClean="0">
                              <a:latin typeface="Cambria Math" panose="02040503050406030204" pitchFamily="18" charset="0"/>
                            </a:rPr>
                            <m:t>𝑥</m:t>
                          </m:r>
                          <m:r>
                            <a:rPr lang="hu-HU" sz="2800" b="0" i="1" smtClean="0">
                              <a:latin typeface="Cambria Math" panose="02040503050406030204" pitchFamily="18" charset="0"/>
                            </a:rPr>
                            <m:t>,</m:t>
                          </m:r>
                          <m:r>
                            <a:rPr lang="hu-HU" sz="2800" b="0" i="1" smtClean="0">
                              <a:latin typeface="Cambria Math" panose="02040503050406030204" pitchFamily="18" charset="0"/>
                            </a:rPr>
                            <m:t>𝑦</m:t>
                          </m:r>
                        </m:e>
                      </m:d>
                      <m:r>
                        <a:rPr lang="hu-HU" sz="2800" b="0" i="1" smtClean="0">
                          <a:latin typeface="Cambria Math" panose="02040503050406030204" pitchFamily="18" charset="0"/>
                          <a:ea typeface="Cambria Math" panose="02040503050406030204" pitchFamily="18" charset="0"/>
                        </a:rPr>
                        <m:t>→</m:t>
                      </m:r>
                      <m:d>
                        <m:dPr>
                          <m:begChr m:val="["/>
                          <m:endChr m:val="]"/>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r>
                            <a:rPr lang="en-US" sz="2800" b="0" i="1" smtClean="0">
                              <a:latin typeface="Cambria Math" panose="02040503050406030204" pitchFamily="18" charset="0"/>
                              <a:ea typeface="Cambria Math" panose="02040503050406030204" pitchFamily="18" charset="0"/>
                            </a:rPr>
                            <m:t>,1</m:t>
                          </m:r>
                        </m:e>
                      </m:d>
                      <m:r>
                        <a:rPr lang="en-US" sz="2800" b="0" i="1" smtClean="0">
                          <a:latin typeface="Cambria Math" panose="02040503050406030204" pitchFamily="18" charset="0"/>
                          <a:ea typeface="Cambria Math" panose="02040503050406030204" pitchFamily="18" charset="0"/>
                        </a:rPr>
                        <m:t> ~ </m:t>
                      </m:r>
                      <m:d>
                        <m:dPr>
                          <m:begChr m:val="["/>
                          <m:endChr m:val="]"/>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𝑤</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𝑤</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𝑤</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𝑋</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𝑌</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𝑤</m:t>
                      </m:r>
                      <m:r>
                        <a:rPr lang="en-US" sz="2800" b="0" i="1" smtClean="0">
                          <a:latin typeface="Cambria Math" panose="02040503050406030204" pitchFamily="18" charset="0"/>
                          <a:ea typeface="Cambria Math" panose="02040503050406030204" pitchFamily="18" charset="0"/>
                        </a:rPr>
                        <m:t>]</m:t>
                      </m:r>
                    </m:oMath>
                  </m:oMathPara>
                </a14:m>
                <a:endParaRPr lang="hu-HU" sz="2800" dirty="0"/>
              </a:p>
            </p:txBody>
          </p:sp>
        </mc:Choice>
        <mc:Fallback xmlns="">
          <p:sp>
            <p:nvSpPr>
              <p:cNvPr id="38" name="Szövegdoboz 37"/>
              <p:cNvSpPr txBox="1">
                <a:spLocks noRot="1" noChangeAspect="1" noMove="1" noResize="1" noEditPoints="1" noAdjustHandles="1" noChangeArrowheads="1" noChangeShapeType="1" noTextEdit="1"/>
              </p:cNvSpPr>
              <p:nvPr/>
            </p:nvSpPr>
            <p:spPr>
              <a:xfrm>
                <a:off x="470108" y="3031280"/>
                <a:ext cx="6941067" cy="430887"/>
              </a:xfrm>
              <a:prstGeom prst="rect">
                <a:avLst/>
              </a:prstGeom>
              <a:blipFill rotWithShape="1">
                <a:blip r:embed="rId9"/>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églalap 38"/>
              <p:cNvSpPr/>
              <p:nvPr/>
            </p:nvSpPr>
            <p:spPr>
              <a:xfrm>
                <a:off x="410216" y="3413560"/>
                <a:ext cx="5760419" cy="703911"/>
              </a:xfrm>
              <a:prstGeom prst="rect">
                <a:avLst/>
              </a:prstGeom>
            </p:spPr>
            <p:txBody>
              <a:bodyPr wrap="square">
                <a:spAutoFit/>
              </a:bodyPr>
              <a:lstStyle/>
              <a:p>
                <a:pPr algn="l"/>
                <a:r>
                  <a:rPr lang="en-US" sz="2800" b="0" dirty="0" smtClean="0">
                    <a:latin typeface="+mn-lt"/>
                  </a:rPr>
                  <a:t>Homogenous division</a:t>
                </a:r>
                <a:r>
                  <a:rPr lang="hu-HU" sz="2800" dirty="0" smtClean="0">
                    <a:latin typeface="+mn-lt"/>
                  </a:rPr>
                  <a:t>: </a:t>
                </a:r>
                <a14:m>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𝑋</m:t>
                        </m:r>
                      </m:num>
                      <m:den>
                        <m:r>
                          <a:rPr lang="en-US" sz="2800" i="1">
                            <a:latin typeface="Cambria Math" panose="02040503050406030204" pitchFamily="18" charset="0"/>
                          </a:rPr>
                          <m:t>𝑤</m:t>
                        </m:r>
                      </m:den>
                    </m:f>
                    <m:r>
                      <a:rPr lang="en-US" sz="2800" b="0" i="1" smtClean="0">
                        <a:latin typeface="Cambria Math" panose="02040503050406030204" pitchFamily="18" charset="0"/>
                      </a:rPr>
                      <m:t>,  </m:t>
                    </m:r>
                    <m:r>
                      <a:rPr lang="en-US" sz="2800" b="0" i="1" smtClean="0">
                        <a:latin typeface="Cambria Math" panose="02040503050406030204" pitchFamily="18" charset="0"/>
                      </a:rPr>
                      <m:t>𝑦</m:t>
                    </m:r>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𝑌</m:t>
                        </m:r>
                      </m:num>
                      <m:den>
                        <m:r>
                          <a:rPr lang="en-US" sz="2800" i="1">
                            <a:latin typeface="Cambria Math" panose="02040503050406030204" pitchFamily="18" charset="0"/>
                          </a:rPr>
                          <m:t>𝑤</m:t>
                        </m:r>
                      </m:den>
                    </m:f>
                  </m:oMath>
                </a14:m>
                <a:endParaRPr lang="hu-HU" dirty="0"/>
              </a:p>
            </p:txBody>
          </p:sp>
        </mc:Choice>
        <mc:Fallback xmlns="">
          <p:sp>
            <p:nvSpPr>
              <p:cNvPr id="39" name="Téglalap 38"/>
              <p:cNvSpPr>
                <a:spLocks noRot="1" noChangeAspect="1" noMove="1" noResize="1" noEditPoints="1" noAdjustHandles="1" noChangeArrowheads="1" noChangeShapeType="1" noTextEdit="1"/>
              </p:cNvSpPr>
              <p:nvPr/>
            </p:nvSpPr>
            <p:spPr>
              <a:xfrm>
                <a:off x="410216" y="3413560"/>
                <a:ext cx="5760419" cy="703911"/>
              </a:xfrm>
              <a:prstGeom prst="rect">
                <a:avLst/>
              </a:prstGeom>
              <a:blipFill>
                <a:blip r:embed="rId10"/>
                <a:stretch>
                  <a:fillRect l="-2116" b="-12174"/>
                </a:stretch>
              </a:blipFill>
            </p:spPr>
            <p:txBody>
              <a:bodyPr/>
              <a:lstStyle/>
              <a:p>
                <a:r>
                  <a:rPr lang="hu-HU">
                    <a:noFill/>
                  </a:rPr>
                  <a:t> </a:t>
                </a:r>
              </a:p>
            </p:txBody>
          </p:sp>
        </mc:Fallback>
      </mc:AlternateContent>
      <p:sp>
        <p:nvSpPr>
          <p:cNvPr id="41" name="Téglalap 40"/>
          <p:cNvSpPr/>
          <p:nvPr/>
        </p:nvSpPr>
        <p:spPr>
          <a:xfrm>
            <a:off x="305087" y="2555192"/>
            <a:ext cx="2677208" cy="523220"/>
          </a:xfrm>
          <a:prstGeom prst="rect">
            <a:avLst/>
          </a:prstGeom>
        </p:spPr>
        <p:txBody>
          <a:bodyPr wrap="none">
            <a:spAutoFit/>
          </a:bodyPr>
          <a:lstStyle/>
          <a:p>
            <a:r>
              <a:rPr lang="hu-HU" sz="2800" u="sng" dirty="0" err="1" smtClean="0">
                <a:solidFill>
                  <a:prstClr val="black"/>
                </a:solidFill>
                <a:latin typeface="Calibri"/>
              </a:rPr>
              <a:t>Euclidean</a:t>
            </a:r>
            <a:r>
              <a:rPr lang="hu-HU" sz="2800" u="sng" dirty="0" smtClean="0">
                <a:solidFill>
                  <a:prstClr val="black"/>
                </a:solidFill>
                <a:latin typeface="Calibri"/>
              </a:rPr>
              <a:t> </a:t>
            </a:r>
            <a:r>
              <a:rPr lang="hu-HU" sz="2800" u="sng" dirty="0" err="1" smtClean="0">
                <a:solidFill>
                  <a:prstClr val="black"/>
                </a:solidFill>
                <a:latin typeface="Calibri"/>
              </a:rPr>
              <a:t>points</a:t>
            </a:r>
            <a:r>
              <a:rPr lang="hu-HU" sz="2800" u="sng" dirty="0" smtClean="0">
                <a:solidFill>
                  <a:prstClr val="black"/>
                </a:solidFill>
                <a:latin typeface="Calibri"/>
              </a:rPr>
              <a:t>:</a:t>
            </a:r>
            <a:endParaRPr lang="hu-HU" sz="2000" u="sng" dirty="0"/>
          </a:p>
        </p:txBody>
      </p:sp>
      <p:sp>
        <p:nvSpPr>
          <p:cNvPr id="42" name="Téglalap 41"/>
          <p:cNvSpPr/>
          <p:nvPr/>
        </p:nvSpPr>
        <p:spPr>
          <a:xfrm>
            <a:off x="403846" y="3048019"/>
            <a:ext cx="8056587" cy="1126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2000"/>
          </a:p>
        </p:txBody>
      </p:sp>
      <mc:AlternateContent xmlns:mc="http://schemas.openxmlformats.org/markup-compatibility/2006" xmlns:a14="http://schemas.microsoft.com/office/drawing/2010/main">
        <mc:Choice Requires="a14">
          <p:sp>
            <p:nvSpPr>
              <p:cNvPr id="43" name="Téglalap 42"/>
              <p:cNvSpPr/>
              <p:nvPr/>
            </p:nvSpPr>
            <p:spPr>
              <a:xfrm>
                <a:off x="3428773" y="1523215"/>
                <a:ext cx="84997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hu-HU" sz="2000" i="1">
                              <a:latin typeface="Cambria Math" panose="02040503050406030204" pitchFamily="18" charset="0"/>
                            </a:rPr>
                          </m:ctrlPr>
                        </m:dPr>
                        <m:e>
                          <m:r>
                            <a:rPr lang="hu-HU" sz="2000" i="1">
                              <a:latin typeface="Cambria Math" panose="02040503050406030204" pitchFamily="18" charset="0"/>
                            </a:rPr>
                            <m:t>𝑥</m:t>
                          </m:r>
                          <m:r>
                            <a:rPr lang="hu-HU" sz="2000" i="1">
                              <a:latin typeface="Cambria Math" panose="02040503050406030204" pitchFamily="18" charset="0"/>
                            </a:rPr>
                            <m:t>,</m:t>
                          </m:r>
                          <m:r>
                            <a:rPr lang="hu-HU" sz="2000" i="1">
                              <a:latin typeface="Cambria Math" panose="02040503050406030204" pitchFamily="18" charset="0"/>
                            </a:rPr>
                            <m:t>𝑦</m:t>
                          </m:r>
                        </m:e>
                      </m:d>
                    </m:oMath>
                  </m:oMathPara>
                </a14:m>
                <a:endParaRPr lang="hu-HU" sz="2000" dirty="0"/>
              </a:p>
            </p:txBody>
          </p:sp>
        </mc:Choice>
        <mc:Fallback xmlns="">
          <p:sp>
            <p:nvSpPr>
              <p:cNvPr id="43" name="Téglalap 42"/>
              <p:cNvSpPr>
                <a:spLocks noRot="1" noChangeAspect="1" noMove="1" noResize="1" noEditPoints="1" noAdjustHandles="1" noChangeArrowheads="1" noChangeShapeType="1" noTextEdit="1"/>
              </p:cNvSpPr>
              <p:nvPr/>
            </p:nvSpPr>
            <p:spPr>
              <a:xfrm>
                <a:off x="3428773" y="1523215"/>
                <a:ext cx="849976" cy="400110"/>
              </a:xfrm>
              <a:prstGeom prst="rect">
                <a:avLst/>
              </a:prstGeom>
              <a:blipFill rotWithShape="1">
                <a:blip r:embed="rId11"/>
                <a:stretch>
                  <a:fillRect b="-7576"/>
                </a:stretch>
              </a:blipFill>
            </p:spPr>
            <p:txBody>
              <a:bodyPr/>
              <a:lstStyle/>
              <a:p>
                <a:r>
                  <a:rPr lang="en-US">
                    <a:noFill/>
                  </a:rPr>
                  <a:t> </a:t>
                </a:r>
              </a:p>
            </p:txBody>
          </p:sp>
        </mc:Fallback>
      </mc:AlternateContent>
      <p:sp>
        <p:nvSpPr>
          <p:cNvPr id="47" name="Téglalap 46"/>
          <p:cNvSpPr/>
          <p:nvPr/>
        </p:nvSpPr>
        <p:spPr>
          <a:xfrm>
            <a:off x="395856" y="4174131"/>
            <a:ext cx="1979902" cy="523220"/>
          </a:xfrm>
          <a:prstGeom prst="rect">
            <a:avLst/>
          </a:prstGeom>
        </p:spPr>
        <p:txBody>
          <a:bodyPr wrap="none">
            <a:spAutoFit/>
          </a:bodyPr>
          <a:lstStyle/>
          <a:p>
            <a:pPr lvl="0"/>
            <a:r>
              <a:rPr lang="hu-HU" sz="2800" u="sng" dirty="0" err="1" smtClean="0">
                <a:solidFill>
                  <a:prstClr val="black"/>
                </a:solidFill>
                <a:latin typeface="Calibri"/>
              </a:rPr>
              <a:t>Ideal</a:t>
            </a:r>
            <a:r>
              <a:rPr lang="hu-HU" sz="2800" u="sng" dirty="0" smtClean="0">
                <a:solidFill>
                  <a:prstClr val="black"/>
                </a:solidFill>
                <a:latin typeface="Calibri"/>
              </a:rPr>
              <a:t> </a:t>
            </a:r>
            <a:r>
              <a:rPr lang="hu-HU" sz="2800" u="sng" dirty="0" err="1" smtClean="0">
                <a:solidFill>
                  <a:prstClr val="black"/>
                </a:solidFill>
                <a:latin typeface="Calibri"/>
              </a:rPr>
              <a:t>points</a:t>
            </a:r>
            <a:r>
              <a:rPr lang="hu-HU" sz="2800" u="sng" dirty="0" smtClean="0">
                <a:solidFill>
                  <a:prstClr val="black"/>
                </a:solidFill>
                <a:latin typeface="Calibri"/>
              </a:rPr>
              <a:t>:</a:t>
            </a:r>
            <a:endParaRPr lang="hu-HU" sz="2000" u="sng" dirty="0">
              <a:solidFill>
                <a:prstClr val="black"/>
              </a:solidFill>
            </a:endParaRPr>
          </a:p>
        </p:txBody>
      </p:sp>
      <mc:AlternateContent xmlns:mc="http://schemas.openxmlformats.org/markup-compatibility/2006" xmlns:a14="http://schemas.microsoft.com/office/drawing/2010/main">
        <mc:Choice Requires="a14">
          <p:sp>
            <p:nvSpPr>
              <p:cNvPr id="48" name="Téglalap 47"/>
              <p:cNvSpPr/>
              <p:nvPr/>
            </p:nvSpPr>
            <p:spPr>
              <a:xfrm>
                <a:off x="430810" y="4560031"/>
                <a:ext cx="145520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m:t>
                      </m:r>
                      <m:r>
                        <a:rPr lang="en-US" sz="2800" i="1" smtClean="0">
                          <a:latin typeface="Cambria Math" panose="02040503050406030204" pitchFamily="18" charset="0"/>
                          <a:ea typeface="Cambria Math" panose="02040503050406030204" pitchFamily="18" charset="0"/>
                        </a:rPr>
                        <m:t>𝑋</m:t>
                      </m:r>
                      <m:r>
                        <a:rPr lang="en-US" sz="2800" i="1" smtClean="0">
                          <a:latin typeface="Cambria Math" panose="02040503050406030204" pitchFamily="18" charset="0"/>
                          <a:ea typeface="Cambria Math" panose="02040503050406030204" pitchFamily="18" charset="0"/>
                        </a:rPr>
                        <m:t>,</m:t>
                      </m:r>
                      <m:r>
                        <a:rPr lang="en-US" sz="2800" i="1" smtClean="0">
                          <a:latin typeface="Cambria Math" panose="02040503050406030204" pitchFamily="18" charset="0"/>
                          <a:ea typeface="Cambria Math" panose="02040503050406030204" pitchFamily="18" charset="0"/>
                        </a:rPr>
                        <m:t>𝑌</m:t>
                      </m:r>
                      <m:r>
                        <a:rPr lang="en-US" sz="2800" i="1" smtClean="0">
                          <a:latin typeface="Cambria Math" panose="02040503050406030204" pitchFamily="18" charset="0"/>
                          <a:ea typeface="Cambria Math" panose="02040503050406030204" pitchFamily="18" charset="0"/>
                        </a:rPr>
                        <m:t>,0]</m:t>
                      </m:r>
                    </m:oMath>
                  </m:oMathPara>
                </a14:m>
                <a:endParaRPr lang="hu-HU" sz="2800" dirty="0"/>
              </a:p>
            </p:txBody>
          </p:sp>
        </mc:Choice>
        <mc:Fallback xmlns="">
          <p:sp>
            <p:nvSpPr>
              <p:cNvPr id="48" name="Téglalap 47"/>
              <p:cNvSpPr>
                <a:spLocks noRot="1" noChangeAspect="1" noMove="1" noResize="1" noEditPoints="1" noAdjustHandles="1" noChangeArrowheads="1" noChangeShapeType="1" noTextEdit="1"/>
              </p:cNvSpPr>
              <p:nvPr/>
            </p:nvSpPr>
            <p:spPr>
              <a:xfrm>
                <a:off x="430810" y="4560031"/>
                <a:ext cx="1455206" cy="523220"/>
              </a:xfrm>
              <a:prstGeom prst="rect">
                <a:avLst/>
              </a:prstGeom>
              <a:blipFill rotWithShape="1">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églalap 48"/>
              <p:cNvSpPr/>
              <p:nvPr/>
            </p:nvSpPr>
            <p:spPr>
              <a:xfrm>
                <a:off x="5981150" y="2266772"/>
                <a:ext cx="109388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𝑋</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r>
                        <a:rPr lang="en-US" sz="2000" i="1">
                          <a:latin typeface="Cambria Math" panose="02040503050406030204" pitchFamily="18" charset="0"/>
                          <a:ea typeface="Cambria Math" panose="02040503050406030204" pitchFamily="18" charset="0"/>
                        </a:rPr>
                        <m:t>,0]</m:t>
                      </m:r>
                    </m:oMath>
                  </m:oMathPara>
                </a14:m>
                <a:endParaRPr lang="hu-HU" sz="2000" dirty="0"/>
              </a:p>
            </p:txBody>
          </p:sp>
        </mc:Choice>
        <mc:Fallback xmlns="">
          <p:sp>
            <p:nvSpPr>
              <p:cNvPr id="49" name="Téglalap 48"/>
              <p:cNvSpPr>
                <a:spLocks noRot="1" noChangeAspect="1" noMove="1" noResize="1" noEditPoints="1" noAdjustHandles="1" noChangeArrowheads="1" noChangeShapeType="1" noTextEdit="1"/>
              </p:cNvSpPr>
              <p:nvPr/>
            </p:nvSpPr>
            <p:spPr>
              <a:xfrm>
                <a:off x="5981150" y="2266772"/>
                <a:ext cx="1093889" cy="400110"/>
              </a:xfrm>
              <a:prstGeom prst="rect">
                <a:avLst/>
              </a:prstGeom>
              <a:blipFill rotWithShape="1">
                <a:blip r:embed="rId13"/>
                <a:stretch>
                  <a:fillRect l="-1667" b="-16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Szövegdoboz 53"/>
              <p:cNvSpPr txBox="1">
                <a:spLocks noChangeArrowheads="1"/>
              </p:cNvSpPr>
              <p:nvPr/>
            </p:nvSpPr>
            <p:spPr bwMode="auto">
              <a:xfrm>
                <a:off x="7309843" y="3610494"/>
                <a:ext cx="1068369" cy="461665"/>
              </a:xfrm>
              <a:prstGeom prst="rect">
                <a:avLst/>
              </a:prstGeom>
              <a:noFill/>
              <a:ln w="38100">
                <a:solidFill>
                  <a:srgbClr val="000000"/>
                </a:solidFill>
                <a:miter lim="800000"/>
                <a:headEnd/>
                <a:tailEnd/>
              </a:ln>
              <a:extLst>
                <a:ext uri="{909E8E84-426E-40DD-AFC4-6F175D3DCCD1}">
                  <a14:hiddenFill>
                    <a:solidFill>
                      <a:srgbClr val="FFFFFF"/>
                    </a:solidFill>
                  </a14:hiddenFill>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𝑤</m:t>
                      </m:r>
                      <m:r>
                        <a:rPr lang="en-US" i="1" smtClean="0">
                          <a:latin typeface="Cambria Math" panose="02040503050406030204" pitchFamily="18" charset="0"/>
                          <a:ea typeface="Cambria Math" panose="02040503050406030204" pitchFamily="18" charset="0"/>
                        </a:rPr>
                        <m:t>≠0</m:t>
                      </m:r>
                    </m:oMath>
                  </m:oMathPara>
                </a14:m>
                <a:endParaRPr lang="hu-HU" altLang="hu-HU" dirty="0"/>
              </a:p>
            </p:txBody>
          </p:sp>
        </mc:Choice>
        <mc:Fallback xmlns="">
          <p:sp>
            <p:nvSpPr>
              <p:cNvPr id="54" name="Szövegdoboz 53"/>
              <p:cNvSpPr txBox="1">
                <a:spLocks noRot="1" noChangeAspect="1" noMove="1" noResize="1" noEditPoints="1" noAdjustHandles="1" noChangeArrowheads="1" noChangeShapeType="1" noTextEdit="1"/>
              </p:cNvSpPr>
              <p:nvPr/>
            </p:nvSpPr>
            <p:spPr bwMode="auto">
              <a:xfrm>
                <a:off x="7309843" y="3610494"/>
                <a:ext cx="1068369" cy="461665"/>
              </a:xfrm>
              <a:prstGeom prst="rect">
                <a:avLst/>
              </a:prstGeom>
              <a:blipFill rotWithShape="1">
                <a:blip r:embed="rId14"/>
                <a:stretch>
                  <a:fillRect/>
                </a:stretch>
              </a:blip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Tree>
    <p:extLst>
      <p:ext uri="{BB962C8B-B14F-4D97-AF65-F5344CB8AC3E}">
        <p14:creationId xmlns:p14="http://schemas.microsoft.com/office/powerpoint/2010/main" val="301381254"/>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5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49"/>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4"/>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47"/>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P spid="14" grpId="0"/>
      <p:bldP spid="15" grpId="0" animBg="1"/>
      <p:bldP spid="16" grpId="0" animBg="1"/>
      <p:bldP spid="18" grpId="0" animBg="1"/>
      <p:bldP spid="19" grpId="0" animBg="1"/>
      <p:bldP spid="27" grpId="0"/>
      <p:bldP spid="28" grpId="0"/>
      <p:bldP spid="38" grpId="0"/>
      <p:bldP spid="39" grpId="0"/>
      <p:bldP spid="41" grpId="0"/>
      <p:bldP spid="42" grpId="0" animBg="1"/>
      <p:bldP spid="43" grpId="0"/>
      <p:bldP spid="47" grpId="0"/>
      <p:bldP spid="48" grpId="0"/>
      <p:bldP spid="49" grpId="0"/>
      <p:bldP spid="5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017328" y="169688"/>
            <a:ext cx="8126672" cy="857250"/>
          </a:xfrm>
        </p:spPr>
        <p:txBody>
          <a:bodyPr>
            <a:normAutofit/>
          </a:bodyPr>
          <a:lstStyle/>
          <a:p>
            <a:pPr>
              <a:defRPr/>
            </a:pPr>
            <a:r>
              <a:rPr lang="hu-HU" dirty="0" err="1" smtClean="0">
                <a:solidFill>
                  <a:srgbClr val="FF0000"/>
                </a:solidFill>
              </a:rPr>
              <a:t>Homogeneous</a:t>
            </a:r>
            <a:r>
              <a:rPr lang="hu-HU" dirty="0" smtClean="0">
                <a:solidFill>
                  <a:srgbClr val="FF0000"/>
                </a:solidFill>
              </a:rPr>
              <a:t> </a:t>
            </a:r>
            <a:r>
              <a:rPr lang="hu-HU" dirty="0" err="1" smtClean="0">
                <a:solidFill>
                  <a:srgbClr val="FF0000"/>
                </a:solidFill>
              </a:rPr>
              <a:t>coordinates</a:t>
            </a:r>
            <a:endParaRPr lang="hu-HU" dirty="0" smtClean="0">
              <a:solidFill>
                <a:srgbClr val="FF0000"/>
              </a:solidFill>
            </a:endParaRPr>
          </a:p>
        </p:txBody>
      </p:sp>
      <p:sp>
        <p:nvSpPr>
          <p:cNvPr id="7171" name="Line 4"/>
          <p:cNvSpPr>
            <a:spLocks noChangeShapeType="1"/>
          </p:cNvSpPr>
          <p:nvPr/>
        </p:nvSpPr>
        <p:spPr bwMode="auto">
          <a:xfrm flipV="1">
            <a:off x="3345596" y="1812993"/>
            <a:ext cx="0" cy="161925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u-HU" sz="2000"/>
          </a:p>
        </p:txBody>
      </p:sp>
      <p:sp>
        <p:nvSpPr>
          <p:cNvPr id="7172" name="Line 5"/>
          <p:cNvSpPr>
            <a:spLocks noChangeShapeType="1"/>
          </p:cNvSpPr>
          <p:nvPr/>
        </p:nvSpPr>
        <p:spPr bwMode="auto">
          <a:xfrm flipV="1">
            <a:off x="3345597" y="3432245"/>
            <a:ext cx="295116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u-HU" sz="2000"/>
          </a:p>
        </p:txBody>
      </p:sp>
      <p:sp>
        <p:nvSpPr>
          <p:cNvPr id="7174" name="Line 7"/>
          <p:cNvSpPr>
            <a:spLocks noChangeShapeType="1"/>
          </p:cNvSpPr>
          <p:nvPr/>
        </p:nvSpPr>
        <p:spPr bwMode="auto">
          <a:xfrm>
            <a:off x="4353659" y="2946469"/>
            <a:ext cx="0" cy="4857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hu-HU" sz="2000"/>
          </a:p>
        </p:txBody>
      </p:sp>
      <p:sp>
        <p:nvSpPr>
          <p:cNvPr id="7175" name="Line 8"/>
          <p:cNvSpPr>
            <a:spLocks noChangeShapeType="1"/>
          </p:cNvSpPr>
          <p:nvPr/>
        </p:nvSpPr>
        <p:spPr bwMode="auto">
          <a:xfrm flipH="1">
            <a:off x="3345597" y="2946470"/>
            <a:ext cx="10080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hu-HU" sz="2000"/>
          </a:p>
        </p:txBody>
      </p:sp>
      <p:sp>
        <p:nvSpPr>
          <p:cNvPr id="7176" name="Rectangle 9"/>
          <p:cNvSpPr>
            <a:spLocks noChangeArrowheads="1"/>
          </p:cNvSpPr>
          <p:nvPr/>
        </p:nvSpPr>
        <p:spPr bwMode="auto">
          <a:xfrm>
            <a:off x="4220464" y="3398652"/>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i="1" dirty="0"/>
              <a:t>x</a:t>
            </a:r>
            <a:endParaRPr lang="en-US" altLang="hu-HU" i="1" dirty="0"/>
          </a:p>
        </p:txBody>
      </p:sp>
      <p:sp>
        <p:nvSpPr>
          <p:cNvPr id="7177" name="Rectangle 10"/>
          <p:cNvSpPr>
            <a:spLocks noChangeArrowheads="1"/>
          </p:cNvSpPr>
          <p:nvPr/>
        </p:nvSpPr>
        <p:spPr bwMode="auto">
          <a:xfrm>
            <a:off x="2923993" y="2784545"/>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i="1"/>
              <a:t>y</a:t>
            </a:r>
            <a:endParaRPr lang="en-US" altLang="hu-HU" i="1"/>
          </a:p>
        </p:txBody>
      </p:sp>
      <mc:AlternateContent xmlns:mc="http://schemas.openxmlformats.org/markup-compatibility/2006" xmlns:a14="http://schemas.microsoft.com/office/drawing/2010/main">
        <mc:Choice Requires="a14">
          <p:sp>
            <p:nvSpPr>
              <p:cNvPr id="7178" name="Rectangle 11"/>
              <p:cNvSpPr>
                <a:spLocks noChangeArrowheads="1"/>
              </p:cNvSpPr>
              <p:nvPr/>
            </p:nvSpPr>
            <p:spPr bwMode="auto">
              <a:xfrm>
                <a:off x="3561388" y="2433167"/>
                <a:ext cx="1224181"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,1</m:t>
                          </m:r>
                        </m:e>
                      </m:d>
                    </m:oMath>
                  </m:oMathPara>
                </a14:m>
                <a:endParaRPr lang="en-US" altLang="hu-HU" dirty="0"/>
              </a:p>
            </p:txBody>
          </p:sp>
        </mc:Choice>
        <mc:Fallback xmlns="">
          <p:sp>
            <p:nvSpPr>
              <p:cNvPr id="7178" name="Rectangle 11"/>
              <p:cNvSpPr>
                <a:spLocks noRot="1" noChangeAspect="1" noMove="1" noResize="1" noEditPoints="1" noAdjustHandles="1" noChangeArrowheads="1" noChangeShapeType="1" noTextEdit="1"/>
              </p:cNvSpPr>
              <p:nvPr/>
            </p:nvSpPr>
            <p:spPr bwMode="auto">
              <a:xfrm>
                <a:off x="3561388" y="2433167"/>
                <a:ext cx="1224181" cy="461665"/>
              </a:xfrm>
              <a:prstGeom prst="rect">
                <a:avLst/>
              </a:prstGeom>
              <a:blipFill rotWithShape="1">
                <a:blip r:embed="rId3"/>
                <a:stretch>
                  <a:fillRect b="-1052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p:sp>
        <p:nvSpPr>
          <p:cNvPr id="7180" name="Line 14"/>
          <p:cNvSpPr>
            <a:spLocks noChangeShapeType="1"/>
          </p:cNvSpPr>
          <p:nvPr/>
        </p:nvSpPr>
        <p:spPr bwMode="auto">
          <a:xfrm flipV="1">
            <a:off x="1264608" y="1812994"/>
            <a:ext cx="5465539" cy="261053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hu-HU" sz="2000"/>
          </a:p>
        </p:txBody>
      </p:sp>
      <mc:AlternateContent xmlns:mc="http://schemas.openxmlformats.org/markup-compatibility/2006" xmlns:a14="http://schemas.microsoft.com/office/drawing/2010/main">
        <mc:Choice Requires="a14">
          <p:sp>
            <p:nvSpPr>
              <p:cNvPr id="7181" name="Rectangle 15"/>
              <p:cNvSpPr>
                <a:spLocks noChangeArrowheads="1"/>
              </p:cNvSpPr>
              <p:nvPr/>
            </p:nvSpPr>
            <p:spPr bwMode="auto">
              <a:xfrm>
                <a:off x="5245305" y="2676197"/>
                <a:ext cx="3066801"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ea typeface="Cambria Math" panose="02040503050406030204" pitchFamily="18" charset="0"/>
                            </a:rPr>
                          </m:ctrlPr>
                        </m:dPr>
                        <m:e>
                          <m:r>
                            <a:rPr lang="hu-HU"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,1</m:t>
                          </m:r>
                        </m:e>
                      </m:d>
                      <m:r>
                        <a:rPr lang="en-US" i="1" smtClean="0">
                          <a:latin typeface="Cambria Math" panose="02040503050406030204" pitchFamily="18" charset="0"/>
                          <a:ea typeface="Cambria Math" panose="02040503050406030204" pitchFamily="18" charset="0"/>
                        </a:rPr>
                        <m:t>~</m:t>
                      </m:r>
                      <m:d>
                        <m:dPr>
                          <m:begChr m:val="["/>
                          <m:endChr m:val="]"/>
                          <m:ctrlPr>
                            <a:rPr lang="en-US" i="1">
                              <a:solidFill>
                                <a:prstClr val="black"/>
                              </a:solidFill>
                              <a:latin typeface="Cambria Math" panose="02040503050406030204" pitchFamily="18" charset="0"/>
                              <a:ea typeface="Cambria Math" panose="02040503050406030204" pitchFamily="18" charset="0"/>
                            </a:rPr>
                          </m:ctrlPr>
                        </m:dPr>
                        <m:e>
                          <m:r>
                            <a:rPr lang="en-US" i="1">
                              <a:solidFill>
                                <a:prstClr val="black"/>
                              </a:solidFill>
                              <a:latin typeface="Cambria Math" panose="02040503050406030204" pitchFamily="18" charset="0"/>
                              <a:ea typeface="Cambria Math" panose="02040503050406030204" pitchFamily="18" charset="0"/>
                            </a:rPr>
                            <m:t>𝑥</m:t>
                          </m:r>
                          <m:r>
                            <a:rPr lang="en-US" i="1">
                              <a:solidFill>
                                <a:prstClr val="black"/>
                              </a:solidFill>
                              <a:latin typeface="Cambria Math" panose="02040503050406030204" pitchFamily="18" charset="0"/>
                              <a:ea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𝑦</m:t>
                          </m:r>
                          <m:r>
                            <a:rPr lang="en-US" i="1">
                              <a:solidFill>
                                <a:prstClr val="black"/>
                              </a:solidFill>
                              <a:latin typeface="Cambria Math" panose="02040503050406030204" pitchFamily="18" charset="0"/>
                              <a:ea typeface="Cambria Math" panose="02040503050406030204" pitchFamily="18" charset="0"/>
                            </a:rPr>
                            <m:t>,1/2</m:t>
                          </m:r>
                        </m:e>
                      </m:d>
                    </m:oMath>
                  </m:oMathPara>
                </a14:m>
                <a:endParaRPr lang="en-US" altLang="hu-HU" sz="2000" dirty="0"/>
              </a:p>
            </p:txBody>
          </p:sp>
        </mc:Choice>
        <mc:Fallback xmlns="">
          <p:sp>
            <p:nvSpPr>
              <p:cNvPr id="7181" name="Rectangle 15"/>
              <p:cNvSpPr>
                <a:spLocks noRot="1" noChangeAspect="1" noMove="1" noResize="1" noEditPoints="1" noAdjustHandles="1" noChangeArrowheads="1" noChangeShapeType="1" noTextEdit="1"/>
              </p:cNvSpPr>
              <p:nvPr/>
            </p:nvSpPr>
            <p:spPr bwMode="auto">
              <a:xfrm>
                <a:off x="5245305" y="2676197"/>
                <a:ext cx="3066801" cy="461665"/>
              </a:xfrm>
              <a:prstGeom prst="rect">
                <a:avLst/>
              </a:prstGeom>
              <a:blipFill rotWithShape="1">
                <a:blip r:embed="rId4"/>
                <a:stretch>
                  <a:fillRect b="-1842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83" name="Rectangle 17"/>
              <p:cNvSpPr>
                <a:spLocks noChangeArrowheads="1"/>
              </p:cNvSpPr>
              <p:nvPr/>
            </p:nvSpPr>
            <p:spPr bwMode="auto">
              <a:xfrm>
                <a:off x="6411919" y="1990397"/>
                <a:ext cx="1544782"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prstClr val="black"/>
                              </a:solidFill>
                              <a:latin typeface="Cambria Math" panose="02040503050406030204" pitchFamily="18" charset="0"/>
                              <a:ea typeface="Cambria Math" panose="02040503050406030204" pitchFamily="18" charset="0"/>
                            </a:rPr>
                          </m:ctrlPr>
                        </m:dPr>
                        <m:e>
                          <m:r>
                            <a:rPr lang="en-US" i="1">
                              <a:solidFill>
                                <a:prstClr val="black"/>
                              </a:solidFill>
                              <a:latin typeface="Cambria Math" panose="02040503050406030204" pitchFamily="18" charset="0"/>
                              <a:ea typeface="Cambria Math" panose="02040503050406030204" pitchFamily="18" charset="0"/>
                            </a:rPr>
                            <m:t>𝑥</m:t>
                          </m:r>
                          <m:r>
                            <a:rPr lang="en-US" i="1">
                              <a:solidFill>
                                <a:prstClr val="black"/>
                              </a:solidFill>
                              <a:latin typeface="Cambria Math" panose="02040503050406030204" pitchFamily="18" charset="0"/>
                              <a:ea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𝑦</m:t>
                          </m:r>
                          <m:r>
                            <a:rPr lang="en-US" i="1">
                              <a:solidFill>
                                <a:prstClr val="black"/>
                              </a:solidFill>
                              <a:latin typeface="Cambria Math" panose="02040503050406030204" pitchFamily="18" charset="0"/>
                              <a:ea typeface="Cambria Math" panose="02040503050406030204" pitchFamily="18" charset="0"/>
                            </a:rPr>
                            <m:t>,1/3</m:t>
                          </m:r>
                        </m:e>
                      </m:d>
                    </m:oMath>
                  </m:oMathPara>
                </a14:m>
                <a:endParaRPr lang="hu-HU" altLang="hu-HU" dirty="0"/>
              </a:p>
            </p:txBody>
          </p:sp>
        </mc:Choice>
        <mc:Fallback xmlns="">
          <p:sp>
            <p:nvSpPr>
              <p:cNvPr id="7183" name="Rectangle 17"/>
              <p:cNvSpPr>
                <a:spLocks noRot="1" noChangeAspect="1" noMove="1" noResize="1" noEditPoints="1" noAdjustHandles="1" noChangeArrowheads="1" noChangeShapeType="1" noTextEdit="1"/>
              </p:cNvSpPr>
              <p:nvPr/>
            </p:nvSpPr>
            <p:spPr bwMode="auto">
              <a:xfrm>
                <a:off x="6411919" y="1990397"/>
                <a:ext cx="1544782" cy="461665"/>
              </a:xfrm>
              <a:prstGeom prst="rect">
                <a:avLst/>
              </a:prstGeom>
              <a:blipFill rotWithShape="1">
                <a:blip r:embed="rId5"/>
                <a:stretch>
                  <a:fillRect b="-20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p:sp>
        <p:nvSpPr>
          <p:cNvPr id="7184" name="Oval 18"/>
          <p:cNvSpPr>
            <a:spLocks noChangeArrowheads="1"/>
          </p:cNvSpPr>
          <p:nvPr/>
        </p:nvSpPr>
        <p:spPr bwMode="auto">
          <a:xfrm>
            <a:off x="7528485" y="1360331"/>
            <a:ext cx="152400" cy="114300"/>
          </a:xfrm>
          <a:prstGeom prst="ellipse">
            <a:avLst/>
          </a:prstGeom>
          <a:solidFill>
            <a:srgbClr val="FFC000"/>
          </a:solidFill>
          <a:ln w="2857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hu-HU" sz="2000"/>
          </a:p>
        </p:txBody>
      </p:sp>
      <p:sp>
        <p:nvSpPr>
          <p:cNvPr id="7185" name="Line 19"/>
          <p:cNvSpPr>
            <a:spLocks noChangeShapeType="1"/>
          </p:cNvSpPr>
          <p:nvPr/>
        </p:nvSpPr>
        <p:spPr bwMode="auto">
          <a:xfrm flipV="1">
            <a:off x="7025247" y="1467487"/>
            <a:ext cx="431800" cy="216694"/>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sz="2000"/>
          </a:p>
        </p:txBody>
      </p:sp>
      <mc:AlternateContent xmlns:mc="http://schemas.openxmlformats.org/markup-compatibility/2006" xmlns:a14="http://schemas.microsoft.com/office/drawing/2010/main">
        <mc:Choice Requires="a14">
          <p:sp>
            <p:nvSpPr>
              <p:cNvPr id="7186" name="Rectangle 20"/>
              <p:cNvSpPr>
                <a:spLocks noChangeArrowheads="1"/>
              </p:cNvSpPr>
              <p:nvPr/>
            </p:nvSpPr>
            <p:spPr bwMode="auto">
              <a:xfrm>
                <a:off x="7616395" y="1537734"/>
                <a:ext cx="1224181"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prstClr val="black"/>
                              </a:solidFill>
                              <a:latin typeface="Cambria Math" panose="02040503050406030204" pitchFamily="18" charset="0"/>
                              <a:ea typeface="Cambria Math" panose="02040503050406030204" pitchFamily="18" charset="0"/>
                            </a:rPr>
                          </m:ctrlPr>
                        </m:dPr>
                        <m:e>
                          <m:r>
                            <a:rPr lang="en-US" i="1">
                              <a:solidFill>
                                <a:prstClr val="black"/>
                              </a:solidFill>
                              <a:latin typeface="Cambria Math" panose="02040503050406030204" pitchFamily="18" charset="0"/>
                              <a:ea typeface="Cambria Math" panose="02040503050406030204" pitchFamily="18" charset="0"/>
                            </a:rPr>
                            <m:t>𝑥</m:t>
                          </m:r>
                          <m:r>
                            <a:rPr lang="en-US" i="1">
                              <a:solidFill>
                                <a:prstClr val="black"/>
                              </a:solidFill>
                              <a:latin typeface="Cambria Math" panose="02040503050406030204" pitchFamily="18" charset="0"/>
                              <a:ea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𝑦</m:t>
                          </m:r>
                          <m:r>
                            <a:rPr lang="en-US" i="1">
                              <a:solidFill>
                                <a:prstClr val="black"/>
                              </a:solidFill>
                              <a:latin typeface="Cambria Math" panose="02040503050406030204" pitchFamily="18" charset="0"/>
                              <a:ea typeface="Cambria Math" panose="02040503050406030204" pitchFamily="18" charset="0"/>
                            </a:rPr>
                            <m:t>,0</m:t>
                          </m:r>
                        </m:e>
                      </m:d>
                    </m:oMath>
                  </m:oMathPara>
                </a14:m>
                <a:endParaRPr lang="en-US" altLang="hu-HU" dirty="0"/>
              </a:p>
            </p:txBody>
          </p:sp>
        </mc:Choice>
        <mc:Fallback xmlns="">
          <p:sp>
            <p:nvSpPr>
              <p:cNvPr id="7186" name="Rectangle 20"/>
              <p:cNvSpPr>
                <a:spLocks noRot="1" noChangeAspect="1" noMove="1" noResize="1" noEditPoints="1" noAdjustHandles="1" noChangeArrowheads="1" noChangeShapeType="1" noTextEdit="1"/>
              </p:cNvSpPr>
              <p:nvPr/>
            </p:nvSpPr>
            <p:spPr bwMode="auto">
              <a:xfrm>
                <a:off x="7616395" y="1537734"/>
                <a:ext cx="1224181" cy="461665"/>
              </a:xfrm>
              <a:prstGeom prst="rect">
                <a:avLst/>
              </a:prstGeom>
              <a:blipFill rotWithShape="1">
                <a:blip r:embed="rId6"/>
                <a:stretch>
                  <a:fillRect b="-1052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p:sp>
        <p:nvSpPr>
          <p:cNvPr id="7188" name="Szövegdoboz 19"/>
          <p:cNvSpPr txBox="1">
            <a:spLocks noChangeArrowheads="1"/>
          </p:cNvSpPr>
          <p:nvPr/>
        </p:nvSpPr>
        <p:spPr bwMode="auto">
          <a:xfrm>
            <a:off x="7848784" y="978573"/>
            <a:ext cx="7465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2000" b="1" dirty="0" err="1" smtClean="0">
                <a:latin typeface="+mn-lt"/>
              </a:rPr>
              <a:t>Ideal</a:t>
            </a:r>
            <a:endParaRPr lang="hu-HU" altLang="hu-HU" sz="2000" b="1" dirty="0" smtClean="0">
              <a:latin typeface="+mn-lt"/>
            </a:endParaRPr>
          </a:p>
          <a:p>
            <a:r>
              <a:rPr lang="hu-HU" altLang="hu-HU" sz="2000" b="1" dirty="0" err="1" smtClean="0">
                <a:latin typeface="+mn-lt"/>
              </a:rPr>
              <a:t>point</a:t>
            </a:r>
            <a:endParaRPr lang="hu-HU" altLang="hu-HU" sz="2000" b="1" dirty="0">
              <a:latin typeface="+mn-lt"/>
            </a:endParaRPr>
          </a:p>
        </p:txBody>
      </p:sp>
      <p:sp>
        <p:nvSpPr>
          <p:cNvPr id="7173" name="Oval 6"/>
          <p:cNvSpPr>
            <a:spLocks noChangeArrowheads="1"/>
          </p:cNvSpPr>
          <p:nvPr/>
        </p:nvSpPr>
        <p:spPr bwMode="auto">
          <a:xfrm>
            <a:off x="4280634" y="2892891"/>
            <a:ext cx="152400" cy="114300"/>
          </a:xfrm>
          <a:prstGeom prst="ellipse">
            <a:avLst/>
          </a:prstGeom>
          <a:solidFill>
            <a:srgbClr val="FFC0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hu-HU" sz="2000"/>
          </a:p>
        </p:txBody>
      </p:sp>
      <p:sp>
        <p:nvSpPr>
          <p:cNvPr id="7179" name="Oval 13"/>
          <p:cNvSpPr>
            <a:spLocks noChangeArrowheads="1"/>
          </p:cNvSpPr>
          <p:nvPr/>
        </p:nvSpPr>
        <p:spPr bwMode="auto">
          <a:xfrm>
            <a:off x="5217259" y="2460695"/>
            <a:ext cx="152400" cy="114300"/>
          </a:xfrm>
          <a:prstGeom prst="ellipse">
            <a:avLst/>
          </a:prstGeom>
          <a:solidFill>
            <a:srgbClr val="FFC0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hu-HU" sz="2000"/>
          </a:p>
        </p:txBody>
      </p:sp>
      <p:sp>
        <p:nvSpPr>
          <p:cNvPr id="7182" name="Oval 16"/>
          <p:cNvSpPr>
            <a:spLocks noChangeArrowheads="1"/>
          </p:cNvSpPr>
          <p:nvPr/>
        </p:nvSpPr>
        <p:spPr bwMode="auto">
          <a:xfrm>
            <a:off x="6260779" y="1950681"/>
            <a:ext cx="152400" cy="114300"/>
          </a:xfrm>
          <a:prstGeom prst="ellipse">
            <a:avLst/>
          </a:prstGeom>
          <a:solidFill>
            <a:srgbClr val="FFC0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hu-HU" sz="2000"/>
          </a:p>
        </p:txBody>
      </p:sp>
      <p:sp>
        <p:nvSpPr>
          <p:cNvPr id="21" name="Szövegdoboz 20"/>
          <p:cNvSpPr txBox="1"/>
          <p:nvPr/>
        </p:nvSpPr>
        <p:spPr>
          <a:xfrm>
            <a:off x="1640480" y="1224207"/>
            <a:ext cx="4905289" cy="461665"/>
          </a:xfrm>
          <a:prstGeom prst="rect">
            <a:avLst/>
          </a:prstGeom>
          <a:noFill/>
        </p:spPr>
        <p:txBody>
          <a:bodyPr wrap="square" rtlCol="0">
            <a:spAutoFit/>
          </a:bodyPr>
          <a:lstStyle/>
          <a:p>
            <a:r>
              <a:rPr lang="hu-HU" dirty="0" err="1" smtClean="0">
                <a:latin typeface="+mn-lt"/>
              </a:rPr>
              <a:t>Direction</a:t>
            </a:r>
            <a:r>
              <a:rPr lang="hu-HU" dirty="0" smtClean="0">
                <a:latin typeface="+mn-lt"/>
              </a:rPr>
              <a:t> + </a:t>
            </a:r>
            <a:r>
              <a:rPr lang="hu-HU" dirty="0" err="1" smtClean="0">
                <a:latin typeface="+mn-lt"/>
              </a:rPr>
              <a:t>inverse</a:t>
            </a:r>
            <a:r>
              <a:rPr lang="hu-HU" dirty="0" smtClean="0">
                <a:latin typeface="+mn-lt"/>
              </a:rPr>
              <a:t> </a:t>
            </a:r>
            <a:r>
              <a:rPr lang="hu-HU" dirty="0" err="1" smtClean="0">
                <a:latin typeface="+mn-lt"/>
              </a:rPr>
              <a:t>distance</a:t>
            </a:r>
            <a:r>
              <a:rPr lang="hu-HU" dirty="0" smtClean="0">
                <a:latin typeface="+mn-lt"/>
              </a:rPr>
              <a:t> </a:t>
            </a:r>
            <a:r>
              <a:rPr lang="hu-HU" dirty="0" err="1" smtClean="0">
                <a:latin typeface="+mn-lt"/>
              </a:rPr>
              <a:t>scaling</a:t>
            </a:r>
            <a:endParaRPr lang="en-US" dirty="0">
              <a:latin typeface="+mn-lt"/>
            </a:endParaRPr>
          </a:p>
        </p:txBody>
      </p:sp>
      <p:sp>
        <p:nvSpPr>
          <p:cNvPr id="22" name="Oval 6"/>
          <p:cNvSpPr>
            <a:spLocks noChangeArrowheads="1"/>
          </p:cNvSpPr>
          <p:nvPr/>
        </p:nvSpPr>
        <p:spPr bwMode="auto">
          <a:xfrm>
            <a:off x="2404209" y="3787986"/>
            <a:ext cx="152400" cy="114300"/>
          </a:xfrm>
          <a:prstGeom prst="ellipse">
            <a:avLst/>
          </a:prstGeom>
          <a:solidFill>
            <a:srgbClr val="FFC0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hu-HU" sz="2000"/>
          </a:p>
        </p:txBody>
      </p:sp>
      <mc:AlternateContent xmlns:mc="http://schemas.openxmlformats.org/markup-compatibility/2006" xmlns:a14="http://schemas.microsoft.com/office/drawing/2010/main">
        <mc:Choice Requires="a14">
          <p:sp>
            <p:nvSpPr>
              <p:cNvPr id="23" name="Rectangle 11"/>
              <p:cNvSpPr>
                <a:spLocks noChangeArrowheads="1"/>
              </p:cNvSpPr>
              <p:nvPr/>
            </p:nvSpPr>
            <p:spPr bwMode="auto">
              <a:xfrm>
                <a:off x="2815239" y="3707948"/>
                <a:ext cx="3094052"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ea typeface="Cambria Math" panose="02040503050406030204" pitchFamily="18" charset="0"/>
                            </a:rPr>
                          </m:ctrlPr>
                        </m:dPr>
                        <m:e>
                          <m:r>
                            <a:rPr lang="hu-HU"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,1</m:t>
                          </m:r>
                        </m:e>
                      </m:d>
                      <m:r>
                        <a:rPr lang="en-US" i="1">
                          <a:latin typeface="Cambria Math" panose="02040503050406030204" pitchFamily="18" charset="0"/>
                          <a:ea typeface="Cambria Math" panose="02040503050406030204" pitchFamily="18" charset="0"/>
                        </a:rPr>
                        <m:t>~</m:t>
                      </m:r>
                      <m:d>
                        <m:dPr>
                          <m:begChr m:val="["/>
                          <m:endChr m:val="]"/>
                          <m:ctrlPr>
                            <a:rPr lang="en-US" i="1">
                              <a:solidFill>
                                <a:prstClr val="black"/>
                              </a:solidFill>
                              <a:latin typeface="Cambria Math" panose="02040503050406030204" pitchFamily="18" charset="0"/>
                              <a:ea typeface="Cambria Math" panose="02040503050406030204" pitchFamily="18" charset="0"/>
                            </a:rPr>
                          </m:ctrlPr>
                        </m:dPr>
                        <m:e>
                          <m:r>
                            <a:rPr lang="en-US" i="1">
                              <a:solidFill>
                                <a:prstClr val="black"/>
                              </a:solidFill>
                              <a:latin typeface="Cambria Math" panose="02040503050406030204" pitchFamily="18" charset="0"/>
                              <a:ea typeface="Cambria Math" panose="02040503050406030204" pitchFamily="18" charset="0"/>
                            </a:rPr>
                            <m:t>𝑥</m:t>
                          </m:r>
                          <m:r>
                            <a:rPr lang="en-US" i="1">
                              <a:solidFill>
                                <a:prstClr val="black"/>
                              </a:solidFill>
                              <a:latin typeface="Cambria Math" panose="02040503050406030204" pitchFamily="18" charset="0"/>
                              <a:ea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𝑦</m:t>
                          </m:r>
                          <m:r>
                            <a:rPr lang="en-US" i="1">
                              <a:solidFill>
                                <a:prstClr val="black"/>
                              </a:solidFill>
                              <a:latin typeface="Cambria Math" panose="02040503050406030204" pitchFamily="18" charset="0"/>
                              <a:ea typeface="Cambria Math" panose="02040503050406030204" pitchFamily="18" charset="0"/>
                            </a:rPr>
                            <m:t>,−1</m:t>
                          </m:r>
                        </m:e>
                      </m:d>
                    </m:oMath>
                  </m:oMathPara>
                </a14:m>
                <a:endParaRPr lang="en-US" altLang="hu-HU" dirty="0"/>
              </a:p>
            </p:txBody>
          </p:sp>
        </mc:Choice>
        <mc:Fallback xmlns="">
          <p:sp>
            <p:nvSpPr>
              <p:cNvPr id="23" name="Rectangle 11"/>
              <p:cNvSpPr>
                <a:spLocks noRot="1" noChangeAspect="1" noMove="1" noResize="1" noEditPoints="1" noAdjustHandles="1" noChangeArrowheads="1" noChangeShapeType="1" noTextEdit="1"/>
              </p:cNvSpPr>
              <p:nvPr/>
            </p:nvSpPr>
            <p:spPr bwMode="auto">
              <a:xfrm>
                <a:off x="2815239" y="3707948"/>
                <a:ext cx="3094052" cy="461665"/>
              </a:xfrm>
              <a:prstGeom prst="rect">
                <a:avLst/>
              </a:prstGeom>
              <a:blipFill rotWithShape="1">
                <a:blip r:embed="rId7"/>
                <a:stretch>
                  <a:fillRect b="-1052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p:sp>
        <p:nvSpPr>
          <p:cNvPr id="24" name="Oval 6"/>
          <p:cNvSpPr>
            <a:spLocks noChangeArrowheads="1"/>
          </p:cNvSpPr>
          <p:nvPr/>
        </p:nvSpPr>
        <p:spPr bwMode="auto">
          <a:xfrm>
            <a:off x="1408623" y="4279901"/>
            <a:ext cx="152400" cy="114300"/>
          </a:xfrm>
          <a:prstGeom prst="ellipse">
            <a:avLst/>
          </a:prstGeom>
          <a:solidFill>
            <a:srgbClr val="FFC0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hu-HU" sz="2000"/>
          </a:p>
        </p:txBody>
      </p:sp>
      <mc:AlternateContent xmlns:mc="http://schemas.openxmlformats.org/markup-compatibility/2006" xmlns:a14="http://schemas.microsoft.com/office/drawing/2010/main">
        <mc:Choice Requires="a14">
          <p:sp>
            <p:nvSpPr>
              <p:cNvPr id="25" name="Rectangle 11"/>
              <p:cNvSpPr>
                <a:spLocks noChangeArrowheads="1"/>
              </p:cNvSpPr>
              <p:nvPr/>
            </p:nvSpPr>
            <p:spPr bwMode="auto">
              <a:xfrm>
                <a:off x="1716242" y="4140844"/>
                <a:ext cx="1774012"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prstClr val="black"/>
                              </a:solidFill>
                              <a:latin typeface="Cambria Math" panose="02040503050406030204" pitchFamily="18" charset="0"/>
                              <a:ea typeface="Cambria Math" panose="02040503050406030204" pitchFamily="18" charset="0"/>
                            </a:rPr>
                          </m:ctrlPr>
                        </m:dPr>
                        <m:e>
                          <m:r>
                            <a:rPr lang="en-US" i="1">
                              <a:solidFill>
                                <a:prstClr val="black"/>
                              </a:solidFill>
                              <a:latin typeface="Cambria Math" panose="02040503050406030204" pitchFamily="18" charset="0"/>
                              <a:ea typeface="Cambria Math" panose="02040503050406030204" pitchFamily="18" charset="0"/>
                            </a:rPr>
                            <m:t>𝑥</m:t>
                          </m:r>
                          <m:r>
                            <a:rPr lang="en-US" i="1">
                              <a:solidFill>
                                <a:prstClr val="black"/>
                              </a:solidFill>
                              <a:latin typeface="Cambria Math" panose="02040503050406030204" pitchFamily="18" charset="0"/>
                              <a:ea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𝑦</m:t>
                          </m:r>
                          <m:r>
                            <a:rPr lang="en-US" i="1">
                              <a:solidFill>
                                <a:prstClr val="black"/>
                              </a:solidFill>
                              <a:latin typeface="Cambria Math" panose="02040503050406030204" pitchFamily="18" charset="0"/>
                              <a:ea typeface="Cambria Math" panose="02040503050406030204" pitchFamily="18" charset="0"/>
                            </a:rPr>
                            <m:t>,−1/2</m:t>
                          </m:r>
                        </m:e>
                      </m:d>
                    </m:oMath>
                  </m:oMathPara>
                </a14:m>
                <a:endParaRPr lang="en-US" altLang="hu-HU" dirty="0"/>
              </a:p>
            </p:txBody>
          </p:sp>
        </mc:Choice>
        <mc:Fallback xmlns="">
          <p:sp>
            <p:nvSpPr>
              <p:cNvPr id="25" name="Rectangle 11"/>
              <p:cNvSpPr>
                <a:spLocks noRot="1" noChangeAspect="1" noMove="1" noResize="1" noEditPoints="1" noAdjustHandles="1" noChangeArrowheads="1" noChangeShapeType="1" noTextEdit="1"/>
              </p:cNvSpPr>
              <p:nvPr/>
            </p:nvSpPr>
            <p:spPr bwMode="auto">
              <a:xfrm>
                <a:off x="1716242" y="4140844"/>
                <a:ext cx="1774012" cy="461665"/>
              </a:xfrm>
              <a:prstGeom prst="rect">
                <a:avLst/>
              </a:prstGeom>
              <a:blipFill rotWithShape="1">
                <a:blip r:embed="rId8"/>
                <a:stretch>
                  <a:fillRect b="-1842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p:sp>
        <p:nvSpPr>
          <p:cNvPr id="26" name="Oval 18"/>
          <p:cNvSpPr>
            <a:spLocks noChangeArrowheads="1"/>
          </p:cNvSpPr>
          <p:nvPr/>
        </p:nvSpPr>
        <p:spPr bwMode="auto">
          <a:xfrm>
            <a:off x="328503" y="4731990"/>
            <a:ext cx="152400" cy="114300"/>
          </a:xfrm>
          <a:prstGeom prst="ellipse">
            <a:avLst/>
          </a:prstGeom>
          <a:solidFill>
            <a:srgbClr val="FFC000"/>
          </a:solidFill>
          <a:ln w="2857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hu-HU" sz="2000"/>
          </a:p>
        </p:txBody>
      </p:sp>
      <p:sp>
        <p:nvSpPr>
          <p:cNvPr id="27" name="Line 19"/>
          <p:cNvSpPr>
            <a:spLocks noChangeShapeType="1"/>
          </p:cNvSpPr>
          <p:nvPr/>
        </p:nvSpPr>
        <p:spPr bwMode="auto">
          <a:xfrm flipH="1">
            <a:off x="588915" y="4450530"/>
            <a:ext cx="603684" cy="281460"/>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sz="2000"/>
          </a:p>
        </p:txBody>
      </p:sp>
      <p:sp>
        <p:nvSpPr>
          <p:cNvPr id="28" name="Szövegdoboz 19"/>
          <p:cNvSpPr txBox="1">
            <a:spLocks noChangeArrowheads="1"/>
          </p:cNvSpPr>
          <p:nvPr/>
        </p:nvSpPr>
        <p:spPr bwMode="auto">
          <a:xfrm>
            <a:off x="75054" y="3894623"/>
            <a:ext cx="102542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2000" b="1" dirty="0" err="1" smtClean="0">
                <a:latin typeface="+mn-lt"/>
              </a:rPr>
              <a:t>Ideal</a:t>
            </a:r>
            <a:endParaRPr lang="hu-HU" altLang="hu-HU" sz="2000" b="1" dirty="0" smtClean="0">
              <a:latin typeface="+mn-lt"/>
            </a:endParaRPr>
          </a:p>
          <a:p>
            <a:r>
              <a:rPr lang="hu-HU" altLang="hu-HU" sz="2000" b="1" dirty="0" err="1" smtClean="0">
                <a:latin typeface="+mn-lt"/>
              </a:rPr>
              <a:t>point</a:t>
            </a:r>
            <a:endParaRPr lang="hu-HU" altLang="hu-HU" sz="2000" b="1" dirty="0">
              <a:latin typeface="+mn-lt"/>
            </a:endParaRPr>
          </a:p>
        </p:txBody>
      </p:sp>
      <mc:AlternateContent xmlns:mc="http://schemas.openxmlformats.org/markup-compatibility/2006" xmlns:a14="http://schemas.microsoft.com/office/drawing/2010/main">
        <mc:Choice Requires="a14">
          <p:sp>
            <p:nvSpPr>
              <p:cNvPr id="29" name="Rectangle 20"/>
              <p:cNvSpPr>
                <a:spLocks noChangeArrowheads="1"/>
              </p:cNvSpPr>
              <p:nvPr/>
            </p:nvSpPr>
            <p:spPr bwMode="auto">
              <a:xfrm>
                <a:off x="560429" y="4663120"/>
                <a:ext cx="1224181"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d>
                        <m:dPr>
                          <m:begChr m:val="["/>
                          <m:endChr m:val="]"/>
                          <m:ctrlPr>
                            <a:rPr lang="en-US" i="1">
                              <a:solidFill>
                                <a:prstClr val="black"/>
                              </a:solidFill>
                              <a:latin typeface="Cambria Math" panose="02040503050406030204" pitchFamily="18" charset="0"/>
                              <a:ea typeface="Cambria Math" panose="02040503050406030204" pitchFamily="18" charset="0"/>
                            </a:rPr>
                          </m:ctrlPr>
                        </m:dPr>
                        <m:e>
                          <m:r>
                            <a:rPr lang="en-US" i="1">
                              <a:solidFill>
                                <a:prstClr val="black"/>
                              </a:solidFill>
                              <a:latin typeface="Cambria Math" panose="02040503050406030204" pitchFamily="18" charset="0"/>
                              <a:ea typeface="Cambria Math" panose="02040503050406030204" pitchFamily="18" charset="0"/>
                            </a:rPr>
                            <m:t>𝑥</m:t>
                          </m:r>
                          <m:r>
                            <a:rPr lang="en-US" i="1">
                              <a:solidFill>
                                <a:prstClr val="black"/>
                              </a:solidFill>
                              <a:latin typeface="Cambria Math" panose="02040503050406030204" pitchFamily="18" charset="0"/>
                              <a:ea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𝑦</m:t>
                          </m:r>
                          <m:r>
                            <a:rPr lang="en-US" i="1">
                              <a:solidFill>
                                <a:prstClr val="black"/>
                              </a:solidFill>
                              <a:latin typeface="Cambria Math" panose="02040503050406030204" pitchFamily="18" charset="0"/>
                              <a:ea typeface="Cambria Math" panose="02040503050406030204" pitchFamily="18" charset="0"/>
                            </a:rPr>
                            <m:t>,0</m:t>
                          </m:r>
                        </m:e>
                      </m:d>
                    </m:oMath>
                  </m:oMathPara>
                </a14:m>
                <a:endParaRPr lang="en-US" altLang="hu-HU" dirty="0"/>
              </a:p>
            </p:txBody>
          </p:sp>
        </mc:Choice>
        <mc:Fallback xmlns="">
          <p:sp>
            <p:nvSpPr>
              <p:cNvPr id="29" name="Rectangle 20"/>
              <p:cNvSpPr>
                <a:spLocks noRot="1" noChangeAspect="1" noMove="1" noResize="1" noEditPoints="1" noAdjustHandles="1" noChangeArrowheads="1" noChangeShapeType="1" noTextEdit="1"/>
              </p:cNvSpPr>
              <p:nvPr/>
            </p:nvSpPr>
            <p:spPr bwMode="auto">
              <a:xfrm>
                <a:off x="560429" y="4663120"/>
                <a:ext cx="1224181" cy="461665"/>
              </a:xfrm>
              <a:prstGeom prst="rect">
                <a:avLst/>
              </a:prstGeom>
              <a:blipFill rotWithShape="1">
                <a:blip r:embed="rId9"/>
                <a:stretch>
                  <a:fillRect b="-1052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p:pic>
        <p:nvPicPr>
          <p:cNvPr id="30" name="Picture 2" descr="August Ferdinand Möbius.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003" y="28878"/>
            <a:ext cx="1043180" cy="1059452"/>
          </a:xfrm>
          <a:prstGeom prst="rect">
            <a:avLst/>
          </a:prstGeom>
          <a:noFill/>
          <a:extLst>
            <a:ext uri="{909E8E84-426E-40DD-AFC4-6F175D3DCCD1}">
              <a14:hiddenFill xmlns:a14="http://schemas.microsoft.com/office/drawing/2010/main">
                <a:solidFill>
                  <a:srgbClr val="FFFFFF"/>
                </a:solidFill>
              </a14:hiddenFill>
            </a:ext>
          </a:extLst>
        </p:spPr>
      </p:pic>
      <p:sp>
        <p:nvSpPr>
          <p:cNvPr id="31" name="Szövegdoboz 30"/>
          <p:cNvSpPr txBox="1"/>
          <p:nvPr/>
        </p:nvSpPr>
        <p:spPr>
          <a:xfrm>
            <a:off x="104648" y="1000558"/>
            <a:ext cx="968534" cy="400110"/>
          </a:xfrm>
          <a:prstGeom prst="rect">
            <a:avLst/>
          </a:prstGeom>
          <a:noFill/>
        </p:spPr>
        <p:txBody>
          <a:bodyPr wrap="none" rtlCol="0">
            <a:spAutoFit/>
          </a:bodyPr>
          <a:lstStyle/>
          <a:p>
            <a:r>
              <a:rPr lang="hu-HU" sz="2000" dirty="0" smtClean="0">
                <a:latin typeface="+mn-lt"/>
              </a:rPr>
              <a:t>Möbius</a:t>
            </a:r>
            <a:endParaRPr lang="en-US" sz="2000" dirty="0">
              <a:latin typeface="+mn-lt"/>
            </a:endParaRPr>
          </a:p>
        </p:txBody>
      </p:sp>
    </p:spTree>
    <p:extLst>
      <p:ext uri="{BB962C8B-B14F-4D97-AF65-F5344CB8AC3E}">
        <p14:creationId xmlns:p14="http://schemas.microsoft.com/office/powerpoint/2010/main" val="271203256"/>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8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8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8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18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8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8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8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0" grpId="0" animBg="1"/>
      <p:bldP spid="7181" grpId="0"/>
      <p:bldP spid="7183" grpId="0"/>
      <p:bldP spid="7184" grpId="0" animBg="1"/>
      <p:bldP spid="7185" grpId="0" animBg="1"/>
      <p:bldP spid="7186" grpId="0"/>
      <p:bldP spid="7188" grpId="0"/>
      <p:bldP spid="7179" grpId="0" animBg="1"/>
      <p:bldP spid="7182" grpId="0" animBg="1"/>
      <p:bldP spid="22" grpId="0" animBg="1"/>
      <p:bldP spid="23" grpId="0"/>
      <p:bldP spid="24" grpId="0" animBg="1"/>
      <p:bldP spid="25" grpId="0"/>
      <p:bldP spid="26" grpId="0" animBg="1"/>
      <p:bldP spid="27" grpId="0" animBg="1"/>
      <p:bldP spid="28" grpId="0"/>
      <p:bldP spid="2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Csoportba foglalás 135"/>
          <p:cNvGrpSpPr>
            <a:grpSpLocks/>
          </p:cNvGrpSpPr>
          <p:nvPr/>
        </p:nvGrpSpPr>
        <p:grpSpPr bwMode="auto">
          <a:xfrm rot="16200000">
            <a:off x="3333355" y="2340974"/>
            <a:ext cx="682074" cy="820737"/>
            <a:chOff x="4933950" y="1860550"/>
            <a:chExt cx="833438" cy="820738"/>
          </a:xfrm>
        </p:grpSpPr>
        <p:sp>
          <p:nvSpPr>
            <p:cNvPr id="26" name="Line 60"/>
            <p:cNvSpPr>
              <a:spLocks noChangeShapeType="1"/>
            </p:cNvSpPr>
            <p:nvPr/>
          </p:nvSpPr>
          <p:spPr bwMode="auto">
            <a:xfrm flipV="1">
              <a:off x="4933950" y="2041525"/>
              <a:ext cx="628650" cy="2397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61"/>
            <p:cNvSpPr>
              <a:spLocks noChangeShapeType="1"/>
            </p:cNvSpPr>
            <p:nvPr/>
          </p:nvSpPr>
          <p:spPr bwMode="auto">
            <a:xfrm>
              <a:off x="4933950" y="2281238"/>
              <a:ext cx="628650" cy="2397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Oval 62"/>
            <p:cNvSpPr>
              <a:spLocks noChangeArrowheads="1"/>
            </p:cNvSpPr>
            <p:nvPr/>
          </p:nvSpPr>
          <p:spPr bwMode="auto">
            <a:xfrm>
              <a:off x="5416550" y="2081213"/>
              <a:ext cx="193675" cy="400050"/>
            </a:xfrm>
            <a:prstGeom prst="ellipse">
              <a:avLst/>
            </a:prstGeom>
            <a:solidFill>
              <a:schemeClr val="bg1"/>
            </a:solidFill>
            <a:ln w="38100">
              <a:solidFill>
                <a:schemeClr val="tx1"/>
              </a:solidFill>
              <a:round/>
              <a:headEnd/>
              <a:tailEnd/>
            </a:ln>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endParaRPr lang="hu-HU" altLang="hu-HU" sz="2200" b="1">
                <a:latin typeface="Times New Roman" pitchFamily="18" charset="0"/>
              </a:endParaRPr>
            </a:p>
          </p:txBody>
        </p:sp>
        <p:sp>
          <p:nvSpPr>
            <p:cNvPr id="31" name="Oval 63"/>
            <p:cNvSpPr>
              <a:spLocks noChangeArrowheads="1"/>
            </p:cNvSpPr>
            <p:nvPr/>
          </p:nvSpPr>
          <p:spPr bwMode="auto">
            <a:xfrm>
              <a:off x="5513388" y="2160588"/>
              <a:ext cx="96837" cy="239712"/>
            </a:xfrm>
            <a:prstGeom prst="ellipse">
              <a:avLst/>
            </a:prstGeom>
            <a:solidFill>
              <a:schemeClr val="tx1"/>
            </a:solidFill>
            <a:ln w="38100">
              <a:solidFill>
                <a:schemeClr val="tx1"/>
              </a:solidFill>
              <a:round/>
              <a:headEnd/>
              <a:tailEnd/>
            </a:ln>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endParaRPr lang="hu-HU" altLang="hu-HU" sz="2200" b="1">
                <a:latin typeface="Times New Roman" pitchFamily="18" charset="0"/>
              </a:endParaRPr>
            </a:p>
          </p:txBody>
        </p:sp>
        <p:sp>
          <p:nvSpPr>
            <p:cNvPr id="32" name="Freeform 64"/>
            <p:cNvSpPr>
              <a:spLocks/>
            </p:cNvSpPr>
            <p:nvPr/>
          </p:nvSpPr>
          <p:spPr bwMode="auto">
            <a:xfrm>
              <a:off x="5513388" y="1881188"/>
              <a:ext cx="146050" cy="160337"/>
            </a:xfrm>
            <a:custGeom>
              <a:avLst/>
              <a:gdLst>
                <a:gd name="T0" fmla="*/ 0 w 144"/>
                <a:gd name="T1" fmla="*/ 2147483647 h 192"/>
                <a:gd name="T2" fmla="*/ 2147483647 w 144"/>
                <a:gd name="T3" fmla="*/ 2147483647 h 192"/>
                <a:gd name="T4" fmla="*/ 2147483647 w 144"/>
                <a:gd name="T5" fmla="*/ 0 h 192"/>
                <a:gd name="T6" fmla="*/ 0 60000 65536"/>
                <a:gd name="T7" fmla="*/ 0 60000 65536"/>
                <a:gd name="T8" fmla="*/ 0 60000 65536"/>
                <a:gd name="T9" fmla="*/ 0 w 144"/>
                <a:gd name="T10" fmla="*/ 0 h 192"/>
                <a:gd name="T11" fmla="*/ 144 w 144"/>
                <a:gd name="T12" fmla="*/ 192 h 192"/>
              </a:gdLst>
              <a:ahLst/>
              <a:cxnLst>
                <a:cxn ang="T6">
                  <a:pos x="T0" y="T1"/>
                </a:cxn>
                <a:cxn ang="T7">
                  <a:pos x="T2" y="T3"/>
                </a:cxn>
                <a:cxn ang="T8">
                  <a:pos x="T4" y="T5"/>
                </a:cxn>
              </a:cxnLst>
              <a:rect l="T9" t="T10" r="T11" b="T12"/>
              <a:pathLst>
                <a:path w="144" h="192">
                  <a:moveTo>
                    <a:pt x="0" y="192"/>
                  </a:moveTo>
                  <a:cubicBezTo>
                    <a:pt x="36" y="184"/>
                    <a:pt x="72" y="176"/>
                    <a:pt x="96" y="144"/>
                  </a:cubicBezTo>
                  <a:cubicBezTo>
                    <a:pt x="120" y="112"/>
                    <a:pt x="136" y="32"/>
                    <a:pt x="144"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 name="Freeform 65"/>
            <p:cNvSpPr>
              <a:spLocks/>
            </p:cNvSpPr>
            <p:nvPr/>
          </p:nvSpPr>
          <p:spPr bwMode="auto">
            <a:xfrm>
              <a:off x="5562600" y="1911350"/>
              <a:ext cx="193675" cy="130175"/>
            </a:xfrm>
            <a:custGeom>
              <a:avLst/>
              <a:gdLst>
                <a:gd name="T0" fmla="*/ 0 w 192"/>
                <a:gd name="T1" fmla="*/ 2147483647 h 156"/>
                <a:gd name="T2" fmla="*/ 2147483647 w 192"/>
                <a:gd name="T3" fmla="*/ 2147483647 h 156"/>
                <a:gd name="T4" fmla="*/ 2147483647 w 192"/>
                <a:gd name="T5" fmla="*/ 0 h 156"/>
                <a:gd name="T6" fmla="*/ 0 60000 65536"/>
                <a:gd name="T7" fmla="*/ 0 60000 65536"/>
                <a:gd name="T8" fmla="*/ 0 60000 65536"/>
                <a:gd name="T9" fmla="*/ 0 w 192"/>
                <a:gd name="T10" fmla="*/ 0 h 156"/>
                <a:gd name="T11" fmla="*/ 192 w 192"/>
                <a:gd name="T12" fmla="*/ 156 h 156"/>
              </a:gdLst>
              <a:ahLst/>
              <a:cxnLst>
                <a:cxn ang="T6">
                  <a:pos x="T0" y="T1"/>
                </a:cxn>
                <a:cxn ang="T7">
                  <a:pos x="T2" y="T3"/>
                </a:cxn>
                <a:cxn ang="T8">
                  <a:pos x="T4" y="T5"/>
                </a:cxn>
              </a:cxnLst>
              <a:rect l="T9" t="T10" r="T11" b="T12"/>
              <a:pathLst>
                <a:path w="192" h="156">
                  <a:moveTo>
                    <a:pt x="0" y="156"/>
                  </a:moveTo>
                  <a:cubicBezTo>
                    <a:pt x="22" y="150"/>
                    <a:pt x="100" y="146"/>
                    <a:pt x="132" y="120"/>
                  </a:cubicBezTo>
                  <a:cubicBezTo>
                    <a:pt x="164" y="94"/>
                    <a:pt x="180" y="25"/>
                    <a:pt x="192"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 name="Freeform 66"/>
            <p:cNvSpPr>
              <a:spLocks/>
            </p:cNvSpPr>
            <p:nvPr/>
          </p:nvSpPr>
          <p:spPr bwMode="auto">
            <a:xfrm>
              <a:off x="5513388" y="2481263"/>
              <a:ext cx="254000" cy="119062"/>
            </a:xfrm>
            <a:custGeom>
              <a:avLst/>
              <a:gdLst>
                <a:gd name="T0" fmla="*/ 0 w 252"/>
                <a:gd name="T1" fmla="*/ 0 h 144"/>
                <a:gd name="T2" fmla="*/ 2147483647 w 252"/>
                <a:gd name="T3" fmla="*/ 2147483647 h 144"/>
                <a:gd name="T4" fmla="*/ 2147483647 w 252"/>
                <a:gd name="T5" fmla="*/ 2147483647 h 144"/>
                <a:gd name="T6" fmla="*/ 0 60000 65536"/>
                <a:gd name="T7" fmla="*/ 0 60000 65536"/>
                <a:gd name="T8" fmla="*/ 0 60000 65536"/>
                <a:gd name="T9" fmla="*/ 0 w 252"/>
                <a:gd name="T10" fmla="*/ 0 h 144"/>
                <a:gd name="T11" fmla="*/ 252 w 252"/>
                <a:gd name="T12" fmla="*/ 144 h 144"/>
              </a:gdLst>
              <a:ahLst/>
              <a:cxnLst>
                <a:cxn ang="T6">
                  <a:pos x="T0" y="T1"/>
                </a:cxn>
                <a:cxn ang="T7">
                  <a:pos x="T2" y="T3"/>
                </a:cxn>
                <a:cxn ang="T8">
                  <a:pos x="T4" y="T5"/>
                </a:cxn>
              </a:cxnLst>
              <a:rect l="T9" t="T10" r="T11" b="T12"/>
              <a:pathLst>
                <a:path w="252" h="144">
                  <a:moveTo>
                    <a:pt x="0" y="0"/>
                  </a:moveTo>
                  <a:cubicBezTo>
                    <a:pt x="56" y="8"/>
                    <a:pt x="102" y="24"/>
                    <a:pt x="144" y="48"/>
                  </a:cubicBezTo>
                  <a:cubicBezTo>
                    <a:pt x="186" y="72"/>
                    <a:pt x="230" y="124"/>
                    <a:pt x="252" y="144"/>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 name="Freeform 67"/>
            <p:cNvSpPr>
              <a:spLocks/>
            </p:cNvSpPr>
            <p:nvPr/>
          </p:nvSpPr>
          <p:spPr bwMode="auto">
            <a:xfrm>
              <a:off x="5513388" y="2481263"/>
              <a:ext cx="146050" cy="200025"/>
            </a:xfrm>
            <a:custGeom>
              <a:avLst/>
              <a:gdLst>
                <a:gd name="T0" fmla="*/ 0 w 144"/>
                <a:gd name="T1" fmla="*/ 0 h 240"/>
                <a:gd name="T2" fmla="*/ 2147483647 w 144"/>
                <a:gd name="T3" fmla="*/ 2147483647 h 240"/>
                <a:gd name="T4" fmla="*/ 2147483647 w 144"/>
                <a:gd name="T5" fmla="*/ 2147483647 h 240"/>
                <a:gd name="T6" fmla="*/ 0 60000 65536"/>
                <a:gd name="T7" fmla="*/ 0 60000 65536"/>
                <a:gd name="T8" fmla="*/ 0 60000 65536"/>
                <a:gd name="T9" fmla="*/ 0 w 144"/>
                <a:gd name="T10" fmla="*/ 0 h 240"/>
                <a:gd name="T11" fmla="*/ 144 w 144"/>
                <a:gd name="T12" fmla="*/ 240 h 240"/>
              </a:gdLst>
              <a:ahLst/>
              <a:cxnLst>
                <a:cxn ang="T6">
                  <a:pos x="T0" y="T1"/>
                </a:cxn>
                <a:cxn ang="T7">
                  <a:pos x="T2" y="T3"/>
                </a:cxn>
                <a:cxn ang="T8">
                  <a:pos x="T4" y="T5"/>
                </a:cxn>
              </a:cxnLst>
              <a:rect l="T9" t="T10" r="T11" b="T12"/>
              <a:pathLst>
                <a:path w="144" h="240">
                  <a:moveTo>
                    <a:pt x="0" y="0"/>
                  </a:moveTo>
                  <a:cubicBezTo>
                    <a:pt x="20" y="24"/>
                    <a:pt x="96" y="104"/>
                    <a:pt x="120" y="144"/>
                  </a:cubicBezTo>
                  <a:cubicBezTo>
                    <a:pt x="144" y="184"/>
                    <a:pt x="139" y="220"/>
                    <a:pt x="144" y="24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 name="Freeform 68"/>
            <p:cNvSpPr>
              <a:spLocks/>
            </p:cNvSpPr>
            <p:nvPr/>
          </p:nvSpPr>
          <p:spPr bwMode="auto">
            <a:xfrm>
              <a:off x="5513388" y="2481263"/>
              <a:ext cx="49212" cy="200025"/>
            </a:xfrm>
            <a:custGeom>
              <a:avLst/>
              <a:gdLst>
                <a:gd name="T0" fmla="*/ 0 w 48"/>
                <a:gd name="T1" fmla="*/ 0 h 240"/>
                <a:gd name="T2" fmla="*/ 2147483647 w 48"/>
                <a:gd name="T3" fmla="*/ 2147483647 h 240"/>
                <a:gd name="T4" fmla="*/ 0 w 48"/>
                <a:gd name="T5" fmla="*/ 2147483647 h 240"/>
                <a:gd name="T6" fmla="*/ 0 60000 65536"/>
                <a:gd name="T7" fmla="*/ 0 60000 65536"/>
                <a:gd name="T8" fmla="*/ 0 60000 65536"/>
                <a:gd name="T9" fmla="*/ 0 w 48"/>
                <a:gd name="T10" fmla="*/ 0 h 240"/>
                <a:gd name="T11" fmla="*/ 48 w 48"/>
                <a:gd name="T12" fmla="*/ 240 h 240"/>
              </a:gdLst>
              <a:ahLst/>
              <a:cxnLst>
                <a:cxn ang="T6">
                  <a:pos x="T0" y="T1"/>
                </a:cxn>
                <a:cxn ang="T7">
                  <a:pos x="T2" y="T3"/>
                </a:cxn>
                <a:cxn ang="T8">
                  <a:pos x="T4" y="T5"/>
                </a:cxn>
              </a:cxnLst>
              <a:rect l="T9" t="T10" r="T11" b="T12"/>
              <a:pathLst>
                <a:path w="48" h="240">
                  <a:moveTo>
                    <a:pt x="0" y="0"/>
                  </a:moveTo>
                  <a:cubicBezTo>
                    <a:pt x="24" y="52"/>
                    <a:pt x="48" y="104"/>
                    <a:pt x="48" y="144"/>
                  </a:cubicBezTo>
                  <a:cubicBezTo>
                    <a:pt x="48" y="184"/>
                    <a:pt x="24" y="212"/>
                    <a:pt x="0" y="24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 name="Freeform 69"/>
            <p:cNvSpPr>
              <a:spLocks/>
            </p:cNvSpPr>
            <p:nvPr/>
          </p:nvSpPr>
          <p:spPr bwMode="auto">
            <a:xfrm>
              <a:off x="5538788" y="1860550"/>
              <a:ext cx="52387" cy="180975"/>
            </a:xfrm>
            <a:custGeom>
              <a:avLst/>
              <a:gdLst>
                <a:gd name="T0" fmla="*/ 0 w 52"/>
                <a:gd name="T1" fmla="*/ 2147483647 h 216"/>
                <a:gd name="T2" fmla="*/ 2147483647 w 52"/>
                <a:gd name="T3" fmla="*/ 2147483647 h 216"/>
                <a:gd name="T4" fmla="*/ 2147483647 w 52"/>
                <a:gd name="T5" fmla="*/ 0 h 216"/>
                <a:gd name="T6" fmla="*/ 0 60000 65536"/>
                <a:gd name="T7" fmla="*/ 0 60000 65536"/>
                <a:gd name="T8" fmla="*/ 0 60000 65536"/>
                <a:gd name="T9" fmla="*/ 0 w 52"/>
                <a:gd name="T10" fmla="*/ 0 h 216"/>
                <a:gd name="T11" fmla="*/ 52 w 52"/>
                <a:gd name="T12" fmla="*/ 216 h 216"/>
              </a:gdLst>
              <a:ahLst/>
              <a:cxnLst>
                <a:cxn ang="T6">
                  <a:pos x="T0" y="T1"/>
                </a:cxn>
                <a:cxn ang="T7">
                  <a:pos x="T2" y="T3"/>
                </a:cxn>
                <a:cxn ang="T8">
                  <a:pos x="T4" y="T5"/>
                </a:cxn>
              </a:cxnLst>
              <a:rect l="T9" t="T10" r="T11" b="T12"/>
              <a:pathLst>
                <a:path w="52" h="216">
                  <a:moveTo>
                    <a:pt x="0" y="216"/>
                  </a:moveTo>
                  <a:cubicBezTo>
                    <a:pt x="8" y="196"/>
                    <a:pt x="44" y="132"/>
                    <a:pt x="48" y="96"/>
                  </a:cubicBezTo>
                  <a:cubicBezTo>
                    <a:pt x="52" y="60"/>
                    <a:pt x="29" y="20"/>
                    <a:pt x="24"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cxnSp>
        <p:nvCxnSpPr>
          <p:cNvPr id="34" name="Egyenes összekötő 33"/>
          <p:cNvCxnSpPr/>
          <p:nvPr/>
        </p:nvCxnSpPr>
        <p:spPr>
          <a:xfrm>
            <a:off x="1864710" y="1452373"/>
            <a:ext cx="5623615" cy="26544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 name="Cím 1"/>
          <p:cNvSpPr>
            <a:spLocks noGrp="1"/>
          </p:cNvSpPr>
          <p:nvPr>
            <p:ph type="title"/>
          </p:nvPr>
        </p:nvSpPr>
        <p:spPr>
          <a:xfrm>
            <a:off x="0" y="205979"/>
            <a:ext cx="9144000" cy="857250"/>
          </a:xfrm>
        </p:spPr>
        <p:txBody>
          <a:bodyPr>
            <a:normAutofit fontScale="90000"/>
          </a:bodyPr>
          <a:lstStyle/>
          <a:p>
            <a:r>
              <a:rPr lang="hu-HU" dirty="0" err="1" smtClean="0">
                <a:solidFill>
                  <a:srgbClr val="FF0000"/>
                </a:solidFill>
              </a:rPr>
              <a:t>Parametric</a:t>
            </a:r>
            <a:r>
              <a:rPr lang="hu-HU" dirty="0" smtClean="0">
                <a:solidFill>
                  <a:srgbClr val="FF0000"/>
                </a:solidFill>
              </a:rPr>
              <a:t> </a:t>
            </a:r>
            <a:r>
              <a:rPr lang="hu-HU" dirty="0" err="1" smtClean="0">
                <a:solidFill>
                  <a:srgbClr val="FF0000"/>
                </a:solidFill>
              </a:rPr>
              <a:t>equation</a:t>
            </a:r>
            <a:r>
              <a:rPr lang="hu-HU" dirty="0" smtClean="0">
                <a:solidFill>
                  <a:srgbClr val="FF0000"/>
                </a:solidFill>
              </a:rPr>
              <a:t> of </a:t>
            </a:r>
            <a:r>
              <a:rPr lang="hu-HU" dirty="0" err="1" smtClean="0">
                <a:solidFill>
                  <a:srgbClr val="FF0000"/>
                </a:solidFill>
              </a:rPr>
              <a:t>the</a:t>
            </a:r>
            <a:r>
              <a:rPr lang="hu-HU" dirty="0" smtClean="0">
                <a:solidFill>
                  <a:srgbClr val="FF0000"/>
                </a:solidFill>
              </a:rPr>
              <a:t> </a:t>
            </a:r>
            <a:r>
              <a:rPr lang="hu-HU" dirty="0" err="1" smtClean="0">
                <a:solidFill>
                  <a:srgbClr val="FF0000"/>
                </a:solidFill>
              </a:rPr>
              <a:t>projective</a:t>
            </a:r>
            <a:r>
              <a:rPr lang="hu-HU" dirty="0" smtClean="0">
                <a:solidFill>
                  <a:srgbClr val="FF0000"/>
                </a:solidFill>
              </a:rPr>
              <a:t> line</a:t>
            </a:r>
            <a:endParaRPr lang="hu-HU" dirty="0">
              <a:solidFill>
                <a:srgbClr val="FF0000"/>
              </a:solidFill>
            </a:endParaRPr>
          </a:p>
        </p:txBody>
      </p:sp>
      <p:cxnSp>
        <p:nvCxnSpPr>
          <p:cNvPr id="4" name="Egyenes összekötő 3"/>
          <p:cNvCxnSpPr/>
          <p:nvPr/>
        </p:nvCxnSpPr>
        <p:spPr>
          <a:xfrm flipV="1">
            <a:off x="2519772" y="1650869"/>
            <a:ext cx="4135662" cy="117934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Egyenes összekötő 4"/>
          <p:cNvCxnSpPr/>
          <p:nvPr/>
        </p:nvCxnSpPr>
        <p:spPr>
          <a:xfrm flipH="1" flipV="1">
            <a:off x="2898912" y="1343304"/>
            <a:ext cx="1133028" cy="161958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Egyenes összekötő nyíllal 5"/>
          <p:cNvCxnSpPr/>
          <p:nvPr/>
        </p:nvCxnSpPr>
        <p:spPr>
          <a:xfrm flipH="1">
            <a:off x="2968534" y="2495333"/>
            <a:ext cx="720080" cy="5670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Egyenes összekötő nyíllal 6"/>
          <p:cNvCxnSpPr/>
          <p:nvPr/>
        </p:nvCxnSpPr>
        <p:spPr>
          <a:xfrm>
            <a:off x="3696998" y="2495333"/>
            <a:ext cx="107173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Egyenes összekötő nyíllal 7"/>
          <p:cNvCxnSpPr/>
          <p:nvPr/>
        </p:nvCxnSpPr>
        <p:spPr>
          <a:xfrm flipV="1">
            <a:off x="3688614" y="1712246"/>
            <a:ext cx="0" cy="7830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Szabadkézi sokszög 8"/>
          <p:cNvSpPr/>
          <p:nvPr/>
        </p:nvSpPr>
        <p:spPr>
          <a:xfrm>
            <a:off x="1475657" y="1815666"/>
            <a:ext cx="4284475" cy="936703"/>
          </a:xfrm>
          <a:custGeom>
            <a:avLst/>
            <a:gdLst>
              <a:gd name="connsiteX0" fmla="*/ 0 w 3334214"/>
              <a:gd name="connsiteY0" fmla="*/ 1215483 h 1260088"/>
              <a:gd name="connsiteX1" fmla="*/ 1148575 w 3334214"/>
              <a:gd name="connsiteY1" fmla="*/ 0 h 1260088"/>
              <a:gd name="connsiteX2" fmla="*/ 3334214 w 3334214"/>
              <a:gd name="connsiteY2" fmla="*/ 0 h 1260088"/>
              <a:gd name="connsiteX3" fmla="*/ 2230244 w 3334214"/>
              <a:gd name="connsiteY3" fmla="*/ 1260088 h 1260088"/>
              <a:gd name="connsiteX4" fmla="*/ 0 w 3334214"/>
              <a:gd name="connsiteY4" fmla="*/ 1215483 h 1260088"/>
              <a:gd name="connsiteX0" fmla="*/ 0 w 3334214"/>
              <a:gd name="connsiteY0" fmla="*/ 1215483 h 1215483"/>
              <a:gd name="connsiteX1" fmla="*/ 1148575 w 3334214"/>
              <a:gd name="connsiteY1" fmla="*/ 0 h 1215483"/>
              <a:gd name="connsiteX2" fmla="*/ 3334214 w 3334214"/>
              <a:gd name="connsiteY2" fmla="*/ 0 h 1215483"/>
              <a:gd name="connsiteX3" fmla="*/ 2274848 w 3334214"/>
              <a:gd name="connsiteY3" fmla="*/ 1204332 h 1215483"/>
              <a:gd name="connsiteX4" fmla="*/ 0 w 3334214"/>
              <a:gd name="connsiteY4" fmla="*/ 1215483 h 1215483"/>
              <a:gd name="connsiteX0" fmla="*/ 0 w 3334214"/>
              <a:gd name="connsiteY0" fmla="*/ 1215483 h 1237785"/>
              <a:gd name="connsiteX1" fmla="*/ 1148575 w 3334214"/>
              <a:gd name="connsiteY1" fmla="*/ 0 h 1237785"/>
              <a:gd name="connsiteX2" fmla="*/ 3334214 w 3334214"/>
              <a:gd name="connsiteY2" fmla="*/ 0 h 1237785"/>
              <a:gd name="connsiteX3" fmla="*/ 2274848 w 3334214"/>
              <a:gd name="connsiteY3" fmla="*/ 1237785 h 1237785"/>
              <a:gd name="connsiteX4" fmla="*/ 0 w 3334214"/>
              <a:gd name="connsiteY4" fmla="*/ 1215483 h 1237785"/>
              <a:gd name="connsiteX0" fmla="*/ 0 w 3345365"/>
              <a:gd name="connsiteY0" fmla="*/ 1248937 h 1248937"/>
              <a:gd name="connsiteX1" fmla="*/ 1159726 w 3345365"/>
              <a:gd name="connsiteY1" fmla="*/ 0 h 1248937"/>
              <a:gd name="connsiteX2" fmla="*/ 3345365 w 3345365"/>
              <a:gd name="connsiteY2" fmla="*/ 0 h 1248937"/>
              <a:gd name="connsiteX3" fmla="*/ 2285999 w 3345365"/>
              <a:gd name="connsiteY3" fmla="*/ 1237785 h 1248937"/>
              <a:gd name="connsiteX4" fmla="*/ 0 w 3345365"/>
              <a:gd name="connsiteY4" fmla="*/ 1248937 h 1248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365" h="1248937">
                <a:moveTo>
                  <a:pt x="0" y="1248937"/>
                </a:moveTo>
                <a:lnTo>
                  <a:pt x="1159726" y="0"/>
                </a:lnTo>
                <a:lnTo>
                  <a:pt x="3345365" y="0"/>
                </a:lnTo>
                <a:lnTo>
                  <a:pt x="2285999" y="1237785"/>
                </a:lnTo>
                <a:lnTo>
                  <a:pt x="0" y="1248937"/>
                </a:lnTo>
                <a:close/>
              </a:path>
            </a:pathLst>
          </a:custGeom>
          <a:solidFill>
            <a:schemeClr val="tx2">
              <a:lumMod val="20000"/>
              <a:lumOff val="80000"/>
              <a:alpha val="5098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Szövegdoboz 9"/>
              <p:cNvSpPr txBox="1"/>
              <p:nvPr/>
            </p:nvSpPr>
            <p:spPr>
              <a:xfrm>
                <a:off x="2647613" y="2789760"/>
                <a:ext cx="4678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u-HU" i="1" dirty="0" smtClean="0">
                          <a:latin typeface="Cambria Math"/>
                        </a:rPr>
                        <m:t>𝑋</m:t>
                      </m:r>
                    </m:oMath>
                  </m:oMathPara>
                </a14:m>
                <a:endParaRPr lang="en-US" i="1" dirty="0"/>
              </a:p>
            </p:txBody>
          </p:sp>
        </mc:Choice>
        <mc:Fallback xmlns="">
          <p:sp>
            <p:nvSpPr>
              <p:cNvPr id="10" name="Szövegdoboz 9"/>
              <p:cNvSpPr txBox="1">
                <a:spLocks noRot="1" noChangeAspect="1" noMove="1" noResize="1" noEditPoints="1" noAdjustHandles="1" noChangeArrowheads="1" noChangeShapeType="1" noTextEdit="1"/>
              </p:cNvSpPr>
              <p:nvPr/>
            </p:nvSpPr>
            <p:spPr>
              <a:xfrm>
                <a:off x="2647612" y="3719680"/>
                <a:ext cx="467885" cy="461665"/>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Szövegdoboz 10"/>
              <p:cNvSpPr txBox="1"/>
              <p:nvPr/>
            </p:nvSpPr>
            <p:spPr>
              <a:xfrm>
                <a:off x="4756334" y="2335376"/>
                <a:ext cx="4550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u-HU" i="1" dirty="0" smtClean="0">
                          <a:latin typeface="Cambria Math"/>
                        </a:rPr>
                        <m:t>𝑌</m:t>
                      </m:r>
                    </m:oMath>
                  </m:oMathPara>
                </a14:m>
                <a:endParaRPr lang="en-US" i="1" dirty="0"/>
              </a:p>
            </p:txBody>
          </p:sp>
        </mc:Choice>
        <mc:Fallback xmlns="">
          <p:sp>
            <p:nvSpPr>
              <p:cNvPr id="11" name="Szövegdoboz 10"/>
              <p:cNvSpPr txBox="1">
                <a:spLocks noRot="1" noChangeAspect="1" noMove="1" noResize="1" noEditPoints="1" noAdjustHandles="1" noChangeArrowheads="1" noChangeShapeType="1" noTextEdit="1"/>
              </p:cNvSpPr>
              <p:nvPr/>
            </p:nvSpPr>
            <p:spPr>
              <a:xfrm>
                <a:off x="4756333" y="3113834"/>
                <a:ext cx="455061" cy="461665"/>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Szövegdoboz 11"/>
              <p:cNvSpPr txBox="1"/>
              <p:nvPr/>
            </p:nvSpPr>
            <p:spPr>
              <a:xfrm>
                <a:off x="3696984" y="1469417"/>
                <a:ext cx="49827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u-HU" i="1" dirty="0" smtClean="0">
                          <a:latin typeface="Cambria Math"/>
                        </a:rPr>
                        <m:t>𝑤</m:t>
                      </m:r>
                    </m:oMath>
                  </m:oMathPara>
                </a14:m>
                <a:endParaRPr lang="en-US" i="1" dirty="0"/>
              </a:p>
            </p:txBody>
          </p:sp>
        </mc:Choice>
        <mc:Fallback xmlns="">
          <p:sp>
            <p:nvSpPr>
              <p:cNvPr id="12" name="Szövegdoboz 11"/>
              <p:cNvSpPr txBox="1">
                <a:spLocks noRot="1" noChangeAspect="1" noMove="1" noResize="1" noEditPoints="1" noAdjustHandles="1" noChangeArrowheads="1" noChangeShapeType="1" noTextEdit="1"/>
              </p:cNvSpPr>
              <p:nvPr/>
            </p:nvSpPr>
            <p:spPr>
              <a:xfrm>
                <a:off x="3696984" y="1959222"/>
                <a:ext cx="498278" cy="461665"/>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Szövegdoboz 12"/>
              <p:cNvSpPr txBox="1"/>
              <p:nvPr/>
            </p:nvSpPr>
            <p:spPr>
              <a:xfrm>
                <a:off x="503549" y="2483961"/>
                <a:ext cx="106836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a:rPr>
                        <m:t>𝑤</m:t>
                      </m:r>
                      <m:r>
                        <a:rPr lang="en-US" i="1" dirty="0" smtClean="0">
                          <a:latin typeface="Cambria Math"/>
                        </a:rPr>
                        <m:t>=1</m:t>
                      </m:r>
                    </m:oMath>
                  </m:oMathPara>
                </a14:m>
                <a:endParaRPr lang="en-US" dirty="0"/>
              </a:p>
            </p:txBody>
          </p:sp>
        </mc:Choice>
        <mc:Fallback xmlns="">
          <p:sp>
            <p:nvSpPr>
              <p:cNvPr id="13" name="Szövegdoboz 12"/>
              <p:cNvSpPr txBox="1">
                <a:spLocks noRot="1" noChangeAspect="1" noMove="1" noResize="1" noEditPoints="1" noAdjustHandles="1" noChangeArrowheads="1" noChangeShapeType="1" noTextEdit="1"/>
              </p:cNvSpPr>
              <p:nvPr/>
            </p:nvSpPr>
            <p:spPr>
              <a:xfrm>
                <a:off x="503548" y="3311948"/>
                <a:ext cx="1068369" cy="461665"/>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Szövegdoboz 13"/>
              <p:cNvSpPr txBox="1"/>
              <p:nvPr/>
            </p:nvSpPr>
            <p:spPr>
              <a:xfrm>
                <a:off x="2938947" y="1028099"/>
                <a:ext cx="164865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hu-HU" i="1">
                              <a:latin typeface="Cambria Math" panose="02040503050406030204" pitchFamily="18" charset="0"/>
                              <a:ea typeface="Cambria Math" panose="02040503050406030204" pitchFamily="18" charset="0"/>
                            </a:rPr>
                            <m:t>𝑋</m:t>
                          </m:r>
                        </m:e>
                        <m:sub>
                          <m:r>
                            <a:rPr lang="hu-HU"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hu-HU" b="0" i="1" smtClean="0">
                              <a:latin typeface="Cambria Math" panose="02040503050406030204" pitchFamily="18" charset="0"/>
                              <a:ea typeface="Cambria Math" panose="02040503050406030204" pitchFamily="18" charset="0"/>
                            </a:rPr>
                            <m:t>𝑌</m:t>
                          </m:r>
                        </m:e>
                        <m:sub>
                          <m:r>
                            <a:rPr lang="hu-HU"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hu-HU" b="0" i="1" smtClean="0">
                              <a:latin typeface="Cambria Math" panose="02040503050406030204" pitchFamily="18" charset="0"/>
                              <a:ea typeface="Cambria Math" panose="02040503050406030204" pitchFamily="18" charset="0"/>
                            </a:rPr>
                            <m:t>𝑤</m:t>
                          </m:r>
                        </m:e>
                        <m:sub>
                          <m:r>
                            <a:rPr lang="hu-HU"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4" name="Szövegdoboz 13"/>
              <p:cNvSpPr txBox="1">
                <a:spLocks noRot="1" noChangeAspect="1" noMove="1" noResize="1" noEditPoints="1" noAdjustHandles="1" noChangeArrowheads="1" noChangeShapeType="1" noTextEdit="1"/>
              </p:cNvSpPr>
              <p:nvPr/>
            </p:nvSpPr>
            <p:spPr>
              <a:xfrm>
                <a:off x="2938947" y="1028099"/>
                <a:ext cx="1648656" cy="461665"/>
              </a:xfrm>
              <a:prstGeom prst="rect">
                <a:avLst/>
              </a:prstGeom>
              <a:blipFill rotWithShape="1">
                <a:blip r:embed="rId6"/>
                <a:stretch>
                  <a:fillRect l="-2583" b="-20000"/>
                </a:stretch>
              </a:blipFill>
            </p:spPr>
            <p:txBody>
              <a:bodyPr/>
              <a:lstStyle/>
              <a:p>
                <a:r>
                  <a:rPr lang="en-US">
                    <a:noFill/>
                  </a:rPr>
                  <a:t> </a:t>
                </a:r>
              </a:p>
            </p:txBody>
          </p:sp>
        </mc:Fallback>
      </mc:AlternateContent>
      <p:cxnSp>
        <p:nvCxnSpPr>
          <p:cNvPr id="17" name="Egyenes összekötő 16"/>
          <p:cNvCxnSpPr/>
          <p:nvPr/>
        </p:nvCxnSpPr>
        <p:spPr>
          <a:xfrm flipH="1" flipV="1">
            <a:off x="2880032" y="1323423"/>
            <a:ext cx="448543" cy="62565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Ellipszis 17"/>
          <p:cNvSpPr/>
          <p:nvPr/>
        </p:nvSpPr>
        <p:spPr>
          <a:xfrm>
            <a:off x="2880032" y="1422850"/>
            <a:ext cx="186441" cy="13501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Ellipszis 18"/>
          <p:cNvSpPr/>
          <p:nvPr/>
        </p:nvSpPr>
        <p:spPr>
          <a:xfrm>
            <a:off x="3603764" y="2164087"/>
            <a:ext cx="186441" cy="4980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Egyenes összekötő 29"/>
          <p:cNvCxnSpPr/>
          <p:nvPr/>
        </p:nvCxnSpPr>
        <p:spPr>
          <a:xfrm flipV="1">
            <a:off x="4824028" y="1489764"/>
            <a:ext cx="2426614" cy="67694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Ellipszis 14"/>
          <p:cNvSpPr/>
          <p:nvPr/>
        </p:nvSpPr>
        <p:spPr>
          <a:xfrm>
            <a:off x="6507248" y="1610898"/>
            <a:ext cx="186441" cy="13501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Szövegdoboz 32"/>
              <p:cNvSpPr txBox="1"/>
              <p:nvPr/>
            </p:nvSpPr>
            <p:spPr>
              <a:xfrm>
                <a:off x="6140641" y="1722861"/>
                <a:ext cx="167000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hu-HU" i="1">
                              <a:latin typeface="Cambria Math" panose="02040503050406030204" pitchFamily="18" charset="0"/>
                              <a:ea typeface="Cambria Math" panose="02040503050406030204" pitchFamily="18" charset="0"/>
                            </a:rPr>
                            <m:t>𝑋</m:t>
                          </m:r>
                        </m:e>
                        <m:sub>
                          <m:r>
                            <a:rPr lang="hu-HU"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hu-HU" b="0" i="1" smtClean="0">
                              <a:latin typeface="Cambria Math" panose="02040503050406030204" pitchFamily="18" charset="0"/>
                              <a:ea typeface="Cambria Math" panose="02040503050406030204" pitchFamily="18" charset="0"/>
                            </a:rPr>
                            <m:t>𝑌</m:t>
                          </m:r>
                        </m:e>
                        <m:sub>
                          <m:r>
                            <a:rPr lang="hu-HU"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hu-HU" b="0" i="1" smtClean="0">
                              <a:latin typeface="Cambria Math" panose="02040503050406030204" pitchFamily="18" charset="0"/>
                              <a:ea typeface="Cambria Math" panose="02040503050406030204" pitchFamily="18" charset="0"/>
                            </a:rPr>
                            <m:t>𝑤</m:t>
                          </m:r>
                        </m:e>
                        <m:sub>
                          <m:r>
                            <a:rPr lang="hu-HU"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3" name="Szövegdoboz 32"/>
              <p:cNvSpPr txBox="1">
                <a:spLocks noRot="1" noChangeAspect="1" noMove="1" noResize="1" noEditPoints="1" noAdjustHandles="1" noChangeArrowheads="1" noChangeShapeType="1" noTextEdit="1"/>
              </p:cNvSpPr>
              <p:nvPr/>
            </p:nvSpPr>
            <p:spPr>
              <a:xfrm>
                <a:off x="6140641" y="2297147"/>
                <a:ext cx="1670008" cy="461665"/>
              </a:xfrm>
              <a:prstGeom prst="rect">
                <a:avLst/>
              </a:prstGeom>
              <a:blipFill>
                <a:blip r:embed="rId7"/>
                <a:stretch>
                  <a:fillRect l="-365" r="-730" b="-18421"/>
                </a:stretch>
              </a:blipFill>
            </p:spPr>
            <p:txBody>
              <a:bodyPr/>
              <a:lstStyle/>
              <a:p>
                <a:r>
                  <a:rPr lang="hu-HU">
                    <a:noFill/>
                  </a:rPr>
                  <a:t> </a:t>
                </a:r>
              </a:p>
            </p:txBody>
          </p:sp>
        </mc:Fallback>
      </mc:AlternateContent>
      <p:cxnSp>
        <p:nvCxnSpPr>
          <p:cNvPr id="37" name="Egyenes összekötő 36"/>
          <p:cNvCxnSpPr/>
          <p:nvPr/>
        </p:nvCxnSpPr>
        <p:spPr>
          <a:xfrm>
            <a:off x="2120840" y="1829065"/>
            <a:ext cx="4164584" cy="553664"/>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16" name="Ellipszis 15"/>
          <p:cNvSpPr/>
          <p:nvPr/>
        </p:nvSpPr>
        <p:spPr>
          <a:xfrm>
            <a:off x="3264023" y="1917479"/>
            <a:ext cx="186441" cy="1350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Ellipszis 28"/>
          <p:cNvSpPr/>
          <p:nvPr/>
        </p:nvSpPr>
        <p:spPr>
          <a:xfrm>
            <a:off x="4673592" y="2112699"/>
            <a:ext cx="186441" cy="1350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0" name="Szövegdoboz 39"/>
              <p:cNvSpPr txBox="1"/>
              <p:nvPr/>
            </p:nvSpPr>
            <p:spPr>
              <a:xfrm>
                <a:off x="456209" y="3504806"/>
                <a:ext cx="8260274" cy="523220"/>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b="0" i="1" smtClean="0">
                              <a:latin typeface="Cambria Math" panose="02040503050406030204" pitchFamily="18" charset="0"/>
                              <a:ea typeface="Cambria Math" panose="02040503050406030204" pitchFamily="18" charset="0"/>
                            </a:rPr>
                          </m:ctrlPr>
                        </m:dPr>
                        <m:e>
                          <m:r>
                            <a:rPr lang="hu-HU" sz="2800" i="1">
                              <a:latin typeface="Cambria Math" panose="02040503050406030204" pitchFamily="18" charset="0"/>
                              <a:ea typeface="Cambria Math" panose="02040503050406030204" pitchFamily="18" charset="0"/>
                            </a:rPr>
                            <m:t>𝑋</m:t>
                          </m:r>
                          <m:d>
                            <m:dPr>
                              <m:ctrlPr>
                                <a:rPr lang="hu-HU" sz="2800" i="1">
                                  <a:latin typeface="Cambria Math" panose="02040503050406030204" pitchFamily="18" charset="0"/>
                                  <a:ea typeface="Cambria Math" panose="02040503050406030204" pitchFamily="18" charset="0"/>
                                </a:rPr>
                              </m:ctrlPr>
                            </m:dPr>
                            <m:e>
                              <m:r>
                                <a:rPr lang="hu-HU" sz="2800" i="1">
                                  <a:latin typeface="Cambria Math" panose="02040503050406030204" pitchFamily="18" charset="0"/>
                                  <a:ea typeface="Cambria Math" panose="02040503050406030204" pitchFamily="18" charset="0"/>
                                </a:rPr>
                                <m:t>𝑡</m:t>
                              </m:r>
                            </m:e>
                          </m:d>
                          <m:r>
                            <a:rPr lang="en-US" sz="2800" i="1">
                              <a:latin typeface="Cambria Math" panose="02040503050406030204" pitchFamily="18" charset="0"/>
                              <a:ea typeface="Cambria Math" panose="02040503050406030204" pitchFamily="18" charset="0"/>
                            </a:rPr>
                            <m:t>,</m:t>
                          </m:r>
                          <m:r>
                            <a:rPr lang="hu-HU" sz="2800" i="1">
                              <a:latin typeface="Cambria Math" panose="02040503050406030204" pitchFamily="18" charset="0"/>
                              <a:ea typeface="Cambria Math" panose="02040503050406030204" pitchFamily="18" charset="0"/>
                            </a:rPr>
                            <m:t>𝑌</m:t>
                          </m:r>
                          <m:d>
                            <m:dPr>
                              <m:ctrlPr>
                                <a:rPr lang="hu-HU" sz="2800" i="1">
                                  <a:latin typeface="Cambria Math" panose="02040503050406030204" pitchFamily="18" charset="0"/>
                                  <a:ea typeface="Cambria Math" panose="02040503050406030204" pitchFamily="18" charset="0"/>
                                </a:rPr>
                              </m:ctrlPr>
                            </m:dPr>
                            <m:e>
                              <m:r>
                                <a:rPr lang="hu-HU" sz="2800" i="1">
                                  <a:latin typeface="Cambria Math" panose="02040503050406030204" pitchFamily="18" charset="0"/>
                                  <a:ea typeface="Cambria Math" panose="02040503050406030204" pitchFamily="18" charset="0"/>
                                </a:rPr>
                                <m:t>𝑡</m:t>
                              </m:r>
                            </m:e>
                          </m:d>
                          <m:r>
                            <a:rPr lang="hu-HU"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𝑤</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𝑡</m:t>
                              </m:r>
                            </m:e>
                          </m:d>
                        </m:e>
                      </m:d>
                      <m:r>
                        <a:rPr lang="en-US" sz="2800" b="0" i="1" smtClean="0">
                          <a:latin typeface="Cambria Math" panose="02040503050406030204" pitchFamily="18" charset="0"/>
                          <a:ea typeface="Cambria Math" panose="02040503050406030204" pitchFamily="18" charset="0"/>
                        </a:rPr>
                        <m:t>=</m:t>
                      </m:r>
                      <m:d>
                        <m:dPr>
                          <m:begChr m:val="["/>
                          <m:endChr m:val="]"/>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hu-HU" sz="2800" i="1">
                                  <a:latin typeface="Cambria Math" panose="02040503050406030204" pitchFamily="18" charset="0"/>
                                  <a:ea typeface="Cambria Math" panose="02040503050406030204" pitchFamily="18" charset="0"/>
                                </a:rPr>
                                <m:t>𝑋</m:t>
                              </m:r>
                            </m:e>
                            <m:sub>
                              <m:r>
                                <a:rPr lang="hu-HU" sz="2800" i="1">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hu-HU" sz="2800" i="1">
                                  <a:latin typeface="Cambria Math" panose="02040503050406030204" pitchFamily="18" charset="0"/>
                                  <a:ea typeface="Cambria Math" panose="02040503050406030204" pitchFamily="18" charset="0"/>
                                </a:rPr>
                                <m:t>𝑌</m:t>
                              </m:r>
                            </m:e>
                            <m:sub>
                              <m:r>
                                <a:rPr lang="hu-HU" sz="2800" i="1">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hu-HU" sz="2800" i="1">
                                  <a:latin typeface="Cambria Math" panose="02040503050406030204" pitchFamily="18" charset="0"/>
                                  <a:ea typeface="Cambria Math" panose="02040503050406030204" pitchFamily="18" charset="0"/>
                                </a:rPr>
                                <m:t>𝑤</m:t>
                              </m:r>
                            </m:e>
                            <m:sub>
                              <m:r>
                                <a:rPr lang="hu-HU" sz="2800" i="1">
                                  <a:latin typeface="Cambria Math" panose="02040503050406030204" pitchFamily="18" charset="0"/>
                                  <a:ea typeface="Cambria Math" panose="02040503050406030204" pitchFamily="18" charset="0"/>
                                </a:rPr>
                                <m:t>1</m:t>
                              </m:r>
                            </m:sub>
                          </m:sSub>
                        </m:e>
                      </m:d>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1−</m:t>
                          </m:r>
                          <m:r>
                            <a:rPr lang="en-US" sz="2800" b="0" i="1" smtClean="0">
                              <a:latin typeface="Cambria Math" panose="02040503050406030204" pitchFamily="18" charset="0"/>
                              <a:ea typeface="Cambria Math" panose="02040503050406030204" pitchFamily="18" charset="0"/>
                            </a:rPr>
                            <m:t>𝑡</m:t>
                          </m:r>
                        </m:e>
                      </m:d>
                      <m:r>
                        <a:rPr lang="en-US" sz="2800" b="0" i="1" smtClean="0">
                          <a:latin typeface="Cambria Math" panose="02040503050406030204" pitchFamily="18" charset="0"/>
                          <a:ea typeface="Cambria Math" panose="02040503050406030204" pitchFamily="18" charset="0"/>
                        </a:rPr>
                        <m:t>+</m:t>
                      </m:r>
                      <m:d>
                        <m:dPr>
                          <m:begChr m:val="["/>
                          <m:endChr m:val="]"/>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hu-HU" sz="2800" i="1">
                                  <a:latin typeface="Cambria Math" panose="02040503050406030204" pitchFamily="18" charset="0"/>
                                  <a:ea typeface="Cambria Math" panose="02040503050406030204" pitchFamily="18" charset="0"/>
                                </a:rPr>
                                <m:t>𝑋</m:t>
                              </m:r>
                            </m:e>
                            <m:sub>
                              <m:r>
                                <a:rPr lang="en-US" sz="2800" b="0" i="1" smtClean="0">
                                  <a:latin typeface="Cambria Math" panose="02040503050406030204" pitchFamily="18" charset="0"/>
                                  <a:ea typeface="Cambria Math" panose="02040503050406030204" pitchFamily="18" charset="0"/>
                                </a:rPr>
                                <m:t>2</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hu-HU" sz="2800" i="1">
                                  <a:latin typeface="Cambria Math" panose="02040503050406030204" pitchFamily="18" charset="0"/>
                                  <a:ea typeface="Cambria Math" panose="02040503050406030204" pitchFamily="18" charset="0"/>
                                </a:rPr>
                                <m:t>𝑌</m:t>
                              </m:r>
                            </m:e>
                            <m:sub>
                              <m:r>
                                <a:rPr lang="en-US" sz="2800" b="0" i="1" smtClean="0">
                                  <a:latin typeface="Cambria Math" panose="02040503050406030204" pitchFamily="18" charset="0"/>
                                  <a:ea typeface="Cambria Math" panose="02040503050406030204" pitchFamily="18" charset="0"/>
                                </a:rPr>
                                <m:t>2</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hu-HU" sz="2800" i="1">
                                  <a:latin typeface="Cambria Math" panose="02040503050406030204" pitchFamily="18" charset="0"/>
                                  <a:ea typeface="Cambria Math" panose="02040503050406030204" pitchFamily="18" charset="0"/>
                                </a:rPr>
                                <m:t>𝑤</m:t>
                              </m:r>
                            </m:e>
                            <m:sub>
                              <m:r>
                                <a:rPr lang="en-US" sz="2800" b="0" i="1" smtClean="0">
                                  <a:latin typeface="Cambria Math" panose="02040503050406030204" pitchFamily="18" charset="0"/>
                                  <a:ea typeface="Cambria Math" panose="02040503050406030204" pitchFamily="18" charset="0"/>
                                </a:rPr>
                                <m:t>2</m:t>
                              </m:r>
                            </m:sub>
                          </m:sSub>
                        </m:e>
                      </m:d>
                      <m:r>
                        <a:rPr lang="en-US" sz="2800" b="0" i="1" smtClean="0">
                          <a:latin typeface="Cambria Math" panose="02040503050406030204" pitchFamily="18" charset="0"/>
                          <a:ea typeface="Cambria Math" panose="02040503050406030204" pitchFamily="18" charset="0"/>
                        </a:rPr>
                        <m:t>𝑡</m:t>
                      </m:r>
                    </m:oMath>
                  </m:oMathPara>
                </a14:m>
                <a:endParaRPr lang="en-US" sz="2800" dirty="0"/>
              </a:p>
            </p:txBody>
          </p:sp>
        </mc:Choice>
        <mc:Fallback xmlns="">
          <p:sp>
            <p:nvSpPr>
              <p:cNvPr id="40" name="Szövegdoboz 39"/>
              <p:cNvSpPr txBox="1">
                <a:spLocks noRot="1" noChangeAspect="1" noMove="1" noResize="1" noEditPoints="1" noAdjustHandles="1" noChangeArrowheads="1" noChangeShapeType="1" noTextEdit="1"/>
              </p:cNvSpPr>
              <p:nvPr/>
            </p:nvSpPr>
            <p:spPr>
              <a:xfrm>
                <a:off x="456208" y="4673075"/>
                <a:ext cx="8260275" cy="523220"/>
              </a:xfrm>
              <a:prstGeom prst="rect">
                <a:avLst/>
              </a:prstGeom>
              <a:blipFill>
                <a:blip r:embed="rId8"/>
                <a:stretch>
                  <a:fillRect/>
                </a:stretch>
              </a:blipFill>
              <a:ln>
                <a:solidFill>
                  <a:schemeClr val="tx1"/>
                </a:solidFill>
              </a:ln>
            </p:spPr>
            <p:txBody>
              <a:bodyPr/>
              <a:lstStyle/>
              <a:p>
                <a:r>
                  <a:rPr lang="hu-HU">
                    <a:noFill/>
                  </a:rPr>
                  <a:t> </a:t>
                </a:r>
              </a:p>
            </p:txBody>
          </p:sp>
        </mc:Fallback>
      </mc:AlternateContent>
    </p:spTree>
    <p:extLst>
      <p:ext uri="{BB962C8B-B14F-4D97-AF65-F5344CB8AC3E}">
        <p14:creationId xmlns:p14="http://schemas.microsoft.com/office/powerpoint/2010/main" val="1424092921"/>
      </p:ext>
    </p:extLst>
  </p:cSld>
  <p:clrMapOvr>
    <a:masterClrMapping/>
  </p:clrMapOvr>
  <p:transition>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 Box 7"/>
              <p:cNvSpPr txBox="1">
                <a:spLocks noChangeArrowheads="1"/>
              </p:cNvSpPr>
              <p:nvPr/>
            </p:nvSpPr>
            <p:spPr bwMode="auto">
              <a:xfrm>
                <a:off x="1279317" y="1154468"/>
                <a:ext cx="6713063" cy="2765181"/>
              </a:xfrm>
              <a:prstGeom prst="rect">
                <a:avLst/>
              </a:prstGeom>
              <a:noFill/>
              <a:ln w="12700">
                <a:noFill/>
                <a:miter lim="800000"/>
                <a:headEnd/>
                <a:tailEnd/>
              </a:ln>
              <a:extLst>
                <a:ext uri="{909E8E84-426E-40DD-AFC4-6F175D3DCCD1}">
                  <a14:hiddenFill>
                    <a:solidFill>
                      <a:srgbClr val="FFFFFF"/>
                    </a:solidFill>
                  </a14:hiddenFill>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342900" indent="-342900" algn="l">
                  <a:buFont typeface="Arial" panose="020B0604020202020204" pitchFamily="34" charset="0"/>
                  <a:buChar char="•"/>
                </a:pPr>
                <a:r>
                  <a:rPr lang="hu-HU" altLang="hu-HU" dirty="0" err="1" smtClean="0">
                    <a:latin typeface="+mn-lt"/>
                  </a:rPr>
                  <a:t>Euclidean</a:t>
                </a:r>
                <a:r>
                  <a:rPr lang="hu-HU" altLang="hu-HU" dirty="0" smtClean="0">
                    <a:latin typeface="+mn-lt"/>
                  </a:rPr>
                  <a:t> line, </a:t>
                </a:r>
                <a:r>
                  <a:rPr lang="hu-HU" altLang="hu-HU" dirty="0" err="1" smtClean="0">
                    <a:latin typeface="+mn-lt"/>
                  </a:rPr>
                  <a:t>Cartesian</a:t>
                </a:r>
                <a:r>
                  <a:rPr lang="hu-HU" altLang="hu-HU" dirty="0" smtClean="0">
                    <a:latin typeface="+mn-lt"/>
                  </a:rPr>
                  <a:t> </a:t>
                </a:r>
                <a:r>
                  <a:rPr lang="hu-HU" altLang="hu-HU" dirty="0" err="1" smtClean="0">
                    <a:latin typeface="+mn-lt"/>
                  </a:rPr>
                  <a:t>coordinates</a:t>
                </a:r>
                <a:r>
                  <a:rPr lang="hu-HU" altLang="hu-HU" dirty="0" smtClean="0">
                    <a:latin typeface="+mn-lt"/>
                  </a:rPr>
                  <a:t>:	</a:t>
                </a:r>
                <a:r>
                  <a:rPr lang="hu-HU" altLang="hu-HU" dirty="0">
                    <a:latin typeface="+mn-lt"/>
                  </a:rPr>
                  <a:t> </a:t>
                </a:r>
                <a:r>
                  <a:rPr lang="hu-HU" altLang="hu-HU" dirty="0" smtClean="0">
                    <a:latin typeface="+mn-lt"/>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hu-HU" i="1">
                            <a:latin typeface="Cambria Math" panose="02040503050406030204" pitchFamily="18" charset="0"/>
                            <a:ea typeface="Cambria Math" panose="02040503050406030204" pitchFamily="18" charset="0"/>
                          </a:rPr>
                          <m:t>𝑛</m:t>
                        </m:r>
                      </m:e>
                      <m:sub>
                        <m:r>
                          <a:rPr lang="hu-HU" i="1">
                            <a:latin typeface="Cambria Math" panose="02040503050406030204" pitchFamily="18" charset="0"/>
                            <a:ea typeface="Cambria Math" panose="02040503050406030204" pitchFamily="18" charset="0"/>
                          </a:rPr>
                          <m:t>𝑥</m:t>
                        </m:r>
                      </m:sub>
                    </m:sSub>
                    <m:r>
                      <a:rPr lang="en-US" b="0" i="1" smtClean="0">
                        <a:latin typeface="Cambria Math" panose="02040503050406030204" pitchFamily="18" charset="0"/>
                        <a:ea typeface="Cambria Math" panose="02040503050406030204" pitchFamily="18" charset="0"/>
                      </a:rPr>
                      <m:t>𝑥</m:t>
                    </m:r>
                    <m:r>
                      <a:rPr lang="hu-HU"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hu-HU" i="1">
                            <a:latin typeface="Cambria Math" panose="02040503050406030204" pitchFamily="18" charset="0"/>
                            <a:ea typeface="Cambria Math" panose="02040503050406030204" pitchFamily="18" charset="0"/>
                          </a:rPr>
                          <m:t>𝑛</m:t>
                        </m:r>
                      </m:e>
                      <m:sub>
                        <m:r>
                          <a:rPr lang="hu-HU" i="1">
                            <a:latin typeface="Cambria Math" panose="02040503050406030204" pitchFamily="18" charset="0"/>
                            <a:ea typeface="Cambria Math" panose="02040503050406030204" pitchFamily="18" charset="0"/>
                          </a:rPr>
                          <m:t>𝑦</m:t>
                        </m:r>
                      </m:sub>
                    </m:sSub>
                    <m:r>
                      <a:rPr lang="en-US" b="0" i="1" smtClean="0">
                        <a:latin typeface="Cambria Math" panose="02040503050406030204" pitchFamily="18" charset="0"/>
                        <a:ea typeface="Cambria Math" panose="02040503050406030204" pitchFamily="18" charset="0"/>
                      </a:rPr>
                      <m:t>𝑦</m:t>
                    </m:r>
                    <m:r>
                      <a:rPr lang="hu-HU" i="1">
                        <a:latin typeface="Cambria Math" panose="02040503050406030204" pitchFamily="18" charset="0"/>
                        <a:ea typeface="Cambria Math" panose="02040503050406030204" pitchFamily="18" charset="0"/>
                      </a:rPr>
                      <m:t>+</m:t>
                    </m:r>
                    <m:r>
                      <a:rPr lang="hu-HU" b="0" i="1" smtClean="0">
                        <a:latin typeface="Cambria Math" panose="02040503050406030204" pitchFamily="18" charset="0"/>
                        <a:ea typeface="Cambria Math" panose="02040503050406030204" pitchFamily="18" charset="0"/>
                      </a:rPr>
                      <m:t>𝑑</m:t>
                    </m:r>
                    <m:r>
                      <a:rPr lang="en-US" i="1">
                        <a:latin typeface="Cambria Math" panose="02040503050406030204" pitchFamily="18" charset="0"/>
                        <a:ea typeface="Cambria Math" panose="02040503050406030204" pitchFamily="18" charset="0"/>
                      </a:rPr>
                      <m:t>=0</m:t>
                    </m:r>
                  </m:oMath>
                </a14:m>
                <a:endParaRPr lang="hu-HU" dirty="0"/>
              </a:p>
              <a:p>
                <a:pPr marL="342900" indent="-342900" algn="l">
                  <a:buFont typeface="Arial" panose="020B0604020202020204" pitchFamily="34" charset="0"/>
                  <a:buChar char="•"/>
                </a:pPr>
                <a:r>
                  <a:rPr lang="hu-HU" altLang="hu-HU" dirty="0" err="1" smtClean="0">
                    <a:latin typeface="+mn-lt"/>
                  </a:rPr>
                  <a:t>Euclidean</a:t>
                </a:r>
                <a:r>
                  <a:rPr lang="hu-HU" altLang="hu-HU" dirty="0" smtClean="0">
                    <a:latin typeface="+mn-lt"/>
                  </a:rPr>
                  <a:t> line, </a:t>
                </a:r>
                <a:r>
                  <a:rPr lang="hu-HU" altLang="hu-HU" dirty="0" err="1" smtClean="0">
                    <a:latin typeface="+mn-lt"/>
                  </a:rPr>
                  <a:t>homogeneous</a:t>
                </a:r>
                <a:r>
                  <a:rPr lang="hu-HU" altLang="hu-HU" dirty="0" smtClean="0">
                    <a:latin typeface="+mn-lt"/>
                  </a:rPr>
                  <a:t> </a:t>
                </a:r>
                <a:r>
                  <a:rPr lang="hu-HU" altLang="hu-HU" dirty="0" err="1" smtClean="0">
                    <a:latin typeface="+mn-lt"/>
                  </a:rPr>
                  <a:t>coordinates</a:t>
                </a:r>
                <a:r>
                  <a:rPr lang="hu-HU" altLang="hu-HU" dirty="0" smtClean="0">
                    <a:latin typeface="+mn-lt"/>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hu-HU" i="1">
                            <a:latin typeface="Cambria Math" panose="02040503050406030204" pitchFamily="18" charset="0"/>
                            <a:ea typeface="Cambria Math" panose="02040503050406030204" pitchFamily="18" charset="0"/>
                          </a:rPr>
                          <m:t>𝑛</m:t>
                        </m:r>
                      </m:e>
                      <m:sub>
                        <m:r>
                          <a:rPr lang="hu-HU" i="1">
                            <a:latin typeface="Cambria Math" panose="02040503050406030204" pitchFamily="18" charset="0"/>
                            <a:ea typeface="Cambria Math" panose="02040503050406030204" pitchFamily="18" charset="0"/>
                          </a:rPr>
                          <m:t>𝑥</m:t>
                        </m:r>
                      </m:sub>
                    </m:sSub>
                    <m:r>
                      <a:rPr lang="hu-HU" i="1">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𝑤</m:t>
                    </m:r>
                    <m:r>
                      <a:rPr lang="hu-HU"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hu-HU" i="1">
                            <a:latin typeface="Cambria Math" panose="02040503050406030204" pitchFamily="18" charset="0"/>
                            <a:ea typeface="Cambria Math" panose="02040503050406030204" pitchFamily="18" charset="0"/>
                          </a:rPr>
                          <m:t>𝑛</m:t>
                        </m:r>
                      </m:e>
                      <m:sub>
                        <m:r>
                          <a:rPr lang="hu-HU" i="1">
                            <a:latin typeface="Cambria Math" panose="02040503050406030204" pitchFamily="18" charset="0"/>
                            <a:ea typeface="Cambria Math" panose="02040503050406030204" pitchFamily="18" charset="0"/>
                          </a:rPr>
                          <m:t>𝑦</m:t>
                        </m:r>
                      </m:sub>
                    </m:sSub>
                    <m:r>
                      <a:rPr lang="hu-HU" i="1">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𝑤</m:t>
                    </m:r>
                    <m:r>
                      <a:rPr lang="hu-HU" i="1">
                        <a:latin typeface="Cambria Math" panose="02040503050406030204" pitchFamily="18" charset="0"/>
                        <a:ea typeface="Cambria Math" panose="02040503050406030204" pitchFamily="18" charset="0"/>
                      </a:rPr>
                      <m:t>+</m:t>
                    </m:r>
                    <m:r>
                      <a:rPr lang="hu-HU" b="0" i="1" smtClean="0">
                        <a:latin typeface="Cambria Math" panose="02040503050406030204" pitchFamily="18" charset="0"/>
                        <a:ea typeface="Cambria Math" panose="02040503050406030204" pitchFamily="18" charset="0"/>
                      </a:rPr>
                      <m:t>𝑑</m:t>
                    </m:r>
                    <m:r>
                      <a:rPr lang="en-US" i="1">
                        <a:latin typeface="Cambria Math" panose="02040503050406030204" pitchFamily="18" charset="0"/>
                        <a:ea typeface="Cambria Math" panose="02040503050406030204" pitchFamily="18" charset="0"/>
                      </a:rPr>
                      <m:t>=0</m:t>
                    </m:r>
                  </m:oMath>
                </a14:m>
                <a:r>
                  <a:rPr lang="hu-HU" dirty="0" smtClean="0"/>
                  <a:t>         </a:t>
                </a:r>
                <a14:m>
                  <m:oMath xmlns:m="http://schemas.openxmlformats.org/officeDocument/2006/math">
                    <m:r>
                      <a:rPr lang="en-US" i="1">
                        <a:latin typeface="Cambria Math" panose="02040503050406030204" pitchFamily="18" charset="0"/>
                        <a:ea typeface="Cambria Math" panose="02040503050406030204" pitchFamily="18" charset="0"/>
                      </a:rPr>
                      <m:t>𝑤</m:t>
                    </m:r>
                    <m:r>
                      <a:rPr lang="en-US" i="1">
                        <a:latin typeface="Cambria Math" panose="02040503050406030204" pitchFamily="18" charset="0"/>
                        <a:ea typeface="Cambria Math" panose="02040503050406030204" pitchFamily="18" charset="0"/>
                      </a:rPr>
                      <m:t>≠0</m:t>
                    </m:r>
                  </m:oMath>
                </a14:m>
                <a:endParaRPr lang="hu-HU" altLang="hu-HU" dirty="0"/>
              </a:p>
              <a:p>
                <a:pPr marL="342900" indent="-342900" algn="l">
                  <a:buFont typeface="Arial" panose="020B0604020202020204" pitchFamily="34" charset="0"/>
                  <a:buChar char="•"/>
                </a:pPr>
                <a:r>
                  <a:rPr lang="hu-HU" altLang="hu-HU" dirty="0" err="1" smtClean="0">
                    <a:latin typeface="+mn-lt"/>
                  </a:rPr>
                  <a:t>Euclidean</a:t>
                </a:r>
                <a:r>
                  <a:rPr lang="hu-HU" altLang="hu-HU" dirty="0" smtClean="0">
                    <a:latin typeface="+mn-lt"/>
                  </a:rPr>
                  <a:t> line:    </a:t>
                </a:r>
                <a:r>
                  <a:rPr lang="hu-HU" altLang="hu-HU" sz="1600" dirty="0">
                    <a:latin typeface="+mn-lt"/>
                  </a:rPr>
                  <a:t>	</a:t>
                </a:r>
                <a:r>
                  <a:rPr lang="hu-HU" altLang="hu-HU" sz="1600" dirty="0" smtClean="0">
                    <a:latin typeface="+mn-lt"/>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hu-HU" i="1">
                            <a:latin typeface="Cambria Math" panose="02040503050406030204" pitchFamily="18" charset="0"/>
                            <a:ea typeface="Cambria Math" panose="02040503050406030204" pitchFamily="18" charset="0"/>
                          </a:rPr>
                          <m:t>𝑛</m:t>
                        </m:r>
                      </m:e>
                      <m:sub>
                        <m:r>
                          <a:rPr lang="hu-HU" i="1">
                            <a:latin typeface="Cambria Math" panose="02040503050406030204" pitchFamily="18" charset="0"/>
                            <a:ea typeface="Cambria Math" panose="02040503050406030204" pitchFamily="18" charset="0"/>
                          </a:rPr>
                          <m:t>𝑥</m:t>
                        </m:r>
                      </m:sub>
                    </m:sSub>
                    <m:r>
                      <a:rPr lang="hu-HU" i="1">
                        <a:latin typeface="Cambria Math" panose="02040503050406030204" pitchFamily="18" charset="0"/>
                        <a:ea typeface="Cambria Math" panose="02040503050406030204" pitchFamily="18" charset="0"/>
                      </a:rPr>
                      <m:t>𝑋</m:t>
                    </m:r>
                    <m:r>
                      <a:rPr lang="hu-HU"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hu-HU" i="1">
                            <a:latin typeface="Cambria Math" panose="02040503050406030204" pitchFamily="18" charset="0"/>
                            <a:ea typeface="Cambria Math" panose="02040503050406030204" pitchFamily="18" charset="0"/>
                          </a:rPr>
                          <m:t>𝑛</m:t>
                        </m:r>
                      </m:e>
                      <m:sub>
                        <m:r>
                          <a:rPr lang="hu-HU" i="1">
                            <a:latin typeface="Cambria Math" panose="02040503050406030204" pitchFamily="18" charset="0"/>
                            <a:ea typeface="Cambria Math" panose="02040503050406030204" pitchFamily="18" charset="0"/>
                          </a:rPr>
                          <m:t>𝑦</m:t>
                        </m:r>
                      </m:sub>
                    </m:sSub>
                    <m:r>
                      <a:rPr lang="hu-HU" i="1">
                        <a:latin typeface="Cambria Math" panose="02040503050406030204" pitchFamily="18" charset="0"/>
                        <a:ea typeface="Cambria Math" panose="02040503050406030204" pitchFamily="18" charset="0"/>
                      </a:rPr>
                      <m:t>𝑌</m:t>
                    </m:r>
                    <m:r>
                      <a:rPr lang="hu-HU" i="1">
                        <a:latin typeface="Cambria Math" panose="02040503050406030204" pitchFamily="18" charset="0"/>
                        <a:ea typeface="Cambria Math" panose="02040503050406030204" pitchFamily="18" charset="0"/>
                      </a:rPr>
                      <m:t>+</m:t>
                    </m:r>
                    <m:r>
                      <a:rPr lang="hu-HU"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𝑤</m:t>
                    </m:r>
                    <m:r>
                      <a:rPr lang="en-US" i="1">
                        <a:latin typeface="Cambria Math" panose="02040503050406030204" pitchFamily="18" charset="0"/>
                        <a:ea typeface="Cambria Math" panose="02040503050406030204" pitchFamily="18" charset="0"/>
                      </a:rPr>
                      <m:t>=0</m:t>
                    </m:r>
                  </m:oMath>
                </a14:m>
                <a:r>
                  <a:rPr lang="hu-HU" dirty="0" smtClean="0"/>
                  <a:t>                </a:t>
                </a:r>
                <a14:m>
                  <m:oMath xmlns:m="http://schemas.openxmlformats.org/officeDocument/2006/math">
                    <m:r>
                      <a:rPr lang="en-US" i="1">
                        <a:latin typeface="Cambria Math" panose="02040503050406030204" pitchFamily="18" charset="0"/>
                        <a:ea typeface="Cambria Math" panose="02040503050406030204" pitchFamily="18" charset="0"/>
                      </a:rPr>
                      <m:t>𝑤</m:t>
                    </m:r>
                    <m:r>
                      <a:rPr lang="en-US" i="1">
                        <a:latin typeface="Cambria Math" panose="02040503050406030204" pitchFamily="18" charset="0"/>
                        <a:ea typeface="Cambria Math" panose="02040503050406030204" pitchFamily="18" charset="0"/>
                      </a:rPr>
                      <m:t>≠0</m:t>
                    </m:r>
                  </m:oMath>
                </a14:m>
                <a:endParaRPr lang="hu-HU" altLang="hu-HU" dirty="0"/>
              </a:p>
              <a:p>
                <a:pPr marL="342900" indent="-342900" algn="l">
                  <a:buFont typeface="Arial" panose="020B0604020202020204" pitchFamily="34" charset="0"/>
                  <a:buChar char="•"/>
                </a:pPr>
                <a:endParaRPr lang="hu-HU" dirty="0"/>
              </a:p>
            </p:txBody>
          </p:sp>
        </mc:Choice>
        <mc:Fallback xmlns="">
          <p:sp>
            <p:nvSpPr>
              <p:cNvPr id="4" name="Text Box 7"/>
              <p:cNvSpPr txBox="1">
                <a:spLocks noRot="1" noChangeAspect="1" noMove="1" noResize="1" noEditPoints="1" noAdjustHandles="1" noChangeArrowheads="1" noChangeShapeType="1" noTextEdit="1"/>
              </p:cNvSpPr>
              <p:nvPr/>
            </p:nvSpPr>
            <p:spPr bwMode="auto">
              <a:xfrm>
                <a:off x="1279317" y="1154468"/>
                <a:ext cx="6713063" cy="2765181"/>
              </a:xfrm>
              <a:prstGeom prst="rect">
                <a:avLst/>
              </a:prstGeom>
              <a:blipFill>
                <a:blip r:embed="rId3"/>
                <a:stretch>
                  <a:fillRect l="-1272" t="-1762"/>
                </a:stretch>
              </a:blipFill>
              <a:ln w="12700">
                <a:noFill/>
                <a:miter lim="800000"/>
                <a:headEnd/>
                <a:tailEnd/>
              </a:ln>
              <a:extLst>
                <a:ext uri="{909E8E84-426E-40DD-AFC4-6F175D3DCCD1}">
                  <a14:hiddenFill xmlns:a14="http://schemas.microsoft.com/office/drawing/2010/main">
                    <a:solidFill>
                      <a:srgbClr val="FFFFFF"/>
                    </a:solidFill>
                  </a14:hiddenFill>
                </a:ext>
              </a:extLst>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6" name="Rectangle 10"/>
              <p:cNvSpPr>
                <a:spLocks noChangeArrowheads="1"/>
              </p:cNvSpPr>
              <p:nvPr/>
            </p:nvSpPr>
            <p:spPr bwMode="auto">
              <a:xfrm>
                <a:off x="3239852" y="4289621"/>
                <a:ext cx="3512755"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ea typeface="Cambria Math" panose="02040503050406030204" pitchFamily="18" charset="0"/>
                            </a:rPr>
                          </m:ctrlPr>
                        </m:dPr>
                        <m:e>
                          <m:r>
                            <a:rPr lang="hu-HU" i="1">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𝑤</m:t>
                          </m:r>
                        </m:e>
                      </m:d>
                      <m:r>
                        <a:rPr lang="en-US" b="0" i="1" smtClean="0">
                          <a:latin typeface="Cambria Math" panose="02040503050406030204" pitchFamily="18" charset="0"/>
                          <a:ea typeface="Cambria Math" panose="02040503050406030204" pitchFamily="18" charset="0"/>
                        </a:rPr>
                        <m:t>         </m:t>
                      </m:r>
                      <m:r>
                        <a:rPr lang="en-US" altLang="hu-HU" i="1" dirty="0" smtClean="0">
                          <a:latin typeface="Cambria Math" panose="02040503050406030204" pitchFamily="18" charset="0"/>
                        </a:rPr>
                        <m:t>=0 </m:t>
                      </m:r>
                    </m:oMath>
                  </m:oMathPara>
                </a14:m>
                <a:endParaRPr lang="hu-HU" altLang="hu-HU" dirty="0"/>
              </a:p>
            </p:txBody>
          </p:sp>
        </mc:Choice>
        <mc:Fallback xmlns="">
          <p:sp>
            <p:nvSpPr>
              <p:cNvPr id="6" name="Rectangle 10"/>
              <p:cNvSpPr>
                <a:spLocks noRot="1" noChangeAspect="1" noMove="1" noResize="1" noEditPoints="1" noAdjustHandles="1" noChangeArrowheads="1" noChangeShapeType="1" noTextEdit="1"/>
              </p:cNvSpPr>
              <p:nvPr/>
            </p:nvSpPr>
            <p:spPr bwMode="auto">
              <a:xfrm>
                <a:off x="3239852" y="4289621"/>
                <a:ext cx="3512755" cy="461665"/>
              </a:xfrm>
              <a:prstGeom prst="rect">
                <a:avLst/>
              </a:prstGeom>
              <a:blipFill>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hu-HU">
                    <a:noFill/>
                  </a:rPr>
                  <a:t> </a:t>
                </a:r>
              </a:p>
            </p:txBody>
          </p:sp>
        </mc:Fallback>
      </mc:AlternateContent>
      <p:sp>
        <p:nvSpPr>
          <p:cNvPr id="9" name="Cím 8"/>
          <p:cNvSpPr>
            <a:spLocks noGrp="1"/>
          </p:cNvSpPr>
          <p:nvPr>
            <p:ph type="title"/>
          </p:nvPr>
        </p:nvSpPr>
        <p:spPr>
          <a:xfrm>
            <a:off x="0" y="195263"/>
            <a:ext cx="9144000" cy="857250"/>
          </a:xfrm>
        </p:spPr>
        <p:txBody>
          <a:bodyPr>
            <a:normAutofit/>
          </a:bodyPr>
          <a:lstStyle/>
          <a:p>
            <a:pPr>
              <a:defRPr/>
            </a:pPr>
            <a:r>
              <a:rPr lang="hu-HU" dirty="0" smtClean="0">
                <a:solidFill>
                  <a:srgbClr val="FF0000"/>
                </a:solidFill>
              </a:rPr>
              <a:t>Implicit </a:t>
            </a:r>
            <a:r>
              <a:rPr lang="hu-HU" dirty="0" err="1" smtClean="0">
                <a:solidFill>
                  <a:srgbClr val="FF0000"/>
                </a:solidFill>
              </a:rPr>
              <a:t>equation</a:t>
            </a:r>
            <a:r>
              <a:rPr lang="hu-HU" dirty="0" smtClean="0">
                <a:solidFill>
                  <a:srgbClr val="FF0000"/>
                </a:solidFill>
              </a:rPr>
              <a:t> of </a:t>
            </a:r>
            <a:r>
              <a:rPr lang="hu-HU" dirty="0" err="1" smtClean="0">
                <a:solidFill>
                  <a:srgbClr val="FF0000"/>
                </a:solidFill>
              </a:rPr>
              <a:t>the</a:t>
            </a:r>
            <a:r>
              <a:rPr lang="hu-HU" dirty="0" smtClean="0">
                <a:solidFill>
                  <a:srgbClr val="FF0000"/>
                </a:solidFill>
              </a:rPr>
              <a:t> </a:t>
            </a:r>
            <a:r>
              <a:rPr lang="hu-HU" dirty="0" err="1" smtClean="0">
                <a:solidFill>
                  <a:srgbClr val="FF0000"/>
                </a:solidFill>
              </a:rPr>
              <a:t>projective</a:t>
            </a:r>
            <a:r>
              <a:rPr lang="hu-HU" dirty="0" smtClean="0">
                <a:solidFill>
                  <a:srgbClr val="FF0000"/>
                </a:solidFill>
              </a:rPr>
              <a:t> line</a:t>
            </a:r>
            <a:endParaRPr lang="hu-HU" dirty="0">
              <a:solidFill>
                <a:srgbClr val="FF0000"/>
              </a:solidFill>
            </a:endParaRPr>
          </a:p>
        </p:txBody>
      </p:sp>
      <p:sp>
        <p:nvSpPr>
          <p:cNvPr id="12" name="Szövegdoboz 11"/>
          <p:cNvSpPr txBox="1">
            <a:spLocks noChangeArrowheads="1"/>
          </p:cNvSpPr>
          <p:nvPr/>
        </p:nvSpPr>
        <p:spPr bwMode="auto">
          <a:xfrm>
            <a:off x="6304239" y="2537058"/>
            <a:ext cx="877887"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8800" dirty="0">
                <a:solidFill>
                  <a:srgbClr val="FF0000"/>
                </a:solidFill>
              </a:rPr>
              <a:t>×</a:t>
            </a:r>
          </a:p>
        </p:txBody>
      </p:sp>
      <p:sp>
        <p:nvSpPr>
          <p:cNvPr id="3" name="Téglalap 2"/>
          <p:cNvSpPr/>
          <p:nvPr/>
        </p:nvSpPr>
        <p:spPr>
          <a:xfrm>
            <a:off x="1583668" y="2679762"/>
            <a:ext cx="2088386" cy="461665"/>
          </a:xfrm>
          <a:prstGeom prst="rect">
            <a:avLst/>
          </a:prstGeom>
          <a:solidFill>
            <a:schemeClr val="bg1"/>
          </a:solidFill>
        </p:spPr>
        <p:txBody>
          <a:bodyPr wrap="square">
            <a:spAutoFit/>
          </a:bodyPr>
          <a:lstStyle/>
          <a:p>
            <a:r>
              <a:rPr lang="hu-HU" altLang="hu-HU" dirty="0" err="1" smtClean="0">
                <a:solidFill>
                  <a:srgbClr val="FF0000"/>
                </a:solidFill>
                <a:latin typeface="+mn-lt"/>
              </a:rPr>
              <a:t>Projective</a:t>
            </a:r>
            <a:r>
              <a:rPr lang="hu-HU" altLang="hu-HU" dirty="0" smtClean="0">
                <a:solidFill>
                  <a:srgbClr val="FF0000"/>
                </a:solidFill>
                <a:latin typeface="+mn-lt"/>
              </a:rPr>
              <a:t> line: </a:t>
            </a:r>
            <a:endParaRPr lang="en-US" altLang="hu-HU" dirty="0">
              <a:solidFill>
                <a:srgbClr val="FF0000"/>
              </a:solidFill>
              <a:latin typeface="+mn-lt"/>
            </a:endParaRPr>
          </a:p>
        </p:txBody>
      </p:sp>
      <p:sp>
        <p:nvSpPr>
          <p:cNvPr id="2" name="Szövegdoboz 1"/>
          <p:cNvSpPr txBox="1"/>
          <p:nvPr/>
        </p:nvSpPr>
        <p:spPr>
          <a:xfrm>
            <a:off x="1714723" y="4353633"/>
            <a:ext cx="1957331" cy="400110"/>
          </a:xfrm>
          <a:prstGeom prst="rect">
            <a:avLst/>
          </a:prstGeom>
          <a:noFill/>
        </p:spPr>
        <p:txBody>
          <a:bodyPr wrap="none" rtlCol="0">
            <a:spAutoFit/>
          </a:bodyPr>
          <a:lstStyle/>
          <a:p>
            <a:r>
              <a:rPr lang="hu-HU" sz="2000" dirty="0" err="1" smtClean="0">
                <a:latin typeface="+mn-lt"/>
              </a:rPr>
              <a:t>Point</a:t>
            </a:r>
            <a:r>
              <a:rPr lang="hu-HU" sz="2000" dirty="0" smtClean="0">
                <a:latin typeface="+mn-lt"/>
              </a:rPr>
              <a:t>: </a:t>
            </a:r>
            <a:r>
              <a:rPr lang="hu-HU" sz="2000" dirty="0" err="1" smtClean="0">
                <a:latin typeface="+mn-lt"/>
              </a:rPr>
              <a:t>raw</a:t>
            </a:r>
            <a:r>
              <a:rPr lang="hu-HU" sz="2000" dirty="0" smtClean="0">
                <a:latin typeface="+mn-lt"/>
              </a:rPr>
              <a:t> </a:t>
            </a:r>
            <a:r>
              <a:rPr lang="hu-HU" sz="2000" dirty="0" err="1" smtClean="0">
                <a:latin typeface="+mn-lt"/>
              </a:rPr>
              <a:t>vector</a:t>
            </a:r>
            <a:endParaRPr lang="en-US" sz="2000" dirty="0">
              <a:latin typeface="+mn-lt"/>
            </a:endParaRPr>
          </a:p>
        </p:txBody>
      </p:sp>
      <p:sp>
        <p:nvSpPr>
          <p:cNvPr id="27" name="Szövegdoboz 26"/>
          <p:cNvSpPr txBox="1"/>
          <p:nvPr/>
        </p:nvSpPr>
        <p:spPr>
          <a:xfrm rot="5400000">
            <a:off x="5637493" y="3935678"/>
            <a:ext cx="1705723" cy="707886"/>
          </a:xfrm>
          <a:prstGeom prst="rect">
            <a:avLst/>
          </a:prstGeom>
          <a:noFill/>
        </p:spPr>
        <p:txBody>
          <a:bodyPr wrap="none" rtlCol="0">
            <a:spAutoFit/>
          </a:bodyPr>
          <a:lstStyle/>
          <a:p>
            <a:r>
              <a:rPr lang="hu-HU" sz="2000" dirty="0" smtClean="0">
                <a:latin typeface="+mn-lt"/>
              </a:rPr>
              <a:t>Line</a:t>
            </a:r>
            <a:r>
              <a:rPr lang="en-US" sz="2000" dirty="0" smtClean="0">
                <a:latin typeface="+mn-lt"/>
              </a:rPr>
              <a:t>:</a:t>
            </a:r>
            <a:endParaRPr lang="hu-HU" sz="2000" dirty="0" smtClean="0">
              <a:latin typeface="+mn-lt"/>
            </a:endParaRPr>
          </a:p>
          <a:p>
            <a:r>
              <a:rPr lang="hu-HU" sz="2000" dirty="0" err="1" smtClean="0">
                <a:latin typeface="+mn-lt"/>
              </a:rPr>
              <a:t>Column</a:t>
            </a:r>
            <a:r>
              <a:rPr lang="hu-HU" sz="2000" dirty="0" smtClean="0">
                <a:latin typeface="+mn-lt"/>
              </a:rPr>
              <a:t> </a:t>
            </a:r>
            <a:r>
              <a:rPr lang="hu-HU" sz="2000" dirty="0" err="1" smtClean="0">
                <a:latin typeface="+mn-lt"/>
              </a:rPr>
              <a:t>vector</a:t>
            </a:r>
            <a:endParaRPr lang="en-US" sz="2000" dirty="0">
              <a:latin typeface="+mn-lt"/>
            </a:endParaRPr>
          </a:p>
        </p:txBody>
      </p:sp>
      <p:sp>
        <p:nvSpPr>
          <p:cNvPr id="14" name="Téglalap 13"/>
          <p:cNvSpPr/>
          <p:nvPr/>
        </p:nvSpPr>
        <p:spPr>
          <a:xfrm>
            <a:off x="2232499" y="3106774"/>
            <a:ext cx="2952328" cy="4370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2000"/>
          </a:p>
        </p:txBody>
      </p:sp>
      <mc:AlternateContent xmlns:mc="http://schemas.openxmlformats.org/markup-compatibility/2006" xmlns:a14="http://schemas.microsoft.com/office/drawing/2010/main">
        <mc:Choice Requires="a14">
          <p:sp>
            <p:nvSpPr>
              <p:cNvPr id="40" name="Rectangle 10"/>
              <p:cNvSpPr>
                <a:spLocks noChangeArrowheads="1"/>
              </p:cNvSpPr>
              <p:nvPr/>
            </p:nvSpPr>
            <p:spPr bwMode="auto">
              <a:xfrm>
                <a:off x="4772826" y="3687874"/>
                <a:ext cx="952060" cy="1065869"/>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b="0" i="1" smtClean="0">
                                  <a:latin typeface="Cambria Math" panose="02040503050406030204" pitchFamily="18" charset="0"/>
                                  <a:ea typeface="Cambria Math" panose="02040503050406030204" pitchFamily="18" charset="0"/>
                                </a:rPr>
                              </m:ctrlPr>
                            </m:mPr>
                            <m:mr>
                              <m:e>
                                <m:sSub>
                                  <m:sSubPr>
                                    <m:ctrlPr>
                                      <a:rPr lang="en-US" i="1">
                                        <a:latin typeface="Cambria Math" panose="02040503050406030204" pitchFamily="18" charset="0"/>
                                        <a:ea typeface="Cambria Math" panose="02040503050406030204" pitchFamily="18" charset="0"/>
                                      </a:rPr>
                                    </m:ctrlPr>
                                  </m:sSubPr>
                                  <m:e>
                                    <m:r>
                                      <a:rPr lang="hu-HU" i="1">
                                        <a:latin typeface="Cambria Math" panose="02040503050406030204" pitchFamily="18" charset="0"/>
                                        <a:ea typeface="Cambria Math" panose="02040503050406030204" pitchFamily="18" charset="0"/>
                                      </a:rPr>
                                      <m:t>𝑛</m:t>
                                    </m:r>
                                  </m:e>
                                  <m:sub>
                                    <m:r>
                                      <a:rPr lang="hu-HU" i="1">
                                        <a:latin typeface="Cambria Math" panose="02040503050406030204" pitchFamily="18" charset="0"/>
                                        <a:ea typeface="Cambria Math" panose="02040503050406030204" pitchFamily="18" charset="0"/>
                                      </a:rPr>
                                      <m:t>𝑥</m:t>
                                    </m:r>
                                  </m:sub>
                                </m:sSub>
                              </m:e>
                            </m:mr>
                            <m:mr>
                              <m:e>
                                <m:sSub>
                                  <m:sSubPr>
                                    <m:ctrlPr>
                                      <a:rPr lang="en-US" i="1">
                                        <a:latin typeface="Cambria Math" panose="02040503050406030204" pitchFamily="18" charset="0"/>
                                        <a:ea typeface="Cambria Math" panose="02040503050406030204" pitchFamily="18" charset="0"/>
                                      </a:rPr>
                                    </m:ctrlPr>
                                  </m:sSubPr>
                                  <m:e>
                                    <m:r>
                                      <a:rPr lang="hu-HU" i="1">
                                        <a:latin typeface="Cambria Math" panose="02040503050406030204" pitchFamily="18" charset="0"/>
                                        <a:ea typeface="Cambria Math" panose="02040503050406030204" pitchFamily="18" charset="0"/>
                                      </a:rPr>
                                      <m:t>𝑛</m:t>
                                    </m:r>
                                  </m:e>
                                  <m:sub>
                                    <m:r>
                                      <a:rPr lang="hu-HU" i="1">
                                        <a:latin typeface="Cambria Math" panose="02040503050406030204" pitchFamily="18" charset="0"/>
                                        <a:ea typeface="Cambria Math" panose="02040503050406030204" pitchFamily="18" charset="0"/>
                                      </a:rPr>
                                      <m:t>𝑦</m:t>
                                    </m:r>
                                  </m:sub>
                                </m:sSub>
                              </m:e>
                            </m:mr>
                            <m:mr>
                              <m:e>
                                <m:r>
                                  <a:rPr lang="hu-HU" b="0" i="1" smtClean="0">
                                    <a:latin typeface="Cambria Math" panose="02040503050406030204" pitchFamily="18" charset="0"/>
                                    <a:ea typeface="Cambria Math" panose="02040503050406030204" pitchFamily="18" charset="0"/>
                                  </a:rPr>
                                  <m:t>𝑑</m:t>
                                </m:r>
                              </m:e>
                            </m:mr>
                          </m:m>
                        </m:e>
                      </m:d>
                    </m:oMath>
                  </m:oMathPara>
                </a14:m>
                <a:endParaRPr lang="hu-HU" altLang="hu-HU" dirty="0"/>
              </a:p>
            </p:txBody>
          </p:sp>
        </mc:Choice>
        <mc:Fallback xmlns="">
          <p:sp>
            <p:nvSpPr>
              <p:cNvPr id="40" name="Rectangle 10"/>
              <p:cNvSpPr>
                <a:spLocks noRot="1" noChangeAspect="1" noMove="1" noResize="1" noEditPoints="1" noAdjustHandles="1" noChangeArrowheads="1" noChangeShapeType="1" noTextEdit="1"/>
              </p:cNvSpPr>
              <p:nvPr/>
            </p:nvSpPr>
            <p:spPr bwMode="auto">
              <a:xfrm>
                <a:off x="4772826" y="3687874"/>
                <a:ext cx="952060" cy="1065869"/>
              </a:xfrm>
              <a:prstGeom prst="rect">
                <a:avLst/>
              </a:prstGeom>
              <a:blipFill rotWithShape="1">
                <a:blip r:embed="rId5"/>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1735700440"/>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1000" fill="hold"/>
                                        <p:tgtEl>
                                          <p:spTgt spid="12"/>
                                        </p:tgtEl>
                                        <p:attrNameLst>
                                          <p:attrName>ppt_w</p:attrName>
                                        </p:attrNameLst>
                                      </p:cBhvr>
                                      <p:tavLst>
                                        <p:tav tm="0">
                                          <p:val>
                                            <p:strVal val="#ppt_w*0.70"/>
                                          </p:val>
                                        </p:tav>
                                        <p:tav tm="100000">
                                          <p:val>
                                            <p:strVal val="#ppt_w"/>
                                          </p:val>
                                        </p:tav>
                                      </p:tavLst>
                                    </p:anim>
                                    <p:anim calcmode="lin" valueType="num">
                                      <p:cBhvr>
                                        <p:cTn id="20" dur="1000" fill="hold"/>
                                        <p:tgtEl>
                                          <p:spTgt spid="12"/>
                                        </p:tgtEl>
                                        <p:attrNameLst>
                                          <p:attrName>ppt_h</p:attrName>
                                        </p:attrNameLst>
                                      </p:cBhvr>
                                      <p:tavLst>
                                        <p:tav tm="0">
                                          <p:val>
                                            <p:strVal val="#ppt_h"/>
                                          </p:val>
                                        </p:tav>
                                        <p:tav tm="100000">
                                          <p:val>
                                            <p:strVal val="#ppt_h"/>
                                          </p:val>
                                        </p:tav>
                                      </p:tavLst>
                                    </p:anim>
                                    <p:animEffect transition="in" filter="fade">
                                      <p:cBhvr>
                                        <p:cTn id="21" dur="1000"/>
                                        <p:tgtEl>
                                          <p:spTgt spid="12"/>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additive="base">
                                        <p:cTn id="34" dur="500" fill="hold"/>
                                        <p:tgtEl>
                                          <p:spTgt spid="2"/>
                                        </p:tgtEl>
                                        <p:attrNameLst>
                                          <p:attrName>ppt_x</p:attrName>
                                        </p:attrNameLst>
                                      </p:cBhvr>
                                      <p:tavLst>
                                        <p:tav tm="0">
                                          <p:val>
                                            <p:strVal val="#ppt_x"/>
                                          </p:val>
                                        </p:tav>
                                        <p:tav tm="100000">
                                          <p:val>
                                            <p:strVal val="#ppt_x"/>
                                          </p:val>
                                        </p:tav>
                                      </p:tavLst>
                                    </p:anim>
                                    <p:anim calcmode="lin" valueType="num">
                                      <p:cBhvr additive="base">
                                        <p:cTn id="35" dur="500" fill="hold"/>
                                        <p:tgtEl>
                                          <p:spTgt spid="2"/>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 calcmode="lin" valueType="num">
                                      <p:cBhvr additive="base">
                                        <p:cTn id="38" dur="500" fill="hold"/>
                                        <p:tgtEl>
                                          <p:spTgt spid="27"/>
                                        </p:tgtEl>
                                        <p:attrNameLst>
                                          <p:attrName>ppt_x</p:attrName>
                                        </p:attrNameLst>
                                      </p:cBhvr>
                                      <p:tavLst>
                                        <p:tav tm="0">
                                          <p:val>
                                            <p:strVal val="#ppt_x"/>
                                          </p:val>
                                        </p:tav>
                                        <p:tav tm="100000">
                                          <p:val>
                                            <p:strVal val="#ppt_x"/>
                                          </p:val>
                                        </p:tav>
                                      </p:tavLst>
                                    </p:anim>
                                    <p:anim calcmode="lin" valueType="num">
                                      <p:cBhvr additive="base">
                                        <p:cTn id="39" dur="500" fill="hold"/>
                                        <p:tgtEl>
                                          <p:spTgt spid="27"/>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500" fill="hold"/>
                                        <p:tgtEl>
                                          <p:spTgt spid="40"/>
                                        </p:tgtEl>
                                        <p:attrNameLst>
                                          <p:attrName>ppt_x</p:attrName>
                                        </p:attrNameLst>
                                      </p:cBhvr>
                                      <p:tavLst>
                                        <p:tav tm="0">
                                          <p:val>
                                            <p:strVal val="#ppt_x"/>
                                          </p:val>
                                        </p:tav>
                                        <p:tav tm="100000">
                                          <p:val>
                                            <p:strVal val="#ppt_x"/>
                                          </p:val>
                                        </p:tav>
                                      </p:tavLst>
                                    </p:anim>
                                    <p:anim calcmode="lin" valueType="num">
                                      <p:cBhvr additive="base">
                                        <p:cTn id="43"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P spid="12" grpId="0"/>
      <p:bldP spid="3" grpId="0" animBg="1"/>
      <p:bldP spid="2" grpId="0"/>
      <p:bldP spid="27" grpId="0"/>
      <p:bldP spid="14" grpId="0" animBg="1"/>
      <p:bldP spid="4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0" y="303498"/>
            <a:ext cx="4798718" cy="857250"/>
          </a:xfrm>
        </p:spPr>
        <p:txBody>
          <a:bodyPr>
            <a:normAutofit/>
          </a:bodyPr>
          <a:lstStyle/>
          <a:p>
            <a:r>
              <a:rPr lang="en-US" dirty="0" smtClean="0">
                <a:solidFill>
                  <a:srgbClr val="FF0000"/>
                </a:solidFill>
              </a:rPr>
              <a:t>Spherical geometry</a:t>
            </a:r>
            <a:endParaRPr lang="en-US" dirty="0">
              <a:solidFill>
                <a:srgbClr val="FF0000"/>
              </a:solidFill>
            </a:endParaRPr>
          </a:p>
        </p:txBody>
      </p:sp>
      <mc:AlternateContent xmlns:mc="http://schemas.openxmlformats.org/markup-compatibility/2006" xmlns:a14="http://schemas.microsoft.com/office/drawing/2010/main">
        <mc:Choice Requires="a14">
          <p:sp>
            <p:nvSpPr>
              <p:cNvPr id="3" name="Tartalom helye 2"/>
              <p:cNvSpPr>
                <a:spLocks noGrp="1"/>
              </p:cNvSpPr>
              <p:nvPr>
                <p:ph idx="1"/>
              </p:nvPr>
            </p:nvSpPr>
            <p:spPr>
              <a:xfrm>
                <a:off x="69864" y="1194598"/>
                <a:ext cx="4729462" cy="3394472"/>
              </a:xfrm>
            </p:spPr>
            <p:txBody>
              <a:bodyPr>
                <a:noAutofit/>
              </a:bodyPr>
              <a:lstStyle/>
              <a:p>
                <a14:m>
                  <m:oMath xmlns:m="http://schemas.openxmlformats.org/officeDocument/2006/math">
                    <m:r>
                      <a:rPr lang="hu-HU" sz="2800" i="1" dirty="0">
                        <a:latin typeface="Cambria Math"/>
                      </a:rPr>
                      <m:t>𝑥</m:t>
                    </m:r>
                    <m:r>
                      <a:rPr lang="hu-HU" sz="2800" i="1" baseline="30000" dirty="0">
                        <a:latin typeface="Cambria Math"/>
                      </a:rPr>
                      <m:t>2</m:t>
                    </m:r>
                    <m:r>
                      <a:rPr lang="hu-HU" sz="2800" i="1" dirty="0">
                        <a:latin typeface="Cambria Math"/>
                      </a:rPr>
                      <m:t>+</m:t>
                    </m:r>
                    <m:r>
                      <a:rPr lang="hu-HU" sz="2800" i="1" dirty="0">
                        <a:latin typeface="Cambria Math"/>
                      </a:rPr>
                      <m:t>𝑦</m:t>
                    </m:r>
                    <m:r>
                      <a:rPr lang="hu-HU" sz="2800" i="1" baseline="30000" dirty="0">
                        <a:latin typeface="Cambria Math"/>
                      </a:rPr>
                      <m:t>2</m:t>
                    </m:r>
                    <m:r>
                      <a:rPr lang="hu-HU" sz="2800" i="1" dirty="0">
                        <a:latin typeface="Cambria Math"/>
                      </a:rPr>
                      <m:t>+</m:t>
                    </m:r>
                    <m:r>
                      <a:rPr lang="hu-HU" sz="2800" i="1" dirty="0">
                        <a:latin typeface="Cambria Math"/>
                      </a:rPr>
                      <m:t>𝑧</m:t>
                    </m:r>
                    <m:r>
                      <a:rPr lang="hu-HU" sz="2800" i="1" baseline="30000" dirty="0">
                        <a:latin typeface="Cambria Math"/>
                      </a:rPr>
                      <m:t>2</m:t>
                    </m:r>
                    <m:r>
                      <a:rPr lang="en-US" sz="2800" i="1" dirty="0">
                        <a:latin typeface="Cambria Math"/>
                      </a:rPr>
                      <m:t>=</m:t>
                    </m:r>
                    <m:r>
                      <a:rPr lang="en-US" sz="2800" i="1" dirty="0">
                        <a:latin typeface="Cambria Math" panose="02040503050406030204" pitchFamily="18" charset="0"/>
                      </a:rPr>
                      <m:t>𝑅</m:t>
                    </m:r>
                    <m:r>
                      <a:rPr lang="hu-HU" sz="2800" i="1" baseline="30000" dirty="0">
                        <a:latin typeface="Cambria Math"/>
                      </a:rPr>
                      <m:t>2</m:t>
                    </m:r>
                  </m:oMath>
                </a14:m>
                <a:endParaRPr lang="hu-HU" sz="2800" dirty="0" smtClean="0"/>
              </a:p>
              <a:p>
                <a:r>
                  <a:rPr lang="en-US" sz="2800" dirty="0" smtClean="0"/>
                  <a:t>Line</a:t>
                </a:r>
                <a:r>
                  <a:rPr lang="hu-HU" sz="2800" dirty="0" smtClean="0"/>
                  <a:t> </a:t>
                </a:r>
                <a:r>
                  <a:rPr lang="en-US" sz="2800" dirty="0" smtClean="0"/>
                  <a:t>= main circle</a:t>
                </a:r>
                <a:r>
                  <a:rPr lang="hu-HU" sz="2800" dirty="0" smtClean="0"/>
                  <a:t> </a:t>
                </a:r>
                <a:endParaRPr lang="en-US" sz="2800" dirty="0"/>
              </a:p>
              <a:p>
                <a:pPr marL="0" indent="0">
                  <a:buNone/>
                </a:pPr>
                <a:r>
                  <a:rPr lang="en-US" sz="2800" dirty="0"/>
                  <a:t> </a:t>
                </a:r>
                <a:r>
                  <a:rPr lang="en-US" sz="2800" dirty="0" smtClean="0"/>
                  <a:t>   </a:t>
                </a:r>
                <a:r>
                  <a:rPr lang="hu-HU" sz="2800" dirty="0" smtClean="0"/>
                  <a:t>(</a:t>
                </a:r>
                <a:r>
                  <a:rPr lang="en-US" sz="2800" dirty="0" smtClean="0"/>
                  <a:t>shortest path</a:t>
                </a:r>
                <a:r>
                  <a:rPr lang="hu-HU" sz="2800" dirty="0" smtClean="0"/>
                  <a:t>)</a:t>
                </a:r>
              </a:p>
              <a:p>
                <a:r>
                  <a:rPr lang="en-US" sz="2800" dirty="0" smtClean="0"/>
                  <a:t>Lines always intersect</a:t>
                </a:r>
                <a:endParaRPr lang="hu-HU" sz="2800" dirty="0" smtClean="0"/>
              </a:p>
              <a:p>
                <a:r>
                  <a:rPr lang="en-US" sz="2800" dirty="0" smtClean="0"/>
                  <a:t>Sum of triangle angles &gt; 180 (proportionally to the area</a:t>
                </a:r>
                <a:r>
                  <a:rPr lang="hu-HU" sz="2800" dirty="0" smtClean="0"/>
                  <a:t>)</a:t>
                </a:r>
              </a:p>
              <a:p>
                <a:r>
                  <a:rPr lang="en-US" altLang="en-US" sz="2800" dirty="0" smtClean="0">
                    <a:cs typeface="Calibri" panose="020F0502020204030204" pitchFamily="34" charset="0"/>
                  </a:rPr>
                  <a:t>Pythagoras</a:t>
                </a:r>
                <a:r>
                  <a:rPr lang="hu-HU" altLang="en-US" sz="2800" dirty="0" smtClean="0">
                    <a:cs typeface="Calibri" panose="020F0502020204030204" pitchFamily="34" charset="0"/>
                  </a:rPr>
                  <a:t>: </a:t>
                </a:r>
                <a14:m>
                  <m:oMath xmlns:m="http://schemas.openxmlformats.org/officeDocument/2006/math">
                    <m:r>
                      <a:rPr lang="hu-HU" altLang="en-US" sz="2800" i="1" dirty="0" smtClean="0">
                        <a:latin typeface="Cambria Math" panose="02040503050406030204" pitchFamily="18" charset="0"/>
                        <a:cs typeface="Calibri" panose="020F0502020204030204" pitchFamily="34" charset="0"/>
                      </a:rPr>
                      <m:t>𝑎</m:t>
                    </m:r>
                    <m:r>
                      <a:rPr lang="hu-HU" altLang="en-US" sz="2800" i="1" baseline="30000" dirty="0" smtClean="0">
                        <a:latin typeface="Cambria Math" panose="02040503050406030204" pitchFamily="18" charset="0"/>
                        <a:cs typeface="Calibri" panose="020F0502020204030204" pitchFamily="34" charset="0"/>
                      </a:rPr>
                      <m:t>2</m:t>
                    </m:r>
                    <m:r>
                      <a:rPr lang="hu-HU" altLang="en-US" sz="2800" i="1" dirty="0" smtClean="0">
                        <a:latin typeface="Cambria Math" panose="02040503050406030204" pitchFamily="18" charset="0"/>
                        <a:cs typeface="Calibri" panose="020F0502020204030204" pitchFamily="34" charset="0"/>
                      </a:rPr>
                      <m:t>+</m:t>
                    </m:r>
                    <m:r>
                      <a:rPr lang="hu-HU" altLang="en-US" sz="2800" i="1" dirty="0" smtClean="0">
                        <a:latin typeface="Cambria Math" panose="02040503050406030204" pitchFamily="18" charset="0"/>
                        <a:cs typeface="Calibri" panose="020F0502020204030204" pitchFamily="34" charset="0"/>
                      </a:rPr>
                      <m:t>𝑏</m:t>
                    </m:r>
                    <m:r>
                      <a:rPr lang="hu-HU" altLang="en-US" sz="2800" i="1" baseline="30000" dirty="0" smtClean="0">
                        <a:latin typeface="Cambria Math" panose="02040503050406030204" pitchFamily="18" charset="0"/>
                        <a:cs typeface="Calibri" panose="020F0502020204030204" pitchFamily="34" charset="0"/>
                      </a:rPr>
                      <m:t>2</m:t>
                    </m:r>
                    <m:r>
                      <a:rPr lang="en-US" altLang="en-US" sz="2800" i="1" dirty="0" smtClean="0">
                        <a:latin typeface="Cambria Math" panose="02040503050406030204" pitchFamily="18" charset="0"/>
                        <a:cs typeface="Calibri" panose="020F0502020204030204" pitchFamily="34" charset="0"/>
                      </a:rPr>
                      <m:t>&gt; </m:t>
                    </m:r>
                    <m:r>
                      <a:rPr lang="en-US" altLang="en-US" sz="2800" i="1" dirty="0">
                        <a:latin typeface="Cambria Math" panose="02040503050406030204" pitchFamily="18" charset="0"/>
                        <a:cs typeface="Calibri" panose="020F0502020204030204" pitchFamily="34" charset="0"/>
                      </a:rPr>
                      <m:t>𝑐</m:t>
                    </m:r>
                    <m:r>
                      <a:rPr lang="hu-HU" altLang="en-US" sz="2800" i="1" baseline="30000" dirty="0" smtClean="0">
                        <a:latin typeface="Cambria Math" panose="02040503050406030204" pitchFamily="18" charset="0"/>
                        <a:cs typeface="Calibri" panose="020F0502020204030204" pitchFamily="34" charset="0"/>
                      </a:rPr>
                      <m:t>2</m:t>
                    </m:r>
                  </m:oMath>
                </a14:m>
                <a:endParaRPr lang="hu-HU" altLang="en-US" sz="2800" dirty="0"/>
              </a:p>
            </p:txBody>
          </p:sp>
        </mc:Choice>
        <mc:Fallback xmlns="">
          <p:sp>
            <p:nvSpPr>
              <p:cNvPr id="3" name="Tartalom helye 2"/>
              <p:cNvSpPr>
                <a:spLocks noGrp="1" noRot="1" noChangeAspect="1" noMove="1" noResize="1" noEditPoints="1" noAdjustHandles="1" noChangeArrowheads="1" noChangeShapeType="1" noTextEdit="1"/>
              </p:cNvSpPr>
              <p:nvPr>
                <p:ph idx="1"/>
              </p:nvPr>
            </p:nvSpPr>
            <p:spPr>
              <a:xfrm>
                <a:off x="69864" y="1194598"/>
                <a:ext cx="4729462" cy="3394472"/>
              </a:xfrm>
              <a:blipFill>
                <a:blip r:embed="rId3"/>
                <a:stretch>
                  <a:fillRect l="-2320" r="-1804" b="-8438"/>
                </a:stretch>
              </a:blipFill>
            </p:spPr>
            <p:txBody>
              <a:bodyPr/>
              <a:lstStyle/>
              <a:p>
                <a:r>
                  <a:rPr lang="hu-HU">
                    <a:noFill/>
                  </a:rPr>
                  <a:t> </a:t>
                </a:r>
              </a:p>
            </p:txBody>
          </p:sp>
        </mc:Fallback>
      </mc:AlternateContent>
      <p:sp>
        <p:nvSpPr>
          <p:cNvPr id="4" name="Szövegdoboz 3"/>
          <p:cNvSpPr txBox="1"/>
          <p:nvPr/>
        </p:nvSpPr>
        <p:spPr>
          <a:xfrm>
            <a:off x="4798719" y="67789"/>
            <a:ext cx="4259599" cy="2031325"/>
          </a:xfrm>
          <a:prstGeom prst="rect">
            <a:avLst/>
          </a:prstGeom>
          <a:solidFill>
            <a:schemeClr val="bg2">
              <a:lumMod val="75000"/>
              <a:lumOff val="25000"/>
            </a:schemeClr>
          </a:solidFill>
          <a:ln w="38100">
            <a:solidFill>
              <a:srgbClr val="FF0000"/>
            </a:solidFill>
          </a:ln>
        </p:spPr>
        <p:txBody>
          <a:bodyPr wrap="square">
            <a:spAutoFit/>
          </a:bodyPr>
          <a:lstStyle/>
          <a:p>
            <a:pPr algn="l">
              <a:defRPr/>
            </a:pPr>
            <a:r>
              <a:rPr lang="en-US" sz="1800" u="sng" dirty="0" smtClean="0">
                <a:latin typeface="+mn-lt"/>
              </a:rPr>
              <a:t>Euclidean axioms are wrong</a:t>
            </a:r>
            <a:r>
              <a:rPr lang="hu-HU" sz="1800" u="sng" dirty="0" smtClean="0">
                <a:latin typeface="+mn-lt"/>
              </a:rPr>
              <a:t>: </a:t>
            </a:r>
            <a:r>
              <a:rPr lang="en-US" sz="1800" u="sng" dirty="0" smtClean="0">
                <a:latin typeface="+mn-lt"/>
              </a:rPr>
              <a:t> </a:t>
            </a:r>
            <a:endParaRPr lang="hu-HU" sz="1800" u="sng" dirty="0" smtClean="0">
              <a:latin typeface="+mn-lt"/>
            </a:endParaRPr>
          </a:p>
          <a:p>
            <a:pPr marL="342900" indent="-342900" algn="l">
              <a:buFont typeface="+mj-lt"/>
              <a:buAutoNum type="arabicPeriod"/>
              <a:defRPr/>
            </a:pPr>
            <a:r>
              <a:rPr lang="en-US" sz="1800" dirty="0" smtClean="0">
                <a:latin typeface="+mn-lt"/>
              </a:rPr>
              <a:t>Two points </a:t>
            </a:r>
            <a:r>
              <a:rPr lang="hu-HU" sz="1800" b="1" dirty="0" smtClean="0">
                <a:latin typeface="+mn-lt"/>
              </a:rPr>
              <a:t>n</a:t>
            </a:r>
            <a:r>
              <a:rPr lang="en-US" sz="1800" b="1" dirty="0" err="1" smtClean="0">
                <a:latin typeface="+mn-lt"/>
              </a:rPr>
              <a:t>ot</a:t>
            </a:r>
            <a:r>
              <a:rPr lang="en-US" sz="1800" b="1" dirty="0" smtClean="0">
                <a:latin typeface="+mn-lt"/>
              </a:rPr>
              <a:t> always</a:t>
            </a:r>
            <a:r>
              <a:rPr lang="hu-HU" sz="1800" b="1" dirty="0" smtClean="0">
                <a:latin typeface="+mn-lt"/>
              </a:rPr>
              <a:t> </a:t>
            </a:r>
            <a:r>
              <a:rPr lang="en-US" sz="1800" dirty="0" smtClean="0">
                <a:latin typeface="+mn-lt"/>
              </a:rPr>
              <a:t>define a line</a:t>
            </a:r>
            <a:r>
              <a:rPr lang="hu-HU" sz="1800" dirty="0" smtClean="0">
                <a:latin typeface="+mn-lt"/>
              </a:rPr>
              <a:t>.</a:t>
            </a:r>
            <a:endParaRPr lang="en-US" sz="1800" dirty="0" smtClean="0">
              <a:latin typeface="+mn-lt"/>
            </a:endParaRPr>
          </a:p>
          <a:p>
            <a:pPr marL="342900" indent="-342900" algn="l">
              <a:buFont typeface="+mj-lt"/>
              <a:buAutoNum type="arabicPeriod"/>
              <a:defRPr/>
            </a:pPr>
            <a:r>
              <a:rPr lang="hu-HU" sz="1800" dirty="0" smtClean="0">
                <a:latin typeface="+mn-lt"/>
              </a:rPr>
              <a:t>A line has </a:t>
            </a:r>
            <a:r>
              <a:rPr lang="hu-HU" sz="1800" dirty="0" err="1" smtClean="0">
                <a:latin typeface="+mn-lt"/>
              </a:rPr>
              <a:t>at</a:t>
            </a:r>
            <a:r>
              <a:rPr lang="hu-HU" sz="1800" dirty="0" smtClean="0">
                <a:latin typeface="+mn-lt"/>
              </a:rPr>
              <a:t> </a:t>
            </a:r>
            <a:r>
              <a:rPr lang="hu-HU" sz="1800" dirty="0" err="1" smtClean="0">
                <a:latin typeface="+mn-lt"/>
              </a:rPr>
              <a:t>least</a:t>
            </a:r>
            <a:r>
              <a:rPr lang="hu-HU" sz="1800" dirty="0" smtClean="0">
                <a:latin typeface="+mn-lt"/>
              </a:rPr>
              <a:t> </a:t>
            </a:r>
            <a:r>
              <a:rPr lang="hu-HU" sz="1800" dirty="0" err="1" smtClean="0">
                <a:latin typeface="+mn-lt"/>
              </a:rPr>
              <a:t>two</a:t>
            </a:r>
            <a:r>
              <a:rPr lang="hu-HU" sz="1800" dirty="0" smtClean="0">
                <a:latin typeface="+mn-lt"/>
              </a:rPr>
              <a:t> </a:t>
            </a:r>
            <a:r>
              <a:rPr lang="hu-HU" sz="1800" dirty="0" err="1" smtClean="0">
                <a:latin typeface="+mn-lt"/>
              </a:rPr>
              <a:t>points</a:t>
            </a:r>
            <a:r>
              <a:rPr lang="hu-HU" sz="1800" dirty="0" smtClean="0">
                <a:latin typeface="+mn-lt"/>
              </a:rPr>
              <a:t>.</a:t>
            </a:r>
            <a:endParaRPr lang="en-US" sz="1800" dirty="0" smtClean="0">
              <a:latin typeface="+mn-lt"/>
            </a:endParaRPr>
          </a:p>
          <a:p>
            <a:pPr marL="342900" indent="-342900" algn="l">
              <a:buFont typeface="+mj-lt"/>
              <a:buAutoNum type="arabicPeriod"/>
              <a:defRPr/>
            </a:pPr>
            <a:r>
              <a:rPr lang="en-US" sz="1800" b="1" dirty="0" smtClean="0">
                <a:latin typeface="+mn-lt"/>
              </a:rPr>
              <a:t>Two lines always intersect</a:t>
            </a:r>
            <a:r>
              <a:rPr lang="hu-HU" sz="1800" b="1" dirty="0" smtClean="0">
                <a:latin typeface="+mn-lt"/>
              </a:rPr>
              <a:t>.</a:t>
            </a:r>
          </a:p>
          <a:p>
            <a:pPr marL="342900" indent="-342900" algn="l">
              <a:buFont typeface="+mj-lt"/>
              <a:buAutoNum type="arabicPeriod"/>
              <a:defRPr/>
            </a:pPr>
            <a:r>
              <a:rPr lang="hu-HU" sz="1800" dirty="0" err="1" smtClean="0">
                <a:latin typeface="+mn-lt"/>
              </a:rPr>
              <a:t>Movement</a:t>
            </a:r>
            <a:r>
              <a:rPr lang="hu-HU" sz="1800" dirty="0" smtClean="0">
                <a:latin typeface="+mn-lt"/>
              </a:rPr>
              <a:t> </a:t>
            </a:r>
            <a:r>
              <a:rPr lang="hu-HU" sz="1800" dirty="0" err="1" smtClean="0">
                <a:latin typeface="+mn-lt"/>
              </a:rPr>
              <a:t>does</a:t>
            </a:r>
            <a:r>
              <a:rPr lang="hu-HU" sz="1800" dirty="0" smtClean="0">
                <a:latin typeface="+mn-lt"/>
              </a:rPr>
              <a:t> </a:t>
            </a:r>
            <a:r>
              <a:rPr lang="hu-HU" sz="1800" dirty="0" err="1" smtClean="0">
                <a:latin typeface="+mn-lt"/>
              </a:rPr>
              <a:t>not</a:t>
            </a:r>
            <a:r>
              <a:rPr lang="hu-HU" sz="1800" dirty="0" smtClean="0">
                <a:latin typeface="+mn-lt"/>
              </a:rPr>
              <a:t> </a:t>
            </a:r>
            <a:r>
              <a:rPr lang="hu-HU" sz="1800" dirty="0" err="1" smtClean="0">
                <a:latin typeface="+mn-lt"/>
              </a:rPr>
              <a:t>modify</a:t>
            </a:r>
            <a:r>
              <a:rPr lang="hu-HU" sz="1800" dirty="0" smtClean="0">
                <a:latin typeface="+mn-lt"/>
              </a:rPr>
              <a:t> </a:t>
            </a:r>
            <a:r>
              <a:rPr lang="hu-HU" sz="1800" dirty="0" err="1" smtClean="0">
                <a:latin typeface="+mn-lt"/>
              </a:rPr>
              <a:t>si</a:t>
            </a:r>
            <a:r>
              <a:rPr lang="en-US" sz="1800" dirty="0" err="1" smtClean="0">
                <a:latin typeface="+mn-lt"/>
              </a:rPr>
              <a:t>ze</a:t>
            </a:r>
            <a:endParaRPr lang="hu-HU" sz="1800" dirty="0" smtClean="0">
              <a:latin typeface="+mn-lt"/>
            </a:endParaRPr>
          </a:p>
          <a:p>
            <a:pPr marL="342900" indent="-342900" algn="l">
              <a:buFont typeface="+mj-lt"/>
              <a:buAutoNum type="arabicPeriod"/>
              <a:defRPr/>
            </a:pPr>
            <a:r>
              <a:rPr lang="en-US" sz="1800" dirty="0">
                <a:latin typeface="+mn-lt"/>
              </a:rPr>
              <a:t>Size of the whole is the sum of its parts.</a:t>
            </a:r>
          </a:p>
          <a:p>
            <a:pPr marL="342900" indent="-342900" algn="l">
              <a:buFont typeface="+mj-lt"/>
              <a:buAutoNum type="arabicPeriod"/>
              <a:defRPr/>
            </a:pPr>
            <a:r>
              <a:rPr lang="en-US" sz="1800" dirty="0" smtClean="0">
                <a:latin typeface="+mn-lt"/>
              </a:rPr>
              <a:t>…</a:t>
            </a:r>
            <a:endParaRPr lang="hu-HU" sz="1800" dirty="0">
              <a:latin typeface="+mn-lt"/>
            </a:endParaRPr>
          </a:p>
        </p:txBody>
      </p:sp>
      <p:pic>
        <p:nvPicPr>
          <p:cNvPr id="5126" name="Picture 6" descr="Image result for spherical geometr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2373" y="2703250"/>
            <a:ext cx="2592288" cy="2308642"/>
          </a:xfrm>
          <a:prstGeom prst="rect">
            <a:avLst/>
          </a:prstGeom>
          <a:noFill/>
          <a:extLst>
            <a:ext uri="{909E8E84-426E-40DD-AFC4-6F175D3DCCD1}">
              <a14:hiddenFill xmlns:a14="http://schemas.microsoft.com/office/drawing/2010/main">
                <a:solidFill>
                  <a:srgbClr val="FFFFFF"/>
                </a:solidFill>
              </a14:hiddenFill>
            </a:ext>
          </a:extLst>
        </p:spPr>
      </p:pic>
      <p:sp>
        <p:nvSpPr>
          <p:cNvPr id="9" name="Szabadkézi sokszög 8"/>
          <p:cNvSpPr/>
          <p:nvPr/>
        </p:nvSpPr>
        <p:spPr>
          <a:xfrm>
            <a:off x="6048164" y="3154634"/>
            <a:ext cx="1446048" cy="358349"/>
          </a:xfrm>
          <a:custGeom>
            <a:avLst/>
            <a:gdLst>
              <a:gd name="connsiteX0" fmla="*/ 1556425 w 1556425"/>
              <a:gd name="connsiteY0" fmla="*/ 457437 h 457437"/>
              <a:gd name="connsiteX1" fmla="*/ 1167319 w 1556425"/>
              <a:gd name="connsiteY1" fmla="*/ 165607 h 457437"/>
              <a:gd name="connsiteX2" fmla="*/ 778212 w 1556425"/>
              <a:gd name="connsiteY2" fmla="*/ 237 h 457437"/>
              <a:gd name="connsiteX3" fmla="*/ 0 w 1556425"/>
              <a:gd name="connsiteY3" fmla="*/ 136424 h 457437"/>
              <a:gd name="connsiteX0" fmla="*/ 1556425 w 1556425"/>
              <a:gd name="connsiteY0" fmla="*/ 476844 h 476844"/>
              <a:gd name="connsiteX1" fmla="*/ 1167319 w 1556425"/>
              <a:gd name="connsiteY1" fmla="*/ 185014 h 476844"/>
              <a:gd name="connsiteX2" fmla="*/ 583659 w 1556425"/>
              <a:gd name="connsiteY2" fmla="*/ 189 h 476844"/>
              <a:gd name="connsiteX3" fmla="*/ 0 w 1556425"/>
              <a:gd name="connsiteY3" fmla="*/ 155831 h 476844"/>
              <a:gd name="connsiteX0" fmla="*/ 1556425 w 1556425"/>
              <a:gd name="connsiteY0" fmla="*/ 476655 h 476655"/>
              <a:gd name="connsiteX1" fmla="*/ 1186774 w 1556425"/>
              <a:gd name="connsiteY1" fmla="*/ 155642 h 476655"/>
              <a:gd name="connsiteX2" fmla="*/ 583659 w 1556425"/>
              <a:gd name="connsiteY2" fmla="*/ 0 h 476655"/>
              <a:gd name="connsiteX3" fmla="*/ 0 w 1556425"/>
              <a:gd name="connsiteY3" fmla="*/ 155642 h 476655"/>
              <a:gd name="connsiteX0" fmla="*/ 1556425 w 1556425"/>
              <a:gd name="connsiteY0" fmla="*/ 476655 h 476655"/>
              <a:gd name="connsiteX1" fmla="*/ 1186774 w 1556425"/>
              <a:gd name="connsiteY1" fmla="*/ 155642 h 476655"/>
              <a:gd name="connsiteX2" fmla="*/ 486382 w 1556425"/>
              <a:gd name="connsiteY2" fmla="*/ 0 h 476655"/>
              <a:gd name="connsiteX3" fmla="*/ 0 w 1556425"/>
              <a:gd name="connsiteY3" fmla="*/ 155642 h 476655"/>
              <a:gd name="connsiteX0" fmla="*/ 1556425 w 1556425"/>
              <a:gd name="connsiteY0" fmla="*/ 478669 h 478669"/>
              <a:gd name="connsiteX1" fmla="*/ 1186774 w 1556425"/>
              <a:gd name="connsiteY1" fmla="*/ 157656 h 478669"/>
              <a:gd name="connsiteX2" fmla="*/ 486382 w 1556425"/>
              <a:gd name="connsiteY2" fmla="*/ 2014 h 478669"/>
              <a:gd name="connsiteX3" fmla="*/ 0 w 1556425"/>
              <a:gd name="connsiteY3" fmla="*/ 157656 h 478669"/>
              <a:gd name="connsiteX0" fmla="*/ 1556425 w 1556425"/>
              <a:gd name="connsiteY0" fmla="*/ 476850 h 476850"/>
              <a:gd name="connsiteX1" fmla="*/ 1186774 w 1556425"/>
              <a:gd name="connsiteY1" fmla="*/ 155837 h 476850"/>
              <a:gd name="connsiteX2" fmla="*/ 486382 w 1556425"/>
              <a:gd name="connsiteY2" fmla="*/ 195 h 476850"/>
              <a:gd name="connsiteX3" fmla="*/ 0 w 1556425"/>
              <a:gd name="connsiteY3" fmla="*/ 155837 h 476850"/>
              <a:gd name="connsiteX0" fmla="*/ 1556425 w 1556425"/>
              <a:gd name="connsiteY0" fmla="*/ 476655 h 476655"/>
              <a:gd name="connsiteX1" fmla="*/ 1186774 w 1556425"/>
              <a:gd name="connsiteY1" fmla="*/ 155642 h 476655"/>
              <a:gd name="connsiteX2" fmla="*/ 486382 w 1556425"/>
              <a:gd name="connsiteY2" fmla="*/ 0 h 476655"/>
              <a:gd name="connsiteX3" fmla="*/ 0 w 1556425"/>
              <a:gd name="connsiteY3" fmla="*/ 218395 h 476655"/>
              <a:gd name="connsiteX0" fmla="*/ 1556425 w 1556425"/>
              <a:gd name="connsiteY0" fmla="*/ 481537 h 481537"/>
              <a:gd name="connsiteX1" fmla="*/ 1186774 w 1556425"/>
              <a:gd name="connsiteY1" fmla="*/ 160524 h 481537"/>
              <a:gd name="connsiteX2" fmla="*/ 486382 w 1556425"/>
              <a:gd name="connsiteY2" fmla="*/ 4882 h 481537"/>
              <a:gd name="connsiteX3" fmla="*/ 0 w 1556425"/>
              <a:gd name="connsiteY3" fmla="*/ 223277 h 481537"/>
              <a:gd name="connsiteX0" fmla="*/ 1556425 w 1556425"/>
              <a:gd name="connsiteY0" fmla="*/ 477799 h 477799"/>
              <a:gd name="connsiteX1" fmla="*/ 1186774 w 1556425"/>
              <a:gd name="connsiteY1" fmla="*/ 156786 h 477799"/>
              <a:gd name="connsiteX2" fmla="*/ 486382 w 1556425"/>
              <a:gd name="connsiteY2" fmla="*/ 1144 h 477799"/>
              <a:gd name="connsiteX3" fmla="*/ 0 w 1556425"/>
              <a:gd name="connsiteY3" fmla="*/ 219539 h 477799"/>
              <a:gd name="connsiteX0" fmla="*/ 1556425 w 1556425"/>
              <a:gd name="connsiteY0" fmla="*/ 477799 h 477799"/>
              <a:gd name="connsiteX1" fmla="*/ 1186774 w 1556425"/>
              <a:gd name="connsiteY1" fmla="*/ 156786 h 477799"/>
              <a:gd name="connsiteX2" fmla="*/ 592520 w 1556425"/>
              <a:gd name="connsiteY2" fmla="*/ 1144 h 477799"/>
              <a:gd name="connsiteX3" fmla="*/ 0 w 1556425"/>
              <a:gd name="connsiteY3" fmla="*/ 219539 h 477799"/>
            </a:gdLst>
            <a:ahLst/>
            <a:cxnLst>
              <a:cxn ang="0">
                <a:pos x="connsiteX0" y="connsiteY0"/>
              </a:cxn>
              <a:cxn ang="0">
                <a:pos x="connsiteX1" y="connsiteY1"/>
              </a:cxn>
              <a:cxn ang="0">
                <a:pos x="connsiteX2" y="connsiteY2"/>
              </a:cxn>
              <a:cxn ang="0">
                <a:pos x="connsiteX3" y="connsiteY3"/>
              </a:cxn>
            </a:cxnLst>
            <a:rect l="l" t="t" r="r" b="b"/>
            <a:pathLst>
              <a:path w="1556425" h="477799">
                <a:moveTo>
                  <a:pt x="1556425" y="477799"/>
                </a:moveTo>
                <a:cubicBezTo>
                  <a:pt x="1426723" y="369984"/>
                  <a:pt x="1347425" y="236229"/>
                  <a:pt x="1186774" y="156786"/>
                </a:cubicBezTo>
                <a:cubicBezTo>
                  <a:pt x="1026123" y="77344"/>
                  <a:pt x="790316" y="1144"/>
                  <a:pt x="592520" y="1144"/>
                </a:cubicBezTo>
                <a:cubicBezTo>
                  <a:pt x="394724" y="1144"/>
                  <a:pt x="282101" y="-28945"/>
                  <a:pt x="0" y="219539"/>
                </a:cubicBezTo>
              </a:path>
            </a:pathLst>
          </a:cu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3603076"/>
      </p:ext>
    </p:extLst>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Egyenes összekötő 3"/>
          <p:cNvCxnSpPr/>
          <p:nvPr/>
        </p:nvCxnSpPr>
        <p:spPr>
          <a:xfrm flipH="1">
            <a:off x="1331641" y="1320611"/>
            <a:ext cx="1813710" cy="1287143"/>
          </a:xfrm>
          <a:prstGeom prst="line">
            <a:avLst/>
          </a:prstGeom>
          <a:ln>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5" name="Ellipszis 4"/>
          <p:cNvSpPr/>
          <p:nvPr/>
        </p:nvSpPr>
        <p:spPr>
          <a:xfrm>
            <a:off x="5292080" y="1194597"/>
            <a:ext cx="1872208" cy="162018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llipszis 5"/>
          <p:cNvSpPr/>
          <p:nvPr/>
        </p:nvSpPr>
        <p:spPr>
          <a:xfrm>
            <a:off x="1259024" y="1197329"/>
            <a:ext cx="1836204" cy="162018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ím 1"/>
          <p:cNvSpPr>
            <a:spLocks noGrp="1"/>
          </p:cNvSpPr>
          <p:nvPr>
            <p:ph type="title"/>
          </p:nvPr>
        </p:nvSpPr>
        <p:spPr>
          <a:xfrm>
            <a:off x="457200" y="51470"/>
            <a:ext cx="8229600" cy="857250"/>
          </a:xfrm>
        </p:spPr>
        <p:txBody>
          <a:bodyPr>
            <a:normAutofit/>
          </a:bodyPr>
          <a:lstStyle/>
          <a:p>
            <a:r>
              <a:rPr lang="hu-HU" dirty="0" err="1" smtClean="0">
                <a:solidFill>
                  <a:srgbClr val="FF0000"/>
                </a:solidFill>
              </a:rPr>
              <a:t>Maps</a:t>
            </a:r>
            <a:r>
              <a:rPr lang="hu-HU" dirty="0">
                <a:solidFill>
                  <a:srgbClr val="FF0000"/>
                </a:solidFill>
              </a:rPr>
              <a:t>: </a:t>
            </a:r>
            <a:r>
              <a:rPr lang="hu-HU" dirty="0" err="1" smtClean="0">
                <a:solidFill>
                  <a:srgbClr val="FF0000"/>
                </a:solidFill>
              </a:rPr>
              <a:t>Sphere</a:t>
            </a:r>
            <a:r>
              <a:rPr lang="hu-HU" dirty="0" smtClean="0">
                <a:solidFill>
                  <a:srgbClr val="FF0000"/>
                </a:solidFill>
              </a:rPr>
              <a:t> </a:t>
            </a:r>
            <a:r>
              <a:rPr lang="hu-HU" dirty="0" err="1">
                <a:solidFill>
                  <a:srgbClr val="FF0000"/>
                </a:solidFill>
              </a:rPr>
              <a:t>to</a:t>
            </a:r>
            <a:r>
              <a:rPr lang="hu-HU" dirty="0">
                <a:solidFill>
                  <a:srgbClr val="FF0000"/>
                </a:solidFill>
              </a:rPr>
              <a:t> </a:t>
            </a:r>
            <a:r>
              <a:rPr lang="hu-HU" dirty="0" err="1" smtClean="0">
                <a:solidFill>
                  <a:srgbClr val="FF0000"/>
                </a:solidFill>
              </a:rPr>
              <a:t>plane</a:t>
            </a:r>
            <a:r>
              <a:rPr lang="hu-HU" dirty="0">
                <a:solidFill>
                  <a:srgbClr val="FF0000"/>
                </a:solidFill>
              </a:rPr>
              <a:t> </a:t>
            </a:r>
            <a:r>
              <a:rPr lang="hu-HU" dirty="0" smtClean="0">
                <a:solidFill>
                  <a:srgbClr val="FF0000"/>
                </a:solidFill>
              </a:rPr>
              <a:t>projection</a:t>
            </a:r>
            <a:endParaRPr lang="en-US" dirty="0">
              <a:solidFill>
                <a:srgbClr val="FF0000"/>
              </a:solidFill>
            </a:endParaRPr>
          </a:p>
        </p:txBody>
      </p:sp>
      <p:sp>
        <p:nvSpPr>
          <p:cNvPr id="8" name="Ellipszis 7"/>
          <p:cNvSpPr/>
          <p:nvPr/>
        </p:nvSpPr>
        <p:spPr>
          <a:xfrm>
            <a:off x="1259632" y="1747746"/>
            <a:ext cx="1836204" cy="51934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Egyenes összekötő nyíllal 8"/>
          <p:cNvCxnSpPr/>
          <p:nvPr/>
        </p:nvCxnSpPr>
        <p:spPr>
          <a:xfrm flipV="1">
            <a:off x="2207924" y="1181976"/>
            <a:ext cx="1152128" cy="823592"/>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10" name="Ellipszis 9"/>
          <p:cNvSpPr/>
          <p:nvPr/>
        </p:nvSpPr>
        <p:spPr>
          <a:xfrm>
            <a:off x="2105726" y="1953413"/>
            <a:ext cx="180020" cy="13501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zis 10"/>
          <p:cNvSpPr/>
          <p:nvPr/>
        </p:nvSpPr>
        <p:spPr>
          <a:xfrm>
            <a:off x="2609782" y="1575370"/>
            <a:ext cx="180020" cy="13501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zis 11"/>
          <p:cNvSpPr/>
          <p:nvPr/>
        </p:nvSpPr>
        <p:spPr>
          <a:xfrm>
            <a:off x="3293858" y="1089317"/>
            <a:ext cx="180020" cy="13501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zis 12"/>
          <p:cNvSpPr/>
          <p:nvPr/>
        </p:nvSpPr>
        <p:spPr>
          <a:xfrm>
            <a:off x="5292080" y="1732393"/>
            <a:ext cx="1872208" cy="51934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zabadkézi sokszög 13"/>
          <p:cNvSpPr/>
          <p:nvPr/>
        </p:nvSpPr>
        <p:spPr>
          <a:xfrm>
            <a:off x="4427984" y="916774"/>
            <a:ext cx="4564232" cy="553316"/>
          </a:xfrm>
          <a:custGeom>
            <a:avLst/>
            <a:gdLst>
              <a:gd name="connsiteX0" fmla="*/ 696191 w 3595254"/>
              <a:gd name="connsiteY0" fmla="*/ 20782 h 737754"/>
              <a:gd name="connsiteX1" fmla="*/ 0 w 3595254"/>
              <a:gd name="connsiteY1" fmla="*/ 737754 h 737754"/>
              <a:gd name="connsiteX2" fmla="*/ 2857500 w 3595254"/>
              <a:gd name="connsiteY2" fmla="*/ 716972 h 737754"/>
              <a:gd name="connsiteX3" fmla="*/ 3595254 w 3595254"/>
              <a:gd name="connsiteY3" fmla="*/ 0 h 737754"/>
              <a:gd name="connsiteX4" fmla="*/ 696191 w 3595254"/>
              <a:gd name="connsiteY4" fmla="*/ 20782 h 737754"/>
              <a:gd name="connsiteX0" fmla="*/ 696191 w 3584863"/>
              <a:gd name="connsiteY0" fmla="*/ 10391 h 727363"/>
              <a:gd name="connsiteX1" fmla="*/ 0 w 3584863"/>
              <a:gd name="connsiteY1" fmla="*/ 727363 h 727363"/>
              <a:gd name="connsiteX2" fmla="*/ 2857500 w 3584863"/>
              <a:gd name="connsiteY2" fmla="*/ 706581 h 727363"/>
              <a:gd name="connsiteX3" fmla="*/ 3584863 w 3584863"/>
              <a:gd name="connsiteY3" fmla="*/ 0 h 727363"/>
              <a:gd name="connsiteX4" fmla="*/ 696191 w 3584863"/>
              <a:gd name="connsiteY4" fmla="*/ 10391 h 727363"/>
              <a:gd name="connsiteX0" fmla="*/ 716973 w 3584863"/>
              <a:gd name="connsiteY0" fmla="*/ 0 h 727363"/>
              <a:gd name="connsiteX1" fmla="*/ 0 w 3584863"/>
              <a:gd name="connsiteY1" fmla="*/ 727363 h 727363"/>
              <a:gd name="connsiteX2" fmla="*/ 2857500 w 3584863"/>
              <a:gd name="connsiteY2" fmla="*/ 706581 h 727363"/>
              <a:gd name="connsiteX3" fmla="*/ 3584863 w 3584863"/>
              <a:gd name="connsiteY3" fmla="*/ 0 h 727363"/>
              <a:gd name="connsiteX4" fmla="*/ 716973 w 3584863"/>
              <a:gd name="connsiteY4" fmla="*/ 0 h 727363"/>
              <a:gd name="connsiteX0" fmla="*/ 716973 w 3584863"/>
              <a:gd name="connsiteY0" fmla="*/ 0 h 727363"/>
              <a:gd name="connsiteX1" fmla="*/ 0 w 3584863"/>
              <a:gd name="connsiteY1" fmla="*/ 727363 h 727363"/>
              <a:gd name="connsiteX2" fmla="*/ 2888673 w 3584863"/>
              <a:gd name="connsiteY2" fmla="*/ 727363 h 727363"/>
              <a:gd name="connsiteX3" fmla="*/ 3584863 w 3584863"/>
              <a:gd name="connsiteY3" fmla="*/ 0 h 727363"/>
              <a:gd name="connsiteX4" fmla="*/ 716973 w 3584863"/>
              <a:gd name="connsiteY4" fmla="*/ 0 h 727363"/>
              <a:gd name="connsiteX0" fmla="*/ 716973 w 3584863"/>
              <a:gd name="connsiteY0" fmla="*/ 0 h 727363"/>
              <a:gd name="connsiteX1" fmla="*/ 0 w 3584863"/>
              <a:gd name="connsiteY1" fmla="*/ 727363 h 727363"/>
              <a:gd name="connsiteX2" fmla="*/ 3141673 w 3584863"/>
              <a:gd name="connsiteY2" fmla="*/ 716972 h 727363"/>
              <a:gd name="connsiteX3" fmla="*/ 3584863 w 3584863"/>
              <a:gd name="connsiteY3" fmla="*/ 0 h 727363"/>
              <a:gd name="connsiteX4" fmla="*/ 716973 w 3584863"/>
              <a:gd name="connsiteY4" fmla="*/ 0 h 727363"/>
              <a:gd name="connsiteX0" fmla="*/ 472135 w 3584863"/>
              <a:gd name="connsiteY0" fmla="*/ 0 h 737754"/>
              <a:gd name="connsiteX1" fmla="*/ 0 w 3584863"/>
              <a:gd name="connsiteY1" fmla="*/ 737754 h 737754"/>
              <a:gd name="connsiteX2" fmla="*/ 3141673 w 3584863"/>
              <a:gd name="connsiteY2" fmla="*/ 727363 h 737754"/>
              <a:gd name="connsiteX3" fmla="*/ 3584863 w 3584863"/>
              <a:gd name="connsiteY3" fmla="*/ 10391 h 737754"/>
              <a:gd name="connsiteX4" fmla="*/ 472135 w 3584863"/>
              <a:gd name="connsiteY4" fmla="*/ 0 h 737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4863" h="737754">
                <a:moveTo>
                  <a:pt x="472135" y="0"/>
                </a:moveTo>
                <a:lnTo>
                  <a:pt x="0" y="737754"/>
                </a:lnTo>
                <a:lnTo>
                  <a:pt x="3141673" y="727363"/>
                </a:lnTo>
                <a:lnTo>
                  <a:pt x="3584863" y="10391"/>
                </a:lnTo>
                <a:lnTo>
                  <a:pt x="472135" y="0"/>
                </a:lnTo>
                <a:close/>
              </a:path>
            </a:pathLst>
          </a:custGeom>
          <a:solidFill>
            <a:srgbClr val="4F81BD">
              <a:alpha val="3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Egyenes összekötő nyíllal 14"/>
          <p:cNvCxnSpPr>
            <a:stCxn id="5" idx="4"/>
          </p:cNvCxnSpPr>
          <p:nvPr/>
        </p:nvCxnSpPr>
        <p:spPr>
          <a:xfrm flipV="1">
            <a:off x="6228184" y="1078993"/>
            <a:ext cx="514290" cy="1735784"/>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16" name="Ellipszis 15"/>
          <p:cNvSpPr/>
          <p:nvPr/>
        </p:nvSpPr>
        <p:spPr>
          <a:xfrm>
            <a:off x="6562454" y="1316111"/>
            <a:ext cx="180020" cy="13501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Ellipszis 16"/>
          <p:cNvSpPr/>
          <p:nvPr/>
        </p:nvSpPr>
        <p:spPr>
          <a:xfrm>
            <a:off x="6660232" y="978573"/>
            <a:ext cx="180020" cy="13501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zabadkézi sokszög 17"/>
          <p:cNvSpPr/>
          <p:nvPr/>
        </p:nvSpPr>
        <p:spPr>
          <a:xfrm>
            <a:off x="485547" y="924568"/>
            <a:ext cx="3584863" cy="545522"/>
          </a:xfrm>
          <a:custGeom>
            <a:avLst/>
            <a:gdLst>
              <a:gd name="connsiteX0" fmla="*/ 696191 w 3595254"/>
              <a:gd name="connsiteY0" fmla="*/ 20782 h 737754"/>
              <a:gd name="connsiteX1" fmla="*/ 0 w 3595254"/>
              <a:gd name="connsiteY1" fmla="*/ 737754 h 737754"/>
              <a:gd name="connsiteX2" fmla="*/ 2857500 w 3595254"/>
              <a:gd name="connsiteY2" fmla="*/ 716972 h 737754"/>
              <a:gd name="connsiteX3" fmla="*/ 3595254 w 3595254"/>
              <a:gd name="connsiteY3" fmla="*/ 0 h 737754"/>
              <a:gd name="connsiteX4" fmla="*/ 696191 w 3595254"/>
              <a:gd name="connsiteY4" fmla="*/ 20782 h 737754"/>
              <a:gd name="connsiteX0" fmla="*/ 696191 w 3584863"/>
              <a:gd name="connsiteY0" fmla="*/ 10391 h 727363"/>
              <a:gd name="connsiteX1" fmla="*/ 0 w 3584863"/>
              <a:gd name="connsiteY1" fmla="*/ 727363 h 727363"/>
              <a:gd name="connsiteX2" fmla="*/ 2857500 w 3584863"/>
              <a:gd name="connsiteY2" fmla="*/ 706581 h 727363"/>
              <a:gd name="connsiteX3" fmla="*/ 3584863 w 3584863"/>
              <a:gd name="connsiteY3" fmla="*/ 0 h 727363"/>
              <a:gd name="connsiteX4" fmla="*/ 696191 w 3584863"/>
              <a:gd name="connsiteY4" fmla="*/ 10391 h 727363"/>
              <a:gd name="connsiteX0" fmla="*/ 716973 w 3584863"/>
              <a:gd name="connsiteY0" fmla="*/ 0 h 727363"/>
              <a:gd name="connsiteX1" fmla="*/ 0 w 3584863"/>
              <a:gd name="connsiteY1" fmla="*/ 727363 h 727363"/>
              <a:gd name="connsiteX2" fmla="*/ 2857500 w 3584863"/>
              <a:gd name="connsiteY2" fmla="*/ 706581 h 727363"/>
              <a:gd name="connsiteX3" fmla="*/ 3584863 w 3584863"/>
              <a:gd name="connsiteY3" fmla="*/ 0 h 727363"/>
              <a:gd name="connsiteX4" fmla="*/ 716973 w 3584863"/>
              <a:gd name="connsiteY4" fmla="*/ 0 h 727363"/>
              <a:gd name="connsiteX0" fmla="*/ 716973 w 3584863"/>
              <a:gd name="connsiteY0" fmla="*/ 0 h 727363"/>
              <a:gd name="connsiteX1" fmla="*/ 0 w 3584863"/>
              <a:gd name="connsiteY1" fmla="*/ 727363 h 727363"/>
              <a:gd name="connsiteX2" fmla="*/ 2888673 w 3584863"/>
              <a:gd name="connsiteY2" fmla="*/ 727363 h 727363"/>
              <a:gd name="connsiteX3" fmla="*/ 3584863 w 3584863"/>
              <a:gd name="connsiteY3" fmla="*/ 0 h 727363"/>
              <a:gd name="connsiteX4" fmla="*/ 716973 w 3584863"/>
              <a:gd name="connsiteY4" fmla="*/ 0 h 727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4863" h="727363">
                <a:moveTo>
                  <a:pt x="716973" y="0"/>
                </a:moveTo>
                <a:lnTo>
                  <a:pt x="0" y="727363"/>
                </a:lnTo>
                <a:lnTo>
                  <a:pt x="2888673" y="727363"/>
                </a:lnTo>
                <a:lnTo>
                  <a:pt x="3584863" y="0"/>
                </a:lnTo>
                <a:lnTo>
                  <a:pt x="716973" y="0"/>
                </a:lnTo>
                <a:close/>
              </a:path>
            </a:pathLst>
          </a:custGeom>
          <a:solidFill>
            <a:srgbClr val="4F81BD">
              <a:alpha val="3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Egyenes összekötő nyíllal 18"/>
          <p:cNvCxnSpPr>
            <a:stCxn id="5" idx="4"/>
          </p:cNvCxnSpPr>
          <p:nvPr/>
        </p:nvCxnSpPr>
        <p:spPr>
          <a:xfrm flipV="1">
            <a:off x="6228184" y="1316113"/>
            <a:ext cx="2124236" cy="1498664"/>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20" name="Ellipszis 19"/>
          <p:cNvSpPr/>
          <p:nvPr/>
        </p:nvSpPr>
        <p:spPr>
          <a:xfrm>
            <a:off x="8316416" y="1221600"/>
            <a:ext cx="180020" cy="13501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Ellipszis 20"/>
          <p:cNvSpPr/>
          <p:nvPr/>
        </p:nvSpPr>
        <p:spPr>
          <a:xfrm>
            <a:off x="6840252" y="2251738"/>
            <a:ext cx="180020" cy="13501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Ellipszis 21"/>
          <p:cNvSpPr/>
          <p:nvPr/>
        </p:nvSpPr>
        <p:spPr>
          <a:xfrm>
            <a:off x="6121742" y="2747269"/>
            <a:ext cx="186435" cy="13501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zövegdoboz 22"/>
          <p:cNvSpPr txBox="1"/>
          <p:nvPr/>
        </p:nvSpPr>
        <p:spPr>
          <a:xfrm>
            <a:off x="143508" y="2948428"/>
            <a:ext cx="4429511" cy="1754326"/>
          </a:xfrm>
          <a:prstGeom prst="rect">
            <a:avLst/>
          </a:prstGeom>
          <a:noFill/>
        </p:spPr>
        <p:txBody>
          <a:bodyPr wrap="square" rtlCol="0">
            <a:spAutoFit/>
          </a:bodyPr>
          <a:lstStyle/>
          <a:p>
            <a:pPr algn="l"/>
            <a:r>
              <a:rPr lang="hu-HU" sz="2800" u="sng" dirty="0" err="1" smtClean="0">
                <a:latin typeface="+mn-lt"/>
              </a:rPr>
              <a:t>Central</a:t>
            </a:r>
            <a:r>
              <a:rPr lang="hu-HU" sz="2800" u="sng" dirty="0" smtClean="0">
                <a:latin typeface="+mn-lt"/>
              </a:rPr>
              <a:t> projection</a:t>
            </a:r>
          </a:p>
          <a:p>
            <a:pPr marL="342900" indent="-342900" algn="l">
              <a:buFont typeface="Arial" panose="020B0604020202020204" pitchFamily="34" charset="0"/>
              <a:buChar char="•"/>
            </a:pPr>
            <a:r>
              <a:rPr lang="hu-HU" sz="2000" dirty="0" err="1" smtClean="0">
                <a:latin typeface="+mn-lt"/>
              </a:rPr>
              <a:t>Only</a:t>
            </a:r>
            <a:r>
              <a:rPr lang="hu-HU" sz="2000" dirty="0" smtClean="0">
                <a:latin typeface="+mn-lt"/>
              </a:rPr>
              <a:t> </a:t>
            </a:r>
            <a:r>
              <a:rPr lang="hu-HU" sz="2000" dirty="0" err="1" smtClean="0">
                <a:latin typeface="+mn-lt"/>
              </a:rPr>
              <a:t>the</a:t>
            </a:r>
            <a:r>
              <a:rPr lang="hu-HU" sz="2000" dirty="0" smtClean="0">
                <a:latin typeface="+mn-lt"/>
              </a:rPr>
              <a:t> </a:t>
            </a:r>
            <a:r>
              <a:rPr lang="hu-HU" sz="2000" dirty="0" err="1" smtClean="0">
                <a:latin typeface="+mn-lt"/>
              </a:rPr>
              <a:t>half</a:t>
            </a:r>
            <a:r>
              <a:rPr lang="hu-HU" sz="2000" dirty="0" smtClean="0">
                <a:latin typeface="+mn-lt"/>
              </a:rPr>
              <a:t> </a:t>
            </a:r>
            <a:r>
              <a:rPr lang="hu-HU" sz="2000" dirty="0" err="1" smtClean="0">
                <a:latin typeface="+mn-lt"/>
              </a:rPr>
              <a:t>sphere</a:t>
            </a:r>
            <a:endParaRPr lang="hu-HU" sz="2000" dirty="0" smtClean="0">
              <a:latin typeface="+mn-lt"/>
            </a:endParaRPr>
          </a:p>
          <a:p>
            <a:pPr marL="342900" indent="-342900" algn="l">
              <a:buFont typeface="Arial" panose="020B0604020202020204" pitchFamily="34" charset="0"/>
              <a:buChar char="•"/>
            </a:pPr>
            <a:r>
              <a:rPr lang="hu-HU" sz="2000" dirty="0" err="1" smtClean="0">
                <a:latin typeface="+mn-lt"/>
              </a:rPr>
              <a:t>Lines</a:t>
            </a:r>
            <a:r>
              <a:rPr lang="hu-HU" sz="2000" dirty="0" smtClean="0">
                <a:latin typeface="+mn-lt"/>
              </a:rPr>
              <a:t> </a:t>
            </a:r>
            <a:r>
              <a:rPr lang="hu-HU" sz="2000" dirty="0" err="1" smtClean="0">
                <a:latin typeface="+mn-lt"/>
              </a:rPr>
              <a:t>to</a:t>
            </a:r>
            <a:r>
              <a:rPr lang="hu-HU" sz="2000" dirty="0" smtClean="0">
                <a:latin typeface="+mn-lt"/>
              </a:rPr>
              <a:t> </a:t>
            </a:r>
            <a:r>
              <a:rPr lang="hu-HU" sz="2000" dirty="0" err="1" smtClean="0">
                <a:latin typeface="+mn-lt"/>
              </a:rPr>
              <a:t>lines</a:t>
            </a:r>
            <a:endParaRPr lang="hu-HU" sz="2000" dirty="0" smtClean="0">
              <a:latin typeface="+mn-lt"/>
            </a:endParaRPr>
          </a:p>
          <a:p>
            <a:pPr marL="342900" indent="-342900" algn="l">
              <a:buFont typeface="Arial" panose="020B0604020202020204" pitchFamily="34" charset="0"/>
              <a:buChar char="•"/>
            </a:pPr>
            <a:r>
              <a:rPr lang="hu-HU" sz="2000" dirty="0" err="1" smtClean="0">
                <a:latin typeface="+mn-lt"/>
              </a:rPr>
              <a:t>Does</a:t>
            </a:r>
            <a:r>
              <a:rPr lang="hu-HU" sz="2000" dirty="0" smtClean="0">
                <a:latin typeface="+mn-lt"/>
              </a:rPr>
              <a:t> </a:t>
            </a:r>
            <a:r>
              <a:rPr lang="hu-HU" sz="2000" dirty="0" err="1" smtClean="0">
                <a:latin typeface="+mn-lt"/>
              </a:rPr>
              <a:t>not</a:t>
            </a:r>
            <a:r>
              <a:rPr lang="hu-HU" sz="2000" dirty="0" smtClean="0">
                <a:latin typeface="+mn-lt"/>
              </a:rPr>
              <a:t> </a:t>
            </a:r>
            <a:r>
              <a:rPr lang="hu-HU" sz="2000" dirty="0" err="1" smtClean="0">
                <a:latin typeface="+mn-lt"/>
              </a:rPr>
              <a:t>preserve</a:t>
            </a:r>
            <a:r>
              <a:rPr lang="hu-HU" sz="2000" dirty="0" smtClean="0">
                <a:latin typeface="+mn-lt"/>
              </a:rPr>
              <a:t> </a:t>
            </a:r>
            <a:r>
              <a:rPr lang="hu-HU" sz="2000" dirty="0" err="1" smtClean="0">
                <a:latin typeface="+mn-lt"/>
              </a:rPr>
              <a:t>circles</a:t>
            </a:r>
            <a:r>
              <a:rPr lang="hu-HU" sz="2000" dirty="0" smtClean="0">
                <a:latin typeface="+mn-lt"/>
              </a:rPr>
              <a:t>, </a:t>
            </a:r>
            <a:r>
              <a:rPr lang="hu-HU" sz="2000" dirty="0" err="1" smtClean="0">
                <a:latin typeface="+mn-lt"/>
              </a:rPr>
              <a:t>angles</a:t>
            </a:r>
            <a:r>
              <a:rPr lang="hu-HU" sz="2000" dirty="0" smtClean="0">
                <a:latin typeface="+mn-lt"/>
              </a:rPr>
              <a:t> and </a:t>
            </a:r>
            <a:r>
              <a:rPr lang="hu-HU" sz="2000" dirty="0" err="1" smtClean="0">
                <a:latin typeface="+mn-lt"/>
              </a:rPr>
              <a:t>distances</a:t>
            </a:r>
            <a:endParaRPr lang="en-US" sz="2000" dirty="0">
              <a:latin typeface="+mn-lt"/>
            </a:endParaRPr>
          </a:p>
        </p:txBody>
      </p:sp>
      <p:sp>
        <p:nvSpPr>
          <p:cNvPr id="24" name="Szövegdoboz 23"/>
          <p:cNvSpPr txBox="1"/>
          <p:nvPr/>
        </p:nvSpPr>
        <p:spPr>
          <a:xfrm>
            <a:off x="4968043" y="2957919"/>
            <a:ext cx="4195161" cy="2062103"/>
          </a:xfrm>
          <a:prstGeom prst="rect">
            <a:avLst/>
          </a:prstGeom>
          <a:noFill/>
        </p:spPr>
        <p:txBody>
          <a:bodyPr wrap="square" rtlCol="0">
            <a:spAutoFit/>
          </a:bodyPr>
          <a:lstStyle/>
          <a:p>
            <a:pPr algn="l"/>
            <a:r>
              <a:rPr lang="hu-HU" sz="2800" u="sng" dirty="0" err="1" smtClean="0">
                <a:latin typeface="+mn-lt"/>
              </a:rPr>
              <a:t>Stereographic</a:t>
            </a:r>
            <a:r>
              <a:rPr lang="hu-HU" sz="2800" u="sng" dirty="0" smtClean="0">
                <a:latin typeface="+mn-lt"/>
              </a:rPr>
              <a:t> projection</a:t>
            </a:r>
          </a:p>
          <a:p>
            <a:pPr marL="342900" indent="-342900" algn="l">
              <a:buFont typeface="Arial" panose="020B0604020202020204" pitchFamily="34" charset="0"/>
              <a:buChar char="•"/>
            </a:pPr>
            <a:r>
              <a:rPr lang="hu-HU" sz="2000" dirty="0" smtClean="0">
                <a:latin typeface="+mn-lt"/>
              </a:rPr>
              <a:t>The </a:t>
            </a:r>
            <a:r>
              <a:rPr lang="hu-HU" sz="2000" dirty="0" err="1" smtClean="0">
                <a:latin typeface="+mn-lt"/>
              </a:rPr>
              <a:t>whole</a:t>
            </a:r>
            <a:r>
              <a:rPr lang="hu-HU" sz="2000" dirty="0" smtClean="0">
                <a:latin typeface="+mn-lt"/>
              </a:rPr>
              <a:t> </a:t>
            </a:r>
            <a:r>
              <a:rPr lang="hu-HU" sz="2000" dirty="0" err="1" smtClean="0">
                <a:latin typeface="+mn-lt"/>
              </a:rPr>
              <a:t>sphere</a:t>
            </a:r>
            <a:r>
              <a:rPr lang="hu-HU" sz="2000" dirty="0" smtClean="0">
                <a:latin typeface="+mn-lt"/>
              </a:rPr>
              <a:t> </a:t>
            </a:r>
            <a:r>
              <a:rPr lang="hu-HU" sz="2000" dirty="0" err="1">
                <a:latin typeface="+mn-lt"/>
              </a:rPr>
              <a:t>e</a:t>
            </a:r>
            <a:r>
              <a:rPr lang="hu-HU" sz="2000" dirty="0" err="1" smtClean="0">
                <a:latin typeface="+mn-lt"/>
              </a:rPr>
              <a:t>xcept</a:t>
            </a:r>
            <a:r>
              <a:rPr lang="hu-HU" sz="2000" dirty="0" smtClean="0">
                <a:latin typeface="+mn-lt"/>
              </a:rPr>
              <a:t> </a:t>
            </a:r>
            <a:r>
              <a:rPr lang="hu-HU" sz="2000" dirty="0" err="1" smtClean="0">
                <a:latin typeface="+mn-lt"/>
              </a:rPr>
              <a:t>for</a:t>
            </a:r>
            <a:r>
              <a:rPr lang="hu-HU" sz="2000" dirty="0" smtClean="0">
                <a:latin typeface="+mn-lt"/>
              </a:rPr>
              <a:t> </a:t>
            </a:r>
            <a:r>
              <a:rPr lang="hu-HU" sz="2000" dirty="0" err="1" smtClean="0">
                <a:latin typeface="+mn-lt"/>
              </a:rPr>
              <a:t>the</a:t>
            </a:r>
            <a:r>
              <a:rPr lang="hu-HU" sz="2000" dirty="0" smtClean="0">
                <a:latin typeface="+mn-lt"/>
              </a:rPr>
              <a:t> </a:t>
            </a:r>
            <a:r>
              <a:rPr lang="hu-HU" sz="2000" dirty="0" err="1" smtClean="0">
                <a:latin typeface="+mn-lt"/>
              </a:rPr>
              <a:t>south</a:t>
            </a:r>
            <a:r>
              <a:rPr lang="hu-HU" sz="2000" dirty="0" smtClean="0">
                <a:latin typeface="+mn-lt"/>
              </a:rPr>
              <a:t> </a:t>
            </a:r>
            <a:r>
              <a:rPr lang="hu-HU" sz="2000" dirty="0" err="1" smtClean="0">
                <a:latin typeface="+mn-lt"/>
              </a:rPr>
              <a:t>pole</a:t>
            </a:r>
            <a:r>
              <a:rPr lang="hu-HU" sz="2000" dirty="0" smtClean="0">
                <a:latin typeface="+mn-lt"/>
              </a:rPr>
              <a:t> </a:t>
            </a:r>
          </a:p>
          <a:p>
            <a:pPr marL="342900" indent="-342900" algn="l">
              <a:buFont typeface="Arial" panose="020B0604020202020204" pitchFamily="34" charset="0"/>
              <a:buChar char="•"/>
            </a:pPr>
            <a:r>
              <a:rPr lang="hu-HU" sz="2000" dirty="0" err="1" smtClean="0">
                <a:latin typeface="+mn-lt"/>
              </a:rPr>
              <a:t>Circles</a:t>
            </a:r>
            <a:r>
              <a:rPr lang="hu-HU" sz="2000" dirty="0" smtClean="0">
                <a:latin typeface="+mn-lt"/>
              </a:rPr>
              <a:t> </a:t>
            </a:r>
            <a:r>
              <a:rPr lang="hu-HU" sz="2000" dirty="0" err="1" smtClean="0">
                <a:latin typeface="+mn-lt"/>
              </a:rPr>
              <a:t>to</a:t>
            </a:r>
            <a:r>
              <a:rPr lang="hu-HU" sz="2000" dirty="0" smtClean="0">
                <a:latin typeface="+mn-lt"/>
              </a:rPr>
              <a:t> </a:t>
            </a:r>
            <a:r>
              <a:rPr lang="hu-HU" sz="2000" dirty="0" err="1" smtClean="0">
                <a:latin typeface="+mn-lt"/>
              </a:rPr>
              <a:t>circles</a:t>
            </a:r>
            <a:r>
              <a:rPr lang="hu-HU" sz="2000" dirty="0" smtClean="0">
                <a:latin typeface="+mn-lt"/>
              </a:rPr>
              <a:t>, </a:t>
            </a:r>
            <a:r>
              <a:rPr lang="hu-HU" sz="2000" dirty="0" err="1" smtClean="0">
                <a:latin typeface="+mn-lt"/>
              </a:rPr>
              <a:t>preserves</a:t>
            </a:r>
            <a:r>
              <a:rPr lang="hu-HU" sz="2000" dirty="0" smtClean="0">
                <a:latin typeface="+mn-lt"/>
              </a:rPr>
              <a:t> </a:t>
            </a:r>
            <a:r>
              <a:rPr lang="hu-HU" sz="2000" dirty="0" err="1" smtClean="0">
                <a:latin typeface="+mn-lt"/>
              </a:rPr>
              <a:t>angles</a:t>
            </a:r>
            <a:endParaRPr lang="hu-HU" sz="2000" dirty="0" smtClean="0">
              <a:latin typeface="+mn-lt"/>
            </a:endParaRPr>
          </a:p>
          <a:p>
            <a:pPr marL="342900" indent="-342900" algn="l">
              <a:buFont typeface="Arial" panose="020B0604020202020204" pitchFamily="34" charset="0"/>
              <a:buChar char="•"/>
            </a:pPr>
            <a:r>
              <a:rPr lang="hu-HU" sz="2000" dirty="0" err="1" smtClean="0">
                <a:latin typeface="+mn-lt"/>
              </a:rPr>
              <a:t>Does</a:t>
            </a:r>
            <a:r>
              <a:rPr lang="hu-HU" sz="2000" dirty="0" smtClean="0">
                <a:latin typeface="+mn-lt"/>
              </a:rPr>
              <a:t> </a:t>
            </a:r>
            <a:r>
              <a:rPr lang="hu-HU" sz="2000" dirty="0" err="1" smtClean="0">
                <a:latin typeface="+mn-lt"/>
              </a:rPr>
              <a:t>not</a:t>
            </a:r>
            <a:r>
              <a:rPr lang="hu-HU" sz="2000" dirty="0" smtClean="0">
                <a:latin typeface="+mn-lt"/>
              </a:rPr>
              <a:t> </a:t>
            </a:r>
            <a:r>
              <a:rPr lang="hu-HU" sz="2000" dirty="0" err="1" smtClean="0">
                <a:latin typeface="+mn-lt"/>
              </a:rPr>
              <a:t>preserve</a:t>
            </a:r>
            <a:r>
              <a:rPr lang="hu-HU" sz="2000" dirty="0" smtClean="0">
                <a:latin typeface="+mn-lt"/>
              </a:rPr>
              <a:t> </a:t>
            </a:r>
            <a:r>
              <a:rPr lang="hu-HU" sz="2000" dirty="0" err="1" smtClean="0">
                <a:latin typeface="+mn-lt"/>
              </a:rPr>
              <a:t>lines</a:t>
            </a:r>
            <a:r>
              <a:rPr lang="hu-HU" sz="2000" dirty="0" smtClean="0">
                <a:latin typeface="+mn-lt"/>
              </a:rPr>
              <a:t> and </a:t>
            </a:r>
            <a:r>
              <a:rPr lang="hu-HU" sz="2000" dirty="0" err="1" smtClean="0">
                <a:latin typeface="+mn-lt"/>
              </a:rPr>
              <a:t>distances</a:t>
            </a:r>
            <a:endParaRPr lang="hu-HU" sz="2000" dirty="0" smtClean="0">
              <a:latin typeface="+mn-lt"/>
            </a:endParaRPr>
          </a:p>
        </p:txBody>
      </p:sp>
    </p:spTree>
    <p:extLst>
      <p:ext uri="{BB962C8B-B14F-4D97-AF65-F5344CB8AC3E}">
        <p14:creationId xmlns:p14="http://schemas.microsoft.com/office/powerpoint/2010/main" val="795913572"/>
      </p:ext>
    </p:extLst>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4" name="Picture 2" descr="Image resul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61561" y="1738900"/>
            <a:ext cx="3096344" cy="1809201"/>
          </a:xfrm>
          <a:prstGeom prst="rect">
            <a:avLst/>
          </a:prstGeom>
          <a:noFill/>
          <a:extLst>
            <a:ext uri="{909E8E84-426E-40DD-AFC4-6F175D3DCCD1}">
              <a14:hiddenFill xmlns:a14="http://schemas.microsoft.com/office/drawing/2010/main">
                <a:solidFill>
                  <a:srgbClr val="FFFFFF"/>
                </a:solidFill>
              </a14:hiddenFill>
            </a:ext>
          </a:extLst>
        </p:spPr>
      </p:pic>
      <p:sp>
        <p:nvSpPr>
          <p:cNvPr id="2" name="Cím 1"/>
          <p:cNvSpPr>
            <a:spLocks noGrp="1"/>
          </p:cNvSpPr>
          <p:nvPr>
            <p:ph type="title"/>
          </p:nvPr>
        </p:nvSpPr>
        <p:spPr>
          <a:xfrm>
            <a:off x="1335510" y="126206"/>
            <a:ext cx="7463550" cy="857250"/>
          </a:xfrm>
        </p:spPr>
        <p:txBody>
          <a:bodyPr/>
          <a:lstStyle/>
          <a:p>
            <a:r>
              <a:rPr lang="hu-HU" sz="3600" dirty="0" smtClean="0">
                <a:solidFill>
                  <a:srgbClr val="FF0000"/>
                </a:solidFill>
              </a:rPr>
              <a:t>(</a:t>
            </a:r>
            <a:r>
              <a:rPr lang="hu-HU" sz="3600" dirty="0" err="1" smtClean="0">
                <a:solidFill>
                  <a:srgbClr val="FF0000"/>
                </a:solidFill>
              </a:rPr>
              <a:t>Gerardus</a:t>
            </a:r>
            <a:r>
              <a:rPr lang="hu-HU" sz="3600" dirty="0" smtClean="0">
                <a:solidFill>
                  <a:srgbClr val="FF0000"/>
                </a:solidFill>
              </a:rPr>
              <a:t>) </a:t>
            </a:r>
            <a:r>
              <a:rPr lang="hu-HU" dirty="0" err="1" smtClean="0">
                <a:solidFill>
                  <a:srgbClr val="FF0000"/>
                </a:solidFill>
              </a:rPr>
              <a:t>Mercator</a:t>
            </a:r>
            <a:r>
              <a:rPr lang="hu-HU" dirty="0" smtClean="0">
                <a:solidFill>
                  <a:srgbClr val="FF0000"/>
                </a:solidFill>
              </a:rPr>
              <a:t> </a:t>
            </a:r>
            <a:r>
              <a:rPr lang="en-US" dirty="0" smtClean="0">
                <a:solidFill>
                  <a:srgbClr val="FF0000"/>
                </a:solidFill>
              </a:rPr>
              <a:t>map</a:t>
            </a:r>
            <a:endParaRPr lang="en-US" dirty="0">
              <a:solidFill>
                <a:srgbClr val="FF0000"/>
              </a:solidFill>
            </a:endParaRPr>
          </a:p>
        </p:txBody>
      </p:sp>
      <p:sp>
        <p:nvSpPr>
          <p:cNvPr id="3" name="Tartalom helye 2"/>
          <p:cNvSpPr>
            <a:spLocks noGrp="1"/>
          </p:cNvSpPr>
          <p:nvPr>
            <p:ph idx="1"/>
          </p:nvPr>
        </p:nvSpPr>
        <p:spPr>
          <a:xfrm>
            <a:off x="1392926" y="959476"/>
            <a:ext cx="7505574" cy="2941400"/>
          </a:xfrm>
        </p:spPr>
        <p:txBody>
          <a:bodyPr>
            <a:normAutofit/>
          </a:bodyPr>
          <a:lstStyle/>
          <a:p>
            <a:r>
              <a:rPr lang="en-US" sz="2800" dirty="0" smtClean="0"/>
              <a:t>Preserves angles but distorts distances</a:t>
            </a:r>
            <a:endParaRPr lang="en-US" sz="2800" dirty="0"/>
          </a:p>
        </p:txBody>
      </p:sp>
      <p:cxnSp>
        <p:nvCxnSpPr>
          <p:cNvPr id="9" name="Egyenes összekötő nyíllal 8"/>
          <p:cNvCxnSpPr/>
          <p:nvPr/>
        </p:nvCxnSpPr>
        <p:spPr>
          <a:xfrm flipV="1">
            <a:off x="7009733" y="1466923"/>
            <a:ext cx="0" cy="2259842"/>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 name="Egyenes összekötő nyíllal 10"/>
          <p:cNvCxnSpPr/>
          <p:nvPr/>
        </p:nvCxnSpPr>
        <p:spPr>
          <a:xfrm>
            <a:off x="5317545" y="2644011"/>
            <a:ext cx="3703756" cy="8142"/>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Szövegdoboz 12"/>
              <p:cNvSpPr txBox="1"/>
              <p:nvPr/>
            </p:nvSpPr>
            <p:spPr>
              <a:xfrm>
                <a:off x="7009733" y="1344521"/>
                <a:ext cx="90986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u-HU" b="0" i="1" smtClean="0">
                          <a:latin typeface="Cambria Math"/>
                        </a:rPr>
                        <m:t>𝑦</m:t>
                      </m:r>
                      <m:r>
                        <a:rPr lang="hu-HU" b="0" i="1" smtClean="0">
                          <a:latin typeface="Cambria Math"/>
                        </a:rPr>
                        <m:t>(</m:t>
                      </m:r>
                      <m:r>
                        <a:rPr lang="hu-HU" b="0" i="1" smtClean="0">
                          <a:latin typeface="Cambria Math"/>
                          <a:ea typeface="Cambria Math"/>
                        </a:rPr>
                        <m:t>𝜑</m:t>
                      </m:r>
                      <m:r>
                        <a:rPr lang="hu-HU" b="0" i="1" smtClean="0">
                          <a:latin typeface="Cambria Math"/>
                          <a:ea typeface="Cambria Math"/>
                        </a:rPr>
                        <m:t>)</m:t>
                      </m:r>
                    </m:oMath>
                  </m:oMathPara>
                </a14:m>
                <a:endParaRPr lang="en-US" dirty="0"/>
              </a:p>
            </p:txBody>
          </p:sp>
        </mc:Choice>
        <mc:Fallback xmlns="">
          <p:sp>
            <p:nvSpPr>
              <p:cNvPr id="13" name="Szövegdoboz 12"/>
              <p:cNvSpPr txBox="1">
                <a:spLocks noRot="1" noChangeAspect="1" noMove="1" noResize="1" noEditPoints="1" noAdjustHandles="1" noChangeArrowheads="1" noChangeShapeType="1" noTextEdit="1"/>
              </p:cNvSpPr>
              <p:nvPr/>
            </p:nvSpPr>
            <p:spPr>
              <a:xfrm>
                <a:off x="7009733" y="1344521"/>
                <a:ext cx="909864" cy="461665"/>
              </a:xfrm>
              <a:prstGeom prst="rect">
                <a:avLst/>
              </a:prstGeom>
              <a:blipFill rotWithShape="1">
                <a:blip r:embed="rId4"/>
                <a:stretch>
                  <a:fillRect l="-1342"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Szövegdoboz 14"/>
              <p:cNvSpPr txBox="1"/>
              <p:nvPr/>
            </p:nvSpPr>
            <p:spPr>
              <a:xfrm>
                <a:off x="8203905" y="3521001"/>
                <a:ext cx="102393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u-HU" b="0" i="1" smtClean="0">
                          <a:latin typeface="Cambria Math"/>
                        </a:rPr>
                        <m:t>𝑥</m:t>
                      </m:r>
                      <m:r>
                        <a:rPr lang="en-US" b="0" i="1" smtClean="0">
                          <a:latin typeface="Cambria Math"/>
                        </a:rPr>
                        <m:t>=</m:t>
                      </m:r>
                      <m:r>
                        <a:rPr lang="en-US" b="0" i="1" smtClean="0">
                          <a:latin typeface="Cambria Math"/>
                          <a:ea typeface="Cambria Math"/>
                        </a:rPr>
                        <m:t>𝜋</m:t>
                      </m:r>
                    </m:oMath>
                  </m:oMathPara>
                </a14:m>
                <a:endParaRPr lang="en-US" dirty="0"/>
              </a:p>
            </p:txBody>
          </p:sp>
        </mc:Choice>
        <mc:Fallback xmlns="">
          <p:sp>
            <p:nvSpPr>
              <p:cNvPr id="15" name="Szövegdoboz 14"/>
              <p:cNvSpPr txBox="1">
                <a:spLocks noRot="1" noChangeAspect="1" noMove="1" noResize="1" noEditPoints="1" noAdjustHandles="1" noChangeArrowheads="1" noChangeShapeType="1" noTextEdit="1"/>
              </p:cNvSpPr>
              <p:nvPr/>
            </p:nvSpPr>
            <p:spPr>
              <a:xfrm>
                <a:off x="8203904" y="4694667"/>
                <a:ext cx="1023935" cy="461665"/>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Szövegdoboz 15"/>
              <p:cNvSpPr txBox="1"/>
              <p:nvPr/>
            </p:nvSpPr>
            <p:spPr>
              <a:xfrm>
                <a:off x="4850774" y="3510036"/>
                <a:ext cx="125316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u-HU" b="0" i="1" smtClean="0">
                          <a:latin typeface="Cambria Math"/>
                        </a:rPr>
                        <m:t>𝑥</m:t>
                      </m:r>
                      <m:r>
                        <a:rPr lang="en-US" b="0" i="1" smtClean="0">
                          <a:latin typeface="Cambria Math"/>
                        </a:rPr>
                        <m:t>=−</m:t>
                      </m:r>
                      <m:r>
                        <a:rPr lang="en-US" b="0" i="1" smtClean="0">
                          <a:latin typeface="Cambria Math"/>
                          <a:ea typeface="Cambria Math"/>
                        </a:rPr>
                        <m:t>𝜋</m:t>
                      </m:r>
                    </m:oMath>
                  </m:oMathPara>
                </a14:m>
                <a:endParaRPr lang="en-US" dirty="0"/>
              </a:p>
            </p:txBody>
          </p:sp>
        </mc:Choice>
        <mc:Fallback xmlns="">
          <p:sp>
            <p:nvSpPr>
              <p:cNvPr id="16" name="Szövegdoboz 15"/>
              <p:cNvSpPr txBox="1">
                <a:spLocks noRot="1" noChangeAspect="1" noMove="1" noResize="1" noEditPoints="1" noAdjustHandles="1" noChangeArrowheads="1" noChangeShapeType="1" noTextEdit="1"/>
              </p:cNvSpPr>
              <p:nvPr/>
            </p:nvSpPr>
            <p:spPr>
              <a:xfrm>
                <a:off x="4850774" y="4680048"/>
                <a:ext cx="1253164" cy="461665"/>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Szövegdoboz 13"/>
              <p:cNvSpPr txBox="1"/>
              <p:nvPr/>
            </p:nvSpPr>
            <p:spPr>
              <a:xfrm>
                <a:off x="525826" y="3903344"/>
                <a:ext cx="104958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𝑥</m:t>
                      </m:r>
                      <m:r>
                        <a:rPr lang="en-US" b="0" i="1" smtClean="0">
                          <a:latin typeface="Cambria Math"/>
                        </a:rPr>
                        <m:t>=</m:t>
                      </m:r>
                      <m:r>
                        <a:rPr lang="en-US" i="1">
                          <a:latin typeface="Cambria Math"/>
                          <a:ea typeface="Cambria Math"/>
                        </a:rPr>
                        <m:t>𝜑</m:t>
                      </m:r>
                    </m:oMath>
                  </m:oMathPara>
                </a14:m>
                <a:endParaRPr lang="en-US" b="0" dirty="0" smtClean="0">
                  <a:ea typeface="Cambria Math"/>
                </a:endParaRPr>
              </a:p>
            </p:txBody>
          </p:sp>
        </mc:Choice>
        <mc:Fallback xmlns="">
          <p:sp>
            <p:nvSpPr>
              <p:cNvPr id="14" name="Szövegdoboz 13"/>
              <p:cNvSpPr txBox="1">
                <a:spLocks noRot="1" noChangeAspect="1" noMove="1" noResize="1" noEditPoints="1" noAdjustHandles="1" noChangeArrowheads="1" noChangeShapeType="1" noTextEdit="1"/>
              </p:cNvSpPr>
              <p:nvPr/>
            </p:nvSpPr>
            <p:spPr>
              <a:xfrm>
                <a:off x="525826" y="3903344"/>
                <a:ext cx="1049583" cy="461665"/>
              </a:xfrm>
              <a:prstGeom prst="rect">
                <a:avLst/>
              </a:prstGeom>
              <a:blipFill>
                <a:blip r:embed="rId7"/>
                <a:stretch>
                  <a:fillRect b="-11842"/>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19" name="Szövegdoboz 18"/>
              <p:cNvSpPr txBox="1"/>
              <p:nvPr/>
            </p:nvSpPr>
            <p:spPr>
              <a:xfrm>
                <a:off x="520700" y="4079422"/>
                <a:ext cx="3210623" cy="9221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𝑦</m:t>
                      </m:r>
                      <m:r>
                        <a:rPr lang="en-US" b="0" i="1" smtClean="0">
                          <a:latin typeface="Cambria Math"/>
                        </a:rPr>
                        <m:t>=</m:t>
                      </m:r>
                      <m:r>
                        <m:rPr>
                          <m:sty m:val="p"/>
                        </m:rPr>
                        <a:rPr lang="en-US" b="0" i="0" smtClean="0">
                          <a:latin typeface="Cambria Math"/>
                        </a:rPr>
                        <m:t>log</m:t>
                      </m:r>
                      <m:r>
                        <a:rPr lang="en-US" b="0" i="1" smtClean="0">
                          <a:latin typeface="Cambria Math"/>
                        </a:rPr>
                        <m:t>⁡</m:t>
                      </m:r>
                      <m:d>
                        <m:dPr>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r>
                                <m:rPr>
                                  <m:sty m:val="p"/>
                                </m:rPr>
                                <a:rPr lang="en-US" i="0">
                                  <a:latin typeface="Cambria Math"/>
                                </a:rPr>
                                <m:t>tan</m:t>
                              </m:r>
                            </m:fName>
                            <m:e>
                              <m:d>
                                <m:dPr>
                                  <m:ctrlPr>
                                    <a:rPr lang="en-US" i="1">
                                      <a:latin typeface="Cambria Math" panose="02040503050406030204" pitchFamily="18" charset="0"/>
                                    </a:rPr>
                                  </m:ctrlPr>
                                </m:dPr>
                                <m:e>
                                  <m:f>
                                    <m:fPr>
                                      <m:ctrlPr>
                                        <a:rPr lang="en-US" i="1">
                                          <a:latin typeface="Cambria Math" panose="02040503050406030204" pitchFamily="18" charset="0"/>
                                          <a:ea typeface="Cambria Math"/>
                                        </a:rPr>
                                      </m:ctrlPr>
                                    </m:fPr>
                                    <m:num>
                                      <m:r>
                                        <a:rPr lang="en-US" i="1">
                                          <a:latin typeface="Cambria Math"/>
                                          <a:ea typeface="Cambria Math"/>
                                        </a:rPr>
                                        <m:t>𝜋</m:t>
                                      </m:r>
                                    </m:num>
                                    <m:den>
                                      <m:r>
                                        <a:rPr lang="en-US" i="1">
                                          <a:latin typeface="Cambria Math"/>
                                          <a:ea typeface="Cambria Math"/>
                                        </a:rPr>
                                        <m:t>4</m:t>
                                      </m:r>
                                    </m:den>
                                  </m:f>
                                  <m:r>
                                    <a:rPr lang="en-US" i="1">
                                      <a:latin typeface="Cambria Math"/>
                                      <a:ea typeface="Cambria Math"/>
                                    </a:rPr>
                                    <m:t>+</m:t>
                                  </m:r>
                                  <m:f>
                                    <m:fPr>
                                      <m:ctrlPr>
                                        <a:rPr lang="en-US" i="1">
                                          <a:latin typeface="Cambria Math" panose="02040503050406030204" pitchFamily="18" charset="0"/>
                                          <a:ea typeface="Cambria Math"/>
                                        </a:rPr>
                                      </m:ctrlPr>
                                    </m:fPr>
                                    <m:num>
                                      <m:r>
                                        <a:rPr lang="en-US" i="1">
                                          <a:latin typeface="Cambria Math" panose="02040503050406030204" pitchFamily="18" charset="0"/>
                                          <a:ea typeface="Cambria Math" panose="02040503050406030204" pitchFamily="18" charset="0"/>
                                        </a:rPr>
                                        <m:t>𝜃</m:t>
                                      </m:r>
                                    </m:num>
                                    <m:den>
                                      <m:r>
                                        <a:rPr lang="en-US" i="1">
                                          <a:latin typeface="Cambria Math"/>
                                          <a:ea typeface="Cambria Math"/>
                                        </a:rPr>
                                        <m:t>2</m:t>
                                      </m:r>
                                    </m:den>
                                  </m:f>
                                </m:e>
                              </m:d>
                            </m:e>
                          </m:func>
                        </m:e>
                      </m:d>
                    </m:oMath>
                  </m:oMathPara>
                </a14:m>
                <a:endParaRPr lang="en-US" b="0" dirty="0" smtClean="0">
                  <a:ea typeface="Cambria Math"/>
                </a:endParaRPr>
              </a:p>
            </p:txBody>
          </p:sp>
        </mc:Choice>
        <mc:Fallback xmlns="">
          <p:sp>
            <p:nvSpPr>
              <p:cNvPr id="19" name="Szövegdoboz 18"/>
              <p:cNvSpPr txBox="1">
                <a:spLocks noRot="1" noChangeAspect="1" noMove="1" noResize="1" noEditPoints="1" noAdjustHandles="1" noChangeArrowheads="1" noChangeShapeType="1" noTextEdit="1"/>
              </p:cNvSpPr>
              <p:nvPr/>
            </p:nvSpPr>
            <p:spPr>
              <a:xfrm>
                <a:off x="520700" y="4079422"/>
                <a:ext cx="3210623" cy="922176"/>
              </a:xfrm>
              <a:prstGeom prst="rect">
                <a:avLst/>
              </a:prstGeom>
              <a:blipFill>
                <a:blip r:embed="rId8"/>
                <a:stretch>
                  <a:fillRect/>
                </a:stretch>
              </a:blipFill>
            </p:spPr>
            <p:txBody>
              <a:bodyPr/>
              <a:lstStyle/>
              <a:p>
                <a:r>
                  <a:rPr lang="hu-HU">
                    <a:noFill/>
                  </a:rPr>
                  <a:t> </a:t>
                </a:r>
              </a:p>
            </p:txBody>
          </p:sp>
        </mc:Fallback>
      </mc:AlternateContent>
      <p:sp>
        <p:nvSpPr>
          <p:cNvPr id="18" name="AutoShape 7" descr="{\displaystyle x=R(\lambda -\lambda _{0}),\qquad y=R\ln \left[\tan \left({\frac {\pi }{4}}+{\frac {\varphi }{2}}\right)\right].}"/>
          <p:cNvSpPr>
            <a:spLocks noChangeAspect="1" noChangeArrowheads="1"/>
          </p:cNvSpPr>
          <p:nvPr/>
        </p:nvSpPr>
        <p:spPr bwMode="auto">
          <a:xfrm>
            <a:off x="63500" y="-102394"/>
            <a:ext cx="3048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9" descr="{\displaystyle x=R(\lambda -\lambda _{0}),\qquad y=R\ln \left[\tan \left({\frac {\pi }{4}}+{\frac {\varphi }{2}}\right)\right].}"/>
          <p:cNvSpPr>
            <a:spLocks noChangeAspect="1" noChangeArrowheads="1"/>
          </p:cNvSpPr>
          <p:nvPr/>
        </p:nvSpPr>
        <p:spPr bwMode="auto">
          <a:xfrm>
            <a:off x="215900" y="11906"/>
            <a:ext cx="3048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11" descr="{\displaystyle x=R(\lambda -\lambda _{0}),\qquad y=R\ln \left[\tan \left({\frac {\pi }{4}}+{\frac {\varphi }{2}}\right)\right].}"/>
          <p:cNvSpPr>
            <a:spLocks noChangeAspect="1" noChangeArrowheads="1"/>
          </p:cNvSpPr>
          <p:nvPr/>
        </p:nvSpPr>
        <p:spPr bwMode="auto">
          <a:xfrm>
            <a:off x="368300" y="126206"/>
            <a:ext cx="3048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Téglalap 21"/>
          <p:cNvSpPr/>
          <p:nvPr/>
        </p:nvSpPr>
        <p:spPr>
          <a:xfrm>
            <a:off x="551723" y="3958596"/>
            <a:ext cx="3084173" cy="10533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kciógomb: Tovább vagy Következő 25">
            <a:hlinkClick r:id="rId9" action="ppaction://program" highlightClick="1"/>
          </p:cNvPr>
          <p:cNvSpPr/>
          <p:nvPr/>
        </p:nvSpPr>
        <p:spPr>
          <a:xfrm>
            <a:off x="6001621" y="4298130"/>
            <a:ext cx="1008112" cy="523345"/>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églalap 27"/>
              <p:cNvSpPr/>
              <p:nvPr/>
            </p:nvSpPr>
            <p:spPr>
              <a:xfrm>
                <a:off x="4227634" y="3274422"/>
                <a:ext cx="141468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hu-HU" i="1" smtClean="0">
                          <a:latin typeface="Cambria Math"/>
                        </a:rPr>
                        <m:t>𝑦</m:t>
                      </m:r>
                      <m:r>
                        <a:rPr lang="hu-HU" i="1" smtClean="0">
                          <a:latin typeface="Cambria Math"/>
                        </a:rPr>
                        <m:t>(</m:t>
                      </m:r>
                      <m:sSup>
                        <m:sSupPr>
                          <m:ctrlPr>
                            <a:rPr lang="hu-HU" i="1" smtClean="0">
                              <a:latin typeface="Cambria Math" panose="02040503050406030204" pitchFamily="18" charset="0"/>
                            </a:rPr>
                          </m:ctrlPr>
                        </m:sSupPr>
                        <m:e>
                          <m:r>
                            <a:rPr lang="en-US" b="0" i="1" smtClean="0">
                              <a:latin typeface="Cambria Math"/>
                            </a:rPr>
                            <m:t>−</m:t>
                          </m:r>
                          <m:r>
                            <a:rPr lang="en-US" i="1">
                              <a:latin typeface="Cambria Math"/>
                            </a:rPr>
                            <m:t>85</m:t>
                          </m:r>
                        </m:e>
                        <m:sup>
                          <m:r>
                            <a:rPr lang="en-US" b="0" i="1" smtClean="0">
                              <a:latin typeface="Cambria Math"/>
                            </a:rPr>
                            <m:t>𝑜</m:t>
                          </m:r>
                        </m:sup>
                      </m:sSup>
                      <m:r>
                        <a:rPr lang="hu-HU" i="1">
                          <a:latin typeface="Cambria Math"/>
                          <a:ea typeface="Cambria Math"/>
                        </a:rPr>
                        <m:t>)</m:t>
                      </m:r>
                    </m:oMath>
                  </m:oMathPara>
                </a14:m>
                <a:endParaRPr lang="en-US" dirty="0"/>
              </a:p>
            </p:txBody>
          </p:sp>
        </mc:Choice>
        <mc:Fallback xmlns="">
          <p:sp>
            <p:nvSpPr>
              <p:cNvPr id="28" name="Téglalap 27"/>
              <p:cNvSpPr>
                <a:spLocks noRot="1" noChangeAspect="1" noMove="1" noResize="1" noEditPoints="1" noAdjustHandles="1" noChangeArrowheads="1" noChangeShapeType="1" noTextEdit="1"/>
              </p:cNvSpPr>
              <p:nvPr/>
            </p:nvSpPr>
            <p:spPr>
              <a:xfrm>
                <a:off x="4227634" y="4365896"/>
                <a:ext cx="1414683" cy="461665"/>
              </a:xfrm>
              <a:prstGeom prst="rect">
                <a:avLst/>
              </a:prstGeom>
              <a:blipFill rotWithShape="1">
                <a:blip r:embed="rId11"/>
                <a:stretch>
                  <a:fillRect l="-862"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églalap 30"/>
              <p:cNvSpPr/>
              <p:nvPr/>
            </p:nvSpPr>
            <p:spPr>
              <a:xfrm>
                <a:off x="4410334" y="1569430"/>
                <a:ext cx="118545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hu-HU" i="1" smtClean="0">
                          <a:latin typeface="Cambria Math"/>
                        </a:rPr>
                        <m:t>𝑦</m:t>
                      </m:r>
                      <m:r>
                        <a:rPr lang="hu-HU" i="1" smtClean="0">
                          <a:latin typeface="Cambria Math"/>
                        </a:rPr>
                        <m:t>(</m:t>
                      </m:r>
                      <m:sSup>
                        <m:sSupPr>
                          <m:ctrlPr>
                            <a:rPr lang="hu-HU" i="1" smtClean="0">
                              <a:latin typeface="Cambria Math" panose="02040503050406030204" pitchFamily="18" charset="0"/>
                            </a:rPr>
                          </m:ctrlPr>
                        </m:sSupPr>
                        <m:e>
                          <m:r>
                            <a:rPr lang="en-US" i="1">
                              <a:latin typeface="Cambria Math"/>
                            </a:rPr>
                            <m:t>85</m:t>
                          </m:r>
                        </m:e>
                        <m:sup>
                          <m:r>
                            <a:rPr lang="en-US" b="0" i="1" smtClean="0">
                              <a:latin typeface="Cambria Math"/>
                            </a:rPr>
                            <m:t>𝑜</m:t>
                          </m:r>
                        </m:sup>
                      </m:sSup>
                      <m:r>
                        <a:rPr lang="hu-HU" i="1">
                          <a:latin typeface="Cambria Math"/>
                          <a:ea typeface="Cambria Math"/>
                        </a:rPr>
                        <m:t>)</m:t>
                      </m:r>
                    </m:oMath>
                  </m:oMathPara>
                </a14:m>
                <a:endParaRPr lang="en-US" dirty="0"/>
              </a:p>
            </p:txBody>
          </p:sp>
        </mc:Choice>
        <mc:Fallback xmlns="">
          <p:sp>
            <p:nvSpPr>
              <p:cNvPr id="31" name="Téglalap 30"/>
              <p:cNvSpPr>
                <a:spLocks noRot="1" noChangeAspect="1" noMove="1" noResize="1" noEditPoints="1" noAdjustHandles="1" noChangeArrowheads="1" noChangeShapeType="1" noTextEdit="1"/>
              </p:cNvSpPr>
              <p:nvPr/>
            </p:nvSpPr>
            <p:spPr>
              <a:xfrm>
                <a:off x="4410333" y="2092573"/>
                <a:ext cx="1185453" cy="461665"/>
              </a:xfrm>
              <a:prstGeom prst="rect">
                <a:avLst/>
              </a:prstGeom>
              <a:blipFill rotWithShape="1">
                <a:blip r:embed="rId12"/>
                <a:stretch>
                  <a:fillRect l="-513" b="-18421"/>
                </a:stretch>
              </a:blipFill>
            </p:spPr>
            <p:txBody>
              <a:bodyPr/>
              <a:lstStyle/>
              <a:p>
                <a:r>
                  <a:rPr lang="en-US">
                    <a:noFill/>
                  </a:rPr>
                  <a:t> </a:t>
                </a:r>
              </a:p>
            </p:txBody>
          </p:sp>
        </mc:Fallback>
      </mc:AlternateContent>
      <p:pic>
        <p:nvPicPr>
          <p:cNvPr id="1037" name="Picture 13" descr="GerardusMercator">
            <a:hlinkClick r:id="rId13" tooltip="GerardusMercator"/>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826" y="0"/>
            <a:ext cx="1320684" cy="136870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9" name="Téglalap 28"/>
              <p:cNvSpPr/>
              <p:nvPr/>
            </p:nvSpPr>
            <p:spPr>
              <a:xfrm>
                <a:off x="210343" y="1915679"/>
                <a:ext cx="1865062" cy="830997"/>
              </a:xfrm>
              <a:prstGeom prst="rect">
                <a:avLst/>
              </a:prstGeom>
            </p:spPr>
            <p:txBody>
              <a:bodyPr wrap="none">
                <a:spAutoFit/>
              </a:bodyPr>
              <a:lstStyle/>
              <a:p>
                <a:pPr algn="l"/>
                <a14:m>
                  <m:oMath xmlns:m="http://schemas.openxmlformats.org/officeDocument/2006/math">
                    <m:r>
                      <a:rPr lang="en-US" i="1">
                        <a:latin typeface="Cambria Math"/>
                        <a:ea typeface="Cambria Math"/>
                      </a:rPr>
                      <m:t>𝜑</m:t>
                    </m:r>
                  </m:oMath>
                </a14:m>
                <a:r>
                  <a:rPr lang="en-US" dirty="0" smtClean="0">
                    <a:ea typeface="Cambria Math"/>
                  </a:rPr>
                  <a:t>= </a:t>
                </a:r>
                <a:r>
                  <a:rPr lang="en-US" dirty="0" smtClean="0">
                    <a:latin typeface="+mn-lt"/>
                  </a:rPr>
                  <a:t>longitude</a:t>
                </a:r>
                <a:endParaRPr lang="hu-HU" dirty="0">
                  <a:latin typeface="+mn-lt"/>
                </a:endParaRPr>
              </a:p>
              <a:p>
                <a:pPr algn="l"/>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a:ea typeface="Cambria Math"/>
                  </a:rPr>
                  <a:t>= </a:t>
                </a:r>
                <a:r>
                  <a:rPr lang="en-US" dirty="0" smtClean="0">
                    <a:latin typeface="+mn-lt"/>
                  </a:rPr>
                  <a:t>latitude</a:t>
                </a:r>
                <a:endParaRPr lang="en-US" dirty="0">
                  <a:latin typeface="+mn-lt"/>
                </a:endParaRPr>
              </a:p>
            </p:txBody>
          </p:sp>
        </mc:Choice>
        <mc:Fallback xmlns="">
          <p:sp>
            <p:nvSpPr>
              <p:cNvPr id="29" name="Téglalap 28"/>
              <p:cNvSpPr>
                <a:spLocks noRot="1" noChangeAspect="1" noMove="1" noResize="1" noEditPoints="1" noAdjustHandles="1" noChangeArrowheads="1" noChangeShapeType="1" noTextEdit="1"/>
              </p:cNvSpPr>
              <p:nvPr/>
            </p:nvSpPr>
            <p:spPr>
              <a:xfrm>
                <a:off x="210343" y="1915679"/>
                <a:ext cx="1865062" cy="830997"/>
              </a:xfrm>
              <a:prstGeom prst="rect">
                <a:avLst/>
              </a:prstGeom>
              <a:blipFill>
                <a:blip r:embed="rId15"/>
                <a:stretch>
                  <a:fillRect l="-984" t="-6569" r="-2623" b="-15328"/>
                </a:stretch>
              </a:blipFill>
            </p:spPr>
            <p:txBody>
              <a:bodyPr/>
              <a:lstStyle/>
              <a:p>
                <a:r>
                  <a:rPr lang="hu-HU">
                    <a:noFill/>
                  </a:rPr>
                  <a:t> </a:t>
                </a:r>
              </a:p>
            </p:txBody>
          </p:sp>
        </mc:Fallback>
      </mc:AlternateContent>
      <p:sp>
        <p:nvSpPr>
          <p:cNvPr id="23" name="Ellipszis 22"/>
          <p:cNvSpPr/>
          <p:nvPr/>
        </p:nvSpPr>
        <p:spPr>
          <a:xfrm>
            <a:off x="2231740" y="2508804"/>
            <a:ext cx="1476164" cy="4560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4" name="Henger 23"/>
          <p:cNvSpPr/>
          <p:nvPr/>
        </p:nvSpPr>
        <p:spPr>
          <a:xfrm>
            <a:off x="2195736" y="1569430"/>
            <a:ext cx="1512168" cy="2105102"/>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5" name="Ellipszis 24"/>
          <p:cNvSpPr/>
          <p:nvPr/>
        </p:nvSpPr>
        <p:spPr>
          <a:xfrm>
            <a:off x="2231740" y="2139702"/>
            <a:ext cx="1476164" cy="11347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27" name="Egyenes összekötő 26"/>
          <p:cNvCxnSpPr>
            <a:endCxn id="33" idx="3"/>
          </p:cNvCxnSpPr>
          <p:nvPr/>
        </p:nvCxnSpPr>
        <p:spPr>
          <a:xfrm flipV="1">
            <a:off x="2951820" y="2370014"/>
            <a:ext cx="434844" cy="345752"/>
          </a:xfrm>
          <a:prstGeom prst="line">
            <a:avLst/>
          </a:prstGeom>
          <a:ln>
            <a:solidFill>
              <a:srgbClr val="00000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Egyenes összekötő 29"/>
          <p:cNvCxnSpPr/>
          <p:nvPr/>
        </p:nvCxnSpPr>
        <p:spPr>
          <a:xfrm flipV="1">
            <a:off x="3419872" y="1883744"/>
            <a:ext cx="0" cy="179078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32" name="Ellipszis 31"/>
          <p:cNvSpPr/>
          <p:nvPr/>
        </p:nvSpPr>
        <p:spPr>
          <a:xfrm>
            <a:off x="3203848" y="2427734"/>
            <a:ext cx="108012" cy="10801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3" name="Ellipszis 32"/>
          <p:cNvSpPr/>
          <p:nvPr/>
        </p:nvSpPr>
        <p:spPr>
          <a:xfrm>
            <a:off x="3370846" y="2277820"/>
            <a:ext cx="108012" cy="10801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4" name="Ellipszis 33"/>
          <p:cNvSpPr/>
          <p:nvPr/>
        </p:nvSpPr>
        <p:spPr>
          <a:xfrm>
            <a:off x="3365866" y="1959682"/>
            <a:ext cx="108012" cy="10801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mc:AlternateContent xmlns:mc="http://schemas.openxmlformats.org/markup-compatibility/2006" xmlns:a14="http://schemas.microsoft.com/office/drawing/2010/main">
        <mc:Choice Requires="a14">
          <p:sp>
            <p:nvSpPr>
              <p:cNvPr id="35" name="Téglalap 34"/>
              <p:cNvSpPr/>
              <p:nvPr/>
            </p:nvSpPr>
            <p:spPr>
              <a:xfrm>
                <a:off x="3004886" y="2470925"/>
                <a:ext cx="37895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ea typeface="Cambria Math" panose="02040503050406030204" pitchFamily="18" charset="0"/>
                        </a:rPr>
                        <m:t>𝜃</m:t>
                      </m:r>
                    </m:oMath>
                  </m:oMathPara>
                </a14:m>
                <a:endParaRPr lang="hu-HU" sz="1800" dirty="0"/>
              </a:p>
            </p:txBody>
          </p:sp>
        </mc:Choice>
        <mc:Fallback xmlns="">
          <p:sp>
            <p:nvSpPr>
              <p:cNvPr id="35" name="Téglalap 34"/>
              <p:cNvSpPr>
                <a:spLocks noRot="1" noChangeAspect="1" noMove="1" noResize="1" noEditPoints="1" noAdjustHandles="1" noChangeArrowheads="1" noChangeShapeType="1" noTextEdit="1"/>
              </p:cNvSpPr>
              <p:nvPr/>
            </p:nvSpPr>
            <p:spPr>
              <a:xfrm>
                <a:off x="3004886" y="2470925"/>
                <a:ext cx="378950" cy="369332"/>
              </a:xfrm>
              <a:prstGeom prst="rect">
                <a:avLst/>
              </a:prstGeom>
              <a:blipFill>
                <a:blip r:embed="rId16"/>
                <a:stretch>
                  <a:fillRect/>
                </a:stretch>
              </a:blipFill>
            </p:spPr>
            <p:txBody>
              <a:bodyPr/>
              <a:lstStyle/>
              <a:p>
                <a:r>
                  <a:rPr lang="hu-HU">
                    <a:noFill/>
                  </a:rPr>
                  <a:t> </a:t>
                </a:r>
              </a:p>
            </p:txBody>
          </p:sp>
        </mc:Fallback>
      </mc:AlternateContent>
      <p:cxnSp>
        <p:nvCxnSpPr>
          <p:cNvPr id="36" name="Egyenes összekötő 35"/>
          <p:cNvCxnSpPr/>
          <p:nvPr/>
        </p:nvCxnSpPr>
        <p:spPr>
          <a:xfrm>
            <a:off x="2947277" y="2724974"/>
            <a:ext cx="455449" cy="201808"/>
          </a:xfrm>
          <a:prstGeom prst="line">
            <a:avLst/>
          </a:prstGeom>
          <a:ln>
            <a:solidFill>
              <a:srgbClr val="00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églalap 36"/>
              <p:cNvSpPr/>
              <p:nvPr/>
            </p:nvSpPr>
            <p:spPr>
              <a:xfrm>
                <a:off x="2751480" y="2625728"/>
                <a:ext cx="40440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800" i="1">
                          <a:latin typeface="Cambria Math"/>
                          <a:ea typeface="Cambria Math"/>
                        </a:rPr>
                        <m:t>𝜑</m:t>
                      </m:r>
                    </m:oMath>
                  </m:oMathPara>
                </a14:m>
                <a:endParaRPr lang="hu-HU" sz="1800" dirty="0"/>
              </a:p>
            </p:txBody>
          </p:sp>
        </mc:Choice>
        <mc:Fallback xmlns="">
          <p:sp>
            <p:nvSpPr>
              <p:cNvPr id="37" name="Téglalap 36"/>
              <p:cNvSpPr>
                <a:spLocks noRot="1" noChangeAspect="1" noMove="1" noResize="1" noEditPoints="1" noAdjustHandles="1" noChangeArrowheads="1" noChangeShapeType="1" noTextEdit="1"/>
              </p:cNvSpPr>
              <p:nvPr/>
            </p:nvSpPr>
            <p:spPr>
              <a:xfrm>
                <a:off x="2751480" y="2625728"/>
                <a:ext cx="404405" cy="369332"/>
              </a:xfrm>
              <a:prstGeom prst="rect">
                <a:avLst/>
              </a:prstGeom>
              <a:blipFill>
                <a:blip r:embed="rId17"/>
                <a:stretch>
                  <a:fillRect b="-8333"/>
                </a:stretch>
              </a:blipFill>
            </p:spPr>
            <p:txBody>
              <a:bodyPr/>
              <a:lstStyle/>
              <a:p>
                <a:r>
                  <a:rPr lang="hu-HU">
                    <a:noFill/>
                  </a:rPr>
                  <a:t> </a:t>
                </a:r>
              </a:p>
            </p:txBody>
          </p:sp>
        </mc:Fallback>
      </mc:AlternateContent>
      <p:cxnSp>
        <p:nvCxnSpPr>
          <p:cNvPr id="38" name="Egyenes összekötő nyíllal 37"/>
          <p:cNvCxnSpPr/>
          <p:nvPr/>
        </p:nvCxnSpPr>
        <p:spPr>
          <a:xfrm flipH="1">
            <a:off x="1979712" y="2721246"/>
            <a:ext cx="967564" cy="462572"/>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gyenes összekötő nyíllal 38"/>
          <p:cNvCxnSpPr/>
          <p:nvPr/>
        </p:nvCxnSpPr>
        <p:spPr>
          <a:xfrm flipH="1" flipV="1">
            <a:off x="2947277" y="1702412"/>
            <a:ext cx="1" cy="1025505"/>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gyenes összekötő nyíllal 39"/>
          <p:cNvCxnSpPr/>
          <p:nvPr/>
        </p:nvCxnSpPr>
        <p:spPr>
          <a:xfrm>
            <a:off x="2961845" y="2722385"/>
            <a:ext cx="1156418" cy="2589"/>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églalap 40"/>
              <p:cNvSpPr/>
              <p:nvPr/>
            </p:nvSpPr>
            <p:spPr>
              <a:xfrm>
                <a:off x="2928098" y="2134232"/>
                <a:ext cx="40748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ea typeface="Cambria Math" panose="02040503050406030204" pitchFamily="18" charset="0"/>
                        </a:rPr>
                        <m:t>𝒑</m:t>
                      </m:r>
                    </m:oMath>
                  </m:oMathPara>
                </a14:m>
                <a:endParaRPr lang="hu-HU" sz="2000" b="1" dirty="0"/>
              </a:p>
            </p:txBody>
          </p:sp>
        </mc:Choice>
        <mc:Fallback xmlns="">
          <p:sp>
            <p:nvSpPr>
              <p:cNvPr id="41" name="Téglalap 40"/>
              <p:cNvSpPr>
                <a:spLocks noRot="1" noChangeAspect="1" noMove="1" noResize="1" noEditPoints="1" noAdjustHandles="1" noChangeArrowheads="1" noChangeShapeType="1" noTextEdit="1"/>
              </p:cNvSpPr>
              <p:nvPr/>
            </p:nvSpPr>
            <p:spPr>
              <a:xfrm>
                <a:off x="2928098" y="2134232"/>
                <a:ext cx="407483" cy="400110"/>
              </a:xfrm>
              <a:prstGeom prst="rect">
                <a:avLst/>
              </a:prstGeom>
              <a:blipFill>
                <a:blip r:embed="rId18"/>
                <a:stretch>
                  <a:fillRect b="-9091"/>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42" name="Téglalap 41"/>
              <p:cNvSpPr/>
              <p:nvPr/>
            </p:nvSpPr>
            <p:spPr>
              <a:xfrm>
                <a:off x="3402726" y="2114405"/>
                <a:ext cx="47320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ea typeface="Cambria Math" panose="02040503050406030204" pitchFamily="18" charset="0"/>
                        </a:rPr>
                        <m:t>𝒑</m:t>
                      </m:r>
                      <m:r>
                        <a:rPr lang="en-US" sz="2000" b="1" i="1" smtClean="0">
                          <a:latin typeface="Cambria Math" panose="02040503050406030204" pitchFamily="18" charset="0"/>
                          <a:ea typeface="Cambria Math" panose="02040503050406030204" pitchFamily="18" charset="0"/>
                        </a:rPr>
                        <m:t>′</m:t>
                      </m:r>
                    </m:oMath>
                  </m:oMathPara>
                </a14:m>
                <a:endParaRPr lang="hu-HU" sz="2000" b="1" dirty="0"/>
              </a:p>
            </p:txBody>
          </p:sp>
        </mc:Choice>
        <mc:Fallback xmlns="">
          <p:sp>
            <p:nvSpPr>
              <p:cNvPr id="42" name="Téglalap 41"/>
              <p:cNvSpPr>
                <a:spLocks noRot="1" noChangeAspect="1" noMove="1" noResize="1" noEditPoints="1" noAdjustHandles="1" noChangeArrowheads="1" noChangeShapeType="1" noTextEdit="1"/>
              </p:cNvSpPr>
              <p:nvPr/>
            </p:nvSpPr>
            <p:spPr>
              <a:xfrm>
                <a:off x="3402726" y="2114405"/>
                <a:ext cx="473206" cy="400110"/>
              </a:xfrm>
              <a:prstGeom prst="rect">
                <a:avLst/>
              </a:prstGeom>
              <a:blipFill>
                <a:blip r:embed="rId19"/>
                <a:stretch>
                  <a:fillRect l="-7692" b="-18462"/>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43" name="Téglalap 42"/>
              <p:cNvSpPr/>
              <p:nvPr/>
            </p:nvSpPr>
            <p:spPr>
              <a:xfrm>
                <a:off x="3188075" y="1610238"/>
                <a:ext cx="53893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ea typeface="Cambria Math" panose="02040503050406030204" pitchFamily="18" charset="0"/>
                        </a:rPr>
                        <m:t>𝒑</m:t>
                      </m:r>
                      <m:r>
                        <a:rPr lang="en-US" sz="2000" b="1" i="1" smtClean="0">
                          <a:latin typeface="Cambria Math" panose="02040503050406030204" pitchFamily="18" charset="0"/>
                          <a:ea typeface="Cambria Math" panose="02040503050406030204" pitchFamily="18" charset="0"/>
                        </a:rPr>
                        <m:t>′</m:t>
                      </m:r>
                      <m:r>
                        <a:rPr lang="en-US" sz="2000" b="1" i="0" smtClean="0">
                          <a:latin typeface="Cambria Math" panose="02040503050406030204" pitchFamily="18" charset="0"/>
                          <a:ea typeface="Cambria Math" panose="02040503050406030204" pitchFamily="18" charset="0"/>
                        </a:rPr>
                        <m:t>′</m:t>
                      </m:r>
                    </m:oMath>
                  </m:oMathPara>
                </a14:m>
                <a:endParaRPr lang="hu-HU" sz="2000" b="1" dirty="0"/>
              </a:p>
            </p:txBody>
          </p:sp>
        </mc:Choice>
        <mc:Fallback xmlns="">
          <p:sp>
            <p:nvSpPr>
              <p:cNvPr id="43" name="Téglalap 42"/>
              <p:cNvSpPr>
                <a:spLocks noRot="1" noChangeAspect="1" noMove="1" noResize="1" noEditPoints="1" noAdjustHandles="1" noChangeArrowheads="1" noChangeShapeType="1" noTextEdit="1"/>
              </p:cNvSpPr>
              <p:nvPr/>
            </p:nvSpPr>
            <p:spPr>
              <a:xfrm>
                <a:off x="3188075" y="1610238"/>
                <a:ext cx="538930" cy="400110"/>
              </a:xfrm>
              <a:prstGeom prst="rect">
                <a:avLst/>
              </a:prstGeom>
              <a:blipFill>
                <a:blip r:embed="rId20"/>
                <a:stretch>
                  <a:fillRect l="-5682" b="-18182"/>
                </a:stretch>
              </a:blipFill>
            </p:spPr>
            <p:txBody>
              <a:bodyPr/>
              <a:lstStyle/>
              <a:p>
                <a:r>
                  <a:rPr lang="hu-HU">
                    <a:noFill/>
                  </a:rPr>
                  <a:t> </a:t>
                </a:r>
              </a:p>
            </p:txBody>
          </p:sp>
        </mc:Fallback>
      </mc:AlternateContent>
    </p:spTree>
    <p:extLst>
      <p:ext uri="{BB962C8B-B14F-4D97-AF65-F5344CB8AC3E}">
        <p14:creationId xmlns:p14="http://schemas.microsoft.com/office/powerpoint/2010/main" val="2790117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https://upload.wikimedia.org/wikipedia/commons/thumb/8/89/Hyperbolic_triangle.svg/600px-Hyperbolic_triangle.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6573" y="3038395"/>
            <a:ext cx="3563889" cy="1990627"/>
          </a:xfrm>
          <a:prstGeom prst="rect">
            <a:avLst/>
          </a:prstGeom>
          <a:noFill/>
          <a:extLst>
            <a:ext uri="{909E8E84-426E-40DD-AFC4-6F175D3DCCD1}">
              <a14:hiddenFill xmlns:a14="http://schemas.microsoft.com/office/drawing/2010/main">
                <a:solidFill>
                  <a:srgbClr val="FFFFFF"/>
                </a:solidFill>
              </a14:hiddenFill>
            </a:ext>
          </a:extLst>
        </p:spPr>
      </p:pic>
      <p:sp>
        <p:nvSpPr>
          <p:cNvPr id="2" name="Cím 1"/>
          <p:cNvSpPr>
            <a:spLocks noGrp="1"/>
          </p:cNvSpPr>
          <p:nvPr>
            <p:ph type="title"/>
          </p:nvPr>
        </p:nvSpPr>
        <p:spPr>
          <a:xfrm>
            <a:off x="0" y="283910"/>
            <a:ext cx="4866086" cy="857250"/>
          </a:xfrm>
        </p:spPr>
        <p:txBody>
          <a:bodyPr>
            <a:noAutofit/>
          </a:bodyPr>
          <a:lstStyle/>
          <a:p>
            <a:r>
              <a:rPr lang="hu-HU" sz="4000" dirty="0" err="1" smtClean="0">
                <a:solidFill>
                  <a:srgbClr val="FF0000"/>
                </a:solidFill>
              </a:rPr>
              <a:t>Hyperbolic</a:t>
            </a:r>
            <a:r>
              <a:rPr lang="hu-HU" sz="4000" dirty="0" smtClean="0">
                <a:solidFill>
                  <a:srgbClr val="FF0000"/>
                </a:solidFill>
              </a:rPr>
              <a:t> </a:t>
            </a:r>
            <a:r>
              <a:rPr lang="hu-HU" sz="4000" dirty="0" err="1" smtClean="0">
                <a:solidFill>
                  <a:srgbClr val="FF0000"/>
                </a:solidFill>
              </a:rPr>
              <a:t>geometry</a:t>
            </a:r>
            <a:endParaRPr lang="en-US" sz="4000" dirty="0">
              <a:solidFill>
                <a:srgbClr val="FF0000"/>
              </a:solidFill>
            </a:endParaRPr>
          </a:p>
        </p:txBody>
      </p:sp>
      <p:sp>
        <p:nvSpPr>
          <p:cNvPr id="4" name="Szövegdoboz 3"/>
          <p:cNvSpPr txBox="1"/>
          <p:nvPr/>
        </p:nvSpPr>
        <p:spPr>
          <a:xfrm>
            <a:off x="4798719" y="67789"/>
            <a:ext cx="4259599" cy="2862322"/>
          </a:xfrm>
          <a:prstGeom prst="rect">
            <a:avLst/>
          </a:prstGeom>
          <a:solidFill>
            <a:schemeClr val="bg2">
              <a:lumMod val="75000"/>
              <a:lumOff val="25000"/>
            </a:schemeClr>
          </a:solidFill>
          <a:ln w="38100">
            <a:solidFill>
              <a:srgbClr val="FF0000"/>
            </a:solidFill>
          </a:ln>
        </p:spPr>
        <p:txBody>
          <a:bodyPr wrap="square">
            <a:spAutoFit/>
          </a:bodyPr>
          <a:lstStyle/>
          <a:p>
            <a:pPr algn="l">
              <a:defRPr/>
            </a:pPr>
            <a:r>
              <a:rPr lang="en-US" sz="1800" u="sng" dirty="0" smtClean="0">
                <a:latin typeface="+mn-lt"/>
              </a:rPr>
              <a:t>Axioms of hyperbolic geometry:  </a:t>
            </a:r>
            <a:endParaRPr lang="en-US" sz="1800" u="sng" dirty="0">
              <a:latin typeface="+mn-lt"/>
            </a:endParaRPr>
          </a:p>
          <a:p>
            <a:pPr marL="342900" indent="-342900" algn="l">
              <a:buFont typeface="+mj-lt"/>
              <a:buAutoNum type="arabicPeriod"/>
              <a:defRPr/>
            </a:pPr>
            <a:r>
              <a:rPr lang="en-US" sz="1800" dirty="0" smtClean="0">
                <a:latin typeface="+mn-lt"/>
              </a:rPr>
              <a:t>Two </a:t>
            </a:r>
            <a:r>
              <a:rPr lang="en-US" sz="1800" dirty="0">
                <a:latin typeface="+mn-lt"/>
              </a:rPr>
              <a:t>points </a:t>
            </a:r>
            <a:r>
              <a:rPr lang="en-US" sz="1800" dirty="0" smtClean="0">
                <a:latin typeface="+mn-lt"/>
              </a:rPr>
              <a:t>define a line.</a:t>
            </a:r>
            <a:endParaRPr lang="en-US" sz="1800" dirty="0">
              <a:latin typeface="+mn-lt"/>
            </a:endParaRPr>
          </a:p>
          <a:p>
            <a:pPr marL="342900" indent="-342900" algn="l">
              <a:buFont typeface="+mj-lt"/>
              <a:buAutoNum type="arabicPeriod"/>
              <a:defRPr/>
            </a:pPr>
            <a:r>
              <a:rPr lang="en-US" sz="1800" dirty="0">
                <a:latin typeface="+mn-lt"/>
              </a:rPr>
              <a:t>A line has at least two points.</a:t>
            </a:r>
          </a:p>
          <a:p>
            <a:pPr marL="342900" indent="-342900" algn="l">
              <a:buFont typeface="+mj-lt"/>
              <a:buAutoNum type="arabicPeriod"/>
              <a:defRPr/>
            </a:pPr>
            <a:r>
              <a:rPr lang="en-US" sz="1800" b="1" dirty="0">
                <a:latin typeface="+mn-lt"/>
              </a:rPr>
              <a:t>There </a:t>
            </a:r>
            <a:r>
              <a:rPr lang="en-US" sz="1800" b="1" dirty="0" smtClean="0">
                <a:latin typeface="+mn-lt"/>
              </a:rPr>
              <a:t>are many lines </a:t>
            </a:r>
            <a:r>
              <a:rPr lang="en-US" sz="1800" b="1" dirty="0">
                <a:latin typeface="+mn-lt"/>
              </a:rPr>
              <a:t>that </a:t>
            </a:r>
            <a:r>
              <a:rPr lang="en-US" sz="1800" b="1" dirty="0" smtClean="0">
                <a:latin typeface="+mn-lt"/>
              </a:rPr>
              <a:t>go </a:t>
            </a:r>
            <a:r>
              <a:rPr lang="en-US" sz="1800" b="1" dirty="0">
                <a:latin typeface="+mn-lt"/>
              </a:rPr>
              <a:t>through a point and </a:t>
            </a:r>
            <a:r>
              <a:rPr lang="en-US" sz="1800" b="1" dirty="0" smtClean="0">
                <a:latin typeface="+mn-lt"/>
              </a:rPr>
              <a:t>do </a:t>
            </a:r>
            <a:r>
              <a:rPr lang="en-US" sz="1800" b="1" dirty="0">
                <a:latin typeface="+mn-lt"/>
              </a:rPr>
              <a:t>not intersect a given line (parallelism).</a:t>
            </a:r>
          </a:p>
          <a:p>
            <a:pPr marL="342900" indent="-342900" algn="l">
              <a:buFont typeface="+mj-lt"/>
              <a:buAutoNum type="arabicPeriod"/>
              <a:defRPr/>
            </a:pPr>
            <a:r>
              <a:rPr lang="en-US" sz="1800" dirty="0" smtClean="0">
                <a:latin typeface="+mn-lt"/>
              </a:rPr>
              <a:t>Movement </a:t>
            </a:r>
            <a:r>
              <a:rPr lang="en-US" sz="1800" dirty="0">
                <a:latin typeface="+mn-lt"/>
              </a:rPr>
              <a:t>does not modify size</a:t>
            </a:r>
          </a:p>
          <a:p>
            <a:pPr marL="342900" indent="-342900" algn="l">
              <a:buFont typeface="+mj-lt"/>
              <a:buAutoNum type="arabicPeriod"/>
              <a:defRPr/>
            </a:pPr>
            <a:r>
              <a:rPr lang="en-US" sz="1800" dirty="0">
                <a:latin typeface="+mn-lt"/>
              </a:rPr>
              <a:t>Size of the whole is the sum of the sizes of its parts</a:t>
            </a:r>
          </a:p>
          <a:p>
            <a:pPr marL="342900" indent="-342900" algn="l">
              <a:buFont typeface="+mj-lt"/>
              <a:buAutoNum type="arabicPeriod"/>
              <a:defRPr/>
            </a:pPr>
            <a:r>
              <a:rPr lang="en-US" sz="1800" dirty="0">
                <a:latin typeface="+mn-lt"/>
              </a:rPr>
              <a:t>…</a:t>
            </a:r>
          </a:p>
        </p:txBody>
      </p:sp>
      <mc:AlternateContent xmlns:mc="http://schemas.openxmlformats.org/markup-compatibility/2006" xmlns:a14="http://schemas.microsoft.com/office/drawing/2010/main">
        <mc:Choice Requires="a14">
          <p:sp>
            <p:nvSpPr>
              <p:cNvPr id="6" name="Tartalom helye 2"/>
              <p:cNvSpPr>
                <a:spLocks noGrp="1"/>
              </p:cNvSpPr>
              <p:nvPr>
                <p:ph idx="1"/>
              </p:nvPr>
            </p:nvSpPr>
            <p:spPr>
              <a:xfrm>
                <a:off x="136626" y="1232875"/>
                <a:ext cx="4729462" cy="3394472"/>
              </a:xfrm>
            </p:spPr>
            <p:txBody>
              <a:bodyPr>
                <a:noAutofit/>
              </a:bodyPr>
              <a:lstStyle/>
              <a:p>
                <a:r>
                  <a:rPr lang="hu-HU" sz="2800" dirty="0" smtClean="0"/>
                  <a:t>Bolyai János</a:t>
                </a:r>
              </a:p>
              <a:p>
                <a14:m>
                  <m:oMath xmlns:m="http://schemas.openxmlformats.org/officeDocument/2006/math">
                    <m:r>
                      <a:rPr lang="hu-HU" sz="2800" i="1" dirty="0">
                        <a:latin typeface="Cambria Math"/>
                      </a:rPr>
                      <m:t>𝑥</m:t>
                    </m:r>
                    <m:r>
                      <a:rPr lang="hu-HU" sz="2800" i="1" baseline="30000" dirty="0">
                        <a:latin typeface="Cambria Math"/>
                      </a:rPr>
                      <m:t>2</m:t>
                    </m:r>
                    <m:r>
                      <a:rPr lang="hu-HU" sz="2800" i="1" dirty="0">
                        <a:latin typeface="Cambria Math"/>
                      </a:rPr>
                      <m:t>+</m:t>
                    </m:r>
                    <m:r>
                      <a:rPr lang="hu-HU" sz="2800" i="1" dirty="0">
                        <a:latin typeface="Cambria Math"/>
                      </a:rPr>
                      <m:t>𝑦</m:t>
                    </m:r>
                    <m:r>
                      <a:rPr lang="hu-HU" sz="2800" i="1" baseline="30000" dirty="0">
                        <a:latin typeface="Cambria Math"/>
                      </a:rPr>
                      <m:t>2</m:t>
                    </m:r>
                    <m:r>
                      <a:rPr lang="en-US" sz="2800" b="0" i="1" dirty="0" smtClean="0">
                        <a:latin typeface="Cambria Math" panose="02040503050406030204" pitchFamily="18" charset="0"/>
                      </a:rPr>
                      <m:t>−</m:t>
                    </m:r>
                    <m:r>
                      <a:rPr lang="hu-HU" sz="2800" i="1" dirty="0">
                        <a:latin typeface="Cambria Math"/>
                      </a:rPr>
                      <m:t>𝑧</m:t>
                    </m:r>
                    <m:r>
                      <a:rPr lang="hu-HU" sz="2800" i="1" baseline="30000" dirty="0">
                        <a:latin typeface="Cambria Math"/>
                      </a:rPr>
                      <m:t>2</m:t>
                    </m:r>
                    <m:r>
                      <a:rPr lang="en-US" sz="2800" i="1" dirty="0">
                        <a:latin typeface="Cambria Math"/>
                      </a:rPr>
                      <m:t>=</m:t>
                    </m:r>
                    <m:r>
                      <a:rPr lang="en-US" sz="2800" b="0" i="1" dirty="0" smtClean="0">
                        <a:latin typeface="Cambria Math" panose="02040503050406030204" pitchFamily="18" charset="0"/>
                      </a:rPr>
                      <m:t>−</m:t>
                    </m:r>
                    <m:r>
                      <a:rPr lang="en-US" sz="2800" i="1" dirty="0">
                        <a:latin typeface="Cambria Math" panose="02040503050406030204" pitchFamily="18" charset="0"/>
                      </a:rPr>
                      <m:t>𝑅</m:t>
                    </m:r>
                    <m:r>
                      <a:rPr lang="hu-HU" sz="2800" i="1" baseline="30000" dirty="0">
                        <a:latin typeface="Cambria Math"/>
                      </a:rPr>
                      <m:t>2</m:t>
                    </m:r>
                  </m:oMath>
                </a14:m>
                <a:endParaRPr lang="en-US" sz="2800" dirty="0"/>
              </a:p>
              <a:p>
                <a:r>
                  <a:rPr lang="hu-HU" sz="2800" dirty="0" smtClean="0"/>
                  <a:t>Line </a:t>
                </a:r>
                <a:r>
                  <a:rPr lang="en-US" sz="2800" dirty="0" smtClean="0"/>
                  <a:t>= </a:t>
                </a:r>
                <a:r>
                  <a:rPr lang="hu-HU" sz="2800" dirty="0" err="1" smtClean="0"/>
                  <a:t>shortest</a:t>
                </a:r>
                <a:r>
                  <a:rPr lang="hu-HU" sz="2800" dirty="0" smtClean="0"/>
                  <a:t> </a:t>
                </a:r>
                <a:r>
                  <a:rPr lang="hu-HU" sz="2800" dirty="0" err="1" smtClean="0"/>
                  <a:t>path</a:t>
                </a:r>
                <a:endParaRPr lang="hu-HU" sz="2800" dirty="0" smtClean="0"/>
              </a:p>
              <a:p>
                <a:r>
                  <a:rPr lang="hu-HU" sz="2800" dirty="0" err="1" smtClean="0"/>
                  <a:t>Many</a:t>
                </a:r>
                <a:r>
                  <a:rPr lang="hu-HU" sz="2800" dirty="0" smtClean="0"/>
                  <a:t> </a:t>
                </a:r>
                <a:r>
                  <a:rPr lang="hu-HU" sz="2800" dirty="0" err="1" smtClean="0"/>
                  <a:t>parallels</a:t>
                </a:r>
                <a:endParaRPr lang="hu-HU" sz="2800" dirty="0" smtClean="0"/>
              </a:p>
              <a:p>
                <a:r>
                  <a:rPr lang="en-US" sz="2800" dirty="0"/>
                  <a:t>Sum of triangle angles &lt;</a:t>
                </a:r>
                <a:r>
                  <a:rPr lang="en-US" sz="2800" dirty="0" smtClean="0"/>
                  <a:t> </a:t>
                </a:r>
                <a:r>
                  <a:rPr lang="en-US" sz="2800" dirty="0"/>
                  <a:t>180 </a:t>
                </a:r>
                <a:r>
                  <a:rPr lang="en-US" sz="2800" dirty="0" smtClean="0"/>
                  <a:t>(</a:t>
                </a:r>
                <a:r>
                  <a:rPr lang="en-US" sz="2800" dirty="0"/>
                  <a:t>proportionally to the area</a:t>
                </a:r>
                <a:r>
                  <a:rPr lang="hu-HU" sz="2800" dirty="0"/>
                  <a:t>)</a:t>
                </a:r>
              </a:p>
              <a:p>
                <a:r>
                  <a:rPr lang="en-US" altLang="en-US" sz="2800" dirty="0">
                    <a:cs typeface="Calibri" panose="020F0502020204030204" pitchFamily="34" charset="0"/>
                  </a:rPr>
                  <a:t>Pythagoras</a:t>
                </a:r>
                <a:r>
                  <a:rPr lang="hu-HU" altLang="en-US" sz="2800" dirty="0">
                    <a:cs typeface="Calibri" panose="020F0502020204030204" pitchFamily="34" charset="0"/>
                  </a:rPr>
                  <a:t>: </a:t>
                </a:r>
                <a14:m>
                  <m:oMath xmlns:m="http://schemas.openxmlformats.org/officeDocument/2006/math">
                    <m:r>
                      <a:rPr lang="hu-HU" altLang="en-US" sz="2800" i="1" dirty="0" smtClean="0">
                        <a:latin typeface="Cambria Math" panose="02040503050406030204" pitchFamily="18" charset="0"/>
                        <a:cs typeface="Calibri" panose="020F0502020204030204" pitchFamily="34" charset="0"/>
                      </a:rPr>
                      <m:t>𝑎</m:t>
                    </m:r>
                    <m:r>
                      <a:rPr lang="hu-HU" altLang="en-US" sz="2800" i="1" baseline="30000" dirty="0">
                        <a:latin typeface="Cambria Math" panose="02040503050406030204" pitchFamily="18" charset="0"/>
                        <a:cs typeface="Calibri" panose="020F0502020204030204" pitchFamily="34" charset="0"/>
                      </a:rPr>
                      <m:t>2</m:t>
                    </m:r>
                    <m:r>
                      <a:rPr lang="hu-HU" altLang="en-US" sz="2800" i="1" dirty="0">
                        <a:latin typeface="Cambria Math" panose="02040503050406030204" pitchFamily="18" charset="0"/>
                        <a:cs typeface="Calibri" panose="020F0502020204030204" pitchFamily="34" charset="0"/>
                      </a:rPr>
                      <m:t>+</m:t>
                    </m:r>
                    <m:r>
                      <a:rPr lang="hu-HU" altLang="en-US" sz="2800" i="1" dirty="0">
                        <a:latin typeface="Cambria Math" panose="02040503050406030204" pitchFamily="18" charset="0"/>
                        <a:cs typeface="Calibri" panose="020F0502020204030204" pitchFamily="34" charset="0"/>
                      </a:rPr>
                      <m:t>𝑏</m:t>
                    </m:r>
                    <m:r>
                      <a:rPr lang="hu-HU" altLang="en-US" sz="2800" i="1" baseline="30000" dirty="0">
                        <a:latin typeface="Cambria Math" panose="02040503050406030204" pitchFamily="18" charset="0"/>
                        <a:cs typeface="Calibri" panose="020F0502020204030204" pitchFamily="34" charset="0"/>
                      </a:rPr>
                      <m:t>2</m:t>
                    </m:r>
                    <m:r>
                      <a:rPr lang="en-US" altLang="en-US" sz="2800" i="1" dirty="0" smtClean="0">
                        <a:latin typeface="Cambria Math" panose="02040503050406030204" pitchFamily="18" charset="0"/>
                        <a:cs typeface="Calibri" panose="020F0502020204030204" pitchFamily="34" charset="0"/>
                      </a:rPr>
                      <m:t>&lt; </m:t>
                    </m:r>
                    <m:r>
                      <a:rPr lang="en-US" altLang="en-US" sz="2800" i="1" dirty="0">
                        <a:latin typeface="Cambria Math" panose="02040503050406030204" pitchFamily="18" charset="0"/>
                        <a:cs typeface="Calibri" panose="020F0502020204030204" pitchFamily="34" charset="0"/>
                      </a:rPr>
                      <m:t>𝑐</m:t>
                    </m:r>
                    <m:r>
                      <a:rPr lang="hu-HU" altLang="en-US" sz="2800" i="1" baseline="30000" dirty="0">
                        <a:latin typeface="Cambria Math" panose="02040503050406030204" pitchFamily="18" charset="0"/>
                        <a:cs typeface="Calibri" panose="020F0502020204030204" pitchFamily="34" charset="0"/>
                      </a:rPr>
                      <m:t>2</m:t>
                    </m:r>
                  </m:oMath>
                </a14:m>
                <a:endParaRPr lang="hu-HU" altLang="en-US" sz="2800" dirty="0"/>
              </a:p>
              <a:p>
                <a:pPr marL="0" indent="0">
                  <a:buNone/>
                </a:pPr>
                <a:endParaRPr lang="en-US" sz="2800" dirty="0"/>
              </a:p>
            </p:txBody>
          </p:sp>
        </mc:Choice>
        <mc:Fallback xmlns="">
          <p:sp>
            <p:nvSpPr>
              <p:cNvPr id="6" name="Tartalom helye 2"/>
              <p:cNvSpPr>
                <a:spLocks noGrp="1" noRot="1" noChangeAspect="1" noMove="1" noResize="1" noEditPoints="1" noAdjustHandles="1" noChangeArrowheads="1" noChangeShapeType="1" noTextEdit="1"/>
              </p:cNvSpPr>
              <p:nvPr>
                <p:ph idx="1"/>
              </p:nvPr>
            </p:nvSpPr>
            <p:spPr>
              <a:xfrm>
                <a:off x="136626" y="1232875"/>
                <a:ext cx="4729462" cy="3394472"/>
              </a:xfrm>
              <a:blipFill>
                <a:blip r:embed="rId4"/>
                <a:stretch>
                  <a:fillRect l="-2320" t="-1616" r="-1804" b="-8438"/>
                </a:stretch>
              </a:blipFill>
            </p:spPr>
            <p:txBody>
              <a:bodyPr/>
              <a:lstStyle/>
              <a:p>
                <a:r>
                  <a:rPr lang="hu-HU">
                    <a:noFill/>
                  </a:rPr>
                  <a:t> </a:t>
                </a:r>
              </a:p>
            </p:txBody>
          </p:sp>
        </mc:Fallback>
      </mc:AlternateContent>
    </p:spTree>
    <p:extLst>
      <p:ext uri="{BB962C8B-B14F-4D97-AF65-F5344CB8AC3E}">
        <p14:creationId xmlns:p14="http://schemas.microsoft.com/office/powerpoint/2010/main" val="1948790585"/>
      </p:ext>
    </p:extLst>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16" y="2642465"/>
            <a:ext cx="1926238" cy="1738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ím 1"/>
          <p:cNvSpPr>
            <a:spLocks noGrp="1"/>
          </p:cNvSpPr>
          <p:nvPr>
            <p:ph type="title"/>
          </p:nvPr>
        </p:nvSpPr>
        <p:spPr>
          <a:xfrm>
            <a:off x="-10658" y="6837"/>
            <a:ext cx="7029129" cy="731487"/>
          </a:xfrm>
        </p:spPr>
        <p:txBody>
          <a:bodyPr>
            <a:normAutofit fontScale="90000"/>
          </a:bodyPr>
          <a:lstStyle/>
          <a:p>
            <a:r>
              <a:rPr lang="hu-HU" dirty="0" err="1" smtClean="0">
                <a:solidFill>
                  <a:srgbClr val="FF0000"/>
                </a:solidFill>
              </a:rPr>
              <a:t>Beltrami</a:t>
            </a:r>
            <a:r>
              <a:rPr lang="hu-HU" dirty="0" smtClean="0">
                <a:solidFill>
                  <a:srgbClr val="FF0000"/>
                </a:solidFill>
              </a:rPr>
              <a:t> – Poincaré</a:t>
            </a:r>
            <a:r>
              <a:rPr lang="en-US" dirty="0" smtClean="0">
                <a:solidFill>
                  <a:srgbClr val="FF0000"/>
                </a:solidFill>
              </a:rPr>
              <a:t>/Klein</a:t>
            </a:r>
            <a:r>
              <a:rPr lang="hu-HU" dirty="0" smtClean="0">
                <a:solidFill>
                  <a:srgbClr val="FF0000"/>
                </a:solidFill>
              </a:rPr>
              <a:t> </a:t>
            </a:r>
            <a:r>
              <a:rPr lang="en-US" dirty="0" smtClean="0">
                <a:solidFill>
                  <a:srgbClr val="FF0000"/>
                </a:solidFill>
              </a:rPr>
              <a:t>disc</a:t>
            </a:r>
            <a:endParaRPr lang="en-US" dirty="0">
              <a:solidFill>
                <a:srgbClr val="FF0000"/>
              </a:solidFill>
            </a:endParaRPr>
          </a:p>
        </p:txBody>
      </p:sp>
      <p:cxnSp>
        <p:nvCxnSpPr>
          <p:cNvPr id="4" name="Egyenes összekötő nyíllal 3"/>
          <p:cNvCxnSpPr/>
          <p:nvPr/>
        </p:nvCxnSpPr>
        <p:spPr>
          <a:xfrm flipH="1">
            <a:off x="1360370" y="1892054"/>
            <a:ext cx="720080" cy="5670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Egyenes összekötő nyíllal 4"/>
          <p:cNvCxnSpPr/>
          <p:nvPr/>
        </p:nvCxnSpPr>
        <p:spPr>
          <a:xfrm>
            <a:off x="2088834" y="1892054"/>
            <a:ext cx="129538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Egyenes összekötő nyíllal 5"/>
          <p:cNvCxnSpPr>
            <a:stCxn id="24" idx="2"/>
          </p:cNvCxnSpPr>
          <p:nvPr/>
        </p:nvCxnSpPr>
        <p:spPr>
          <a:xfrm flipV="1">
            <a:off x="2048372" y="656153"/>
            <a:ext cx="9595" cy="17462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Szövegdoboz 6"/>
              <p:cNvSpPr txBox="1"/>
              <p:nvPr/>
            </p:nvSpPr>
            <p:spPr>
              <a:xfrm>
                <a:off x="1003508" y="2186482"/>
                <a:ext cx="39280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u-HU" sz="2000" i="1" dirty="0" smtClean="0">
                          <a:latin typeface="Cambria Math"/>
                        </a:rPr>
                        <m:t>𝑥</m:t>
                      </m:r>
                    </m:oMath>
                  </m:oMathPara>
                </a14:m>
                <a:endParaRPr lang="en-US" sz="2000" i="1" dirty="0"/>
              </a:p>
            </p:txBody>
          </p:sp>
        </mc:Choice>
        <mc:Fallback xmlns="">
          <p:sp>
            <p:nvSpPr>
              <p:cNvPr id="7" name="Szövegdoboz 6"/>
              <p:cNvSpPr txBox="1">
                <a:spLocks noRot="1" noChangeAspect="1" noMove="1" noResize="1" noEditPoints="1" noAdjustHandles="1" noChangeArrowheads="1" noChangeShapeType="1" noTextEdit="1"/>
              </p:cNvSpPr>
              <p:nvPr/>
            </p:nvSpPr>
            <p:spPr>
              <a:xfrm>
                <a:off x="1003508" y="2186482"/>
                <a:ext cx="392800" cy="400110"/>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Szövegdoboz 7"/>
              <p:cNvSpPr txBox="1"/>
              <p:nvPr/>
            </p:nvSpPr>
            <p:spPr>
              <a:xfrm>
                <a:off x="3343031" y="1673635"/>
                <a:ext cx="39741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u-HU" sz="2000" i="1" dirty="0" smtClean="0">
                          <a:latin typeface="Cambria Math"/>
                        </a:rPr>
                        <m:t>𝑦</m:t>
                      </m:r>
                    </m:oMath>
                  </m:oMathPara>
                </a14:m>
                <a:endParaRPr lang="en-US" sz="2000" i="1" dirty="0"/>
              </a:p>
            </p:txBody>
          </p:sp>
        </mc:Choice>
        <mc:Fallback xmlns="">
          <p:sp>
            <p:nvSpPr>
              <p:cNvPr id="8" name="Szövegdoboz 7"/>
              <p:cNvSpPr txBox="1">
                <a:spLocks noRot="1" noChangeAspect="1" noMove="1" noResize="1" noEditPoints="1" noAdjustHandles="1" noChangeArrowheads="1" noChangeShapeType="1" noTextEdit="1"/>
              </p:cNvSpPr>
              <p:nvPr/>
            </p:nvSpPr>
            <p:spPr>
              <a:xfrm>
                <a:off x="3343031" y="1673635"/>
                <a:ext cx="397416" cy="400110"/>
              </a:xfrm>
              <a:prstGeom prst="rect">
                <a:avLst/>
              </a:prstGeom>
              <a:blipFill rotWithShape="1">
                <a:blip r:embed="rId5"/>
                <a:stretch>
                  <a:fillRect b="-9231"/>
                </a:stretch>
              </a:blipFill>
            </p:spPr>
            <p:txBody>
              <a:bodyPr/>
              <a:lstStyle/>
              <a:p>
                <a:r>
                  <a:rPr lang="en-US">
                    <a:noFill/>
                  </a:rPr>
                  <a:t> </a:t>
                </a:r>
              </a:p>
            </p:txBody>
          </p:sp>
        </mc:Fallback>
      </mc:AlternateContent>
      <p:sp>
        <p:nvSpPr>
          <p:cNvPr id="9" name="Szövegdoboz 8"/>
          <p:cNvSpPr txBox="1"/>
          <p:nvPr/>
        </p:nvSpPr>
        <p:spPr>
          <a:xfrm>
            <a:off x="1709871" y="546525"/>
            <a:ext cx="284052" cy="400110"/>
          </a:xfrm>
          <a:prstGeom prst="rect">
            <a:avLst/>
          </a:prstGeom>
          <a:noFill/>
        </p:spPr>
        <p:txBody>
          <a:bodyPr wrap="none" rtlCol="0">
            <a:spAutoFit/>
          </a:bodyPr>
          <a:lstStyle/>
          <a:p>
            <a:r>
              <a:rPr lang="hu-HU" sz="2000" i="1" dirty="0"/>
              <a:t>z</a:t>
            </a:r>
            <a:endParaRPr lang="en-US" sz="2000" i="1" dirty="0"/>
          </a:p>
        </p:txBody>
      </p:sp>
      <p:cxnSp>
        <p:nvCxnSpPr>
          <p:cNvPr id="10" name="Egyenes összekötő nyíllal 9"/>
          <p:cNvCxnSpPr/>
          <p:nvPr/>
        </p:nvCxnSpPr>
        <p:spPr>
          <a:xfrm flipV="1">
            <a:off x="2088820" y="839360"/>
            <a:ext cx="1295396" cy="1052695"/>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Egyenes összekötő nyíllal 10"/>
          <p:cNvCxnSpPr/>
          <p:nvPr/>
        </p:nvCxnSpPr>
        <p:spPr>
          <a:xfrm flipH="1" flipV="1">
            <a:off x="791928" y="866138"/>
            <a:ext cx="1290078" cy="103536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Ellipszis 11"/>
          <p:cNvSpPr/>
          <p:nvPr/>
        </p:nvSpPr>
        <p:spPr>
          <a:xfrm>
            <a:off x="1029766" y="839360"/>
            <a:ext cx="2102423" cy="2428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 name="Szabadkézi sokszög 12"/>
          <p:cNvSpPr/>
          <p:nvPr/>
        </p:nvSpPr>
        <p:spPr>
          <a:xfrm>
            <a:off x="1029459" y="832577"/>
            <a:ext cx="2094474" cy="712278"/>
          </a:xfrm>
          <a:custGeom>
            <a:avLst/>
            <a:gdLst>
              <a:gd name="connsiteX0" fmla="*/ 2119756 w 2120750"/>
              <a:gd name="connsiteY0" fmla="*/ 155863 h 947976"/>
              <a:gd name="connsiteX1" fmla="*/ 1787247 w 2120750"/>
              <a:gd name="connsiteY1" fmla="*/ 477981 h 947976"/>
              <a:gd name="connsiteX2" fmla="*/ 1413174 w 2120750"/>
              <a:gd name="connsiteY2" fmla="*/ 820881 h 947976"/>
              <a:gd name="connsiteX3" fmla="*/ 1070274 w 2120750"/>
              <a:gd name="connsiteY3" fmla="*/ 945572 h 947976"/>
              <a:gd name="connsiteX4" fmla="*/ 602683 w 2120750"/>
              <a:gd name="connsiteY4" fmla="*/ 727363 h 947976"/>
              <a:gd name="connsiteX5" fmla="*/ 311738 w 2120750"/>
              <a:gd name="connsiteY5" fmla="*/ 488372 h 947976"/>
              <a:gd name="connsiteX6" fmla="*/ 10 w 2120750"/>
              <a:gd name="connsiteY6" fmla="*/ 187036 h 947976"/>
              <a:gd name="connsiteX7" fmla="*/ 322129 w 2120750"/>
              <a:gd name="connsiteY7" fmla="*/ 41563 h 947976"/>
              <a:gd name="connsiteX8" fmla="*/ 748156 w 2120750"/>
              <a:gd name="connsiteY8" fmla="*/ 20781 h 947976"/>
              <a:gd name="connsiteX9" fmla="*/ 1184574 w 2120750"/>
              <a:gd name="connsiteY9" fmla="*/ 0 h 947976"/>
              <a:gd name="connsiteX10" fmla="*/ 1579429 w 2120750"/>
              <a:gd name="connsiteY10" fmla="*/ 20781 h 947976"/>
              <a:gd name="connsiteX11" fmla="*/ 1880765 w 2120750"/>
              <a:gd name="connsiteY11" fmla="*/ 72736 h 947976"/>
              <a:gd name="connsiteX12" fmla="*/ 2119756 w 2120750"/>
              <a:gd name="connsiteY12" fmla="*/ 155863 h 947976"/>
              <a:gd name="connsiteX0" fmla="*/ 2074036 w 2075351"/>
              <a:gd name="connsiteY0" fmla="*/ 178723 h 947976"/>
              <a:gd name="connsiteX1" fmla="*/ 1787247 w 2075351"/>
              <a:gd name="connsiteY1" fmla="*/ 477981 h 947976"/>
              <a:gd name="connsiteX2" fmla="*/ 1413174 w 2075351"/>
              <a:gd name="connsiteY2" fmla="*/ 820881 h 947976"/>
              <a:gd name="connsiteX3" fmla="*/ 1070274 w 2075351"/>
              <a:gd name="connsiteY3" fmla="*/ 945572 h 947976"/>
              <a:gd name="connsiteX4" fmla="*/ 602683 w 2075351"/>
              <a:gd name="connsiteY4" fmla="*/ 727363 h 947976"/>
              <a:gd name="connsiteX5" fmla="*/ 311738 w 2075351"/>
              <a:gd name="connsiteY5" fmla="*/ 488372 h 947976"/>
              <a:gd name="connsiteX6" fmla="*/ 10 w 2075351"/>
              <a:gd name="connsiteY6" fmla="*/ 187036 h 947976"/>
              <a:gd name="connsiteX7" fmla="*/ 322129 w 2075351"/>
              <a:gd name="connsiteY7" fmla="*/ 41563 h 947976"/>
              <a:gd name="connsiteX8" fmla="*/ 748156 w 2075351"/>
              <a:gd name="connsiteY8" fmla="*/ 20781 h 947976"/>
              <a:gd name="connsiteX9" fmla="*/ 1184574 w 2075351"/>
              <a:gd name="connsiteY9" fmla="*/ 0 h 947976"/>
              <a:gd name="connsiteX10" fmla="*/ 1579429 w 2075351"/>
              <a:gd name="connsiteY10" fmla="*/ 20781 h 947976"/>
              <a:gd name="connsiteX11" fmla="*/ 1880765 w 2075351"/>
              <a:gd name="connsiteY11" fmla="*/ 72736 h 947976"/>
              <a:gd name="connsiteX12" fmla="*/ 2074036 w 2075351"/>
              <a:gd name="connsiteY12" fmla="*/ 178723 h 947976"/>
              <a:gd name="connsiteX0" fmla="*/ 2093085 w 2094400"/>
              <a:gd name="connsiteY0" fmla="*/ 178723 h 947976"/>
              <a:gd name="connsiteX1" fmla="*/ 1806296 w 2094400"/>
              <a:gd name="connsiteY1" fmla="*/ 477981 h 947976"/>
              <a:gd name="connsiteX2" fmla="*/ 1432223 w 2094400"/>
              <a:gd name="connsiteY2" fmla="*/ 820881 h 947976"/>
              <a:gd name="connsiteX3" fmla="*/ 1089323 w 2094400"/>
              <a:gd name="connsiteY3" fmla="*/ 945572 h 947976"/>
              <a:gd name="connsiteX4" fmla="*/ 621732 w 2094400"/>
              <a:gd name="connsiteY4" fmla="*/ 727363 h 947976"/>
              <a:gd name="connsiteX5" fmla="*/ 330787 w 2094400"/>
              <a:gd name="connsiteY5" fmla="*/ 488372 h 947976"/>
              <a:gd name="connsiteX6" fmla="*/ 9 w 2094400"/>
              <a:gd name="connsiteY6" fmla="*/ 179416 h 947976"/>
              <a:gd name="connsiteX7" fmla="*/ 341178 w 2094400"/>
              <a:gd name="connsiteY7" fmla="*/ 41563 h 947976"/>
              <a:gd name="connsiteX8" fmla="*/ 767205 w 2094400"/>
              <a:gd name="connsiteY8" fmla="*/ 20781 h 947976"/>
              <a:gd name="connsiteX9" fmla="*/ 1203623 w 2094400"/>
              <a:gd name="connsiteY9" fmla="*/ 0 h 947976"/>
              <a:gd name="connsiteX10" fmla="*/ 1598478 w 2094400"/>
              <a:gd name="connsiteY10" fmla="*/ 20781 h 947976"/>
              <a:gd name="connsiteX11" fmla="*/ 1899814 w 2094400"/>
              <a:gd name="connsiteY11" fmla="*/ 72736 h 947976"/>
              <a:gd name="connsiteX12" fmla="*/ 2093085 w 2094400"/>
              <a:gd name="connsiteY12" fmla="*/ 178723 h 947976"/>
              <a:gd name="connsiteX0" fmla="*/ 2093085 w 2094400"/>
              <a:gd name="connsiteY0" fmla="*/ 199852 h 969105"/>
              <a:gd name="connsiteX1" fmla="*/ 1806296 w 2094400"/>
              <a:gd name="connsiteY1" fmla="*/ 499110 h 969105"/>
              <a:gd name="connsiteX2" fmla="*/ 1432223 w 2094400"/>
              <a:gd name="connsiteY2" fmla="*/ 842010 h 969105"/>
              <a:gd name="connsiteX3" fmla="*/ 1089323 w 2094400"/>
              <a:gd name="connsiteY3" fmla="*/ 966701 h 969105"/>
              <a:gd name="connsiteX4" fmla="*/ 621732 w 2094400"/>
              <a:gd name="connsiteY4" fmla="*/ 748492 h 969105"/>
              <a:gd name="connsiteX5" fmla="*/ 330787 w 2094400"/>
              <a:gd name="connsiteY5" fmla="*/ 509501 h 969105"/>
              <a:gd name="connsiteX6" fmla="*/ 9 w 2094400"/>
              <a:gd name="connsiteY6" fmla="*/ 200545 h 969105"/>
              <a:gd name="connsiteX7" fmla="*/ 341178 w 2094400"/>
              <a:gd name="connsiteY7" fmla="*/ 62692 h 969105"/>
              <a:gd name="connsiteX8" fmla="*/ 774825 w 2094400"/>
              <a:gd name="connsiteY8" fmla="*/ 0 h 969105"/>
              <a:gd name="connsiteX9" fmla="*/ 1203623 w 2094400"/>
              <a:gd name="connsiteY9" fmla="*/ 21129 h 969105"/>
              <a:gd name="connsiteX10" fmla="*/ 1598478 w 2094400"/>
              <a:gd name="connsiteY10" fmla="*/ 41910 h 969105"/>
              <a:gd name="connsiteX11" fmla="*/ 1899814 w 2094400"/>
              <a:gd name="connsiteY11" fmla="*/ 93865 h 969105"/>
              <a:gd name="connsiteX12" fmla="*/ 2093085 w 2094400"/>
              <a:gd name="connsiteY12" fmla="*/ 199852 h 969105"/>
              <a:gd name="connsiteX0" fmla="*/ 2093085 w 2094400"/>
              <a:gd name="connsiteY0" fmla="*/ 179009 h 948262"/>
              <a:gd name="connsiteX1" fmla="*/ 1806296 w 2094400"/>
              <a:gd name="connsiteY1" fmla="*/ 478267 h 948262"/>
              <a:gd name="connsiteX2" fmla="*/ 1432223 w 2094400"/>
              <a:gd name="connsiteY2" fmla="*/ 821167 h 948262"/>
              <a:gd name="connsiteX3" fmla="*/ 1089323 w 2094400"/>
              <a:gd name="connsiteY3" fmla="*/ 945858 h 948262"/>
              <a:gd name="connsiteX4" fmla="*/ 621732 w 2094400"/>
              <a:gd name="connsiteY4" fmla="*/ 727649 h 948262"/>
              <a:gd name="connsiteX5" fmla="*/ 330787 w 2094400"/>
              <a:gd name="connsiteY5" fmla="*/ 488658 h 948262"/>
              <a:gd name="connsiteX6" fmla="*/ 9 w 2094400"/>
              <a:gd name="connsiteY6" fmla="*/ 179702 h 948262"/>
              <a:gd name="connsiteX7" fmla="*/ 341178 w 2094400"/>
              <a:gd name="connsiteY7" fmla="*/ 41849 h 948262"/>
              <a:gd name="connsiteX8" fmla="*/ 778635 w 2094400"/>
              <a:gd name="connsiteY8" fmla="*/ 9637 h 948262"/>
              <a:gd name="connsiteX9" fmla="*/ 1203623 w 2094400"/>
              <a:gd name="connsiteY9" fmla="*/ 286 h 948262"/>
              <a:gd name="connsiteX10" fmla="*/ 1598478 w 2094400"/>
              <a:gd name="connsiteY10" fmla="*/ 21067 h 948262"/>
              <a:gd name="connsiteX11" fmla="*/ 1899814 w 2094400"/>
              <a:gd name="connsiteY11" fmla="*/ 73022 h 948262"/>
              <a:gd name="connsiteX12" fmla="*/ 2093085 w 2094400"/>
              <a:gd name="connsiteY12" fmla="*/ 179009 h 948262"/>
              <a:gd name="connsiteX0" fmla="*/ 2093085 w 2094400"/>
              <a:gd name="connsiteY0" fmla="*/ 179009 h 951978"/>
              <a:gd name="connsiteX1" fmla="*/ 1806296 w 2094400"/>
              <a:gd name="connsiteY1" fmla="*/ 478267 h 951978"/>
              <a:gd name="connsiteX2" fmla="*/ 1432223 w 2094400"/>
              <a:gd name="connsiteY2" fmla="*/ 821167 h 951978"/>
              <a:gd name="connsiteX3" fmla="*/ 1058843 w 2094400"/>
              <a:gd name="connsiteY3" fmla="*/ 949668 h 951978"/>
              <a:gd name="connsiteX4" fmla="*/ 621732 w 2094400"/>
              <a:gd name="connsiteY4" fmla="*/ 727649 h 951978"/>
              <a:gd name="connsiteX5" fmla="*/ 330787 w 2094400"/>
              <a:gd name="connsiteY5" fmla="*/ 488658 h 951978"/>
              <a:gd name="connsiteX6" fmla="*/ 9 w 2094400"/>
              <a:gd name="connsiteY6" fmla="*/ 179702 h 951978"/>
              <a:gd name="connsiteX7" fmla="*/ 341178 w 2094400"/>
              <a:gd name="connsiteY7" fmla="*/ 41849 h 951978"/>
              <a:gd name="connsiteX8" fmla="*/ 778635 w 2094400"/>
              <a:gd name="connsiteY8" fmla="*/ 9637 h 951978"/>
              <a:gd name="connsiteX9" fmla="*/ 1203623 w 2094400"/>
              <a:gd name="connsiteY9" fmla="*/ 286 h 951978"/>
              <a:gd name="connsiteX10" fmla="*/ 1598478 w 2094400"/>
              <a:gd name="connsiteY10" fmla="*/ 21067 h 951978"/>
              <a:gd name="connsiteX11" fmla="*/ 1899814 w 2094400"/>
              <a:gd name="connsiteY11" fmla="*/ 73022 h 951978"/>
              <a:gd name="connsiteX12" fmla="*/ 2093085 w 2094400"/>
              <a:gd name="connsiteY12" fmla="*/ 179009 h 951978"/>
              <a:gd name="connsiteX0" fmla="*/ 2093085 w 2094400"/>
              <a:gd name="connsiteY0" fmla="*/ 179009 h 950618"/>
              <a:gd name="connsiteX1" fmla="*/ 1806296 w 2094400"/>
              <a:gd name="connsiteY1" fmla="*/ 478267 h 950618"/>
              <a:gd name="connsiteX2" fmla="*/ 1432223 w 2094400"/>
              <a:gd name="connsiteY2" fmla="*/ 821167 h 950618"/>
              <a:gd name="connsiteX3" fmla="*/ 1058843 w 2094400"/>
              <a:gd name="connsiteY3" fmla="*/ 949668 h 950618"/>
              <a:gd name="connsiteX4" fmla="*/ 625542 w 2094400"/>
              <a:gd name="connsiteY4" fmla="*/ 765749 h 950618"/>
              <a:gd name="connsiteX5" fmla="*/ 330787 w 2094400"/>
              <a:gd name="connsiteY5" fmla="*/ 488658 h 950618"/>
              <a:gd name="connsiteX6" fmla="*/ 9 w 2094400"/>
              <a:gd name="connsiteY6" fmla="*/ 179702 h 950618"/>
              <a:gd name="connsiteX7" fmla="*/ 341178 w 2094400"/>
              <a:gd name="connsiteY7" fmla="*/ 41849 h 950618"/>
              <a:gd name="connsiteX8" fmla="*/ 778635 w 2094400"/>
              <a:gd name="connsiteY8" fmla="*/ 9637 h 950618"/>
              <a:gd name="connsiteX9" fmla="*/ 1203623 w 2094400"/>
              <a:gd name="connsiteY9" fmla="*/ 286 h 950618"/>
              <a:gd name="connsiteX10" fmla="*/ 1598478 w 2094400"/>
              <a:gd name="connsiteY10" fmla="*/ 21067 h 950618"/>
              <a:gd name="connsiteX11" fmla="*/ 1899814 w 2094400"/>
              <a:gd name="connsiteY11" fmla="*/ 73022 h 950618"/>
              <a:gd name="connsiteX12" fmla="*/ 2093085 w 2094400"/>
              <a:gd name="connsiteY12" fmla="*/ 179009 h 950618"/>
              <a:gd name="connsiteX0" fmla="*/ 2093085 w 2094400"/>
              <a:gd name="connsiteY0" fmla="*/ 179009 h 949704"/>
              <a:gd name="connsiteX1" fmla="*/ 1806296 w 2094400"/>
              <a:gd name="connsiteY1" fmla="*/ 478267 h 949704"/>
              <a:gd name="connsiteX2" fmla="*/ 1432223 w 2094400"/>
              <a:gd name="connsiteY2" fmla="*/ 821167 h 949704"/>
              <a:gd name="connsiteX3" fmla="*/ 1058843 w 2094400"/>
              <a:gd name="connsiteY3" fmla="*/ 949668 h 949704"/>
              <a:gd name="connsiteX4" fmla="*/ 625542 w 2094400"/>
              <a:gd name="connsiteY4" fmla="*/ 765749 h 949704"/>
              <a:gd name="connsiteX5" fmla="*/ 330787 w 2094400"/>
              <a:gd name="connsiteY5" fmla="*/ 488658 h 949704"/>
              <a:gd name="connsiteX6" fmla="*/ 9 w 2094400"/>
              <a:gd name="connsiteY6" fmla="*/ 179702 h 949704"/>
              <a:gd name="connsiteX7" fmla="*/ 341178 w 2094400"/>
              <a:gd name="connsiteY7" fmla="*/ 41849 h 949704"/>
              <a:gd name="connsiteX8" fmla="*/ 778635 w 2094400"/>
              <a:gd name="connsiteY8" fmla="*/ 9637 h 949704"/>
              <a:gd name="connsiteX9" fmla="*/ 1203623 w 2094400"/>
              <a:gd name="connsiteY9" fmla="*/ 286 h 949704"/>
              <a:gd name="connsiteX10" fmla="*/ 1598478 w 2094400"/>
              <a:gd name="connsiteY10" fmla="*/ 21067 h 949704"/>
              <a:gd name="connsiteX11" fmla="*/ 1899814 w 2094400"/>
              <a:gd name="connsiteY11" fmla="*/ 73022 h 949704"/>
              <a:gd name="connsiteX12" fmla="*/ 2093085 w 2094400"/>
              <a:gd name="connsiteY12" fmla="*/ 179009 h 949704"/>
              <a:gd name="connsiteX0" fmla="*/ 2093159 w 2094474"/>
              <a:gd name="connsiteY0" fmla="*/ 179009 h 949704"/>
              <a:gd name="connsiteX1" fmla="*/ 1806370 w 2094474"/>
              <a:gd name="connsiteY1" fmla="*/ 478267 h 949704"/>
              <a:gd name="connsiteX2" fmla="*/ 1432297 w 2094474"/>
              <a:gd name="connsiteY2" fmla="*/ 821167 h 949704"/>
              <a:gd name="connsiteX3" fmla="*/ 1058917 w 2094474"/>
              <a:gd name="connsiteY3" fmla="*/ 949668 h 949704"/>
              <a:gd name="connsiteX4" fmla="*/ 625616 w 2094474"/>
              <a:gd name="connsiteY4" fmla="*/ 765749 h 949704"/>
              <a:gd name="connsiteX5" fmla="*/ 311811 w 2094474"/>
              <a:gd name="connsiteY5" fmla="*/ 503898 h 949704"/>
              <a:gd name="connsiteX6" fmla="*/ 83 w 2094474"/>
              <a:gd name="connsiteY6" fmla="*/ 179702 h 949704"/>
              <a:gd name="connsiteX7" fmla="*/ 341252 w 2094474"/>
              <a:gd name="connsiteY7" fmla="*/ 41849 h 949704"/>
              <a:gd name="connsiteX8" fmla="*/ 778709 w 2094474"/>
              <a:gd name="connsiteY8" fmla="*/ 9637 h 949704"/>
              <a:gd name="connsiteX9" fmla="*/ 1203697 w 2094474"/>
              <a:gd name="connsiteY9" fmla="*/ 286 h 949704"/>
              <a:gd name="connsiteX10" fmla="*/ 1598552 w 2094474"/>
              <a:gd name="connsiteY10" fmla="*/ 21067 h 949704"/>
              <a:gd name="connsiteX11" fmla="*/ 1899888 w 2094474"/>
              <a:gd name="connsiteY11" fmla="*/ 73022 h 949704"/>
              <a:gd name="connsiteX12" fmla="*/ 2093159 w 2094474"/>
              <a:gd name="connsiteY12" fmla="*/ 179009 h 94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94474" h="949704">
                <a:moveTo>
                  <a:pt x="2093159" y="179009"/>
                </a:moveTo>
                <a:cubicBezTo>
                  <a:pt x="2077573" y="246550"/>
                  <a:pt x="1916514" y="371241"/>
                  <a:pt x="1806370" y="478267"/>
                </a:cubicBezTo>
                <a:cubicBezTo>
                  <a:pt x="1696226" y="585293"/>
                  <a:pt x="1556873" y="742600"/>
                  <a:pt x="1432297" y="821167"/>
                </a:cubicBezTo>
                <a:cubicBezTo>
                  <a:pt x="1307721" y="899734"/>
                  <a:pt x="1212414" y="951284"/>
                  <a:pt x="1058917" y="949668"/>
                </a:cubicBezTo>
                <a:cubicBezTo>
                  <a:pt x="905420" y="948052"/>
                  <a:pt x="750134" y="840044"/>
                  <a:pt x="625616" y="765749"/>
                </a:cubicBezTo>
                <a:cubicBezTo>
                  <a:pt x="501098" y="691454"/>
                  <a:pt x="416066" y="601572"/>
                  <a:pt x="311811" y="503898"/>
                </a:cubicBezTo>
                <a:cubicBezTo>
                  <a:pt x="207556" y="406224"/>
                  <a:pt x="-4824" y="256710"/>
                  <a:pt x="83" y="179702"/>
                </a:cubicBezTo>
                <a:cubicBezTo>
                  <a:pt x="4990" y="102694"/>
                  <a:pt x="211481" y="70193"/>
                  <a:pt x="341252" y="41849"/>
                </a:cubicBezTo>
                <a:cubicBezTo>
                  <a:pt x="471023" y="13505"/>
                  <a:pt x="778709" y="9637"/>
                  <a:pt x="778709" y="9637"/>
                </a:cubicBezTo>
                <a:cubicBezTo>
                  <a:pt x="920372" y="6520"/>
                  <a:pt x="1067057" y="-1619"/>
                  <a:pt x="1203697" y="286"/>
                </a:cubicBezTo>
                <a:cubicBezTo>
                  <a:pt x="1340337" y="2191"/>
                  <a:pt x="1482520" y="8944"/>
                  <a:pt x="1598552" y="21067"/>
                </a:cubicBezTo>
                <a:cubicBezTo>
                  <a:pt x="1714584" y="33190"/>
                  <a:pt x="1817454" y="46698"/>
                  <a:pt x="1899888" y="73022"/>
                </a:cubicBezTo>
                <a:cubicBezTo>
                  <a:pt x="1982322" y="99346"/>
                  <a:pt x="2108745" y="111468"/>
                  <a:pt x="2093159" y="179009"/>
                </a:cubicBezTo>
                <a:close/>
              </a:path>
            </a:pathLst>
          </a:custGeom>
          <a:solidFill>
            <a:schemeClr val="tx2">
              <a:lumMod val="20000"/>
              <a:lumOff val="80000"/>
              <a:alpha val="4509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xmlns:a14="http://schemas.microsoft.com/office/drawing/2010/main">
        <mc:Choice Requires="a14">
          <p:sp>
            <p:nvSpPr>
              <p:cNvPr id="14" name="Szövegdoboz 13"/>
              <p:cNvSpPr txBox="1"/>
              <p:nvPr/>
            </p:nvSpPr>
            <p:spPr>
              <a:xfrm>
                <a:off x="2563697" y="1327386"/>
                <a:ext cx="88242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u-HU" sz="2000" i="1" dirty="0" smtClean="0">
                          <a:latin typeface="Cambria Math"/>
                        </a:rPr>
                        <m:t>𝑧</m:t>
                      </m:r>
                      <m:r>
                        <a:rPr lang="en-US" sz="2000" i="1" dirty="0" smtClean="0">
                          <a:latin typeface="Cambria Math"/>
                        </a:rPr>
                        <m:t>=</m:t>
                      </m:r>
                      <m:r>
                        <a:rPr lang="hu-HU" sz="2000" i="1" dirty="0">
                          <a:latin typeface="Cambria Math" panose="02040503050406030204" pitchFamily="18" charset="0"/>
                        </a:rPr>
                        <m:t>𝑅</m:t>
                      </m:r>
                    </m:oMath>
                  </m:oMathPara>
                </a14:m>
                <a:endParaRPr lang="en-US" sz="2000" dirty="0"/>
              </a:p>
            </p:txBody>
          </p:sp>
        </mc:Choice>
        <mc:Fallback xmlns="">
          <p:sp>
            <p:nvSpPr>
              <p:cNvPr id="14" name="Szövegdoboz 13"/>
              <p:cNvSpPr txBox="1">
                <a:spLocks noRot="1" noChangeAspect="1" noMove="1" noResize="1" noEditPoints="1" noAdjustHandles="1" noChangeArrowheads="1" noChangeShapeType="1" noTextEdit="1"/>
              </p:cNvSpPr>
              <p:nvPr/>
            </p:nvSpPr>
            <p:spPr>
              <a:xfrm>
                <a:off x="2563697" y="1327386"/>
                <a:ext cx="882421" cy="400110"/>
              </a:xfrm>
              <a:prstGeom prst="rect">
                <a:avLst/>
              </a:prstGeom>
              <a:blipFill>
                <a:blip r:embed="rId6"/>
                <a:stretch>
                  <a:fillRect/>
                </a:stretch>
              </a:blipFill>
            </p:spPr>
            <p:txBody>
              <a:bodyPr/>
              <a:lstStyle/>
              <a:p>
                <a:r>
                  <a:rPr lang="hu-HU">
                    <a:noFill/>
                  </a:rPr>
                  <a:t> </a:t>
                </a:r>
              </a:p>
            </p:txBody>
          </p:sp>
        </mc:Fallback>
      </mc:AlternateContent>
      <p:sp>
        <p:nvSpPr>
          <p:cNvPr id="16" name="Ellipszis 15"/>
          <p:cNvSpPr/>
          <p:nvPr/>
        </p:nvSpPr>
        <p:spPr>
          <a:xfrm>
            <a:off x="1987230" y="1519953"/>
            <a:ext cx="186441" cy="4980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20" name="Group 18"/>
          <p:cNvGrpSpPr>
            <a:grpSpLocks/>
          </p:cNvGrpSpPr>
          <p:nvPr/>
        </p:nvGrpSpPr>
        <p:grpSpPr bwMode="auto">
          <a:xfrm rot="16200000">
            <a:off x="1782769" y="2092044"/>
            <a:ext cx="512154" cy="820738"/>
            <a:chOff x="720" y="1511"/>
            <a:chExt cx="525" cy="517"/>
          </a:xfrm>
        </p:grpSpPr>
        <p:sp>
          <p:nvSpPr>
            <p:cNvPr id="21" name="Line 19"/>
            <p:cNvSpPr>
              <a:spLocks noChangeShapeType="1"/>
            </p:cNvSpPr>
            <p:nvPr/>
          </p:nvSpPr>
          <p:spPr bwMode="auto">
            <a:xfrm flipV="1">
              <a:off x="720" y="1625"/>
              <a:ext cx="396" cy="15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000" b="0"/>
            </a:p>
          </p:txBody>
        </p:sp>
        <p:sp>
          <p:nvSpPr>
            <p:cNvPr id="22" name="Line 20"/>
            <p:cNvSpPr>
              <a:spLocks noChangeShapeType="1"/>
            </p:cNvSpPr>
            <p:nvPr/>
          </p:nvSpPr>
          <p:spPr bwMode="auto">
            <a:xfrm>
              <a:off x="720" y="1776"/>
              <a:ext cx="396" cy="15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000" b="0"/>
            </a:p>
          </p:txBody>
        </p:sp>
        <p:sp>
          <p:nvSpPr>
            <p:cNvPr id="23" name="Oval 21"/>
            <p:cNvSpPr>
              <a:spLocks noChangeArrowheads="1"/>
            </p:cNvSpPr>
            <p:nvPr/>
          </p:nvSpPr>
          <p:spPr bwMode="auto">
            <a:xfrm>
              <a:off x="1024" y="1650"/>
              <a:ext cx="122" cy="252"/>
            </a:xfrm>
            <a:prstGeom prst="ellipse">
              <a:avLst/>
            </a:prstGeom>
            <a:solidFill>
              <a:schemeClr val="bg1"/>
            </a:solidFill>
            <a:ln w="381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000" b="0"/>
            </a:p>
          </p:txBody>
        </p:sp>
        <p:sp>
          <p:nvSpPr>
            <p:cNvPr id="24" name="Oval 22"/>
            <p:cNvSpPr>
              <a:spLocks noChangeArrowheads="1"/>
            </p:cNvSpPr>
            <p:nvPr/>
          </p:nvSpPr>
          <p:spPr bwMode="auto">
            <a:xfrm>
              <a:off x="1085" y="1700"/>
              <a:ext cx="61" cy="151"/>
            </a:xfrm>
            <a:prstGeom prst="ellipse">
              <a:avLst/>
            </a:prstGeom>
            <a:solidFill>
              <a:schemeClr val="tx1"/>
            </a:solidFill>
            <a:ln w="381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000" b="0"/>
            </a:p>
          </p:txBody>
        </p:sp>
        <p:sp>
          <p:nvSpPr>
            <p:cNvPr id="25" name="Freeform 23"/>
            <p:cNvSpPr>
              <a:spLocks/>
            </p:cNvSpPr>
            <p:nvPr/>
          </p:nvSpPr>
          <p:spPr bwMode="auto">
            <a:xfrm>
              <a:off x="1085" y="1524"/>
              <a:ext cx="92" cy="101"/>
            </a:xfrm>
            <a:custGeom>
              <a:avLst/>
              <a:gdLst>
                <a:gd name="T0" fmla="*/ 0 w 144"/>
                <a:gd name="T1" fmla="*/ 1 h 192"/>
                <a:gd name="T2" fmla="*/ 1 w 144"/>
                <a:gd name="T3" fmla="*/ 1 h 192"/>
                <a:gd name="T4" fmla="*/ 1 w 144"/>
                <a:gd name="T5" fmla="*/ 0 h 192"/>
                <a:gd name="T6" fmla="*/ 0 60000 65536"/>
                <a:gd name="T7" fmla="*/ 0 60000 65536"/>
                <a:gd name="T8" fmla="*/ 0 60000 65536"/>
                <a:gd name="T9" fmla="*/ 0 w 144"/>
                <a:gd name="T10" fmla="*/ 0 h 192"/>
                <a:gd name="T11" fmla="*/ 144 w 144"/>
                <a:gd name="T12" fmla="*/ 192 h 192"/>
              </a:gdLst>
              <a:ahLst/>
              <a:cxnLst>
                <a:cxn ang="T6">
                  <a:pos x="T0" y="T1"/>
                </a:cxn>
                <a:cxn ang="T7">
                  <a:pos x="T2" y="T3"/>
                </a:cxn>
                <a:cxn ang="T8">
                  <a:pos x="T4" y="T5"/>
                </a:cxn>
              </a:cxnLst>
              <a:rect l="T9" t="T10" r="T11" b="T12"/>
              <a:pathLst>
                <a:path w="144" h="192">
                  <a:moveTo>
                    <a:pt x="0" y="192"/>
                  </a:moveTo>
                  <a:cubicBezTo>
                    <a:pt x="36" y="184"/>
                    <a:pt x="72" y="176"/>
                    <a:pt x="96" y="144"/>
                  </a:cubicBezTo>
                  <a:cubicBezTo>
                    <a:pt x="120" y="112"/>
                    <a:pt x="136" y="32"/>
                    <a:pt x="144"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sz="2000" b="0"/>
            </a:p>
          </p:txBody>
        </p:sp>
        <p:sp>
          <p:nvSpPr>
            <p:cNvPr id="26" name="Freeform 24"/>
            <p:cNvSpPr>
              <a:spLocks/>
            </p:cNvSpPr>
            <p:nvPr/>
          </p:nvSpPr>
          <p:spPr bwMode="auto">
            <a:xfrm>
              <a:off x="1116" y="1543"/>
              <a:ext cx="122" cy="82"/>
            </a:xfrm>
            <a:custGeom>
              <a:avLst/>
              <a:gdLst>
                <a:gd name="T0" fmla="*/ 0 w 192"/>
                <a:gd name="T1" fmla="*/ 1 h 156"/>
                <a:gd name="T2" fmla="*/ 1 w 192"/>
                <a:gd name="T3" fmla="*/ 1 h 156"/>
                <a:gd name="T4" fmla="*/ 1 w 192"/>
                <a:gd name="T5" fmla="*/ 0 h 156"/>
                <a:gd name="T6" fmla="*/ 0 60000 65536"/>
                <a:gd name="T7" fmla="*/ 0 60000 65536"/>
                <a:gd name="T8" fmla="*/ 0 60000 65536"/>
                <a:gd name="T9" fmla="*/ 0 w 192"/>
                <a:gd name="T10" fmla="*/ 0 h 156"/>
                <a:gd name="T11" fmla="*/ 192 w 192"/>
                <a:gd name="T12" fmla="*/ 156 h 156"/>
              </a:gdLst>
              <a:ahLst/>
              <a:cxnLst>
                <a:cxn ang="T6">
                  <a:pos x="T0" y="T1"/>
                </a:cxn>
                <a:cxn ang="T7">
                  <a:pos x="T2" y="T3"/>
                </a:cxn>
                <a:cxn ang="T8">
                  <a:pos x="T4" y="T5"/>
                </a:cxn>
              </a:cxnLst>
              <a:rect l="T9" t="T10" r="T11" b="T12"/>
              <a:pathLst>
                <a:path w="192" h="156">
                  <a:moveTo>
                    <a:pt x="0" y="156"/>
                  </a:moveTo>
                  <a:cubicBezTo>
                    <a:pt x="22" y="150"/>
                    <a:pt x="100" y="146"/>
                    <a:pt x="132" y="120"/>
                  </a:cubicBezTo>
                  <a:cubicBezTo>
                    <a:pt x="164" y="94"/>
                    <a:pt x="180" y="25"/>
                    <a:pt x="192"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sz="2000" b="0"/>
            </a:p>
          </p:txBody>
        </p:sp>
        <p:sp>
          <p:nvSpPr>
            <p:cNvPr id="27" name="Freeform 25"/>
            <p:cNvSpPr>
              <a:spLocks/>
            </p:cNvSpPr>
            <p:nvPr/>
          </p:nvSpPr>
          <p:spPr bwMode="auto">
            <a:xfrm>
              <a:off x="1085" y="1902"/>
              <a:ext cx="160" cy="75"/>
            </a:xfrm>
            <a:custGeom>
              <a:avLst/>
              <a:gdLst>
                <a:gd name="T0" fmla="*/ 0 w 252"/>
                <a:gd name="T1" fmla="*/ 0 h 144"/>
                <a:gd name="T2" fmla="*/ 1 w 252"/>
                <a:gd name="T3" fmla="*/ 1 h 144"/>
                <a:gd name="T4" fmla="*/ 1 w 252"/>
                <a:gd name="T5" fmla="*/ 1 h 144"/>
                <a:gd name="T6" fmla="*/ 0 60000 65536"/>
                <a:gd name="T7" fmla="*/ 0 60000 65536"/>
                <a:gd name="T8" fmla="*/ 0 60000 65536"/>
                <a:gd name="T9" fmla="*/ 0 w 252"/>
                <a:gd name="T10" fmla="*/ 0 h 144"/>
                <a:gd name="T11" fmla="*/ 252 w 252"/>
                <a:gd name="T12" fmla="*/ 144 h 144"/>
              </a:gdLst>
              <a:ahLst/>
              <a:cxnLst>
                <a:cxn ang="T6">
                  <a:pos x="T0" y="T1"/>
                </a:cxn>
                <a:cxn ang="T7">
                  <a:pos x="T2" y="T3"/>
                </a:cxn>
                <a:cxn ang="T8">
                  <a:pos x="T4" y="T5"/>
                </a:cxn>
              </a:cxnLst>
              <a:rect l="T9" t="T10" r="T11" b="T12"/>
              <a:pathLst>
                <a:path w="252" h="144">
                  <a:moveTo>
                    <a:pt x="0" y="0"/>
                  </a:moveTo>
                  <a:cubicBezTo>
                    <a:pt x="56" y="8"/>
                    <a:pt x="102" y="24"/>
                    <a:pt x="144" y="48"/>
                  </a:cubicBezTo>
                  <a:cubicBezTo>
                    <a:pt x="186" y="72"/>
                    <a:pt x="230" y="124"/>
                    <a:pt x="252" y="144"/>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sz="2000" b="0"/>
            </a:p>
          </p:txBody>
        </p:sp>
        <p:sp>
          <p:nvSpPr>
            <p:cNvPr id="28" name="Freeform 26"/>
            <p:cNvSpPr>
              <a:spLocks/>
            </p:cNvSpPr>
            <p:nvPr/>
          </p:nvSpPr>
          <p:spPr bwMode="auto">
            <a:xfrm>
              <a:off x="1085" y="1902"/>
              <a:ext cx="92" cy="126"/>
            </a:xfrm>
            <a:custGeom>
              <a:avLst/>
              <a:gdLst>
                <a:gd name="T0" fmla="*/ 0 w 144"/>
                <a:gd name="T1" fmla="*/ 0 h 240"/>
                <a:gd name="T2" fmla="*/ 1 w 144"/>
                <a:gd name="T3" fmla="*/ 1 h 240"/>
                <a:gd name="T4" fmla="*/ 1 w 144"/>
                <a:gd name="T5" fmla="*/ 1 h 240"/>
                <a:gd name="T6" fmla="*/ 0 60000 65536"/>
                <a:gd name="T7" fmla="*/ 0 60000 65536"/>
                <a:gd name="T8" fmla="*/ 0 60000 65536"/>
                <a:gd name="T9" fmla="*/ 0 w 144"/>
                <a:gd name="T10" fmla="*/ 0 h 240"/>
                <a:gd name="T11" fmla="*/ 144 w 144"/>
                <a:gd name="T12" fmla="*/ 240 h 240"/>
              </a:gdLst>
              <a:ahLst/>
              <a:cxnLst>
                <a:cxn ang="T6">
                  <a:pos x="T0" y="T1"/>
                </a:cxn>
                <a:cxn ang="T7">
                  <a:pos x="T2" y="T3"/>
                </a:cxn>
                <a:cxn ang="T8">
                  <a:pos x="T4" y="T5"/>
                </a:cxn>
              </a:cxnLst>
              <a:rect l="T9" t="T10" r="T11" b="T12"/>
              <a:pathLst>
                <a:path w="144" h="240">
                  <a:moveTo>
                    <a:pt x="0" y="0"/>
                  </a:moveTo>
                  <a:cubicBezTo>
                    <a:pt x="20" y="24"/>
                    <a:pt x="96" y="104"/>
                    <a:pt x="120" y="144"/>
                  </a:cubicBezTo>
                  <a:cubicBezTo>
                    <a:pt x="144" y="184"/>
                    <a:pt x="139" y="220"/>
                    <a:pt x="144" y="24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sz="2000" b="0"/>
            </a:p>
          </p:txBody>
        </p:sp>
        <p:sp>
          <p:nvSpPr>
            <p:cNvPr id="29" name="Freeform 27"/>
            <p:cNvSpPr>
              <a:spLocks/>
            </p:cNvSpPr>
            <p:nvPr/>
          </p:nvSpPr>
          <p:spPr bwMode="auto">
            <a:xfrm>
              <a:off x="1085" y="1902"/>
              <a:ext cx="31" cy="126"/>
            </a:xfrm>
            <a:custGeom>
              <a:avLst/>
              <a:gdLst>
                <a:gd name="T0" fmla="*/ 0 w 48"/>
                <a:gd name="T1" fmla="*/ 0 h 240"/>
                <a:gd name="T2" fmla="*/ 1 w 48"/>
                <a:gd name="T3" fmla="*/ 1 h 240"/>
                <a:gd name="T4" fmla="*/ 0 w 48"/>
                <a:gd name="T5" fmla="*/ 1 h 240"/>
                <a:gd name="T6" fmla="*/ 0 60000 65536"/>
                <a:gd name="T7" fmla="*/ 0 60000 65536"/>
                <a:gd name="T8" fmla="*/ 0 60000 65536"/>
                <a:gd name="T9" fmla="*/ 0 w 48"/>
                <a:gd name="T10" fmla="*/ 0 h 240"/>
                <a:gd name="T11" fmla="*/ 48 w 48"/>
                <a:gd name="T12" fmla="*/ 240 h 240"/>
              </a:gdLst>
              <a:ahLst/>
              <a:cxnLst>
                <a:cxn ang="T6">
                  <a:pos x="T0" y="T1"/>
                </a:cxn>
                <a:cxn ang="T7">
                  <a:pos x="T2" y="T3"/>
                </a:cxn>
                <a:cxn ang="T8">
                  <a:pos x="T4" y="T5"/>
                </a:cxn>
              </a:cxnLst>
              <a:rect l="T9" t="T10" r="T11" b="T12"/>
              <a:pathLst>
                <a:path w="48" h="240">
                  <a:moveTo>
                    <a:pt x="0" y="0"/>
                  </a:moveTo>
                  <a:cubicBezTo>
                    <a:pt x="24" y="52"/>
                    <a:pt x="48" y="104"/>
                    <a:pt x="48" y="144"/>
                  </a:cubicBezTo>
                  <a:cubicBezTo>
                    <a:pt x="48" y="184"/>
                    <a:pt x="24" y="212"/>
                    <a:pt x="0" y="24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sz="2000" b="0"/>
            </a:p>
          </p:txBody>
        </p:sp>
        <p:sp>
          <p:nvSpPr>
            <p:cNvPr id="30" name="Freeform 28"/>
            <p:cNvSpPr>
              <a:spLocks/>
            </p:cNvSpPr>
            <p:nvPr/>
          </p:nvSpPr>
          <p:spPr bwMode="auto">
            <a:xfrm>
              <a:off x="1101" y="1511"/>
              <a:ext cx="33" cy="114"/>
            </a:xfrm>
            <a:custGeom>
              <a:avLst/>
              <a:gdLst>
                <a:gd name="T0" fmla="*/ 0 w 52"/>
                <a:gd name="T1" fmla="*/ 1 h 216"/>
                <a:gd name="T2" fmla="*/ 1 w 52"/>
                <a:gd name="T3" fmla="*/ 1 h 216"/>
                <a:gd name="T4" fmla="*/ 1 w 52"/>
                <a:gd name="T5" fmla="*/ 0 h 216"/>
                <a:gd name="T6" fmla="*/ 0 60000 65536"/>
                <a:gd name="T7" fmla="*/ 0 60000 65536"/>
                <a:gd name="T8" fmla="*/ 0 60000 65536"/>
                <a:gd name="T9" fmla="*/ 0 w 52"/>
                <a:gd name="T10" fmla="*/ 0 h 216"/>
                <a:gd name="T11" fmla="*/ 52 w 52"/>
                <a:gd name="T12" fmla="*/ 216 h 216"/>
              </a:gdLst>
              <a:ahLst/>
              <a:cxnLst>
                <a:cxn ang="T6">
                  <a:pos x="T0" y="T1"/>
                </a:cxn>
                <a:cxn ang="T7">
                  <a:pos x="T2" y="T3"/>
                </a:cxn>
                <a:cxn ang="T8">
                  <a:pos x="T4" y="T5"/>
                </a:cxn>
              </a:cxnLst>
              <a:rect l="T9" t="T10" r="T11" b="T12"/>
              <a:pathLst>
                <a:path w="52" h="216">
                  <a:moveTo>
                    <a:pt x="0" y="216"/>
                  </a:moveTo>
                  <a:cubicBezTo>
                    <a:pt x="8" y="196"/>
                    <a:pt x="44" y="132"/>
                    <a:pt x="48" y="96"/>
                  </a:cubicBezTo>
                  <a:cubicBezTo>
                    <a:pt x="52" y="60"/>
                    <a:pt x="29" y="20"/>
                    <a:pt x="24"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sz="2000" b="0"/>
            </a:p>
          </p:txBody>
        </p:sp>
      </p:grpSp>
      <mc:AlternateContent xmlns:mc="http://schemas.openxmlformats.org/markup-compatibility/2006" xmlns:a14="http://schemas.microsoft.com/office/drawing/2010/main">
        <mc:Choice Requires="a14">
          <p:sp>
            <p:nvSpPr>
              <p:cNvPr id="31" name="Szövegdoboz 30"/>
              <p:cNvSpPr txBox="1"/>
              <p:nvPr/>
            </p:nvSpPr>
            <p:spPr>
              <a:xfrm>
                <a:off x="2467517" y="2287338"/>
                <a:ext cx="117590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hu-HU" sz="2000" i="1" dirty="0" smtClean="0">
                          <a:latin typeface="Cambria Math"/>
                        </a:rPr>
                        <m:t>𝑧</m:t>
                      </m:r>
                      <m:r>
                        <a:rPr lang="en-US" sz="2000" i="1" dirty="0" smtClean="0">
                          <a:latin typeface="Cambria Math"/>
                        </a:rPr>
                        <m:t>=</m:t>
                      </m:r>
                      <m:r>
                        <a:rPr lang="hu-HU" sz="2000" i="1" dirty="0">
                          <a:latin typeface="Cambria Math"/>
                        </a:rPr>
                        <m:t>−</m:t>
                      </m:r>
                      <m:r>
                        <a:rPr lang="hu-HU" sz="2000" i="1" dirty="0">
                          <a:latin typeface="Cambria Math" panose="02040503050406030204" pitchFamily="18" charset="0"/>
                        </a:rPr>
                        <m:t>𝑅</m:t>
                      </m:r>
                    </m:oMath>
                  </m:oMathPara>
                </a14:m>
                <a:endParaRPr lang="en-US" sz="2000" dirty="0"/>
              </a:p>
            </p:txBody>
          </p:sp>
        </mc:Choice>
        <mc:Fallback xmlns="">
          <p:sp>
            <p:nvSpPr>
              <p:cNvPr id="31" name="Szövegdoboz 30"/>
              <p:cNvSpPr txBox="1">
                <a:spLocks noRot="1" noChangeAspect="1" noMove="1" noResize="1" noEditPoints="1" noAdjustHandles="1" noChangeArrowheads="1" noChangeShapeType="1" noTextEdit="1"/>
              </p:cNvSpPr>
              <p:nvPr/>
            </p:nvSpPr>
            <p:spPr>
              <a:xfrm>
                <a:off x="2467517" y="2287338"/>
                <a:ext cx="1175902" cy="400110"/>
              </a:xfrm>
              <a:prstGeom prst="rect">
                <a:avLst/>
              </a:prstGeom>
              <a:blipFill>
                <a:blip r:embed="rId7"/>
                <a:stretch>
                  <a:fillRect/>
                </a:stretch>
              </a:blipFill>
            </p:spPr>
            <p:txBody>
              <a:bodyPr/>
              <a:lstStyle/>
              <a:p>
                <a:r>
                  <a:rPr lang="hu-HU">
                    <a:noFill/>
                  </a:rPr>
                  <a:t> </a:t>
                </a:r>
              </a:p>
            </p:txBody>
          </p:sp>
        </mc:Fallback>
      </mc:AlternateContent>
      <p:sp>
        <p:nvSpPr>
          <p:cNvPr id="44" name="Tartalom helye 2"/>
          <p:cNvSpPr>
            <a:spLocks noGrp="1"/>
          </p:cNvSpPr>
          <p:nvPr>
            <p:ph idx="1"/>
          </p:nvPr>
        </p:nvSpPr>
        <p:spPr>
          <a:xfrm>
            <a:off x="1029766" y="4316805"/>
            <a:ext cx="2364334" cy="810090"/>
          </a:xfrm>
        </p:spPr>
        <p:txBody>
          <a:bodyPr>
            <a:noAutofit/>
          </a:bodyPr>
          <a:lstStyle/>
          <a:p>
            <a:pPr marL="0" indent="0">
              <a:spcBef>
                <a:spcPts val="0"/>
              </a:spcBef>
              <a:buNone/>
            </a:pPr>
            <a:r>
              <a:rPr lang="hu-HU" sz="1800" b="1" dirty="0" smtClean="0"/>
              <a:t>Poincaré</a:t>
            </a:r>
            <a:r>
              <a:rPr lang="hu-HU" sz="1800" dirty="0" smtClean="0"/>
              <a:t>: </a:t>
            </a:r>
            <a:r>
              <a:rPr lang="en-US" sz="1800" dirty="0" smtClean="0"/>
              <a:t>Angles and circles are preserved; Lines are circular arcs</a:t>
            </a:r>
            <a:endParaRPr lang="hu-HU" sz="1800" dirty="0" smtClean="0"/>
          </a:p>
        </p:txBody>
      </p:sp>
      <p:sp>
        <p:nvSpPr>
          <p:cNvPr id="35" name="Akciógomb: Tovább vagy Következő 34">
            <a:hlinkClick r:id="rId8" action="ppaction://program" highlightClick="1"/>
          </p:cNvPr>
          <p:cNvSpPr/>
          <p:nvPr/>
        </p:nvSpPr>
        <p:spPr>
          <a:xfrm>
            <a:off x="156756" y="4503077"/>
            <a:ext cx="576064" cy="437546"/>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42486" y="-20538"/>
            <a:ext cx="1027050" cy="10688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 name="Ellipszis 39"/>
          <p:cNvSpPr/>
          <p:nvPr/>
        </p:nvSpPr>
        <p:spPr>
          <a:xfrm>
            <a:off x="4615775" y="1422945"/>
            <a:ext cx="867038" cy="277502"/>
          </a:xfrm>
          <a:prstGeom prst="ellipse">
            <a:avLst/>
          </a:prstGeom>
          <a:solidFill>
            <a:srgbClr val="14F85B">
              <a:alpha val="4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41" name="Egyenes összekötő nyíllal 40"/>
          <p:cNvCxnSpPr/>
          <p:nvPr/>
        </p:nvCxnSpPr>
        <p:spPr>
          <a:xfrm flipH="1">
            <a:off x="4342012" y="1930810"/>
            <a:ext cx="720080" cy="5670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Egyenes összekötő nyíllal 41"/>
          <p:cNvCxnSpPr/>
          <p:nvPr/>
        </p:nvCxnSpPr>
        <p:spPr>
          <a:xfrm>
            <a:off x="5070476" y="1930810"/>
            <a:ext cx="129538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Egyenes összekötő nyíllal 42"/>
          <p:cNvCxnSpPr/>
          <p:nvPr/>
        </p:nvCxnSpPr>
        <p:spPr>
          <a:xfrm flipV="1">
            <a:off x="5065392" y="729081"/>
            <a:ext cx="7053" cy="120172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Szövegdoboz 44"/>
              <p:cNvSpPr txBox="1"/>
              <p:nvPr/>
            </p:nvSpPr>
            <p:spPr>
              <a:xfrm>
                <a:off x="3985150" y="2225238"/>
                <a:ext cx="39280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u-HU" sz="2000" i="1" dirty="0" smtClean="0">
                          <a:latin typeface="Cambria Math"/>
                        </a:rPr>
                        <m:t>𝑥</m:t>
                      </m:r>
                    </m:oMath>
                  </m:oMathPara>
                </a14:m>
                <a:endParaRPr lang="en-US" sz="2000" i="1" dirty="0"/>
              </a:p>
            </p:txBody>
          </p:sp>
        </mc:Choice>
        <mc:Fallback xmlns="">
          <p:sp>
            <p:nvSpPr>
              <p:cNvPr id="45" name="Szövegdoboz 44"/>
              <p:cNvSpPr txBox="1">
                <a:spLocks noRot="1" noChangeAspect="1" noMove="1" noResize="1" noEditPoints="1" noAdjustHandles="1" noChangeArrowheads="1" noChangeShapeType="1" noTextEdit="1"/>
              </p:cNvSpPr>
              <p:nvPr/>
            </p:nvSpPr>
            <p:spPr>
              <a:xfrm>
                <a:off x="3985150" y="2225238"/>
                <a:ext cx="392800" cy="400110"/>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Szövegdoboz 45"/>
              <p:cNvSpPr txBox="1"/>
              <p:nvPr/>
            </p:nvSpPr>
            <p:spPr>
              <a:xfrm>
                <a:off x="6386344" y="1735325"/>
                <a:ext cx="39741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u-HU" sz="2000" i="1" dirty="0" smtClean="0">
                          <a:latin typeface="Cambria Math"/>
                        </a:rPr>
                        <m:t>𝑦</m:t>
                      </m:r>
                    </m:oMath>
                  </m:oMathPara>
                </a14:m>
                <a:endParaRPr lang="en-US" sz="2000" i="1" dirty="0"/>
              </a:p>
            </p:txBody>
          </p:sp>
        </mc:Choice>
        <mc:Fallback xmlns="">
          <p:sp>
            <p:nvSpPr>
              <p:cNvPr id="46" name="Szövegdoboz 45"/>
              <p:cNvSpPr txBox="1">
                <a:spLocks noRot="1" noChangeAspect="1" noMove="1" noResize="1" noEditPoints="1" noAdjustHandles="1" noChangeArrowheads="1" noChangeShapeType="1" noTextEdit="1"/>
              </p:cNvSpPr>
              <p:nvPr/>
            </p:nvSpPr>
            <p:spPr>
              <a:xfrm>
                <a:off x="6386344" y="1735325"/>
                <a:ext cx="397416" cy="400110"/>
              </a:xfrm>
              <a:prstGeom prst="rect">
                <a:avLst/>
              </a:prstGeom>
              <a:blipFill rotWithShape="1">
                <a:blip r:embed="rId11"/>
                <a:stretch>
                  <a:fillRect b="-9231"/>
                </a:stretch>
              </a:blipFill>
            </p:spPr>
            <p:txBody>
              <a:bodyPr/>
              <a:lstStyle/>
              <a:p>
                <a:r>
                  <a:rPr lang="en-US">
                    <a:noFill/>
                  </a:rPr>
                  <a:t> </a:t>
                </a:r>
              </a:p>
            </p:txBody>
          </p:sp>
        </mc:Fallback>
      </mc:AlternateContent>
      <p:sp>
        <p:nvSpPr>
          <p:cNvPr id="47" name="Szövegdoboz 46"/>
          <p:cNvSpPr txBox="1"/>
          <p:nvPr/>
        </p:nvSpPr>
        <p:spPr>
          <a:xfrm>
            <a:off x="5185399" y="546525"/>
            <a:ext cx="284052" cy="400110"/>
          </a:xfrm>
          <a:prstGeom prst="rect">
            <a:avLst/>
          </a:prstGeom>
          <a:noFill/>
        </p:spPr>
        <p:txBody>
          <a:bodyPr wrap="none" rtlCol="0">
            <a:spAutoFit/>
          </a:bodyPr>
          <a:lstStyle/>
          <a:p>
            <a:r>
              <a:rPr lang="hu-HU" sz="2000" i="1" dirty="0"/>
              <a:t>z</a:t>
            </a:r>
            <a:endParaRPr lang="en-US" sz="2000" i="1" dirty="0"/>
          </a:p>
        </p:txBody>
      </p:sp>
      <p:cxnSp>
        <p:nvCxnSpPr>
          <p:cNvPr id="48" name="Egyenes összekötő nyíllal 47"/>
          <p:cNvCxnSpPr/>
          <p:nvPr/>
        </p:nvCxnSpPr>
        <p:spPr>
          <a:xfrm flipV="1">
            <a:off x="5070462" y="878115"/>
            <a:ext cx="1295396" cy="1052695"/>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Egyenes összekötő nyíllal 48"/>
          <p:cNvCxnSpPr/>
          <p:nvPr/>
        </p:nvCxnSpPr>
        <p:spPr>
          <a:xfrm flipH="1" flipV="1">
            <a:off x="3773570" y="904894"/>
            <a:ext cx="1290078" cy="103536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Ellipszis 49"/>
          <p:cNvSpPr/>
          <p:nvPr/>
        </p:nvSpPr>
        <p:spPr>
          <a:xfrm>
            <a:off x="4011408" y="878116"/>
            <a:ext cx="2102423" cy="2428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1" name="Szabadkézi sokszög 50"/>
          <p:cNvSpPr/>
          <p:nvPr/>
        </p:nvSpPr>
        <p:spPr>
          <a:xfrm>
            <a:off x="4011101" y="871333"/>
            <a:ext cx="2094474" cy="712278"/>
          </a:xfrm>
          <a:custGeom>
            <a:avLst/>
            <a:gdLst>
              <a:gd name="connsiteX0" fmla="*/ 2119756 w 2120750"/>
              <a:gd name="connsiteY0" fmla="*/ 155863 h 947976"/>
              <a:gd name="connsiteX1" fmla="*/ 1787247 w 2120750"/>
              <a:gd name="connsiteY1" fmla="*/ 477981 h 947976"/>
              <a:gd name="connsiteX2" fmla="*/ 1413174 w 2120750"/>
              <a:gd name="connsiteY2" fmla="*/ 820881 h 947976"/>
              <a:gd name="connsiteX3" fmla="*/ 1070274 w 2120750"/>
              <a:gd name="connsiteY3" fmla="*/ 945572 h 947976"/>
              <a:gd name="connsiteX4" fmla="*/ 602683 w 2120750"/>
              <a:gd name="connsiteY4" fmla="*/ 727363 h 947976"/>
              <a:gd name="connsiteX5" fmla="*/ 311738 w 2120750"/>
              <a:gd name="connsiteY5" fmla="*/ 488372 h 947976"/>
              <a:gd name="connsiteX6" fmla="*/ 10 w 2120750"/>
              <a:gd name="connsiteY6" fmla="*/ 187036 h 947976"/>
              <a:gd name="connsiteX7" fmla="*/ 322129 w 2120750"/>
              <a:gd name="connsiteY7" fmla="*/ 41563 h 947976"/>
              <a:gd name="connsiteX8" fmla="*/ 748156 w 2120750"/>
              <a:gd name="connsiteY8" fmla="*/ 20781 h 947976"/>
              <a:gd name="connsiteX9" fmla="*/ 1184574 w 2120750"/>
              <a:gd name="connsiteY9" fmla="*/ 0 h 947976"/>
              <a:gd name="connsiteX10" fmla="*/ 1579429 w 2120750"/>
              <a:gd name="connsiteY10" fmla="*/ 20781 h 947976"/>
              <a:gd name="connsiteX11" fmla="*/ 1880765 w 2120750"/>
              <a:gd name="connsiteY11" fmla="*/ 72736 h 947976"/>
              <a:gd name="connsiteX12" fmla="*/ 2119756 w 2120750"/>
              <a:gd name="connsiteY12" fmla="*/ 155863 h 947976"/>
              <a:gd name="connsiteX0" fmla="*/ 2074036 w 2075351"/>
              <a:gd name="connsiteY0" fmla="*/ 178723 h 947976"/>
              <a:gd name="connsiteX1" fmla="*/ 1787247 w 2075351"/>
              <a:gd name="connsiteY1" fmla="*/ 477981 h 947976"/>
              <a:gd name="connsiteX2" fmla="*/ 1413174 w 2075351"/>
              <a:gd name="connsiteY2" fmla="*/ 820881 h 947976"/>
              <a:gd name="connsiteX3" fmla="*/ 1070274 w 2075351"/>
              <a:gd name="connsiteY3" fmla="*/ 945572 h 947976"/>
              <a:gd name="connsiteX4" fmla="*/ 602683 w 2075351"/>
              <a:gd name="connsiteY4" fmla="*/ 727363 h 947976"/>
              <a:gd name="connsiteX5" fmla="*/ 311738 w 2075351"/>
              <a:gd name="connsiteY5" fmla="*/ 488372 h 947976"/>
              <a:gd name="connsiteX6" fmla="*/ 10 w 2075351"/>
              <a:gd name="connsiteY6" fmla="*/ 187036 h 947976"/>
              <a:gd name="connsiteX7" fmla="*/ 322129 w 2075351"/>
              <a:gd name="connsiteY7" fmla="*/ 41563 h 947976"/>
              <a:gd name="connsiteX8" fmla="*/ 748156 w 2075351"/>
              <a:gd name="connsiteY8" fmla="*/ 20781 h 947976"/>
              <a:gd name="connsiteX9" fmla="*/ 1184574 w 2075351"/>
              <a:gd name="connsiteY9" fmla="*/ 0 h 947976"/>
              <a:gd name="connsiteX10" fmla="*/ 1579429 w 2075351"/>
              <a:gd name="connsiteY10" fmla="*/ 20781 h 947976"/>
              <a:gd name="connsiteX11" fmla="*/ 1880765 w 2075351"/>
              <a:gd name="connsiteY11" fmla="*/ 72736 h 947976"/>
              <a:gd name="connsiteX12" fmla="*/ 2074036 w 2075351"/>
              <a:gd name="connsiteY12" fmla="*/ 178723 h 947976"/>
              <a:gd name="connsiteX0" fmla="*/ 2093085 w 2094400"/>
              <a:gd name="connsiteY0" fmla="*/ 178723 h 947976"/>
              <a:gd name="connsiteX1" fmla="*/ 1806296 w 2094400"/>
              <a:gd name="connsiteY1" fmla="*/ 477981 h 947976"/>
              <a:gd name="connsiteX2" fmla="*/ 1432223 w 2094400"/>
              <a:gd name="connsiteY2" fmla="*/ 820881 h 947976"/>
              <a:gd name="connsiteX3" fmla="*/ 1089323 w 2094400"/>
              <a:gd name="connsiteY3" fmla="*/ 945572 h 947976"/>
              <a:gd name="connsiteX4" fmla="*/ 621732 w 2094400"/>
              <a:gd name="connsiteY4" fmla="*/ 727363 h 947976"/>
              <a:gd name="connsiteX5" fmla="*/ 330787 w 2094400"/>
              <a:gd name="connsiteY5" fmla="*/ 488372 h 947976"/>
              <a:gd name="connsiteX6" fmla="*/ 9 w 2094400"/>
              <a:gd name="connsiteY6" fmla="*/ 179416 h 947976"/>
              <a:gd name="connsiteX7" fmla="*/ 341178 w 2094400"/>
              <a:gd name="connsiteY7" fmla="*/ 41563 h 947976"/>
              <a:gd name="connsiteX8" fmla="*/ 767205 w 2094400"/>
              <a:gd name="connsiteY8" fmla="*/ 20781 h 947976"/>
              <a:gd name="connsiteX9" fmla="*/ 1203623 w 2094400"/>
              <a:gd name="connsiteY9" fmla="*/ 0 h 947976"/>
              <a:gd name="connsiteX10" fmla="*/ 1598478 w 2094400"/>
              <a:gd name="connsiteY10" fmla="*/ 20781 h 947976"/>
              <a:gd name="connsiteX11" fmla="*/ 1899814 w 2094400"/>
              <a:gd name="connsiteY11" fmla="*/ 72736 h 947976"/>
              <a:gd name="connsiteX12" fmla="*/ 2093085 w 2094400"/>
              <a:gd name="connsiteY12" fmla="*/ 178723 h 947976"/>
              <a:gd name="connsiteX0" fmla="*/ 2093085 w 2094400"/>
              <a:gd name="connsiteY0" fmla="*/ 199852 h 969105"/>
              <a:gd name="connsiteX1" fmla="*/ 1806296 w 2094400"/>
              <a:gd name="connsiteY1" fmla="*/ 499110 h 969105"/>
              <a:gd name="connsiteX2" fmla="*/ 1432223 w 2094400"/>
              <a:gd name="connsiteY2" fmla="*/ 842010 h 969105"/>
              <a:gd name="connsiteX3" fmla="*/ 1089323 w 2094400"/>
              <a:gd name="connsiteY3" fmla="*/ 966701 h 969105"/>
              <a:gd name="connsiteX4" fmla="*/ 621732 w 2094400"/>
              <a:gd name="connsiteY4" fmla="*/ 748492 h 969105"/>
              <a:gd name="connsiteX5" fmla="*/ 330787 w 2094400"/>
              <a:gd name="connsiteY5" fmla="*/ 509501 h 969105"/>
              <a:gd name="connsiteX6" fmla="*/ 9 w 2094400"/>
              <a:gd name="connsiteY6" fmla="*/ 200545 h 969105"/>
              <a:gd name="connsiteX7" fmla="*/ 341178 w 2094400"/>
              <a:gd name="connsiteY7" fmla="*/ 62692 h 969105"/>
              <a:gd name="connsiteX8" fmla="*/ 774825 w 2094400"/>
              <a:gd name="connsiteY8" fmla="*/ 0 h 969105"/>
              <a:gd name="connsiteX9" fmla="*/ 1203623 w 2094400"/>
              <a:gd name="connsiteY9" fmla="*/ 21129 h 969105"/>
              <a:gd name="connsiteX10" fmla="*/ 1598478 w 2094400"/>
              <a:gd name="connsiteY10" fmla="*/ 41910 h 969105"/>
              <a:gd name="connsiteX11" fmla="*/ 1899814 w 2094400"/>
              <a:gd name="connsiteY11" fmla="*/ 93865 h 969105"/>
              <a:gd name="connsiteX12" fmla="*/ 2093085 w 2094400"/>
              <a:gd name="connsiteY12" fmla="*/ 199852 h 969105"/>
              <a:gd name="connsiteX0" fmla="*/ 2093085 w 2094400"/>
              <a:gd name="connsiteY0" fmla="*/ 179009 h 948262"/>
              <a:gd name="connsiteX1" fmla="*/ 1806296 w 2094400"/>
              <a:gd name="connsiteY1" fmla="*/ 478267 h 948262"/>
              <a:gd name="connsiteX2" fmla="*/ 1432223 w 2094400"/>
              <a:gd name="connsiteY2" fmla="*/ 821167 h 948262"/>
              <a:gd name="connsiteX3" fmla="*/ 1089323 w 2094400"/>
              <a:gd name="connsiteY3" fmla="*/ 945858 h 948262"/>
              <a:gd name="connsiteX4" fmla="*/ 621732 w 2094400"/>
              <a:gd name="connsiteY4" fmla="*/ 727649 h 948262"/>
              <a:gd name="connsiteX5" fmla="*/ 330787 w 2094400"/>
              <a:gd name="connsiteY5" fmla="*/ 488658 h 948262"/>
              <a:gd name="connsiteX6" fmla="*/ 9 w 2094400"/>
              <a:gd name="connsiteY6" fmla="*/ 179702 h 948262"/>
              <a:gd name="connsiteX7" fmla="*/ 341178 w 2094400"/>
              <a:gd name="connsiteY7" fmla="*/ 41849 h 948262"/>
              <a:gd name="connsiteX8" fmla="*/ 778635 w 2094400"/>
              <a:gd name="connsiteY8" fmla="*/ 9637 h 948262"/>
              <a:gd name="connsiteX9" fmla="*/ 1203623 w 2094400"/>
              <a:gd name="connsiteY9" fmla="*/ 286 h 948262"/>
              <a:gd name="connsiteX10" fmla="*/ 1598478 w 2094400"/>
              <a:gd name="connsiteY10" fmla="*/ 21067 h 948262"/>
              <a:gd name="connsiteX11" fmla="*/ 1899814 w 2094400"/>
              <a:gd name="connsiteY11" fmla="*/ 73022 h 948262"/>
              <a:gd name="connsiteX12" fmla="*/ 2093085 w 2094400"/>
              <a:gd name="connsiteY12" fmla="*/ 179009 h 948262"/>
              <a:gd name="connsiteX0" fmla="*/ 2093085 w 2094400"/>
              <a:gd name="connsiteY0" fmla="*/ 179009 h 951978"/>
              <a:gd name="connsiteX1" fmla="*/ 1806296 w 2094400"/>
              <a:gd name="connsiteY1" fmla="*/ 478267 h 951978"/>
              <a:gd name="connsiteX2" fmla="*/ 1432223 w 2094400"/>
              <a:gd name="connsiteY2" fmla="*/ 821167 h 951978"/>
              <a:gd name="connsiteX3" fmla="*/ 1058843 w 2094400"/>
              <a:gd name="connsiteY3" fmla="*/ 949668 h 951978"/>
              <a:gd name="connsiteX4" fmla="*/ 621732 w 2094400"/>
              <a:gd name="connsiteY4" fmla="*/ 727649 h 951978"/>
              <a:gd name="connsiteX5" fmla="*/ 330787 w 2094400"/>
              <a:gd name="connsiteY5" fmla="*/ 488658 h 951978"/>
              <a:gd name="connsiteX6" fmla="*/ 9 w 2094400"/>
              <a:gd name="connsiteY6" fmla="*/ 179702 h 951978"/>
              <a:gd name="connsiteX7" fmla="*/ 341178 w 2094400"/>
              <a:gd name="connsiteY7" fmla="*/ 41849 h 951978"/>
              <a:gd name="connsiteX8" fmla="*/ 778635 w 2094400"/>
              <a:gd name="connsiteY8" fmla="*/ 9637 h 951978"/>
              <a:gd name="connsiteX9" fmla="*/ 1203623 w 2094400"/>
              <a:gd name="connsiteY9" fmla="*/ 286 h 951978"/>
              <a:gd name="connsiteX10" fmla="*/ 1598478 w 2094400"/>
              <a:gd name="connsiteY10" fmla="*/ 21067 h 951978"/>
              <a:gd name="connsiteX11" fmla="*/ 1899814 w 2094400"/>
              <a:gd name="connsiteY11" fmla="*/ 73022 h 951978"/>
              <a:gd name="connsiteX12" fmla="*/ 2093085 w 2094400"/>
              <a:gd name="connsiteY12" fmla="*/ 179009 h 951978"/>
              <a:gd name="connsiteX0" fmla="*/ 2093085 w 2094400"/>
              <a:gd name="connsiteY0" fmla="*/ 179009 h 950618"/>
              <a:gd name="connsiteX1" fmla="*/ 1806296 w 2094400"/>
              <a:gd name="connsiteY1" fmla="*/ 478267 h 950618"/>
              <a:gd name="connsiteX2" fmla="*/ 1432223 w 2094400"/>
              <a:gd name="connsiteY2" fmla="*/ 821167 h 950618"/>
              <a:gd name="connsiteX3" fmla="*/ 1058843 w 2094400"/>
              <a:gd name="connsiteY3" fmla="*/ 949668 h 950618"/>
              <a:gd name="connsiteX4" fmla="*/ 625542 w 2094400"/>
              <a:gd name="connsiteY4" fmla="*/ 765749 h 950618"/>
              <a:gd name="connsiteX5" fmla="*/ 330787 w 2094400"/>
              <a:gd name="connsiteY5" fmla="*/ 488658 h 950618"/>
              <a:gd name="connsiteX6" fmla="*/ 9 w 2094400"/>
              <a:gd name="connsiteY6" fmla="*/ 179702 h 950618"/>
              <a:gd name="connsiteX7" fmla="*/ 341178 w 2094400"/>
              <a:gd name="connsiteY7" fmla="*/ 41849 h 950618"/>
              <a:gd name="connsiteX8" fmla="*/ 778635 w 2094400"/>
              <a:gd name="connsiteY8" fmla="*/ 9637 h 950618"/>
              <a:gd name="connsiteX9" fmla="*/ 1203623 w 2094400"/>
              <a:gd name="connsiteY9" fmla="*/ 286 h 950618"/>
              <a:gd name="connsiteX10" fmla="*/ 1598478 w 2094400"/>
              <a:gd name="connsiteY10" fmla="*/ 21067 h 950618"/>
              <a:gd name="connsiteX11" fmla="*/ 1899814 w 2094400"/>
              <a:gd name="connsiteY11" fmla="*/ 73022 h 950618"/>
              <a:gd name="connsiteX12" fmla="*/ 2093085 w 2094400"/>
              <a:gd name="connsiteY12" fmla="*/ 179009 h 950618"/>
              <a:gd name="connsiteX0" fmla="*/ 2093085 w 2094400"/>
              <a:gd name="connsiteY0" fmla="*/ 179009 h 949704"/>
              <a:gd name="connsiteX1" fmla="*/ 1806296 w 2094400"/>
              <a:gd name="connsiteY1" fmla="*/ 478267 h 949704"/>
              <a:gd name="connsiteX2" fmla="*/ 1432223 w 2094400"/>
              <a:gd name="connsiteY2" fmla="*/ 821167 h 949704"/>
              <a:gd name="connsiteX3" fmla="*/ 1058843 w 2094400"/>
              <a:gd name="connsiteY3" fmla="*/ 949668 h 949704"/>
              <a:gd name="connsiteX4" fmla="*/ 625542 w 2094400"/>
              <a:gd name="connsiteY4" fmla="*/ 765749 h 949704"/>
              <a:gd name="connsiteX5" fmla="*/ 330787 w 2094400"/>
              <a:gd name="connsiteY5" fmla="*/ 488658 h 949704"/>
              <a:gd name="connsiteX6" fmla="*/ 9 w 2094400"/>
              <a:gd name="connsiteY6" fmla="*/ 179702 h 949704"/>
              <a:gd name="connsiteX7" fmla="*/ 341178 w 2094400"/>
              <a:gd name="connsiteY7" fmla="*/ 41849 h 949704"/>
              <a:gd name="connsiteX8" fmla="*/ 778635 w 2094400"/>
              <a:gd name="connsiteY8" fmla="*/ 9637 h 949704"/>
              <a:gd name="connsiteX9" fmla="*/ 1203623 w 2094400"/>
              <a:gd name="connsiteY9" fmla="*/ 286 h 949704"/>
              <a:gd name="connsiteX10" fmla="*/ 1598478 w 2094400"/>
              <a:gd name="connsiteY10" fmla="*/ 21067 h 949704"/>
              <a:gd name="connsiteX11" fmla="*/ 1899814 w 2094400"/>
              <a:gd name="connsiteY11" fmla="*/ 73022 h 949704"/>
              <a:gd name="connsiteX12" fmla="*/ 2093085 w 2094400"/>
              <a:gd name="connsiteY12" fmla="*/ 179009 h 949704"/>
              <a:gd name="connsiteX0" fmla="*/ 2093159 w 2094474"/>
              <a:gd name="connsiteY0" fmla="*/ 179009 h 949704"/>
              <a:gd name="connsiteX1" fmla="*/ 1806370 w 2094474"/>
              <a:gd name="connsiteY1" fmla="*/ 478267 h 949704"/>
              <a:gd name="connsiteX2" fmla="*/ 1432297 w 2094474"/>
              <a:gd name="connsiteY2" fmla="*/ 821167 h 949704"/>
              <a:gd name="connsiteX3" fmla="*/ 1058917 w 2094474"/>
              <a:gd name="connsiteY3" fmla="*/ 949668 h 949704"/>
              <a:gd name="connsiteX4" fmla="*/ 625616 w 2094474"/>
              <a:gd name="connsiteY4" fmla="*/ 765749 h 949704"/>
              <a:gd name="connsiteX5" fmla="*/ 311811 w 2094474"/>
              <a:gd name="connsiteY5" fmla="*/ 503898 h 949704"/>
              <a:gd name="connsiteX6" fmla="*/ 83 w 2094474"/>
              <a:gd name="connsiteY6" fmla="*/ 179702 h 949704"/>
              <a:gd name="connsiteX7" fmla="*/ 341252 w 2094474"/>
              <a:gd name="connsiteY7" fmla="*/ 41849 h 949704"/>
              <a:gd name="connsiteX8" fmla="*/ 778709 w 2094474"/>
              <a:gd name="connsiteY8" fmla="*/ 9637 h 949704"/>
              <a:gd name="connsiteX9" fmla="*/ 1203697 w 2094474"/>
              <a:gd name="connsiteY9" fmla="*/ 286 h 949704"/>
              <a:gd name="connsiteX10" fmla="*/ 1598552 w 2094474"/>
              <a:gd name="connsiteY10" fmla="*/ 21067 h 949704"/>
              <a:gd name="connsiteX11" fmla="*/ 1899888 w 2094474"/>
              <a:gd name="connsiteY11" fmla="*/ 73022 h 949704"/>
              <a:gd name="connsiteX12" fmla="*/ 2093159 w 2094474"/>
              <a:gd name="connsiteY12" fmla="*/ 179009 h 94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94474" h="949704">
                <a:moveTo>
                  <a:pt x="2093159" y="179009"/>
                </a:moveTo>
                <a:cubicBezTo>
                  <a:pt x="2077573" y="246550"/>
                  <a:pt x="1916514" y="371241"/>
                  <a:pt x="1806370" y="478267"/>
                </a:cubicBezTo>
                <a:cubicBezTo>
                  <a:pt x="1696226" y="585293"/>
                  <a:pt x="1556873" y="742600"/>
                  <a:pt x="1432297" y="821167"/>
                </a:cubicBezTo>
                <a:cubicBezTo>
                  <a:pt x="1307721" y="899734"/>
                  <a:pt x="1212414" y="951284"/>
                  <a:pt x="1058917" y="949668"/>
                </a:cubicBezTo>
                <a:cubicBezTo>
                  <a:pt x="905420" y="948052"/>
                  <a:pt x="750134" y="840044"/>
                  <a:pt x="625616" y="765749"/>
                </a:cubicBezTo>
                <a:cubicBezTo>
                  <a:pt x="501098" y="691454"/>
                  <a:pt x="416066" y="601572"/>
                  <a:pt x="311811" y="503898"/>
                </a:cubicBezTo>
                <a:cubicBezTo>
                  <a:pt x="207556" y="406224"/>
                  <a:pt x="-4824" y="256710"/>
                  <a:pt x="83" y="179702"/>
                </a:cubicBezTo>
                <a:cubicBezTo>
                  <a:pt x="4990" y="102694"/>
                  <a:pt x="211481" y="70193"/>
                  <a:pt x="341252" y="41849"/>
                </a:cubicBezTo>
                <a:cubicBezTo>
                  <a:pt x="471023" y="13505"/>
                  <a:pt x="778709" y="9637"/>
                  <a:pt x="778709" y="9637"/>
                </a:cubicBezTo>
                <a:cubicBezTo>
                  <a:pt x="920372" y="6520"/>
                  <a:pt x="1067057" y="-1619"/>
                  <a:pt x="1203697" y="286"/>
                </a:cubicBezTo>
                <a:cubicBezTo>
                  <a:pt x="1340337" y="2191"/>
                  <a:pt x="1482520" y="8944"/>
                  <a:pt x="1598552" y="21067"/>
                </a:cubicBezTo>
                <a:cubicBezTo>
                  <a:pt x="1714584" y="33190"/>
                  <a:pt x="1817454" y="46698"/>
                  <a:pt x="1899888" y="73022"/>
                </a:cubicBezTo>
                <a:cubicBezTo>
                  <a:pt x="1982322" y="99346"/>
                  <a:pt x="2108745" y="111468"/>
                  <a:pt x="2093159" y="179009"/>
                </a:cubicBezTo>
                <a:close/>
              </a:path>
            </a:pathLst>
          </a:custGeom>
          <a:solidFill>
            <a:schemeClr val="tx2">
              <a:lumMod val="20000"/>
              <a:lumOff val="80000"/>
              <a:alpha val="4509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xmlns:a14="http://schemas.microsoft.com/office/drawing/2010/main">
        <mc:Choice Requires="a14">
          <p:sp>
            <p:nvSpPr>
              <p:cNvPr id="52" name="Szövegdoboz 51"/>
              <p:cNvSpPr txBox="1"/>
              <p:nvPr/>
            </p:nvSpPr>
            <p:spPr>
              <a:xfrm>
                <a:off x="5545339" y="1366142"/>
                <a:ext cx="882421"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u-HU" sz="2000" i="1" dirty="0" smtClean="0">
                          <a:latin typeface="Cambria Math"/>
                        </a:rPr>
                        <m:t>𝑧</m:t>
                      </m:r>
                      <m:r>
                        <a:rPr lang="en-US" sz="2000" i="1" dirty="0" smtClean="0">
                          <a:latin typeface="Cambria Math"/>
                        </a:rPr>
                        <m:t>=</m:t>
                      </m:r>
                      <m:r>
                        <a:rPr lang="hu-HU" sz="2000" i="1" dirty="0">
                          <a:latin typeface="Cambria Math" panose="02040503050406030204" pitchFamily="18" charset="0"/>
                        </a:rPr>
                        <m:t>𝑅</m:t>
                      </m:r>
                    </m:oMath>
                  </m:oMathPara>
                </a14:m>
                <a:endParaRPr lang="en-US" sz="2000" dirty="0"/>
              </a:p>
              <a:p>
                <a:endParaRPr lang="en-US" sz="2000" dirty="0"/>
              </a:p>
            </p:txBody>
          </p:sp>
        </mc:Choice>
        <mc:Fallback xmlns="">
          <p:sp>
            <p:nvSpPr>
              <p:cNvPr id="52" name="Szövegdoboz 51"/>
              <p:cNvSpPr txBox="1">
                <a:spLocks noRot="1" noChangeAspect="1" noMove="1" noResize="1" noEditPoints="1" noAdjustHandles="1" noChangeArrowheads="1" noChangeShapeType="1" noTextEdit="1"/>
              </p:cNvSpPr>
              <p:nvPr/>
            </p:nvSpPr>
            <p:spPr>
              <a:xfrm>
                <a:off x="5545339" y="1366142"/>
                <a:ext cx="882421" cy="707886"/>
              </a:xfrm>
              <a:prstGeom prst="rect">
                <a:avLst/>
              </a:prstGeom>
              <a:blipFill>
                <a:blip r:embed="rId12"/>
                <a:stretch>
                  <a:fillRect/>
                </a:stretch>
              </a:blipFill>
            </p:spPr>
            <p:txBody>
              <a:bodyPr/>
              <a:lstStyle/>
              <a:p>
                <a:r>
                  <a:rPr lang="hu-HU">
                    <a:noFill/>
                  </a:rPr>
                  <a:t> </a:t>
                </a:r>
              </a:p>
            </p:txBody>
          </p:sp>
        </mc:Fallback>
      </mc:AlternateContent>
      <p:sp>
        <p:nvSpPr>
          <p:cNvPr id="53" name="Ellipszis 52"/>
          <p:cNvSpPr/>
          <p:nvPr/>
        </p:nvSpPr>
        <p:spPr>
          <a:xfrm>
            <a:off x="4968872" y="1558708"/>
            <a:ext cx="186441" cy="4980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54" name="Group 18"/>
          <p:cNvGrpSpPr>
            <a:grpSpLocks/>
          </p:cNvGrpSpPr>
          <p:nvPr/>
        </p:nvGrpSpPr>
        <p:grpSpPr bwMode="auto">
          <a:xfrm rot="16200000">
            <a:off x="4816367" y="1687821"/>
            <a:ext cx="512154" cy="820738"/>
            <a:chOff x="720" y="1511"/>
            <a:chExt cx="525" cy="517"/>
          </a:xfrm>
        </p:grpSpPr>
        <p:sp>
          <p:nvSpPr>
            <p:cNvPr id="55" name="Line 19"/>
            <p:cNvSpPr>
              <a:spLocks noChangeShapeType="1"/>
            </p:cNvSpPr>
            <p:nvPr/>
          </p:nvSpPr>
          <p:spPr bwMode="auto">
            <a:xfrm flipV="1">
              <a:off x="720" y="1625"/>
              <a:ext cx="396" cy="15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000" b="0"/>
            </a:p>
          </p:txBody>
        </p:sp>
        <p:sp>
          <p:nvSpPr>
            <p:cNvPr id="56" name="Line 20"/>
            <p:cNvSpPr>
              <a:spLocks noChangeShapeType="1"/>
            </p:cNvSpPr>
            <p:nvPr/>
          </p:nvSpPr>
          <p:spPr bwMode="auto">
            <a:xfrm>
              <a:off x="720" y="1776"/>
              <a:ext cx="396" cy="15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000" b="0"/>
            </a:p>
          </p:txBody>
        </p:sp>
        <p:sp>
          <p:nvSpPr>
            <p:cNvPr id="57" name="Oval 21"/>
            <p:cNvSpPr>
              <a:spLocks noChangeArrowheads="1"/>
            </p:cNvSpPr>
            <p:nvPr/>
          </p:nvSpPr>
          <p:spPr bwMode="auto">
            <a:xfrm>
              <a:off x="1024" y="1650"/>
              <a:ext cx="122" cy="252"/>
            </a:xfrm>
            <a:prstGeom prst="ellipse">
              <a:avLst/>
            </a:prstGeom>
            <a:solidFill>
              <a:schemeClr val="bg1"/>
            </a:solidFill>
            <a:ln w="381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000" b="0"/>
            </a:p>
          </p:txBody>
        </p:sp>
        <p:sp>
          <p:nvSpPr>
            <p:cNvPr id="58" name="Oval 22"/>
            <p:cNvSpPr>
              <a:spLocks noChangeArrowheads="1"/>
            </p:cNvSpPr>
            <p:nvPr/>
          </p:nvSpPr>
          <p:spPr bwMode="auto">
            <a:xfrm>
              <a:off x="1085" y="1700"/>
              <a:ext cx="61" cy="151"/>
            </a:xfrm>
            <a:prstGeom prst="ellipse">
              <a:avLst/>
            </a:prstGeom>
            <a:solidFill>
              <a:schemeClr val="tx1"/>
            </a:solidFill>
            <a:ln w="381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000" b="0"/>
            </a:p>
          </p:txBody>
        </p:sp>
        <p:sp>
          <p:nvSpPr>
            <p:cNvPr id="59" name="Freeform 23"/>
            <p:cNvSpPr>
              <a:spLocks/>
            </p:cNvSpPr>
            <p:nvPr/>
          </p:nvSpPr>
          <p:spPr bwMode="auto">
            <a:xfrm>
              <a:off x="1085" y="1524"/>
              <a:ext cx="92" cy="101"/>
            </a:xfrm>
            <a:custGeom>
              <a:avLst/>
              <a:gdLst>
                <a:gd name="T0" fmla="*/ 0 w 144"/>
                <a:gd name="T1" fmla="*/ 1 h 192"/>
                <a:gd name="T2" fmla="*/ 1 w 144"/>
                <a:gd name="T3" fmla="*/ 1 h 192"/>
                <a:gd name="T4" fmla="*/ 1 w 144"/>
                <a:gd name="T5" fmla="*/ 0 h 192"/>
                <a:gd name="T6" fmla="*/ 0 60000 65536"/>
                <a:gd name="T7" fmla="*/ 0 60000 65536"/>
                <a:gd name="T8" fmla="*/ 0 60000 65536"/>
                <a:gd name="T9" fmla="*/ 0 w 144"/>
                <a:gd name="T10" fmla="*/ 0 h 192"/>
                <a:gd name="T11" fmla="*/ 144 w 144"/>
                <a:gd name="T12" fmla="*/ 192 h 192"/>
              </a:gdLst>
              <a:ahLst/>
              <a:cxnLst>
                <a:cxn ang="T6">
                  <a:pos x="T0" y="T1"/>
                </a:cxn>
                <a:cxn ang="T7">
                  <a:pos x="T2" y="T3"/>
                </a:cxn>
                <a:cxn ang="T8">
                  <a:pos x="T4" y="T5"/>
                </a:cxn>
              </a:cxnLst>
              <a:rect l="T9" t="T10" r="T11" b="T12"/>
              <a:pathLst>
                <a:path w="144" h="192">
                  <a:moveTo>
                    <a:pt x="0" y="192"/>
                  </a:moveTo>
                  <a:cubicBezTo>
                    <a:pt x="36" y="184"/>
                    <a:pt x="72" y="176"/>
                    <a:pt x="96" y="144"/>
                  </a:cubicBezTo>
                  <a:cubicBezTo>
                    <a:pt x="120" y="112"/>
                    <a:pt x="136" y="32"/>
                    <a:pt x="144"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sz="2000" b="0"/>
            </a:p>
          </p:txBody>
        </p:sp>
        <p:sp>
          <p:nvSpPr>
            <p:cNvPr id="60" name="Freeform 24"/>
            <p:cNvSpPr>
              <a:spLocks/>
            </p:cNvSpPr>
            <p:nvPr/>
          </p:nvSpPr>
          <p:spPr bwMode="auto">
            <a:xfrm>
              <a:off x="1116" y="1543"/>
              <a:ext cx="122" cy="82"/>
            </a:xfrm>
            <a:custGeom>
              <a:avLst/>
              <a:gdLst>
                <a:gd name="T0" fmla="*/ 0 w 192"/>
                <a:gd name="T1" fmla="*/ 1 h 156"/>
                <a:gd name="T2" fmla="*/ 1 w 192"/>
                <a:gd name="T3" fmla="*/ 1 h 156"/>
                <a:gd name="T4" fmla="*/ 1 w 192"/>
                <a:gd name="T5" fmla="*/ 0 h 156"/>
                <a:gd name="T6" fmla="*/ 0 60000 65536"/>
                <a:gd name="T7" fmla="*/ 0 60000 65536"/>
                <a:gd name="T8" fmla="*/ 0 60000 65536"/>
                <a:gd name="T9" fmla="*/ 0 w 192"/>
                <a:gd name="T10" fmla="*/ 0 h 156"/>
                <a:gd name="T11" fmla="*/ 192 w 192"/>
                <a:gd name="T12" fmla="*/ 156 h 156"/>
              </a:gdLst>
              <a:ahLst/>
              <a:cxnLst>
                <a:cxn ang="T6">
                  <a:pos x="T0" y="T1"/>
                </a:cxn>
                <a:cxn ang="T7">
                  <a:pos x="T2" y="T3"/>
                </a:cxn>
                <a:cxn ang="T8">
                  <a:pos x="T4" y="T5"/>
                </a:cxn>
              </a:cxnLst>
              <a:rect l="T9" t="T10" r="T11" b="T12"/>
              <a:pathLst>
                <a:path w="192" h="156">
                  <a:moveTo>
                    <a:pt x="0" y="156"/>
                  </a:moveTo>
                  <a:cubicBezTo>
                    <a:pt x="22" y="150"/>
                    <a:pt x="100" y="146"/>
                    <a:pt x="132" y="120"/>
                  </a:cubicBezTo>
                  <a:cubicBezTo>
                    <a:pt x="164" y="94"/>
                    <a:pt x="180" y="25"/>
                    <a:pt x="192"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sz="2000" b="0"/>
            </a:p>
          </p:txBody>
        </p:sp>
        <p:sp>
          <p:nvSpPr>
            <p:cNvPr id="61" name="Freeform 25"/>
            <p:cNvSpPr>
              <a:spLocks/>
            </p:cNvSpPr>
            <p:nvPr/>
          </p:nvSpPr>
          <p:spPr bwMode="auto">
            <a:xfrm>
              <a:off x="1085" y="1902"/>
              <a:ext cx="160" cy="75"/>
            </a:xfrm>
            <a:custGeom>
              <a:avLst/>
              <a:gdLst>
                <a:gd name="T0" fmla="*/ 0 w 252"/>
                <a:gd name="T1" fmla="*/ 0 h 144"/>
                <a:gd name="T2" fmla="*/ 1 w 252"/>
                <a:gd name="T3" fmla="*/ 1 h 144"/>
                <a:gd name="T4" fmla="*/ 1 w 252"/>
                <a:gd name="T5" fmla="*/ 1 h 144"/>
                <a:gd name="T6" fmla="*/ 0 60000 65536"/>
                <a:gd name="T7" fmla="*/ 0 60000 65536"/>
                <a:gd name="T8" fmla="*/ 0 60000 65536"/>
                <a:gd name="T9" fmla="*/ 0 w 252"/>
                <a:gd name="T10" fmla="*/ 0 h 144"/>
                <a:gd name="T11" fmla="*/ 252 w 252"/>
                <a:gd name="T12" fmla="*/ 144 h 144"/>
              </a:gdLst>
              <a:ahLst/>
              <a:cxnLst>
                <a:cxn ang="T6">
                  <a:pos x="T0" y="T1"/>
                </a:cxn>
                <a:cxn ang="T7">
                  <a:pos x="T2" y="T3"/>
                </a:cxn>
                <a:cxn ang="T8">
                  <a:pos x="T4" y="T5"/>
                </a:cxn>
              </a:cxnLst>
              <a:rect l="T9" t="T10" r="T11" b="T12"/>
              <a:pathLst>
                <a:path w="252" h="144">
                  <a:moveTo>
                    <a:pt x="0" y="0"/>
                  </a:moveTo>
                  <a:cubicBezTo>
                    <a:pt x="56" y="8"/>
                    <a:pt x="102" y="24"/>
                    <a:pt x="144" y="48"/>
                  </a:cubicBezTo>
                  <a:cubicBezTo>
                    <a:pt x="186" y="72"/>
                    <a:pt x="230" y="124"/>
                    <a:pt x="252" y="144"/>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sz="2000" b="0"/>
            </a:p>
          </p:txBody>
        </p:sp>
        <p:sp>
          <p:nvSpPr>
            <p:cNvPr id="62" name="Freeform 26"/>
            <p:cNvSpPr>
              <a:spLocks/>
            </p:cNvSpPr>
            <p:nvPr/>
          </p:nvSpPr>
          <p:spPr bwMode="auto">
            <a:xfrm>
              <a:off x="1085" y="1902"/>
              <a:ext cx="92" cy="126"/>
            </a:xfrm>
            <a:custGeom>
              <a:avLst/>
              <a:gdLst>
                <a:gd name="T0" fmla="*/ 0 w 144"/>
                <a:gd name="T1" fmla="*/ 0 h 240"/>
                <a:gd name="T2" fmla="*/ 1 w 144"/>
                <a:gd name="T3" fmla="*/ 1 h 240"/>
                <a:gd name="T4" fmla="*/ 1 w 144"/>
                <a:gd name="T5" fmla="*/ 1 h 240"/>
                <a:gd name="T6" fmla="*/ 0 60000 65536"/>
                <a:gd name="T7" fmla="*/ 0 60000 65536"/>
                <a:gd name="T8" fmla="*/ 0 60000 65536"/>
                <a:gd name="T9" fmla="*/ 0 w 144"/>
                <a:gd name="T10" fmla="*/ 0 h 240"/>
                <a:gd name="T11" fmla="*/ 144 w 144"/>
                <a:gd name="T12" fmla="*/ 240 h 240"/>
              </a:gdLst>
              <a:ahLst/>
              <a:cxnLst>
                <a:cxn ang="T6">
                  <a:pos x="T0" y="T1"/>
                </a:cxn>
                <a:cxn ang="T7">
                  <a:pos x="T2" y="T3"/>
                </a:cxn>
                <a:cxn ang="T8">
                  <a:pos x="T4" y="T5"/>
                </a:cxn>
              </a:cxnLst>
              <a:rect l="T9" t="T10" r="T11" b="T12"/>
              <a:pathLst>
                <a:path w="144" h="240">
                  <a:moveTo>
                    <a:pt x="0" y="0"/>
                  </a:moveTo>
                  <a:cubicBezTo>
                    <a:pt x="20" y="24"/>
                    <a:pt x="96" y="104"/>
                    <a:pt x="120" y="144"/>
                  </a:cubicBezTo>
                  <a:cubicBezTo>
                    <a:pt x="144" y="184"/>
                    <a:pt x="139" y="220"/>
                    <a:pt x="144" y="24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sz="2000" b="0"/>
            </a:p>
          </p:txBody>
        </p:sp>
        <p:sp>
          <p:nvSpPr>
            <p:cNvPr id="63" name="Freeform 27"/>
            <p:cNvSpPr>
              <a:spLocks/>
            </p:cNvSpPr>
            <p:nvPr/>
          </p:nvSpPr>
          <p:spPr bwMode="auto">
            <a:xfrm>
              <a:off x="1085" y="1902"/>
              <a:ext cx="31" cy="126"/>
            </a:xfrm>
            <a:custGeom>
              <a:avLst/>
              <a:gdLst>
                <a:gd name="T0" fmla="*/ 0 w 48"/>
                <a:gd name="T1" fmla="*/ 0 h 240"/>
                <a:gd name="T2" fmla="*/ 1 w 48"/>
                <a:gd name="T3" fmla="*/ 1 h 240"/>
                <a:gd name="T4" fmla="*/ 0 w 48"/>
                <a:gd name="T5" fmla="*/ 1 h 240"/>
                <a:gd name="T6" fmla="*/ 0 60000 65536"/>
                <a:gd name="T7" fmla="*/ 0 60000 65536"/>
                <a:gd name="T8" fmla="*/ 0 60000 65536"/>
                <a:gd name="T9" fmla="*/ 0 w 48"/>
                <a:gd name="T10" fmla="*/ 0 h 240"/>
                <a:gd name="T11" fmla="*/ 48 w 48"/>
                <a:gd name="T12" fmla="*/ 240 h 240"/>
              </a:gdLst>
              <a:ahLst/>
              <a:cxnLst>
                <a:cxn ang="T6">
                  <a:pos x="T0" y="T1"/>
                </a:cxn>
                <a:cxn ang="T7">
                  <a:pos x="T2" y="T3"/>
                </a:cxn>
                <a:cxn ang="T8">
                  <a:pos x="T4" y="T5"/>
                </a:cxn>
              </a:cxnLst>
              <a:rect l="T9" t="T10" r="T11" b="T12"/>
              <a:pathLst>
                <a:path w="48" h="240">
                  <a:moveTo>
                    <a:pt x="0" y="0"/>
                  </a:moveTo>
                  <a:cubicBezTo>
                    <a:pt x="24" y="52"/>
                    <a:pt x="48" y="104"/>
                    <a:pt x="48" y="144"/>
                  </a:cubicBezTo>
                  <a:cubicBezTo>
                    <a:pt x="48" y="184"/>
                    <a:pt x="24" y="212"/>
                    <a:pt x="0" y="24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sz="2000" b="0"/>
            </a:p>
          </p:txBody>
        </p:sp>
        <p:sp>
          <p:nvSpPr>
            <p:cNvPr id="64" name="Freeform 28"/>
            <p:cNvSpPr>
              <a:spLocks/>
            </p:cNvSpPr>
            <p:nvPr/>
          </p:nvSpPr>
          <p:spPr bwMode="auto">
            <a:xfrm>
              <a:off x="1101" y="1511"/>
              <a:ext cx="33" cy="114"/>
            </a:xfrm>
            <a:custGeom>
              <a:avLst/>
              <a:gdLst>
                <a:gd name="T0" fmla="*/ 0 w 52"/>
                <a:gd name="T1" fmla="*/ 1 h 216"/>
                <a:gd name="T2" fmla="*/ 1 w 52"/>
                <a:gd name="T3" fmla="*/ 1 h 216"/>
                <a:gd name="T4" fmla="*/ 1 w 52"/>
                <a:gd name="T5" fmla="*/ 0 h 216"/>
                <a:gd name="T6" fmla="*/ 0 60000 65536"/>
                <a:gd name="T7" fmla="*/ 0 60000 65536"/>
                <a:gd name="T8" fmla="*/ 0 60000 65536"/>
                <a:gd name="T9" fmla="*/ 0 w 52"/>
                <a:gd name="T10" fmla="*/ 0 h 216"/>
                <a:gd name="T11" fmla="*/ 52 w 52"/>
                <a:gd name="T12" fmla="*/ 216 h 216"/>
              </a:gdLst>
              <a:ahLst/>
              <a:cxnLst>
                <a:cxn ang="T6">
                  <a:pos x="T0" y="T1"/>
                </a:cxn>
                <a:cxn ang="T7">
                  <a:pos x="T2" y="T3"/>
                </a:cxn>
                <a:cxn ang="T8">
                  <a:pos x="T4" y="T5"/>
                </a:cxn>
              </a:cxnLst>
              <a:rect l="T9" t="T10" r="T11" b="T12"/>
              <a:pathLst>
                <a:path w="52" h="216">
                  <a:moveTo>
                    <a:pt x="0" y="216"/>
                  </a:moveTo>
                  <a:cubicBezTo>
                    <a:pt x="8" y="196"/>
                    <a:pt x="44" y="132"/>
                    <a:pt x="48" y="96"/>
                  </a:cubicBezTo>
                  <a:cubicBezTo>
                    <a:pt x="52" y="60"/>
                    <a:pt x="29" y="20"/>
                    <a:pt x="24"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sz="2000" b="0"/>
            </a:p>
          </p:txBody>
        </p:sp>
      </p:grpSp>
      <mc:AlternateContent xmlns:mc="http://schemas.openxmlformats.org/markup-compatibility/2006" xmlns:a14="http://schemas.microsoft.com/office/drawing/2010/main">
        <mc:Choice Requires="a14">
          <p:sp>
            <p:nvSpPr>
              <p:cNvPr id="65" name="Szövegdoboz 64"/>
              <p:cNvSpPr txBox="1"/>
              <p:nvPr/>
            </p:nvSpPr>
            <p:spPr>
              <a:xfrm>
                <a:off x="5354389" y="2036088"/>
                <a:ext cx="85408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u-HU" sz="2000" i="1" dirty="0" smtClean="0">
                          <a:latin typeface="Cambria Math"/>
                        </a:rPr>
                        <m:t>𝑧</m:t>
                      </m:r>
                      <m:r>
                        <a:rPr lang="en-US" sz="2000" i="1" dirty="0" smtClean="0">
                          <a:latin typeface="Cambria Math"/>
                        </a:rPr>
                        <m:t>=</m:t>
                      </m:r>
                      <m:r>
                        <a:rPr lang="en-US" sz="2000" b="0" i="1" dirty="0" smtClean="0">
                          <a:latin typeface="Cambria Math"/>
                        </a:rPr>
                        <m:t>0</m:t>
                      </m:r>
                    </m:oMath>
                  </m:oMathPara>
                </a14:m>
                <a:endParaRPr lang="en-US" sz="2000" dirty="0"/>
              </a:p>
            </p:txBody>
          </p:sp>
        </mc:Choice>
        <mc:Fallback xmlns="">
          <p:sp>
            <p:nvSpPr>
              <p:cNvPr id="65" name="Szövegdoboz 64"/>
              <p:cNvSpPr txBox="1">
                <a:spLocks noRot="1" noChangeAspect="1" noMove="1" noResize="1" noEditPoints="1" noAdjustHandles="1" noChangeArrowheads="1" noChangeShapeType="1" noTextEdit="1"/>
              </p:cNvSpPr>
              <p:nvPr/>
            </p:nvSpPr>
            <p:spPr>
              <a:xfrm>
                <a:off x="5354389" y="2036088"/>
                <a:ext cx="854080" cy="400110"/>
              </a:xfrm>
              <a:prstGeom prst="rect">
                <a:avLst/>
              </a:prstGeom>
              <a:blipFill rotWithShape="1">
                <a:blip r:embed="rId13"/>
                <a:stretch>
                  <a:fillRect/>
                </a:stretch>
              </a:blipFill>
            </p:spPr>
            <p:txBody>
              <a:bodyPr/>
              <a:lstStyle/>
              <a:p>
                <a:r>
                  <a:rPr lang="en-US">
                    <a:noFill/>
                  </a:rPr>
                  <a:t> </a:t>
                </a:r>
              </a:p>
            </p:txBody>
          </p:sp>
        </mc:Fallback>
      </mc:AlternateContent>
      <p:sp>
        <p:nvSpPr>
          <p:cNvPr id="66" name="Ellipszis 65"/>
          <p:cNvSpPr/>
          <p:nvPr/>
        </p:nvSpPr>
        <p:spPr>
          <a:xfrm>
            <a:off x="1628477" y="1762749"/>
            <a:ext cx="867038" cy="277502"/>
          </a:xfrm>
          <a:prstGeom prst="ellipse">
            <a:avLst/>
          </a:prstGeom>
          <a:solidFill>
            <a:srgbClr val="14F85B">
              <a:alpha val="4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1028" name="Picture 4"/>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16258" y="2652540"/>
            <a:ext cx="1940514" cy="1737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artalom helye 2"/>
          <p:cNvSpPr txBox="1">
            <a:spLocks/>
          </p:cNvSpPr>
          <p:nvPr/>
        </p:nvSpPr>
        <p:spPr>
          <a:xfrm>
            <a:off x="4011408" y="4362969"/>
            <a:ext cx="2692540" cy="8100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Bef>
                <a:spcPts val="0"/>
              </a:spcBef>
              <a:spcAft>
                <a:spcPts val="0"/>
              </a:spcAft>
              <a:buFont typeface="Arial" panose="020B0604020202020204" pitchFamily="34" charset="0"/>
              <a:buNone/>
            </a:pPr>
            <a:r>
              <a:rPr lang="hu-HU" sz="1800" b="1" dirty="0" smtClean="0"/>
              <a:t>Klein</a:t>
            </a:r>
            <a:r>
              <a:rPr lang="hu-HU" sz="1800" dirty="0" smtClean="0"/>
              <a:t>: </a:t>
            </a:r>
            <a:r>
              <a:rPr lang="en-US" sz="1800" dirty="0" smtClean="0"/>
              <a:t>Lines are preserved</a:t>
            </a:r>
            <a:endParaRPr lang="hu-HU" sz="1800" dirty="0" smtClean="0"/>
          </a:p>
        </p:txBody>
      </p:sp>
      <p:pic>
        <p:nvPicPr>
          <p:cNvPr id="1031" name="Picture 7" descr="undefined"/>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040252" y="1031132"/>
            <a:ext cx="1029284" cy="105991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069536" y="1016194"/>
            <a:ext cx="1070817" cy="1073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4" descr="Henri Poincaré-2.jpg">
            <a:hlinkClick r:id="rId17"/>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069536" y="-20538"/>
            <a:ext cx="1074972" cy="104190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9" name="Téglalap 18"/>
              <p:cNvSpPr/>
              <p:nvPr/>
            </p:nvSpPr>
            <p:spPr>
              <a:xfrm>
                <a:off x="2374496" y="640500"/>
                <a:ext cx="2334485" cy="400110"/>
              </a:xfrm>
              <a:prstGeom prst="rect">
                <a:avLst/>
              </a:prstGeom>
              <a:solidFill>
                <a:schemeClr val="bg1"/>
              </a:solidFill>
              <a:ln>
                <a:solidFill>
                  <a:schemeClr val="tx1"/>
                </a:solidFill>
              </a:ln>
            </p:spPr>
            <p:txBody>
              <a:bodyPr wrap="none">
                <a:spAutoFit/>
              </a:bodyPr>
              <a:lstStyle/>
              <a:p>
                <a:pPr/>
                <a14:m>
                  <m:oMathPara xmlns:m="http://schemas.openxmlformats.org/officeDocument/2006/math">
                    <m:oMathParaPr>
                      <m:jc m:val="centerGroup"/>
                    </m:oMathParaPr>
                    <m:oMath xmlns:m="http://schemas.openxmlformats.org/officeDocument/2006/math">
                      <m:r>
                        <a:rPr lang="hu-HU" sz="2000" i="1" dirty="0" smtClean="0">
                          <a:latin typeface="Cambria Math"/>
                        </a:rPr>
                        <m:t>𝑥</m:t>
                      </m:r>
                      <m:r>
                        <a:rPr lang="hu-HU" sz="2000" i="1" baseline="30000" dirty="0">
                          <a:latin typeface="Cambria Math"/>
                        </a:rPr>
                        <m:t>2</m:t>
                      </m:r>
                      <m:r>
                        <a:rPr lang="hu-HU" sz="2000" i="1" dirty="0">
                          <a:latin typeface="Cambria Math"/>
                        </a:rPr>
                        <m:t>+</m:t>
                      </m:r>
                      <m:r>
                        <a:rPr lang="hu-HU" sz="2000" i="1" dirty="0">
                          <a:latin typeface="Cambria Math"/>
                        </a:rPr>
                        <m:t>𝑦</m:t>
                      </m:r>
                      <m:r>
                        <a:rPr lang="hu-HU" sz="2000" i="1" baseline="30000" dirty="0">
                          <a:latin typeface="Cambria Math"/>
                        </a:rPr>
                        <m:t>2</m:t>
                      </m:r>
                      <m:r>
                        <a:rPr lang="en-US" sz="2000" i="1" dirty="0" smtClean="0">
                          <a:latin typeface="Cambria Math"/>
                        </a:rPr>
                        <m:t>−</m:t>
                      </m:r>
                      <m:r>
                        <a:rPr lang="hu-HU" sz="2000" i="1" dirty="0">
                          <a:latin typeface="Cambria Math"/>
                        </a:rPr>
                        <m:t>𝑧</m:t>
                      </m:r>
                      <m:r>
                        <a:rPr lang="hu-HU" sz="2000" i="1" baseline="30000" dirty="0" smtClean="0">
                          <a:latin typeface="Cambria Math"/>
                        </a:rPr>
                        <m:t>2</m:t>
                      </m:r>
                      <m:r>
                        <a:rPr lang="en-US" sz="2000" i="1" dirty="0">
                          <a:latin typeface="Cambria Math"/>
                        </a:rPr>
                        <m:t>=</m:t>
                      </m:r>
                      <m:r>
                        <a:rPr lang="en-US" sz="2000" i="1" dirty="0">
                          <a:solidFill>
                            <a:prstClr val="black"/>
                          </a:solidFill>
                          <a:latin typeface="Cambria Math"/>
                        </a:rPr>
                        <m:t>−</m:t>
                      </m:r>
                      <m:r>
                        <a:rPr lang="en-US" sz="2000" i="1" dirty="0">
                          <a:latin typeface="Cambria Math" panose="02040503050406030204" pitchFamily="18" charset="0"/>
                        </a:rPr>
                        <m:t>𝑅</m:t>
                      </m:r>
                      <m:r>
                        <a:rPr lang="hu-HU" sz="2000" i="1" baseline="30000" dirty="0">
                          <a:latin typeface="Cambria Math"/>
                        </a:rPr>
                        <m:t>2</m:t>
                      </m:r>
                    </m:oMath>
                  </m:oMathPara>
                </a14:m>
                <a:endParaRPr lang="en-US" sz="2000" dirty="0"/>
              </a:p>
            </p:txBody>
          </p:sp>
        </mc:Choice>
        <mc:Fallback xmlns="">
          <p:sp>
            <p:nvSpPr>
              <p:cNvPr id="19" name="Téglalap 18"/>
              <p:cNvSpPr>
                <a:spLocks noRot="1" noChangeAspect="1" noMove="1" noResize="1" noEditPoints="1" noAdjustHandles="1" noChangeArrowheads="1" noChangeShapeType="1" noTextEdit="1"/>
              </p:cNvSpPr>
              <p:nvPr/>
            </p:nvSpPr>
            <p:spPr>
              <a:xfrm>
                <a:off x="2374496" y="640500"/>
                <a:ext cx="2334485" cy="400110"/>
              </a:xfrm>
              <a:prstGeom prst="rect">
                <a:avLst/>
              </a:prstGeom>
              <a:blipFill>
                <a:blip r:embed="rId19"/>
                <a:stretch>
                  <a:fillRect b="-7353"/>
                </a:stretch>
              </a:blipFill>
              <a:ln>
                <a:solidFill>
                  <a:schemeClr val="tx1"/>
                </a:solidFill>
              </a:ln>
            </p:spPr>
            <p:txBody>
              <a:bodyPr/>
              <a:lstStyle/>
              <a:p>
                <a:r>
                  <a:rPr lang="hu-HU">
                    <a:noFill/>
                  </a:rPr>
                  <a:t> </a:t>
                </a:r>
              </a:p>
            </p:txBody>
          </p:sp>
        </mc:Fallback>
      </mc:AlternateContent>
      <p:sp>
        <p:nvSpPr>
          <p:cNvPr id="67" name="Téglalap 66"/>
          <p:cNvSpPr/>
          <p:nvPr/>
        </p:nvSpPr>
        <p:spPr>
          <a:xfrm>
            <a:off x="7001337" y="4362948"/>
            <a:ext cx="1814472" cy="646331"/>
          </a:xfrm>
          <a:prstGeom prst="rect">
            <a:avLst/>
          </a:prstGeom>
        </p:spPr>
        <p:txBody>
          <a:bodyPr wrap="none">
            <a:spAutoFit/>
          </a:bodyPr>
          <a:lstStyle/>
          <a:p>
            <a:r>
              <a:rPr lang="hu-HU" sz="1800" b="1" dirty="0" err="1" smtClean="0">
                <a:latin typeface="+mn-lt"/>
              </a:rPr>
              <a:t>Minkowski</a:t>
            </a:r>
            <a:r>
              <a:rPr lang="hu-HU" sz="1800" b="1" dirty="0" smtClean="0">
                <a:latin typeface="+mn-lt"/>
              </a:rPr>
              <a:t> </a:t>
            </a:r>
            <a:r>
              <a:rPr lang="en-US" sz="1800" b="1" dirty="0" smtClean="0">
                <a:latin typeface="+mn-lt"/>
              </a:rPr>
              <a:t>space</a:t>
            </a:r>
            <a:endParaRPr lang="hu-HU" sz="1800" b="1" dirty="0" smtClean="0">
              <a:latin typeface="+mn-lt"/>
            </a:endParaRPr>
          </a:p>
          <a:p>
            <a:r>
              <a:rPr lang="en-US" sz="1800" b="1" dirty="0" smtClean="0">
                <a:solidFill>
                  <a:srgbClr val="FF0000"/>
                </a:solidFill>
                <a:latin typeface="+mn-lt"/>
              </a:rPr>
              <a:t>This is a sphere!</a:t>
            </a:r>
            <a:endParaRPr lang="en-US" sz="1800" b="1" dirty="0">
              <a:solidFill>
                <a:srgbClr val="FF0000"/>
              </a:solidFill>
              <a:latin typeface="+mn-lt"/>
            </a:endParaRPr>
          </a:p>
        </p:txBody>
      </p:sp>
      <p:pic>
        <p:nvPicPr>
          <p:cNvPr id="68" name="Picture 5"/>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000894" y="2641838"/>
            <a:ext cx="1908709" cy="173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4775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57200" y="94320"/>
            <a:ext cx="8229600" cy="857250"/>
          </a:xfrm>
        </p:spPr>
        <p:txBody>
          <a:bodyPr>
            <a:normAutofit fontScale="90000"/>
          </a:bodyPr>
          <a:lstStyle/>
          <a:p>
            <a:r>
              <a:rPr lang="hu-HU" dirty="0" err="1">
                <a:solidFill>
                  <a:srgbClr val="FF0000"/>
                </a:solidFill>
              </a:rPr>
              <a:t>Tiling</a:t>
            </a:r>
            <a:r>
              <a:rPr lang="hu-HU" dirty="0">
                <a:solidFill>
                  <a:srgbClr val="FF0000"/>
                </a:solidFill>
              </a:rPr>
              <a:t> </a:t>
            </a:r>
            <a:r>
              <a:rPr lang="hu-HU" dirty="0" err="1">
                <a:solidFill>
                  <a:srgbClr val="FF0000"/>
                </a:solidFill>
              </a:rPr>
              <a:t>with</a:t>
            </a:r>
            <a:r>
              <a:rPr lang="hu-HU" dirty="0">
                <a:solidFill>
                  <a:srgbClr val="FF0000"/>
                </a:solidFill>
              </a:rPr>
              <a:t> </a:t>
            </a:r>
            <a:r>
              <a:rPr lang="hu-HU" dirty="0" err="1">
                <a:solidFill>
                  <a:srgbClr val="FF0000"/>
                </a:solidFill>
              </a:rPr>
              <a:t>regular</a:t>
            </a:r>
            <a:r>
              <a:rPr lang="hu-HU" dirty="0">
                <a:solidFill>
                  <a:srgbClr val="FF0000"/>
                </a:solidFill>
              </a:rPr>
              <a:t>, </a:t>
            </a:r>
            <a:r>
              <a:rPr lang="hu-HU" dirty="0" err="1">
                <a:solidFill>
                  <a:srgbClr val="FF0000"/>
                </a:solidFill>
              </a:rPr>
              <a:t>congruent</a:t>
            </a:r>
            <a:r>
              <a:rPr lang="hu-HU" dirty="0">
                <a:solidFill>
                  <a:srgbClr val="FF0000"/>
                </a:solidFill>
              </a:rPr>
              <a:t> </a:t>
            </a:r>
            <a:r>
              <a:rPr lang="hu-HU" dirty="0" err="1" smtClean="0">
                <a:solidFill>
                  <a:srgbClr val="FF0000"/>
                </a:solidFill>
              </a:rPr>
              <a:t>polygons</a:t>
            </a:r>
            <a:endParaRPr lang="en-US" dirty="0">
              <a:solidFill>
                <a:srgbClr val="FF0000"/>
              </a:solidFill>
            </a:endParaRPr>
          </a:p>
        </p:txBody>
      </p:sp>
      <p:sp>
        <p:nvSpPr>
          <p:cNvPr id="3" name="Tartalom helye 2"/>
          <p:cNvSpPr>
            <a:spLocks noGrp="1"/>
          </p:cNvSpPr>
          <p:nvPr>
            <p:ph idx="1"/>
          </p:nvPr>
        </p:nvSpPr>
        <p:spPr>
          <a:xfrm>
            <a:off x="457200" y="879562"/>
            <a:ext cx="8229600" cy="476444"/>
          </a:xfrm>
        </p:spPr>
        <p:txBody>
          <a:bodyPr>
            <a:noAutofit/>
          </a:bodyPr>
          <a:lstStyle/>
          <a:p>
            <a:r>
              <a:rPr lang="hu-HU" sz="2800" dirty="0" err="1"/>
              <a:t>Euclidean</a:t>
            </a:r>
            <a:r>
              <a:rPr lang="hu-HU" sz="2800" dirty="0"/>
              <a:t> </a:t>
            </a:r>
            <a:r>
              <a:rPr lang="hu-HU" sz="2800" dirty="0" err="1"/>
              <a:t>geometry</a:t>
            </a:r>
            <a:endParaRPr lang="hu-HU" sz="2800" dirty="0"/>
          </a:p>
        </p:txBody>
      </p:sp>
      <p:sp>
        <p:nvSpPr>
          <p:cNvPr id="4" name="Háromszög 3"/>
          <p:cNvSpPr/>
          <p:nvPr/>
        </p:nvSpPr>
        <p:spPr>
          <a:xfrm>
            <a:off x="839730" y="1373564"/>
            <a:ext cx="594066" cy="4590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 name="Háromszög 4"/>
          <p:cNvSpPr/>
          <p:nvPr/>
        </p:nvSpPr>
        <p:spPr>
          <a:xfrm flipV="1">
            <a:off x="1151615" y="1381083"/>
            <a:ext cx="594066" cy="459051"/>
          </a:xfrm>
          <a:prstGeom prst="triangle">
            <a:avLst/>
          </a:prstGeom>
          <a:solidFill>
            <a:srgbClr val="D600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 name="Háromszög 5"/>
          <p:cNvSpPr/>
          <p:nvPr/>
        </p:nvSpPr>
        <p:spPr>
          <a:xfrm>
            <a:off x="1457654" y="1381083"/>
            <a:ext cx="594066" cy="459051"/>
          </a:xfrm>
          <a:prstGeom prst="triangle">
            <a:avLst/>
          </a:prstGeom>
          <a:solidFill>
            <a:srgbClr val="01AF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 name="Háromszög 6"/>
          <p:cNvSpPr/>
          <p:nvPr/>
        </p:nvSpPr>
        <p:spPr>
          <a:xfrm flipV="1">
            <a:off x="1738443" y="1375362"/>
            <a:ext cx="594066" cy="459051"/>
          </a:xfrm>
          <a:prstGeom prst="triangle">
            <a:avLst/>
          </a:prstGeom>
          <a:solidFill>
            <a:srgbClr val="CC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 name="Háromszög 7"/>
          <p:cNvSpPr/>
          <p:nvPr/>
        </p:nvSpPr>
        <p:spPr>
          <a:xfrm>
            <a:off x="548553" y="1832615"/>
            <a:ext cx="594066" cy="459051"/>
          </a:xfrm>
          <a:prstGeom prst="triangl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 name="Háromszög 8"/>
          <p:cNvSpPr/>
          <p:nvPr/>
        </p:nvSpPr>
        <p:spPr>
          <a:xfrm flipV="1">
            <a:off x="845586" y="1832614"/>
            <a:ext cx="594066" cy="459051"/>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Háromszög 9"/>
          <p:cNvSpPr/>
          <p:nvPr/>
        </p:nvSpPr>
        <p:spPr>
          <a:xfrm>
            <a:off x="1144377" y="1824307"/>
            <a:ext cx="594066" cy="459051"/>
          </a:xfrm>
          <a:prstGeom prst="triangle">
            <a:avLst/>
          </a:prstGeom>
          <a:solidFill>
            <a:srgbClr val="B2B2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 name="Háromszög 10"/>
          <p:cNvSpPr/>
          <p:nvPr/>
        </p:nvSpPr>
        <p:spPr>
          <a:xfrm flipV="1">
            <a:off x="1448648" y="1824667"/>
            <a:ext cx="594066" cy="459051"/>
          </a:xfrm>
          <a:prstGeom prst="triangl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 name="Háromszög 11"/>
          <p:cNvSpPr/>
          <p:nvPr/>
        </p:nvSpPr>
        <p:spPr>
          <a:xfrm>
            <a:off x="1756637" y="1824306"/>
            <a:ext cx="594066" cy="459051"/>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 name="Téglalap 12"/>
          <p:cNvSpPr/>
          <p:nvPr/>
        </p:nvSpPr>
        <p:spPr>
          <a:xfrm>
            <a:off x="2951820" y="1448590"/>
            <a:ext cx="443648" cy="391544"/>
          </a:xfrm>
          <a:prstGeom prst="rect">
            <a:avLst/>
          </a:prstGeom>
          <a:solidFill>
            <a:srgbClr val="D795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Téglalap 13"/>
          <p:cNvSpPr/>
          <p:nvPr/>
        </p:nvSpPr>
        <p:spPr>
          <a:xfrm>
            <a:off x="3395468" y="1448590"/>
            <a:ext cx="420448" cy="39154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Téglalap 14"/>
          <p:cNvSpPr/>
          <p:nvPr/>
        </p:nvSpPr>
        <p:spPr>
          <a:xfrm>
            <a:off x="2951820" y="1840134"/>
            <a:ext cx="443648" cy="391544"/>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 name="Téglalap 15"/>
          <p:cNvSpPr/>
          <p:nvPr/>
        </p:nvSpPr>
        <p:spPr>
          <a:xfrm>
            <a:off x="3395468" y="1840134"/>
            <a:ext cx="420448" cy="39154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7" name="Téglalap 16"/>
          <p:cNvSpPr/>
          <p:nvPr/>
        </p:nvSpPr>
        <p:spPr>
          <a:xfrm>
            <a:off x="3815916" y="1840134"/>
            <a:ext cx="420448" cy="39154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8" name="Téglalap 17"/>
          <p:cNvSpPr/>
          <p:nvPr/>
        </p:nvSpPr>
        <p:spPr>
          <a:xfrm>
            <a:off x="3815916" y="1448590"/>
            <a:ext cx="420448" cy="39154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 name="Szabályos ötszög 18"/>
          <p:cNvSpPr/>
          <p:nvPr/>
        </p:nvSpPr>
        <p:spPr>
          <a:xfrm>
            <a:off x="5223710" y="1642180"/>
            <a:ext cx="608973" cy="587315"/>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Szabályos ötszög 19"/>
          <p:cNvSpPr/>
          <p:nvPr/>
        </p:nvSpPr>
        <p:spPr>
          <a:xfrm rot="19367384">
            <a:off x="5525315" y="1221710"/>
            <a:ext cx="614737" cy="587315"/>
          </a:xfrm>
          <a:prstGeom prst="pentago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Szabályos ötszög 20"/>
          <p:cNvSpPr/>
          <p:nvPr/>
        </p:nvSpPr>
        <p:spPr>
          <a:xfrm rot="19527746">
            <a:off x="4904623" y="1236334"/>
            <a:ext cx="615780" cy="587315"/>
          </a:xfrm>
          <a:prstGeom prst="pentagon">
            <a:avLst/>
          </a:prstGeom>
          <a:solidFill>
            <a:srgbClr val="D795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2" name="Hatszög 21"/>
          <p:cNvSpPr/>
          <p:nvPr/>
        </p:nvSpPr>
        <p:spPr>
          <a:xfrm>
            <a:off x="7236296" y="1603089"/>
            <a:ext cx="540060" cy="47255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3" name="Hatszög 22"/>
          <p:cNvSpPr/>
          <p:nvPr/>
        </p:nvSpPr>
        <p:spPr>
          <a:xfrm>
            <a:off x="7236296" y="1123198"/>
            <a:ext cx="540060" cy="472553"/>
          </a:xfrm>
          <a:prstGeom prst="hexagon">
            <a:avLst/>
          </a:prstGeom>
          <a:solidFill>
            <a:srgbClr val="D795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4" name="Hatszög 23"/>
          <p:cNvSpPr/>
          <p:nvPr/>
        </p:nvSpPr>
        <p:spPr>
          <a:xfrm>
            <a:off x="7668344" y="1361860"/>
            <a:ext cx="540060" cy="472553"/>
          </a:xfrm>
          <a:prstGeom prst="hexag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5" name="Hatszög 24"/>
          <p:cNvSpPr/>
          <p:nvPr/>
        </p:nvSpPr>
        <p:spPr>
          <a:xfrm>
            <a:off x="7668344" y="883452"/>
            <a:ext cx="540060" cy="472553"/>
          </a:xfrm>
          <a:prstGeom prst="hexagon">
            <a:avLst/>
          </a:prstGeom>
          <a:solidFill>
            <a:srgbClr val="CC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6" name="Hatszög 25"/>
          <p:cNvSpPr/>
          <p:nvPr/>
        </p:nvSpPr>
        <p:spPr>
          <a:xfrm>
            <a:off x="8100392" y="1588031"/>
            <a:ext cx="540060" cy="472553"/>
          </a:xfrm>
          <a:prstGeom prst="hexagon">
            <a:avLst/>
          </a:prstGeom>
          <a:solidFill>
            <a:srgbClr val="7777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Hatszög 26"/>
          <p:cNvSpPr/>
          <p:nvPr/>
        </p:nvSpPr>
        <p:spPr>
          <a:xfrm>
            <a:off x="8100392" y="1129336"/>
            <a:ext cx="540060" cy="472553"/>
          </a:xfrm>
          <a:prstGeom prst="hexag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8" name="Hatszög 27"/>
          <p:cNvSpPr/>
          <p:nvPr/>
        </p:nvSpPr>
        <p:spPr>
          <a:xfrm>
            <a:off x="7668344" y="1832614"/>
            <a:ext cx="540060" cy="472553"/>
          </a:xfrm>
          <a:prstGeom prst="hexag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 name="Szövegdoboz 28"/>
          <p:cNvSpPr txBox="1"/>
          <p:nvPr/>
        </p:nvSpPr>
        <p:spPr>
          <a:xfrm>
            <a:off x="1181937" y="2310720"/>
            <a:ext cx="739305" cy="400110"/>
          </a:xfrm>
          <a:prstGeom prst="rect">
            <a:avLst/>
          </a:prstGeom>
          <a:noFill/>
        </p:spPr>
        <p:txBody>
          <a:bodyPr wrap="none" rtlCol="0">
            <a:spAutoFit/>
          </a:bodyPr>
          <a:lstStyle/>
          <a:p>
            <a:r>
              <a:rPr lang="hu-HU" sz="2000" dirty="0"/>
              <a:t>(</a:t>
            </a:r>
            <a:r>
              <a:rPr lang="hu-HU" sz="2000" dirty="0" smtClean="0"/>
              <a:t>3, 6)</a:t>
            </a:r>
            <a:endParaRPr lang="en-US" sz="2000" dirty="0"/>
          </a:p>
        </p:txBody>
      </p:sp>
      <p:sp>
        <p:nvSpPr>
          <p:cNvPr id="30" name="Szövegdoboz 29"/>
          <p:cNvSpPr txBox="1"/>
          <p:nvPr/>
        </p:nvSpPr>
        <p:spPr>
          <a:xfrm>
            <a:off x="3242711" y="2305167"/>
            <a:ext cx="739305" cy="400110"/>
          </a:xfrm>
          <a:prstGeom prst="rect">
            <a:avLst/>
          </a:prstGeom>
          <a:noFill/>
        </p:spPr>
        <p:txBody>
          <a:bodyPr wrap="none" rtlCol="0">
            <a:spAutoFit/>
          </a:bodyPr>
          <a:lstStyle/>
          <a:p>
            <a:r>
              <a:rPr lang="hu-HU" sz="2000" dirty="0"/>
              <a:t>(</a:t>
            </a:r>
            <a:r>
              <a:rPr lang="hu-HU" sz="2000" dirty="0" smtClean="0"/>
              <a:t>4, </a:t>
            </a:r>
            <a:r>
              <a:rPr lang="hu-HU" sz="2000" dirty="0" err="1" smtClean="0"/>
              <a:t>4</a:t>
            </a:r>
            <a:r>
              <a:rPr lang="hu-HU" sz="2000" dirty="0" smtClean="0"/>
              <a:t>)</a:t>
            </a:r>
            <a:endParaRPr lang="en-US" sz="2000" dirty="0"/>
          </a:p>
        </p:txBody>
      </p:sp>
      <p:sp>
        <p:nvSpPr>
          <p:cNvPr id="31" name="Szövegdoboz 30"/>
          <p:cNvSpPr txBox="1"/>
          <p:nvPr/>
        </p:nvSpPr>
        <p:spPr>
          <a:xfrm>
            <a:off x="7579071" y="2305167"/>
            <a:ext cx="833342" cy="400110"/>
          </a:xfrm>
          <a:prstGeom prst="rect">
            <a:avLst/>
          </a:prstGeom>
          <a:noFill/>
        </p:spPr>
        <p:txBody>
          <a:bodyPr wrap="square" rtlCol="0">
            <a:spAutoFit/>
          </a:bodyPr>
          <a:lstStyle/>
          <a:p>
            <a:r>
              <a:rPr lang="hu-HU" sz="2000" dirty="0" smtClean="0"/>
              <a:t>(6, 3)</a:t>
            </a:r>
            <a:endParaRPr lang="en-US" sz="2000"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6406" y="3224762"/>
            <a:ext cx="1524177" cy="135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00960" y="3224762"/>
            <a:ext cx="1511968" cy="135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4944" y="3217604"/>
            <a:ext cx="1501848" cy="135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26321" y="3222796"/>
            <a:ext cx="1509936" cy="135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Szövegdoboz 43"/>
          <p:cNvSpPr txBox="1"/>
          <p:nvPr/>
        </p:nvSpPr>
        <p:spPr>
          <a:xfrm>
            <a:off x="1230111" y="4547760"/>
            <a:ext cx="851515" cy="461665"/>
          </a:xfrm>
          <a:prstGeom prst="rect">
            <a:avLst/>
          </a:prstGeom>
          <a:noFill/>
        </p:spPr>
        <p:txBody>
          <a:bodyPr wrap="none" rtlCol="0">
            <a:spAutoFit/>
          </a:bodyPr>
          <a:lstStyle/>
          <a:p>
            <a:r>
              <a:rPr lang="hu-HU" dirty="0"/>
              <a:t>(</a:t>
            </a:r>
            <a:r>
              <a:rPr lang="hu-HU" dirty="0" smtClean="0"/>
              <a:t>3, 7)</a:t>
            </a:r>
            <a:endParaRPr lang="en-US" dirty="0"/>
          </a:p>
        </p:txBody>
      </p:sp>
      <p:sp>
        <p:nvSpPr>
          <p:cNvPr id="45" name="Szövegdoboz 44"/>
          <p:cNvSpPr txBox="1"/>
          <p:nvPr/>
        </p:nvSpPr>
        <p:spPr>
          <a:xfrm>
            <a:off x="3131929" y="4547760"/>
            <a:ext cx="851515" cy="461665"/>
          </a:xfrm>
          <a:prstGeom prst="rect">
            <a:avLst/>
          </a:prstGeom>
          <a:noFill/>
        </p:spPr>
        <p:txBody>
          <a:bodyPr wrap="none" rtlCol="0">
            <a:spAutoFit/>
          </a:bodyPr>
          <a:lstStyle/>
          <a:p>
            <a:r>
              <a:rPr lang="hu-HU" dirty="0"/>
              <a:t>(</a:t>
            </a:r>
            <a:r>
              <a:rPr lang="hu-HU" dirty="0" smtClean="0"/>
              <a:t>3, 8)</a:t>
            </a:r>
            <a:endParaRPr lang="en-US" dirty="0"/>
          </a:p>
        </p:txBody>
      </p:sp>
      <p:sp>
        <p:nvSpPr>
          <p:cNvPr id="46" name="Szövegdoboz 45"/>
          <p:cNvSpPr txBox="1"/>
          <p:nvPr/>
        </p:nvSpPr>
        <p:spPr>
          <a:xfrm>
            <a:off x="5131558" y="4547760"/>
            <a:ext cx="851515" cy="461665"/>
          </a:xfrm>
          <a:prstGeom prst="rect">
            <a:avLst/>
          </a:prstGeom>
          <a:noFill/>
        </p:spPr>
        <p:txBody>
          <a:bodyPr wrap="none" rtlCol="0">
            <a:spAutoFit/>
          </a:bodyPr>
          <a:lstStyle/>
          <a:p>
            <a:r>
              <a:rPr lang="hu-HU" dirty="0" smtClean="0"/>
              <a:t>(5, 4)</a:t>
            </a:r>
            <a:endParaRPr lang="en-US" dirty="0"/>
          </a:p>
        </p:txBody>
      </p:sp>
      <p:sp>
        <p:nvSpPr>
          <p:cNvPr id="47" name="Szövegdoboz 46"/>
          <p:cNvSpPr txBox="1"/>
          <p:nvPr/>
        </p:nvSpPr>
        <p:spPr>
          <a:xfrm>
            <a:off x="7131187" y="4547760"/>
            <a:ext cx="851515" cy="461665"/>
          </a:xfrm>
          <a:prstGeom prst="rect">
            <a:avLst/>
          </a:prstGeom>
          <a:noFill/>
        </p:spPr>
        <p:txBody>
          <a:bodyPr wrap="none" rtlCol="0">
            <a:spAutoFit/>
          </a:bodyPr>
          <a:lstStyle/>
          <a:p>
            <a:r>
              <a:rPr lang="hu-HU" dirty="0" smtClean="0"/>
              <a:t>(5, </a:t>
            </a:r>
            <a:r>
              <a:rPr lang="hu-HU" dirty="0" err="1" smtClean="0"/>
              <a:t>5</a:t>
            </a:r>
            <a:r>
              <a:rPr lang="hu-HU" dirty="0" smtClean="0"/>
              <a:t>)</a:t>
            </a:r>
            <a:endParaRPr lang="en-US" dirty="0"/>
          </a:p>
        </p:txBody>
      </p:sp>
      <p:sp>
        <p:nvSpPr>
          <p:cNvPr id="48" name="Szövegdoboz 47"/>
          <p:cNvSpPr txBox="1"/>
          <p:nvPr/>
        </p:nvSpPr>
        <p:spPr>
          <a:xfrm>
            <a:off x="5288944" y="956212"/>
            <a:ext cx="543739" cy="400110"/>
          </a:xfrm>
          <a:prstGeom prst="rect">
            <a:avLst/>
          </a:prstGeom>
          <a:noFill/>
        </p:spPr>
        <p:txBody>
          <a:bodyPr wrap="none" rtlCol="0">
            <a:spAutoFit/>
          </a:bodyPr>
          <a:lstStyle/>
          <a:p>
            <a:r>
              <a:rPr lang="hu-HU" sz="2000" dirty="0" smtClean="0"/>
              <a:t>36</a:t>
            </a:r>
            <a:r>
              <a:rPr lang="hu-HU" sz="2000" dirty="0" smtClean="0">
                <a:sym typeface="Symbol"/>
              </a:rPr>
              <a:t></a:t>
            </a:r>
            <a:endParaRPr lang="en-US" sz="2000" dirty="0"/>
          </a:p>
        </p:txBody>
      </p:sp>
      <p:sp>
        <p:nvSpPr>
          <p:cNvPr id="49" name="Szövegdoboz 48"/>
          <p:cNvSpPr txBox="1"/>
          <p:nvPr/>
        </p:nvSpPr>
        <p:spPr>
          <a:xfrm>
            <a:off x="5528196" y="1373564"/>
            <a:ext cx="671979" cy="400110"/>
          </a:xfrm>
          <a:prstGeom prst="rect">
            <a:avLst/>
          </a:prstGeom>
          <a:noFill/>
        </p:spPr>
        <p:txBody>
          <a:bodyPr wrap="none" rtlCol="0">
            <a:spAutoFit/>
          </a:bodyPr>
          <a:lstStyle/>
          <a:p>
            <a:r>
              <a:rPr lang="hu-HU" sz="2000" dirty="0" smtClean="0"/>
              <a:t>108</a:t>
            </a:r>
            <a:r>
              <a:rPr lang="hu-HU" sz="2000" dirty="0" smtClean="0">
                <a:sym typeface="Symbol"/>
              </a:rPr>
              <a:t></a:t>
            </a:r>
            <a:endParaRPr lang="en-US" sz="2000" dirty="0"/>
          </a:p>
        </p:txBody>
      </p:sp>
      <p:sp>
        <p:nvSpPr>
          <p:cNvPr id="50" name="Szövegdoboz 49"/>
          <p:cNvSpPr txBox="1"/>
          <p:nvPr/>
        </p:nvSpPr>
        <p:spPr>
          <a:xfrm>
            <a:off x="1462409" y="1787755"/>
            <a:ext cx="580305" cy="369332"/>
          </a:xfrm>
          <a:prstGeom prst="rect">
            <a:avLst/>
          </a:prstGeom>
          <a:noFill/>
        </p:spPr>
        <p:txBody>
          <a:bodyPr wrap="square" rtlCol="0">
            <a:spAutoFit/>
          </a:bodyPr>
          <a:lstStyle/>
          <a:p>
            <a:r>
              <a:rPr lang="hu-HU" sz="1800" dirty="0" smtClean="0"/>
              <a:t>60</a:t>
            </a:r>
            <a:r>
              <a:rPr lang="hu-HU" sz="1800" dirty="0" smtClean="0">
                <a:sym typeface="Symbol"/>
              </a:rPr>
              <a:t></a:t>
            </a:r>
            <a:endParaRPr lang="en-US" sz="1800" dirty="0"/>
          </a:p>
        </p:txBody>
      </p:sp>
      <p:sp>
        <p:nvSpPr>
          <p:cNvPr id="51" name="Szövegdoboz 50"/>
          <p:cNvSpPr txBox="1"/>
          <p:nvPr/>
        </p:nvSpPr>
        <p:spPr>
          <a:xfrm>
            <a:off x="3357562" y="1830627"/>
            <a:ext cx="577966" cy="400110"/>
          </a:xfrm>
          <a:prstGeom prst="rect">
            <a:avLst/>
          </a:prstGeom>
          <a:noFill/>
        </p:spPr>
        <p:txBody>
          <a:bodyPr wrap="square" rtlCol="0">
            <a:spAutoFit/>
          </a:bodyPr>
          <a:lstStyle/>
          <a:p>
            <a:r>
              <a:rPr lang="hu-HU" sz="2000" dirty="0" smtClean="0"/>
              <a:t>90</a:t>
            </a:r>
            <a:r>
              <a:rPr lang="hu-HU" sz="2000" dirty="0" smtClean="0">
                <a:sym typeface="Symbol"/>
              </a:rPr>
              <a:t></a:t>
            </a:r>
            <a:endParaRPr lang="en-US" sz="2000" dirty="0"/>
          </a:p>
        </p:txBody>
      </p:sp>
      <p:sp>
        <p:nvSpPr>
          <p:cNvPr id="52" name="Szövegdoboz 51"/>
          <p:cNvSpPr txBox="1"/>
          <p:nvPr/>
        </p:nvSpPr>
        <p:spPr>
          <a:xfrm>
            <a:off x="7654121" y="1418423"/>
            <a:ext cx="758292" cy="369332"/>
          </a:xfrm>
          <a:prstGeom prst="rect">
            <a:avLst/>
          </a:prstGeom>
          <a:noFill/>
        </p:spPr>
        <p:txBody>
          <a:bodyPr wrap="square" rtlCol="0">
            <a:spAutoFit/>
          </a:bodyPr>
          <a:lstStyle/>
          <a:p>
            <a:pPr algn="l"/>
            <a:r>
              <a:rPr lang="hu-HU" sz="1800" dirty="0" smtClean="0"/>
              <a:t>120</a:t>
            </a:r>
            <a:r>
              <a:rPr lang="hu-HU" sz="1800" dirty="0" smtClean="0">
                <a:sym typeface="Symbol"/>
              </a:rPr>
              <a:t></a:t>
            </a:r>
            <a:endParaRPr lang="en-US" sz="1800" dirty="0"/>
          </a:p>
        </p:txBody>
      </p:sp>
      <p:sp>
        <p:nvSpPr>
          <p:cNvPr id="53" name="Tartalom helye 2"/>
          <p:cNvSpPr txBox="1">
            <a:spLocks/>
          </p:cNvSpPr>
          <p:nvPr/>
        </p:nvSpPr>
        <p:spPr>
          <a:xfrm>
            <a:off x="467544" y="2684104"/>
            <a:ext cx="8229600" cy="16234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hu-HU" sz="2800" dirty="0" err="1"/>
              <a:t>Hyperbolic</a:t>
            </a:r>
            <a:r>
              <a:rPr lang="hu-HU" sz="2800" dirty="0"/>
              <a:t> </a:t>
            </a:r>
            <a:r>
              <a:rPr lang="hu-HU" sz="2800" dirty="0" err="1"/>
              <a:t>geometry</a:t>
            </a:r>
            <a:endParaRPr lang="en-US" sz="2800" dirty="0"/>
          </a:p>
        </p:txBody>
      </p:sp>
      <p:sp>
        <p:nvSpPr>
          <p:cNvPr id="54" name="Akciógomb: Tovább vagy Következő 53">
            <a:hlinkClick r:id="rId7" action="ppaction://program" highlightClick="1"/>
          </p:cNvPr>
          <p:cNvSpPr/>
          <p:nvPr/>
        </p:nvSpPr>
        <p:spPr>
          <a:xfrm>
            <a:off x="8460432" y="4608535"/>
            <a:ext cx="576064" cy="437546"/>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9595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 presetClass="exit" presetSubtype="4" fill="hold" grpId="1" nodeType="clickEffect">
                                  <p:stCondLst>
                                    <p:cond delay="0"/>
                                  </p:stCondLst>
                                  <p:childTnLst>
                                    <p:anim calcmode="lin" valueType="num">
                                      <p:cBhvr additive="base">
                                        <p:cTn id="68" dur="500"/>
                                        <p:tgtEl>
                                          <p:spTgt spid="19"/>
                                        </p:tgtEl>
                                        <p:attrNameLst>
                                          <p:attrName>ppt_x</p:attrName>
                                        </p:attrNameLst>
                                      </p:cBhvr>
                                      <p:tavLst>
                                        <p:tav tm="0">
                                          <p:val>
                                            <p:strVal val="ppt_x"/>
                                          </p:val>
                                        </p:tav>
                                        <p:tav tm="100000">
                                          <p:val>
                                            <p:strVal val="ppt_x"/>
                                          </p:val>
                                        </p:tav>
                                      </p:tavLst>
                                    </p:anim>
                                    <p:anim calcmode="lin" valueType="num">
                                      <p:cBhvr additive="base">
                                        <p:cTn id="69" dur="500"/>
                                        <p:tgtEl>
                                          <p:spTgt spid="19"/>
                                        </p:tgtEl>
                                        <p:attrNameLst>
                                          <p:attrName>ppt_y</p:attrName>
                                        </p:attrNameLst>
                                      </p:cBhvr>
                                      <p:tavLst>
                                        <p:tav tm="0">
                                          <p:val>
                                            <p:strVal val="ppt_y"/>
                                          </p:val>
                                        </p:tav>
                                        <p:tav tm="100000">
                                          <p:val>
                                            <p:strVal val="1+ppt_h/2"/>
                                          </p:val>
                                        </p:tav>
                                      </p:tavLst>
                                    </p:anim>
                                    <p:set>
                                      <p:cBhvr>
                                        <p:cTn id="70" dur="1" fill="hold">
                                          <p:stCondLst>
                                            <p:cond delay="499"/>
                                          </p:stCondLst>
                                        </p:cTn>
                                        <p:tgtEl>
                                          <p:spTgt spid="19"/>
                                        </p:tgtEl>
                                        <p:attrNameLst>
                                          <p:attrName>style.visibility</p:attrName>
                                        </p:attrNameLst>
                                      </p:cBhvr>
                                      <p:to>
                                        <p:strVal val="hidden"/>
                                      </p:to>
                                    </p:set>
                                  </p:childTnLst>
                                </p:cTn>
                              </p:par>
                              <p:par>
                                <p:cTn id="71" presetID="2" presetClass="exit" presetSubtype="4" fill="hold" grpId="1" nodeType="withEffect">
                                  <p:stCondLst>
                                    <p:cond delay="0"/>
                                  </p:stCondLst>
                                  <p:childTnLst>
                                    <p:anim calcmode="lin" valueType="num">
                                      <p:cBhvr additive="base">
                                        <p:cTn id="72" dur="500"/>
                                        <p:tgtEl>
                                          <p:spTgt spid="49"/>
                                        </p:tgtEl>
                                        <p:attrNameLst>
                                          <p:attrName>ppt_x</p:attrName>
                                        </p:attrNameLst>
                                      </p:cBhvr>
                                      <p:tavLst>
                                        <p:tav tm="0">
                                          <p:val>
                                            <p:strVal val="ppt_x"/>
                                          </p:val>
                                        </p:tav>
                                        <p:tav tm="100000">
                                          <p:val>
                                            <p:strVal val="ppt_x"/>
                                          </p:val>
                                        </p:tav>
                                      </p:tavLst>
                                    </p:anim>
                                    <p:anim calcmode="lin" valueType="num">
                                      <p:cBhvr additive="base">
                                        <p:cTn id="73" dur="500"/>
                                        <p:tgtEl>
                                          <p:spTgt spid="49"/>
                                        </p:tgtEl>
                                        <p:attrNameLst>
                                          <p:attrName>ppt_y</p:attrName>
                                        </p:attrNameLst>
                                      </p:cBhvr>
                                      <p:tavLst>
                                        <p:tav tm="0">
                                          <p:val>
                                            <p:strVal val="ppt_y"/>
                                          </p:val>
                                        </p:tav>
                                        <p:tav tm="100000">
                                          <p:val>
                                            <p:strVal val="1+ppt_h/2"/>
                                          </p:val>
                                        </p:tav>
                                      </p:tavLst>
                                    </p:anim>
                                    <p:set>
                                      <p:cBhvr>
                                        <p:cTn id="74" dur="1" fill="hold">
                                          <p:stCondLst>
                                            <p:cond delay="499"/>
                                          </p:stCondLst>
                                        </p:cTn>
                                        <p:tgtEl>
                                          <p:spTgt spid="49"/>
                                        </p:tgtEl>
                                        <p:attrNameLst>
                                          <p:attrName>style.visibility</p:attrName>
                                        </p:attrNameLst>
                                      </p:cBhvr>
                                      <p:to>
                                        <p:strVal val="hidden"/>
                                      </p:to>
                                    </p:set>
                                  </p:childTnLst>
                                </p:cTn>
                              </p:par>
                              <p:par>
                                <p:cTn id="75" presetID="2" presetClass="exit" presetSubtype="4" fill="hold" grpId="1" nodeType="withEffect">
                                  <p:stCondLst>
                                    <p:cond delay="0"/>
                                  </p:stCondLst>
                                  <p:childTnLst>
                                    <p:anim calcmode="lin" valueType="num">
                                      <p:cBhvr additive="base">
                                        <p:cTn id="76" dur="500"/>
                                        <p:tgtEl>
                                          <p:spTgt spid="20"/>
                                        </p:tgtEl>
                                        <p:attrNameLst>
                                          <p:attrName>ppt_x</p:attrName>
                                        </p:attrNameLst>
                                      </p:cBhvr>
                                      <p:tavLst>
                                        <p:tav tm="0">
                                          <p:val>
                                            <p:strVal val="ppt_x"/>
                                          </p:val>
                                        </p:tav>
                                        <p:tav tm="100000">
                                          <p:val>
                                            <p:strVal val="ppt_x"/>
                                          </p:val>
                                        </p:tav>
                                      </p:tavLst>
                                    </p:anim>
                                    <p:anim calcmode="lin" valueType="num">
                                      <p:cBhvr additive="base">
                                        <p:cTn id="77" dur="500"/>
                                        <p:tgtEl>
                                          <p:spTgt spid="20"/>
                                        </p:tgtEl>
                                        <p:attrNameLst>
                                          <p:attrName>ppt_y</p:attrName>
                                        </p:attrNameLst>
                                      </p:cBhvr>
                                      <p:tavLst>
                                        <p:tav tm="0">
                                          <p:val>
                                            <p:strVal val="ppt_y"/>
                                          </p:val>
                                        </p:tav>
                                        <p:tav tm="100000">
                                          <p:val>
                                            <p:strVal val="1+ppt_h/2"/>
                                          </p:val>
                                        </p:tav>
                                      </p:tavLst>
                                    </p:anim>
                                    <p:set>
                                      <p:cBhvr>
                                        <p:cTn id="78" dur="1" fill="hold">
                                          <p:stCondLst>
                                            <p:cond delay="499"/>
                                          </p:stCondLst>
                                        </p:cTn>
                                        <p:tgtEl>
                                          <p:spTgt spid="20"/>
                                        </p:tgtEl>
                                        <p:attrNameLst>
                                          <p:attrName>style.visibility</p:attrName>
                                        </p:attrNameLst>
                                      </p:cBhvr>
                                      <p:to>
                                        <p:strVal val="hidden"/>
                                      </p:to>
                                    </p:set>
                                  </p:childTnLst>
                                </p:cTn>
                              </p:par>
                              <p:par>
                                <p:cTn id="79" presetID="2" presetClass="exit" presetSubtype="4" fill="hold" grpId="1" nodeType="withEffect">
                                  <p:stCondLst>
                                    <p:cond delay="0"/>
                                  </p:stCondLst>
                                  <p:childTnLst>
                                    <p:anim calcmode="lin" valueType="num">
                                      <p:cBhvr additive="base">
                                        <p:cTn id="80" dur="500"/>
                                        <p:tgtEl>
                                          <p:spTgt spid="21"/>
                                        </p:tgtEl>
                                        <p:attrNameLst>
                                          <p:attrName>ppt_x</p:attrName>
                                        </p:attrNameLst>
                                      </p:cBhvr>
                                      <p:tavLst>
                                        <p:tav tm="0">
                                          <p:val>
                                            <p:strVal val="ppt_x"/>
                                          </p:val>
                                        </p:tav>
                                        <p:tav tm="100000">
                                          <p:val>
                                            <p:strVal val="ppt_x"/>
                                          </p:val>
                                        </p:tav>
                                      </p:tavLst>
                                    </p:anim>
                                    <p:anim calcmode="lin" valueType="num">
                                      <p:cBhvr additive="base">
                                        <p:cTn id="81" dur="500"/>
                                        <p:tgtEl>
                                          <p:spTgt spid="21"/>
                                        </p:tgtEl>
                                        <p:attrNameLst>
                                          <p:attrName>ppt_y</p:attrName>
                                        </p:attrNameLst>
                                      </p:cBhvr>
                                      <p:tavLst>
                                        <p:tav tm="0">
                                          <p:val>
                                            <p:strVal val="ppt_y"/>
                                          </p:val>
                                        </p:tav>
                                        <p:tav tm="100000">
                                          <p:val>
                                            <p:strVal val="1+ppt_h/2"/>
                                          </p:val>
                                        </p:tav>
                                      </p:tavLst>
                                    </p:anim>
                                    <p:set>
                                      <p:cBhvr>
                                        <p:cTn id="82" dur="1" fill="hold">
                                          <p:stCondLst>
                                            <p:cond delay="499"/>
                                          </p:stCondLst>
                                        </p:cTn>
                                        <p:tgtEl>
                                          <p:spTgt spid="21"/>
                                        </p:tgtEl>
                                        <p:attrNameLst>
                                          <p:attrName>style.visibility</p:attrName>
                                        </p:attrNameLst>
                                      </p:cBhvr>
                                      <p:to>
                                        <p:strVal val="hidden"/>
                                      </p:to>
                                    </p:set>
                                  </p:childTnLst>
                                </p:cTn>
                              </p:par>
                              <p:par>
                                <p:cTn id="83" presetID="2" presetClass="exit" presetSubtype="4" fill="hold" grpId="1" nodeType="withEffect">
                                  <p:stCondLst>
                                    <p:cond delay="0"/>
                                  </p:stCondLst>
                                  <p:childTnLst>
                                    <p:anim calcmode="lin" valueType="num">
                                      <p:cBhvr additive="base">
                                        <p:cTn id="84" dur="500"/>
                                        <p:tgtEl>
                                          <p:spTgt spid="48"/>
                                        </p:tgtEl>
                                        <p:attrNameLst>
                                          <p:attrName>ppt_x</p:attrName>
                                        </p:attrNameLst>
                                      </p:cBhvr>
                                      <p:tavLst>
                                        <p:tav tm="0">
                                          <p:val>
                                            <p:strVal val="ppt_x"/>
                                          </p:val>
                                        </p:tav>
                                        <p:tav tm="100000">
                                          <p:val>
                                            <p:strVal val="ppt_x"/>
                                          </p:val>
                                        </p:tav>
                                      </p:tavLst>
                                    </p:anim>
                                    <p:anim calcmode="lin" valueType="num">
                                      <p:cBhvr additive="base">
                                        <p:cTn id="85" dur="500"/>
                                        <p:tgtEl>
                                          <p:spTgt spid="48"/>
                                        </p:tgtEl>
                                        <p:attrNameLst>
                                          <p:attrName>ppt_y</p:attrName>
                                        </p:attrNameLst>
                                      </p:cBhvr>
                                      <p:tavLst>
                                        <p:tav tm="0">
                                          <p:val>
                                            <p:strVal val="ppt_y"/>
                                          </p:val>
                                        </p:tav>
                                        <p:tav tm="100000">
                                          <p:val>
                                            <p:strVal val="1+ppt_h/2"/>
                                          </p:val>
                                        </p:tav>
                                      </p:tavLst>
                                    </p:anim>
                                    <p:set>
                                      <p:cBhvr>
                                        <p:cTn id="86" dur="1" fill="hold">
                                          <p:stCondLst>
                                            <p:cond delay="499"/>
                                          </p:stCondLst>
                                        </p:cTn>
                                        <p:tgtEl>
                                          <p:spTgt spid="48"/>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3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2"/>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5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050"/>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051"/>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052"/>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053"/>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4"/>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5"/>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46"/>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19" grpId="1" animBg="1"/>
      <p:bldP spid="20" grpId="0" animBg="1"/>
      <p:bldP spid="20" grpId="1" animBg="1"/>
      <p:bldP spid="21" grpId="0" animBg="1"/>
      <p:bldP spid="21" grpId="1" animBg="1"/>
      <p:bldP spid="22" grpId="0" animBg="1"/>
      <p:bldP spid="23" grpId="0" animBg="1"/>
      <p:bldP spid="24" grpId="0" animBg="1"/>
      <p:bldP spid="25" grpId="0" animBg="1"/>
      <p:bldP spid="26" grpId="0" animBg="1"/>
      <p:bldP spid="27" grpId="0" animBg="1"/>
      <p:bldP spid="28" grpId="0" animBg="1"/>
      <p:bldP spid="29" grpId="0"/>
      <p:bldP spid="30" grpId="0"/>
      <p:bldP spid="31" grpId="0"/>
      <p:bldP spid="44" grpId="0"/>
      <p:bldP spid="45" grpId="0"/>
      <p:bldP spid="46" grpId="0"/>
      <p:bldP spid="47" grpId="0"/>
      <p:bldP spid="48" grpId="0"/>
      <p:bldP spid="48" grpId="1"/>
      <p:bldP spid="49" grpId="0"/>
      <p:bldP spid="49" grpId="1"/>
      <p:bldP spid="50" grpId="0"/>
      <p:bldP spid="51" grpId="0"/>
      <p:bldP spid="52" grpId="0"/>
      <p:bldP spid="53" grpId="0"/>
    </p:bldLst>
  </p:timing>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éma">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éma">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800581716</TotalTime>
  <Pages>57</Pages>
  <Words>4097</Words>
  <Application>Microsoft Office PowerPoint</Application>
  <PresentationFormat>Diavetítés a képernyőre (16:9 oldalarány)</PresentationFormat>
  <Paragraphs>486</Paragraphs>
  <Slides>34</Slides>
  <Notes>29</Notes>
  <HiddenSlides>0</HiddenSlides>
  <MMClips>0</MMClips>
  <ScaleCrop>false</ScaleCrop>
  <HeadingPairs>
    <vt:vector size="6" baseType="variant">
      <vt:variant>
        <vt:lpstr>Használt betűtípusok</vt:lpstr>
      </vt:variant>
      <vt:variant>
        <vt:i4>7</vt:i4>
      </vt:variant>
      <vt:variant>
        <vt:lpstr>Téma</vt:lpstr>
      </vt:variant>
      <vt:variant>
        <vt:i4>1</vt:i4>
      </vt:variant>
      <vt:variant>
        <vt:lpstr>Diacímek</vt:lpstr>
      </vt:variant>
      <vt:variant>
        <vt:i4>34</vt:i4>
      </vt:variant>
    </vt:vector>
  </HeadingPairs>
  <TitlesOfParts>
    <vt:vector size="42" baseType="lpstr">
      <vt:lpstr>Arial</vt:lpstr>
      <vt:lpstr>Calibri</vt:lpstr>
      <vt:lpstr>Cambria Math</vt:lpstr>
      <vt:lpstr>Monotype Sorts</vt:lpstr>
      <vt:lpstr>Symbol</vt:lpstr>
      <vt:lpstr>Times New Roman</vt:lpstr>
      <vt:lpstr>Wingdings</vt:lpstr>
      <vt:lpstr>Office-téma</vt:lpstr>
      <vt:lpstr>Geometries and algebras 1. Classical geometries</vt:lpstr>
      <vt:lpstr>Euclidean planar geometry</vt:lpstr>
      <vt:lpstr>Earth (Geo) measurement (meter)? </vt:lpstr>
      <vt:lpstr>Spherical geometry</vt:lpstr>
      <vt:lpstr>Maps: Sphere to plane projection</vt:lpstr>
      <vt:lpstr>(Gerardus) Mercator map</vt:lpstr>
      <vt:lpstr>Hyperbolic geometry</vt:lpstr>
      <vt:lpstr>Beltrami – Poincaré/Klein disc</vt:lpstr>
      <vt:lpstr>Tiling with regular, congruent polygons</vt:lpstr>
      <vt:lpstr>Escher and the Poincaré disc</vt:lpstr>
      <vt:lpstr>Projective geometry</vt:lpstr>
      <vt:lpstr>Euclidean  Projective plane</vt:lpstr>
      <vt:lpstr>Model geometries</vt:lpstr>
      <vt:lpstr>Feeling</vt:lpstr>
      <vt:lpstr>PowerPoint-bemutató</vt:lpstr>
      <vt:lpstr>With numbers: analytic geometry</vt:lpstr>
      <vt:lpstr>Operations of vectors</vt:lpstr>
      <vt:lpstr>Dot product</vt:lpstr>
      <vt:lpstr>Cross product</vt:lpstr>
      <vt:lpstr>Cartesian coordinate system</vt:lpstr>
      <vt:lpstr>Operations in Cartesian coordinates</vt:lpstr>
      <vt:lpstr>Cross product</vt:lpstr>
      <vt:lpstr>Geometries and algebras 3. Analytic geometry</vt:lpstr>
      <vt:lpstr>With numbers: analytic geometry</vt:lpstr>
      <vt:lpstr>External view</vt:lpstr>
      <vt:lpstr>Euclidean planar geometry</vt:lpstr>
      <vt:lpstr>Properties of vectors</vt:lpstr>
      <vt:lpstr>Lines: parametric equation</vt:lpstr>
      <vt:lpstr>Lines: implicit equation</vt:lpstr>
      <vt:lpstr>Euclidean geometry of the 3D space</vt:lpstr>
      <vt:lpstr>Projective planar geometry</vt:lpstr>
      <vt:lpstr>Homogeneous coordinates</vt:lpstr>
      <vt:lpstr>Parametric equation of the projective line</vt:lpstr>
      <vt:lpstr>Implicit equation of the projective 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grafika</dc:title>
  <dc:creator>Others</dc:creator>
  <cp:lastModifiedBy>Szirmay-Kalos László</cp:lastModifiedBy>
  <cp:revision>1231</cp:revision>
  <cp:lastPrinted>2002-02-17T14:20:45Z</cp:lastPrinted>
  <dcterms:created xsi:type="dcterms:W3CDTF">1998-09-12T20:31:14Z</dcterms:created>
  <dcterms:modified xsi:type="dcterms:W3CDTF">2023-09-20T09:18:18Z</dcterms:modified>
</cp:coreProperties>
</file>