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2"/>
  </p:notesMasterIdLst>
  <p:handoutMasterIdLst>
    <p:handoutMasterId r:id="rId13"/>
  </p:handoutMasterIdLst>
  <p:sldIdLst>
    <p:sldId id="256" r:id="rId2"/>
    <p:sldId id="370" r:id="rId3"/>
    <p:sldId id="371" r:id="rId4"/>
    <p:sldId id="372" r:id="rId5"/>
    <p:sldId id="356" r:id="rId6"/>
    <p:sldId id="357" r:id="rId7"/>
    <p:sldId id="358" r:id="rId8"/>
    <p:sldId id="373" r:id="rId9"/>
    <p:sldId id="374" r:id="rId10"/>
    <p:sldId id="375" r:id="rId11"/>
  </p:sldIdLst>
  <p:sldSz cx="9144000" cy="5143500" type="screen16x9"/>
  <p:notesSz cx="7099300" cy="10234613"/>
  <p:kinsoku lang="ja-JP" invalStChars="、。，．・：；？！゛゜ヽヾゝゞ々ー’”）〕］｝〉》」』】°‰′″℃￠％ぁぃぅぇぉっゃゅょゎァィゥェォッャュョヮヵヶ!%),.:;?]}｡｣､･ｧｨｩｪｫｬｭｮｯｰﾞﾟ" invalEndChars="‘“（〔［｛〈《「『【￥＄$([\{｢￡"/>
  <p:defaultTextStyle>
    <a:defPPr>
      <a:defRPr lang="hu-HU"/>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7872" autoAdjust="0"/>
  </p:normalViewPr>
  <p:slideViewPr>
    <p:cSldViewPr>
      <p:cViewPr varScale="1">
        <p:scale>
          <a:sx n="122" d="100"/>
          <a:sy n="122" d="100"/>
        </p:scale>
        <p:origin x="307" y="86"/>
      </p:cViewPr>
      <p:guideLst>
        <p:guide orient="horz" pos="162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44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idx="2"/>
          </p:nvPr>
        </p:nvSpPr>
        <p:spPr bwMode="auto">
          <a:xfrm>
            <a:off x="150813" y="774700"/>
            <a:ext cx="6797675"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46150" y="4862513"/>
            <a:ext cx="5207000" cy="4306887"/>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25553943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50813" y="774700"/>
            <a:ext cx="6797675" cy="3824288"/>
          </a:xfrm>
          <a:ln cap="flat"/>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hu-HU"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50813" y="774700"/>
            <a:ext cx="6797675" cy="3824288"/>
          </a:xfrm>
          <a:ln/>
        </p:spPr>
      </p:sp>
      <p:sp>
        <p:nvSpPr>
          <p:cNvPr id="26627" name="Rectangle 3"/>
          <p:cNvSpPr>
            <a:spLocks noGrp="1" noChangeArrowheads="1"/>
          </p:cNvSpPr>
          <p:nvPr>
            <p:ph type="body" idx="1"/>
          </p:nvPr>
        </p:nvSpPr>
        <p:spPr>
          <a:xfrm>
            <a:off x="669330" y="4862513"/>
            <a:ext cx="5904656" cy="43068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dirty="0" smtClean="0"/>
              <a:t>Geometric transformations assign a point to a point, so it is a point valued function of points. Geometric transformation may destroy the equation and the type of an object. Even simple scaling turns a sphere into an ellipsoid, so the equation, program, representation will change. To avoid this, we limit the allowed transformations and object types to those which guarantee that the object type is preserved. Linear elements, like points, line segments, and polygons may approximate any 0,1 or 2 dimensional object. </a:t>
            </a:r>
          </a:p>
          <a:p>
            <a:r>
              <a:rPr lang="en-US" altLang="hu-HU" dirty="0" smtClean="0"/>
              <a:t>Affine transformations that can be expressed as linear functions of the Cartesian coordinates map lines to lines and also preserve parallel lines. This theorem</a:t>
            </a:r>
            <a:r>
              <a:rPr lang="en-US" altLang="hu-HU" baseline="0" dirty="0" smtClean="0"/>
              <a:t> can be proved by realizing that a line can have a linear equation and with linear equation only lines can be described. So, if a linear equation of a line is combined with the linear function of the transformation, we get a linear equation, which thus must be a line. If this transformation could make parallel lines</a:t>
            </a:r>
            <a:r>
              <a:rPr lang="hu-HU" altLang="hu-HU" dirty="0" smtClean="0"/>
              <a:t> </a:t>
            </a:r>
            <a:r>
              <a:rPr lang="en-US" altLang="hu-HU" baseline="0" dirty="0" err="1" smtClean="0"/>
              <a:t>intersecti</a:t>
            </a:r>
            <a:r>
              <a:rPr lang="hu-HU" altLang="hu-HU" baseline="0" dirty="0" err="1" smtClean="0"/>
              <a:t>ng</a:t>
            </a:r>
            <a:r>
              <a:rPr lang="en-US" altLang="hu-HU" baseline="0" dirty="0" smtClean="0"/>
              <a:t> or </a:t>
            </a:r>
            <a:r>
              <a:rPr lang="en-US" altLang="hu-HU" baseline="0" dirty="0" err="1" smtClean="0"/>
              <a:t>interse</a:t>
            </a:r>
            <a:r>
              <a:rPr lang="hu-HU" altLang="hu-HU" baseline="0" dirty="0" smtClean="0"/>
              <a:t>c</a:t>
            </a:r>
            <a:r>
              <a:rPr lang="en-US" altLang="hu-HU" baseline="0" dirty="0" smtClean="0"/>
              <a:t>t</a:t>
            </a:r>
            <a:r>
              <a:rPr lang="hu-HU" altLang="hu-HU" baseline="0" dirty="0" smtClean="0"/>
              <a:t>ing</a:t>
            </a:r>
            <a:r>
              <a:rPr lang="en-US" altLang="hu-HU" baseline="0" dirty="0" smtClean="0"/>
              <a:t> lines parallel, then this transformation would create a point out of nothing or would make a point disappear. A linear function is not able to do that..</a:t>
            </a:r>
            <a:endParaRPr lang="en-US" altLang="hu-HU" dirty="0" smtClean="0"/>
          </a:p>
          <a:p>
            <a:r>
              <a:rPr lang="en-US" altLang="hu-HU" dirty="0" smtClean="0"/>
              <a:t>Affine transformations are not the widest set of transformations preserving lines and polygons. The widest set is homogeneous linear transformations (homogeneous coordinates are multiplied by a matrix), which includes central projection as well. To find this wider set</a:t>
            </a:r>
            <a:r>
              <a:rPr lang="en-US" altLang="hu-HU" baseline="0" dirty="0" smtClean="0"/>
              <a:t> of transformations, we should understand that no transformation of the Euclidean plane can make two parallel lines intersecting, since that would create a point from nothing. The problem is the Euclidean geometry itself and its property that parallel lines do not intersect. To consistently discuss how lines can be transformed to lines without keeping the parallelism, we should step out of the Euclidean geometry. The proper geometry is the projective geometry.</a:t>
            </a:r>
            <a:endParaRPr lang="en-US" altLang="hu-HU" dirty="0" smtClean="0"/>
          </a:p>
        </p:txBody>
      </p:sp>
    </p:spTree>
    <p:extLst>
      <p:ext uri="{BB962C8B-B14F-4D97-AF65-F5344CB8AC3E}">
        <p14:creationId xmlns:p14="http://schemas.microsoft.com/office/powerpoint/2010/main" val="305789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50813" y="774700"/>
            <a:ext cx="6797675" cy="3824288"/>
          </a:xfrm>
        </p:spPr>
      </p:sp>
      <p:sp>
        <p:nvSpPr>
          <p:cNvPr id="3" name="Jegyzetek helye 2"/>
          <p:cNvSpPr>
            <a:spLocks noGrp="1"/>
          </p:cNvSpPr>
          <p:nvPr>
            <p:ph type="body" idx="1"/>
          </p:nvPr>
        </p:nvSpPr>
        <p:spPr>
          <a:xfrm>
            <a:off x="669330" y="4862513"/>
            <a:ext cx="5760640" cy="4306887"/>
          </a:xfrm>
        </p:spPr>
        <p:txBody>
          <a:bodyPr/>
          <a:lstStyle/>
          <a:p>
            <a:r>
              <a:rPr lang="en-US" dirty="0" smtClean="0"/>
              <a:t>Vectors are translations. However, we also need other transformations as well, like </a:t>
            </a:r>
            <a:r>
              <a:rPr lang="en-US" dirty="0" err="1" smtClean="0"/>
              <a:t>rotatin</a:t>
            </a:r>
            <a:r>
              <a:rPr lang="en-US" dirty="0" smtClean="0"/>
              <a:t>, scaling, shearing, mirroring, orthogonal projection, etc. All these transformations have the property that they map lines to lines and preserve parallel lines. Such transformations are called affine transformations.</a:t>
            </a:r>
          </a:p>
          <a:p>
            <a:r>
              <a:rPr lang="en-US" dirty="0" smtClean="0"/>
              <a:t>So, our question is what algebraic form can represent general affine transformations. Let us consider the axis parallel rectangle of one corner in the origin and the other corner in the point to be transformed (</a:t>
            </a:r>
            <a:r>
              <a:rPr lang="en-US" dirty="0" err="1" smtClean="0"/>
              <a:t>x,y</a:t>
            </a:r>
            <a:r>
              <a:rPr lang="en-US" dirty="0" smtClean="0"/>
              <a:t>). This rectangle is transformed into a parallelogram by an affine transformation, since lines and parallels are preserved. The transformed point can be reached by walking the image of the origin and then along the two edges. </a:t>
            </a:r>
          </a:p>
          <a:p>
            <a:r>
              <a:rPr lang="en-US" dirty="0" smtClean="0"/>
              <a:t>The next crucial question is how the edges depend on the length of the original rectangle. So examine this question, let us add a second congruent rectangle touching the first one. Its transformation is another parallelogram that touches the first one, but we are not sure whether it can be shorter or not. It cannot be shorter since diagonals of the two rectangles are parallel, so diagonals of the two parallelograms must also be parallel. Therefore, we can conclude that the two parallelograms are congruent, and generally the lengths of parallelogram edges linearly depend on the original coordinates. Putting all these together, the transformed coordinates and a 1 value can be obtained from the original coordinates with a 1 value by a matrix multiplication. Such coordinates with an extra 1 value are called homogeneous coordinates. We have just proven that any affine transformation is just a matrix multiplication with homogeneous coordinates.</a:t>
            </a:r>
          </a:p>
          <a:p>
            <a:endParaRPr lang="en-US" dirty="0"/>
          </a:p>
        </p:txBody>
      </p:sp>
    </p:spTree>
    <p:extLst>
      <p:ext uri="{BB962C8B-B14F-4D97-AF65-F5344CB8AC3E}">
        <p14:creationId xmlns:p14="http://schemas.microsoft.com/office/powerpoint/2010/main" val="364538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182309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3657505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199979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1597819"/>
            <a:ext cx="7772400" cy="1102519"/>
          </a:xfrm>
        </p:spPr>
        <p:txBody>
          <a:bodyPr/>
          <a:lstStyle/>
          <a:p>
            <a:r>
              <a:rPr lang="hu-HU" smtClean="0"/>
              <a:t>Mintacím szerkesztése</a:t>
            </a:r>
            <a:endParaRPr lang="hu-HU"/>
          </a:p>
        </p:txBody>
      </p:sp>
      <p:sp>
        <p:nvSpPr>
          <p:cNvPr id="3" name="Alcím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98348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402691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05979"/>
            <a:ext cx="2057400" cy="4388644"/>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05979"/>
            <a:ext cx="6019800" cy="438864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192121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385273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3305176"/>
            <a:ext cx="7772400" cy="1021556"/>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21287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95202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14800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80126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372013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1" y="204787"/>
            <a:ext cx="3008313" cy="871538"/>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104830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3600450"/>
            <a:ext cx="5486400" cy="425054"/>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CEF1C9C-6745-470F-8FDD-8D013CFBD5F7}" type="datetimeFigureOut">
              <a:rPr lang="hu-HU" smtClean="0"/>
              <a:pPr/>
              <a:t>2023. 09. 19.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04671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CEF1C9C-6745-470F-8FDD-8D013CFBD5F7}" type="datetimeFigureOut">
              <a:rPr lang="hu-HU" smtClean="0"/>
              <a:pPr/>
              <a:t>2023. 09. 19.</a:t>
            </a:fld>
            <a:endParaRPr lang="hu-HU"/>
          </a:p>
        </p:txBody>
      </p:sp>
      <p:sp>
        <p:nvSpPr>
          <p:cNvPr id="5" name="Élőláb hely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077064A-F342-4E30-8D15-80A7605B48C3}" type="slidenum">
              <a:rPr lang="hu-HU" smtClean="0"/>
              <a:pPr/>
              <a:t>‹#›</a:t>
            </a:fld>
            <a:endParaRPr lang="hu-HU"/>
          </a:p>
        </p:txBody>
      </p:sp>
    </p:spTree>
    <p:extLst>
      <p:ext uri="{BB962C8B-B14F-4D97-AF65-F5344CB8AC3E}">
        <p14:creationId xmlns:p14="http://schemas.microsoft.com/office/powerpoint/2010/main" val="4048430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50.png"/><Relationship Id="rId3" Type="http://schemas.openxmlformats.org/officeDocument/2006/relationships/image" Target="../media/image150.png"/><Relationship Id="rId7" Type="http://schemas.openxmlformats.org/officeDocument/2006/relationships/image" Target="../media/image190.png"/><Relationship Id="rId12" Type="http://schemas.openxmlformats.org/officeDocument/2006/relationships/image" Target="../media/image24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230.png"/><Relationship Id="rId5" Type="http://schemas.openxmlformats.org/officeDocument/2006/relationships/image" Target="../media/image170.png"/><Relationship Id="rId10" Type="http://schemas.openxmlformats.org/officeDocument/2006/relationships/image" Target="../media/image220.png"/><Relationship Id="rId4" Type="http://schemas.openxmlformats.org/officeDocument/2006/relationships/image" Target="../media/image160.png"/><Relationship Id="rId9" Type="http://schemas.openxmlformats.org/officeDocument/2006/relationships/image" Target="../media/image210.png"/><Relationship Id="rId14" Type="http://schemas.openxmlformats.org/officeDocument/2006/relationships/image" Target="../media/image260.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0.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714500"/>
            <a:ext cx="7772400" cy="857250"/>
          </a:xfrm>
        </p:spPr>
        <p:txBody>
          <a:bodyPr>
            <a:normAutofit fontScale="90000"/>
          </a:bodyPr>
          <a:lstStyle/>
          <a:p>
            <a:pPr>
              <a:defRPr/>
            </a:pPr>
            <a:r>
              <a:rPr lang="hu-HU" sz="5400" b="1" dirty="0" err="1" smtClean="0">
                <a:solidFill>
                  <a:srgbClr val="FF0000"/>
                </a:solidFill>
              </a:rPr>
              <a:t>Transform</a:t>
            </a:r>
            <a:r>
              <a:rPr lang="en-US" sz="5400" b="1" dirty="0" err="1" smtClean="0">
                <a:solidFill>
                  <a:srgbClr val="FF0000"/>
                </a:solidFill>
              </a:rPr>
              <a:t>ations</a:t>
            </a:r>
            <a:endParaRPr lang="hu-HU" sz="5400" b="1" dirty="0" smtClean="0">
              <a:solidFill>
                <a:srgbClr val="FF0000"/>
              </a:solidFill>
            </a:endParaRPr>
          </a:p>
        </p:txBody>
      </p:sp>
      <p:sp>
        <p:nvSpPr>
          <p:cNvPr id="2051" name="Rectangle 3"/>
          <p:cNvSpPr>
            <a:spLocks noGrp="1" noChangeArrowheads="1"/>
          </p:cNvSpPr>
          <p:nvPr>
            <p:ph type="subTitle" idx="1"/>
          </p:nvPr>
        </p:nvSpPr>
        <p:spPr>
          <a:noFill/>
        </p:spPr>
        <p:txBody>
          <a:bodyPr/>
          <a:lstStyle/>
          <a:p>
            <a:pPr marL="342900" indent="-342900"/>
            <a:r>
              <a:rPr lang="hu-HU" altLang="hu-HU" smtClean="0"/>
              <a:t>Szirmay-Kalos László</a:t>
            </a:r>
          </a:p>
        </p:txBody>
      </p:sp>
      <p:sp>
        <p:nvSpPr>
          <p:cNvPr id="4" name="Téglalap 3"/>
          <p:cNvSpPr>
            <a:spLocks noChangeArrowheads="1"/>
          </p:cNvSpPr>
          <p:nvPr/>
        </p:nvSpPr>
        <p:spPr bwMode="auto">
          <a:xfrm>
            <a:off x="107504" y="123478"/>
            <a:ext cx="3492388"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None/>
            </a:pPr>
            <a:r>
              <a:rPr lang="en-US" altLang="en-US" sz="2000" i="1" dirty="0" smtClean="0">
                <a:latin typeface="+mn-lt"/>
              </a:rPr>
              <a:t>”</a:t>
            </a:r>
            <a:r>
              <a:rPr lang="el-GR" sz="2800" dirty="0" smtClean="0"/>
              <a:t>τ</a:t>
            </a:r>
            <a:r>
              <a:rPr lang="el-GR" sz="2000" dirty="0" smtClean="0"/>
              <a:t>ὰ </a:t>
            </a:r>
            <a:r>
              <a:rPr lang="el-GR" sz="2000" dirty="0"/>
              <a:t>πάντα ῥεῖ καὶ οὐδὲν μένει</a:t>
            </a:r>
            <a:r>
              <a:rPr lang="hu-HU" sz="2000" i="1" dirty="0" smtClean="0"/>
              <a:t>.</a:t>
            </a:r>
            <a:r>
              <a:rPr lang="en-US" altLang="en-US" sz="2000" i="1" dirty="0" smtClean="0">
                <a:latin typeface="+mn-lt"/>
              </a:rPr>
              <a:t>”</a:t>
            </a:r>
            <a:endParaRPr lang="en-US" altLang="en-US" sz="2000" i="1" dirty="0">
              <a:latin typeface="+mn-lt"/>
            </a:endParaRPr>
          </a:p>
          <a:p>
            <a:pPr algn="r">
              <a:spcBef>
                <a:spcPct val="0"/>
              </a:spcBef>
              <a:buFont typeface="Wingdings" pitchFamily="2" charset="2"/>
              <a:buNone/>
            </a:pPr>
            <a:r>
              <a:rPr lang="el-GR" sz="2000" dirty="0"/>
              <a:t>Ἡράκλειτος</a:t>
            </a:r>
            <a:endParaRPr lang="hu-HU" altLang="en-US" sz="2000" i="1" dirty="0" smtClean="0">
              <a:latin typeface="+mn-lt"/>
            </a:endParaRPr>
          </a:p>
        </p:txBody>
      </p:sp>
      <p:pic>
        <p:nvPicPr>
          <p:cNvPr id="5" name="pman.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656754" y="2535746"/>
            <a:ext cx="2399316" cy="2520280"/>
          </a:xfrm>
          <a:prstGeom prst="rect">
            <a:avLst/>
          </a:prstGeo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smtClean="0">
                <a:solidFill>
                  <a:srgbClr val="FF0000"/>
                </a:solidFill>
              </a:rPr>
              <a:t>We love </a:t>
            </a:r>
            <a:r>
              <a:rPr lang="en-US" dirty="0" smtClean="0">
                <a:solidFill>
                  <a:srgbClr val="FF0000"/>
                </a:solidFill>
              </a:rPr>
              <a:t>matrices (</a:t>
            </a:r>
            <a:r>
              <a:rPr lang="en-US" smtClean="0">
                <a:solidFill>
                  <a:srgbClr val="FF0000"/>
                </a:solidFill>
              </a:rPr>
              <a:t>very much)</a:t>
            </a:r>
            <a:endParaRPr lang="hu-HU" dirty="0">
              <a:solidFill>
                <a:srgbClr val="FF0000"/>
              </a:solidFill>
            </a:endParaRPr>
          </a:p>
        </p:txBody>
      </p:sp>
      <p:sp>
        <p:nvSpPr>
          <p:cNvPr id="3" name="Tartalom helye 2"/>
          <p:cNvSpPr>
            <a:spLocks noGrp="1"/>
          </p:cNvSpPr>
          <p:nvPr>
            <p:ph idx="1"/>
          </p:nvPr>
        </p:nvSpPr>
        <p:spPr>
          <a:xfrm>
            <a:off x="457200" y="1518633"/>
            <a:ext cx="8229600" cy="3075990"/>
          </a:xfrm>
        </p:spPr>
        <p:txBody>
          <a:bodyPr>
            <a:normAutofit/>
          </a:bodyPr>
          <a:lstStyle/>
          <a:p>
            <a:r>
              <a:rPr lang="en-US" dirty="0" smtClean="0"/>
              <a:t>Concatenation of transformations</a:t>
            </a:r>
            <a:r>
              <a:rPr lang="hu-HU" dirty="0" smtClean="0"/>
              <a:t>: </a:t>
            </a:r>
            <a:r>
              <a:rPr lang="en-US" dirty="0" smtClean="0"/>
              <a:t>Associative</a:t>
            </a:r>
            <a:endParaRPr lang="hu-HU" dirty="0" smtClean="0"/>
          </a:p>
          <a:p>
            <a:endParaRPr lang="hu-HU" dirty="0"/>
          </a:p>
          <a:p>
            <a:endParaRPr lang="hu-HU" dirty="0" smtClean="0"/>
          </a:p>
        </p:txBody>
      </p:sp>
      <mc:AlternateContent xmlns:mc="http://schemas.openxmlformats.org/markup-compatibility/2006" xmlns:a14="http://schemas.microsoft.com/office/drawing/2010/main">
        <mc:Choice Requires="a14">
          <p:sp>
            <p:nvSpPr>
              <p:cNvPr id="4" name="Rectangle 12"/>
              <p:cNvSpPr>
                <a:spLocks noChangeArrowheads="1"/>
              </p:cNvSpPr>
              <p:nvPr/>
            </p:nvSpPr>
            <p:spPr bwMode="auto">
              <a:xfrm>
                <a:off x="1331641" y="2220711"/>
                <a:ext cx="6561152" cy="120032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hu-HU"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hu-HU"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 </m:t>
                        </m:r>
                        <m:r>
                          <a:rPr lang="hu-HU" i="1">
                            <a:latin typeface="Cambria Math" panose="02040503050406030204" pitchFamily="18" charset="0"/>
                            <a:ea typeface="Cambria Math" panose="02040503050406030204" pitchFamily="18" charset="0"/>
                          </a:rPr>
                          <m:t>1</m:t>
                        </m:r>
                      </m:e>
                    </m:d>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hu-HU"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hu-HU"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hu-HU" i="1" smtClean="0">
                            <a:latin typeface="Cambria Math" panose="02040503050406030204" pitchFamily="18" charset="0"/>
                            <a:ea typeface="Cambria Math" panose="02040503050406030204" pitchFamily="18" charset="0"/>
                          </a:rPr>
                          <m:t> </m:t>
                        </m:r>
                        <m:r>
                          <a:rPr lang="hu-HU"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𝑻</m:t>
                        </m:r>
                      </m:e>
                      <m:sub>
                        <m:r>
                          <a:rPr lang="en-US" i="1">
                            <a:latin typeface="Cambria Math" panose="02040503050406030204" pitchFamily="18" charset="0"/>
                            <a:ea typeface="Cambria Math" panose="02040503050406030204" pitchFamily="18" charset="0"/>
                          </a:rPr>
                          <m:t>1</m:t>
                        </m:r>
                      </m:sub>
                    </m:sSub>
                  </m:oMath>
                </a14:m>
                <a:r>
                  <a:rPr lang="en-US" altLang="hu-HU"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𝑻</m:t>
                        </m:r>
                      </m:e>
                      <m:sub>
                        <m:r>
                          <a:rPr lang="en-US" i="1">
                            <a:latin typeface="Cambria Math" panose="02040503050406030204" pitchFamily="18" charset="0"/>
                            <a:ea typeface="Cambria Math" panose="02040503050406030204" pitchFamily="18" charset="0"/>
                          </a:rPr>
                          <m:t>2</m:t>
                        </m:r>
                      </m:sub>
                    </m:sSub>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𝑻</m:t>
                        </m:r>
                      </m:e>
                      <m:sub>
                        <m:r>
                          <a:rPr lang="en-US" i="1">
                            <a:latin typeface="Cambria Math" panose="02040503050406030204" pitchFamily="18" charset="0"/>
                            <a:ea typeface="Cambria Math" panose="02040503050406030204" pitchFamily="18" charset="0"/>
                          </a:rPr>
                          <m:t>𝑛</m:t>
                        </m:r>
                      </m:sub>
                    </m:sSub>
                  </m:oMath>
                </a14:m>
                <a:endParaRPr lang="en-US" i="1"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                        </a:t>
                </a:r>
                <a14:m>
                  <m:oMath xmlns:m="http://schemas.openxmlformats.org/officeDocument/2006/math">
                    <m:r>
                      <a:rPr lang="en-US">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hu-HU"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hu-HU" i="1">
                            <a:latin typeface="Cambria Math" panose="02040503050406030204" pitchFamily="18" charset="0"/>
                            <a:ea typeface="Cambria Math" panose="02040503050406030204" pitchFamily="18" charset="0"/>
                          </a:rPr>
                          <m:t>𝑦</m:t>
                        </m:r>
                        <m:r>
                          <a:rPr lang="hu-HU"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𝑻</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𝑻</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𝑻</m:t>
                        </m:r>
                      </m:e>
                      <m:sub>
                        <m:r>
                          <a:rPr lang="en-US" i="1">
                            <a:latin typeface="Cambria Math" panose="02040503050406030204" pitchFamily="18" charset="0"/>
                            <a:ea typeface="Cambria Math" panose="02040503050406030204" pitchFamily="18" charset="0"/>
                          </a:rPr>
                          <m:t>𝑛</m:t>
                        </m:r>
                      </m:sub>
                    </m:sSub>
                  </m:oMath>
                </a14:m>
                <a:r>
                  <a:rPr lang="en-US" altLang="hu-HU" dirty="0"/>
                  <a:t>)</a:t>
                </a:r>
              </a:p>
              <a:p>
                <a:r>
                  <a:rPr lang="en-US" altLang="hu-HU" dirty="0"/>
                  <a:t>                        </a:t>
                </a:r>
                <a14:m>
                  <m:oMath xmlns:m="http://schemas.openxmlformats.org/officeDocument/2006/math">
                    <m:r>
                      <a:rPr lang="en-US">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hu-HU"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hu-HU" i="1">
                            <a:latin typeface="Cambria Math" panose="02040503050406030204" pitchFamily="18" charset="0"/>
                            <a:ea typeface="Cambria Math" panose="02040503050406030204" pitchFamily="18" charset="0"/>
                          </a:rPr>
                          <m:t>𝑦</m:t>
                        </m:r>
                        <m:r>
                          <a:rPr lang="hu-HU"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𝑻</m:t>
                    </m:r>
                  </m:oMath>
                </a14:m>
                <a:endParaRPr lang="en-US" altLang="hu-HU" dirty="0"/>
              </a:p>
            </p:txBody>
          </p:sp>
        </mc:Choice>
        <mc:Fallback xmlns="">
          <p:sp>
            <p:nvSpPr>
              <p:cNvPr id="4" name="Rectangle 12"/>
              <p:cNvSpPr>
                <a:spLocks noRot="1" noChangeAspect="1" noMove="1" noResize="1" noEditPoints="1" noAdjustHandles="1" noChangeArrowheads="1" noChangeShapeType="1" noTextEdit="1"/>
              </p:cNvSpPr>
              <p:nvPr/>
            </p:nvSpPr>
            <p:spPr bwMode="auto">
              <a:xfrm>
                <a:off x="1331641" y="2220711"/>
                <a:ext cx="6561152" cy="1200329"/>
              </a:xfrm>
              <a:prstGeom prst="rect">
                <a:avLst/>
              </a:prstGeom>
              <a:blipFill>
                <a:blip r:embed="rId2"/>
                <a:stretch>
                  <a:fillRect t="-4061" b="-40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Tree>
    <p:extLst>
      <p:ext uri="{BB962C8B-B14F-4D97-AF65-F5344CB8AC3E}">
        <p14:creationId xmlns:p14="http://schemas.microsoft.com/office/powerpoint/2010/main" val="143601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537286" y="109104"/>
            <a:ext cx="6038514" cy="857250"/>
          </a:xfrm>
        </p:spPr>
        <p:txBody>
          <a:bodyPr/>
          <a:lstStyle/>
          <a:p>
            <a:pPr>
              <a:defRPr/>
            </a:pPr>
            <a:r>
              <a:rPr lang="en-US" dirty="0" smtClean="0">
                <a:solidFill>
                  <a:srgbClr val="FF0000"/>
                </a:solidFill>
              </a:rPr>
              <a:t>Transformations</a:t>
            </a:r>
          </a:p>
        </p:txBody>
      </p:sp>
      <p:sp>
        <p:nvSpPr>
          <p:cNvPr id="3076" name="Line 4"/>
          <p:cNvSpPr>
            <a:spLocks noChangeShapeType="1"/>
          </p:cNvSpPr>
          <p:nvPr/>
        </p:nvSpPr>
        <p:spPr bwMode="auto">
          <a:xfrm flipV="1">
            <a:off x="1593115" y="2721433"/>
            <a:ext cx="0" cy="11334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3077" name="Line 5"/>
          <p:cNvSpPr>
            <a:spLocks noChangeShapeType="1"/>
          </p:cNvSpPr>
          <p:nvPr/>
        </p:nvSpPr>
        <p:spPr bwMode="auto">
          <a:xfrm flipV="1">
            <a:off x="1593116" y="3854908"/>
            <a:ext cx="102631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3078" name="Freeform 7"/>
          <p:cNvSpPr>
            <a:spLocks/>
          </p:cNvSpPr>
          <p:nvPr/>
        </p:nvSpPr>
        <p:spPr bwMode="auto">
          <a:xfrm>
            <a:off x="2509864" y="3042916"/>
            <a:ext cx="1170385" cy="898922"/>
          </a:xfrm>
          <a:custGeom>
            <a:avLst/>
            <a:gdLst>
              <a:gd name="T0" fmla="*/ 2147483647 w 983"/>
              <a:gd name="T1" fmla="*/ 2147483647 h 755"/>
              <a:gd name="T2" fmla="*/ 2147483647 w 983"/>
              <a:gd name="T3" fmla="*/ 0 h 755"/>
              <a:gd name="T4" fmla="*/ 2147483647 w 983"/>
              <a:gd name="T5" fmla="*/ 2147483647 h 755"/>
              <a:gd name="T6" fmla="*/ 2147483647 w 983"/>
              <a:gd name="T7" fmla="*/ 2147483647 h 755"/>
              <a:gd name="T8" fmla="*/ 2147483647 w 983"/>
              <a:gd name="T9" fmla="*/ 2147483647 h 755"/>
              <a:gd name="T10" fmla="*/ 2147483647 w 983"/>
              <a:gd name="T11" fmla="*/ 2147483647 h 755"/>
              <a:gd name="T12" fmla="*/ 2147483647 w 983"/>
              <a:gd name="T13" fmla="*/ 2147483647 h 755"/>
              <a:gd name="T14" fmla="*/ 0 60000 65536"/>
              <a:gd name="T15" fmla="*/ 0 60000 65536"/>
              <a:gd name="T16" fmla="*/ 0 60000 65536"/>
              <a:gd name="T17" fmla="*/ 0 60000 65536"/>
              <a:gd name="T18" fmla="*/ 0 60000 65536"/>
              <a:gd name="T19" fmla="*/ 0 60000 65536"/>
              <a:gd name="T20" fmla="*/ 0 60000 65536"/>
              <a:gd name="T21" fmla="*/ 0 w 983"/>
              <a:gd name="T22" fmla="*/ 0 h 755"/>
              <a:gd name="T23" fmla="*/ 983 w 983"/>
              <a:gd name="T24" fmla="*/ 755 h 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755">
                <a:moveTo>
                  <a:pt x="900" y="181"/>
                </a:moveTo>
                <a:cubicBezTo>
                  <a:pt x="817" y="75"/>
                  <a:pt x="500" y="0"/>
                  <a:pt x="356" y="0"/>
                </a:cubicBezTo>
                <a:cubicBezTo>
                  <a:pt x="212" y="0"/>
                  <a:pt x="0" y="105"/>
                  <a:pt x="38" y="181"/>
                </a:cubicBezTo>
                <a:cubicBezTo>
                  <a:pt x="76" y="257"/>
                  <a:pt x="522" y="362"/>
                  <a:pt x="582" y="453"/>
                </a:cubicBezTo>
                <a:cubicBezTo>
                  <a:pt x="642" y="544"/>
                  <a:pt x="355" y="695"/>
                  <a:pt x="401" y="725"/>
                </a:cubicBezTo>
                <a:cubicBezTo>
                  <a:pt x="447" y="755"/>
                  <a:pt x="772" y="726"/>
                  <a:pt x="855" y="635"/>
                </a:cubicBezTo>
                <a:cubicBezTo>
                  <a:pt x="938" y="544"/>
                  <a:pt x="983" y="287"/>
                  <a:pt x="900" y="181"/>
                </a:cubicBezTo>
                <a:close/>
              </a:path>
            </a:pathLst>
          </a:custGeom>
          <a:solidFill>
            <a:schemeClr val="accent1"/>
          </a:solidFill>
          <a:ln w="12700" cap="flat" cmpd="sng">
            <a:solidFill>
              <a:schemeClr val="tx1"/>
            </a:solidFill>
            <a:prstDash val="solid"/>
            <a:round/>
            <a:headEnd/>
            <a:tailEnd/>
          </a:ln>
        </p:spPr>
        <p:txBody>
          <a:bodyPr/>
          <a:lstStyle/>
          <a:p>
            <a:endParaRPr lang="hu-HU" sz="1800"/>
          </a:p>
        </p:txBody>
      </p:sp>
      <p:sp>
        <p:nvSpPr>
          <p:cNvPr id="3079" name="Freeform 8"/>
          <p:cNvSpPr>
            <a:spLocks/>
          </p:cNvSpPr>
          <p:nvPr/>
        </p:nvSpPr>
        <p:spPr bwMode="auto">
          <a:xfrm rot="3311715">
            <a:off x="1662255" y="2122636"/>
            <a:ext cx="729853" cy="728663"/>
          </a:xfrm>
          <a:custGeom>
            <a:avLst/>
            <a:gdLst>
              <a:gd name="T0" fmla="*/ 2147483647 w 983"/>
              <a:gd name="T1" fmla="*/ 2147483647 h 755"/>
              <a:gd name="T2" fmla="*/ 2147483647 w 983"/>
              <a:gd name="T3" fmla="*/ 0 h 755"/>
              <a:gd name="T4" fmla="*/ 2147483647 w 983"/>
              <a:gd name="T5" fmla="*/ 2147483647 h 755"/>
              <a:gd name="T6" fmla="*/ 2147483647 w 983"/>
              <a:gd name="T7" fmla="*/ 2147483647 h 755"/>
              <a:gd name="T8" fmla="*/ 2147483647 w 983"/>
              <a:gd name="T9" fmla="*/ 2147483647 h 755"/>
              <a:gd name="T10" fmla="*/ 2147483647 w 983"/>
              <a:gd name="T11" fmla="*/ 2147483647 h 755"/>
              <a:gd name="T12" fmla="*/ 2147483647 w 983"/>
              <a:gd name="T13" fmla="*/ 2147483647 h 755"/>
              <a:gd name="T14" fmla="*/ 0 60000 65536"/>
              <a:gd name="T15" fmla="*/ 0 60000 65536"/>
              <a:gd name="T16" fmla="*/ 0 60000 65536"/>
              <a:gd name="T17" fmla="*/ 0 60000 65536"/>
              <a:gd name="T18" fmla="*/ 0 60000 65536"/>
              <a:gd name="T19" fmla="*/ 0 60000 65536"/>
              <a:gd name="T20" fmla="*/ 0 60000 65536"/>
              <a:gd name="T21" fmla="*/ 0 w 983"/>
              <a:gd name="T22" fmla="*/ 0 h 755"/>
              <a:gd name="T23" fmla="*/ 983 w 983"/>
              <a:gd name="T24" fmla="*/ 755 h 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755">
                <a:moveTo>
                  <a:pt x="900" y="181"/>
                </a:moveTo>
                <a:cubicBezTo>
                  <a:pt x="817" y="75"/>
                  <a:pt x="500" y="0"/>
                  <a:pt x="356" y="0"/>
                </a:cubicBezTo>
                <a:cubicBezTo>
                  <a:pt x="212" y="0"/>
                  <a:pt x="0" y="105"/>
                  <a:pt x="38" y="181"/>
                </a:cubicBezTo>
                <a:cubicBezTo>
                  <a:pt x="76" y="257"/>
                  <a:pt x="522" y="362"/>
                  <a:pt x="582" y="453"/>
                </a:cubicBezTo>
                <a:cubicBezTo>
                  <a:pt x="642" y="544"/>
                  <a:pt x="355" y="695"/>
                  <a:pt x="401" y="725"/>
                </a:cubicBezTo>
                <a:cubicBezTo>
                  <a:pt x="447" y="755"/>
                  <a:pt x="772" y="726"/>
                  <a:pt x="855" y="635"/>
                </a:cubicBezTo>
                <a:cubicBezTo>
                  <a:pt x="938" y="544"/>
                  <a:pt x="983" y="287"/>
                  <a:pt x="900" y="181"/>
                </a:cubicBezTo>
                <a:close/>
              </a:path>
            </a:pathLst>
          </a:custGeom>
          <a:solidFill>
            <a:schemeClr val="accent1"/>
          </a:solidFill>
          <a:ln w="12700" cap="flat" cmpd="sng">
            <a:solidFill>
              <a:schemeClr val="tx1"/>
            </a:solidFill>
            <a:prstDash val="solid"/>
            <a:round/>
            <a:headEnd/>
            <a:tailEnd/>
          </a:ln>
        </p:spPr>
        <p:txBody>
          <a:bodyPr/>
          <a:lstStyle/>
          <a:p>
            <a:endParaRPr lang="hu-HU" sz="1800"/>
          </a:p>
        </p:txBody>
      </p:sp>
      <p:sp>
        <p:nvSpPr>
          <p:cNvPr id="3080" name="Oval 9"/>
          <p:cNvSpPr>
            <a:spLocks noChangeArrowheads="1"/>
          </p:cNvSpPr>
          <p:nvPr/>
        </p:nvSpPr>
        <p:spPr bwMode="auto">
          <a:xfrm>
            <a:off x="2764436" y="3097509"/>
            <a:ext cx="215504" cy="216694"/>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1800"/>
          </a:p>
        </p:txBody>
      </p:sp>
      <mc:AlternateContent xmlns:mc="http://schemas.openxmlformats.org/markup-compatibility/2006" xmlns:a14="http://schemas.microsoft.com/office/drawing/2010/main">
        <mc:Choice Requires="a14">
          <p:sp>
            <p:nvSpPr>
              <p:cNvPr id="3082" name="Text Box 11"/>
              <p:cNvSpPr txBox="1">
                <a:spLocks noChangeArrowheads="1"/>
              </p:cNvSpPr>
              <p:nvPr/>
            </p:nvSpPr>
            <p:spPr bwMode="auto">
              <a:xfrm>
                <a:off x="1400767" y="1604940"/>
                <a:ext cx="2207271" cy="41549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a:rPr>
                                <m:t>𝑥</m:t>
                              </m:r>
                            </m:e>
                            <m:sup>
                              <m:r>
                                <a:rPr lang="en-US" sz="2100" i="1">
                                  <a:latin typeface="Cambria Math" panose="02040503050406030204" pitchFamily="18" charset="0"/>
                                </a:rPr>
                                <m:t>′</m:t>
                              </m:r>
                            </m:sup>
                          </m:sSup>
                          <m:r>
                            <a:rPr lang="en-US" sz="2100" i="1">
                              <a:latin typeface="Cambria Math"/>
                            </a:rPr>
                            <m:t>,</m:t>
                          </m:r>
                          <m:sSup>
                            <m:sSupPr>
                              <m:ctrlPr>
                                <a:rPr lang="en-US" sz="2100" i="1">
                                  <a:latin typeface="Cambria Math" panose="02040503050406030204" pitchFamily="18" charset="0"/>
                                </a:rPr>
                              </m:ctrlPr>
                            </m:sSupPr>
                            <m:e>
                              <m:r>
                                <a:rPr lang="en-US" sz="2100" i="1">
                                  <a:latin typeface="Cambria Math"/>
                                </a:rPr>
                                <m:t>𝑦</m:t>
                              </m:r>
                            </m:e>
                            <m:sup>
                              <m:r>
                                <a:rPr lang="en-US" sz="2100">
                                  <a:latin typeface="Cambria Math" panose="02040503050406030204" pitchFamily="18" charset="0"/>
                                </a:rPr>
                                <m:t>′</m:t>
                              </m:r>
                            </m:sup>
                          </m:sSup>
                        </m:e>
                      </m:d>
                      <m:r>
                        <a:rPr lang="en-US" sz="2100">
                          <a:latin typeface="Cambria Math" panose="02040503050406030204" pitchFamily="18" charset="0"/>
                        </a:rPr>
                        <m:t>=</m:t>
                      </m:r>
                      <m:r>
                        <a:rPr lang="en-US" sz="2100" i="1">
                          <a:latin typeface="Cambria Math" panose="02040503050406030204" pitchFamily="18" charset="0"/>
                        </a:rPr>
                        <m:t>𝑇</m:t>
                      </m:r>
                      <m:r>
                        <a:rPr lang="en-US" sz="2100">
                          <a:latin typeface="Cambria Math" panose="02040503050406030204" pitchFamily="18" charset="0"/>
                        </a:rPr>
                        <m:t>(</m:t>
                      </m:r>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r>
                        <a:rPr lang="en-US" sz="2100">
                          <a:latin typeface="Cambria Math" panose="02040503050406030204" pitchFamily="18" charset="0"/>
                        </a:rPr>
                        <m:t>)</m:t>
                      </m:r>
                    </m:oMath>
                  </m:oMathPara>
                </a14:m>
                <a:endParaRPr lang="en-US" sz="2100" dirty="0"/>
              </a:p>
            </p:txBody>
          </p:sp>
        </mc:Choice>
        <mc:Fallback xmlns="">
          <p:sp>
            <p:nvSpPr>
              <p:cNvPr id="3082" name="Text Box 11"/>
              <p:cNvSpPr txBox="1">
                <a:spLocks noRot="1" noChangeAspect="1" noMove="1" noResize="1" noEditPoints="1" noAdjustHandles="1" noChangeArrowheads="1" noChangeShapeType="1" noTextEdit="1"/>
              </p:cNvSpPr>
              <p:nvPr/>
            </p:nvSpPr>
            <p:spPr bwMode="auto">
              <a:xfrm>
                <a:off x="1400767" y="1604940"/>
                <a:ext cx="2207271" cy="415498"/>
              </a:xfrm>
              <a:prstGeom prst="rect">
                <a:avLst/>
              </a:prstGeom>
              <a:blipFill>
                <a:blip r:embed="rId3"/>
                <a:stretch>
                  <a:fillRect b="-19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3083" name="Oval 12"/>
          <p:cNvSpPr>
            <a:spLocks noChangeArrowheads="1"/>
          </p:cNvSpPr>
          <p:nvPr/>
        </p:nvSpPr>
        <p:spPr bwMode="auto">
          <a:xfrm>
            <a:off x="2011994" y="2155095"/>
            <a:ext cx="215503" cy="216694"/>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1800"/>
          </a:p>
        </p:txBody>
      </p:sp>
      <p:sp>
        <p:nvSpPr>
          <p:cNvPr id="3085" name="Line 15"/>
          <p:cNvSpPr>
            <a:spLocks noChangeShapeType="1"/>
          </p:cNvSpPr>
          <p:nvPr/>
        </p:nvSpPr>
        <p:spPr bwMode="auto">
          <a:xfrm flipH="1" flipV="1">
            <a:off x="2227496" y="2382083"/>
            <a:ext cx="561704" cy="72845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mc:AlternateContent xmlns:mc="http://schemas.openxmlformats.org/markup-compatibility/2006" xmlns:a14="http://schemas.microsoft.com/office/drawing/2010/main">
        <mc:Choice Requires="a14">
          <p:sp>
            <p:nvSpPr>
              <p:cNvPr id="2" name="Téglalap 1"/>
              <p:cNvSpPr/>
              <p:nvPr/>
            </p:nvSpPr>
            <p:spPr>
              <a:xfrm>
                <a:off x="2140289" y="3288170"/>
                <a:ext cx="88190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100">
                          <a:latin typeface="Cambria Math" panose="02040503050406030204" pitchFamily="18" charset="0"/>
                        </a:rPr>
                        <m:t>(</m:t>
                      </m:r>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r>
                        <a:rPr lang="en-US" sz="2100">
                          <a:latin typeface="Cambria Math" panose="02040503050406030204" pitchFamily="18" charset="0"/>
                        </a:rPr>
                        <m:t>)</m:t>
                      </m:r>
                    </m:oMath>
                  </m:oMathPara>
                </a14:m>
                <a:endParaRPr lang="en-US" sz="2100" dirty="0"/>
              </a:p>
            </p:txBody>
          </p:sp>
        </mc:Choice>
        <mc:Fallback xmlns="">
          <p:sp>
            <p:nvSpPr>
              <p:cNvPr id="2" name="Téglalap 1"/>
              <p:cNvSpPr>
                <a:spLocks noRot="1" noChangeAspect="1" noMove="1" noResize="1" noEditPoints="1" noAdjustHandles="1" noChangeArrowheads="1" noChangeShapeType="1" noTextEdit="1"/>
              </p:cNvSpPr>
              <p:nvPr/>
            </p:nvSpPr>
            <p:spPr>
              <a:xfrm>
                <a:off x="2140289" y="3288170"/>
                <a:ext cx="881908" cy="415498"/>
              </a:xfrm>
              <a:prstGeom prst="rect">
                <a:avLst/>
              </a:prstGeom>
              <a:blipFill>
                <a:blip r:embed="rId4"/>
                <a:stretch>
                  <a:fillRect b="-17391"/>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 name="Téglalap 2"/>
              <p:cNvSpPr/>
              <p:nvPr/>
            </p:nvSpPr>
            <p:spPr>
              <a:xfrm>
                <a:off x="2540555" y="2482803"/>
                <a:ext cx="418191"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𝑇</m:t>
                      </m:r>
                    </m:oMath>
                  </m:oMathPara>
                </a14:m>
                <a:endParaRPr lang="hu-HU" sz="2100" dirty="0"/>
              </a:p>
            </p:txBody>
          </p:sp>
        </mc:Choice>
        <mc:Fallback xmlns="">
          <p:sp>
            <p:nvSpPr>
              <p:cNvPr id="3" name="Téglalap 2"/>
              <p:cNvSpPr>
                <a:spLocks noRot="1" noChangeAspect="1" noMove="1" noResize="1" noEditPoints="1" noAdjustHandles="1" noChangeArrowheads="1" noChangeShapeType="1" noTextEdit="1"/>
              </p:cNvSpPr>
              <p:nvPr/>
            </p:nvSpPr>
            <p:spPr>
              <a:xfrm>
                <a:off x="2540555" y="2482803"/>
                <a:ext cx="418191" cy="415498"/>
              </a:xfrm>
              <a:prstGeom prst="rect">
                <a:avLst/>
              </a:prstGeom>
              <a:blipFill>
                <a:blip r:embed="rId5"/>
                <a:stretch>
                  <a:fillRect/>
                </a:stretch>
              </a:blipFill>
            </p:spPr>
            <p:txBody>
              <a:bodyPr/>
              <a:lstStyle/>
              <a:p>
                <a:r>
                  <a:rPr lang="hu-HU">
                    <a:noFill/>
                  </a:rPr>
                  <a:t> </a:t>
                </a:r>
              </a:p>
            </p:txBody>
          </p:sp>
        </mc:Fallback>
      </mc:AlternateContent>
      <p:sp>
        <p:nvSpPr>
          <p:cNvPr id="4" name="Téglalap 3"/>
          <p:cNvSpPr/>
          <p:nvPr/>
        </p:nvSpPr>
        <p:spPr>
          <a:xfrm>
            <a:off x="1656755" y="1084405"/>
            <a:ext cx="6074933" cy="383182"/>
          </a:xfrm>
          <a:prstGeom prst="rect">
            <a:avLst/>
          </a:prstGeom>
        </p:spPr>
        <p:txBody>
          <a:bodyPr wrap="none">
            <a:spAutoFit/>
          </a:bodyPr>
          <a:lstStyle/>
          <a:p>
            <a:pPr>
              <a:lnSpc>
                <a:spcPct val="90000"/>
              </a:lnSpc>
            </a:pPr>
            <a:r>
              <a:rPr lang="en-US" altLang="hu-HU" sz="2100" u="sng" dirty="0" smtClean="0">
                <a:latin typeface="+mn-lt"/>
              </a:rPr>
              <a:t>Assigns a point to a point</a:t>
            </a:r>
            <a:r>
              <a:rPr lang="hu-HU" altLang="hu-HU" sz="2100" u="sng" dirty="0" smtClean="0">
                <a:latin typeface="+mn-lt"/>
              </a:rPr>
              <a:t> (</a:t>
            </a:r>
            <a:r>
              <a:rPr lang="en-US" altLang="hu-HU" sz="2100" u="sng" dirty="0" smtClean="0">
                <a:latin typeface="+mn-lt"/>
              </a:rPr>
              <a:t>coordinates to coordinates</a:t>
            </a:r>
            <a:r>
              <a:rPr lang="hu-HU" altLang="hu-HU" sz="2100" u="sng" dirty="0" smtClean="0">
                <a:latin typeface="+mn-lt"/>
              </a:rPr>
              <a:t>)</a:t>
            </a:r>
            <a:endParaRPr lang="en-US" altLang="hu-HU" sz="2100" u="sng" dirty="0">
              <a:latin typeface="+mn-lt"/>
            </a:endParaRPr>
          </a:p>
        </p:txBody>
      </p:sp>
      <p:sp>
        <p:nvSpPr>
          <p:cNvPr id="7" name="Téglalap 6"/>
          <p:cNvSpPr/>
          <p:nvPr/>
        </p:nvSpPr>
        <p:spPr>
          <a:xfrm>
            <a:off x="1907228" y="4543359"/>
            <a:ext cx="5298630" cy="383182"/>
          </a:xfrm>
          <a:prstGeom prst="rect">
            <a:avLst/>
          </a:prstGeom>
        </p:spPr>
        <p:txBody>
          <a:bodyPr wrap="none">
            <a:spAutoFit/>
          </a:bodyPr>
          <a:lstStyle/>
          <a:p>
            <a:pPr>
              <a:lnSpc>
                <a:spcPct val="90000"/>
              </a:lnSpc>
            </a:pPr>
            <a:r>
              <a:rPr lang="en-US" altLang="hu-HU" sz="2100" b="1" dirty="0" smtClean="0">
                <a:latin typeface="+mn-lt"/>
              </a:rPr>
              <a:t>May destroy the equation defining the shape!</a:t>
            </a:r>
            <a:endParaRPr lang="hu-HU" altLang="hu-HU" sz="2100" b="1" dirty="0">
              <a:latin typeface="+mn-lt"/>
            </a:endParaRPr>
          </a:p>
        </p:txBody>
      </p:sp>
      <p:grpSp>
        <p:nvGrpSpPr>
          <p:cNvPr id="8" name="Csoportba foglalás 7"/>
          <p:cNvGrpSpPr/>
          <p:nvPr/>
        </p:nvGrpSpPr>
        <p:grpSpPr>
          <a:xfrm>
            <a:off x="5167419" y="2768978"/>
            <a:ext cx="1026320" cy="1133475"/>
            <a:chOff x="5953788" y="3720248"/>
            <a:chExt cx="1368426" cy="1511300"/>
          </a:xfrm>
        </p:grpSpPr>
        <p:sp>
          <p:nvSpPr>
            <p:cNvPr id="15" name="Line 4"/>
            <p:cNvSpPr>
              <a:spLocks noChangeShapeType="1"/>
            </p:cNvSpPr>
            <p:nvPr/>
          </p:nvSpPr>
          <p:spPr bwMode="auto">
            <a:xfrm flipV="1">
              <a:off x="5953788" y="3720248"/>
              <a:ext cx="0" cy="1511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16" name="Line 5"/>
            <p:cNvSpPr>
              <a:spLocks noChangeShapeType="1"/>
            </p:cNvSpPr>
            <p:nvPr/>
          </p:nvSpPr>
          <p:spPr bwMode="auto">
            <a:xfrm flipV="1">
              <a:off x="5953789" y="5231548"/>
              <a:ext cx="13684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grpSp>
      <p:sp>
        <p:nvSpPr>
          <p:cNvPr id="17" name="Freeform 7"/>
          <p:cNvSpPr>
            <a:spLocks/>
          </p:cNvSpPr>
          <p:nvPr/>
        </p:nvSpPr>
        <p:spPr bwMode="auto">
          <a:xfrm>
            <a:off x="6084168" y="3090461"/>
            <a:ext cx="1170385" cy="898922"/>
          </a:xfrm>
          <a:custGeom>
            <a:avLst/>
            <a:gdLst>
              <a:gd name="T0" fmla="*/ 2147483647 w 983"/>
              <a:gd name="T1" fmla="*/ 2147483647 h 755"/>
              <a:gd name="T2" fmla="*/ 2147483647 w 983"/>
              <a:gd name="T3" fmla="*/ 0 h 755"/>
              <a:gd name="T4" fmla="*/ 2147483647 w 983"/>
              <a:gd name="T5" fmla="*/ 2147483647 h 755"/>
              <a:gd name="T6" fmla="*/ 2147483647 w 983"/>
              <a:gd name="T7" fmla="*/ 2147483647 h 755"/>
              <a:gd name="T8" fmla="*/ 2147483647 w 983"/>
              <a:gd name="T9" fmla="*/ 2147483647 h 755"/>
              <a:gd name="T10" fmla="*/ 2147483647 w 983"/>
              <a:gd name="T11" fmla="*/ 2147483647 h 755"/>
              <a:gd name="T12" fmla="*/ 2147483647 w 983"/>
              <a:gd name="T13" fmla="*/ 2147483647 h 755"/>
              <a:gd name="T14" fmla="*/ 0 60000 65536"/>
              <a:gd name="T15" fmla="*/ 0 60000 65536"/>
              <a:gd name="T16" fmla="*/ 0 60000 65536"/>
              <a:gd name="T17" fmla="*/ 0 60000 65536"/>
              <a:gd name="T18" fmla="*/ 0 60000 65536"/>
              <a:gd name="T19" fmla="*/ 0 60000 65536"/>
              <a:gd name="T20" fmla="*/ 0 60000 65536"/>
              <a:gd name="T21" fmla="*/ 0 w 983"/>
              <a:gd name="T22" fmla="*/ 0 h 755"/>
              <a:gd name="T23" fmla="*/ 983 w 983"/>
              <a:gd name="T24" fmla="*/ 755 h 7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755">
                <a:moveTo>
                  <a:pt x="900" y="181"/>
                </a:moveTo>
                <a:cubicBezTo>
                  <a:pt x="817" y="75"/>
                  <a:pt x="500" y="0"/>
                  <a:pt x="356" y="0"/>
                </a:cubicBezTo>
                <a:cubicBezTo>
                  <a:pt x="212" y="0"/>
                  <a:pt x="0" y="105"/>
                  <a:pt x="38" y="181"/>
                </a:cubicBezTo>
                <a:cubicBezTo>
                  <a:pt x="76" y="257"/>
                  <a:pt x="522" y="362"/>
                  <a:pt x="582" y="453"/>
                </a:cubicBezTo>
                <a:cubicBezTo>
                  <a:pt x="642" y="544"/>
                  <a:pt x="355" y="695"/>
                  <a:pt x="401" y="725"/>
                </a:cubicBezTo>
                <a:cubicBezTo>
                  <a:pt x="447" y="755"/>
                  <a:pt x="772" y="726"/>
                  <a:pt x="855" y="635"/>
                </a:cubicBezTo>
                <a:cubicBezTo>
                  <a:pt x="938" y="544"/>
                  <a:pt x="983" y="287"/>
                  <a:pt x="900" y="181"/>
                </a:cubicBezTo>
                <a:close/>
              </a:path>
            </a:pathLst>
          </a:custGeom>
          <a:solidFill>
            <a:schemeClr val="accent1"/>
          </a:solidFill>
          <a:ln w="12700" cap="flat" cmpd="sng">
            <a:solidFill>
              <a:schemeClr val="tx1"/>
            </a:solidFill>
            <a:prstDash val="solid"/>
            <a:round/>
            <a:headEnd/>
            <a:tailEnd/>
          </a:ln>
        </p:spPr>
        <p:txBody>
          <a:bodyPr/>
          <a:lstStyle/>
          <a:p>
            <a:endParaRPr lang="hu-HU" sz="1800"/>
          </a:p>
        </p:txBody>
      </p:sp>
      <p:sp>
        <p:nvSpPr>
          <p:cNvPr id="19" name="Oval 9"/>
          <p:cNvSpPr>
            <a:spLocks noChangeArrowheads="1"/>
          </p:cNvSpPr>
          <p:nvPr/>
        </p:nvSpPr>
        <p:spPr bwMode="auto">
          <a:xfrm>
            <a:off x="6338740" y="3145053"/>
            <a:ext cx="215504" cy="216694"/>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1800"/>
          </a:p>
        </p:txBody>
      </p:sp>
      <mc:AlternateContent xmlns:mc="http://schemas.openxmlformats.org/markup-compatibility/2006" xmlns:a14="http://schemas.microsoft.com/office/drawing/2010/main">
        <mc:Choice Requires="a14">
          <p:sp>
            <p:nvSpPr>
              <p:cNvPr id="20" name="Text Box 11"/>
              <p:cNvSpPr txBox="1">
                <a:spLocks noChangeArrowheads="1"/>
              </p:cNvSpPr>
              <p:nvPr/>
            </p:nvSpPr>
            <p:spPr bwMode="auto">
              <a:xfrm>
                <a:off x="5062474" y="1652484"/>
                <a:ext cx="2207271" cy="41549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a:rPr>
                                <m:t>𝑥</m:t>
                              </m:r>
                            </m:e>
                            <m:sup>
                              <m:r>
                                <a:rPr lang="en-US" sz="2100" i="1">
                                  <a:latin typeface="Cambria Math" panose="02040503050406030204" pitchFamily="18" charset="0"/>
                                </a:rPr>
                                <m:t>′</m:t>
                              </m:r>
                            </m:sup>
                          </m:sSup>
                          <m:r>
                            <a:rPr lang="en-US" sz="2100" i="1">
                              <a:latin typeface="Cambria Math"/>
                            </a:rPr>
                            <m:t>,</m:t>
                          </m:r>
                          <m:sSup>
                            <m:sSupPr>
                              <m:ctrlPr>
                                <a:rPr lang="en-US" sz="2100" i="1">
                                  <a:latin typeface="Cambria Math" panose="02040503050406030204" pitchFamily="18" charset="0"/>
                                </a:rPr>
                              </m:ctrlPr>
                            </m:sSupPr>
                            <m:e>
                              <m:r>
                                <a:rPr lang="en-US" sz="2100" i="1">
                                  <a:latin typeface="Cambria Math"/>
                                </a:rPr>
                                <m:t>𝑦</m:t>
                              </m:r>
                            </m:e>
                            <m:sup>
                              <m:r>
                                <a:rPr lang="en-US" sz="2100">
                                  <a:latin typeface="Cambria Math" panose="02040503050406030204" pitchFamily="18" charset="0"/>
                                </a:rPr>
                                <m:t>′</m:t>
                              </m:r>
                            </m:sup>
                          </m:sSup>
                        </m:e>
                      </m:d>
                      <m:r>
                        <a:rPr lang="en-US" sz="2100">
                          <a:latin typeface="Cambria Math" panose="02040503050406030204" pitchFamily="18" charset="0"/>
                        </a:rPr>
                        <m:t>=</m:t>
                      </m:r>
                      <m:r>
                        <a:rPr lang="en-US" sz="2100" i="1">
                          <a:latin typeface="Cambria Math" panose="02040503050406030204" pitchFamily="18" charset="0"/>
                        </a:rPr>
                        <m:t>𝑇</m:t>
                      </m:r>
                      <m:r>
                        <a:rPr lang="en-US" sz="2100">
                          <a:latin typeface="Cambria Math" panose="02040503050406030204" pitchFamily="18" charset="0"/>
                        </a:rPr>
                        <m:t>(</m:t>
                      </m:r>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r>
                        <a:rPr lang="en-US" sz="2100">
                          <a:latin typeface="Cambria Math" panose="02040503050406030204" pitchFamily="18" charset="0"/>
                        </a:rPr>
                        <m:t>)</m:t>
                      </m:r>
                    </m:oMath>
                  </m:oMathPara>
                </a14:m>
                <a:endParaRPr lang="en-US" sz="2100" dirty="0"/>
              </a:p>
            </p:txBody>
          </p:sp>
        </mc:Choice>
        <mc:Fallback xmlns="">
          <p:sp>
            <p:nvSpPr>
              <p:cNvPr id="20" name="Text Box 11"/>
              <p:cNvSpPr txBox="1">
                <a:spLocks noRot="1" noChangeAspect="1" noMove="1" noResize="1" noEditPoints="1" noAdjustHandles="1" noChangeArrowheads="1" noChangeShapeType="1" noTextEdit="1"/>
              </p:cNvSpPr>
              <p:nvPr/>
            </p:nvSpPr>
            <p:spPr bwMode="auto">
              <a:xfrm>
                <a:off x="5062474" y="1652484"/>
                <a:ext cx="2207271" cy="415498"/>
              </a:xfrm>
              <a:prstGeom prst="rect">
                <a:avLst/>
              </a:prstGeom>
              <a:blipFill>
                <a:blip r:embed="rId6"/>
                <a:stretch>
                  <a:fillRect b="-19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3" name="Téglalap 22"/>
              <p:cNvSpPr/>
              <p:nvPr/>
            </p:nvSpPr>
            <p:spPr>
              <a:xfrm>
                <a:off x="5714594" y="3335715"/>
                <a:ext cx="88190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100">
                          <a:latin typeface="Cambria Math" panose="02040503050406030204" pitchFamily="18" charset="0"/>
                        </a:rPr>
                        <m:t>(</m:t>
                      </m:r>
                      <m:r>
                        <a:rPr lang="en-US" sz="2100" i="1">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r>
                        <a:rPr lang="en-US" sz="2100">
                          <a:latin typeface="Cambria Math" panose="02040503050406030204" pitchFamily="18" charset="0"/>
                        </a:rPr>
                        <m:t>)</m:t>
                      </m:r>
                    </m:oMath>
                  </m:oMathPara>
                </a14:m>
                <a:endParaRPr lang="en-US" sz="2100" dirty="0"/>
              </a:p>
            </p:txBody>
          </p:sp>
        </mc:Choice>
        <mc:Fallback xmlns="">
          <p:sp>
            <p:nvSpPr>
              <p:cNvPr id="23" name="Téglalap 22"/>
              <p:cNvSpPr>
                <a:spLocks noRot="1" noChangeAspect="1" noMove="1" noResize="1" noEditPoints="1" noAdjustHandles="1" noChangeArrowheads="1" noChangeShapeType="1" noTextEdit="1"/>
              </p:cNvSpPr>
              <p:nvPr/>
            </p:nvSpPr>
            <p:spPr>
              <a:xfrm>
                <a:off x="5714594" y="3335715"/>
                <a:ext cx="881908" cy="415498"/>
              </a:xfrm>
              <a:prstGeom prst="rect">
                <a:avLst/>
              </a:prstGeom>
              <a:blipFill>
                <a:blip r:embed="rId7"/>
                <a:stretch>
                  <a:fillRect b="-19118"/>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 name="Téglalap 4"/>
              <p:cNvSpPr/>
              <p:nvPr/>
            </p:nvSpPr>
            <p:spPr>
              <a:xfrm>
                <a:off x="2456529" y="3837971"/>
                <a:ext cx="3727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𝑥</m:t>
                      </m:r>
                    </m:oMath>
                  </m:oMathPara>
                </a14:m>
                <a:endParaRPr lang="hu-HU" sz="1800" dirty="0"/>
              </a:p>
            </p:txBody>
          </p:sp>
        </mc:Choice>
        <mc:Fallback xmlns="">
          <p:sp>
            <p:nvSpPr>
              <p:cNvPr id="5" name="Téglalap 4"/>
              <p:cNvSpPr>
                <a:spLocks noRot="1" noChangeAspect="1" noMove="1" noResize="1" noEditPoints="1" noAdjustHandles="1" noChangeArrowheads="1" noChangeShapeType="1" noTextEdit="1"/>
              </p:cNvSpPr>
              <p:nvPr/>
            </p:nvSpPr>
            <p:spPr>
              <a:xfrm>
                <a:off x="2456529" y="3837971"/>
                <a:ext cx="372794" cy="369332"/>
              </a:xfrm>
              <a:prstGeom prst="rect">
                <a:avLst/>
              </a:prstGeom>
              <a:blipFill>
                <a:blip r:embed="rId8"/>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 name="Téglalap 5"/>
              <p:cNvSpPr/>
              <p:nvPr/>
            </p:nvSpPr>
            <p:spPr>
              <a:xfrm>
                <a:off x="1255285" y="2619188"/>
                <a:ext cx="3761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𝑦</m:t>
                      </m:r>
                    </m:oMath>
                  </m:oMathPara>
                </a14:m>
                <a:endParaRPr lang="hu-HU" sz="1800" dirty="0"/>
              </a:p>
            </p:txBody>
          </p:sp>
        </mc:Choice>
        <mc:Fallback xmlns="">
          <p:sp>
            <p:nvSpPr>
              <p:cNvPr id="6" name="Téglalap 5"/>
              <p:cNvSpPr>
                <a:spLocks noRot="1" noChangeAspect="1" noMove="1" noResize="1" noEditPoints="1" noAdjustHandles="1" noChangeArrowheads="1" noChangeShapeType="1" noTextEdit="1"/>
              </p:cNvSpPr>
              <p:nvPr/>
            </p:nvSpPr>
            <p:spPr>
              <a:xfrm>
                <a:off x="1255285" y="2619188"/>
                <a:ext cx="376193" cy="369332"/>
              </a:xfrm>
              <a:prstGeom prst="rect">
                <a:avLst/>
              </a:prstGeom>
              <a:blipFill>
                <a:blip r:embed="rId9"/>
                <a:stretch>
                  <a:fillRect b="-8333"/>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7" name="Téglalap 26"/>
              <p:cNvSpPr/>
              <p:nvPr/>
            </p:nvSpPr>
            <p:spPr>
              <a:xfrm>
                <a:off x="6032440" y="3862522"/>
                <a:ext cx="3727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𝑥</m:t>
                      </m:r>
                    </m:oMath>
                  </m:oMathPara>
                </a14:m>
                <a:endParaRPr lang="hu-HU" sz="1800" dirty="0"/>
              </a:p>
            </p:txBody>
          </p:sp>
        </mc:Choice>
        <mc:Fallback xmlns="">
          <p:sp>
            <p:nvSpPr>
              <p:cNvPr id="27" name="Téglalap 26"/>
              <p:cNvSpPr>
                <a:spLocks noRot="1" noChangeAspect="1" noMove="1" noResize="1" noEditPoints="1" noAdjustHandles="1" noChangeArrowheads="1" noChangeShapeType="1" noTextEdit="1"/>
              </p:cNvSpPr>
              <p:nvPr/>
            </p:nvSpPr>
            <p:spPr>
              <a:xfrm>
                <a:off x="6032440" y="3862522"/>
                <a:ext cx="372794" cy="369332"/>
              </a:xfrm>
              <a:prstGeom prst="rect">
                <a:avLst/>
              </a:prstGeom>
              <a:blipFill>
                <a:blip r:embed="rId10"/>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8" name="Téglalap 27"/>
              <p:cNvSpPr/>
              <p:nvPr/>
            </p:nvSpPr>
            <p:spPr>
              <a:xfrm>
                <a:off x="4831196" y="2643738"/>
                <a:ext cx="3761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𝑦</m:t>
                      </m:r>
                    </m:oMath>
                  </m:oMathPara>
                </a14:m>
                <a:endParaRPr lang="hu-HU" sz="1800" dirty="0"/>
              </a:p>
            </p:txBody>
          </p:sp>
        </mc:Choice>
        <mc:Fallback xmlns="">
          <p:sp>
            <p:nvSpPr>
              <p:cNvPr id="28" name="Téglalap 27"/>
              <p:cNvSpPr>
                <a:spLocks noRot="1" noChangeAspect="1" noMove="1" noResize="1" noEditPoints="1" noAdjustHandles="1" noChangeArrowheads="1" noChangeShapeType="1" noTextEdit="1"/>
              </p:cNvSpPr>
              <p:nvPr/>
            </p:nvSpPr>
            <p:spPr>
              <a:xfrm>
                <a:off x="4831196" y="2643738"/>
                <a:ext cx="376193" cy="369332"/>
              </a:xfrm>
              <a:prstGeom prst="rect">
                <a:avLst/>
              </a:prstGeom>
              <a:blipFill>
                <a:blip r:embed="rId11"/>
                <a:stretch>
                  <a:fillRect b="-8333"/>
                </a:stretch>
              </a:blipFill>
            </p:spPr>
            <p:txBody>
              <a:bodyPr/>
              <a:lstStyle/>
              <a:p>
                <a:r>
                  <a:rPr lang="hu-HU">
                    <a:noFill/>
                  </a:rPr>
                  <a:t> </a:t>
                </a:r>
              </a:p>
            </p:txBody>
          </p:sp>
        </mc:Fallback>
      </mc:AlternateContent>
      <p:grpSp>
        <p:nvGrpSpPr>
          <p:cNvPr id="30" name="Csoportba foglalás 29"/>
          <p:cNvGrpSpPr/>
          <p:nvPr/>
        </p:nvGrpSpPr>
        <p:grpSpPr>
          <a:xfrm rot="9548661">
            <a:off x="6361884" y="2492535"/>
            <a:ext cx="1026320" cy="1133475"/>
            <a:chOff x="5953788" y="3720248"/>
            <a:chExt cx="1368426" cy="1511300"/>
          </a:xfrm>
        </p:grpSpPr>
        <p:sp>
          <p:nvSpPr>
            <p:cNvPr id="31" name="Line 4"/>
            <p:cNvSpPr>
              <a:spLocks noChangeShapeType="1"/>
            </p:cNvSpPr>
            <p:nvPr/>
          </p:nvSpPr>
          <p:spPr bwMode="auto">
            <a:xfrm flipV="1">
              <a:off x="5953788" y="3720248"/>
              <a:ext cx="0" cy="1511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32" name="Line 5"/>
            <p:cNvSpPr>
              <a:spLocks noChangeShapeType="1"/>
            </p:cNvSpPr>
            <p:nvPr/>
          </p:nvSpPr>
          <p:spPr bwMode="auto">
            <a:xfrm flipV="1">
              <a:off x="5953789" y="5231548"/>
              <a:ext cx="13684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grpSp>
      <mc:AlternateContent xmlns:mc="http://schemas.openxmlformats.org/markup-compatibility/2006" xmlns:a14="http://schemas.microsoft.com/office/drawing/2010/main">
        <mc:Choice Requires="a14">
          <p:sp>
            <p:nvSpPr>
              <p:cNvPr id="9" name="Téglalap 8"/>
              <p:cNvSpPr/>
              <p:nvPr/>
            </p:nvSpPr>
            <p:spPr>
              <a:xfrm>
                <a:off x="5915614" y="2344058"/>
                <a:ext cx="4473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rPr>
                          </m:ctrlPr>
                        </m:sSupPr>
                        <m:e>
                          <m:r>
                            <a:rPr lang="en-US" sz="1800" i="1">
                              <a:latin typeface="Cambria Math"/>
                            </a:rPr>
                            <m:t>𝑥</m:t>
                          </m:r>
                        </m:e>
                        <m:sup>
                          <m:r>
                            <a:rPr lang="en-US" sz="1800" i="1">
                              <a:latin typeface="Cambria Math" panose="02040503050406030204" pitchFamily="18" charset="0"/>
                            </a:rPr>
                            <m:t>′</m:t>
                          </m:r>
                        </m:sup>
                      </m:sSup>
                    </m:oMath>
                  </m:oMathPara>
                </a14:m>
                <a:endParaRPr lang="hu-HU" sz="1800" dirty="0"/>
              </a:p>
            </p:txBody>
          </p:sp>
        </mc:Choice>
        <mc:Fallback xmlns="">
          <p:sp>
            <p:nvSpPr>
              <p:cNvPr id="9" name="Téglalap 8"/>
              <p:cNvSpPr>
                <a:spLocks noRot="1" noChangeAspect="1" noMove="1" noResize="1" noEditPoints="1" noAdjustHandles="1" noChangeArrowheads="1" noChangeShapeType="1" noTextEdit="1"/>
              </p:cNvSpPr>
              <p:nvPr/>
            </p:nvSpPr>
            <p:spPr>
              <a:xfrm>
                <a:off x="5915614" y="2344058"/>
                <a:ext cx="447302" cy="369332"/>
              </a:xfrm>
              <a:prstGeom prst="rect">
                <a:avLst/>
              </a:prstGeom>
              <a:blipFill>
                <a:blip r:embed="rId1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0" name="Téglalap 9"/>
              <p:cNvSpPr/>
              <p:nvPr/>
            </p:nvSpPr>
            <p:spPr>
              <a:xfrm>
                <a:off x="7618998" y="3121814"/>
                <a:ext cx="4523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rPr>
                          </m:ctrlPr>
                        </m:sSupPr>
                        <m:e>
                          <m:r>
                            <a:rPr lang="en-US" sz="1800" i="1">
                              <a:latin typeface="Cambria Math"/>
                            </a:rPr>
                            <m:t>𝑦</m:t>
                          </m:r>
                        </m:e>
                        <m:sup>
                          <m:r>
                            <a:rPr lang="en-US" sz="1800">
                              <a:latin typeface="Cambria Math" panose="02040503050406030204" pitchFamily="18" charset="0"/>
                            </a:rPr>
                            <m:t>′</m:t>
                          </m:r>
                        </m:sup>
                      </m:sSup>
                    </m:oMath>
                  </m:oMathPara>
                </a14:m>
                <a:endParaRPr lang="hu-HU" sz="1800" dirty="0"/>
              </a:p>
            </p:txBody>
          </p:sp>
        </mc:Choice>
        <mc:Fallback xmlns="">
          <p:sp>
            <p:nvSpPr>
              <p:cNvPr id="10" name="Téglalap 9"/>
              <p:cNvSpPr>
                <a:spLocks noRot="1" noChangeAspect="1" noMove="1" noResize="1" noEditPoints="1" noAdjustHandles="1" noChangeArrowheads="1" noChangeShapeType="1" noTextEdit="1"/>
              </p:cNvSpPr>
              <p:nvPr/>
            </p:nvSpPr>
            <p:spPr>
              <a:xfrm>
                <a:off x="7618998" y="3121814"/>
                <a:ext cx="452368" cy="369332"/>
              </a:xfrm>
              <a:prstGeom prst="rect">
                <a:avLst/>
              </a:prstGeom>
              <a:blipFill>
                <a:blip r:embed="rId13"/>
                <a:stretch>
                  <a:fillRect b="-8197"/>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1" name="Téglalap 10"/>
              <p:cNvSpPr/>
              <p:nvPr/>
            </p:nvSpPr>
            <p:spPr>
              <a:xfrm>
                <a:off x="6333591" y="2696667"/>
                <a:ext cx="9354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a:rPr>
                                <m:t>𝑥</m:t>
                              </m:r>
                            </m:e>
                            <m:sup>
                              <m:r>
                                <a:rPr lang="en-US" sz="1800" i="1">
                                  <a:latin typeface="Cambria Math" panose="02040503050406030204" pitchFamily="18" charset="0"/>
                                </a:rPr>
                                <m:t>′</m:t>
                              </m:r>
                            </m:sup>
                          </m:sSup>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𝑦</m:t>
                              </m:r>
                            </m:e>
                            <m:sup>
                              <m:r>
                                <a:rPr lang="en-US" sz="1800">
                                  <a:latin typeface="Cambria Math" panose="02040503050406030204" pitchFamily="18" charset="0"/>
                                </a:rPr>
                                <m:t>′</m:t>
                              </m:r>
                            </m:sup>
                          </m:sSup>
                        </m:e>
                      </m:d>
                    </m:oMath>
                  </m:oMathPara>
                </a14:m>
                <a:endParaRPr lang="hu-HU" sz="1800" dirty="0"/>
              </a:p>
            </p:txBody>
          </p:sp>
        </mc:Choice>
        <mc:Fallback xmlns="">
          <p:sp>
            <p:nvSpPr>
              <p:cNvPr id="11" name="Téglalap 10"/>
              <p:cNvSpPr>
                <a:spLocks noRot="1" noChangeAspect="1" noMove="1" noResize="1" noEditPoints="1" noAdjustHandles="1" noChangeArrowheads="1" noChangeShapeType="1" noTextEdit="1"/>
              </p:cNvSpPr>
              <p:nvPr/>
            </p:nvSpPr>
            <p:spPr>
              <a:xfrm>
                <a:off x="6333591" y="2696667"/>
                <a:ext cx="935449" cy="369332"/>
              </a:xfrm>
              <a:prstGeom prst="rect">
                <a:avLst/>
              </a:prstGeom>
              <a:blipFill>
                <a:blip r:embed="rId14"/>
                <a:stretch>
                  <a:fillRect b="-8197"/>
                </a:stretch>
              </a:blipFill>
            </p:spPr>
            <p:txBody>
              <a:bodyPr/>
              <a:lstStyle/>
              <a:p>
                <a:r>
                  <a:rPr lang="hu-HU">
                    <a:noFill/>
                  </a:rPr>
                  <a:t> </a:t>
                </a:r>
              </a:p>
            </p:txBody>
          </p:sp>
        </mc:Fallback>
      </mc:AlternateContent>
      <p:sp>
        <p:nvSpPr>
          <p:cNvPr id="36" name="Line 15"/>
          <p:cNvSpPr>
            <a:spLocks noChangeShapeType="1"/>
          </p:cNvSpPr>
          <p:nvPr/>
        </p:nvSpPr>
        <p:spPr bwMode="auto">
          <a:xfrm flipH="1">
            <a:off x="5342448" y="2809382"/>
            <a:ext cx="799786" cy="76118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mc:AlternateContent xmlns:mc="http://schemas.openxmlformats.org/markup-compatibility/2006" xmlns:a14="http://schemas.microsoft.com/office/drawing/2010/main">
        <mc:Choice Requires="a14">
          <p:sp>
            <p:nvSpPr>
              <p:cNvPr id="37" name="Téglalap 36"/>
              <p:cNvSpPr/>
              <p:nvPr/>
            </p:nvSpPr>
            <p:spPr>
              <a:xfrm>
                <a:off x="5510385" y="2727127"/>
                <a:ext cx="371640" cy="415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𝑇</m:t>
                      </m:r>
                    </m:oMath>
                  </m:oMathPara>
                </a14:m>
                <a:endParaRPr lang="hu-HU" sz="2100" dirty="0"/>
              </a:p>
            </p:txBody>
          </p:sp>
        </mc:Choice>
        <mc:Fallback xmlns="">
          <p:sp>
            <p:nvSpPr>
              <p:cNvPr id="37" name="Téglalap 36"/>
              <p:cNvSpPr>
                <a:spLocks noRot="1" noChangeAspect="1" noMove="1" noResize="1" noEditPoints="1" noAdjustHandles="1" noChangeArrowheads="1" noChangeShapeType="1" noTextEdit="1"/>
              </p:cNvSpPr>
              <p:nvPr/>
            </p:nvSpPr>
            <p:spPr>
              <a:xfrm>
                <a:off x="5510385" y="2727127"/>
                <a:ext cx="371640" cy="415498"/>
              </a:xfrm>
              <a:prstGeom prst="rect">
                <a:avLst/>
              </a:prstGeom>
              <a:blipFill>
                <a:blip r:embed="rId15"/>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3974891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53567" y="132222"/>
            <a:ext cx="6038514" cy="857250"/>
          </a:xfrm>
        </p:spPr>
        <p:txBody>
          <a:bodyPr/>
          <a:lstStyle/>
          <a:p>
            <a:pPr>
              <a:defRPr/>
            </a:pPr>
            <a:r>
              <a:rPr lang="en-US" dirty="0" smtClean="0">
                <a:solidFill>
                  <a:srgbClr val="FF0000"/>
                </a:solidFill>
              </a:rPr>
              <a:t>Transformations</a:t>
            </a:r>
          </a:p>
        </p:txBody>
      </p:sp>
      <p:sp>
        <p:nvSpPr>
          <p:cNvPr id="21" name="Rectangle 13"/>
          <p:cNvSpPr>
            <a:spLocks noGrp="1" noChangeArrowheads="1"/>
          </p:cNvSpPr>
          <p:nvPr>
            <p:ph idx="1"/>
          </p:nvPr>
        </p:nvSpPr>
        <p:spPr>
          <a:xfrm>
            <a:off x="305526" y="897565"/>
            <a:ext cx="9005696" cy="3948521"/>
          </a:xfrm>
          <a:noFill/>
        </p:spPr>
        <p:txBody>
          <a:bodyPr>
            <a:normAutofit/>
          </a:bodyPr>
          <a:lstStyle/>
          <a:p>
            <a:pPr>
              <a:lnSpc>
                <a:spcPct val="90000"/>
              </a:lnSpc>
            </a:pPr>
            <a:r>
              <a:rPr lang="en-US" altLang="hu-HU" sz="2100" b="1" dirty="0" smtClean="0"/>
              <a:t>In addition to points, we transform line segments and triangles with transformations preserving these</a:t>
            </a:r>
            <a:r>
              <a:rPr lang="hu-HU" altLang="hu-HU" sz="2100" b="1" dirty="0" smtClean="0"/>
              <a:t> (</a:t>
            </a:r>
            <a:r>
              <a:rPr lang="en-US" altLang="hu-HU" sz="2100" b="1" dirty="0" smtClean="0"/>
              <a:t>Formula</a:t>
            </a:r>
            <a:r>
              <a:rPr lang="hu-HU" altLang="hu-HU" sz="2100" b="1" dirty="0" smtClean="0"/>
              <a:t>?).</a:t>
            </a:r>
            <a:endParaRPr lang="hu-HU" altLang="hu-HU" sz="2100" b="1" dirty="0"/>
          </a:p>
          <a:p>
            <a:pPr>
              <a:lnSpc>
                <a:spcPct val="90000"/>
              </a:lnSpc>
            </a:pPr>
            <a:endParaRPr lang="hu-HU" altLang="hu-HU" sz="788" b="1" dirty="0"/>
          </a:p>
          <a:p>
            <a:pPr>
              <a:lnSpc>
                <a:spcPct val="90000"/>
              </a:lnSpc>
            </a:pPr>
            <a:r>
              <a:rPr lang="en-US" altLang="hu-HU" sz="2400" dirty="0" smtClean="0"/>
              <a:t>Examples</a:t>
            </a:r>
            <a:r>
              <a:rPr lang="hu-HU" altLang="hu-HU" sz="2400" dirty="0" smtClean="0"/>
              <a:t>:</a:t>
            </a:r>
            <a:endParaRPr lang="hu-HU" altLang="hu-HU" sz="2400" dirty="0"/>
          </a:p>
          <a:p>
            <a:pPr marL="557213" lvl="2" indent="-257175">
              <a:lnSpc>
                <a:spcPct val="90000"/>
              </a:lnSpc>
            </a:pPr>
            <a:r>
              <a:rPr lang="en-US" sz="2000" b="1" dirty="0" smtClean="0">
                <a:solidFill>
                  <a:prstClr val="black"/>
                </a:solidFill>
              </a:rPr>
              <a:t>Translation</a:t>
            </a:r>
            <a:r>
              <a:rPr lang="hu-HU" sz="2000" b="1" dirty="0" smtClean="0">
                <a:solidFill>
                  <a:prstClr val="black"/>
                </a:solidFill>
              </a:rPr>
              <a:t>, </a:t>
            </a:r>
            <a:r>
              <a:rPr lang="en-US" sz="2000" b="1" dirty="0" smtClean="0">
                <a:solidFill>
                  <a:prstClr val="black"/>
                </a:solidFill>
              </a:rPr>
              <a:t>rotation</a:t>
            </a:r>
            <a:r>
              <a:rPr lang="hu-HU" sz="2000" b="1" dirty="0" smtClean="0">
                <a:solidFill>
                  <a:prstClr val="black"/>
                </a:solidFill>
              </a:rPr>
              <a:t>, </a:t>
            </a:r>
            <a:r>
              <a:rPr lang="en-US" sz="2000" b="1" dirty="0" smtClean="0">
                <a:solidFill>
                  <a:prstClr val="black"/>
                </a:solidFill>
              </a:rPr>
              <a:t>mirroring</a:t>
            </a:r>
            <a:r>
              <a:rPr lang="hu-HU" sz="2000" b="1" dirty="0" smtClean="0">
                <a:solidFill>
                  <a:prstClr val="black"/>
                </a:solidFill>
              </a:rPr>
              <a:t> </a:t>
            </a:r>
            <a:r>
              <a:rPr lang="en-US" sz="2000" b="1" dirty="0" smtClean="0">
                <a:solidFill>
                  <a:prstClr val="black"/>
                </a:solidFill>
              </a:rPr>
              <a:t>= congruence</a:t>
            </a:r>
            <a:endParaRPr lang="hu-HU" sz="2000" b="1" dirty="0" smtClean="0">
              <a:solidFill>
                <a:prstClr val="black"/>
              </a:solidFill>
            </a:endParaRPr>
          </a:p>
          <a:p>
            <a:pPr marL="557213" lvl="2" indent="-257175">
              <a:lnSpc>
                <a:spcPct val="90000"/>
              </a:lnSpc>
            </a:pPr>
            <a:r>
              <a:rPr lang="en-US" sz="2000" b="1" dirty="0" smtClean="0">
                <a:solidFill>
                  <a:prstClr val="black"/>
                </a:solidFill>
              </a:rPr>
              <a:t>Isotropic scaling </a:t>
            </a:r>
            <a:r>
              <a:rPr lang="en-US" sz="2000" b="1" dirty="0" smtClean="0">
                <a:solidFill>
                  <a:prstClr val="black"/>
                </a:solidFill>
              </a:rPr>
              <a:t>=</a:t>
            </a:r>
            <a:r>
              <a:rPr lang="hu-HU" sz="2000" b="1" dirty="0" smtClean="0">
                <a:solidFill>
                  <a:prstClr val="black"/>
                </a:solidFill>
              </a:rPr>
              <a:t> </a:t>
            </a:r>
            <a:r>
              <a:rPr lang="en-US" sz="2000" b="1" dirty="0" smtClean="0">
                <a:solidFill>
                  <a:prstClr val="black"/>
                </a:solidFill>
              </a:rPr>
              <a:t>similarity (angle preservation</a:t>
            </a:r>
            <a:r>
              <a:rPr lang="hu-HU" sz="2000" b="1" dirty="0" smtClean="0">
                <a:solidFill>
                  <a:prstClr val="black"/>
                </a:solidFill>
              </a:rPr>
              <a:t>)</a:t>
            </a:r>
            <a:endParaRPr lang="hu-HU" sz="2000" b="1" dirty="0">
              <a:solidFill>
                <a:prstClr val="black"/>
              </a:solidFill>
            </a:endParaRPr>
          </a:p>
          <a:p>
            <a:pPr marL="557213" lvl="2" indent="-257175">
              <a:lnSpc>
                <a:spcPct val="90000"/>
              </a:lnSpc>
            </a:pPr>
            <a:r>
              <a:rPr lang="en-US" sz="2000" b="1" dirty="0" smtClean="0">
                <a:solidFill>
                  <a:prstClr val="black"/>
                </a:solidFill>
              </a:rPr>
              <a:t>Direction dependent scaling</a:t>
            </a:r>
          </a:p>
          <a:p>
            <a:pPr marL="557213" lvl="2" indent="-257175">
              <a:lnSpc>
                <a:spcPct val="90000"/>
              </a:lnSpc>
            </a:pPr>
            <a:r>
              <a:rPr lang="en-US" sz="2000" b="1" dirty="0">
                <a:solidFill>
                  <a:prstClr val="black"/>
                </a:solidFill>
              </a:rPr>
              <a:t>S</a:t>
            </a:r>
            <a:r>
              <a:rPr lang="en-US" sz="2000" b="1" dirty="0" smtClean="0">
                <a:solidFill>
                  <a:prstClr val="black"/>
                </a:solidFill>
              </a:rPr>
              <a:t>hearing </a:t>
            </a:r>
            <a:r>
              <a:rPr lang="hu-HU" sz="2000" dirty="0" smtClean="0">
                <a:solidFill>
                  <a:prstClr val="black"/>
                </a:solidFill>
              </a:rPr>
              <a:t>	</a:t>
            </a:r>
          </a:p>
          <a:p>
            <a:pPr marL="557213" lvl="2" indent="-257175">
              <a:lnSpc>
                <a:spcPct val="90000"/>
              </a:lnSpc>
            </a:pPr>
            <a:r>
              <a:rPr lang="en-US" sz="2000" dirty="0" smtClean="0">
                <a:solidFill>
                  <a:prstClr val="black"/>
                </a:solidFill>
              </a:rPr>
              <a:t>Perspective </a:t>
            </a:r>
            <a:r>
              <a:rPr lang="hu-HU" sz="2000" dirty="0" smtClean="0">
                <a:solidFill>
                  <a:prstClr val="black"/>
                </a:solidFill>
              </a:rPr>
              <a:t>(</a:t>
            </a:r>
            <a:r>
              <a:rPr lang="en-US" sz="2000" dirty="0" smtClean="0">
                <a:solidFill>
                  <a:prstClr val="black"/>
                </a:solidFill>
              </a:rPr>
              <a:t>destroys parallelism</a:t>
            </a:r>
            <a:r>
              <a:rPr lang="hu-HU" sz="2000" dirty="0" smtClean="0">
                <a:solidFill>
                  <a:prstClr val="black"/>
                </a:solidFill>
              </a:rPr>
              <a:t>)</a:t>
            </a:r>
          </a:p>
          <a:p>
            <a:pPr marL="257175" lvl="1" indent="-257175">
              <a:lnSpc>
                <a:spcPct val="90000"/>
              </a:lnSpc>
            </a:pPr>
            <a:r>
              <a:rPr lang="en-US" sz="2400" dirty="0" smtClean="0">
                <a:solidFill>
                  <a:prstClr val="black"/>
                </a:solidFill>
              </a:rPr>
              <a:t>Counter example</a:t>
            </a:r>
            <a:r>
              <a:rPr lang="hu-HU" sz="2400" dirty="0" smtClean="0">
                <a:solidFill>
                  <a:prstClr val="black"/>
                </a:solidFill>
              </a:rPr>
              <a:t>:</a:t>
            </a:r>
          </a:p>
          <a:p>
            <a:pPr marL="557213" lvl="2" indent="-257175">
              <a:lnSpc>
                <a:spcPct val="90000"/>
              </a:lnSpc>
            </a:pPr>
            <a:r>
              <a:rPr lang="en-US" sz="2000" dirty="0" smtClean="0">
                <a:solidFill>
                  <a:prstClr val="black"/>
                </a:solidFill>
              </a:rPr>
              <a:t>Inversion</a:t>
            </a:r>
            <a:endParaRPr lang="en-US" sz="2000" dirty="0">
              <a:solidFill>
                <a:prstClr val="black"/>
              </a:solidFill>
            </a:endParaRPr>
          </a:p>
          <a:p>
            <a:pPr>
              <a:lnSpc>
                <a:spcPct val="90000"/>
              </a:lnSpc>
            </a:pPr>
            <a:endParaRPr lang="hu-HU" altLang="hu-HU" sz="2100" b="1" dirty="0"/>
          </a:p>
        </p:txBody>
      </p:sp>
      <p:sp>
        <p:nvSpPr>
          <p:cNvPr id="22" name="Téglalap 21"/>
          <p:cNvSpPr/>
          <p:nvPr/>
        </p:nvSpPr>
        <p:spPr>
          <a:xfrm>
            <a:off x="6273485" y="2553173"/>
            <a:ext cx="2907027" cy="646331"/>
          </a:xfrm>
          <a:prstGeom prst="rect">
            <a:avLst/>
          </a:prstGeom>
        </p:spPr>
        <p:txBody>
          <a:bodyPr wrap="square">
            <a:spAutoFit/>
          </a:bodyPr>
          <a:lstStyle/>
          <a:p>
            <a:r>
              <a:rPr lang="en-US" sz="1800" b="1" dirty="0">
                <a:solidFill>
                  <a:prstClr val="black"/>
                </a:solidFill>
                <a:latin typeface="+mn-lt"/>
              </a:rPr>
              <a:t>= </a:t>
            </a:r>
            <a:r>
              <a:rPr lang="en-US" sz="1800" b="1" dirty="0" smtClean="0">
                <a:solidFill>
                  <a:prstClr val="black"/>
                </a:solidFill>
                <a:latin typeface="+mn-lt"/>
              </a:rPr>
              <a:t>Affine transformations </a:t>
            </a:r>
            <a:r>
              <a:rPr lang="hu-HU" sz="1800" b="1" dirty="0" smtClean="0">
                <a:solidFill>
                  <a:prstClr val="black"/>
                </a:solidFill>
                <a:latin typeface="+mn-lt"/>
              </a:rPr>
              <a:t>(</a:t>
            </a:r>
            <a:r>
              <a:rPr lang="en-US" sz="1800" b="1" dirty="0" smtClean="0">
                <a:solidFill>
                  <a:prstClr val="black"/>
                </a:solidFill>
                <a:latin typeface="+mn-lt"/>
              </a:rPr>
              <a:t>keeps parallel lines</a:t>
            </a:r>
            <a:r>
              <a:rPr lang="hu-HU" sz="1800" b="1" dirty="0" smtClean="0">
                <a:solidFill>
                  <a:prstClr val="black"/>
                </a:solidFill>
                <a:latin typeface="+mn-lt"/>
              </a:rPr>
              <a:t>)</a:t>
            </a:r>
            <a:endParaRPr lang="hu-HU" sz="1800" b="1" dirty="0">
              <a:solidFill>
                <a:prstClr val="black"/>
              </a:solidFill>
              <a:latin typeface="+mn-lt"/>
            </a:endParaRPr>
          </a:p>
        </p:txBody>
      </p:sp>
      <p:sp>
        <p:nvSpPr>
          <p:cNvPr id="17" name="Téglalap 16"/>
          <p:cNvSpPr/>
          <p:nvPr/>
        </p:nvSpPr>
        <p:spPr>
          <a:xfrm>
            <a:off x="2010698" y="3092827"/>
            <a:ext cx="375225" cy="235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800"/>
          </a:p>
        </p:txBody>
      </p:sp>
      <p:sp>
        <p:nvSpPr>
          <p:cNvPr id="18" name="Folyamatábra: Adatok 17"/>
          <p:cNvSpPr/>
          <p:nvPr/>
        </p:nvSpPr>
        <p:spPr>
          <a:xfrm>
            <a:off x="2015716" y="3092827"/>
            <a:ext cx="507071" cy="242037"/>
          </a:xfrm>
          <a:prstGeom prst="flowChartInputOutput">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800"/>
          </a:p>
        </p:txBody>
      </p:sp>
      <p:sp>
        <p:nvSpPr>
          <p:cNvPr id="19" name="Téglalap 18"/>
          <p:cNvSpPr/>
          <p:nvPr/>
        </p:nvSpPr>
        <p:spPr>
          <a:xfrm>
            <a:off x="3992443" y="2758802"/>
            <a:ext cx="375225" cy="235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800"/>
          </a:p>
        </p:txBody>
      </p:sp>
      <p:sp>
        <p:nvSpPr>
          <p:cNvPr id="20" name="Téglalap 19"/>
          <p:cNvSpPr/>
          <p:nvPr/>
        </p:nvSpPr>
        <p:spPr>
          <a:xfrm>
            <a:off x="3995936" y="2821806"/>
            <a:ext cx="552865" cy="181992"/>
          </a:xfrm>
          <a:prstGeom prst="rect">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800"/>
          </a:p>
        </p:txBody>
      </p:sp>
      <p:sp>
        <p:nvSpPr>
          <p:cNvPr id="23" name="Jobb oldali kapcsos zárójel 22"/>
          <p:cNvSpPr/>
          <p:nvPr/>
        </p:nvSpPr>
        <p:spPr>
          <a:xfrm>
            <a:off x="6039950" y="2139702"/>
            <a:ext cx="233331" cy="121484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sz="1800"/>
          </a:p>
        </p:txBody>
      </p:sp>
      <p:sp>
        <p:nvSpPr>
          <p:cNvPr id="2" name="Téglalap 1"/>
          <p:cNvSpPr/>
          <p:nvPr/>
        </p:nvSpPr>
        <p:spPr>
          <a:xfrm>
            <a:off x="4563621" y="3454290"/>
            <a:ext cx="3275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800"/>
          </a:p>
        </p:txBody>
      </p:sp>
      <p:sp>
        <p:nvSpPr>
          <p:cNvPr id="3" name="Trapezoid 2"/>
          <p:cNvSpPr/>
          <p:nvPr/>
        </p:nvSpPr>
        <p:spPr>
          <a:xfrm>
            <a:off x="4563621" y="3358212"/>
            <a:ext cx="327568" cy="366109"/>
          </a:xfrm>
          <a:prstGeom prst="trapezoid">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800"/>
          </a:p>
        </p:txBody>
      </p:sp>
      <p:cxnSp>
        <p:nvCxnSpPr>
          <p:cNvPr id="6" name="Egyenes összekötő 5"/>
          <p:cNvCxnSpPr/>
          <p:nvPr/>
        </p:nvCxnSpPr>
        <p:spPr>
          <a:xfrm>
            <a:off x="2159929" y="4227214"/>
            <a:ext cx="621069" cy="24302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Ellipszis 6"/>
          <p:cNvSpPr/>
          <p:nvPr/>
        </p:nvSpPr>
        <p:spPr>
          <a:xfrm>
            <a:off x="2183400" y="4191930"/>
            <a:ext cx="405045" cy="37804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800"/>
          </a:p>
        </p:txBody>
      </p:sp>
    </p:spTree>
    <p:extLst>
      <p:ext uri="{BB962C8B-B14F-4D97-AF65-F5344CB8AC3E}">
        <p14:creationId xmlns:p14="http://schemas.microsoft.com/office/powerpoint/2010/main" val="82669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p:nvPr/>
        </p:nvSpPr>
        <p:spPr>
          <a:xfrm>
            <a:off x="2468541" y="1311104"/>
            <a:ext cx="772036" cy="798781"/>
          </a:xfrm>
          <a:prstGeom prst="rect">
            <a:avLst/>
          </a:prstGeom>
          <a:solidFill>
            <a:srgbClr val="EAE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églalap 7"/>
          <p:cNvSpPr/>
          <p:nvPr/>
        </p:nvSpPr>
        <p:spPr>
          <a:xfrm>
            <a:off x="1697930" y="1319665"/>
            <a:ext cx="772036" cy="798781"/>
          </a:xfrm>
          <a:prstGeom prst="rect">
            <a:avLst/>
          </a:prstGeom>
          <a:solidFill>
            <a:srgbClr val="EAE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Ellipszis 60"/>
          <p:cNvSpPr/>
          <p:nvPr/>
        </p:nvSpPr>
        <p:spPr>
          <a:xfrm>
            <a:off x="2381638" y="2031746"/>
            <a:ext cx="162018" cy="16201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Ellipszis 61"/>
          <p:cNvSpPr/>
          <p:nvPr/>
        </p:nvSpPr>
        <p:spPr>
          <a:xfrm>
            <a:off x="1610291" y="1237859"/>
            <a:ext cx="162018" cy="16201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Jobbra nyíl 3"/>
          <p:cNvSpPr/>
          <p:nvPr/>
        </p:nvSpPr>
        <p:spPr>
          <a:xfrm rot="21406693">
            <a:off x="3777285" y="942890"/>
            <a:ext cx="867599" cy="384812"/>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Szabadkézi sokszög 4"/>
          <p:cNvSpPr/>
          <p:nvPr/>
        </p:nvSpPr>
        <p:spPr>
          <a:xfrm>
            <a:off x="6570744" y="875601"/>
            <a:ext cx="1484644" cy="874207"/>
          </a:xfrm>
          <a:custGeom>
            <a:avLst/>
            <a:gdLst>
              <a:gd name="connsiteX0" fmla="*/ 0 w 1969477"/>
              <a:gd name="connsiteY0" fmla="*/ 994787 h 994787"/>
              <a:gd name="connsiteX1" fmla="*/ 1868993 w 1969477"/>
              <a:gd name="connsiteY1" fmla="*/ 562708 h 994787"/>
              <a:gd name="connsiteX2" fmla="*/ 1969477 w 1969477"/>
              <a:gd name="connsiteY2" fmla="*/ 0 h 994787"/>
              <a:gd name="connsiteX3" fmla="*/ 80387 w 1969477"/>
              <a:gd name="connsiteY3" fmla="*/ 291403 h 994787"/>
              <a:gd name="connsiteX4" fmla="*/ 0 w 1969477"/>
              <a:gd name="connsiteY4" fmla="*/ 994787 h 994787"/>
              <a:gd name="connsiteX0" fmla="*/ 0 w 1999622"/>
              <a:gd name="connsiteY0" fmla="*/ 1105319 h 1105319"/>
              <a:gd name="connsiteX1" fmla="*/ 1868993 w 1999622"/>
              <a:gd name="connsiteY1" fmla="*/ 673240 h 1105319"/>
              <a:gd name="connsiteX2" fmla="*/ 1999622 w 1999622"/>
              <a:gd name="connsiteY2" fmla="*/ 0 h 1105319"/>
              <a:gd name="connsiteX3" fmla="*/ 80387 w 1999622"/>
              <a:gd name="connsiteY3" fmla="*/ 401935 h 1105319"/>
              <a:gd name="connsiteX4" fmla="*/ 0 w 1999622"/>
              <a:gd name="connsiteY4" fmla="*/ 1105319 h 1105319"/>
              <a:gd name="connsiteX0" fmla="*/ 0 w 1979525"/>
              <a:gd name="connsiteY0" fmla="*/ 1165609 h 1165609"/>
              <a:gd name="connsiteX1" fmla="*/ 1868993 w 1979525"/>
              <a:gd name="connsiteY1" fmla="*/ 733530 h 1165609"/>
              <a:gd name="connsiteX2" fmla="*/ 1979525 w 1979525"/>
              <a:gd name="connsiteY2" fmla="*/ 0 h 1165609"/>
              <a:gd name="connsiteX3" fmla="*/ 80387 w 1979525"/>
              <a:gd name="connsiteY3" fmla="*/ 462225 h 1165609"/>
              <a:gd name="connsiteX4" fmla="*/ 0 w 1979525"/>
              <a:gd name="connsiteY4" fmla="*/ 1165609 h 1165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9525" h="1165609">
                <a:moveTo>
                  <a:pt x="0" y="1165609"/>
                </a:moveTo>
                <a:lnTo>
                  <a:pt x="1868993" y="733530"/>
                </a:lnTo>
                <a:lnTo>
                  <a:pt x="1979525" y="0"/>
                </a:lnTo>
                <a:lnTo>
                  <a:pt x="80387" y="462225"/>
                </a:lnTo>
                <a:lnTo>
                  <a:pt x="0" y="1165609"/>
                </a:lnTo>
                <a:close/>
              </a:path>
            </a:pathLst>
          </a:custGeom>
          <a:solidFill>
            <a:srgbClr val="DEDE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Szabadkézi sokszög 6"/>
          <p:cNvSpPr/>
          <p:nvPr/>
        </p:nvSpPr>
        <p:spPr>
          <a:xfrm>
            <a:off x="5166588" y="1208082"/>
            <a:ext cx="1484644" cy="874207"/>
          </a:xfrm>
          <a:custGeom>
            <a:avLst/>
            <a:gdLst>
              <a:gd name="connsiteX0" fmla="*/ 0 w 1969477"/>
              <a:gd name="connsiteY0" fmla="*/ 994787 h 994787"/>
              <a:gd name="connsiteX1" fmla="*/ 1868993 w 1969477"/>
              <a:gd name="connsiteY1" fmla="*/ 562708 h 994787"/>
              <a:gd name="connsiteX2" fmla="*/ 1969477 w 1969477"/>
              <a:gd name="connsiteY2" fmla="*/ 0 h 994787"/>
              <a:gd name="connsiteX3" fmla="*/ 80387 w 1969477"/>
              <a:gd name="connsiteY3" fmla="*/ 291403 h 994787"/>
              <a:gd name="connsiteX4" fmla="*/ 0 w 1969477"/>
              <a:gd name="connsiteY4" fmla="*/ 994787 h 994787"/>
              <a:gd name="connsiteX0" fmla="*/ 0 w 1999622"/>
              <a:gd name="connsiteY0" fmla="*/ 1105319 h 1105319"/>
              <a:gd name="connsiteX1" fmla="*/ 1868993 w 1999622"/>
              <a:gd name="connsiteY1" fmla="*/ 673240 h 1105319"/>
              <a:gd name="connsiteX2" fmla="*/ 1999622 w 1999622"/>
              <a:gd name="connsiteY2" fmla="*/ 0 h 1105319"/>
              <a:gd name="connsiteX3" fmla="*/ 80387 w 1999622"/>
              <a:gd name="connsiteY3" fmla="*/ 401935 h 1105319"/>
              <a:gd name="connsiteX4" fmla="*/ 0 w 1999622"/>
              <a:gd name="connsiteY4" fmla="*/ 1105319 h 1105319"/>
              <a:gd name="connsiteX0" fmla="*/ 0 w 1979525"/>
              <a:gd name="connsiteY0" fmla="*/ 1165609 h 1165609"/>
              <a:gd name="connsiteX1" fmla="*/ 1868993 w 1979525"/>
              <a:gd name="connsiteY1" fmla="*/ 733530 h 1165609"/>
              <a:gd name="connsiteX2" fmla="*/ 1979525 w 1979525"/>
              <a:gd name="connsiteY2" fmla="*/ 0 h 1165609"/>
              <a:gd name="connsiteX3" fmla="*/ 80387 w 1979525"/>
              <a:gd name="connsiteY3" fmla="*/ 462225 h 1165609"/>
              <a:gd name="connsiteX4" fmla="*/ 0 w 1979525"/>
              <a:gd name="connsiteY4" fmla="*/ 1165609 h 1165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9525" h="1165609">
                <a:moveTo>
                  <a:pt x="0" y="1165609"/>
                </a:moveTo>
                <a:lnTo>
                  <a:pt x="1868993" y="733530"/>
                </a:lnTo>
                <a:lnTo>
                  <a:pt x="1979525" y="0"/>
                </a:lnTo>
                <a:lnTo>
                  <a:pt x="80387" y="462225"/>
                </a:lnTo>
                <a:lnTo>
                  <a:pt x="0" y="1165609"/>
                </a:lnTo>
                <a:close/>
              </a:path>
            </a:pathLst>
          </a:custGeom>
          <a:solidFill>
            <a:srgbClr val="DEDE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Cím 1"/>
          <p:cNvSpPr>
            <a:spLocks noGrp="1"/>
          </p:cNvSpPr>
          <p:nvPr>
            <p:ph type="title"/>
          </p:nvPr>
        </p:nvSpPr>
        <p:spPr>
          <a:xfrm>
            <a:off x="1526291" y="69952"/>
            <a:ext cx="6172200" cy="857250"/>
          </a:xfrm>
        </p:spPr>
        <p:txBody>
          <a:bodyPr>
            <a:normAutofit/>
          </a:bodyPr>
          <a:lstStyle/>
          <a:p>
            <a:r>
              <a:rPr lang="en-US" dirty="0" smtClean="0">
                <a:solidFill>
                  <a:srgbClr val="FF0000"/>
                </a:solidFill>
              </a:rPr>
              <a:t>Affine transformations</a:t>
            </a:r>
            <a:endParaRPr lang="en-US" dirty="0">
              <a:solidFill>
                <a:srgbClr val="FF0000"/>
              </a:solidFill>
            </a:endParaRPr>
          </a:p>
        </p:txBody>
      </p:sp>
      <p:cxnSp>
        <p:nvCxnSpPr>
          <p:cNvPr id="11" name="Egyenes összekötő nyíllal 10"/>
          <p:cNvCxnSpPr/>
          <p:nvPr/>
        </p:nvCxnSpPr>
        <p:spPr>
          <a:xfrm flipV="1">
            <a:off x="1697930" y="1319038"/>
            <a:ext cx="0" cy="798782"/>
          </a:xfrm>
          <a:prstGeom prst="straightConnector1">
            <a:avLst/>
          </a:prstGeom>
          <a:ln w="38100">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p:nvPr/>
        </p:nvCxnSpPr>
        <p:spPr>
          <a:xfrm>
            <a:off x="1697930" y="2117821"/>
            <a:ext cx="796880" cy="455"/>
          </a:xfrm>
          <a:prstGeom prst="straightConnector1">
            <a:avLst/>
          </a:prstGeom>
          <a:ln w="3810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13" name="Ellipszis 12"/>
          <p:cNvSpPr/>
          <p:nvPr/>
        </p:nvSpPr>
        <p:spPr>
          <a:xfrm>
            <a:off x="2403364" y="1240009"/>
            <a:ext cx="162018" cy="16201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zövegdoboz 17"/>
          <p:cNvSpPr txBox="1"/>
          <p:nvPr/>
        </p:nvSpPr>
        <p:spPr>
          <a:xfrm>
            <a:off x="1068156" y="2096115"/>
            <a:ext cx="627095" cy="369332"/>
          </a:xfrm>
          <a:prstGeom prst="rect">
            <a:avLst/>
          </a:prstGeom>
          <a:noFill/>
        </p:spPr>
        <p:txBody>
          <a:bodyPr wrap="none" rtlCol="0">
            <a:spAutoFit/>
          </a:bodyPr>
          <a:lstStyle/>
          <a:p>
            <a:r>
              <a:rPr lang="en-US" sz="1800" dirty="0"/>
              <a:t>(0,0)</a:t>
            </a:r>
          </a:p>
        </p:txBody>
      </p:sp>
      <p:sp>
        <p:nvSpPr>
          <p:cNvPr id="19" name="Szövegdoboz 18"/>
          <p:cNvSpPr txBox="1"/>
          <p:nvPr/>
        </p:nvSpPr>
        <p:spPr>
          <a:xfrm>
            <a:off x="1079590" y="1155231"/>
            <a:ext cx="627095" cy="369332"/>
          </a:xfrm>
          <a:prstGeom prst="rect">
            <a:avLst/>
          </a:prstGeom>
          <a:noFill/>
        </p:spPr>
        <p:txBody>
          <a:bodyPr wrap="none" rtlCol="0">
            <a:spAutoFit/>
          </a:bodyPr>
          <a:lstStyle/>
          <a:p>
            <a:r>
              <a:rPr lang="en-US" sz="1800" dirty="0"/>
              <a:t>(0,1)</a:t>
            </a:r>
          </a:p>
        </p:txBody>
      </p:sp>
      <p:sp>
        <p:nvSpPr>
          <p:cNvPr id="23" name="Szövegdoboz 22"/>
          <p:cNvSpPr txBox="1"/>
          <p:nvPr/>
        </p:nvSpPr>
        <p:spPr>
          <a:xfrm>
            <a:off x="2212923" y="2179938"/>
            <a:ext cx="627095" cy="369332"/>
          </a:xfrm>
          <a:prstGeom prst="rect">
            <a:avLst/>
          </a:prstGeom>
          <a:noFill/>
        </p:spPr>
        <p:txBody>
          <a:bodyPr wrap="none" rtlCol="0">
            <a:spAutoFit/>
          </a:bodyPr>
          <a:lstStyle/>
          <a:p>
            <a:r>
              <a:rPr lang="en-US" sz="1800" dirty="0"/>
              <a:t>(1,0)</a:t>
            </a:r>
          </a:p>
        </p:txBody>
      </p:sp>
      <p:cxnSp>
        <p:nvCxnSpPr>
          <p:cNvPr id="24" name="Egyenes összekötő nyíllal 23"/>
          <p:cNvCxnSpPr>
            <a:stCxn id="27" idx="7"/>
          </p:cNvCxnSpPr>
          <p:nvPr/>
        </p:nvCxnSpPr>
        <p:spPr>
          <a:xfrm flipV="1">
            <a:off x="5180123" y="1554750"/>
            <a:ext cx="53898" cy="498440"/>
          </a:xfrm>
          <a:prstGeom prst="straightConnector1">
            <a:avLst/>
          </a:prstGeom>
          <a:ln w="38100">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5" name="Egyenes összekötő nyíllal 24"/>
          <p:cNvCxnSpPr/>
          <p:nvPr/>
        </p:nvCxnSpPr>
        <p:spPr>
          <a:xfrm flipV="1">
            <a:off x="5150316" y="1756950"/>
            <a:ext cx="1420429" cy="318524"/>
          </a:xfrm>
          <a:prstGeom prst="straightConnector1">
            <a:avLst/>
          </a:prstGeom>
          <a:ln w="3810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26" name="Ellipszis 25"/>
          <p:cNvSpPr/>
          <p:nvPr/>
        </p:nvSpPr>
        <p:spPr>
          <a:xfrm>
            <a:off x="6551260" y="1121114"/>
            <a:ext cx="162018" cy="16201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Szabadkézi sokszög 29"/>
          <p:cNvSpPr/>
          <p:nvPr/>
        </p:nvSpPr>
        <p:spPr>
          <a:xfrm rot="263878">
            <a:off x="6596103" y="1089960"/>
            <a:ext cx="499127" cy="680582"/>
          </a:xfrm>
          <a:custGeom>
            <a:avLst/>
            <a:gdLst>
              <a:gd name="connsiteX0" fmla="*/ 0 w 1969477"/>
              <a:gd name="connsiteY0" fmla="*/ 994787 h 994787"/>
              <a:gd name="connsiteX1" fmla="*/ 1868993 w 1969477"/>
              <a:gd name="connsiteY1" fmla="*/ 562708 h 994787"/>
              <a:gd name="connsiteX2" fmla="*/ 1969477 w 1969477"/>
              <a:gd name="connsiteY2" fmla="*/ 0 h 994787"/>
              <a:gd name="connsiteX3" fmla="*/ 80387 w 1969477"/>
              <a:gd name="connsiteY3" fmla="*/ 291403 h 994787"/>
              <a:gd name="connsiteX4" fmla="*/ 0 w 1969477"/>
              <a:gd name="connsiteY4" fmla="*/ 994787 h 994787"/>
              <a:gd name="connsiteX0" fmla="*/ 0 w 1999622"/>
              <a:gd name="connsiteY0" fmla="*/ 1105319 h 1105319"/>
              <a:gd name="connsiteX1" fmla="*/ 1868993 w 1999622"/>
              <a:gd name="connsiteY1" fmla="*/ 673240 h 1105319"/>
              <a:gd name="connsiteX2" fmla="*/ 1999622 w 1999622"/>
              <a:gd name="connsiteY2" fmla="*/ 0 h 1105319"/>
              <a:gd name="connsiteX3" fmla="*/ 80387 w 1999622"/>
              <a:gd name="connsiteY3" fmla="*/ 401935 h 1105319"/>
              <a:gd name="connsiteX4" fmla="*/ 0 w 1999622"/>
              <a:gd name="connsiteY4" fmla="*/ 1105319 h 1105319"/>
              <a:gd name="connsiteX0" fmla="*/ 0 w 1979525"/>
              <a:gd name="connsiteY0" fmla="*/ 1165609 h 1165609"/>
              <a:gd name="connsiteX1" fmla="*/ 1868993 w 1979525"/>
              <a:gd name="connsiteY1" fmla="*/ 733530 h 1165609"/>
              <a:gd name="connsiteX2" fmla="*/ 1979525 w 1979525"/>
              <a:gd name="connsiteY2" fmla="*/ 0 h 1165609"/>
              <a:gd name="connsiteX3" fmla="*/ 80387 w 1979525"/>
              <a:gd name="connsiteY3" fmla="*/ 462225 h 1165609"/>
              <a:gd name="connsiteX4" fmla="*/ 0 w 1979525"/>
              <a:gd name="connsiteY4" fmla="*/ 1165609 h 1165609"/>
              <a:gd name="connsiteX0" fmla="*/ 0 w 1868994"/>
              <a:gd name="connsiteY0" fmla="*/ 907443 h 907443"/>
              <a:gd name="connsiteX1" fmla="*/ 1868993 w 1868994"/>
              <a:gd name="connsiteY1" fmla="*/ 475364 h 907443"/>
              <a:gd name="connsiteX2" fmla="*/ 939978 w 1868994"/>
              <a:gd name="connsiteY2" fmla="*/ 0 h 907443"/>
              <a:gd name="connsiteX3" fmla="*/ 80387 w 1868994"/>
              <a:gd name="connsiteY3" fmla="*/ 204059 h 907443"/>
              <a:gd name="connsiteX4" fmla="*/ 0 w 1868994"/>
              <a:gd name="connsiteY4" fmla="*/ 907443 h 907443"/>
              <a:gd name="connsiteX0" fmla="*/ 0 w 939979"/>
              <a:gd name="connsiteY0" fmla="*/ 907443 h 907443"/>
              <a:gd name="connsiteX1" fmla="*/ 914352 w 939979"/>
              <a:gd name="connsiteY1" fmla="*/ 728907 h 907443"/>
              <a:gd name="connsiteX2" fmla="*/ 939978 w 939979"/>
              <a:gd name="connsiteY2" fmla="*/ 0 h 907443"/>
              <a:gd name="connsiteX3" fmla="*/ 80387 w 939979"/>
              <a:gd name="connsiteY3" fmla="*/ 204059 h 907443"/>
              <a:gd name="connsiteX4" fmla="*/ 0 w 939979"/>
              <a:gd name="connsiteY4" fmla="*/ 907443 h 907443"/>
              <a:gd name="connsiteX0" fmla="*/ 0 w 939978"/>
              <a:gd name="connsiteY0" fmla="*/ 907443 h 907443"/>
              <a:gd name="connsiteX1" fmla="*/ 843598 w 939978"/>
              <a:gd name="connsiteY1" fmla="*/ 732760 h 907443"/>
              <a:gd name="connsiteX2" fmla="*/ 939978 w 939978"/>
              <a:gd name="connsiteY2" fmla="*/ 0 h 907443"/>
              <a:gd name="connsiteX3" fmla="*/ 80387 w 939978"/>
              <a:gd name="connsiteY3" fmla="*/ 204059 h 907443"/>
              <a:gd name="connsiteX4" fmla="*/ 0 w 939978"/>
              <a:gd name="connsiteY4" fmla="*/ 907443 h 907443"/>
              <a:gd name="connsiteX0" fmla="*/ 0 w 939978"/>
              <a:gd name="connsiteY0" fmla="*/ 907443 h 907443"/>
              <a:gd name="connsiteX1" fmla="*/ 886050 w 939978"/>
              <a:gd name="connsiteY1" fmla="*/ 730448 h 907443"/>
              <a:gd name="connsiteX2" fmla="*/ 939978 w 939978"/>
              <a:gd name="connsiteY2" fmla="*/ 0 h 907443"/>
              <a:gd name="connsiteX3" fmla="*/ 80387 w 939978"/>
              <a:gd name="connsiteY3" fmla="*/ 204059 h 907443"/>
              <a:gd name="connsiteX4" fmla="*/ 0 w 939978"/>
              <a:gd name="connsiteY4" fmla="*/ 907443 h 907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978" h="907443">
                <a:moveTo>
                  <a:pt x="0" y="907443"/>
                </a:moveTo>
                <a:lnTo>
                  <a:pt x="886050" y="730448"/>
                </a:lnTo>
                <a:lnTo>
                  <a:pt x="939978" y="0"/>
                </a:lnTo>
                <a:lnTo>
                  <a:pt x="80387" y="204059"/>
                </a:lnTo>
                <a:lnTo>
                  <a:pt x="0" y="907443"/>
                </a:lnTo>
                <a:close/>
              </a:path>
            </a:pathLst>
          </a:custGeom>
          <a:solidFill>
            <a:srgbClr val="DEDE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1" name="Egyenes összekötő 30"/>
          <p:cNvCxnSpPr/>
          <p:nvPr/>
        </p:nvCxnSpPr>
        <p:spPr>
          <a:xfrm>
            <a:off x="1583726" y="1209249"/>
            <a:ext cx="1141196" cy="1175941"/>
          </a:xfrm>
          <a:prstGeom prst="line">
            <a:avLst/>
          </a:prstGeom>
          <a:ln w="38100">
            <a:solidFill>
              <a:srgbClr val="35C955"/>
            </a:solidFill>
          </a:ln>
        </p:spPr>
        <p:style>
          <a:lnRef idx="1">
            <a:schemeClr val="accent1"/>
          </a:lnRef>
          <a:fillRef idx="0">
            <a:schemeClr val="accent1"/>
          </a:fillRef>
          <a:effectRef idx="0">
            <a:schemeClr val="accent1"/>
          </a:effectRef>
          <a:fontRef idx="minor">
            <a:schemeClr val="tx1"/>
          </a:fontRef>
        </p:style>
      </p:cxnSp>
      <p:cxnSp>
        <p:nvCxnSpPr>
          <p:cNvPr id="32" name="Egyenes összekötő 31"/>
          <p:cNvCxnSpPr/>
          <p:nvPr/>
        </p:nvCxnSpPr>
        <p:spPr>
          <a:xfrm>
            <a:off x="2340548" y="1178345"/>
            <a:ext cx="1038250" cy="1079772"/>
          </a:xfrm>
          <a:prstGeom prst="line">
            <a:avLst/>
          </a:prstGeom>
          <a:ln w="38100">
            <a:solidFill>
              <a:srgbClr val="35C955"/>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p:cNvCxnSpPr/>
          <p:nvPr/>
        </p:nvCxnSpPr>
        <p:spPr>
          <a:xfrm>
            <a:off x="4707015" y="1445675"/>
            <a:ext cx="2837624" cy="467630"/>
          </a:xfrm>
          <a:prstGeom prst="line">
            <a:avLst/>
          </a:prstGeom>
          <a:ln w="38100">
            <a:solidFill>
              <a:srgbClr val="35C955"/>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6435207" y="1054717"/>
            <a:ext cx="756084" cy="726147"/>
          </a:xfrm>
          <a:prstGeom prst="line">
            <a:avLst/>
          </a:prstGeom>
          <a:ln w="38100">
            <a:solidFill>
              <a:srgbClr val="35C955"/>
            </a:solidFill>
          </a:ln>
        </p:spPr>
        <p:style>
          <a:lnRef idx="1">
            <a:schemeClr val="accent1"/>
          </a:lnRef>
          <a:fillRef idx="0">
            <a:schemeClr val="accent1"/>
          </a:fillRef>
          <a:effectRef idx="0">
            <a:schemeClr val="accent1"/>
          </a:effectRef>
          <a:fontRef idx="minor">
            <a:schemeClr val="tx1"/>
          </a:fontRef>
        </p:style>
      </p:cxnSp>
      <p:sp>
        <p:nvSpPr>
          <p:cNvPr id="39" name="Szövegdoboz 38"/>
          <p:cNvSpPr txBox="1"/>
          <p:nvPr/>
        </p:nvSpPr>
        <p:spPr>
          <a:xfrm>
            <a:off x="4815028" y="2106656"/>
            <a:ext cx="755335" cy="369332"/>
          </a:xfrm>
          <a:prstGeom prst="rect">
            <a:avLst/>
          </a:prstGeom>
          <a:noFill/>
        </p:spPr>
        <p:txBody>
          <a:bodyPr wrap="none" rtlCol="0">
            <a:spAutoFit/>
          </a:bodyPr>
          <a:lstStyle/>
          <a:p>
            <a:r>
              <a:rPr lang="hu-HU" sz="1800" i="1" dirty="0"/>
              <a:t>T</a:t>
            </a:r>
            <a:r>
              <a:rPr lang="en-US" sz="1800" dirty="0"/>
              <a:t>(0,0)</a:t>
            </a:r>
          </a:p>
        </p:txBody>
      </p:sp>
      <p:sp>
        <p:nvSpPr>
          <p:cNvPr id="41" name="Szövegdoboz 40"/>
          <p:cNvSpPr txBox="1"/>
          <p:nvPr/>
        </p:nvSpPr>
        <p:spPr>
          <a:xfrm>
            <a:off x="6273190" y="1812672"/>
            <a:ext cx="755335" cy="369332"/>
          </a:xfrm>
          <a:prstGeom prst="rect">
            <a:avLst/>
          </a:prstGeom>
          <a:noFill/>
        </p:spPr>
        <p:txBody>
          <a:bodyPr wrap="none" rtlCol="0">
            <a:spAutoFit/>
          </a:bodyPr>
          <a:lstStyle/>
          <a:p>
            <a:r>
              <a:rPr lang="hu-HU" sz="1800" i="1" dirty="0"/>
              <a:t>T</a:t>
            </a:r>
            <a:r>
              <a:rPr lang="en-US" sz="1800" dirty="0"/>
              <a:t>(1,0)</a:t>
            </a:r>
          </a:p>
        </p:txBody>
      </p:sp>
      <p:sp>
        <p:nvSpPr>
          <p:cNvPr id="43" name="Szövegdoboz 42"/>
          <p:cNvSpPr txBox="1"/>
          <p:nvPr/>
        </p:nvSpPr>
        <p:spPr>
          <a:xfrm>
            <a:off x="4539743" y="1429509"/>
            <a:ext cx="755335" cy="369332"/>
          </a:xfrm>
          <a:prstGeom prst="rect">
            <a:avLst/>
          </a:prstGeom>
          <a:noFill/>
        </p:spPr>
        <p:txBody>
          <a:bodyPr wrap="none" rtlCol="0">
            <a:spAutoFit/>
          </a:bodyPr>
          <a:lstStyle/>
          <a:p>
            <a:r>
              <a:rPr lang="hu-HU" sz="1800" i="1" dirty="0"/>
              <a:t>T</a:t>
            </a:r>
            <a:r>
              <a:rPr lang="en-US" sz="1800" dirty="0"/>
              <a:t>(0,1)</a:t>
            </a:r>
          </a:p>
        </p:txBody>
      </p:sp>
      <mc:AlternateContent xmlns:mc="http://schemas.openxmlformats.org/markup-compatibility/2006" xmlns:a14="http://schemas.microsoft.com/office/drawing/2010/main">
        <mc:Choice Requires="a14">
          <p:sp>
            <p:nvSpPr>
              <p:cNvPr id="46" name="Szövegdoboz 56"/>
              <p:cNvSpPr txBox="1"/>
              <p:nvPr/>
            </p:nvSpPr>
            <p:spPr>
              <a:xfrm>
                <a:off x="1429920" y="4657670"/>
                <a:ext cx="1932709" cy="369332"/>
              </a:xfrm>
              <a:prstGeom prst="rect">
                <a:avLst/>
              </a:prstGeom>
              <a:noFill/>
            </p:spPr>
            <p:txBody>
              <a:bodyPr wrap="non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1800" b="0" i="1">
                              <a:latin typeface="Cambria Math" panose="02040503050406030204" pitchFamily="18" charset="0"/>
                            </a:rPr>
                          </m:ctrlPr>
                        </m:dPr>
                        <m:e>
                          <m:sSup>
                            <m:sSupPr>
                              <m:ctrlPr>
                                <a:rPr lang="en-US" sz="1800" b="0" i="1">
                                  <a:latin typeface="Cambria Math" panose="02040503050406030204" pitchFamily="18" charset="0"/>
                                </a:rPr>
                              </m:ctrlPr>
                            </m:sSupPr>
                            <m:e>
                              <m:r>
                                <a:rPr lang="en-US" sz="1800" b="0" i="1">
                                  <a:latin typeface="Cambria Math"/>
                                </a:rPr>
                                <m:t>𝑥</m:t>
                              </m:r>
                            </m:e>
                            <m:sup>
                              <m:r>
                                <a:rPr lang="en-US" sz="1800" b="0" i="1">
                                  <a:latin typeface="Cambria Math"/>
                                </a:rPr>
                                <m:t>′</m:t>
                              </m:r>
                            </m:sup>
                          </m:sSup>
                          <m:r>
                            <a:rPr lang="en-US" sz="1800" b="0" i="1">
                              <a:latin typeface="Cambria Math"/>
                            </a:rPr>
                            <m:t>,</m:t>
                          </m:r>
                          <m:sSup>
                            <m:sSupPr>
                              <m:ctrlPr>
                                <a:rPr lang="en-US" sz="1800" b="0" i="1">
                                  <a:latin typeface="Cambria Math" panose="02040503050406030204" pitchFamily="18" charset="0"/>
                                </a:rPr>
                              </m:ctrlPr>
                            </m:sSupPr>
                            <m:e>
                              <m:r>
                                <a:rPr lang="en-US" sz="1800" b="0" i="1">
                                  <a:latin typeface="Cambria Math"/>
                                </a:rPr>
                                <m:t>𝑦</m:t>
                              </m:r>
                            </m:e>
                            <m:sup>
                              <m:r>
                                <a:rPr lang="en-US" sz="1800" b="0" i="1">
                                  <a:latin typeface="Cambria Math"/>
                                </a:rPr>
                                <m:t>′</m:t>
                              </m:r>
                            </m:sup>
                          </m:sSup>
                        </m:e>
                      </m:d>
                      <m:r>
                        <a:rPr lang="en-US" sz="1800" b="0" i="1">
                          <a:latin typeface="Cambria Math"/>
                        </a:rPr>
                        <m:t>=</m:t>
                      </m:r>
                      <m:r>
                        <a:rPr lang="en-US" sz="1800" i="1">
                          <a:latin typeface="Cambria Math"/>
                        </a:rPr>
                        <m:t>[</m:t>
                      </m:r>
                      <m:r>
                        <a:rPr lang="en-US" sz="1800" b="0" i="1">
                          <a:latin typeface="Cambria Math"/>
                        </a:rPr>
                        <m:t>𝑥</m:t>
                      </m:r>
                      <m:r>
                        <a:rPr lang="en-US" sz="1800" b="0" i="1">
                          <a:latin typeface="Cambria Math"/>
                        </a:rPr>
                        <m:t>,</m:t>
                      </m:r>
                      <m:r>
                        <a:rPr lang="en-US" sz="1800" b="0" i="1">
                          <a:latin typeface="Cambria Math"/>
                        </a:rPr>
                        <m:t>𝑦</m:t>
                      </m:r>
                      <m:r>
                        <a:rPr lang="en-US" sz="1800" b="0" i="1">
                          <a:latin typeface="Cambria Math"/>
                        </a:rPr>
                        <m:t>,1]</m:t>
                      </m:r>
                    </m:oMath>
                  </m:oMathPara>
                </a14:m>
                <a:endParaRPr lang="en-US" sz="1800" dirty="0"/>
              </a:p>
            </p:txBody>
          </p:sp>
        </mc:Choice>
        <mc:Fallback xmlns="">
          <p:sp>
            <p:nvSpPr>
              <p:cNvPr id="46" name="Szövegdoboz 56"/>
              <p:cNvSpPr txBox="1">
                <a:spLocks noRot="1" noChangeAspect="1" noMove="1" noResize="1" noEditPoints="1" noAdjustHandles="1" noChangeArrowheads="1" noChangeShapeType="1" noTextEdit="1"/>
              </p:cNvSpPr>
              <p:nvPr/>
            </p:nvSpPr>
            <p:spPr>
              <a:xfrm>
                <a:off x="1429920" y="4657670"/>
                <a:ext cx="1932709" cy="369332"/>
              </a:xfrm>
              <a:prstGeom prst="rect">
                <a:avLst/>
              </a:prstGeom>
              <a:blipFill>
                <a:blip r:embed="rId3"/>
                <a:stretch>
                  <a:fillRect b="-16393"/>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7" name="Téglalap 46"/>
              <p:cNvSpPr/>
              <p:nvPr/>
            </p:nvSpPr>
            <p:spPr>
              <a:xfrm>
                <a:off x="3106111" y="3921901"/>
                <a:ext cx="1382558" cy="1158779"/>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sSubSup>
                                  <m:sSubSupPr>
                                    <m:ctrlPr>
                                      <a:rPr lang="en-US" sz="1800" i="1">
                                        <a:latin typeface="Cambria Math" panose="02040503050406030204" pitchFamily="18" charset="0"/>
                                      </a:rPr>
                                    </m:ctrlPr>
                                  </m:sSubSupPr>
                                  <m:e>
                                    <m:r>
                                      <a:rPr lang="en-US" sz="1800" i="1">
                                        <a:latin typeface="Cambria Math"/>
                                      </a:rPr>
                                      <m:t>𝒊</m:t>
                                    </m:r>
                                    <m:r>
                                      <a:rPr lang="en-US" sz="1800" i="1">
                                        <a:latin typeface="Cambria Math"/>
                                      </a:rPr>
                                      <m:t>′</m:t>
                                    </m:r>
                                  </m:e>
                                  <m:sub>
                                    <m:r>
                                      <a:rPr lang="en-US" sz="1800" b="0" i="1">
                                        <a:latin typeface="Cambria Math"/>
                                      </a:rPr>
                                      <m:t>𝑥</m:t>
                                    </m:r>
                                  </m:sub>
                                  <m:sup/>
                                </m:sSubSup>
                              </m:e>
                              <m:e>
                                <m:sSubSup>
                                  <m:sSubSupPr>
                                    <m:ctrlPr>
                                      <a:rPr lang="en-US" sz="1800" i="1">
                                        <a:latin typeface="Cambria Math" panose="02040503050406030204" pitchFamily="18" charset="0"/>
                                      </a:rPr>
                                    </m:ctrlPr>
                                  </m:sSubSupPr>
                                  <m:e>
                                    <m:r>
                                      <a:rPr lang="en-US" sz="1800" i="1">
                                        <a:latin typeface="Cambria Math"/>
                                      </a:rPr>
                                      <m:t>𝒊</m:t>
                                    </m:r>
                                    <m:r>
                                      <a:rPr lang="en-US" sz="1800" i="1">
                                        <a:latin typeface="Cambria Math"/>
                                      </a:rPr>
                                      <m:t>′</m:t>
                                    </m:r>
                                  </m:e>
                                  <m:sub>
                                    <m:r>
                                      <a:rPr lang="en-US" sz="1800" b="0" i="1">
                                        <a:latin typeface="Cambria Math"/>
                                      </a:rPr>
                                      <m:t>𝑦</m:t>
                                    </m:r>
                                  </m:sub>
                                  <m:sup/>
                                </m:sSubSup>
                              </m:e>
                            </m:mr>
                            <m:mr>
                              <m:e>
                                <m:sSubSup>
                                  <m:sSubSupPr>
                                    <m:ctrlPr>
                                      <a:rPr lang="en-US" sz="1800" i="1">
                                        <a:latin typeface="Cambria Math" panose="02040503050406030204" pitchFamily="18" charset="0"/>
                                      </a:rPr>
                                    </m:ctrlPr>
                                  </m:sSubSupPr>
                                  <m:e>
                                    <m:r>
                                      <a:rPr lang="en-US" sz="1800" i="1">
                                        <a:latin typeface="Cambria Math"/>
                                      </a:rPr>
                                      <m:t>𝒋</m:t>
                                    </m:r>
                                    <m:r>
                                      <a:rPr lang="en-US" sz="1800" i="1">
                                        <a:latin typeface="Cambria Math"/>
                                      </a:rPr>
                                      <m:t>′</m:t>
                                    </m:r>
                                  </m:e>
                                  <m:sub>
                                    <m:r>
                                      <a:rPr lang="en-US" sz="1800" b="0" i="1">
                                        <a:latin typeface="Cambria Math"/>
                                      </a:rPr>
                                      <m:t>𝑥</m:t>
                                    </m:r>
                                  </m:sub>
                                  <m:sup/>
                                </m:sSubSup>
                              </m:e>
                              <m:e>
                                <m:sSubSup>
                                  <m:sSubSupPr>
                                    <m:ctrlPr>
                                      <a:rPr lang="en-US" sz="1800" i="1">
                                        <a:latin typeface="Cambria Math" panose="02040503050406030204" pitchFamily="18" charset="0"/>
                                      </a:rPr>
                                    </m:ctrlPr>
                                  </m:sSubSupPr>
                                  <m:e>
                                    <m:r>
                                      <a:rPr lang="en-US" sz="1800" i="1">
                                        <a:latin typeface="Cambria Math"/>
                                      </a:rPr>
                                      <m:t>𝒋</m:t>
                                    </m:r>
                                    <m:r>
                                      <a:rPr lang="en-US" sz="1800" i="1">
                                        <a:latin typeface="Cambria Math"/>
                                      </a:rPr>
                                      <m:t>′</m:t>
                                    </m:r>
                                  </m:e>
                                  <m:sub>
                                    <m:r>
                                      <a:rPr lang="en-US" sz="1800" b="0" i="1">
                                        <a:latin typeface="Cambria Math"/>
                                      </a:rPr>
                                      <m:t>𝑦</m:t>
                                    </m:r>
                                  </m:sub>
                                  <m:sup/>
                                </m:sSubSup>
                              </m:e>
                            </m:mr>
                            <m:mr>
                              <m:e>
                                <m:sSubSup>
                                  <m:sSubSupPr>
                                    <m:ctrlPr>
                                      <a:rPr lang="en-US" sz="1800" i="1">
                                        <a:latin typeface="Cambria Math" panose="02040503050406030204" pitchFamily="18" charset="0"/>
                                      </a:rPr>
                                    </m:ctrlPr>
                                  </m:sSubSupPr>
                                  <m:e>
                                    <m:r>
                                      <a:rPr lang="en-US" sz="1800" i="1">
                                        <a:latin typeface="Cambria Math"/>
                                      </a:rPr>
                                      <m:t>𝒐</m:t>
                                    </m:r>
                                    <m:r>
                                      <a:rPr lang="en-US" sz="1800" i="1">
                                        <a:latin typeface="Cambria Math"/>
                                      </a:rPr>
                                      <m:t>′</m:t>
                                    </m:r>
                                  </m:e>
                                  <m:sub>
                                    <m:r>
                                      <a:rPr lang="en-US" sz="1800" b="0" i="1">
                                        <a:latin typeface="Cambria Math"/>
                                      </a:rPr>
                                      <m:t>𝑥</m:t>
                                    </m:r>
                                  </m:sub>
                                  <m:sup/>
                                </m:sSubSup>
                              </m:e>
                              <m:e>
                                <m:sSubSup>
                                  <m:sSubSupPr>
                                    <m:ctrlPr>
                                      <a:rPr lang="en-US" sz="1800" i="1">
                                        <a:latin typeface="Cambria Math" panose="02040503050406030204" pitchFamily="18" charset="0"/>
                                      </a:rPr>
                                    </m:ctrlPr>
                                  </m:sSubSupPr>
                                  <m:e>
                                    <m:r>
                                      <a:rPr lang="en-US" sz="1800" i="1">
                                        <a:latin typeface="Cambria Math"/>
                                      </a:rPr>
                                      <m:t>𝒐</m:t>
                                    </m:r>
                                    <m:r>
                                      <a:rPr lang="en-US" sz="1800" i="1">
                                        <a:latin typeface="Cambria Math"/>
                                      </a:rPr>
                                      <m:t>′</m:t>
                                    </m:r>
                                  </m:e>
                                  <m:sub>
                                    <m:r>
                                      <a:rPr lang="en-US" sz="1800" b="0" i="1">
                                        <a:latin typeface="Cambria Math"/>
                                      </a:rPr>
                                      <m:t>𝑦</m:t>
                                    </m:r>
                                  </m:sub>
                                  <m:sup/>
                                </m:sSubSup>
                              </m:e>
                            </m:mr>
                          </m:m>
                        </m:e>
                      </m:d>
                    </m:oMath>
                  </m:oMathPara>
                </a14:m>
                <a:endParaRPr lang="en-US" sz="2100" dirty="0"/>
              </a:p>
            </p:txBody>
          </p:sp>
        </mc:Choice>
        <mc:Fallback xmlns="">
          <p:sp>
            <p:nvSpPr>
              <p:cNvPr id="47" name="Téglalap 46"/>
              <p:cNvSpPr>
                <a:spLocks noRot="1" noChangeAspect="1" noMove="1" noResize="1" noEditPoints="1" noAdjustHandles="1" noChangeArrowheads="1" noChangeShapeType="1" noTextEdit="1"/>
              </p:cNvSpPr>
              <p:nvPr/>
            </p:nvSpPr>
            <p:spPr>
              <a:xfrm>
                <a:off x="3106111" y="3921901"/>
                <a:ext cx="1382558" cy="1158779"/>
              </a:xfrm>
              <a:prstGeom prst="rect">
                <a:avLst/>
              </a:prstGeom>
              <a:blipFill>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 name="Téglalap 1"/>
              <p:cNvSpPr/>
              <p:nvPr/>
            </p:nvSpPr>
            <p:spPr>
              <a:xfrm>
                <a:off x="2098244" y="841106"/>
                <a:ext cx="7777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(1, 1)</m:t>
                      </m:r>
                    </m:oMath>
                  </m:oMathPara>
                </a14:m>
                <a:endParaRPr lang="en-US" sz="1800" dirty="0"/>
              </a:p>
            </p:txBody>
          </p:sp>
        </mc:Choice>
        <mc:Fallback xmlns="">
          <p:sp>
            <p:nvSpPr>
              <p:cNvPr id="2" name="Téglalap 1"/>
              <p:cNvSpPr>
                <a:spLocks noRot="1" noChangeAspect="1" noMove="1" noResize="1" noEditPoints="1" noAdjustHandles="1" noChangeArrowheads="1" noChangeShapeType="1" noTextEdit="1"/>
              </p:cNvSpPr>
              <p:nvPr/>
            </p:nvSpPr>
            <p:spPr>
              <a:xfrm>
                <a:off x="2098244" y="841106"/>
                <a:ext cx="777777" cy="369332"/>
              </a:xfrm>
              <a:prstGeom prst="rect">
                <a:avLst/>
              </a:prstGeom>
              <a:blipFill>
                <a:blip r:embed="rId5"/>
                <a:stretch>
                  <a:fillRect b="-13115"/>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1" name="Téglalap 50"/>
              <p:cNvSpPr/>
              <p:nvPr/>
            </p:nvSpPr>
            <p:spPr>
              <a:xfrm>
                <a:off x="6137343" y="708543"/>
                <a:ext cx="8771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sz="1800" i="1">
                          <a:latin typeface="Cambria Math" panose="02040503050406030204" pitchFamily="18" charset="0"/>
                        </a:rPr>
                        <m:t>𝑇</m:t>
                      </m:r>
                      <m:r>
                        <m:rPr>
                          <m:nor/>
                        </m:rPr>
                        <a:rPr lang="en-US" sz="1800">
                          <a:latin typeface="Cambria Math" panose="02040503050406030204" pitchFamily="18" charset="0"/>
                        </a:rPr>
                        <m:t>(1,1)</m:t>
                      </m:r>
                    </m:oMath>
                  </m:oMathPara>
                </a14:m>
                <a:endParaRPr lang="en-US" sz="1800" dirty="0"/>
              </a:p>
            </p:txBody>
          </p:sp>
        </mc:Choice>
        <mc:Fallback xmlns="">
          <p:sp>
            <p:nvSpPr>
              <p:cNvPr id="51" name="Téglalap 50"/>
              <p:cNvSpPr>
                <a:spLocks noRot="1" noChangeAspect="1" noMove="1" noResize="1" noEditPoints="1" noAdjustHandles="1" noChangeArrowheads="1" noChangeShapeType="1" noTextEdit="1"/>
              </p:cNvSpPr>
              <p:nvPr/>
            </p:nvSpPr>
            <p:spPr>
              <a:xfrm>
                <a:off x="6137343" y="708543"/>
                <a:ext cx="877163" cy="369332"/>
              </a:xfrm>
              <a:prstGeom prst="rect">
                <a:avLst/>
              </a:prstGeom>
              <a:blipFill>
                <a:blip r:embed="rId6"/>
                <a:stretch>
                  <a:fillRect b="-1475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 name="Szövegdoboz 2"/>
              <p:cNvSpPr txBox="1"/>
              <p:nvPr/>
            </p:nvSpPr>
            <p:spPr>
              <a:xfrm>
                <a:off x="1308592" y="2589833"/>
                <a:ext cx="5880841"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1800" i="1">
                          <a:latin typeface="Cambria Math" panose="02040503050406030204" pitchFamily="18" charset="0"/>
                        </a:rPr>
                        <m:t>𝑇</m:t>
                      </m:r>
                      <m:d>
                        <m:dPr>
                          <m:ctrlPr>
                            <a:rPr lang="hu-HU" sz="1800" i="1">
                              <a:latin typeface="Cambria Math" panose="02040503050406030204" pitchFamily="18" charset="0"/>
                            </a:rPr>
                          </m:ctrlPr>
                        </m:dPr>
                        <m:e>
                          <m:r>
                            <a:rPr lang="en-US" sz="1800" i="1">
                              <a:latin typeface="Cambria Math" panose="02040503050406030204" pitchFamily="18" charset="0"/>
                            </a:rPr>
                            <m:t>1,1</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1,0</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0,1</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r>
                        <a:rPr lang="en-US" sz="1800" i="1">
                          <a:latin typeface="Cambria Math" panose="02040503050406030204" pitchFamily="18" charset="0"/>
                        </a:rPr>
                        <m:t>)</m:t>
                      </m:r>
                    </m:oMath>
                  </m:oMathPara>
                </a14:m>
                <a:endParaRPr lang="hu-HU" sz="1800" dirty="0"/>
              </a:p>
            </p:txBody>
          </p:sp>
        </mc:Choice>
        <mc:Fallback xmlns="">
          <p:sp>
            <p:nvSpPr>
              <p:cNvPr id="3" name="Szövegdoboz 2"/>
              <p:cNvSpPr txBox="1">
                <a:spLocks noRot="1" noChangeAspect="1" noMove="1" noResize="1" noEditPoints="1" noAdjustHandles="1" noChangeArrowheads="1" noChangeShapeType="1" noTextEdit="1"/>
              </p:cNvSpPr>
              <p:nvPr/>
            </p:nvSpPr>
            <p:spPr>
              <a:xfrm>
                <a:off x="1308592" y="2589833"/>
                <a:ext cx="5880841" cy="404983"/>
              </a:xfrm>
              <a:prstGeom prst="rect">
                <a:avLst/>
              </a:prstGeom>
              <a:blipFill>
                <a:blip r:embed="rId7"/>
                <a:stretch>
                  <a:fillRect b="-9091"/>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2" name="Szövegdoboz 51"/>
              <p:cNvSpPr txBox="1"/>
              <p:nvPr/>
            </p:nvSpPr>
            <p:spPr>
              <a:xfrm>
                <a:off x="1281974" y="2900642"/>
                <a:ext cx="614290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1800" i="1">
                          <a:latin typeface="Cambria Math" panose="02040503050406030204" pitchFamily="18" charset="0"/>
                        </a:rPr>
                        <m:t>𝑇</m:t>
                      </m:r>
                      <m:d>
                        <m:dPr>
                          <m:ctrlPr>
                            <a:rPr lang="hu-HU" sz="1800" i="1">
                              <a:latin typeface="Cambria Math" panose="02040503050406030204" pitchFamily="18" charset="0"/>
                            </a:rPr>
                          </m:ctrlPr>
                        </m:dPr>
                        <m:e>
                          <m:r>
                            <a:rPr lang="en-US" sz="1800" i="1">
                              <a:latin typeface="Cambria Math" panose="02040503050406030204" pitchFamily="18" charset="0"/>
                            </a:rPr>
                            <m:t>2,1</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r>
                        <a:rPr lang="en-US" sz="1800" i="1">
                          <a:latin typeface="Cambria Math" panose="02040503050406030204" pitchFamily="18" charset="0"/>
                        </a:rPr>
                        <m:t>+2</m:t>
                      </m:r>
                      <m:d>
                        <m:dPr>
                          <m:ctrlPr>
                            <a:rPr lang="en-US" sz="1800" i="1">
                              <a:latin typeface="Cambria Math" panose="02040503050406030204" pitchFamily="18" charset="0"/>
                            </a:rPr>
                          </m:ctrlPr>
                        </m:dPr>
                        <m:e>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1,0</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0,1</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r>
                        <a:rPr lang="en-US" sz="1800" i="1">
                          <a:latin typeface="Cambria Math" panose="02040503050406030204" pitchFamily="18" charset="0"/>
                        </a:rPr>
                        <m:t>)</m:t>
                      </m:r>
                    </m:oMath>
                  </m:oMathPara>
                </a14:m>
                <a:endParaRPr lang="hu-HU" sz="1800" dirty="0"/>
              </a:p>
            </p:txBody>
          </p:sp>
        </mc:Choice>
        <mc:Fallback xmlns="">
          <p:sp>
            <p:nvSpPr>
              <p:cNvPr id="52" name="Szövegdoboz 51"/>
              <p:cNvSpPr txBox="1">
                <a:spLocks noRot="1" noChangeAspect="1" noMove="1" noResize="1" noEditPoints="1" noAdjustHandles="1" noChangeArrowheads="1" noChangeShapeType="1" noTextEdit="1"/>
              </p:cNvSpPr>
              <p:nvPr/>
            </p:nvSpPr>
            <p:spPr>
              <a:xfrm>
                <a:off x="1281974" y="2900642"/>
                <a:ext cx="6142900" cy="404983"/>
              </a:xfrm>
              <a:prstGeom prst="rect">
                <a:avLst/>
              </a:prstGeom>
              <a:blipFill>
                <a:blip r:embed="rId8"/>
                <a:stretch>
                  <a:fillRect b="-9091"/>
                </a:stretch>
              </a:blipFill>
            </p:spPr>
            <p:txBody>
              <a:bodyPr/>
              <a:lstStyle/>
              <a:p>
                <a:r>
                  <a:rPr lang="hu-HU">
                    <a:noFill/>
                  </a:rPr>
                  <a:t> </a:t>
                </a:r>
              </a:p>
            </p:txBody>
          </p:sp>
        </mc:Fallback>
      </mc:AlternateContent>
      <p:sp>
        <p:nvSpPr>
          <p:cNvPr id="20" name="Ellipszis 19"/>
          <p:cNvSpPr/>
          <p:nvPr/>
        </p:nvSpPr>
        <p:spPr>
          <a:xfrm>
            <a:off x="1607935" y="2030792"/>
            <a:ext cx="150452" cy="1462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Ellipszis 26"/>
          <p:cNvSpPr/>
          <p:nvPr/>
        </p:nvSpPr>
        <p:spPr>
          <a:xfrm>
            <a:off x="5104665" y="2041326"/>
            <a:ext cx="88405" cy="8100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66" name="TextBox 14"/>
              <p:cNvSpPr txBox="1">
                <a:spLocks noChangeArrowheads="1"/>
              </p:cNvSpPr>
              <p:nvPr/>
            </p:nvSpPr>
            <p:spPr bwMode="auto">
              <a:xfrm>
                <a:off x="5860530" y="4087562"/>
                <a:ext cx="2941254" cy="826829"/>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p>
                        <m:sSupPr>
                          <m:ctrlPr>
                            <a:rPr lang="en-US" sz="2100" i="1">
                              <a:latin typeface="Cambria Math" panose="02040503050406030204" pitchFamily="18" charset="0"/>
                            </a:rPr>
                          </m:ctrlPr>
                        </m:sSupPr>
                        <m:e>
                          <m:r>
                            <a:rPr lang="en-US" sz="2100" i="1">
                              <a:latin typeface="Cambria Math"/>
                            </a:rPr>
                            <m:t>𝑥</m:t>
                          </m:r>
                        </m:e>
                        <m:sup>
                          <m:r>
                            <a:rPr lang="en-US" sz="2100" i="1">
                              <a:latin typeface="Cambria Math"/>
                            </a:rPr>
                            <m:t>′</m:t>
                          </m:r>
                        </m:sup>
                      </m:sSup>
                      <m:r>
                        <a:rPr lang="en-US" sz="2100" i="1">
                          <a:latin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a:rPr>
                            <m:t>𝒊</m:t>
                          </m:r>
                          <m:r>
                            <a:rPr lang="en-US" sz="2100" i="1">
                              <a:latin typeface="Cambria Math"/>
                            </a:rPr>
                            <m:t>′</m:t>
                          </m:r>
                        </m:e>
                        <m:sub>
                          <m:r>
                            <a:rPr lang="en-US" sz="2100" i="1">
                              <a:latin typeface="Cambria Math"/>
                            </a:rPr>
                            <m:t>𝑥</m:t>
                          </m:r>
                        </m:sub>
                        <m:sup/>
                      </m:sSubSup>
                      <m:r>
                        <a:rPr lang="en-US" sz="2100" i="1">
                          <a:latin typeface="Cambria Math" panose="02040503050406030204" pitchFamily="18" charset="0"/>
                        </a:rPr>
                        <m:t>𝑥</m:t>
                      </m:r>
                      <m:r>
                        <a:rPr lang="en-US" sz="2100" i="1">
                          <a:latin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a:rPr>
                            <m:t>𝒋</m:t>
                          </m:r>
                          <m:r>
                            <a:rPr lang="en-US" sz="2100" i="1">
                              <a:latin typeface="Cambria Math"/>
                            </a:rPr>
                            <m:t>′</m:t>
                          </m:r>
                        </m:e>
                        <m:sub>
                          <m:r>
                            <a:rPr lang="en-US" sz="2100" i="1">
                              <a:latin typeface="Cambria Math"/>
                            </a:rPr>
                            <m:t>𝑥</m:t>
                          </m:r>
                        </m:sub>
                        <m:sup/>
                      </m:sSubSup>
                      <m:r>
                        <a:rPr lang="en-US" sz="2100" i="1">
                          <a:latin typeface="Cambria Math" panose="02040503050406030204" pitchFamily="18" charset="0"/>
                        </a:rPr>
                        <m:t>𝑦</m:t>
                      </m:r>
                      <m:r>
                        <a:rPr lang="en-US" sz="2100" i="1">
                          <a:latin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a:rPr>
                            <m:t>𝒐</m:t>
                          </m:r>
                          <m:r>
                            <a:rPr lang="en-US" sz="2100" i="1">
                              <a:latin typeface="Cambria Math"/>
                            </a:rPr>
                            <m:t>′</m:t>
                          </m:r>
                        </m:e>
                        <m:sub>
                          <m:r>
                            <a:rPr lang="en-US" sz="2100" i="1">
                              <a:latin typeface="Cambria Math"/>
                            </a:rPr>
                            <m:t>𝑥</m:t>
                          </m:r>
                        </m:sub>
                        <m:sup/>
                      </m:sSubSup>
                    </m:oMath>
                  </m:oMathPara>
                </a14:m>
                <a:endParaRPr lang="en-US" sz="21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100" i="1">
                              <a:latin typeface="Cambria Math" panose="02040503050406030204" pitchFamily="18" charset="0"/>
                            </a:rPr>
                          </m:ctrlPr>
                        </m:sSupPr>
                        <m:e>
                          <m:r>
                            <a:rPr lang="en-US" sz="2100" i="1">
                              <a:latin typeface="Cambria Math"/>
                            </a:rPr>
                            <m:t>𝑦</m:t>
                          </m:r>
                        </m:e>
                        <m:sup>
                          <m:r>
                            <a:rPr lang="en-US" sz="2100" i="1">
                              <a:latin typeface="Cambria Math"/>
                            </a:rPr>
                            <m:t>′</m:t>
                          </m:r>
                        </m:sup>
                      </m:sSup>
                      <m:r>
                        <a:rPr lang="en-US" sz="2100" i="1">
                          <a:latin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a:rPr>
                            <m:t>𝒊</m:t>
                          </m:r>
                          <m:r>
                            <a:rPr lang="en-US" sz="2100" i="1">
                              <a:latin typeface="Cambria Math"/>
                            </a:rPr>
                            <m:t>′</m:t>
                          </m:r>
                        </m:e>
                        <m:sub>
                          <m:r>
                            <a:rPr lang="en-US" sz="2100" i="1">
                              <a:latin typeface="Cambria Math"/>
                            </a:rPr>
                            <m:t>𝑦</m:t>
                          </m:r>
                        </m:sub>
                        <m:sup/>
                      </m:sSubSup>
                      <m:r>
                        <a:rPr lang="en-US" sz="2100" i="1">
                          <a:latin typeface="Cambria Math" panose="02040503050406030204" pitchFamily="18" charset="0"/>
                        </a:rPr>
                        <m:t>𝑥</m:t>
                      </m:r>
                      <m:r>
                        <a:rPr lang="en-US" sz="2100" i="1">
                          <a:latin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a:rPr>
                            <m:t>𝒋</m:t>
                          </m:r>
                          <m:r>
                            <a:rPr lang="en-US" sz="2100" i="1">
                              <a:latin typeface="Cambria Math"/>
                            </a:rPr>
                            <m:t>′</m:t>
                          </m:r>
                        </m:e>
                        <m:sub>
                          <m:r>
                            <a:rPr lang="en-US" sz="2100" i="1">
                              <a:latin typeface="Cambria Math"/>
                            </a:rPr>
                            <m:t>𝑦</m:t>
                          </m:r>
                        </m:sub>
                        <m:sup/>
                      </m:sSubSup>
                      <m:r>
                        <a:rPr lang="en-US" sz="2100" i="1">
                          <a:latin typeface="Cambria Math" panose="02040503050406030204" pitchFamily="18" charset="0"/>
                        </a:rPr>
                        <m:t>𝑦</m:t>
                      </m:r>
                      <m:r>
                        <a:rPr lang="en-US" sz="2100" i="1">
                          <a:latin typeface="Cambria Math" panose="02040503050406030204" pitchFamily="18" charset="0"/>
                        </a:rPr>
                        <m:t>+</m:t>
                      </m:r>
                      <m:sSubSup>
                        <m:sSubSupPr>
                          <m:ctrlPr>
                            <a:rPr lang="en-US" sz="2100" i="1">
                              <a:latin typeface="Cambria Math" panose="02040503050406030204" pitchFamily="18" charset="0"/>
                            </a:rPr>
                          </m:ctrlPr>
                        </m:sSubSupPr>
                        <m:e>
                          <m:r>
                            <a:rPr lang="en-US" sz="2100" i="1">
                              <a:latin typeface="Cambria Math"/>
                            </a:rPr>
                            <m:t>𝒐</m:t>
                          </m:r>
                          <m:r>
                            <a:rPr lang="en-US" sz="2100" i="1">
                              <a:latin typeface="Cambria Math"/>
                            </a:rPr>
                            <m:t>′</m:t>
                          </m:r>
                        </m:e>
                        <m:sub>
                          <m:r>
                            <a:rPr lang="en-US" sz="2100" i="1">
                              <a:latin typeface="Cambria Math"/>
                            </a:rPr>
                            <m:t>𝑦</m:t>
                          </m:r>
                        </m:sub>
                        <m:sup/>
                      </m:sSubSup>
                    </m:oMath>
                  </m:oMathPara>
                </a14:m>
                <a:endParaRPr lang="en-US" altLang="hu-HU" sz="2100" i="1" dirty="0"/>
              </a:p>
            </p:txBody>
          </p:sp>
        </mc:Choice>
        <mc:Fallback xmlns="">
          <p:sp>
            <p:nvSpPr>
              <p:cNvPr id="66" name="TextBox 14"/>
              <p:cNvSpPr txBox="1">
                <a:spLocks noRot="1" noChangeAspect="1" noMove="1" noResize="1" noEditPoints="1" noAdjustHandles="1" noChangeArrowheads="1" noChangeShapeType="1" noTextEdit="1"/>
              </p:cNvSpPr>
              <p:nvPr/>
            </p:nvSpPr>
            <p:spPr bwMode="auto">
              <a:xfrm>
                <a:off x="5860530" y="4087562"/>
                <a:ext cx="2941254" cy="826829"/>
              </a:xfrm>
              <a:prstGeom prst="rect">
                <a:avLst/>
              </a:prstGeom>
              <a:blipFill>
                <a:blip r:embed="rId9"/>
                <a:stretch>
                  <a:fillRect b="-4380"/>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p:grpSp>
        <p:nvGrpSpPr>
          <p:cNvPr id="14" name="Csoportba foglalás 13"/>
          <p:cNvGrpSpPr/>
          <p:nvPr/>
        </p:nvGrpSpPr>
        <p:grpSpPr>
          <a:xfrm>
            <a:off x="1331640" y="3948903"/>
            <a:ext cx="3653005" cy="1158779"/>
            <a:chOff x="-3793292" y="5306933"/>
            <a:chExt cx="4870673" cy="1550314"/>
          </a:xfrm>
        </p:grpSpPr>
        <p:sp>
          <p:nvSpPr>
            <p:cNvPr id="60" name="Téglalap 59"/>
            <p:cNvSpPr/>
            <p:nvPr/>
          </p:nvSpPr>
          <p:spPr>
            <a:xfrm>
              <a:off x="-3793291" y="5358759"/>
              <a:ext cx="4810272" cy="146249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algn="l" rtl="0" eaLnBrk="0" fontAlgn="base" hangingPunct="0">
                <a:spcBef>
                  <a:spcPct val="0"/>
                </a:spcBef>
                <a:spcAft>
                  <a:spcPct val="0"/>
                </a:spcAft>
                <a:defRPr sz="2800" b="1" kern="1200">
                  <a:solidFill>
                    <a:schemeClr val="lt1"/>
                  </a:solidFill>
                  <a:latin typeface="+mn-lt"/>
                  <a:ea typeface="+mn-ea"/>
                  <a:cs typeface="+mn-cs"/>
                </a:defRPr>
              </a:lvl1pPr>
              <a:lvl2pPr marL="457200" algn="l" rtl="0" eaLnBrk="0" fontAlgn="base" hangingPunct="0">
                <a:spcBef>
                  <a:spcPct val="0"/>
                </a:spcBef>
                <a:spcAft>
                  <a:spcPct val="0"/>
                </a:spcAft>
                <a:defRPr sz="2800" b="1" kern="1200">
                  <a:solidFill>
                    <a:schemeClr val="lt1"/>
                  </a:solidFill>
                  <a:latin typeface="+mn-lt"/>
                  <a:ea typeface="+mn-ea"/>
                  <a:cs typeface="+mn-cs"/>
                </a:defRPr>
              </a:lvl2pPr>
              <a:lvl3pPr marL="914400" algn="l" rtl="0" eaLnBrk="0" fontAlgn="base" hangingPunct="0">
                <a:spcBef>
                  <a:spcPct val="0"/>
                </a:spcBef>
                <a:spcAft>
                  <a:spcPct val="0"/>
                </a:spcAft>
                <a:defRPr sz="2800" b="1" kern="1200">
                  <a:solidFill>
                    <a:schemeClr val="lt1"/>
                  </a:solidFill>
                  <a:latin typeface="+mn-lt"/>
                  <a:ea typeface="+mn-ea"/>
                  <a:cs typeface="+mn-cs"/>
                </a:defRPr>
              </a:lvl3pPr>
              <a:lvl4pPr marL="1371600" algn="l" rtl="0" eaLnBrk="0" fontAlgn="base" hangingPunct="0">
                <a:spcBef>
                  <a:spcPct val="0"/>
                </a:spcBef>
                <a:spcAft>
                  <a:spcPct val="0"/>
                </a:spcAft>
                <a:defRPr sz="2800" b="1" kern="1200">
                  <a:solidFill>
                    <a:schemeClr val="lt1"/>
                  </a:solidFill>
                  <a:latin typeface="+mn-lt"/>
                  <a:ea typeface="+mn-ea"/>
                  <a:cs typeface="+mn-cs"/>
                </a:defRPr>
              </a:lvl4pPr>
              <a:lvl5pPr marL="1828800" algn="l" rtl="0" eaLnBrk="0" fontAlgn="base" hangingPunct="0">
                <a:spcBef>
                  <a:spcPct val="0"/>
                </a:spcBef>
                <a:spcAft>
                  <a:spcPct val="0"/>
                </a:spcAft>
                <a:defRPr sz="2800" b="1" kern="1200">
                  <a:solidFill>
                    <a:schemeClr val="lt1"/>
                  </a:solidFill>
                  <a:latin typeface="+mn-lt"/>
                  <a:ea typeface="+mn-ea"/>
                  <a:cs typeface="+mn-cs"/>
                </a:defRPr>
              </a:lvl5pPr>
              <a:lvl6pPr marL="2286000" algn="l" defTabSz="914400" rtl="0" eaLnBrk="1" latinLnBrk="0" hangingPunct="1">
                <a:defRPr sz="2800" b="1" kern="1200">
                  <a:solidFill>
                    <a:schemeClr val="lt1"/>
                  </a:solidFill>
                  <a:latin typeface="+mn-lt"/>
                  <a:ea typeface="+mn-ea"/>
                  <a:cs typeface="+mn-cs"/>
                </a:defRPr>
              </a:lvl6pPr>
              <a:lvl7pPr marL="2743200" algn="l" defTabSz="914400" rtl="0" eaLnBrk="1" latinLnBrk="0" hangingPunct="1">
                <a:defRPr sz="2800" b="1" kern="1200">
                  <a:solidFill>
                    <a:schemeClr val="lt1"/>
                  </a:solidFill>
                  <a:latin typeface="+mn-lt"/>
                  <a:ea typeface="+mn-ea"/>
                  <a:cs typeface="+mn-cs"/>
                </a:defRPr>
              </a:lvl7pPr>
              <a:lvl8pPr marL="3200400" algn="l" defTabSz="914400" rtl="0" eaLnBrk="1" latinLnBrk="0" hangingPunct="1">
                <a:defRPr sz="2800" b="1" kern="1200">
                  <a:solidFill>
                    <a:schemeClr val="lt1"/>
                  </a:solidFill>
                  <a:latin typeface="+mn-lt"/>
                  <a:ea typeface="+mn-ea"/>
                  <a:cs typeface="+mn-cs"/>
                </a:defRPr>
              </a:lvl8pPr>
              <a:lvl9pPr marL="3657600" algn="l" defTabSz="914400" rtl="0" eaLnBrk="1" latinLnBrk="0" hangingPunct="1">
                <a:defRPr sz="2800" b="1" kern="1200">
                  <a:solidFill>
                    <a:schemeClr val="lt1"/>
                  </a:solidFill>
                  <a:latin typeface="+mn-lt"/>
                  <a:ea typeface="+mn-ea"/>
                  <a:cs typeface="+mn-cs"/>
                </a:defRPr>
              </a:lvl9pPr>
            </a:lstStyle>
            <a:p>
              <a:pPr algn="ctr"/>
              <a:endParaRPr lang="en-US" sz="2100"/>
            </a:p>
          </p:txBody>
        </p:sp>
        <mc:AlternateContent xmlns:mc="http://schemas.openxmlformats.org/markup-compatibility/2006" xmlns:a14="http://schemas.microsoft.com/office/drawing/2010/main">
          <mc:Choice Requires="a14">
            <p:sp>
              <p:nvSpPr>
                <p:cNvPr id="56" name="Szövegdoboz 56"/>
                <p:cNvSpPr txBox="1"/>
                <p:nvPr/>
              </p:nvSpPr>
              <p:spPr>
                <a:xfrm>
                  <a:off x="-3793292" y="6278450"/>
                  <a:ext cx="2863348" cy="494124"/>
                </a:xfrm>
                <a:prstGeom prst="rect">
                  <a:avLst/>
                </a:prstGeom>
                <a:noFill/>
              </p:spPr>
              <p:txBody>
                <a:bodyPr wrap="non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1800" b="0" i="1">
                                <a:latin typeface="Cambria Math" panose="02040503050406030204" pitchFamily="18" charset="0"/>
                              </a:rPr>
                            </m:ctrlPr>
                          </m:dPr>
                          <m:e>
                            <m:sSup>
                              <m:sSupPr>
                                <m:ctrlPr>
                                  <a:rPr lang="en-US" sz="1800" b="0" i="1">
                                    <a:latin typeface="Cambria Math" panose="02040503050406030204" pitchFamily="18" charset="0"/>
                                  </a:rPr>
                                </m:ctrlPr>
                              </m:sSupPr>
                              <m:e>
                                <m:r>
                                  <a:rPr lang="en-US" sz="1800" b="0" i="1">
                                    <a:latin typeface="Cambria Math"/>
                                  </a:rPr>
                                  <m:t>𝑥</m:t>
                                </m:r>
                              </m:e>
                              <m:sup>
                                <m:r>
                                  <a:rPr lang="en-US" sz="1800" b="0" i="1">
                                    <a:latin typeface="Cambria Math"/>
                                  </a:rPr>
                                  <m:t>′</m:t>
                                </m:r>
                              </m:sup>
                            </m:sSup>
                            <m:r>
                              <a:rPr lang="en-US" sz="1800" b="0" i="1">
                                <a:latin typeface="Cambria Math"/>
                              </a:rPr>
                              <m:t>,</m:t>
                            </m:r>
                            <m:sSup>
                              <m:sSupPr>
                                <m:ctrlPr>
                                  <a:rPr lang="en-US" sz="1800" b="0" i="1">
                                    <a:latin typeface="Cambria Math" panose="02040503050406030204" pitchFamily="18" charset="0"/>
                                  </a:rPr>
                                </m:ctrlPr>
                              </m:sSupPr>
                              <m:e>
                                <m:r>
                                  <a:rPr lang="en-US" sz="1800" b="0" i="1">
                                    <a:latin typeface="Cambria Math"/>
                                  </a:rPr>
                                  <m:t>𝑦</m:t>
                                </m:r>
                              </m:e>
                              <m:sup>
                                <m:r>
                                  <a:rPr lang="en-US" sz="1800" b="0" i="1">
                                    <a:latin typeface="Cambria Math"/>
                                  </a:rPr>
                                  <m:t>′</m:t>
                                </m:r>
                              </m:sup>
                            </m:sSup>
                            <m:r>
                              <a:rPr lang="en-US" sz="1800" b="0" i="1">
                                <a:latin typeface="Cambria Math"/>
                              </a:rPr>
                              <m:t>,1</m:t>
                            </m:r>
                          </m:e>
                        </m:d>
                        <m:r>
                          <a:rPr lang="en-US" sz="1800" b="0" i="1">
                            <a:latin typeface="Cambria Math"/>
                          </a:rPr>
                          <m:t>=</m:t>
                        </m:r>
                        <m:r>
                          <a:rPr lang="en-US" sz="1800" i="1">
                            <a:latin typeface="Cambria Math"/>
                          </a:rPr>
                          <m:t>[</m:t>
                        </m:r>
                        <m:r>
                          <a:rPr lang="en-US" sz="1800" b="0" i="1">
                            <a:latin typeface="Cambria Math"/>
                          </a:rPr>
                          <m:t>𝑥</m:t>
                        </m:r>
                        <m:r>
                          <a:rPr lang="en-US" sz="1800" b="0" i="1">
                            <a:latin typeface="Cambria Math"/>
                          </a:rPr>
                          <m:t>,</m:t>
                        </m:r>
                        <m:r>
                          <a:rPr lang="en-US" sz="1800" b="0" i="1">
                            <a:latin typeface="Cambria Math"/>
                          </a:rPr>
                          <m:t>𝑦</m:t>
                        </m:r>
                        <m:r>
                          <a:rPr lang="en-US" sz="1800" b="0" i="1">
                            <a:latin typeface="Cambria Math"/>
                          </a:rPr>
                          <m:t>,1]</m:t>
                        </m:r>
                      </m:oMath>
                    </m:oMathPara>
                  </a14:m>
                  <a:endParaRPr lang="en-US" sz="1800" dirty="0"/>
                </a:p>
              </p:txBody>
            </p:sp>
          </mc:Choice>
          <mc:Fallback xmlns="">
            <p:sp>
              <p:nvSpPr>
                <p:cNvPr id="56" name="Szövegdoboz 56"/>
                <p:cNvSpPr txBox="1">
                  <a:spLocks noRot="1" noChangeAspect="1" noMove="1" noResize="1" noEditPoints="1" noAdjustHandles="1" noChangeArrowheads="1" noChangeShapeType="1" noTextEdit="1"/>
                </p:cNvSpPr>
                <p:nvPr/>
              </p:nvSpPr>
              <p:spPr>
                <a:xfrm>
                  <a:off x="-3793292" y="6278450"/>
                  <a:ext cx="2863348" cy="494124"/>
                </a:xfrm>
                <a:prstGeom prst="rect">
                  <a:avLst/>
                </a:prstGeom>
                <a:blipFill>
                  <a:blip r:embed="rId10"/>
                  <a:stretch>
                    <a:fillRect b="-18333"/>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8" name="Téglalap 57"/>
                <p:cNvSpPr/>
                <p:nvPr/>
              </p:nvSpPr>
              <p:spPr>
                <a:xfrm>
                  <a:off x="-1244794" y="5306933"/>
                  <a:ext cx="2322175" cy="1550314"/>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m>
                              <m:mPr>
                                <m:mcs>
                                  <m:mc>
                                    <m:mcPr>
                                      <m:count m:val="3"/>
                                      <m:mcJc m:val="center"/>
                                    </m:mcPr>
                                  </m:mc>
                                </m:mcs>
                                <m:ctrlPr>
                                  <a:rPr lang="en-US" sz="1800" i="1">
                                    <a:latin typeface="Cambria Math" panose="02040503050406030204" pitchFamily="18" charset="0"/>
                                  </a:rPr>
                                </m:ctrlPr>
                              </m:mPr>
                              <m:mr>
                                <m:e>
                                  <m:sSubSup>
                                    <m:sSubSupPr>
                                      <m:ctrlPr>
                                        <a:rPr lang="en-US" sz="1800" i="1">
                                          <a:latin typeface="Cambria Math" panose="02040503050406030204" pitchFamily="18" charset="0"/>
                                        </a:rPr>
                                      </m:ctrlPr>
                                    </m:sSubSupPr>
                                    <m:e>
                                      <m:r>
                                        <a:rPr lang="en-US" sz="1800" i="1">
                                          <a:latin typeface="Cambria Math"/>
                                        </a:rPr>
                                        <m:t>𝒊</m:t>
                                      </m:r>
                                      <m:r>
                                        <a:rPr lang="en-US" sz="1800" i="1">
                                          <a:latin typeface="Cambria Math"/>
                                        </a:rPr>
                                        <m:t>′</m:t>
                                      </m:r>
                                    </m:e>
                                    <m:sub>
                                      <m:r>
                                        <a:rPr lang="en-US" sz="1800" b="0" i="1">
                                          <a:latin typeface="Cambria Math"/>
                                        </a:rPr>
                                        <m:t>𝑥</m:t>
                                      </m:r>
                                    </m:sub>
                                    <m:sup/>
                                  </m:sSubSup>
                                </m:e>
                                <m:e>
                                  <m:sSubSup>
                                    <m:sSubSupPr>
                                      <m:ctrlPr>
                                        <a:rPr lang="en-US" sz="1800" i="1">
                                          <a:latin typeface="Cambria Math" panose="02040503050406030204" pitchFamily="18" charset="0"/>
                                        </a:rPr>
                                      </m:ctrlPr>
                                    </m:sSubSupPr>
                                    <m:e>
                                      <m:r>
                                        <a:rPr lang="en-US" sz="1800" i="1">
                                          <a:latin typeface="Cambria Math"/>
                                        </a:rPr>
                                        <m:t>𝒊</m:t>
                                      </m:r>
                                      <m:r>
                                        <a:rPr lang="en-US" sz="1800" i="1">
                                          <a:latin typeface="Cambria Math"/>
                                        </a:rPr>
                                        <m:t>′</m:t>
                                      </m:r>
                                    </m:e>
                                    <m:sub>
                                      <m:r>
                                        <a:rPr lang="en-US" sz="1800" b="0" i="1">
                                          <a:latin typeface="Cambria Math"/>
                                        </a:rPr>
                                        <m:t>𝑦</m:t>
                                      </m:r>
                                    </m:sub>
                                    <m:sup/>
                                  </m:sSubSup>
                                </m:e>
                                <m:e>
                                  <m:r>
                                    <a:rPr lang="en-US" sz="1800" b="0">
                                      <a:latin typeface="Cambria Math"/>
                                    </a:rPr>
                                    <m:t>0</m:t>
                                  </m:r>
                                </m:e>
                              </m:mr>
                              <m:mr>
                                <m:e>
                                  <m:sSubSup>
                                    <m:sSubSupPr>
                                      <m:ctrlPr>
                                        <a:rPr lang="en-US" sz="1800" i="1">
                                          <a:latin typeface="Cambria Math" panose="02040503050406030204" pitchFamily="18" charset="0"/>
                                        </a:rPr>
                                      </m:ctrlPr>
                                    </m:sSubSupPr>
                                    <m:e>
                                      <m:r>
                                        <a:rPr lang="en-US" sz="1800" i="1">
                                          <a:latin typeface="Cambria Math"/>
                                        </a:rPr>
                                        <m:t>𝒋</m:t>
                                      </m:r>
                                      <m:r>
                                        <a:rPr lang="en-US" sz="1800" i="1">
                                          <a:latin typeface="Cambria Math"/>
                                        </a:rPr>
                                        <m:t>′</m:t>
                                      </m:r>
                                    </m:e>
                                    <m:sub>
                                      <m:r>
                                        <a:rPr lang="en-US" sz="1800" b="0" i="1">
                                          <a:latin typeface="Cambria Math"/>
                                        </a:rPr>
                                        <m:t>𝑥</m:t>
                                      </m:r>
                                    </m:sub>
                                    <m:sup/>
                                  </m:sSubSup>
                                </m:e>
                                <m:e>
                                  <m:sSubSup>
                                    <m:sSubSupPr>
                                      <m:ctrlPr>
                                        <a:rPr lang="en-US" sz="1800" i="1">
                                          <a:latin typeface="Cambria Math" panose="02040503050406030204" pitchFamily="18" charset="0"/>
                                        </a:rPr>
                                      </m:ctrlPr>
                                    </m:sSubSupPr>
                                    <m:e>
                                      <m:r>
                                        <a:rPr lang="en-US" sz="1800" i="1">
                                          <a:latin typeface="Cambria Math"/>
                                        </a:rPr>
                                        <m:t>𝒋</m:t>
                                      </m:r>
                                      <m:r>
                                        <a:rPr lang="en-US" sz="1800" i="1">
                                          <a:latin typeface="Cambria Math"/>
                                        </a:rPr>
                                        <m:t>′</m:t>
                                      </m:r>
                                    </m:e>
                                    <m:sub>
                                      <m:r>
                                        <a:rPr lang="en-US" sz="1800" b="0" i="1">
                                          <a:latin typeface="Cambria Math"/>
                                        </a:rPr>
                                        <m:t>𝑦</m:t>
                                      </m:r>
                                    </m:sub>
                                    <m:sup/>
                                  </m:sSubSup>
                                </m:e>
                                <m:e>
                                  <m:r>
                                    <a:rPr lang="en-US" sz="1800" b="0" i="1">
                                      <a:latin typeface="Cambria Math"/>
                                    </a:rPr>
                                    <m:t>0</m:t>
                                  </m:r>
                                </m:e>
                              </m:mr>
                              <m:mr>
                                <m:e>
                                  <m:sSubSup>
                                    <m:sSubSupPr>
                                      <m:ctrlPr>
                                        <a:rPr lang="en-US" sz="1800" i="1">
                                          <a:latin typeface="Cambria Math" panose="02040503050406030204" pitchFamily="18" charset="0"/>
                                        </a:rPr>
                                      </m:ctrlPr>
                                    </m:sSubSupPr>
                                    <m:e>
                                      <m:r>
                                        <a:rPr lang="en-US" sz="1800" i="1">
                                          <a:latin typeface="Cambria Math"/>
                                        </a:rPr>
                                        <m:t>𝒐</m:t>
                                      </m:r>
                                      <m:r>
                                        <a:rPr lang="en-US" sz="1800" i="1">
                                          <a:latin typeface="Cambria Math"/>
                                        </a:rPr>
                                        <m:t>′</m:t>
                                      </m:r>
                                    </m:e>
                                    <m:sub>
                                      <m:r>
                                        <a:rPr lang="en-US" sz="1800" b="0" i="1">
                                          <a:latin typeface="Cambria Math"/>
                                        </a:rPr>
                                        <m:t>𝑥</m:t>
                                      </m:r>
                                    </m:sub>
                                    <m:sup/>
                                  </m:sSubSup>
                                </m:e>
                                <m:e>
                                  <m:sSubSup>
                                    <m:sSubSupPr>
                                      <m:ctrlPr>
                                        <a:rPr lang="en-US" sz="1800" i="1">
                                          <a:latin typeface="Cambria Math" panose="02040503050406030204" pitchFamily="18" charset="0"/>
                                        </a:rPr>
                                      </m:ctrlPr>
                                    </m:sSubSupPr>
                                    <m:e>
                                      <m:r>
                                        <a:rPr lang="en-US" sz="1800" i="1">
                                          <a:latin typeface="Cambria Math"/>
                                        </a:rPr>
                                        <m:t>𝒐</m:t>
                                      </m:r>
                                      <m:r>
                                        <a:rPr lang="en-US" sz="1800" i="1">
                                          <a:latin typeface="Cambria Math"/>
                                        </a:rPr>
                                        <m:t>′</m:t>
                                      </m:r>
                                    </m:e>
                                    <m:sub>
                                      <m:r>
                                        <a:rPr lang="en-US" sz="1800" b="0" i="1">
                                          <a:latin typeface="Cambria Math"/>
                                        </a:rPr>
                                        <m:t>𝑦</m:t>
                                      </m:r>
                                    </m:sub>
                                    <m:sup/>
                                  </m:sSubSup>
                                </m:e>
                                <m:e>
                                  <m:r>
                                    <a:rPr lang="en-US" sz="1800" b="0" i="1">
                                      <a:latin typeface="Cambria Math"/>
                                    </a:rPr>
                                    <m:t>1</m:t>
                                  </m:r>
                                </m:e>
                              </m:mr>
                            </m:m>
                          </m:e>
                        </m:d>
                      </m:oMath>
                    </m:oMathPara>
                  </a14:m>
                  <a:endParaRPr lang="en-US" sz="2100" dirty="0"/>
                </a:p>
              </p:txBody>
            </p:sp>
          </mc:Choice>
          <mc:Fallback xmlns="">
            <p:sp>
              <p:nvSpPr>
                <p:cNvPr id="58" name="Téglalap 57"/>
                <p:cNvSpPr>
                  <a:spLocks noRot="1" noChangeAspect="1" noMove="1" noResize="1" noEditPoints="1" noAdjustHandles="1" noChangeArrowheads="1" noChangeShapeType="1" noTextEdit="1"/>
                </p:cNvSpPr>
                <p:nvPr/>
              </p:nvSpPr>
              <p:spPr>
                <a:xfrm>
                  <a:off x="-1244794" y="5306933"/>
                  <a:ext cx="2322175" cy="1550314"/>
                </a:xfrm>
                <a:prstGeom prst="rect">
                  <a:avLst/>
                </a:prstGeom>
                <a:blipFill>
                  <a:blip r:embed="rId11"/>
                  <a:stretch>
                    <a:fillRect/>
                  </a:stretch>
                </a:blipFill>
              </p:spPr>
              <p:txBody>
                <a:bodyPr/>
                <a:lstStyle/>
                <a:p>
                  <a:r>
                    <a:rPr lang="hu-HU">
                      <a:noFill/>
                    </a:rPr>
                    <a:t> </a:t>
                  </a:r>
                </a:p>
              </p:txBody>
            </p:sp>
          </mc:Fallback>
        </mc:AlternateContent>
      </p:grpSp>
      <mc:AlternateContent xmlns:mc="http://schemas.openxmlformats.org/markup-compatibility/2006" xmlns:a14="http://schemas.microsoft.com/office/drawing/2010/main">
        <mc:Choice Requires="a14">
          <p:sp>
            <p:nvSpPr>
              <p:cNvPr id="50" name="Téglalap 49"/>
              <p:cNvSpPr/>
              <p:nvPr/>
            </p:nvSpPr>
            <p:spPr>
              <a:xfrm>
                <a:off x="421842" y="3239525"/>
                <a:ext cx="8740668" cy="404983"/>
              </a:xfrm>
              <a:prstGeom prst="rect">
                <a:avLst/>
              </a:prstGeom>
            </p:spPr>
            <p:txBody>
              <a:bodyPr wrap="square">
                <a:spAutoFit/>
              </a:bodyPr>
              <a:lstStyle/>
              <a:p>
                <a14:m>
                  <m:oMath xmlns:m="http://schemas.openxmlformats.org/officeDocument/2006/math">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m:t>
                            </m:r>
                          </m:sup>
                        </m:sSup>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m:t>
                            </m:r>
                          </m:sup>
                        </m:sSup>
                      </m:e>
                    </m:d>
                    <m:r>
                      <a:rPr lang="en-US" sz="1800" i="1">
                        <a:latin typeface="Cambria Math" panose="02040503050406030204" pitchFamily="18" charset="0"/>
                      </a:rPr>
                      <m:t>=</m:t>
                    </m:r>
                    <m:r>
                      <a:rPr lang="hu-HU" sz="1800" i="1">
                        <a:latin typeface="Cambria Math" panose="02040503050406030204" pitchFamily="18" charset="0"/>
                      </a:rPr>
                      <m:t>𝑇</m:t>
                    </m:r>
                    <m:d>
                      <m:dPr>
                        <m:ctrlPr>
                          <a:rPr lang="hu-HU"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r>
                      <a:rPr lang="en-US" sz="1800" i="1">
                        <a:latin typeface="Cambria Math" panose="02040503050406030204" pitchFamily="18" charset="0"/>
                      </a:rPr>
                      <m:t>+</m:t>
                    </m:r>
                    <m:r>
                      <a:rPr lang="en-US" sz="1800" i="1">
                        <a:latin typeface="Cambria Math" panose="02040503050406030204" pitchFamily="18" charset="0"/>
                      </a:rPr>
                      <m:t>𝑥</m:t>
                    </m:r>
                    <m:d>
                      <m:dPr>
                        <m:ctrlPr>
                          <a:rPr lang="en-US" sz="1800" i="1">
                            <a:latin typeface="Cambria Math" panose="02040503050406030204" pitchFamily="18" charset="0"/>
                          </a:rPr>
                        </m:ctrlPr>
                      </m:dPr>
                      <m:e>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1,0</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e>
                    </m:d>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0,1</m:t>
                        </m:r>
                      </m:e>
                    </m:d>
                    <m:r>
                      <a:rPr lang="en-US" sz="1800" i="1">
                        <a:latin typeface="Cambria Math" panose="02040503050406030204" pitchFamily="18" charset="0"/>
                      </a:rPr>
                      <m:t>−</m:t>
                    </m:r>
                    <m:r>
                      <a:rPr lang="en-US" sz="1800" i="1">
                        <a:latin typeface="Cambria Math" panose="02040503050406030204" pitchFamily="18" charset="0"/>
                      </a:rPr>
                      <m:t>𝑇</m:t>
                    </m:r>
                    <m:d>
                      <m:dPr>
                        <m:ctrlPr>
                          <a:rPr lang="en-US" sz="1800" i="1">
                            <a:latin typeface="Cambria Math" panose="02040503050406030204" pitchFamily="18" charset="0"/>
                          </a:rPr>
                        </m:ctrlPr>
                      </m:dPr>
                      <m:e>
                        <m:r>
                          <a:rPr lang="en-US" sz="1800" i="1">
                            <a:latin typeface="Cambria Math" panose="02040503050406030204" pitchFamily="18" charset="0"/>
                          </a:rPr>
                          <m:t>0,0</m:t>
                        </m:r>
                      </m:e>
                    </m:d>
                    <m:r>
                      <a:rPr lang="en-U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m:t>
                    </m:r>
                    <m:r>
                      <a:rPr lang="en-US" sz="1800" b="1" i="1">
                        <a:latin typeface="Cambria Math" panose="02040503050406030204" pitchFamily="18" charset="0"/>
                      </a:rPr>
                      <m:t>𝒐</m:t>
                    </m:r>
                    <m:r>
                      <a:rPr lang="en-US" sz="1800" i="1">
                        <a:latin typeface="Cambria Math" panose="02040503050406030204" pitchFamily="18" charset="0"/>
                      </a:rPr>
                      <m:t>′+</m:t>
                    </m:r>
                    <m:r>
                      <a:rPr lang="en-US" sz="1800" i="1">
                        <a:latin typeface="Cambria Math" panose="02040503050406030204" pitchFamily="18" charset="0"/>
                      </a:rPr>
                      <m:t>𝑥</m:t>
                    </m:r>
                    <m:r>
                      <a:rPr lang="en-US" sz="1800" b="1" i="1">
                        <a:latin typeface="Cambria Math" panose="02040503050406030204" pitchFamily="18" charset="0"/>
                      </a:rPr>
                      <m:t>𝒊</m:t>
                    </m:r>
                    <m:r>
                      <a:rPr lang="en-US" sz="1800" i="1">
                        <a:latin typeface="Cambria Math" panose="02040503050406030204" pitchFamily="18" charset="0"/>
                      </a:rPr>
                      <m:t>′+</m:t>
                    </m:r>
                    <m:r>
                      <a:rPr lang="en-US" sz="1800" i="1">
                        <a:latin typeface="Cambria Math" panose="02040503050406030204" pitchFamily="18" charset="0"/>
                      </a:rPr>
                      <m:t>𝑦</m:t>
                    </m:r>
                    <m:r>
                      <a:rPr lang="en-US" sz="1800" b="1" i="1">
                        <a:latin typeface="Cambria Math" panose="02040503050406030204" pitchFamily="18" charset="0"/>
                      </a:rPr>
                      <m:t>𝒋</m:t>
                    </m:r>
                    <m:r>
                      <a:rPr lang="en-US" sz="1800" i="1">
                        <a:latin typeface="Cambria Math" panose="02040503050406030204" pitchFamily="18" charset="0"/>
                      </a:rPr>
                      <m:t>′</m:t>
                    </m:r>
                  </m:oMath>
                </a14:m>
                <a:endParaRPr lang="hu-HU" sz="1800" dirty="0"/>
              </a:p>
            </p:txBody>
          </p:sp>
        </mc:Choice>
        <mc:Fallback xmlns="">
          <p:sp>
            <p:nvSpPr>
              <p:cNvPr id="50" name="Téglalap 49"/>
              <p:cNvSpPr>
                <a:spLocks noRot="1" noChangeAspect="1" noMove="1" noResize="1" noEditPoints="1" noAdjustHandles="1" noChangeArrowheads="1" noChangeShapeType="1" noTextEdit="1"/>
              </p:cNvSpPr>
              <p:nvPr/>
            </p:nvSpPr>
            <p:spPr>
              <a:xfrm>
                <a:off x="421842" y="3239525"/>
                <a:ext cx="8740668" cy="404983"/>
              </a:xfrm>
              <a:prstGeom prst="rect">
                <a:avLst/>
              </a:prstGeom>
              <a:blipFill>
                <a:blip r:embed="rId12"/>
                <a:stretch>
                  <a:fillRect b="-8955"/>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4" name="Téglalap 63"/>
              <p:cNvSpPr/>
              <p:nvPr/>
            </p:nvSpPr>
            <p:spPr>
              <a:xfrm>
                <a:off x="2623579" y="3536122"/>
                <a:ext cx="340544"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800" b="1" i="1">
                          <a:latin typeface="Cambria Math" panose="02040503050406030204" pitchFamily="18" charset="0"/>
                        </a:rPr>
                        <m:t>𝒐</m:t>
                      </m:r>
                      <m:r>
                        <a:rPr lang="en-US" sz="1800" i="1">
                          <a:latin typeface="Cambria Math" panose="02040503050406030204" pitchFamily="18" charset="0"/>
                        </a:rPr>
                        <m:t>′</m:t>
                      </m:r>
                    </m:oMath>
                  </m:oMathPara>
                </a14:m>
                <a:endParaRPr lang="hu-HU" sz="1800" dirty="0"/>
              </a:p>
            </p:txBody>
          </p:sp>
        </mc:Choice>
        <mc:Fallback xmlns="">
          <p:sp>
            <p:nvSpPr>
              <p:cNvPr id="64" name="Téglalap 63"/>
              <p:cNvSpPr>
                <a:spLocks noRot="1" noChangeAspect="1" noMove="1" noResize="1" noEditPoints="1" noAdjustHandles="1" noChangeArrowheads="1" noChangeShapeType="1" noTextEdit="1"/>
              </p:cNvSpPr>
              <p:nvPr/>
            </p:nvSpPr>
            <p:spPr>
              <a:xfrm>
                <a:off x="2623579" y="3536122"/>
                <a:ext cx="340544" cy="369332"/>
              </a:xfrm>
              <a:prstGeom prst="rect">
                <a:avLst/>
              </a:prstGeom>
              <a:blipFill>
                <a:blip r:embed="rId13"/>
                <a:stretch>
                  <a:fillRect r="-1071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5" name="Téglalap 64"/>
              <p:cNvSpPr/>
              <p:nvPr/>
            </p:nvSpPr>
            <p:spPr>
              <a:xfrm>
                <a:off x="4083389" y="3518660"/>
                <a:ext cx="3866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rPr>
                        <m:t>𝒊</m:t>
                      </m:r>
                      <m:r>
                        <a:rPr lang="en-US" sz="1800" i="1">
                          <a:latin typeface="Cambria Math" panose="02040503050406030204" pitchFamily="18" charset="0"/>
                        </a:rPr>
                        <m:t>′</m:t>
                      </m:r>
                    </m:oMath>
                  </m:oMathPara>
                </a14:m>
                <a:endParaRPr lang="hu-HU" sz="1800" dirty="0"/>
              </a:p>
            </p:txBody>
          </p:sp>
        </mc:Choice>
        <mc:Fallback xmlns="">
          <p:sp>
            <p:nvSpPr>
              <p:cNvPr id="65" name="Téglalap 64"/>
              <p:cNvSpPr>
                <a:spLocks noRot="1" noChangeAspect="1" noMove="1" noResize="1" noEditPoints="1" noAdjustHandles="1" noChangeArrowheads="1" noChangeShapeType="1" noTextEdit="1"/>
              </p:cNvSpPr>
              <p:nvPr/>
            </p:nvSpPr>
            <p:spPr>
              <a:xfrm>
                <a:off x="4083389" y="3518660"/>
                <a:ext cx="386644" cy="369332"/>
              </a:xfrm>
              <a:prstGeom prst="rect">
                <a:avLst/>
              </a:prstGeom>
              <a:blipFill>
                <a:blip r:embed="rId1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7" name="Téglalap 66"/>
              <p:cNvSpPr/>
              <p:nvPr/>
            </p:nvSpPr>
            <p:spPr>
              <a:xfrm>
                <a:off x="6224254" y="3518660"/>
                <a:ext cx="3914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rPr>
                        <m:t>𝒋</m:t>
                      </m:r>
                      <m:r>
                        <a:rPr lang="en-US" sz="1800" i="1">
                          <a:latin typeface="Cambria Math" panose="02040503050406030204" pitchFamily="18" charset="0"/>
                        </a:rPr>
                        <m:t>′</m:t>
                      </m:r>
                    </m:oMath>
                  </m:oMathPara>
                </a14:m>
                <a:endParaRPr lang="hu-HU" sz="1800" dirty="0"/>
              </a:p>
            </p:txBody>
          </p:sp>
        </mc:Choice>
        <mc:Fallback xmlns="">
          <p:sp>
            <p:nvSpPr>
              <p:cNvPr id="67" name="Téglalap 66"/>
              <p:cNvSpPr>
                <a:spLocks noRot="1" noChangeAspect="1" noMove="1" noResize="1" noEditPoints="1" noAdjustHandles="1" noChangeArrowheads="1" noChangeShapeType="1" noTextEdit="1"/>
              </p:cNvSpPr>
              <p:nvPr/>
            </p:nvSpPr>
            <p:spPr>
              <a:xfrm>
                <a:off x="6224254" y="3518660"/>
                <a:ext cx="391454" cy="369332"/>
              </a:xfrm>
              <a:prstGeom prst="rect">
                <a:avLst/>
              </a:prstGeom>
              <a:blipFill>
                <a:blip r:embed="rId15"/>
                <a:stretch>
                  <a:fillRect b="-13115"/>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8" name="Téglalap 67"/>
              <p:cNvSpPr/>
              <p:nvPr/>
            </p:nvSpPr>
            <p:spPr>
              <a:xfrm>
                <a:off x="2889419" y="833442"/>
                <a:ext cx="7777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(2, 1)</m:t>
                      </m:r>
                    </m:oMath>
                  </m:oMathPara>
                </a14:m>
                <a:endParaRPr lang="en-US" sz="1800" dirty="0"/>
              </a:p>
            </p:txBody>
          </p:sp>
        </mc:Choice>
        <mc:Fallback xmlns="">
          <p:sp>
            <p:nvSpPr>
              <p:cNvPr id="68" name="Téglalap 67"/>
              <p:cNvSpPr>
                <a:spLocks noRot="1" noChangeAspect="1" noMove="1" noResize="1" noEditPoints="1" noAdjustHandles="1" noChangeArrowheads="1" noChangeShapeType="1" noTextEdit="1"/>
              </p:cNvSpPr>
              <p:nvPr/>
            </p:nvSpPr>
            <p:spPr>
              <a:xfrm>
                <a:off x="2889419" y="833442"/>
                <a:ext cx="777777" cy="369332"/>
              </a:xfrm>
              <a:prstGeom prst="rect">
                <a:avLst/>
              </a:prstGeom>
              <a:blipFill>
                <a:blip r:embed="rId16"/>
                <a:stretch>
                  <a:fillRect b="-15000"/>
                </a:stretch>
              </a:blipFill>
            </p:spPr>
            <p:txBody>
              <a:bodyPr/>
              <a:lstStyle/>
              <a:p>
                <a:r>
                  <a:rPr lang="hu-HU">
                    <a:noFill/>
                  </a:rPr>
                  <a:t> </a:t>
                </a:r>
              </a:p>
            </p:txBody>
          </p:sp>
        </mc:Fallback>
      </mc:AlternateContent>
      <p:sp>
        <p:nvSpPr>
          <p:cNvPr id="69" name="Ellipszis 68"/>
          <p:cNvSpPr/>
          <p:nvPr/>
        </p:nvSpPr>
        <p:spPr>
          <a:xfrm>
            <a:off x="3155489" y="1244871"/>
            <a:ext cx="162018" cy="16201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70" name="Téglalap 69"/>
              <p:cNvSpPr/>
              <p:nvPr/>
            </p:nvSpPr>
            <p:spPr>
              <a:xfrm>
                <a:off x="7616446" y="497396"/>
                <a:ext cx="8771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sz="1800" i="1">
                          <a:latin typeface="Cambria Math" panose="02040503050406030204" pitchFamily="18" charset="0"/>
                        </a:rPr>
                        <m:t>𝑇</m:t>
                      </m:r>
                      <m:r>
                        <m:rPr>
                          <m:nor/>
                        </m:rPr>
                        <a:rPr lang="en-US" sz="1800">
                          <a:latin typeface="Cambria Math" panose="02040503050406030204" pitchFamily="18" charset="0"/>
                        </a:rPr>
                        <m:t>(2,1)</m:t>
                      </m:r>
                    </m:oMath>
                  </m:oMathPara>
                </a14:m>
                <a:endParaRPr lang="en-US" sz="1800" dirty="0"/>
              </a:p>
            </p:txBody>
          </p:sp>
        </mc:Choice>
        <mc:Fallback xmlns="">
          <p:sp>
            <p:nvSpPr>
              <p:cNvPr id="70" name="Téglalap 69"/>
              <p:cNvSpPr>
                <a:spLocks noRot="1" noChangeAspect="1" noMove="1" noResize="1" noEditPoints="1" noAdjustHandles="1" noChangeArrowheads="1" noChangeShapeType="1" noTextEdit="1"/>
              </p:cNvSpPr>
              <p:nvPr/>
            </p:nvSpPr>
            <p:spPr>
              <a:xfrm>
                <a:off x="7616446" y="497396"/>
                <a:ext cx="877163" cy="369332"/>
              </a:xfrm>
              <a:prstGeom prst="rect">
                <a:avLst/>
              </a:prstGeom>
              <a:blipFill>
                <a:blip r:embed="rId17"/>
                <a:stretch>
                  <a:fillRect b="-15000"/>
                </a:stretch>
              </a:blipFill>
            </p:spPr>
            <p:txBody>
              <a:bodyPr/>
              <a:lstStyle/>
              <a:p>
                <a:r>
                  <a:rPr lang="hu-HU">
                    <a:noFill/>
                  </a:rPr>
                  <a:t> </a:t>
                </a:r>
              </a:p>
            </p:txBody>
          </p:sp>
        </mc:Fallback>
      </mc:AlternateContent>
    </p:spTree>
    <p:extLst>
      <p:ext uri="{BB962C8B-B14F-4D97-AF65-F5344CB8AC3E}">
        <p14:creationId xmlns:p14="http://schemas.microsoft.com/office/powerpoint/2010/main" val="2841889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6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1" nodeType="clickEffect">
                                  <p:stCondLst>
                                    <p:cond delay="0"/>
                                  </p:stCondLst>
                                  <p:childTnLst>
                                    <p:animMotion origin="layout" path="M -4.72222E-6 2.22222E-6 L -0.00468 0.84629 " pathEditMode="relative" rAng="0" ptsTypes="AA">
                                      <p:cBhvr>
                                        <p:cTn id="65" dur="1000" fill="hold"/>
                                        <p:tgtEl>
                                          <p:spTgt spid="30"/>
                                        </p:tgtEl>
                                        <p:attrNameLst>
                                          <p:attrName>ppt_x</p:attrName>
                                          <p:attrName>ppt_y</p:attrName>
                                        </p:attrNameLst>
                                      </p:cBhvr>
                                      <p:rCtr x="-243" y="42315"/>
                                    </p:animMotion>
                                  </p:childTnLst>
                                </p:cTn>
                              </p:par>
                            </p:childTnLst>
                          </p:cTn>
                        </p:par>
                        <p:par>
                          <p:cTn id="66" fill="hold">
                            <p:stCondLst>
                              <p:cond delay="1000"/>
                            </p:stCondLst>
                            <p:childTnLst>
                              <p:par>
                                <p:cTn id="67" presetID="1" presetClass="exit" presetSubtype="0" fill="hold" nodeType="afterEffect">
                                  <p:stCondLst>
                                    <p:cond delay="0"/>
                                  </p:stCondLst>
                                  <p:childTnLst>
                                    <p:set>
                                      <p:cBhvr>
                                        <p:cTn id="68" dur="1" fill="hold">
                                          <p:stCondLst>
                                            <p:cond delay="0"/>
                                          </p:stCondLst>
                                        </p:cTn>
                                        <p:tgtEl>
                                          <p:spTgt spid="31"/>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3"/>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4"/>
                                        </p:tgtEl>
                                        <p:attrNameLst>
                                          <p:attrName>style.visibility</p:attrName>
                                        </p:attrNameLst>
                                      </p:cBhvr>
                                      <p:to>
                                        <p:strVal val="hidden"/>
                                      </p:to>
                                    </p:se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7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46"/>
                                        </p:tgtEl>
                                        <p:attrNameLst>
                                          <p:attrName>style.visibility</p:attrName>
                                        </p:attrNameLst>
                                      </p:cBhvr>
                                      <p:to>
                                        <p:strVal val="visible"/>
                                      </p:to>
                                    </p:set>
                                    <p:anim calcmode="lin" valueType="num">
                                      <p:cBhvr additive="base">
                                        <p:cTn id="100" dur="500" fill="hold"/>
                                        <p:tgtEl>
                                          <p:spTgt spid="46"/>
                                        </p:tgtEl>
                                        <p:attrNameLst>
                                          <p:attrName>ppt_x</p:attrName>
                                        </p:attrNameLst>
                                      </p:cBhvr>
                                      <p:tavLst>
                                        <p:tav tm="0">
                                          <p:val>
                                            <p:strVal val="1+#ppt_w/2"/>
                                          </p:val>
                                        </p:tav>
                                        <p:tav tm="100000">
                                          <p:val>
                                            <p:strVal val="#ppt_x"/>
                                          </p:val>
                                        </p:tav>
                                      </p:tavLst>
                                    </p:anim>
                                    <p:anim calcmode="lin" valueType="num">
                                      <p:cBhvr additive="base">
                                        <p:cTn id="101" dur="500" fill="hold"/>
                                        <p:tgtEl>
                                          <p:spTgt spid="46"/>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47"/>
                                        </p:tgtEl>
                                        <p:attrNameLst>
                                          <p:attrName>style.visibility</p:attrName>
                                        </p:attrNameLst>
                                      </p:cBhvr>
                                      <p:to>
                                        <p:strVal val="visible"/>
                                      </p:to>
                                    </p:set>
                                    <p:anim calcmode="lin" valueType="num">
                                      <p:cBhvr additive="base">
                                        <p:cTn id="104" dur="500" fill="hold"/>
                                        <p:tgtEl>
                                          <p:spTgt spid="47"/>
                                        </p:tgtEl>
                                        <p:attrNameLst>
                                          <p:attrName>ppt_x</p:attrName>
                                        </p:attrNameLst>
                                      </p:cBhvr>
                                      <p:tavLst>
                                        <p:tav tm="0">
                                          <p:val>
                                            <p:strVal val="1+#ppt_w/2"/>
                                          </p:val>
                                        </p:tav>
                                        <p:tav tm="100000">
                                          <p:val>
                                            <p:strVal val="#ppt_x"/>
                                          </p:val>
                                        </p:tav>
                                      </p:tavLst>
                                    </p:anim>
                                    <p:anim calcmode="lin" valueType="num">
                                      <p:cBhvr additive="base">
                                        <p:cTn id="105"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nodeType="clickEffect">
                                  <p:stCondLst>
                                    <p:cond delay="0"/>
                                  </p:stCondLst>
                                  <p:childTnLst>
                                    <p:set>
                                      <p:cBhvr>
                                        <p:cTn id="113" dur="1" fill="hold">
                                          <p:stCondLst>
                                            <p:cond delay="0"/>
                                          </p:stCondLst>
                                        </p:cTn>
                                        <p:tgtEl>
                                          <p:spTgt spid="14"/>
                                        </p:tgtEl>
                                        <p:attrNameLst>
                                          <p:attrName>style.visibility</p:attrName>
                                        </p:attrNameLst>
                                      </p:cBhvr>
                                      <p:to>
                                        <p:strVal val="visible"/>
                                      </p:to>
                                    </p:set>
                                    <p:anim calcmode="lin" valueType="num">
                                      <p:cBhvr additive="base">
                                        <p:cTn id="114" dur="500" fill="hold"/>
                                        <p:tgtEl>
                                          <p:spTgt spid="14"/>
                                        </p:tgtEl>
                                        <p:attrNameLst>
                                          <p:attrName>ppt_x</p:attrName>
                                        </p:attrNameLst>
                                      </p:cBhvr>
                                      <p:tavLst>
                                        <p:tav tm="0">
                                          <p:val>
                                            <p:strVal val="0-#ppt_w/2"/>
                                          </p:val>
                                        </p:tav>
                                        <p:tav tm="100000">
                                          <p:val>
                                            <p:strVal val="#ppt_x"/>
                                          </p:val>
                                        </p:tav>
                                      </p:tavLst>
                                    </p:anim>
                                    <p:anim calcmode="lin" valueType="num">
                                      <p:cBhvr additive="base">
                                        <p:cTn id="1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animBg="1"/>
      <p:bldP spid="7" grpId="0" animBg="1"/>
      <p:bldP spid="18" grpId="0"/>
      <p:bldP spid="19" grpId="0"/>
      <p:bldP spid="23" grpId="0"/>
      <p:bldP spid="30" grpId="0" animBg="1"/>
      <p:bldP spid="30" grpId="1" animBg="1"/>
      <p:bldP spid="39" grpId="0"/>
      <p:bldP spid="41" grpId="0"/>
      <p:bldP spid="43" grpId="0"/>
      <p:bldP spid="46" grpId="0" animBg="1"/>
      <p:bldP spid="47" grpId="0" animBg="1"/>
      <p:bldP spid="3" grpId="0"/>
      <p:bldP spid="52" grpId="0"/>
      <p:bldP spid="20" grpId="0" animBg="1"/>
      <p:bldP spid="27" grpId="0" animBg="1"/>
      <p:bldP spid="66" grpId="0" animBg="1"/>
      <p:bldP spid="50" grpId="0"/>
      <p:bldP spid="64" grpId="0"/>
      <p:bldP spid="65" grpId="0"/>
      <p:bldP spid="67" grpId="0"/>
      <p:bldP spid="68" grpId="0"/>
      <p:bldP spid="69" grpId="0" animBg="1"/>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5633" y="0"/>
            <a:ext cx="9144000" cy="1143000"/>
          </a:xfrm>
        </p:spPr>
        <p:txBody>
          <a:bodyPr>
            <a:normAutofit/>
          </a:bodyPr>
          <a:lstStyle/>
          <a:p>
            <a:r>
              <a:rPr lang="en-US" dirty="0" smtClean="0">
                <a:solidFill>
                  <a:srgbClr val="FF0000"/>
                </a:solidFill>
              </a:rPr>
              <a:t>2D </a:t>
            </a:r>
            <a:r>
              <a:rPr lang="hu-HU" dirty="0" err="1" smtClean="0">
                <a:solidFill>
                  <a:srgbClr val="FF0000"/>
                </a:solidFill>
              </a:rPr>
              <a:t>rotation</a:t>
            </a:r>
            <a:endParaRPr lang="en-US" dirty="0">
              <a:solidFill>
                <a:srgbClr val="FF0000"/>
              </a:solidFill>
            </a:endParaRPr>
          </a:p>
        </p:txBody>
      </p:sp>
      <p:sp>
        <p:nvSpPr>
          <p:cNvPr id="5" name="Line 5"/>
          <p:cNvSpPr>
            <a:spLocks noChangeShapeType="1"/>
          </p:cNvSpPr>
          <p:nvPr/>
        </p:nvSpPr>
        <p:spPr bwMode="auto">
          <a:xfrm>
            <a:off x="2225227" y="1324894"/>
            <a:ext cx="0" cy="142982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6" name="Line 6"/>
          <p:cNvSpPr>
            <a:spLocks noChangeShapeType="1"/>
          </p:cNvSpPr>
          <p:nvPr/>
        </p:nvSpPr>
        <p:spPr bwMode="auto">
          <a:xfrm flipH="1">
            <a:off x="2225227" y="2754715"/>
            <a:ext cx="144016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7" name="Line 7"/>
          <p:cNvSpPr>
            <a:spLocks noChangeShapeType="1"/>
          </p:cNvSpPr>
          <p:nvPr/>
        </p:nvSpPr>
        <p:spPr bwMode="auto">
          <a:xfrm flipH="1">
            <a:off x="2225524" y="2008590"/>
            <a:ext cx="1218228" cy="748357"/>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8" name="Rectangle 12"/>
              <p:cNvSpPr>
                <a:spLocks noChangeArrowheads="1"/>
              </p:cNvSpPr>
              <p:nvPr/>
            </p:nvSpPr>
            <p:spPr bwMode="auto">
              <a:xfrm>
                <a:off x="2674969" y="2271337"/>
                <a:ext cx="476605"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i="1">
                          <a:latin typeface="Cambria Math" panose="02040503050406030204" pitchFamily="18" charset="0"/>
                          <a:ea typeface="Cambria Math" panose="02040503050406030204" pitchFamily="18" charset="0"/>
                        </a:rPr>
                        <m:t>𝜑</m:t>
                      </m:r>
                    </m:oMath>
                  </m:oMathPara>
                </a14:m>
                <a:endParaRPr lang="hu-HU" altLang="hu-HU" dirty="0">
                  <a:latin typeface="Symbol" pitchFamily="18" charset="2"/>
                </a:endParaRPr>
              </a:p>
            </p:txBody>
          </p:sp>
        </mc:Choice>
        <mc:Fallback xmlns="">
          <p:sp>
            <p:nvSpPr>
              <p:cNvPr id="8" name="Rectangle 12"/>
              <p:cNvSpPr>
                <a:spLocks noRot="1" noChangeAspect="1" noMove="1" noResize="1" noEditPoints="1" noAdjustHandles="1" noChangeArrowheads="1" noChangeShapeType="1" noTextEdit="1"/>
              </p:cNvSpPr>
              <p:nvPr/>
            </p:nvSpPr>
            <p:spPr bwMode="auto">
              <a:xfrm>
                <a:off x="2674969" y="2271337"/>
                <a:ext cx="476605" cy="461665"/>
              </a:xfrm>
              <a:prstGeom prst="rect">
                <a:avLst/>
              </a:prstGeom>
              <a:blipFill rotWithShape="1">
                <a:blip r:embed="rId3"/>
                <a:stretch>
                  <a:fillRect b="-1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9" name="AutoShape 26"/>
          <p:cNvSpPr>
            <a:spLocks noChangeArrowheads="1"/>
          </p:cNvSpPr>
          <p:nvPr/>
        </p:nvSpPr>
        <p:spPr bwMode="auto">
          <a:xfrm rot="5400000" flipH="1">
            <a:off x="1865163" y="2368952"/>
            <a:ext cx="863600"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12700">
            <a:solidFill>
              <a:schemeClr val="tx1"/>
            </a:solidFill>
            <a:miter lim="800000"/>
            <a:headEnd/>
            <a:tailEnd/>
          </a:ln>
        </p:spPr>
        <p:txBody>
          <a:bodyPr wrap="none" anchor="ctr"/>
          <a:lstStyle/>
          <a:p>
            <a:endParaRPr lang="hu-HU"/>
          </a:p>
        </p:txBody>
      </p:sp>
      <p:sp>
        <p:nvSpPr>
          <p:cNvPr id="10" name="Ellipszis 9"/>
          <p:cNvSpPr/>
          <p:nvPr/>
        </p:nvSpPr>
        <p:spPr>
          <a:xfrm>
            <a:off x="785067" y="1324894"/>
            <a:ext cx="2880320" cy="285964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7"/>
          <p:cNvSpPr>
            <a:spLocks noChangeShapeType="1"/>
          </p:cNvSpPr>
          <p:nvPr/>
        </p:nvSpPr>
        <p:spPr bwMode="auto">
          <a:xfrm>
            <a:off x="1391525" y="1577583"/>
            <a:ext cx="833702" cy="117936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12" name="Rectangle 12"/>
              <p:cNvSpPr>
                <a:spLocks noChangeArrowheads="1"/>
              </p:cNvSpPr>
              <p:nvPr/>
            </p:nvSpPr>
            <p:spPr bwMode="auto">
              <a:xfrm>
                <a:off x="1793179" y="1779990"/>
                <a:ext cx="476605"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i="1">
                          <a:latin typeface="Cambria Math" panose="02040503050406030204" pitchFamily="18" charset="0"/>
                          <a:ea typeface="Cambria Math" panose="02040503050406030204" pitchFamily="18" charset="0"/>
                        </a:rPr>
                        <m:t>𝜑</m:t>
                      </m:r>
                    </m:oMath>
                  </m:oMathPara>
                </a14:m>
                <a:endParaRPr lang="hu-HU" altLang="hu-HU" dirty="0">
                  <a:latin typeface="Symbol" pitchFamily="18" charset="2"/>
                </a:endParaRPr>
              </a:p>
            </p:txBody>
          </p:sp>
        </mc:Choice>
        <mc:Fallback xmlns="">
          <p:sp>
            <p:nvSpPr>
              <p:cNvPr id="12" name="Rectangle 12"/>
              <p:cNvSpPr>
                <a:spLocks noRot="1" noChangeAspect="1" noMove="1" noResize="1" noEditPoints="1" noAdjustHandles="1" noChangeArrowheads="1" noChangeShapeType="1" noTextEdit="1"/>
              </p:cNvSpPr>
              <p:nvPr/>
            </p:nvSpPr>
            <p:spPr bwMode="auto">
              <a:xfrm>
                <a:off x="1793179" y="1779990"/>
                <a:ext cx="476605" cy="461665"/>
              </a:xfrm>
              <a:prstGeom prst="rect">
                <a:avLst/>
              </a:prstGeom>
              <a:blipFill rotWithShape="1">
                <a:blip r:embed="rId4"/>
                <a:stretch>
                  <a:fillRect b="-118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cxnSp>
        <p:nvCxnSpPr>
          <p:cNvPr id="13" name="Egyenes összekötő 12"/>
          <p:cNvCxnSpPr>
            <a:stCxn id="7" idx="0"/>
          </p:cNvCxnSpPr>
          <p:nvPr/>
        </p:nvCxnSpPr>
        <p:spPr>
          <a:xfrm>
            <a:off x="3443752" y="2008590"/>
            <a:ext cx="0"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Egyenes összekötő 13"/>
          <p:cNvCxnSpPr/>
          <p:nvPr/>
        </p:nvCxnSpPr>
        <p:spPr>
          <a:xfrm>
            <a:off x="1409354" y="1577583"/>
            <a:ext cx="81697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églalap 14"/>
              <p:cNvSpPr/>
              <p:nvPr/>
            </p:nvSpPr>
            <p:spPr>
              <a:xfrm>
                <a:off x="2495681" y="2777127"/>
                <a:ext cx="11658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hu-HU" altLang="hu-HU" b="0" i="0" smtClean="0">
                          <a:latin typeface="Cambria Math" panose="02040503050406030204" pitchFamily="18" charset="0"/>
                        </a:rPr>
                        <m:t>cos</m:t>
                      </m:r>
                      <m:r>
                        <a:rPr lang="hu-HU" altLang="hu-HU" b="0" i="1" smtClean="0">
                          <a:latin typeface="Cambria Math" panose="02040503050406030204" pitchFamily="18" charset="0"/>
                        </a:rPr>
                        <m:t>⁡(</m:t>
                      </m:r>
                      <m:r>
                        <a:rPr lang="hu-HU" altLang="hu-HU" b="0" i="1" smtClean="0">
                          <a:latin typeface="Cambria Math" panose="02040503050406030204" pitchFamily="18" charset="0"/>
                          <a:ea typeface="Cambria Math" panose="02040503050406030204" pitchFamily="18" charset="0"/>
                        </a:rPr>
                        <m:t>𝜑</m:t>
                      </m:r>
                      <m:r>
                        <a:rPr lang="hu-HU" altLang="hu-HU"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églalap 14"/>
              <p:cNvSpPr>
                <a:spLocks noRot="1" noChangeAspect="1" noMove="1" noResize="1" noEditPoints="1" noAdjustHandles="1" noChangeArrowheads="1" noChangeShapeType="1" noTextEdit="1"/>
              </p:cNvSpPr>
              <p:nvPr/>
            </p:nvSpPr>
            <p:spPr>
              <a:xfrm>
                <a:off x="2495681" y="2777127"/>
                <a:ext cx="1165896" cy="461665"/>
              </a:xfrm>
              <a:prstGeom prst="rect">
                <a:avLst/>
              </a:prstGeom>
              <a:blipFill rotWithShape="1">
                <a:blip r:embed="rId5"/>
                <a:stretch>
                  <a:fillRect r="-521" b="-20000"/>
                </a:stretch>
              </a:blipFill>
            </p:spPr>
            <p:txBody>
              <a:bodyPr/>
              <a:lstStyle/>
              <a:p>
                <a:r>
                  <a:rPr lang="en-US">
                    <a:noFill/>
                  </a:rPr>
                  <a:t> </a:t>
                </a:r>
              </a:p>
            </p:txBody>
          </p:sp>
        </mc:Fallback>
      </mc:AlternateContent>
      <p:cxnSp>
        <p:nvCxnSpPr>
          <p:cNvPr id="16" name="Egyenes összekötő nyíllal 15"/>
          <p:cNvCxnSpPr>
            <a:stCxn id="20" idx="2"/>
          </p:cNvCxnSpPr>
          <p:nvPr/>
        </p:nvCxnSpPr>
        <p:spPr>
          <a:xfrm>
            <a:off x="1621041" y="1017191"/>
            <a:ext cx="262386" cy="560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Line 6"/>
          <p:cNvSpPr>
            <a:spLocks noChangeShapeType="1"/>
          </p:cNvSpPr>
          <p:nvPr/>
        </p:nvSpPr>
        <p:spPr bwMode="auto">
          <a:xfrm>
            <a:off x="785067" y="2756947"/>
            <a:ext cx="150107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18" name="Téglalap 17"/>
              <p:cNvSpPr/>
              <p:nvPr/>
            </p:nvSpPr>
            <p:spPr>
              <a:xfrm>
                <a:off x="5049208" y="3685003"/>
                <a:ext cx="3931397" cy="1283941"/>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a:latin typeface="Cambria Math" panose="02040503050406030204" pitchFamily="18" charset="0"/>
                                </a:rPr>
                              </m:ctrlPr>
                            </m:mPr>
                            <m:mr>
                              <m:e>
                                <m:r>
                                  <m:rPr>
                                    <m:sty m:val="p"/>
                                  </m:rPr>
                                  <a:rPr lang="hu-HU" altLang="hu-HU" b="0">
                                    <a:latin typeface="Cambria Math" panose="02040503050406030204" pitchFamily="18" charset="0"/>
                                  </a:rPr>
                                  <m:t>cos</m:t>
                                </m:r>
                                <m:r>
                                  <a:rPr lang="hu-HU" altLang="hu-HU" b="0" i="1">
                                    <a:latin typeface="Cambria Math" panose="02040503050406030204" pitchFamily="18" charset="0"/>
                                  </a:rPr>
                                  <m:t>⁡(</m:t>
                                </m:r>
                                <m:r>
                                  <a:rPr lang="hu-HU" altLang="hu-HU" b="0" i="1">
                                    <a:latin typeface="Cambria Math" panose="02040503050406030204" pitchFamily="18" charset="0"/>
                                    <a:ea typeface="Cambria Math" panose="02040503050406030204" pitchFamily="18" charset="0"/>
                                  </a:rPr>
                                  <m:t>𝜑</m:t>
                                </m:r>
                                <m:r>
                                  <a:rPr lang="hu-HU" altLang="hu-HU" b="0" i="1">
                                    <a:latin typeface="Cambria Math" panose="02040503050406030204" pitchFamily="18" charset="0"/>
                                    <a:ea typeface="Cambria Math" panose="02040503050406030204" pitchFamily="18" charset="0"/>
                                  </a:rPr>
                                  <m:t>)</m:t>
                                </m:r>
                                <m:r>
                                  <m:rPr>
                                    <m:nor/>
                                  </m:rPr>
                                  <a:rPr lang="en-US" b="0" dirty="0"/>
                                  <m:t> </m:t>
                                </m:r>
                              </m:e>
                              <m:e>
                                <m:r>
                                  <m:rPr>
                                    <m:sty m:val="p"/>
                                  </m:rPr>
                                  <a:rPr lang="hu-HU" altLang="hu-HU" b="0">
                                    <a:latin typeface="Cambria Math" panose="02040503050406030204" pitchFamily="18" charset="0"/>
                                  </a:rPr>
                                  <m:t>sin</m:t>
                                </m:r>
                                <m:r>
                                  <a:rPr lang="hu-HU" altLang="hu-HU" b="0" i="1">
                                    <a:latin typeface="Cambria Math" panose="02040503050406030204" pitchFamily="18" charset="0"/>
                                  </a:rPr>
                                  <m:t>⁡(</m:t>
                                </m:r>
                                <m:r>
                                  <a:rPr lang="hu-HU" altLang="hu-HU" b="0" i="1">
                                    <a:latin typeface="Cambria Math" panose="02040503050406030204" pitchFamily="18" charset="0"/>
                                    <a:ea typeface="Cambria Math" panose="02040503050406030204" pitchFamily="18" charset="0"/>
                                  </a:rPr>
                                  <m:t>𝜑</m:t>
                                </m:r>
                                <m:r>
                                  <a:rPr lang="hu-HU" altLang="hu-HU" b="0" i="1">
                                    <a:latin typeface="Cambria Math" panose="02040503050406030204" pitchFamily="18" charset="0"/>
                                    <a:ea typeface="Cambria Math" panose="02040503050406030204" pitchFamily="18" charset="0"/>
                                  </a:rPr>
                                  <m:t>)</m:t>
                                </m:r>
                                <m:r>
                                  <m:rPr>
                                    <m:nor/>
                                  </m:rPr>
                                  <a:rPr lang="en-US" b="0" dirty="0"/>
                                  <m:t> </m:t>
                                </m:r>
                              </m:e>
                              <m:e>
                                <m:r>
                                  <a:rPr lang="en-US" b="0">
                                    <a:latin typeface="Cambria Math"/>
                                  </a:rPr>
                                  <m:t>0</m:t>
                                </m:r>
                              </m:e>
                            </m:mr>
                            <m:mr>
                              <m:e>
                                <m:r>
                                  <a:rPr lang="en-US" altLang="hu-HU" b="0">
                                    <a:latin typeface="Cambria Math" panose="02040503050406030204" pitchFamily="18" charset="0"/>
                                  </a:rPr>
                                  <m:t>−</m:t>
                                </m:r>
                                <m:r>
                                  <m:rPr>
                                    <m:sty m:val="p"/>
                                  </m:rPr>
                                  <a:rPr lang="hu-HU" altLang="hu-HU" b="0">
                                    <a:latin typeface="Cambria Math" panose="02040503050406030204" pitchFamily="18" charset="0"/>
                                  </a:rPr>
                                  <m:t>sin</m:t>
                                </m:r>
                                <m:r>
                                  <a:rPr lang="hu-HU" altLang="hu-HU" b="0" i="1">
                                    <a:latin typeface="Cambria Math" panose="02040503050406030204" pitchFamily="18" charset="0"/>
                                  </a:rPr>
                                  <m:t>⁡(</m:t>
                                </m:r>
                                <m:r>
                                  <a:rPr lang="hu-HU" altLang="hu-HU" b="0" i="1">
                                    <a:latin typeface="Cambria Math" panose="02040503050406030204" pitchFamily="18" charset="0"/>
                                    <a:ea typeface="Cambria Math" panose="02040503050406030204" pitchFamily="18" charset="0"/>
                                  </a:rPr>
                                  <m:t>𝜑</m:t>
                                </m:r>
                                <m:r>
                                  <a:rPr lang="hu-HU" altLang="hu-HU" b="0" i="1">
                                    <a:latin typeface="Cambria Math" panose="02040503050406030204" pitchFamily="18" charset="0"/>
                                    <a:ea typeface="Cambria Math" panose="02040503050406030204" pitchFamily="18" charset="0"/>
                                  </a:rPr>
                                  <m:t>)</m:t>
                                </m:r>
                                <m:r>
                                  <m:rPr>
                                    <m:nor/>
                                  </m:rPr>
                                  <a:rPr lang="en-US" b="0" dirty="0"/>
                                  <m:t> </m:t>
                                </m:r>
                              </m:e>
                              <m:e>
                                <m:r>
                                  <m:rPr>
                                    <m:sty m:val="p"/>
                                  </m:rPr>
                                  <a:rPr lang="hu-HU" altLang="hu-HU" b="0">
                                    <a:latin typeface="Cambria Math" panose="02040503050406030204" pitchFamily="18" charset="0"/>
                                  </a:rPr>
                                  <m:t>cos</m:t>
                                </m:r>
                                <m:r>
                                  <a:rPr lang="hu-HU" altLang="hu-HU" b="0" i="1">
                                    <a:latin typeface="Cambria Math" panose="02040503050406030204" pitchFamily="18" charset="0"/>
                                  </a:rPr>
                                  <m:t>⁡(</m:t>
                                </m:r>
                                <m:r>
                                  <a:rPr lang="hu-HU" altLang="hu-HU" b="0" i="1">
                                    <a:latin typeface="Cambria Math" panose="02040503050406030204" pitchFamily="18" charset="0"/>
                                    <a:ea typeface="Cambria Math" panose="02040503050406030204" pitchFamily="18" charset="0"/>
                                  </a:rPr>
                                  <m:t>𝜑</m:t>
                                </m:r>
                                <m:r>
                                  <a:rPr lang="hu-HU" altLang="hu-HU" b="0" i="1">
                                    <a:latin typeface="Cambria Math" panose="02040503050406030204" pitchFamily="18" charset="0"/>
                                    <a:ea typeface="Cambria Math" panose="02040503050406030204" pitchFamily="18" charset="0"/>
                                  </a:rPr>
                                  <m:t>)</m:t>
                                </m:r>
                              </m:e>
                              <m:e>
                                <m:r>
                                  <a:rPr lang="en-US" b="0" i="1">
                                    <a:latin typeface="Cambria Math"/>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a:latin typeface="Cambria Math"/>
                                  </a:rPr>
                                  <m:t>1</m:t>
                                </m:r>
                              </m:e>
                            </m:mr>
                          </m:m>
                        </m:e>
                      </m:d>
                    </m:oMath>
                  </m:oMathPara>
                </a14:m>
                <a:endParaRPr lang="en-US" sz="3200" dirty="0"/>
              </a:p>
            </p:txBody>
          </p:sp>
        </mc:Choice>
        <mc:Fallback xmlns="">
          <p:sp>
            <p:nvSpPr>
              <p:cNvPr id="18" name="Téglalap 17"/>
              <p:cNvSpPr>
                <a:spLocks noRot="1" noChangeAspect="1" noMove="1" noResize="1" noEditPoints="1" noAdjustHandles="1" noChangeArrowheads="1" noChangeShapeType="1" noTextEdit="1"/>
              </p:cNvSpPr>
              <p:nvPr/>
            </p:nvSpPr>
            <p:spPr>
              <a:xfrm>
                <a:off x="5049208" y="3685003"/>
                <a:ext cx="3931397" cy="128394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églalap 18"/>
              <p:cNvSpPr/>
              <p:nvPr/>
            </p:nvSpPr>
            <p:spPr>
              <a:xfrm>
                <a:off x="3443752" y="2058880"/>
                <a:ext cx="11226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hu-HU" altLang="hu-HU" b="0" i="0" smtClean="0">
                          <a:latin typeface="Cambria Math" panose="02040503050406030204" pitchFamily="18" charset="0"/>
                        </a:rPr>
                        <m:t>sin</m:t>
                      </m:r>
                      <m:r>
                        <a:rPr lang="hu-HU" altLang="hu-HU" b="0" i="1" smtClean="0">
                          <a:latin typeface="Cambria Math" panose="02040503050406030204" pitchFamily="18" charset="0"/>
                        </a:rPr>
                        <m:t>⁡(</m:t>
                      </m:r>
                      <m:r>
                        <a:rPr lang="hu-HU" altLang="hu-HU" b="0" i="1" smtClean="0">
                          <a:latin typeface="Cambria Math" panose="02040503050406030204" pitchFamily="18" charset="0"/>
                          <a:ea typeface="Cambria Math" panose="02040503050406030204" pitchFamily="18" charset="0"/>
                        </a:rPr>
                        <m:t>𝜑</m:t>
                      </m:r>
                      <m:r>
                        <a:rPr lang="hu-HU" altLang="hu-HU"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9" name="Téglalap 18"/>
              <p:cNvSpPr>
                <a:spLocks noRot="1" noChangeAspect="1" noMove="1" noResize="1" noEditPoints="1" noAdjustHandles="1" noChangeArrowheads="1" noChangeShapeType="1" noTextEdit="1"/>
              </p:cNvSpPr>
              <p:nvPr/>
            </p:nvSpPr>
            <p:spPr>
              <a:xfrm>
                <a:off x="3443752" y="2058880"/>
                <a:ext cx="1122615" cy="461665"/>
              </a:xfrm>
              <a:prstGeom prst="rect">
                <a:avLst/>
              </a:prstGeom>
              <a:blipFill rotWithShape="1">
                <a:blip r:embed="rId7"/>
                <a:stretch>
                  <a:fillRect r="-54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églalap 19"/>
              <p:cNvSpPr/>
              <p:nvPr/>
            </p:nvSpPr>
            <p:spPr>
              <a:xfrm>
                <a:off x="945118" y="555526"/>
                <a:ext cx="13518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hu-HU" b="0" i="0" smtClean="0">
                          <a:latin typeface="Cambria Math" panose="02040503050406030204" pitchFamily="18" charset="0"/>
                        </a:rPr>
                        <m:t>−</m:t>
                      </m:r>
                      <m:r>
                        <m:rPr>
                          <m:sty m:val="p"/>
                        </m:rPr>
                        <a:rPr lang="hu-HU" altLang="hu-HU" b="0" i="0" smtClean="0">
                          <a:latin typeface="Cambria Math" panose="02040503050406030204" pitchFamily="18" charset="0"/>
                        </a:rPr>
                        <m:t>sin</m:t>
                      </m:r>
                      <m:r>
                        <a:rPr lang="hu-HU" altLang="hu-HU" b="0" i="1" smtClean="0">
                          <a:latin typeface="Cambria Math" panose="02040503050406030204" pitchFamily="18" charset="0"/>
                        </a:rPr>
                        <m:t>⁡(</m:t>
                      </m:r>
                      <m:r>
                        <a:rPr lang="hu-HU" altLang="hu-HU" b="0" i="1" smtClean="0">
                          <a:latin typeface="Cambria Math" panose="02040503050406030204" pitchFamily="18" charset="0"/>
                          <a:ea typeface="Cambria Math" panose="02040503050406030204" pitchFamily="18" charset="0"/>
                        </a:rPr>
                        <m:t>𝜑</m:t>
                      </m:r>
                      <m:r>
                        <a:rPr lang="hu-HU" altLang="hu-HU"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0" name="Téglalap 19"/>
              <p:cNvSpPr>
                <a:spLocks noRot="1" noChangeAspect="1" noMove="1" noResize="1" noEditPoints="1" noAdjustHandles="1" noChangeArrowheads="1" noChangeShapeType="1" noTextEdit="1"/>
              </p:cNvSpPr>
              <p:nvPr/>
            </p:nvSpPr>
            <p:spPr>
              <a:xfrm>
                <a:off x="945118" y="555526"/>
                <a:ext cx="1351845" cy="461665"/>
              </a:xfrm>
              <a:prstGeom prst="rect">
                <a:avLst/>
              </a:prstGeom>
              <a:blipFill rotWithShape="1">
                <a:blip r:embed="rId8"/>
                <a:stretch>
                  <a:fillRect r="-901"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églalap 20"/>
              <p:cNvSpPr/>
              <p:nvPr/>
            </p:nvSpPr>
            <p:spPr>
              <a:xfrm>
                <a:off x="3705485" y="2539717"/>
                <a:ext cx="3754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𝒊</m:t>
                      </m:r>
                    </m:oMath>
                  </m:oMathPara>
                </a14:m>
                <a:endParaRPr lang="hu-HU" dirty="0"/>
              </a:p>
            </p:txBody>
          </p:sp>
        </mc:Choice>
        <mc:Fallback xmlns="">
          <p:sp>
            <p:nvSpPr>
              <p:cNvPr id="21" name="Téglalap 20"/>
              <p:cNvSpPr>
                <a:spLocks noRot="1" noChangeAspect="1" noMove="1" noResize="1" noEditPoints="1" noAdjustHandles="1" noChangeArrowheads="1" noChangeShapeType="1" noTextEdit="1"/>
              </p:cNvSpPr>
              <p:nvPr/>
            </p:nvSpPr>
            <p:spPr>
              <a:xfrm>
                <a:off x="3705485" y="2539717"/>
                <a:ext cx="375424" cy="461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églalap 21"/>
              <p:cNvSpPr/>
              <p:nvPr/>
            </p:nvSpPr>
            <p:spPr>
              <a:xfrm>
                <a:off x="179512" y="2520545"/>
                <a:ext cx="6046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a:rPr>
                        <m:t>𝒊</m:t>
                      </m:r>
                    </m:oMath>
                  </m:oMathPara>
                </a14:m>
                <a:endParaRPr lang="hu-HU" dirty="0"/>
              </a:p>
            </p:txBody>
          </p:sp>
        </mc:Choice>
        <mc:Fallback xmlns="">
          <p:sp>
            <p:nvSpPr>
              <p:cNvPr id="22" name="Téglalap 21"/>
              <p:cNvSpPr>
                <a:spLocks noRot="1" noChangeAspect="1" noMove="1" noResize="1" noEditPoints="1" noAdjustHandles="1" noChangeArrowheads="1" noChangeShapeType="1" noTextEdit="1"/>
              </p:cNvSpPr>
              <p:nvPr/>
            </p:nvSpPr>
            <p:spPr>
              <a:xfrm>
                <a:off x="179512" y="2520545"/>
                <a:ext cx="604653" cy="461665"/>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églalap 22"/>
              <p:cNvSpPr/>
              <p:nvPr/>
            </p:nvSpPr>
            <p:spPr>
              <a:xfrm>
                <a:off x="2078866" y="874229"/>
                <a:ext cx="3818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𝒋</m:t>
                      </m:r>
                    </m:oMath>
                  </m:oMathPara>
                </a14:m>
                <a:endParaRPr lang="hu-HU" dirty="0"/>
              </a:p>
            </p:txBody>
          </p:sp>
        </mc:Choice>
        <mc:Fallback xmlns="">
          <p:sp>
            <p:nvSpPr>
              <p:cNvPr id="23" name="Téglalap 22"/>
              <p:cNvSpPr>
                <a:spLocks noRot="1" noChangeAspect="1" noMove="1" noResize="1" noEditPoints="1" noAdjustHandles="1" noChangeArrowheads="1" noChangeShapeType="1" noTextEdit="1"/>
              </p:cNvSpPr>
              <p:nvPr/>
            </p:nvSpPr>
            <p:spPr>
              <a:xfrm>
                <a:off x="2078866" y="874229"/>
                <a:ext cx="381836" cy="461665"/>
              </a:xfrm>
              <a:prstGeom prst="rect">
                <a:avLst/>
              </a:prstGeom>
              <a:blipFill rotWithShape="1">
                <a:blip r:embed="rId11"/>
                <a:stretch>
                  <a:fillRect r="-317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églalap 23"/>
              <p:cNvSpPr/>
              <p:nvPr/>
            </p:nvSpPr>
            <p:spPr>
              <a:xfrm>
                <a:off x="938454" y="1199861"/>
                <a:ext cx="4619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𝒋</m:t>
                      </m:r>
                      <m:r>
                        <a:rPr lang="en-US" i="1">
                          <a:latin typeface="Cambria Math"/>
                        </a:rPr>
                        <m:t>′</m:t>
                      </m:r>
                    </m:oMath>
                  </m:oMathPara>
                </a14:m>
                <a:endParaRPr lang="hu-HU" dirty="0"/>
              </a:p>
            </p:txBody>
          </p:sp>
        </mc:Choice>
        <mc:Fallback xmlns="">
          <p:sp>
            <p:nvSpPr>
              <p:cNvPr id="24" name="Téglalap 23"/>
              <p:cNvSpPr>
                <a:spLocks noRot="1" noChangeAspect="1" noMove="1" noResize="1" noEditPoints="1" noAdjustHandles="1" noChangeArrowheads="1" noChangeShapeType="1" noTextEdit="1"/>
              </p:cNvSpPr>
              <p:nvPr/>
            </p:nvSpPr>
            <p:spPr>
              <a:xfrm>
                <a:off x="938454" y="1199861"/>
                <a:ext cx="461985" cy="461665"/>
              </a:xfrm>
              <a:prstGeom prst="rect">
                <a:avLst/>
              </a:prstGeom>
              <a:blipFill rotWithShape="1">
                <a:blip r:embed="rId12"/>
                <a:stretch>
                  <a:fillRect l="-3947" r="-3947"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églalap 24"/>
              <p:cNvSpPr/>
              <p:nvPr/>
            </p:nvSpPr>
            <p:spPr>
              <a:xfrm>
                <a:off x="3433790" y="1622822"/>
                <a:ext cx="4555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𝒊</m:t>
                      </m:r>
                      <m:r>
                        <a:rPr lang="en-US" i="1">
                          <a:latin typeface="Cambria Math"/>
                        </a:rPr>
                        <m:t>′</m:t>
                      </m:r>
                    </m:oMath>
                  </m:oMathPara>
                </a14:m>
                <a:endParaRPr lang="hu-HU" dirty="0"/>
              </a:p>
            </p:txBody>
          </p:sp>
        </mc:Choice>
        <mc:Fallback xmlns="">
          <p:sp>
            <p:nvSpPr>
              <p:cNvPr id="25" name="Téglalap 24"/>
              <p:cNvSpPr>
                <a:spLocks noRot="1" noChangeAspect="1" noMove="1" noResize="1" noEditPoints="1" noAdjustHandles="1" noChangeArrowheads="1" noChangeShapeType="1" noTextEdit="1"/>
              </p:cNvSpPr>
              <p:nvPr/>
            </p:nvSpPr>
            <p:spPr>
              <a:xfrm>
                <a:off x="3433790" y="1622822"/>
                <a:ext cx="455573" cy="461665"/>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Szövegdoboz 56"/>
              <p:cNvSpPr txBox="1"/>
              <p:nvPr/>
            </p:nvSpPr>
            <p:spPr>
              <a:xfrm>
                <a:off x="2091838" y="4431695"/>
                <a:ext cx="3227294" cy="523220"/>
              </a:xfrm>
              <a:prstGeom prst="rect">
                <a:avLst/>
              </a:prstGeom>
              <a:noFill/>
            </p:spPr>
            <p:txBody>
              <a:bodyPr wrap="non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𝑦</m:t>
                              </m:r>
                            </m:e>
                            <m:sup>
                              <m:r>
                                <a:rPr lang="en-US" b="0" i="1" smtClean="0">
                                  <a:latin typeface="Cambria Math"/>
                                </a:rPr>
                                <m:t>′</m:t>
                              </m:r>
                            </m:sup>
                          </m:sSup>
                          <m:r>
                            <a:rPr lang="en-US" b="0" i="1" smtClean="0">
                              <a:latin typeface="Cambria Math"/>
                            </a:rPr>
                            <m:t>,1</m:t>
                          </m:r>
                        </m:e>
                      </m:d>
                      <m:r>
                        <a:rPr lang="en-US" b="0" i="1" smtClean="0">
                          <a:latin typeface="Cambria Math"/>
                        </a:rPr>
                        <m:t>=</m:t>
                      </m:r>
                      <m:r>
                        <a:rPr lang="en-US" b="1"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,1</m:t>
                      </m:r>
                      <m:r>
                        <a:rPr lang="en-US" b="1" i="1" smtClean="0">
                          <a:latin typeface="Cambria Math"/>
                        </a:rPr>
                        <m:t>]</m:t>
                      </m:r>
                    </m:oMath>
                  </m:oMathPara>
                </a14:m>
                <a:endParaRPr lang="en-US" dirty="0"/>
              </a:p>
            </p:txBody>
          </p:sp>
        </mc:Choice>
        <mc:Fallback xmlns="">
          <p:sp>
            <p:nvSpPr>
              <p:cNvPr id="26" name="Szövegdoboz 56"/>
              <p:cNvSpPr txBox="1">
                <a:spLocks noRot="1" noChangeAspect="1" noMove="1" noResize="1" noEditPoints="1" noAdjustHandles="1" noChangeArrowheads="1" noChangeShapeType="1" noTextEdit="1"/>
              </p:cNvSpPr>
              <p:nvPr/>
            </p:nvSpPr>
            <p:spPr>
              <a:xfrm>
                <a:off x="2091838" y="4431695"/>
                <a:ext cx="3227294" cy="523220"/>
              </a:xfrm>
              <a:prstGeom prst="rect">
                <a:avLst/>
              </a:prstGeom>
              <a:blipFill rotWithShape="1">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8089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20538"/>
            <a:ext cx="9144000" cy="1143000"/>
          </a:xfrm>
        </p:spPr>
        <p:txBody>
          <a:bodyPr/>
          <a:lstStyle/>
          <a:p>
            <a:pPr>
              <a:defRPr/>
            </a:pPr>
            <a:r>
              <a:rPr lang="en-US" dirty="0" smtClean="0">
                <a:solidFill>
                  <a:srgbClr val="FF0000"/>
                </a:solidFill>
              </a:rPr>
              <a:t>2D </a:t>
            </a:r>
            <a:r>
              <a:rPr lang="hu-HU" dirty="0" err="1" smtClean="0">
                <a:solidFill>
                  <a:srgbClr val="FF0000"/>
                </a:solidFill>
              </a:rPr>
              <a:t>translation</a:t>
            </a:r>
            <a:endParaRPr lang="en-US" dirty="0" smtClean="0">
              <a:solidFill>
                <a:srgbClr val="FF0000"/>
              </a:solidFill>
            </a:endParaRPr>
          </a:p>
        </p:txBody>
      </p:sp>
      <p:sp>
        <p:nvSpPr>
          <p:cNvPr id="5" name="AutoShape 16"/>
          <p:cNvSpPr>
            <a:spLocks noChangeArrowheads="1"/>
          </p:cNvSpPr>
          <p:nvPr/>
        </p:nvSpPr>
        <p:spPr bwMode="auto">
          <a:xfrm>
            <a:off x="596179" y="2540893"/>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3200"/>
          </a:p>
        </p:txBody>
      </p:sp>
      <p:sp>
        <p:nvSpPr>
          <p:cNvPr id="6" name="AutoShape 16"/>
          <p:cNvSpPr>
            <a:spLocks noChangeArrowheads="1"/>
          </p:cNvSpPr>
          <p:nvPr/>
        </p:nvSpPr>
        <p:spPr bwMode="auto">
          <a:xfrm>
            <a:off x="2901229" y="1410593"/>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7" name="Jobbra nyíl 21"/>
          <p:cNvSpPr>
            <a:spLocks noChangeArrowheads="1"/>
          </p:cNvSpPr>
          <p:nvPr/>
        </p:nvSpPr>
        <p:spPr bwMode="auto">
          <a:xfrm rot="-1617978">
            <a:off x="1520104" y="2348805"/>
            <a:ext cx="1439863" cy="287338"/>
          </a:xfrm>
          <a:prstGeom prst="rightArrow">
            <a:avLst>
              <a:gd name="adj1" fmla="val 50000"/>
              <a:gd name="adj2" fmla="val 50110"/>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mc:AlternateContent xmlns:mc="http://schemas.openxmlformats.org/markup-compatibility/2006">
        <mc:Choice xmlns:a14="http://schemas.microsoft.com/office/drawing/2010/main" Requires="a14">
          <p:sp>
            <p:nvSpPr>
              <p:cNvPr id="8" name="Téglalap 7"/>
              <p:cNvSpPr/>
              <p:nvPr/>
            </p:nvSpPr>
            <p:spPr>
              <a:xfrm>
                <a:off x="5064797" y="2964636"/>
                <a:ext cx="2483179" cy="1657505"/>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3"/>
                                    <m:mcJc m:val="center"/>
                                  </m:mcPr>
                                </m:mc>
                              </m:mcs>
                              <m:ctrlPr>
                                <a:rPr lang="en-US" sz="3200" b="0" i="1">
                                  <a:latin typeface="Cambria Math" panose="02040503050406030204" pitchFamily="18" charset="0"/>
                                </a:rPr>
                              </m:ctrlPr>
                            </m:mPr>
                            <m:mr>
                              <m:e>
                                <m:r>
                                  <m:rPr>
                                    <m:brk m:alnAt="7"/>
                                  </m:rPr>
                                  <a:rPr lang="en-US" sz="3200" b="0" i="1" smtClean="0">
                                    <a:latin typeface="Cambria Math" panose="02040503050406030204" pitchFamily="18" charset="0"/>
                                  </a:rPr>
                                  <m:t>1</m:t>
                                </m:r>
                              </m:e>
                              <m:e>
                                <m:r>
                                  <a:rPr lang="en-US" sz="3200" b="0" i="1" smtClean="0">
                                    <a:latin typeface="Cambria Math" panose="02040503050406030204" pitchFamily="18" charset="0"/>
                                  </a:rPr>
                                  <m:t>0</m:t>
                                </m:r>
                              </m:e>
                              <m:e>
                                <m:r>
                                  <a:rPr lang="en-US" sz="3200" b="0" i="1" smtClean="0">
                                    <a:latin typeface="Cambria Math" panose="02040503050406030204" pitchFamily="18" charset="0"/>
                                  </a:rPr>
                                  <m:t>0</m:t>
                                </m:r>
                              </m:e>
                            </m:mr>
                            <m:mr>
                              <m:e>
                                <m:r>
                                  <a:rPr lang="en-US" sz="3200" b="0" i="1" smtClean="0">
                                    <a:latin typeface="Cambria Math" panose="02040503050406030204" pitchFamily="18" charset="0"/>
                                  </a:rPr>
                                  <m:t>0</m:t>
                                </m:r>
                              </m:e>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𝑥</m:t>
                                    </m:r>
                                  </m:sub>
                                </m:sSub>
                              </m:e>
                              <m:e>
                                <m:sSub>
                                  <m:sSubPr>
                                    <m:ctrlPr>
                                      <a:rPr lang="en-US" sz="3200" b="0" i="1">
                                        <a:latin typeface="Cambria Math" panose="02040503050406030204" pitchFamily="18" charset="0"/>
                                      </a:rPr>
                                    </m:ctrlPr>
                                  </m:sSubPr>
                                  <m:e>
                                    <m:r>
                                      <a:rPr lang="en-US" sz="3200" b="0" i="1">
                                        <a:latin typeface="Cambria Math" panose="02040503050406030204" pitchFamily="18" charset="0"/>
                                      </a:rPr>
                                      <m:t>𝑣</m:t>
                                    </m:r>
                                  </m:e>
                                  <m:sub>
                                    <m:r>
                                      <a:rPr lang="en-US" sz="3200" b="0" i="1" smtClean="0">
                                        <a:latin typeface="Cambria Math" panose="02040503050406030204" pitchFamily="18" charset="0"/>
                                      </a:rPr>
                                      <m:t>𝑦</m:t>
                                    </m:r>
                                  </m:sub>
                                </m:sSub>
                              </m:e>
                              <m:e>
                                <m:r>
                                  <a:rPr lang="en-US" sz="3200" b="0" i="1" smtClean="0">
                                    <a:latin typeface="Cambria Math" panose="02040503050406030204" pitchFamily="18" charset="0"/>
                                  </a:rPr>
                                  <m:t>1</m:t>
                                </m:r>
                              </m:e>
                            </m:mr>
                          </m:m>
                        </m:e>
                      </m:d>
                    </m:oMath>
                  </m:oMathPara>
                </a14:m>
                <a:endParaRPr lang="en-US" sz="3200" b="0" dirty="0"/>
              </a:p>
            </p:txBody>
          </p:sp>
        </mc:Choice>
        <mc:Fallback>
          <p:sp>
            <p:nvSpPr>
              <p:cNvPr id="8" name="Téglalap 7"/>
              <p:cNvSpPr>
                <a:spLocks noRot="1" noChangeAspect="1" noMove="1" noResize="1" noEditPoints="1" noAdjustHandles="1" noChangeArrowheads="1" noChangeShapeType="1" noTextEdit="1"/>
              </p:cNvSpPr>
              <p:nvPr/>
            </p:nvSpPr>
            <p:spPr>
              <a:xfrm>
                <a:off x="5064797" y="2964636"/>
                <a:ext cx="2483179" cy="1657505"/>
              </a:xfrm>
              <a:prstGeom prst="rect">
                <a:avLst/>
              </a:prstGeom>
              <a:blipFill>
                <a:blip r:embed="rId3"/>
                <a:stretch>
                  <a:fillRect/>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9" name="Szövegdoboz 56"/>
              <p:cNvSpPr txBox="1"/>
              <p:nvPr/>
            </p:nvSpPr>
            <p:spPr>
              <a:xfrm>
                <a:off x="2094054" y="4089234"/>
                <a:ext cx="3227294" cy="523220"/>
              </a:xfrm>
              <a:prstGeom prst="rect">
                <a:avLst/>
              </a:prstGeom>
              <a:noFill/>
            </p:spPr>
            <p:txBody>
              <a:bodyPr wrap="non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𝑦</m:t>
                              </m:r>
                            </m:e>
                            <m:sup>
                              <m:r>
                                <a:rPr lang="en-US" b="0" i="1" smtClean="0">
                                  <a:latin typeface="Cambria Math"/>
                                </a:rPr>
                                <m:t>′</m:t>
                              </m:r>
                            </m:sup>
                          </m:sSup>
                          <m:r>
                            <a:rPr lang="en-US" b="0" i="1" smtClean="0">
                              <a:latin typeface="Cambria Math" panose="02040503050406030204" pitchFamily="18" charset="0"/>
                            </a:rPr>
                            <m:t>, 1</m:t>
                          </m:r>
                        </m:e>
                      </m:d>
                      <m:r>
                        <a:rPr lang="en-US" b="0" i="1" smtClean="0">
                          <a:latin typeface="Cambria Math"/>
                        </a:rPr>
                        <m:t>=</m:t>
                      </m:r>
                      <m:r>
                        <a:rPr lang="en-US" b="1"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 1</m:t>
                      </m:r>
                      <m:r>
                        <a:rPr lang="en-US" b="1" i="1" smtClean="0">
                          <a:latin typeface="Cambria Math"/>
                        </a:rPr>
                        <m:t>]</m:t>
                      </m:r>
                    </m:oMath>
                  </m:oMathPara>
                </a14:m>
                <a:endParaRPr lang="en-US" dirty="0"/>
              </a:p>
            </p:txBody>
          </p:sp>
        </mc:Choice>
        <mc:Fallback>
          <p:sp>
            <p:nvSpPr>
              <p:cNvPr id="9" name="Szövegdoboz 56"/>
              <p:cNvSpPr txBox="1">
                <a:spLocks noRot="1" noChangeAspect="1" noMove="1" noResize="1" noEditPoints="1" noAdjustHandles="1" noChangeArrowheads="1" noChangeShapeType="1" noTextEdit="1"/>
              </p:cNvSpPr>
              <p:nvPr/>
            </p:nvSpPr>
            <p:spPr>
              <a:xfrm>
                <a:off x="2094054" y="4089234"/>
                <a:ext cx="3227294" cy="523220"/>
              </a:xfrm>
              <a:prstGeom prst="rect">
                <a:avLst/>
              </a:prstGeom>
              <a:blipFill>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0" name="Téglalap 9"/>
              <p:cNvSpPr/>
              <p:nvPr/>
            </p:nvSpPr>
            <p:spPr>
              <a:xfrm>
                <a:off x="2123728" y="2541959"/>
                <a:ext cx="53412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𝒗</m:t>
                      </m:r>
                    </m:oMath>
                  </m:oMathPara>
                </a14:m>
                <a:endParaRPr lang="hu-HU" sz="3200" b="1" dirty="0"/>
              </a:p>
            </p:txBody>
          </p:sp>
        </mc:Choice>
        <mc:Fallback xmlns="">
          <p:sp>
            <p:nvSpPr>
              <p:cNvPr id="10" name="Téglalap 9"/>
              <p:cNvSpPr>
                <a:spLocks noRot="1" noChangeAspect="1" noMove="1" noResize="1" noEditPoints="1" noAdjustHandles="1" noChangeArrowheads="1" noChangeShapeType="1" noTextEdit="1"/>
              </p:cNvSpPr>
              <p:nvPr/>
            </p:nvSpPr>
            <p:spPr>
              <a:xfrm>
                <a:off x="2123728" y="2541959"/>
                <a:ext cx="534121" cy="58477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églalap 1"/>
              <p:cNvSpPr/>
              <p:nvPr/>
            </p:nvSpPr>
            <p:spPr>
              <a:xfrm>
                <a:off x="5321348" y="1258969"/>
                <a:ext cx="2555776" cy="9880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a:rPr>
                            <m:t>𝑥</m:t>
                          </m:r>
                        </m:e>
                        <m:sup>
                          <m:r>
                            <a:rPr lang="en-US" sz="2800" i="1">
                              <a:latin typeface="Cambria Math"/>
                            </a:rPr>
                            <m:t>′</m:t>
                          </m:r>
                        </m:sup>
                      </m:sSup>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𝑥</m:t>
                          </m:r>
                        </m:sub>
                      </m:sSub>
                    </m:oMath>
                  </m:oMathPara>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a:rPr>
                            <m:t>𝑦</m:t>
                          </m:r>
                        </m:e>
                        <m:sup>
                          <m:r>
                            <a:rPr lang="en-US" sz="2800" i="1">
                              <a:latin typeface="Cambria Math"/>
                            </a:rPr>
                            <m:t>′</m:t>
                          </m:r>
                        </m:sup>
                      </m:sSup>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𝑦</m:t>
                          </m:r>
                        </m:sub>
                      </m:sSub>
                    </m:oMath>
                  </m:oMathPara>
                </a14:m>
                <a:endParaRPr lang="hu-HU" sz="2800" dirty="0"/>
              </a:p>
            </p:txBody>
          </p:sp>
        </mc:Choice>
        <mc:Fallback>
          <p:sp>
            <p:nvSpPr>
              <p:cNvPr id="2" name="Téglalap 1"/>
              <p:cNvSpPr>
                <a:spLocks noRot="1" noChangeAspect="1" noMove="1" noResize="1" noEditPoints="1" noAdjustHandles="1" noChangeArrowheads="1" noChangeShapeType="1" noTextEdit="1"/>
              </p:cNvSpPr>
              <p:nvPr/>
            </p:nvSpPr>
            <p:spPr>
              <a:xfrm>
                <a:off x="5321348" y="1258969"/>
                <a:ext cx="2555776" cy="988091"/>
              </a:xfrm>
              <a:prstGeom prst="rect">
                <a:avLst/>
              </a:prstGeom>
              <a:blipFill>
                <a:blip r:embed="rId6"/>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566775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9144000" cy="1143000"/>
          </a:xfrm>
        </p:spPr>
        <p:txBody>
          <a:bodyPr/>
          <a:lstStyle/>
          <a:p>
            <a:pPr>
              <a:defRPr/>
            </a:pPr>
            <a:r>
              <a:rPr lang="en-US" dirty="0" smtClean="0">
                <a:solidFill>
                  <a:srgbClr val="FF0000"/>
                </a:solidFill>
              </a:rPr>
              <a:t>2D </a:t>
            </a:r>
            <a:r>
              <a:rPr lang="hu-HU" dirty="0" err="1" smtClean="0">
                <a:solidFill>
                  <a:srgbClr val="FF0000"/>
                </a:solidFill>
              </a:rPr>
              <a:t>scaling</a:t>
            </a:r>
            <a:endParaRPr lang="en-US" dirty="0" smtClean="0">
              <a:solidFill>
                <a:srgbClr val="FF0000"/>
              </a:solidFill>
            </a:endParaRPr>
          </a:p>
        </p:txBody>
      </p:sp>
      <p:sp>
        <p:nvSpPr>
          <p:cNvPr id="5" name="AutoShape 16"/>
          <p:cNvSpPr>
            <a:spLocks noChangeArrowheads="1"/>
          </p:cNvSpPr>
          <p:nvPr/>
        </p:nvSpPr>
        <p:spPr bwMode="auto">
          <a:xfrm>
            <a:off x="829432" y="2700151"/>
            <a:ext cx="9144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sz="3200"/>
          </a:p>
        </p:txBody>
      </p:sp>
      <p:sp>
        <p:nvSpPr>
          <p:cNvPr id="6" name="AutoShape 16"/>
          <p:cNvSpPr>
            <a:spLocks noChangeArrowheads="1"/>
          </p:cNvSpPr>
          <p:nvPr/>
        </p:nvSpPr>
        <p:spPr bwMode="auto">
          <a:xfrm>
            <a:off x="2126420" y="1549213"/>
            <a:ext cx="1778000" cy="914400"/>
          </a:xfrm>
          <a:prstGeom prst="smileyFace">
            <a:avLst>
              <a:gd name="adj" fmla="val 4653"/>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p:sp>
        <p:nvSpPr>
          <p:cNvPr id="7" name="Jobbra nyíl 11"/>
          <p:cNvSpPr>
            <a:spLocks noChangeArrowheads="1"/>
          </p:cNvSpPr>
          <p:nvPr/>
        </p:nvSpPr>
        <p:spPr bwMode="auto">
          <a:xfrm rot="-1617978">
            <a:off x="1767645" y="2568388"/>
            <a:ext cx="776287" cy="382588"/>
          </a:xfrm>
          <a:prstGeom prst="rightArrow">
            <a:avLst>
              <a:gd name="adj1" fmla="val 50000"/>
              <a:gd name="adj2" fmla="val 50172"/>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hu-HU"/>
          </a:p>
        </p:txBody>
      </p:sp>
      <mc:AlternateContent xmlns:mc="http://schemas.openxmlformats.org/markup-compatibility/2006">
        <mc:Choice xmlns:a14="http://schemas.microsoft.com/office/drawing/2010/main" Requires="a14">
          <p:sp>
            <p:nvSpPr>
              <p:cNvPr id="8" name="Téglalap 7"/>
              <p:cNvSpPr/>
              <p:nvPr/>
            </p:nvSpPr>
            <p:spPr>
              <a:xfrm>
                <a:off x="4154665" y="2875642"/>
                <a:ext cx="2459712" cy="1657505"/>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m>
                            <m:mPr>
                              <m:mcs>
                                <m:mc>
                                  <m:mcPr>
                                    <m:count m:val="3"/>
                                    <m:mcJc m:val="center"/>
                                  </m:mcPr>
                                </m:mc>
                              </m:mcs>
                              <m:ctrlPr>
                                <a:rPr lang="en-US" sz="3200" b="0" i="1">
                                  <a:latin typeface="Cambria Math" panose="02040503050406030204" pitchFamily="18" charset="0"/>
                                </a:rPr>
                              </m:ctrlPr>
                            </m:mPr>
                            <m:mr>
                              <m:e>
                                <m:sSub>
                                  <m:sSubPr>
                                    <m:ctrlPr>
                                      <a:rPr lang="en-US" sz="3200" b="0" i="1">
                                        <a:latin typeface="Cambria Math" panose="02040503050406030204" pitchFamily="18" charset="0"/>
                                      </a:rPr>
                                    </m:ctrlPr>
                                  </m:sSubPr>
                                  <m:e>
                                    <m:r>
                                      <a:rPr lang="en-US" sz="3200" b="0" i="1" smtClean="0">
                                        <a:latin typeface="Cambria Math" panose="02040503050406030204" pitchFamily="18" charset="0"/>
                                      </a:rPr>
                                      <m:t>𝑠</m:t>
                                    </m:r>
                                  </m:e>
                                  <m:sub>
                                    <m:r>
                                      <a:rPr lang="en-US" sz="3200" b="0" i="1">
                                        <a:latin typeface="Cambria Math" panose="02040503050406030204" pitchFamily="18" charset="0"/>
                                      </a:rPr>
                                      <m:t>𝑥</m:t>
                                    </m:r>
                                  </m:sub>
                                </m:sSub>
                              </m:e>
                              <m:e>
                                <m:r>
                                  <a:rPr lang="en-US" sz="3200" b="0" i="1">
                                    <a:latin typeface="Cambria Math" panose="02040503050406030204" pitchFamily="18" charset="0"/>
                                  </a:rPr>
                                  <m:t>0</m:t>
                                </m:r>
                              </m:e>
                              <m:e>
                                <m:r>
                                  <a:rPr lang="en-US" sz="3200" b="0" i="1">
                                    <a:latin typeface="Cambria Math" panose="02040503050406030204" pitchFamily="18" charset="0"/>
                                  </a:rPr>
                                  <m:t>0</m:t>
                                </m:r>
                              </m:e>
                            </m:mr>
                            <m:mr>
                              <m:e>
                                <m:r>
                                  <a:rPr lang="en-US" sz="3200" b="0" i="1">
                                    <a:latin typeface="Cambria Math" panose="02040503050406030204" pitchFamily="18" charset="0"/>
                                  </a:rPr>
                                  <m:t>0</m:t>
                                </m:r>
                              </m:e>
                              <m:e>
                                <m:sSub>
                                  <m:sSubPr>
                                    <m:ctrlPr>
                                      <a:rPr lang="en-US" sz="3200" b="0" i="1">
                                        <a:latin typeface="Cambria Math" panose="02040503050406030204" pitchFamily="18" charset="0"/>
                                      </a:rPr>
                                    </m:ctrlPr>
                                  </m:sSubPr>
                                  <m:e>
                                    <m:r>
                                      <a:rPr lang="en-US" sz="3200" b="0" i="1" smtClean="0">
                                        <a:latin typeface="Cambria Math" panose="02040503050406030204" pitchFamily="18" charset="0"/>
                                      </a:rPr>
                                      <m:t>𝑠</m:t>
                                    </m:r>
                                  </m:e>
                                  <m:sub>
                                    <m:r>
                                      <a:rPr lang="en-US" sz="3200" b="0" i="1">
                                        <a:latin typeface="Cambria Math" panose="02040503050406030204" pitchFamily="18" charset="0"/>
                                      </a:rPr>
                                      <m:t>𝑦</m:t>
                                    </m:r>
                                  </m:sub>
                                </m:sSub>
                              </m:e>
                              <m:e>
                                <m:r>
                                  <a:rPr lang="en-US" sz="3200" b="0" i="1">
                                    <a:latin typeface="Cambria Math" panose="02040503050406030204" pitchFamily="18" charset="0"/>
                                  </a:rPr>
                                  <m:t>0</m:t>
                                </m:r>
                              </m:e>
                            </m:mr>
                            <m:mr>
                              <m:e>
                                <m:r>
                                  <a:rPr lang="en-US" sz="3200" b="0" i="1" smtClean="0">
                                    <a:latin typeface="Cambria Math" panose="02040503050406030204" pitchFamily="18" charset="0"/>
                                  </a:rPr>
                                  <m:t>0</m:t>
                                </m:r>
                              </m:e>
                              <m:e>
                                <m:r>
                                  <a:rPr lang="en-US" sz="3200" b="0" i="1" smtClean="0">
                                    <a:latin typeface="Cambria Math" panose="02040503050406030204" pitchFamily="18" charset="0"/>
                                  </a:rPr>
                                  <m:t>0</m:t>
                                </m:r>
                              </m:e>
                              <m:e>
                                <m:r>
                                  <a:rPr lang="en-US" sz="3200" b="0" i="1">
                                    <a:latin typeface="Cambria Math" panose="02040503050406030204" pitchFamily="18" charset="0"/>
                                  </a:rPr>
                                  <m:t>1</m:t>
                                </m:r>
                              </m:e>
                            </m:mr>
                          </m:m>
                        </m:e>
                      </m:d>
                    </m:oMath>
                  </m:oMathPara>
                </a14:m>
                <a:endParaRPr lang="en-US" sz="3200" b="0" dirty="0"/>
              </a:p>
            </p:txBody>
          </p:sp>
        </mc:Choice>
        <mc:Fallback>
          <p:sp>
            <p:nvSpPr>
              <p:cNvPr id="8" name="Téglalap 7"/>
              <p:cNvSpPr>
                <a:spLocks noRot="1" noChangeAspect="1" noMove="1" noResize="1" noEditPoints="1" noAdjustHandles="1" noChangeArrowheads="1" noChangeShapeType="1" noTextEdit="1"/>
              </p:cNvSpPr>
              <p:nvPr/>
            </p:nvSpPr>
            <p:spPr>
              <a:xfrm>
                <a:off x="4154665" y="2875642"/>
                <a:ext cx="2459712" cy="1657505"/>
              </a:xfrm>
              <a:prstGeom prst="rect">
                <a:avLst/>
              </a:prstGeom>
              <a:blipFill>
                <a:blip r:embed="rId3"/>
                <a:stretch>
                  <a:fillRect/>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9" name="Szövegdoboz 56"/>
              <p:cNvSpPr txBox="1"/>
              <p:nvPr/>
            </p:nvSpPr>
            <p:spPr>
              <a:xfrm>
                <a:off x="1190855" y="4007433"/>
                <a:ext cx="3227294" cy="523220"/>
              </a:xfrm>
              <a:prstGeom prst="rect">
                <a:avLst/>
              </a:prstGeom>
              <a:noFill/>
            </p:spPr>
            <p:txBody>
              <a:bodyPr wrap="non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𝑦</m:t>
                              </m:r>
                            </m:e>
                            <m:sup>
                              <m:r>
                                <a:rPr lang="en-US" b="0" i="1" smtClean="0">
                                  <a:latin typeface="Cambria Math"/>
                                </a:rPr>
                                <m:t>′</m:t>
                              </m:r>
                            </m:sup>
                          </m:sSup>
                          <m: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1</m:t>
                          </m:r>
                        </m:e>
                      </m:d>
                      <m:r>
                        <a:rPr lang="en-US" b="0" i="1" smtClean="0">
                          <a:latin typeface="Cambria Math"/>
                        </a:rPr>
                        <m:t>=</m:t>
                      </m:r>
                      <m:r>
                        <a:rPr lang="en-US" b="1"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 1</m:t>
                      </m:r>
                      <m:r>
                        <a:rPr lang="en-US" b="1" i="1" smtClean="0">
                          <a:latin typeface="Cambria Math"/>
                        </a:rPr>
                        <m:t>]</m:t>
                      </m:r>
                    </m:oMath>
                  </m:oMathPara>
                </a14:m>
                <a:endParaRPr lang="en-US" dirty="0"/>
              </a:p>
            </p:txBody>
          </p:sp>
        </mc:Choice>
        <mc:Fallback>
          <p:sp>
            <p:nvSpPr>
              <p:cNvPr id="9" name="Szövegdoboz 56"/>
              <p:cNvSpPr txBox="1">
                <a:spLocks noRot="1" noChangeAspect="1" noMove="1" noResize="1" noEditPoints="1" noAdjustHandles="1" noChangeArrowheads="1" noChangeShapeType="1" noTextEdit="1"/>
              </p:cNvSpPr>
              <p:nvPr/>
            </p:nvSpPr>
            <p:spPr>
              <a:xfrm>
                <a:off x="1190855" y="4007433"/>
                <a:ext cx="3227294" cy="523220"/>
              </a:xfrm>
              <a:prstGeom prst="rect">
                <a:avLst/>
              </a:prstGeom>
              <a:blipFill>
                <a:blip r:embed="rId4"/>
                <a:stretch>
                  <a:fillRect/>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10" name="Téglalap 9"/>
              <p:cNvSpPr/>
              <p:nvPr/>
            </p:nvSpPr>
            <p:spPr>
              <a:xfrm>
                <a:off x="5321348" y="1258969"/>
                <a:ext cx="2555776" cy="9880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a:rPr>
                            <m:t>𝑥</m:t>
                          </m:r>
                        </m:e>
                        <m:sup>
                          <m:r>
                            <a:rPr lang="en-US" sz="2800" i="1">
                              <a:latin typeface="Cambria Math"/>
                            </a:rPr>
                            <m:t>′</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𝑥</m:t>
                          </m:r>
                        </m:sub>
                      </m:sSub>
                      <m:r>
                        <a:rPr lang="en-US" sz="2800" i="1">
                          <a:latin typeface="Cambria Math" panose="02040503050406030204" pitchFamily="18" charset="0"/>
                        </a:rPr>
                        <m:t>𝑥</m:t>
                      </m:r>
                    </m:oMath>
                  </m:oMathPara>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a:rPr>
                            <m:t>𝑦</m:t>
                          </m:r>
                        </m:e>
                        <m:sup>
                          <m:r>
                            <a:rPr lang="en-US" sz="2800" i="1">
                              <a:latin typeface="Cambria Math"/>
                            </a:rPr>
                            <m:t>′</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𝑦</m:t>
                          </m:r>
                        </m:sub>
                      </m:sSub>
                      <m:r>
                        <a:rPr lang="en-US" sz="2800" i="1">
                          <a:latin typeface="Cambria Math" panose="02040503050406030204" pitchFamily="18" charset="0"/>
                        </a:rPr>
                        <m:t>𝑦</m:t>
                      </m:r>
                    </m:oMath>
                  </m:oMathPara>
                </a14:m>
                <a:endParaRPr lang="hu-HU" sz="2800" dirty="0"/>
              </a:p>
            </p:txBody>
          </p:sp>
        </mc:Choice>
        <mc:Fallback>
          <p:sp>
            <p:nvSpPr>
              <p:cNvPr id="10" name="Téglalap 9"/>
              <p:cNvSpPr>
                <a:spLocks noRot="1" noChangeAspect="1" noMove="1" noResize="1" noEditPoints="1" noAdjustHandles="1" noChangeArrowheads="1" noChangeShapeType="1" noTextEdit="1"/>
              </p:cNvSpPr>
              <p:nvPr/>
            </p:nvSpPr>
            <p:spPr>
              <a:xfrm>
                <a:off x="5321348" y="1258969"/>
                <a:ext cx="2555776" cy="988091"/>
              </a:xfrm>
              <a:prstGeom prst="rect">
                <a:avLst/>
              </a:prstGeom>
              <a:blipFill>
                <a:blip r:embed="rId5"/>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2621142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Pivot</a:t>
            </a:r>
            <a:r>
              <a:rPr lang="hu-HU" dirty="0" smtClean="0">
                <a:solidFill>
                  <a:srgbClr val="FF0000"/>
                </a:solidFill>
              </a:rPr>
              <a:t> (fix) </a:t>
            </a:r>
            <a:r>
              <a:rPr lang="hu-HU" dirty="0" err="1" smtClean="0">
                <a:solidFill>
                  <a:srgbClr val="FF0000"/>
                </a:solidFill>
              </a:rPr>
              <a:t>po</a:t>
            </a:r>
            <a:r>
              <a:rPr lang="en-US" dirty="0" err="1" smtClean="0">
                <a:solidFill>
                  <a:srgbClr val="FF0000"/>
                </a:solidFill>
              </a:rPr>
              <a:t>i</a:t>
            </a:r>
            <a:r>
              <a:rPr lang="hu-HU" dirty="0" err="1" smtClean="0">
                <a:solidFill>
                  <a:srgbClr val="FF0000"/>
                </a:solidFill>
              </a:rPr>
              <a:t>nt</a:t>
            </a:r>
            <a:endParaRPr lang="en-US" dirty="0">
              <a:solidFill>
                <a:srgbClr val="FF0000"/>
              </a:solidFill>
            </a:endParaRPr>
          </a:p>
        </p:txBody>
      </p:sp>
      <p:sp>
        <p:nvSpPr>
          <p:cNvPr id="8" name="Tartalom helye 7"/>
          <p:cNvSpPr>
            <a:spLocks noGrp="1"/>
          </p:cNvSpPr>
          <p:nvPr>
            <p:ph idx="1"/>
          </p:nvPr>
        </p:nvSpPr>
        <p:spPr>
          <a:xfrm>
            <a:off x="4561266" y="3948904"/>
            <a:ext cx="3755150" cy="942752"/>
          </a:xfrm>
        </p:spPr>
        <p:txBody>
          <a:bodyPr>
            <a:normAutofit fontScale="77500" lnSpcReduction="20000"/>
          </a:bodyPr>
          <a:lstStyle/>
          <a:p>
            <a:pPr marL="0" indent="0">
              <a:buNone/>
            </a:pPr>
            <a:r>
              <a:rPr lang="en-US" dirty="0" smtClean="0"/>
              <a:t>Pivot point of the rotation and scaling is the origin</a:t>
            </a:r>
            <a:endParaRPr lang="en-US" dirty="0"/>
          </a:p>
        </p:txBody>
      </p:sp>
      <p:pic>
        <p:nvPicPr>
          <p:cNvPr id="1026"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6986" y="1086910"/>
            <a:ext cx="1627303" cy="1619855"/>
          </a:xfrm>
          <a:prstGeom prst="rect">
            <a:avLst/>
          </a:prstGeom>
          <a:noFill/>
          <a:extLst>
            <a:ext uri="{909E8E84-426E-40DD-AFC4-6F175D3DCCD1}">
              <a14:hiddenFill xmlns:a14="http://schemas.microsoft.com/office/drawing/2010/main">
                <a:solidFill>
                  <a:srgbClr val="FFFFFF"/>
                </a:solidFill>
              </a14:hiddenFill>
            </a:ext>
          </a:extLst>
        </p:spPr>
      </p:pic>
      <p:sp>
        <p:nvSpPr>
          <p:cNvPr id="5" name="Line 4"/>
          <p:cNvSpPr>
            <a:spLocks noChangeShapeType="1"/>
          </p:cNvSpPr>
          <p:nvPr/>
        </p:nvSpPr>
        <p:spPr bwMode="auto">
          <a:xfrm flipV="1">
            <a:off x="4031735" y="1977684"/>
            <a:ext cx="0" cy="11334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6" name="Line 5"/>
          <p:cNvSpPr>
            <a:spLocks noChangeShapeType="1"/>
          </p:cNvSpPr>
          <p:nvPr/>
        </p:nvSpPr>
        <p:spPr bwMode="auto">
          <a:xfrm flipV="1">
            <a:off x="4031736" y="3111159"/>
            <a:ext cx="102631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4" name="Ellipszis 3"/>
          <p:cNvSpPr/>
          <p:nvPr/>
        </p:nvSpPr>
        <p:spPr>
          <a:xfrm>
            <a:off x="3930984" y="3015456"/>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23169">
            <a:off x="3225345" y="586494"/>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30320" y="1083186"/>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36965">
            <a:off x="1529013" y="2301232"/>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026596" y="3523645"/>
            <a:ext cx="1627303" cy="161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67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xit" presetSubtype="0" fill="hold" nodeType="after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8085" y="2301069"/>
            <a:ext cx="1627303" cy="1619855"/>
          </a:xfrm>
          <a:prstGeom prst="rect">
            <a:avLst/>
          </a:prstGeom>
          <a:noFill/>
          <a:extLst>
            <a:ext uri="{909E8E84-426E-40DD-AFC4-6F175D3DCCD1}">
              <a14:hiddenFill xmlns:a14="http://schemas.microsoft.com/office/drawing/2010/main">
                <a:solidFill>
                  <a:srgbClr val="FFFFFF"/>
                </a:solidFill>
              </a14:hiddenFill>
            </a:ext>
          </a:extLst>
        </p:spPr>
      </p:pic>
      <p:sp>
        <p:nvSpPr>
          <p:cNvPr id="5" name="Cím 1"/>
          <p:cNvSpPr>
            <a:spLocks noGrp="1"/>
          </p:cNvSpPr>
          <p:nvPr>
            <p:ph type="title"/>
          </p:nvPr>
        </p:nvSpPr>
        <p:spPr>
          <a:xfrm>
            <a:off x="1485900" y="205979"/>
            <a:ext cx="6172200" cy="857250"/>
          </a:xfrm>
        </p:spPr>
        <p:txBody>
          <a:bodyPr/>
          <a:lstStyle/>
          <a:p>
            <a:r>
              <a:rPr lang="hu-HU" dirty="0" err="1" smtClean="0">
                <a:solidFill>
                  <a:srgbClr val="FF0000"/>
                </a:solidFill>
              </a:rPr>
              <a:t>Pivot</a:t>
            </a:r>
            <a:r>
              <a:rPr lang="hu-HU" dirty="0" smtClean="0">
                <a:solidFill>
                  <a:srgbClr val="FF0000"/>
                </a:solidFill>
              </a:rPr>
              <a:t> (fix) pont</a:t>
            </a:r>
            <a:endParaRPr lang="en-US" dirty="0">
              <a:solidFill>
                <a:srgbClr val="FF0000"/>
              </a:solidFill>
            </a:endParaRPr>
          </a:p>
        </p:txBody>
      </p:sp>
      <p:sp>
        <p:nvSpPr>
          <p:cNvPr id="6" name="Tartalom helye 7"/>
          <p:cNvSpPr>
            <a:spLocks noGrp="1"/>
          </p:cNvSpPr>
          <p:nvPr>
            <p:ph idx="1"/>
          </p:nvPr>
        </p:nvSpPr>
        <p:spPr>
          <a:xfrm>
            <a:off x="1339386" y="3787056"/>
            <a:ext cx="7301065" cy="942752"/>
          </a:xfrm>
        </p:spPr>
        <p:txBody>
          <a:bodyPr>
            <a:noAutofit/>
          </a:bodyPr>
          <a:lstStyle/>
          <a:p>
            <a:pPr marL="385763" indent="-385763">
              <a:buAutoNum type="arabicPeriod"/>
            </a:pPr>
            <a:r>
              <a:rPr lang="hu-HU" sz="2400" dirty="0" err="1" smtClean="0"/>
              <a:t>Pivot</a:t>
            </a:r>
            <a:r>
              <a:rPr lang="hu-HU" sz="2400" dirty="0" smtClean="0"/>
              <a:t> </a:t>
            </a:r>
            <a:r>
              <a:rPr lang="en-US" sz="2400" dirty="0" smtClean="0"/>
              <a:t>to origin</a:t>
            </a:r>
            <a:endParaRPr lang="hu-HU" sz="2400" dirty="0" smtClean="0"/>
          </a:p>
          <a:p>
            <a:pPr marL="385763" indent="-385763">
              <a:buAutoNum type="arabicPeriod"/>
            </a:pPr>
            <a:r>
              <a:rPr lang="en-US" sz="2400" dirty="0" smtClean="0"/>
              <a:t>Rotation and scaling with respect to the origin</a:t>
            </a:r>
            <a:endParaRPr lang="hu-HU" sz="2400" dirty="0" smtClean="0"/>
          </a:p>
          <a:p>
            <a:pPr marL="385763" indent="-385763">
              <a:buAutoNum type="arabicPeriod"/>
            </a:pPr>
            <a:r>
              <a:rPr lang="en-US" sz="2400" dirty="0" smtClean="0"/>
              <a:t>Origin back to pivot</a:t>
            </a:r>
            <a:endParaRPr lang="en-US" sz="2400" dirty="0"/>
          </a:p>
        </p:txBody>
      </p:sp>
      <p:pic>
        <p:nvPicPr>
          <p:cNvPr id="7"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6986" y="1086910"/>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23169">
            <a:off x="3207443" y="2300503"/>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465478" y="1090635"/>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36965">
            <a:off x="4436985" y="1086748"/>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355478" y="1086748"/>
            <a:ext cx="1627303" cy="1619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Peppa Pig Fairy: Free Party Printables, Images and Background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23169">
            <a:off x="4465478" y="1153069"/>
            <a:ext cx="1627303" cy="1619855"/>
          </a:xfrm>
          <a:prstGeom prst="rect">
            <a:avLst/>
          </a:prstGeom>
          <a:noFill/>
          <a:extLst>
            <a:ext uri="{909E8E84-426E-40DD-AFC4-6F175D3DCCD1}">
              <a14:hiddenFill xmlns:a14="http://schemas.microsoft.com/office/drawing/2010/main">
                <a:solidFill>
                  <a:srgbClr val="FFFFFF"/>
                </a:solidFill>
              </a14:hiddenFill>
            </a:ext>
          </a:extLst>
        </p:spPr>
      </p:pic>
      <p:sp>
        <p:nvSpPr>
          <p:cNvPr id="8" name="Line 4"/>
          <p:cNvSpPr>
            <a:spLocks noChangeShapeType="1"/>
          </p:cNvSpPr>
          <p:nvPr/>
        </p:nvSpPr>
        <p:spPr bwMode="auto">
          <a:xfrm flipV="1">
            <a:off x="4031735" y="1977684"/>
            <a:ext cx="0" cy="11334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9" name="Line 5"/>
          <p:cNvSpPr>
            <a:spLocks noChangeShapeType="1"/>
          </p:cNvSpPr>
          <p:nvPr/>
        </p:nvSpPr>
        <p:spPr bwMode="auto">
          <a:xfrm flipV="1">
            <a:off x="4031736" y="3111159"/>
            <a:ext cx="102631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15" name="Ellipszis 14"/>
          <p:cNvSpPr/>
          <p:nvPr/>
        </p:nvSpPr>
        <p:spPr>
          <a:xfrm>
            <a:off x="5142624" y="1788663"/>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5402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1000"/>
                            </p:stCondLst>
                            <p:childTnLst>
                              <p:par>
                                <p:cTn id="40" presetID="10" presetClass="exit" presetSubtype="0" fill="hold" nodeType="after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par>
                          <p:cTn id="47" fill="hold">
                            <p:stCondLst>
                              <p:cond delay="2000"/>
                            </p:stCondLst>
                            <p:childTnLst>
                              <p:par>
                                <p:cTn id="48" presetID="10" presetClass="exit" presetSubtype="0" fill="hold" nodeType="afterEffect">
                                  <p:stCondLst>
                                    <p:cond delay="0"/>
                                  </p:stCondLst>
                                  <p:childTnLst>
                                    <p:animEffect transition="out" filter="fad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800425015</TotalTime>
  <Pages>57</Pages>
  <Words>861</Words>
  <Application>Microsoft Office PowerPoint</Application>
  <PresentationFormat>Diavetítés a képernyőre (16:9 oldalarány)</PresentationFormat>
  <Paragraphs>96</Paragraphs>
  <Slides>10</Slides>
  <Notes>6</Notes>
  <HiddenSlides>0</HiddenSlides>
  <MMClips>1</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10</vt:i4>
      </vt:variant>
    </vt:vector>
  </HeadingPairs>
  <TitlesOfParts>
    <vt:vector size="17" baseType="lpstr">
      <vt:lpstr>Arial</vt:lpstr>
      <vt:lpstr>Calibri</vt:lpstr>
      <vt:lpstr>Cambria Math</vt:lpstr>
      <vt:lpstr>Symbol</vt:lpstr>
      <vt:lpstr>Times New Roman</vt:lpstr>
      <vt:lpstr>Wingdings</vt:lpstr>
      <vt:lpstr>Office-téma</vt:lpstr>
      <vt:lpstr>Transformations</vt:lpstr>
      <vt:lpstr>Transformations</vt:lpstr>
      <vt:lpstr>Transformations</vt:lpstr>
      <vt:lpstr>Affine transformations</vt:lpstr>
      <vt:lpstr>2D rotation</vt:lpstr>
      <vt:lpstr>2D translation</vt:lpstr>
      <vt:lpstr>2D scaling</vt:lpstr>
      <vt:lpstr>Pivot (fix) point</vt:lpstr>
      <vt:lpstr>Pivot (fix) pont</vt:lpstr>
      <vt:lpstr>We love matrices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szirmay</dc:creator>
  <cp:lastModifiedBy>Szirmay-Kalos László</cp:lastModifiedBy>
  <cp:revision>225</cp:revision>
  <cp:lastPrinted>1999-09-28T13:54:05Z</cp:lastPrinted>
  <dcterms:created xsi:type="dcterms:W3CDTF">1998-09-12T20:31:14Z</dcterms:created>
  <dcterms:modified xsi:type="dcterms:W3CDTF">2023-09-19T07:18:33Z</dcterms:modified>
</cp:coreProperties>
</file>