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6"/>
  </p:notesMasterIdLst>
  <p:sldIdLst>
    <p:sldId id="256" r:id="rId2"/>
    <p:sldId id="573" r:id="rId3"/>
    <p:sldId id="574" r:id="rId4"/>
    <p:sldId id="575" r:id="rId5"/>
    <p:sldId id="576" r:id="rId6"/>
    <p:sldId id="577" r:id="rId7"/>
    <p:sldId id="578" r:id="rId8"/>
    <p:sldId id="579" r:id="rId9"/>
    <p:sldId id="580" r:id="rId10"/>
    <p:sldId id="581" r:id="rId11"/>
    <p:sldId id="582" r:id="rId12"/>
    <p:sldId id="583" r:id="rId13"/>
    <p:sldId id="584" r:id="rId14"/>
    <p:sldId id="58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82" d="100"/>
          <a:sy n="82" d="100"/>
        </p:scale>
        <p:origin x="145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53498-0D27-4BA1-B64E-F3F0DF81F6FC}" type="datetimeFigureOut">
              <a:rPr lang="en-US" smtClean="0"/>
              <a:t>10/9/2023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EACB1-31E9-4803-B2A0-303E52099FBA}" type="slidenum">
              <a:rPr lang="en-US" smtClean="0"/>
              <a:t>‹#›</a:t>
            </a:fld>
            <a:endParaRPr lang="en-US"/>
          </a:p>
        </p:txBody>
      </p:sp>
    </p:spTree>
    <p:extLst>
      <p:ext uri="{BB962C8B-B14F-4D97-AF65-F5344CB8AC3E}">
        <p14:creationId xmlns:p14="http://schemas.microsoft.com/office/powerpoint/2010/main" val="3329449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iakép helye 1"/>
          <p:cNvSpPr>
            <a:spLocks noGrp="1" noRot="1" noChangeAspect="1" noTextEdit="1"/>
          </p:cNvSpPr>
          <p:nvPr>
            <p:ph type="sldImg"/>
          </p:nvPr>
        </p:nvSpPr>
        <p:spPr>
          <a:xfrm>
            <a:off x="887413" y="739775"/>
            <a:ext cx="4873625" cy="3656013"/>
          </a:xfrm>
          <a:ln/>
        </p:spPr>
      </p:sp>
      <p:sp>
        <p:nvSpPr>
          <p:cNvPr id="83971"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task of computing the pixel coordinates of a vertex from the modeling coordinates is performed by a series of transformations. Originally, the vertices are given in model space, then transformed to world space using the model transform, to camera space (a.k.a. NDC, or clip space, for clipping will be performed using these coordinates) using the view transform, and finally to pixel coordinates using the viewport transform.</a:t>
            </a:r>
          </a:p>
          <a:p>
            <a:endParaRPr lang="en-US" altLang="en-US" dirty="0"/>
          </a:p>
          <a:p>
            <a:r>
              <a:rPr lang="en-US" altLang="en-US" dirty="0"/>
              <a:t>All the transformations take a 3-element homogenous 2D coordinate vector, and return a 4-element homogenous 2D coordinate vector. All transformations are linear in homogenous coordinates, they can all be written as 3x3 matrices. Transformation is multiplication by that matrix. A series of transformations can be performed as a single multiplication by a single compound transformation matrix obtained as a product of the element transformations.</a:t>
            </a:r>
          </a:p>
        </p:txBody>
      </p:sp>
    </p:spTree>
    <p:extLst>
      <p:ext uri="{BB962C8B-B14F-4D97-AF65-F5344CB8AC3E}">
        <p14:creationId xmlns:p14="http://schemas.microsoft.com/office/powerpoint/2010/main" val="390098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iakép helye 1"/>
          <p:cNvSpPr>
            <a:spLocks noGrp="1" noRot="1" noChangeAspect="1" noTextEdit="1"/>
          </p:cNvSpPr>
          <p:nvPr>
            <p:ph type="sldImg"/>
          </p:nvPr>
        </p:nvSpPr>
        <p:spPr>
          <a:xfrm>
            <a:off x="887413" y="739775"/>
            <a:ext cx="4873625" cy="3656013"/>
          </a:xfrm>
          <a:ln/>
        </p:spPr>
      </p:sp>
      <p:sp>
        <p:nvSpPr>
          <p:cNvPr id="84995"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Recall that the virtual world contains model instances in different poses. The model transformation computes the world space coordinates of a model vertex for an object in a certain pose.</a:t>
            </a:r>
          </a:p>
          <a:p>
            <a:endParaRPr lang="en-US" altLang="en-US"/>
          </a:p>
          <a:p>
            <a:r>
              <a:rPr lang="en-US" altLang="en-US"/>
              <a:t>This interpretation tells us what we want to compute, but how the pose should be specified is not intuitive.</a:t>
            </a:r>
          </a:p>
        </p:txBody>
      </p:sp>
    </p:spTree>
    <p:extLst>
      <p:ext uri="{BB962C8B-B14F-4D97-AF65-F5344CB8AC3E}">
        <p14:creationId xmlns:p14="http://schemas.microsoft.com/office/powerpoint/2010/main" val="828826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iakép helye 1"/>
          <p:cNvSpPr>
            <a:spLocks noGrp="1" noRot="1" noChangeAspect="1" noTextEdit="1"/>
          </p:cNvSpPr>
          <p:nvPr>
            <p:ph type="sldImg"/>
          </p:nvPr>
        </p:nvSpPr>
        <p:spPr>
          <a:xfrm>
            <a:off x="887413" y="739775"/>
            <a:ext cx="4873625" cy="3656013"/>
          </a:xfrm>
          <a:ln/>
        </p:spPr>
      </p:sp>
      <p:sp>
        <p:nvSpPr>
          <p:cNvPr id="86019"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We can see this computation to move the model from its original reference position and orientation to its proper world pose. The transformation can be constructed a rotation for the orientation, and a translation for the position.</a:t>
            </a:r>
          </a:p>
          <a:p>
            <a:endParaRPr lang="en-US" altLang="en-US"/>
          </a:p>
          <a:p>
            <a:r>
              <a:rPr lang="en-US" altLang="en-US"/>
              <a:t>So, performing a rotation and a translation will compute world space coordinates from model space coordinates. The transformation can be said to take the model from model space to world space. This interpretation is useful for the construction of the model transform. </a:t>
            </a:r>
          </a:p>
        </p:txBody>
      </p:sp>
    </p:spTree>
    <p:extLst>
      <p:ext uri="{BB962C8B-B14F-4D97-AF65-F5344CB8AC3E}">
        <p14:creationId xmlns:p14="http://schemas.microsoft.com/office/powerpoint/2010/main" val="4114456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are placing the object in the virtual</a:t>
            </a:r>
            <a:r>
              <a:rPr lang="en-US" baseline="0" dirty="0"/>
              <a:t> world, we often want to think about this in human-interpretable terms. The notions of size, orientation and position are straightforward. A model matrix for such a pose can be constructed as a concatenation of a scaling, a rotation, and a translation.</a:t>
            </a:r>
          </a:p>
          <a:p>
            <a:endParaRPr lang="en-US" baseline="0" dirty="0"/>
          </a:p>
          <a:p>
            <a:r>
              <a:rPr lang="en-US" baseline="0" dirty="0"/>
              <a:t>As scaling and rotation are </a:t>
            </a:r>
            <a:r>
              <a:rPr lang="en-US" baseline="0" dirty="0" err="1"/>
              <a:t>wrt</a:t>
            </a:r>
            <a:r>
              <a:rPr lang="en-US" baseline="0" dirty="0"/>
              <a:t>. the origin and the coordinate axes, the order of transformations is important. If we first rotate then scale, then the object will be not be scaled along its model space axes. If we first translate, then rotate, then the object will not be rotated in place, but it will orbit the origin.</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5</a:t>
            </a:fld>
            <a:endParaRPr lang="en-US" dirty="0"/>
          </a:p>
        </p:txBody>
      </p:sp>
    </p:spTree>
    <p:extLst>
      <p:ext uri="{BB962C8B-B14F-4D97-AF65-F5344CB8AC3E}">
        <p14:creationId xmlns:p14="http://schemas.microsoft.com/office/powerpoint/2010/main" val="2877988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6</a:t>
            </a:fld>
            <a:endParaRPr lang="en-US" dirty="0"/>
          </a:p>
        </p:txBody>
      </p:sp>
    </p:spTree>
    <p:extLst>
      <p:ext uri="{BB962C8B-B14F-4D97-AF65-F5344CB8AC3E}">
        <p14:creationId xmlns:p14="http://schemas.microsoft.com/office/powerpoint/2010/main" val="3427651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Screen projection maps the window rectangle, which is the camera in 2D, onto the viewport rectangle, which can be imagined as the photograph. This simple projection is usually executed in two steps, first transforming the window onto a normalized square, and then transforming the square to the viewport. </a:t>
            </a:r>
          </a:p>
          <a:p>
            <a:endParaRPr lang="en-US" altLang="en-US" dirty="0"/>
          </a:p>
          <a:p>
            <a:r>
              <a:rPr lang="en-US" altLang="en-US" dirty="0"/>
              <a:t>Transforming the window to a origin centered square of corners (-1,-1) and (1,1) is a sequence of three transformations: a translation that moves the bottom-left corner of the window to the origin; a scaling that modifies the window width and height to 2; a translation that moves the origin to (-1,-1). This is an affine transformation that can also be given as a matrix. </a:t>
            </a:r>
          </a:p>
          <a:p>
            <a:endParaRPr lang="en-US" altLang="en-US" dirty="0"/>
          </a:p>
          <a:p>
            <a:r>
              <a:rPr lang="en-US" altLang="en-US" dirty="0"/>
              <a:t>Transformation of the origin centered square to the viewport is similar.</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7</a:t>
            </a:fld>
            <a:endParaRPr lang="en-US" dirty="0"/>
          </a:p>
        </p:txBody>
      </p:sp>
    </p:spTree>
    <p:extLst>
      <p:ext uri="{BB962C8B-B14F-4D97-AF65-F5344CB8AC3E}">
        <p14:creationId xmlns:p14="http://schemas.microsoft.com/office/powerpoint/2010/main" val="2017662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1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8650" y="1825624"/>
            <a:ext cx="78867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86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45224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143305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28240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43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egysoros cím bullet">
    <p:spTree>
      <p:nvGrpSpPr>
        <p:cNvPr id="1" name=""/>
        <p:cNvGrpSpPr/>
        <p:nvPr/>
      </p:nvGrpSpPr>
      <p:grpSpPr>
        <a:xfrm>
          <a:off x="0" y="0"/>
          <a:ext cx="0" cy="0"/>
          <a:chOff x="0" y="0"/>
          <a:chExt cx="0" cy="0"/>
        </a:xfrm>
      </p:grpSpPr>
      <p:sp>
        <p:nvSpPr>
          <p:cNvPr id="3" name="Tartalom helye 2"/>
          <p:cNvSpPr>
            <a:spLocks noGrp="1"/>
          </p:cNvSpPr>
          <p:nvPr>
            <p:ph idx="1"/>
          </p:nvPr>
        </p:nvSpPr>
        <p:spPr>
          <a:xfrm>
            <a:off x="457200" y="908720"/>
            <a:ext cx="8229600" cy="5544616"/>
          </a:xfrm>
        </p:spPr>
        <p:txBody>
          <a:bodyPr/>
          <a:lstStyle>
            <a:lvl1pPr>
              <a:defRPr>
                <a:latin typeface="Corbel" pitchFamily="34" charset="0"/>
              </a:defRPr>
            </a:lvl1pPr>
            <a:lvl2pPr>
              <a:defRPr>
                <a:latin typeface="Corbel" pitchFamily="34" charset="0"/>
              </a:defRPr>
            </a:lvl2pPr>
            <a:lvl3pPr>
              <a:defRPr>
                <a:latin typeface="Corbel" pitchFamily="34" charset="0"/>
              </a:defRPr>
            </a:lvl3pPr>
            <a:lvl4pPr>
              <a:defRPr>
                <a:latin typeface="Corbel" pitchFamily="34" charset="0"/>
              </a:defRPr>
            </a:lvl4pPr>
            <a:lvl5pPr>
              <a:defRPr>
                <a:latin typeface="Corbel" pitchFamily="34"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26" name="Szövegdoboz 25"/>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7"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28" name="Kör 27"/>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Ellipszis 28"/>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Ellipszis 29"/>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Ellipszis 30"/>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Villám 31"/>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Villám 32"/>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Villám 33"/>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Villám 34"/>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Villám 35"/>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Villám 36"/>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8" name="Szövegdoboz 37"/>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9" name="Cím 1"/>
          <p:cNvSpPr>
            <a:spLocks noGrp="1"/>
          </p:cNvSpPr>
          <p:nvPr>
            <p:ph type="title"/>
          </p:nvPr>
        </p:nvSpPr>
        <p:spPr>
          <a:xfrm>
            <a:off x="539552" y="-27384"/>
            <a:ext cx="82296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40" name="Ív 39"/>
          <p:cNvSpPr/>
          <p:nvPr userDrawn="1"/>
        </p:nvSpPr>
        <p:spPr>
          <a:xfrm rot="10800000">
            <a:off x="323528" y="-27384"/>
            <a:ext cx="720080" cy="720081"/>
          </a:xfrm>
          <a:prstGeom prst="arc">
            <a:avLst>
              <a:gd name="adj1" fmla="val 159751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41" name="Egyenes összekötő 40"/>
          <p:cNvCxnSpPr/>
          <p:nvPr userDrawn="1"/>
        </p:nvCxnSpPr>
        <p:spPr>
          <a:xfrm>
            <a:off x="683568" y="692696"/>
            <a:ext cx="8136904"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00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ímszavakban">
    <p:spTree>
      <p:nvGrpSpPr>
        <p:cNvPr id="1" name=""/>
        <p:cNvGrpSpPr/>
        <p:nvPr/>
      </p:nvGrpSpPr>
      <p:grpSpPr>
        <a:xfrm>
          <a:off x="0" y="0"/>
          <a:ext cx="0" cy="0"/>
          <a:chOff x="0" y="0"/>
          <a:chExt cx="0" cy="0"/>
        </a:xfrm>
      </p:grpSpPr>
      <p:sp>
        <p:nvSpPr>
          <p:cNvPr id="23" name="Szövegdoboz 22"/>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26" name="Kör 25"/>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Ellipszis 37"/>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Ellipszis 38"/>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Ellipszis 39"/>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Villám 40"/>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Villám 41"/>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Villám 42"/>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Villám 43"/>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Villám 44"/>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Villám 45"/>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7" name="Szövegdoboz 46"/>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48" name="Cím 1"/>
          <p:cNvSpPr>
            <a:spLocks noGrp="1"/>
          </p:cNvSpPr>
          <p:nvPr>
            <p:ph type="title" hasCustomPrompt="1"/>
          </p:nvPr>
        </p:nvSpPr>
        <p:spPr>
          <a:xfrm>
            <a:off x="539552" y="-27384"/>
            <a:ext cx="8229600" cy="1296144"/>
          </a:xfrm>
        </p:spPr>
        <p:txBody>
          <a:bodyPr anchor="t" anchorCtr="0">
            <a:normAutofit/>
          </a:bodyPr>
          <a:lstStyle>
            <a:lvl1pPr algn="l">
              <a:defRPr sz="4000">
                <a:solidFill>
                  <a:schemeClr val="accent1">
                    <a:lumMod val="75000"/>
                  </a:schemeClr>
                </a:solidFill>
                <a:latin typeface="Xolonium" pitchFamily="50" charset="0"/>
              </a:defRPr>
            </a:lvl1pPr>
          </a:lstStyle>
          <a:p>
            <a:r>
              <a:rPr lang="hu-HU" dirty="0"/>
              <a:t>Mintacím szerkesztése</a:t>
            </a:r>
            <a:br>
              <a:rPr lang="hu-HU" dirty="0"/>
            </a:br>
            <a:r>
              <a:rPr lang="hu-HU" dirty="0"/>
              <a:t>csak ha két soros</a:t>
            </a:r>
            <a:endParaRPr lang="en-US" dirty="0"/>
          </a:p>
        </p:txBody>
      </p:sp>
      <p:sp>
        <p:nvSpPr>
          <p:cNvPr id="49" name="Ív 48"/>
          <p:cNvSpPr/>
          <p:nvPr userDrawn="1"/>
        </p:nvSpPr>
        <p:spPr>
          <a:xfrm rot="10800000">
            <a:off x="323528" y="548680"/>
            <a:ext cx="720080" cy="720081"/>
          </a:xfrm>
          <a:prstGeom prst="arc">
            <a:avLst>
              <a:gd name="adj1" fmla="val 158059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50" name="Egyenes összekötő 49"/>
          <p:cNvCxnSpPr/>
          <p:nvPr userDrawn="1"/>
        </p:nvCxnSpPr>
        <p:spPr>
          <a:xfrm>
            <a:off x="683568" y="1268760"/>
            <a:ext cx="8064896"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7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üres">
    <p:spTree>
      <p:nvGrpSpPr>
        <p:cNvPr id="1" name=""/>
        <p:cNvGrpSpPr/>
        <p:nvPr/>
      </p:nvGrpSpPr>
      <p:grpSpPr>
        <a:xfrm>
          <a:off x="0" y="0"/>
          <a:ext cx="0" cy="0"/>
          <a:chOff x="0" y="0"/>
          <a:chExt cx="0" cy="0"/>
        </a:xfrm>
      </p:grpSpPr>
      <p:sp>
        <p:nvSpPr>
          <p:cNvPr id="2" name="Cím 1"/>
          <p:cNvSpPr>
            <a:spLocks noGrp="1"/>
          </p:cNvSpPr>
          <p:nvPr>
            <p:ph type="title"/>
          </p:nvPr>
        </p:nvSpPr>
        <p:spPr>
          <a:xfrm>
            <a:off x="539552" y="-27384"/>
            <a:ext cx="82296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9" name="Szövegdoboz 8"/>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3"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14" name="Kör 13"/>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Ellipszis 15"/>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Ellipszis 16"/>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Ellipszis 17"/>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Villám 18"/>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Villám 19"/>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Villám 20"/>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Villám 21"/>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Villám 22"/>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Villám 23"/>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 name="Szövegdoboz 24"/>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8" name="Ív 37"/>
          <p:cNvSpPr/>
          <p:nvPr userDrawn="1"/>
        </p:nvSpPr>
        <p:spPr>
          <a:xfrm rot="10800000">
            <a:off x="323528" y="-27384"/>
            <a:ext cx="720080" cy="720081"/>
          </a:xfrm>
          <a:prstGeom prst="arc">
            <a:avLst>
              <a:gd name="adj1" fmla="val 15812261"/>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39" name="Egyenes összekötő 38"/>
          <p:cNvCxnSpPr/>
          <p:nvPr userDrawn="1"/>
        </p:nvCxnSpPr>
        <p:spPr>
          <a:xfrm>
            <a:off x="683568" y="692696"/>
            <a:ext cx="8064896"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07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10/9/2023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5722322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5" r:id="rId4"/>
    <p:sldLayoutId id="2147483673" r:id="rId5"/>
    <p:sldLayoutId id="2147483674" r:id="rId6"/>
    <p:sldLayoutId id="2147483676" r:id="rId7"/>
    <p:sldLayoutId id="2147483677" r:id="rId8"/>
    <p:sldLayoutId id="2147483678" r:id="rId9"/>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tags" Target="../tags/tag23.xml"/><Relationship Id="rId16" Type="http://schemas.openxmlformats.org/officeDocument/2006/relationships/image" Target="../media/image18.png"/><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13.png"/><Relationship Id="rId5" Type="http://schemas.openxmlformats.org/officeDocument/2006/relationships/tags" Target="../tags/tag26.xml"/><Relationship Id="rId15" Type="http://schemas.openxmlformats.org/officeDocument/2006/relationships/image" Target="../media/image17.png"/><Relationship Id="rId10" Type="http://schemas.openxmlformats.org/officeDocument/2006/relationships/slideLayout" Target="../slideLayouts/slideLayout6.xml"/><Relationship Id="rId19" Type="http://schemas.openxmlformats.org/officeDocument/2006/relationships/image" Target="../media/image21.png"/><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xml"/><Relationship Id="rId7" Type="http://schemas.openxmlformats.org/officeDocument/2006/relationships/notesSlide" Target="../notesSlides/notesSlide1.xml"/><Relationship Id="rId12"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4.png"/><Relationship Id="rId5" Type="http://schemas.openxmlformats.org/officeDocument/2006/relationships/tags" Target="../tags/tag5.xml"/><Relationship Id="rId10" Type="http://schemas.openxmlformats.org/officeDocument/2006/relationships/image" Target="../media/image3.png"/><Relationship Id="rId4" Type="http://schemas.openxmlformats.org/officeDocument/2006/relationships/tags" Target="../tags/tag4.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13" Type="http://schemas.openxmlformats.org/officeDocument/2006/relationships/image" Target="../media/image11.png"/><Relationship Id="rId3" Type="http://schemas.openxmlformats.org/officeDocument/2006/relationships/tags" Target="../tags/tag9.xml"/><Relationship Id="rId7" Type="http://schemas.openxmlformats.org/officeDocument/2006/relationships/slideLayout" Target="../slideLayouts/slideLayout5.xml"/><Relationship Id="rId12" Type="http://schemas.openxmlformats.org/officeDocument/2006/relationships/image" Target="../media/image10.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9.png"/><Relationship Id="rId5" Type="http://schemas.openxmlformats.org/officeDocument/2006/relationships/tags" Target="../tags/tag11.xml"/><Relationship Id="rId10" Type="http://schemas.openxmlformats.org/officeDocument/2006/relationships/image" Target="../media/image8.png"/><Relationship Id="rId4" Type="http://schemas.openxmlformats.org/officeDocument/2006/relationships/tags" Target="../tags/tag10.xml"/><Relationship Id="rId9" Type="http://schemas.openxmlformats.org/officeDocument/2006/relationships/image" Target="../media/image7.pn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5.xml"/><Relationship Id="rId7" Type="http://schemas.openxmlformats.org/officeDocument/2006/relationships/image" Target="../media/image14.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3.png"/><Relationship Id="rId5" Type="http://schemas.openxmlformats.org/officeDocument/2006/relationships/slideLayout" Target="../slideLayouts/slideLayout6.xml"/><Relationship Id="rId4" Type="http://schemas.openxmlformats.org/officeDocument/2006/relationships/tags" Target="../tags/tag16.xml"/><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9.xml"/><Relationship Id="rId7" Type="http://schemas.openxmlformats.org/officeDocument/2006/relationships/image" Target="../media/image13.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6.xml"/><Relationship Id="rId11" Type="http://schemas.openxmlformats.org/officeDocument/2006/relationships/image" Target="../media/image17.png"/><Relationship Id="rId5" Type="http://schemas.openxmlformats.org/officeDocument/2006/relationships/tags" Target="../tags/tag21.xml"/><Relationship Id="rId10" Type="http://schemas.openxmlformats.org/officeDocument/2006/relationships/image" Target="../media/image16.png"/><Relationship Id="rId4" Type="http://schemas.openxmlformats.org/officeDocument/2006/relationships/tags" Target="../tags/tag20.xm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2D camera</a:t>
            </a:r>
          </a:p>
        </p:txBody>
      </p:sp>
      <p:sp>
        <p:nvSpPr>
          <p:cNvPr id="3" name="Subtitle 2"/>
          <p:cNvSpPr>
            <a:spLocks noGrp="1"/>
          </p:cNvSpPr>
          <p:nvPr>
            <p:ph type="subTitle" idx="1"/>
          </p:nvPr>
        </p:nvSpPr>
        <p:spPr/>
        <p:txBody>
          <a:bodyPr/>
          <a:lstStyle/>
          <a:p>
            <a:r>
              <a:rPr lang="hu-HU" dirty="0"/>
              <a:t>László</a:t>
            </a:r>
            <a:r>
              <a:rPr lang="en-US" dirty="0"/>
              <a:t> </a:t>
            </a:r>
            <a:r>
              <a:rPr lang="en-US" dirty="0" err="1"/>
              <a:t>Sz</a:t>
            </a:r>
            <a:r>
              <a:rPr lang="hu-HU" dirty="0" err="1"/>
              <a:t>écsi</a:t>
            </a:r>
            <a:r>
              <a:rPr lang="hu-HU" dirty="0"/>
              <a:t> </a:t>
            </a:r>
            <a:endParaRPr lang="en-US" dirty="0"/>
          </a:p>
        </p:txBody>
      </p:sp>
    </p:spTree>
    <p:extLst>
      <p:ext uri="{BB962C8B-B14F-4D97-AF65-F5344CB8AC3E}">
        <p14:creationId xmlns:p14="http://schemas.microsoft.com/office/powerpoint/2010/main" val="2653088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21591286">
            <a:off x="1151635" y="2752065"/>
            <a:ext cx="1362147" cy="1348877"/>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0" name="Picture 19"/>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pic>
        <p:nvPicPr>
          <p:cNvPr id="21" name="Picture 20"/>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4099624" y="5640007"/>
            <a:ext cx="484175" cy="202997"/>
          </a:xfrm>
          <a:prstGeom prst="rect">
            <a:avLst/>
          </a:prstGeom>
        </p:spPr>
      </p:pic>
      <p:pic>
        <p:nvPicPr>
          <p:cNvPr id="22" name="Picture 2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5024650" y="5373469"/>
            <a:ext cx="4083833" cy="606716"/>
          </a:xfrm>
          <a:prstGeom prst="rect">
            <a:avLst/>
          </a:prstGeom>
        </p:spPr>
      </p:pic>
      <p:pic>
        <p:nvPicPr>
          <p:cNvPr id="23" name="Picture 22"/>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5194013" y="5442283"/>
            <a:ext cx="1191921" cy="469087"/>
          </a:xfrm>
          <a:prstGeom prst="rect">
            <a:avLst/>
          </a:prstGeom>
        </p:spPr>
      </p:pic>
      <p:pic>
        <p:nvPicPr>
          <p:cNvPr id="24" name="Picture 23"/>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6425972" y="5601286"/>
            <a:ext cx="1209752" cy="251003"/>
          </a:xfrm>
          <a:prstGeom prst="rect">
            <a:avLst/>
          </a:prstGeom>
        </p:spPr>
      </p:pic>
      <p:pic>
        <p:nvPicPr>
          <p:cNvPr id="25" name="Picture 24"/>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7675761" y="5607781"/>
            <a:ext cx="1014985" cy="252374"/>
          </a:xfrm>
          <a:prstGeom prst="rect">
            <a:avLst/>
          </a:prstGeom>
        </p:spPr>
      </p:pic>
      <p:sp>
        <p:nvSpPr>
          <p:cNvPr id="28" name="Freeform 24"/>
          <p:cNvSpPr>
            <a:spLocks/>
          </p:cNvSpPr>
          <p:nvPr/>
        </p:nvSpPr>
        <p:spPr bwMode="auto">
          <a:xfrm>
            <a:off x="1840337" y="2183191"/>
            <a:ext cx="735295"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29" name="Freeform 24"/>
          <p:cNvSpPr>
            <a:spLocks/>
          </p:cNvSpPr>
          <p:nvPr/>
        </p:nvSpPr>
        <p:spPr bwMode="auto">
          <a:xfrm>
            <a:off x="3079034" y="2183191"/>
            <a:ext cx="735295"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0" name="Freeform 24"/>
          <p:cNvSpPr>
            <a:spLocks/>
          </p:cNvSpPr>
          <p:nvPr/>
        </p:nvSpPr>
        <p:spPr bwMode="auto">
          <a:xfrm flipH="1">
            <a:off x="5094178" y="2242930"/>
            <a:ext cx="789169"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1" name="Freeform 24"/>
          <p:cNvSpPr>
            <a:spLocks/>
          </p:cNvSpPr>
          <p:nvPr/>
        </p:nvSpPr>
        <p:spPr bwMode="auto">
          <a:xfrm rot="17977006" flipH="1">
            <a:off x="5753797" y="1488464"/>
            <a:ext cx="789169"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3" name="Rectangle 32"/>
          <p:cNvSpPr/>
          <p:nvPr/>
        </p:nvSpPr>
        <p:spPr>
          <a:xfrm rot="19363501">
            <a:off x="3218603" y="1836179"/>
            <a:ext cx="1918965" cy="1085222"/>
          </a:xfrm>
          <a:prstGeom prst="rect">
            <a:avLst/>
          </a:prstGeom>
          <a:solidFill>
            <a:srgbClr val="BFE4FF">
              <a:alpha val="7843"/>
            </a:srgbClr>
          </a:solid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97571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7"/>
                                        </p:tgtEl>
                                      </p:cBhvr>
                                      <p:by x="139000" y="100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grpId="1" nodeType="clickEffect">
                                  <p:stCondLst>
                                    <p:cond delay="0"/>
                                  </p:stCondLst>
                                  <p:childTnLst>
                                    <p:animScale>
                                      <p:cBhvr>
                                        <p:cTn id="15" dur="2000" fill="hold"/>
                                        <p:tgtEl>
                                          <p:spTgt spid="7"/>
                                        </p:tgtEl>
                                      </p:cBhvr>
                                      <p:by x="100000" y="80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grpId="2" nodeType="clickEffect">
                                  <p:stCondLst>
                                    <p:cond delay="0"/>
                                  </p:stCondLst>
                                  <p:childTnLst>
                                    <p:animRot by="-2220000">
                                      <p:cBhvr>
                                        <p:cTn id="24" dur="2000" fill="hold"/>
                                        <p:tgtEl>
                                          <p:spTgt spid="7"/>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3" nodeType="clickEffect">
                                  <p:stCondLst>
                                    <p:cond delay="0"/>
                                  </p:stCondLst>
                                  <p:childTnLst>
                                    <p:animMotion origin="layout" path="M 2.77778E-6 2.96296E-6 L 0.25659 -0.15162 " pathEditMode="relative" rAng="0" ptsTypes="AA">
                                      <p:cBhvr>
                                        <p:cTn id="33" dur="2000" fill="hold"/>
                                        <p:tgtEl>
                                          <p:spTgt spid="7"/>
                                        </p:tgtEl>
                                        <p:attrNameLst>
                                          <p:attrName>ppt_x</p:attrName>
                                          <p:attrName>ppt_y</p:attrName>
                                        </p:attrNameLst>
                                      </p:cBhvr>
                                      <p:rCtr x="12830" y="-7593"/>
                                    </p:animMotion>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err="1">
                <a:latin typeface="Consolas" panose="020B0609020204030204" pitchFamily="49" charset="0"/>
                <a:cs typeface="Consolas" panose="020B0609020204030204" pitchFamily="49" charset="0"/>
              </a:rPr>
              <a:t>OrthoCamera</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OrthoCamera</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"camera"</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position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roll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windowSize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a:t>
            </a:r>
            <a:r>
              <a:rPr lang="en-US" dirty="0">
                <a:solidFill>
                  <a:srgbClr val="7C4FCD"/>
                </a:solidFill>
                <a:ea typeface="Times New Roman" panose="02020603050405020304" pitchFamily="18" charset="0"/>
                <a:cs typeface="Times New Roman" panose="02020603050405020304" pitchFamily="18" charset="0"/>
              </a:rPr>
              <a:t>2.0f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2.0f</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viewProjMatrix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Mat4()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updateViewProjMatrix</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7480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err="1">
                <a:latin typeface="Consolas" panose="020B0609020204030204" pitchFamily="49" charset="0"/>
                <a:cs typeface="Consolas" panose="020B0609020204030204" pitchFamily="49" charset="0"/>
              </a:rPr>
              <a:t>OrthoCamera</a:t>
            </a:r>
            <a:r>
              <a:rPr lang="en-US" sz="4000" dirty="0">
                <a:latin typeface="Consolas" panose="020B0609020204030204" pitchFamily="49" charset="0"/>
                <a:cs typeface="Consolas" panose="020B0609020204030204" pitchFamily="49" charset="0"/>
              </a:rPr>
              <a:t>::</a:t>
            </a:r>
            <a:br>
              <a:rPr lang="en-US" sz="4000" dirty="0">
                <a:latin typeface="Consolas" panose="020B0609020204030204" pitchFamily="49" charset="0"/>
                <a:cs typeface="Consolas" panose="020B0609020204030204" pitchFamily="49" charset="0"/>
              </a:rPr>
            </a:br>
            <a:r>
              <a:rPr lang="en-US" sz="4000" dirty="0" err="1">
                <a:latin typeface="Consolas" panose="020B0609020204030204" pitchFamily="49" charset="0"/>
                <a:cs typeface="Consolas" panose="020B0609020204030204" pitchFamily="49" charset="0"/>
              </a:rPr>
              <a:t>updateViewProjMatrix</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updateViewProjMatrix</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viewProjMatrix</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scale(</a:t>
            </a:r>
            <a:r>
              <a:rPr lang="en-US" dirty="0">
                <a:solidFill>
                  <a:srgbClr val="7C4FCD"/>
                </a:solidFill>
                <a:ea typeface="Times New Roman" panose="02020603050405020304" pitchFamily="18" charset="0"/>
                <a:cs typeface="Times New Roman" panose="02020603050405020304" pitchFamily="18" charset="0"/>
              </a:rPr>
              <a:t>0.5f</a:t>
            </a:r>
            <a:r>
              <a:rPr lang="hu-HU" dirty="0">
                <a:solidFill>
                  <a:srgbClr val="000000"/>
                </a:solidFill>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0.5f</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scale(</a:t>
            </a:r>
            <a:r>
              <a:rPr lang="en-US" dirty="0" err="1">
                <a:solidFill>
                  <a:srgbClr val="000000"/>
                </a:solidFill>
                <a:ea typeface="Times New Roman" panose="02020603050405020304" pitchFamily="18" charset="0"/>
                <a:cs typeface="Times New Roman" panose="02020603050405020304" pitchFamily="18" charset="0"/>
              </a:rPr>
              <a:t>windowSize</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rotate(roll)</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translate(position)</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invert()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setAspectRatio</a:t>
            </a:r>
            <a:r>
              <a:rPr lang="en-US" dirty="0">
                <a:solidFill>
                  <a:srgbClr val="000000"/>
                </a:solidFill>
                <a:ea typeface="Times New Roman" panose="02020603050405020304" pitchFamily="18" charset="0"/>
                <a:cs typeface="Times New Roman" panose="02020603050405020304" pitchFamily="18" charset="0"/>
              </a:rPr>
              <a:t>(</a:t>
            </a:r>
            <a:r>
              <a:rPr lang="en-US" i="1" dirty="0" err="1">
                <a:solidFill>
                  <a:srgbClr val="CB6500"/>
                </a:solidFill>
                <a:ea typeface="Times New Roman" panose="02020603050405020304" pitchFamily="18" charset="0"/>
                <a:cs typeface="Times New Roman" panose="02020603050405020304" pitchFamily="18" charset="0"/>
              </a:rPr>
              <a:t>ar</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windowSize</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windowSize</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y</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updateViewProjMatrix</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7602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Drawing with the camera</a:t>
            </a:r>
          </a:p>
        </p:txBody>
      </p:sp>
      <p:sp>
        <p:nvSpPr>
          <p:cNvPr id="5" name="Content Placeholder 4"/>
          <p:cNvSpPr>
            <a:spLocks noGrp="1"/>
          </p:cNvSpPr>
          <p:nvPr>
            <p:ph idx="1"/>
          </p:nvPr>
        </p:nvSpPr>
        <p:spPr>
          <a:xfrm>
            <a:off x="0" y="5346700"/>
            <a:ext cx="9144000" cy="1511300"/>
          </a:xfrm>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ea typeface="Times New Roman" panose="02020603050405020304" pitchFamily="18" charset="0"/>
                <a:cs typeface="Times New Roman" panose="02020603050405020304" pitchFamily="18" charset="0"/>
              </a:rPr>
              <a:t>gameObjects</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forEach</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it</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draw</a:t>
            </a:r>
            <a:r>
              <a:rPr lang="en-US" dirty="0">
                <a:solidFill>
                  <a:srgbClr val="000000"/>
                </a:solidFill>
                <a:ea typeface="Times New Roman" panose="02020603050405020304" pitchFamily="18" charset="0"/>
                <a:cs typeface="Times New Roman" panose="02020603050405020304" pitchFamily="18" charset="0"/>
              </a:rPr>
              <a:t>(</a:t>
            </a:r>
            <a:r>
              <a:rPr lang="hu-HU" dirty="0">
                <a:solidFill>
                  <a:srgbClr val="000000"/>
                </a:solidFill>
                <a:ea typeface="Times New Roman" panose="02020603050405020304" pitchFamily="18" charset="0"/>
                <a:cs typeface="Times New Roman" panose="02020603050405020304" pitchFamily="18" charset="0"/>
              </a:rPr>
              <a:t> camera </a:t>
            </a:r>
            <a:r>
              <a:rPr lang="en-US" dirty="0">
                <a:solidFill>
                  <a:srgbClr val="000000"/>
                </a:solidFill>
                <a:ea typeface="Times New Roman" panose="02020603050405020304" pitchFamily="18" charset="0"/>
                <a:cs typeface="Times New Roman" panose="02020603050405020304" pitchFamily="18"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4"/>
          <p:cNvSpPr txBox="1">
            <a:spLocks/>
          </p:cNvSpPr>
          <p:nvPr/>
        </p:nvSpPr>
        <p:spPr>
          <a:xfrm>
            <a:off x="0" y="3162300"/>
            <a:ext cx="9144000" cy="1511300"/>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nsolas" panose="020B0609020204030204" pitchFamily="49" charset="0"/>
                <a:ea typeface="+mn-ea"/>
                <a:cs typeface="Consolas" panose="020B06090202040302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err="1">
                <a:solidFill>
                  <a:srgbClr val="000000"/>
                </a:solidFill>
                <a:ea typeface="Times New Roman" panose="02020603050405020304" pitchFamily="18" charset="0"/>
                <a:cs typeface="Times New Roman" panose="02020603050405020304" pitchFamily="18" charset="0"/>
              </a:rPr>
              <a:t>val</a:t>
            </a:r>
            <a:r>
              <a:rPr lang="hu-HU" dirty="0">
                <a:solidFill>
                  <a:srgbClr val="000000"/>
                </a:solidFill>
                <a:ea typeface="Times New Roman" panose="02020603050405020304" pitchFamily="18" charset="0"/>
                <a:cs typeface="Times New Roman" panose="02020603050405020304" pitchFamily="18" charset="0"/>
              </a:rPr>
              <a:t> camera </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OrthoCamera</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904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latin typeface="Consolas" panose="020B0609020204030204" pitchFamily="49" charset="0"/>
                <a:cs typeface="Consolas" panose="020B0609020204030204" pitchFamily="49" charset="0"/>
              </a:rPr>
              <a:t>Scene</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p:txBody>
          <a:bodyPr>
            <a:norm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C70040"/>
                </a:solidFill>
                <a:ea typeface="Times New Roman" panose="02020603050405020304" pitchFamily="18" charset="0"/>
              </a:rPr>
              <a:t>class </a:t>
            </a:r>
            <a:r>
              <a:rPr lang="en-US" sz="2800" dirty="0">
                <a:solidFill>
                  <a:srgbClr val="000000"/>
                </a:solidFill>
                <a:ea typeface="Times New Roman" panose="02020603050405020304" pitchFamily="18" charset="0"/>
              </a:rPr>
              <a:t>Scene (</a:t>
            </a:r>
            <a:endParaRPr lang="en-US" sz="2800"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000000"/>
                </a:solidFill>
                <a:ea typeface="Times New Roman" panose="02020603050405020304" pitchFamily="18" charset="0"/>
              </a:rPr>
              <a:t>  </a:t>
            </a:r>
            <a:r>
              <a:rPr lang="en-US" sz="2800" dirty="0" err="1">
                <a:solidFill>
                  <a:srgbClr val="C70040"/>
                </a:solidFill>
                <a:ea typeface="Times New Roman" panose="02020603050405020304" pitchFamily="18" charset="0"/>
              </a:rPr>
              <a:t>val</a:t>
            </a:r>
            <a:r>
              <a:rPr lang="en-US" sz="2800" dirty="0">
                <a:solidFill>
                  <a:srgbClr val="C70040"/>
                </a:solidFill>
                <a:ea typeface="Times New Roman" panose="02020603050405020304" pitchFamily="18" charset="0"/>
              </a:rPr>
              <a:t> </a:t>
            </a:r>
            <a:r>
              <a:rPr lang="en-US" sz="2800" i="1" dirty="0" err="1">
                <a:solidFill>
                  <a:srgbClr val="CB6500"/>
                </a:solidFill>
                <a:ea typeface="Times New Roman" panose="02020603050405020304" pitchFamily="18" charset="0"/>
              </a:rPr>
              <a:t>gl</a:t>
            </a:r>
            <a:r>
              <a:rPr lang="en-US" sz="2800" i="1" dirty="0">
                <a:solidFill>
                  <a:srgbClr val="CB6500"/>
                </a:solidFill>
                <a:ea typeface="Times New Roman" panose="02020603050405020304" pitchFamily="18" charset="0"/>
              </a:rPr>
              <a:t> </a:t>
            </a:r>
            <a:r>
              <a:rPr lang="en-US" sz="2800" dirty="0">
                <a:solidFill>
                  <a:srgbClr val="C70040"/>
                </a:solidFill>
                <a:ea typeface="Times New Roman" panose="02020603050405020304" pitchFamily="18" charset="0"/>
              </a:rPr>
              <a:t>: </a:t>
            </a:r>
            <a:r>
              <a:rPr lang="en-US" sz="2800" dirty="0">
                <a:solidFill>
                  <a:srgbClr val="000000"/>
                </a:solidFill>
                <a:ea typeface="Times New Roman" panose="02020603050405020304" pitchFamily="18" charset="0"/>
              </a:rPr>
              <a:t>WebGL2RenderingContext) </a:t>
            </a:r>
            <a:r>
              <a:rPr lang="en-US" sz="2800" dirty="0">
                <a:solidFill>
                  <a:srgbClr val="C70040"/>
                </a:solidFill>
                <a:ea typeface="Times New Roman" panose="02020603050405020304" pitchFamily="18" charset="0"/>
              </a:rPr>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i="1" dirty="0">
                <a:solidFill>
                  <a:srgbClr val="C70040"/>
                </a:solidFill>
                <a:ea typeface="Times New Roman" panose="02020603050405020304" pitchFamily="18" charset="0"/>
              </a:rPr>
              <a:t>                  </a:t>
            </a:r>
            <a:r>
              <a:rPr lang="en-US" sz="2800" i="1" dirty="0" err="1">
                <a:solidFill>
                  <a:srgbClr val="427E00"/>
                </a:solidFill>
                <a:ea typeface="Times New Roman" panose="02020603050405020304" pitchFamily="18" charset="0"/>
              </a:rPr>
              <a:t>UniformProvider</a:t>
            </a:r>
            <a:r>
              <a:rPr lang="en-US" sz="2800" dirty="0">
                <a:solidFill>
                  <a:srgbClr val="000000"/>
                </a:solidFill>
                <a:ea typeface="Times New Roman" panose="02020603050405020304" pitchFamily="18" charset="0"/>
              </a:rPr>
              <a:t>(</a:t>
            </a:r>
            <a:r>
              <a:rPr lang="en-US" sz="2800" dirty="0">
                <a:solidFill>
                  <a:srgbClr val="8F8634"/>
                </a:solidFill>
                <a:ea typeface="Times New Roman" panose="02020603050405020304" pitchFamily="18" charset="0"/>
              </a:rPr>
              <a:t>"scene"</a:t>
            </a:r>
            <a:r>
              <a:rPr lang="en-US" sz="2800" dirty="0">
                <a:solidFill>
                  <a:srgbClr val="000000"/>
                </a:solidFill>
                <a:ea typeface="Times New Roman" panose="02020603050405020304" pitchFamily="18" charset="0"/>
              </a:rPr>
              <a:t>){</a:t>
            </a:r>
            <a:endParaRPr lang="en-US" sz="2800" dirty="0">
              <a:ea typeface="Calibri" panose="020F0502020204030204" pitchFamily="34" charset="0"/>
            </a:endParaRPr>
          </a:p>
          <a:p>
            <a:pPr>
              <a:lnSpc>
                <a:spcPct val="107000"/>
              </a:lnSpc>
              <a:spcAft>
                <a:spcPts val="800"/>
              </a:spcAft>
            </a:pPr>
            <a:endParaRPr lang="en-US" sz="2800" dirty="0">
              <a:ea typeface="Calibri" panose="020F0502020204030204" pitchFamily="34" charset="0"/>
            </a:endParaRPr>
          </a:p>
          <a:p>
            <a:pPr>
              <a:lnSpc>
                <a:spcPct val="107000"/>
              </a:lnSpc>
              <a:spcAft>
                <a:spcPts val="800"/>
              </a:spcAft>
            </a:pPr>
            <a:endParaRPr lang="en-US" sz="2800"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err="1">
                <a:solidFill>
                  <a:srgbClr val="000000"/>
                </a:solidFill>
                <a:ea typeface="Times New Roman" panose="02020603050405020304" pitchFamily="18" charset="0"/>
              </a:rPr>
              <a:t>addComponentsAndGatherUniforms</a:t>
            </a:r>
            <a:r>
              <a:rPr lang="en-US" sz="2800" dirty="0">
                <a:solidFill>
                  <a:srgbClr val="000000"/>
                </a:solidFill>
                <a:ea typeface="Times New Roman" panose="02020603050405020304" pitchFamily="18" charset="0"/>
              </a:rPr>
              <a:t>(</a:t>
            </a:r>
            <a:r>
              <a:rPr lang="en-US" sz="2800" dirty="0">
                <a:solidFill>
                  <a:srgbClr val="C70040"/>
                </a:solidFill>
                <a:ea typeface="Times New Roman" panose="02020603050405020304" pitchFamily="18" charset="0"/>
              </a:rPr>
              <a:t>*</a:t>
            </a:r>
            <a:r>
              <a:rPr lang="en-US" sz="2800" dirty="0" err="1">
                <a:solidFill>
                  <a:srgbClr val="000000"/>
                </a:solidFill>
                <a:ea typeface="Times New Roman" panose="02020603050405020304" pitchFamily="18" charset="0"/>
              </a:rPr>
              <a:t>Program</a:t>
            </a:r>
            <a:r>
              <a:rPr lang="en-US" sz="2800" dirty="0" err="1">
                <a:solidFill>
                  <a:srgbClr val="C70040"/>
                </a:solidFill>
                <a:ea typeface="Times New Roman" panose="02020603050405020304" pitchFamily="18" charset="0"/>
              </a:rPr>
              <a:t>.</a:t>
            </a:r>
            <a:r>
              <a:rPr lang="en-US" sz="2800" dirty="0" err="1">
                <a:solidFill>
                  <a:srgbClr val="000000"/>
                </a:solidFill>
                <a:ea typeface="Times New Roman" panose="02020603050405020304" pitchFamily="18" charset="0"/>
              </a:rPr>
              <a:t>all</a:t>
            </a:r>
            <a:r>
              <a:rPr lang="en-US" sz="2800" dirty="0">
                <a:solidFill>
                  <a:srgbClr val="000000"/>
                </a:solidFill>
                <a:ea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800" dirty="0">
              <a:solidFill>
                <a:srgbClr val="000000"/>
              </a:solidFill>
              <a:effectLst/>
              <a:ea typeface="Calibri" panose="020F0502020204030204" pitchFamily="34" charset="0"/>
            </a:endParaRPr>
          </a:p>
          <a:p>
            <a:pPr lvl="0">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err="1">
                <a:solidFill>
                  <a:srgbClr val="000000"/>
                </a:solidFill>
                <a:ea typeface="Times New Roman" panose="02020603050405020304" pitchFamily="18" charset="0"/>
                <a:cs typeface="Times New Roman" panose="02020603050405020304" pitchFamily="18" charset="0"/>
              </a:rPr>
              <a:t>gameObjects</a:t>
            </a:r>
            <a:r>
              <a:rPr lang="en-US" sz="2800" dirty="0" err="1">
                <a:solidFill>
                  <a:srgbClr val="C70040"/>
                </a:solidFill>
                <a:ea typeface="Times New Roman" panose="02020603050405020304" pitchFamily="18" charset="0"/>
                <a:cs typeface="Times New Roman" panose="02020603050405020304" pitchFamily="18" charset="0"/>
              </a:rPr>
              <a:t>.</a:t>
            </a:r>
            <a:r>
              <a:rPr lang="en-US" sz="2800" dirty="0" err="1">
                <a:solidFill>
                  <a:srgbClr val="000000"/>
                </a:solidFill>
                <a:ea typeface="Times New Roman" panose="02020603050405020304" pitchFamily="18" charset="0"/>
                <a:cs typeface="Times New Roman" panose="02020603050405020304" pitchFamily="18" charset="0"/>
              </a:rPr>
              <a:t>forEach</a:t>
            </a: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it</a:t>
            </a:r>
            <a:r>
              <a:rPr lang="en-US" sz="2800" dirty="0" err="1">
                <a:solidFill>
                  <a:srgbClr val="C70040"/>
                </a:solidFill>
                <a:ea typeface="Times New Roman" panose="02020603050405020304" pitchFamily="18" charset="0"/>
                <a:cs typeface="Times New Roman" panose="02020603050405020304" pitchFamily="18" charset="0"/>
              </a:rPr>
              <a:t>.</a:t>
            </a:r>
            <a:r>
              <a:rPr lang="en-US" sz="2800" dirty="0" err="1">
                <a:solidFill>
                  <a:srgbClr val="000000"/>
                </a:solidFill>
                <a:ea typeface="Times New Roman" panose="02020603050405020304" pitchFamily="18" charset="0"/>
                <a:cs typeface="Times New Roman" panose="02020603050405020304" pitchFamily="18" charset="0"/>
              </a:rPr>
              <a:t>draw</a:t>
            </a:r>
            <a:r>
              <a:rPr lang="en-US" sz="2800" dirty="0">
                <a:solidFill>
                  <a:srgbClr val="000000"/>
                </a:solidFill>
                <a:ea typeface="Times New Roman" panose="02020603050405020304" pitchFamily="18" charset="0"/>
                <a:cs typeface="Times New Roman" panose="02020603050405020304" pitchFamily="18" charset="0"/>
              </a:rPr>
              <a:t>(</a:t>
            </a:r>
            <a:r>
              <a:rPr lang="hu-HU"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000000"/>
                </a:solidFill>
                <a:ea typeface="Times New Roman" panose="02020603050405020304" pitchFamily="18" charset="0"/>
                <a:cs typeface="Times New Roman" panose="02020603050405020304" pitchFamily="18" charset="0"/>
              </a:rPr>
              <a:t>this, </a:t>
            </a:r>
            <a:r>
              <a:rPr lang="hu-HU" sz="2800" dirty="0">
                <a:solidFill>
                  <a:srgbClr val="000000"/>
                </a:solidFill>
                <a:ea typeface="Times New Roman" panose="02020603050405020304" pitchFamily="18" charset="0"/>
                <a:cs typeface="Times New Roman" panose="02020603050405020304" pitchFamily="18" charset="0"/>
              </a:rPr>
              <a:t>camera </a:t>
            </a:r>
            <a:r>
              <a:rPr lang="en-US" sz="2800" dirty="0">
                <a:solidFill>
                  <a:srgbClr val="000000"/>
                </a:solidFill>
                <a:ea typeface="Times New Roman" panose="02020603050405020304" pitchFamily="18" charset="0"/>
                <a:cs typeface="Times New Roman" panose="02020603050405020304" pitchFamily="18" charset="0"/>
              </a:rPr>
              <a:t>) }</a:t>
            </a:r>
            <a:endParaRPr lang="en-US"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800" dirty="0">
              <a:effectLst/>
              <a:ea typeface="Calibri" panose="020F0502020204030204" pitchFamily="34" charset="0"/>
            </a:endParaRPr>
          </a:p>
        </p:txBody>
      </p:sp>
    </p:spTree>
    <p:extLst>
      <p:ext uri="{BB962C8B-B14F-4D97-AF65-F5344CB8AC3E}">
        <p14:creationId xmlns:p14="http://schemas.microsoft.com/office/powerpoint/2010/main" val="139106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Transformation pipeline</a:t>
            </a:r>
          </a:p>
        </p:txBody>
      </p:sp>
      <p:sp>
        <p:nvSpPr>
          <p:cNvPr id="23555" name="Oval 3"/>
          <p:cNvSpPr>
            <a:spLocks noChangeArrowheads="1"/>
          </p:cNvSpPr>
          <p:nvPr/>
        </p:nvSpPr>
        <p:spPr bwMode="auto">
          <a:xfrm>
            <a:off x="1976438" y="2400300"/>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model</a:t>
            </a:r>
          </a:p>
          <a:p>
            <a:pPr algn="ctr"/>
            <a:r>
              <a:rPr lang="hu-HU" altLang="en-US" sz="1500">
                <a:solidFill>
                  <a:schemeClr val="bg1"/>
                </a:solidFill>
                <a:latin typeface="Whipsmart" panose="020B0502030203050204" pitchFamily="34" charset="0"/>
              </a:rPr>
              <a:t>tra</a:t>
            </a:r>
            <a:r>
              <a:rPr lang="en-US" altLang="en-US" sz="1500">
                <a:solidFill>
                  <a:schemeClr val="bg1"/>
                </a:solidFill>
                <a:latin typeface="Whipsmart" panose="020B0502030203050204" pitchFamily="34" charset="0"/>
              </a:rPr>
              <a:t>nsform</a:t>
            </a:r>
          </a:p>
        </p:txBody>
      </p:sp>
      <p:sp>
        <p:nvSpPr>
          <p:cNvPr id="23556" name="Rectangle 4"/>
          <p:cNvSpPr>
            <a:spLocks noChangeArrowheads="1"/>
          </p:cNvSpPr>
          <p:nvPr/>
        </p:nvSpPr>
        <p:spPr bwMode="auto">
          <a:xfrm>
            <a:off x="1562100" y="3495675"/>
            <a:ext cx="1133475" cy="866775"/>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latin typeface="Whipsmart" panose="020B0502030203050204" pitchFamily="34" charset="0"/>
              </a:rPr>
              <a:t>model space</a:t>
            </a:r>
            <a:endParaRPr lang="en-US" altLang="en-US" sz="1500">
              <a:latin typeface="Whipsmart" panose="020B0502030203050204" pitchFamily="34" charset="0"/>
            </a:endParaRPr>
          </a:p>
        </p:txBody>
      </p:sp>
      <p:sp>
        <p:nvSpPr>
          <p:cNvPr id="23557" name="Oval 5"/>
          <p:cNvSpPr>
            <a:spLocks noChangeArrowheads="1"/>
          </p:cNvSpPr>
          <p:nvPr/>
        </p:nvSpPr>
        <p:spPr bwMode="auto">
          <a:xfrm>
            <a:off x="1333500" y="4910138"/>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modell</a:t>
            </a:r>
            <a:r>
              <a:rPr lang="en-US" altLang="en-US" sz="1500">
                <a:solidFill>
                  <a:schemeClr val="bg1"/>
                </a:solidFill>
                <a:latin typeface="Whipsmart" panose="020B0502030203050204" pitchFamily="34" charset="0"/>
              </a:rPr>
              <a:t>ing</a:t>
            </a:r>
          </a:p>
        </p:txBody>
      </p:sp>
      <p:sp>
        <p:nvSpPr>
          <p:cNvPr id="23558" name="Rectangle 6"/>
          <p:cNvSpPr>
            <a:spLocks noChangeArrowheads="1"/>
          </p:cNvSpPr>
          <p:nvPr/>
        </p:nvSpPr>
        <p:spPr bwMode="auto">
          <a:xfrm>
            <a:off x="2887942" y="3495675"/>
            <a:ext cx="1133475" cy="866775"/>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latin typeface="Whipsmart" panose="020B0502030203050204" pitchFamily="34" charset="0"/>
              </a:rPr>
              <a:t>world space</a:t>
            </a:r>
            <a:endParaRPr lang="en-US" altLang="en-US" sz="1500">
              <a:latin typeface="Whipsmart" panose="020B0502030203050204" pitchFamily="34" charset="0"/>
            </a:endParaRPr>
          </a:p>
        </p:txBody>
      </p:sp>
      <p:sp>
        <p:nvSpPr>
          <p:cNvPr id="23559" name="Oval 7"/>
          <p:cNvSpPr>
            <a:spLocks noChangeArrowheads="1"/>
          </p:cNvSpPr>
          <p:nvPr/>
        </p:nvSpPr>
        <p:spPr bwMode="auto">
          <a:xfrm>
            <a:off x="3429000" y="2400300"/>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view</a:t>
            </a:r>
          </a:p>
          <a:p>
            <a:pPr algn="ctr"/>
            <a:r>
              <a:rPr lang="en-US" altLang="en-US" sz="1500">
                <a:solidFill>
                  <a:schemeClr val="bg1"/>
                </a:solidFill>
                <a:latin typeface="Whipsmart" panose="020B0502030203050204" pitchFamily="34" charset="0"/>
              </a:rPr>
              <a:t>transform</a:t>
            </a:r>
          </a:p>
        </p:txBody>
      </p:sp>
      <p:sp>
        <p:nvSpPr>
          <p:cNvPr id="23562" name="Rectangle 10"/>
          <p:cNvSpPr>
            <a:spLocks noChangeArrowheads="1"/>
          </p:cNvSpPr>
          <p:nvPr/>
        </p:nvSpPr>
        <p:spPr bwMode="auto">
          <a:xfrm>
            <a:off x="4207669" y="3495675"/>
            <a:ext cx="1762125" cy="866775"/>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latin typeface="Whipsmart" panose="020B0502030203050204" pitchFamily="34" charset="0"/>
              </a:rPr>
              <a:t>clip space</a:t>
            </a:r>
          </a:p>
          <a:p>
            <a:pPr algn="ctr"/>
            <a:r>
              <a:rPr lang="hu-HU" altLang="en-US" sz="1500">
                <a:latin typeface="Whipsmart" panose="020B0502030203050204" pitchFamily="34" charset="0"/>
              </a:rPr>
              <a:t>norm. device space</a:t>
            </a:r>
            <a:endParaRPr lang="en-US" altLang="en-US" sz="1500">
              <a:latin typeface="Whipsmart" panose="020B0502030203050204" pitchFamily="34" charset="0"/>
            </a:endParaRPr>
          </a:p>
        </p:txBody>
      </p:sp>
      <p:sp>
        <p:nvSpPr>
          <p:cNvPr id="23563" name="Oval 11"/>
          <p:cNvSpPr>
            <a:spLocks noChangeArrowheads="1"/>
          </p:cNvSpPr>
          <p:nvPr/>
        </p:nvSpPr>
        <p:spPr bwMode="auto">
          <a:xfrm>
            <a:off x="5457825" y="2400300"/>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viewport</a:t>
            </a:r>
          </a:p>
          <a:p>
            <a:pPr algn="ctr"/>
            <a:r>
              <a:rPr lang="en-US" altLang="en-US" sz="1500">
                <a:solidFill>
                  <a:schemeClr val="bg1"/>
                </a:solidFill>
                <a:latin typeface="Whipsmart" panose="020B0502030203050204" pitchFamily="34" charset="0"/>
              </a:rPr>
              <a:t>transform</a:t>
            </a:r>
          </a:p>
        </p:txBody>
      </p:sp>
      <p:sp>
        <p:nvSpPr>
          <p:cNvPr id="23564" name="Rectangle 12"/>
          <p:cNvSpPr>
            <a:spLocks noChangeArrowheads="1"/>
          </p:cNvSpPr>
          <p:nvPr/>
        </p:nvSpPr>
        <p:spPr bwMode="auto">
          <a:xfrm>
            <a:off x="6500813" y="3492779"/>
            <a:ext cx="1133475" cy="1618168"/>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dirty="0">
                <a:latin typeface="Whipsmart" panose="020B0502030203050204" pitchFamily="34" charset="0"/>
              </a:rPr>
              <a:t>pixel</a:t>
            </a:r>
          </a:p>
          <a:p>
            <a:pPr algn="ctr"/>
            <a:r>
              <a:rPr lang="en-US" altLang="en-US" sz="1500" dirty="0">
                <a:latin typeface="Whipsmart" panose="020B0502030203050204" pitchFamily="34" charset="0"/>
              </a:rPr>
              <a:t>coordinates</a:t>
            </a:r>
            <a:endParaRPr lang="hu-HU" altLang="en-US" sz="1500" dirty="0">
              <a:latin typeface="Whipsmart" panose="020B0502030203050204" pitchFamily="34" charset="0"/>
            </a:endParaRPr>
          </a:p>
          <a:p>
            <a:pPr algn="ctr"/>
            <a:r>
              <a:rPr lang="en-US" altLang="en-US" sz="1500" dirty="0">
                <a:latin typeface="Whipsmart" panose="020B0502030203050204" pitchFamily="34" charset="0"/>
              </a:rPr>
              <a:t>window</a:t>
            </a:r>
            <a:endParaRPr lang="hu-HU" altLang="en-US" sz="1500" dirty="0">
              <a:latin typeface="Whipsmart" panose="020B0502030203050204" pitchFamily="34" charset="0"/>
            </a:endParaRPr>
          </a:p>
          <a:p>
            <a:pPr algn="ctr"/>
            <a:r>
              <a:rPr lang="hu-HU" altLang="en-US" sz="1500" dirty="0">
                <a:latin typeface="Whipsmart" panose="020B0502030203050204" pitchFamily="34" charset="0"/>
              </a:rPr>
              <a:t>space</a:t>
            </a:r>
          </a:p>
        </p:txBody>
      </p:sp>
      <p:cxnSp>
        <p:nvCxnSpPr>
          <p:cNvPr id="23565" name="AutoShape 13"/>
          <p:cNvCxnSpPr>
            <a:cxnSpLocks noChangeShapeType="1"/>
            <a:stCxn id="23557" idx="0"/>
            <a:endCxn id="23556" idx="2"/>
          </p:cNvCxnSpPr>
          <p:nvPr/>
        </p:nvCxnSpPr>
        <p:spPr bwMode="auto">
          <a:xfrm rot="-5400000">
            <a:off x="1778794" y="4560094"/>
            <a:ext cx="547688" cy="152400"/>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6" name="AutoShape 14"/>
          <p:cNvCxnSpPr>
            <a:cxnSpLocks noChangeShapeType="1"/>
            <a:stCxn id="23556" idx="0"/>
            <a:endCxn id="23555" idx="3"/>
          </p:cNvCxnSpPr>
          <p:nvPr/>
        </p:nvCxnSpPr>
        <p:spPr bwMode="auto">
          <a:xfrm rot="-5400000">
            <a:off x="1895476" y="3226595"/>
            <a:ext cx="502444" cy="35719"/>
          </a:xfrm>
          <a:prstGeom prst="curvedConnector3">
            <a:avLst>
              <a:gd name="adj1" fmla="val 3981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7" name="AutoShape 15"/>
          <p:cNvCxnSpPr>
            <a:cxnSpLocks noChangeShapeType="1"/>
            <a:stCxn id="23555" idx="5"/>
            <a:endCxn id="23558" idx="0"/>
          </p:cNvCxnSpPr>
          <p:nvPr/>
        </p:nvCxnSpPr>
        <p:spPr bwMode="auto">
          <a:xfrm rot="16200000" flipH="1">
            <a:off x="3013402" y="3054396"/>
            <a:ext cx="501878" cy="380679"/>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9" name="AutoShape 17"/>
          <p:cNvCxnSpPr>
            <a:cxnSpLocks noChangeShapeType="1"/>
            <a:stCxn id="23559" idx="6"/>
            <a:endCxn id="23562" idx="0"/>
          </p:cNvCxnSpPr>
          <p:nvPr/>
        </p:nvCxnSpPr>
        <p:spPr bwMode="auto">
          <a:xfrm>
            <a:off x="4714876" y="2747962"/>
            <a:ext cx="373856" cy="747713"/>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1" name="AutoShape 19"/>
          <p:cNvCxnSpPr>
            <a:cxnSpLocks noChangeShapeType="1"/>
            <a:stCxn id="23558" idx="0"/>
            <a:endCxn id="23559" idx="3"/>
          </p:cNvCxnSpPr>
          <p:nvPr/>
        </p:nvCxnSpPr>
        <p:spPr bwMode="auto">
          <a:xfrm rot="5400000" flipH="1" flipV="1">
            <a:off x="3285058" y="3163420"/>
            <a:ext cx="501878" cy="162633"/>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2" name="AutoShape 20"/>
          <p:cNvCxnSpPr>
            <a:cxnSpLocks noChangeShapeType="1"/>
            <a:stCxn id="23562" idx="0"/>
            <a:endCxn id="23563" idx="2"/>
          </p:cNvCxnSpPr>
          <p:nvPr/>
        </p:nvCxnSpPr>
        <p:spPr bwMode="auto">
          <a:xfrm rot="5400000" flipH="1" flipV="1">
            <a:off x="4899421" y="2937273"/>
            <a:ext cx="747713" cy="369094"/>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3" name="AutoShape 21"/>
          <p:cNvCxnSpPr>
            <a:cxnSpLocks noChangeShapeType="1"/>
            <a:stCxn id="23563" idx="6"/>
            <a:endCxn id="23564" idx="0"/>
          </p:cNvCxnSpPr>
          <p:nvPr/>
        </p:nvCxnSpPr>
        <p:spPr bwMode="auto">
          <a:xfrm>
            <a:off x="6743700" y="2747964"/>
            <a:ext cx="323850" cy="744815"/>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007040" y="3578032"/>
            <a:ext cx="239606" cy="146324"/>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309198" y="3578998"/>
            <a:ext cx="239606" cy="146324"/>
          </a:xfrm>
          <a:prstGeom prst="rect">
            <a:avLst/>
          </a:prstGeom>
        </p:spPr>
      </p:pic>
      <p:pic>
        <p:nvPicPr>
          <p:cNvPr id="5" name="Picture 4"/>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012333" y="3560518"/>
            <a:ext cx="122547" cy="146324"/>
          </a:xfrm>
          <a:prstGeom prst="rect">
            <a:avLst/>
          </a:prstGeom>
        </p:spPr>
      </p:pic>
      <p:pic>
        <p:nvPicPr>
          <p:cNvPr id="6" name="Picture 5"/>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465735" y="2157614"/>
            <a:ext cx="307281" cy="210341"/>
          </a:xfrm>
          <a:prstGeom prst="rect">
            <a:avLst/>
          </a:prstGeom>
        </p:spPr>
      </p:pic>
      <p:pic>
        <p:nvPicPr>
          <p:cNvPr id="7" name="Picture 6"/>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995373" y="2157614"/>
            <a:ext cx="208512" cy="206683"/>
          </a:xfrm>
          <a:prstGeom prst="rect">
            <a:avLst/>
          </a:prstGeom>
        </p:spPr>
      </p:pic>
    </p:spTree>
    <p:extLst>
      <p:ext uri="{BB962C8B-B14F-4D97-AF65-F5344CB8AC3E}">
        <p14:creationId xmlns:p14="http://schemas.microsoft.com/office/powerpoint/2010/main" val="361345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Model and world coordinates</a:t>
            </a:r>
            <a:br>
              <a:rPr lang="en-US" dirty="0"/>
            </a:br>
            <a:r>
              <a:rPr lang="en-US" dirty="0"/>
              <a:t>(static interpretation)</a:t>
            </a:r>
          </a:p>
        </p:txBody>
      </p:sp>
      <p:cxnSp>
        <p:nvCxnSpPr>
          <p:cNvPr id="24579" name="Egyenes összekötő nyíllal 4"/>
          <p:cNvCxnSpPr>
            <a:cxnSpLocks noChangeShapeType="1"/>
          </p:cNvCxnSpPr>
          <p:nvPr/>
        </p:nvCxnSpPr>
        <p:spPr bwMode="auto">
          <a:xfrm flipV="1">
            <a:off x="1737122" y="4131470"/>
            <a:ext cx="0" cy="1241822"/>
          </a:xfrm>
          <a:prstGeom prst="straightConnector1">
            <a:avLst/>
          </a:prstGeom>
          <a:noFill/>
          <a:ln w="38100" algn="ctr">
            <a:solidFill>
              <a:srgbClr val="7030A0"/>
            </a:solidFill>
            <a:round/>
            <a:headEnd/>
            <a:tailEnd type="triangle" w="lg" len="lg"/>
          </a:ln>
          <a:extLst>
            <a:ext uri="{909E8E84-426E-40DD-AFC4-6F175D3DCCD1}">
              <a14:hiddenFill xmlns:a14="http://schemas.microsoft.com/office/drawing/2010/main">
                <a:noFill/>
              </a14:hiddenFill>
            </a:ext>
          </a:extLst>
        </p:spPr>
      </p:cxnSp>
      <p:cxnSp>
        <p:nvCxnSpPr>
          <p:cNvPr id="24580" name="Egyenes összekötő nyíllal 5"/>
          <p:cNvCxnSpPr>
            <a:cxnSpLocks noChangeShapeType="1"/>
          </p:cNvCxnSpPr>
          <p:nvPr/>
        </p:nvCxnSpPr>
        <p:spPr bwMode="auto">
          <a:xfrm>
            <a:off x="1737122" y="5373291"/>
            <a:ext cx="1052513" cy="0"/>
          </a:xfrm>
          <a:prstGeom prst="straightConnector1">
            <a:avLst/>
          </a:prstGeom>
          <a:noFill/>
          <a:ln w="38100" algn="ctr">
            <a:solidFill>
              <a:srgbClr val="7030A0"/>
            </a:solidFill>
            <a:round/>
            <a:headEnd/>
            <a:tailEnd type="triangle" w="lg" len="lg"/>
          </a:ln>
          <a:extLst>
            <a:ext uri="{909E8E84-426E-40DD-AFC4-6F175D3DCCD1}">
              <a14:hiddenFill xmlns:a14="http://schemas.microsoft.com/office/drawing/2010/main">
                <a:noFill/>
              </a14:hiddenFill>
            </a:ext>
          </a:extLst>
        </p:spPr>
      </p:cxnSp>
      <p:sp>
        <p:nvSpPr>
          <p:cNvPr id="24581" name="Szövegdoboz 8"/>
          <p:cNvSpPr txBox="1">
            <a:spLocks noChangeArrowheads="1"/>
          </p:cNvSpPr>
          <p:nvPr/>
        </p:nvSpPr>
        <p:spPr bwMode="auto">
          <a:xfrm>
            <a:off x="1682355" y="5426870"/>
            <a:ext cx="832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400" dirty="0">
                <a:solidFill>
                  <a:srgbClr val="7030A0"/>
                </a:solidFill>
                <a:latin typeface="Whipsmart" panose="020B0502030203050204" pitchFamily="34" charset="0"/>
              </a:rPr>
              <a:t>world</a:t>
            </a:r>
          </a:p>
        </p:txBody>
      </p:sp>
      <p:grpSp>
        <p:nvGrpSpPr>
          <p:cNvPr id="24582" name="Csoportba foglalás 26"/>
          <p:cNvGrpSpPr>
            <a:grpSpLocks/>
          </p:cNvGrpSpPr>
          <p:nvPr/>
        </p:nvGrpSpPr>
        <p:grpSpPr bwMode="auto">
          <a:xfrm>
            <a:off x="3715942" y="2813449"/>
            <a:ext cx="1710928" cy="1707356"/>
            <a:chOff x="3430287" y="2608522"/>
            <a:chExt cx="2281604" cy="2275685"/>
          </a:xfrm>
        </p:grpSpPr>
        <p:sp>
          <p:nvSpPr>
            <p:cNvPr id="24601"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24602" name="Csoportba foglalás 23"/>
            <p:cNvGrpSpPr>
              <a:grpSpLocks/>
            </p:cNvGrpSpPr>
            <p:nvPr/>
          </p:nvGrpSpPr>
          <p:grpSpPr bwMode="auto">
            <a:xfrm rot="2272415">
              <a:off x="3551651" y="3596447"/>
              <a:ext cx="2160240" cy="1287760"/>
              <a:chOff x="1763688" y="3320988"/>
              <a:chExt cx="2160240" cy="1287760"/>
            </a:xfrm>
          </p:grpSpPr>
          <p:cxnSp>
            <p:nvCxnSpPr>
              <p:cNvPr id="24603" name="Egyenes összekötő nyíllal 24"/>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604" name="Egyenes összekötő nyíllal 25"/>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grpSp>
        <p:nvGrpSpPr>
          <p:cNvPr id="24583" name="Csoportba foglalás 27"/>
          <p:cNvGrpSpPr>
            <a:grpSpLocks/>
          </p:cNvGrpSpPr>
          <p:nvPr/>
        </p:nvGrpSpPr>
        <p:grpSpPr bwMode="auto">
          <a:xfrm rot="-1545330">
            <a:off x="1941911" y="2419351"/>
            <a:ext cx="1710928" cy="1707356"/>
            <a:chOff x="3430287" y="2608522"/>
            <a:chExt cx="2281604" cy="2275685"/>
          </a:xfrm>
        </p:grpSpPr>
        <p:sp>
          <p:nvSpPr>
            <p:cNvPr id="24597"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24598" name="Csoportba foglalás 23"/>
            <p:cNvGrpSpPr>
              <a:grpSpLocks/>
            </p:cNvGrpSpPr>
            <p:nvPr/>
          </p:nvGrpSpPr>
          <p:grpSpPr bwMode="auto">
            <a:xfrm rot="2272415">
              <a:off x="3551651" y="3596447"/>
              <a:ext cx="2160240" cy="1287760"/>
              <a:chOff x="1763688" y="3320988"/>
              <a:chExt cx="2160240" cy="1287760"/>
            </a:xfrm>
          </p:grpSpPr>
          <p:cxnSp>
            <p:nvCxnSpPr>
              <p:cNvPr id="24599" name="Egyenes összekötő nyíllal 30"/>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600" name="Egyenes összekötő nyíllal 31"/>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grpSp>
        <p:nvGrpSpPr>
          <p:cNvPr id="24584" name="Csoportba foglalás 32"/>
          <p:cNvGrpSpPr>
            <a:grpSpLocks/>
          </p:cNvGrpSpPr>
          <p:nvPr/>
        </p:nvGrpSpPr>
        <p:grpSpPr bwMode="auto">
          <a:xfrm rot="20054670" flipH="1">
            <a:off x="5493545" y="2620567"/>
            <a:ext cx="1765697" cy="1707356"/>
            <a:chOff x="3430287" y="2608522"/>
            <a:chExt cx="2281604" cy="2275685"/>
          </a:xfrm>
        </p:grpSpPr>
        <p:sp>
          <p:nvSpPr>
            <p:cNvPr id="24593"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24594" name="Csoportba foglalás 23"/>
            <p:cNvGrpSpPr>
              <a:grpSpLocks/>
            </p:cNvGrpSpPr>
            <p:nvPr/>
          </p:nvGrpSpPr>
          <p:grpSpPr bwMode="auto">
            <a:xfrm rot="2272415">
              <a:off x="3551651" y="3596447"/>
              <a:ext cx="2160240" cy="1287760"/>
              <a:chOff x="1763688" y="3320988"/>
              <a:chExt cx="2160240" cy="1287760"/>
            </a:xfrm>
          </p:grpSpPr>
          <p:cxnSp>
            <p:nvCxnSpPr>
              <p:cNvPr id="24595" name="Egyenes összekötő nyíllal 35"/>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596" name="Egyenes összekötő nyíllal 36"/>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sp>
        <p:nvSpPr>
          <p:cNvPr id="24585" name="Ellipszis 37"/>
          <p:cNvSpPr>
            <a:spLocks noChangeArrowheads="1"/>
          </p:cNvSpPr>
          <p:nvPr/>
        </p:nvSpPr>
        <p:spPr bwMode="auto">
          <a:xfrm>
            <a:off x="3140869" y="2807494"/>
            <a:ext cx="161925" cy="161925"/>
          </a:xfrm>
          <a:prstGeom prst="ellipse">
            <a:avLst/>
          </a:prstGeom>
          <a:solidFill>
            <a:srgbClr val="FF0000"/>
          </a:solidFill>
          <a:ln w="12700" algn="ctr">
            <a:solidFill>
              <a:schemeClr val="tx1"/>
            </a:solidFill>
            <a:round/>
            <a:headEnd/>
            <a:tailEnd/>
          </a:ln>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sz="1500"/>
          </a:p>
        </p:txBody>
      </p:sp>
      <p:cxnSp>
        <p:nvCxnSpPr>
          <p:cNvPr id="24586" name="Egyenes összekötő nyíllal 39"/>
          <p:cNvCxnSpPr>
            <a:cxnSpLocks noChangeShapeType="1"/>
            <a:stCxn id="24585" idx="4"/>
          </p:cNvCxnSpPr>
          <p:nvPr/>
        </p:nvCxnSpPr>
        <p:spPr bwMode="auto">
          <a:xfrm>
            <a:off x="3221832" y="2969419"/>
            <a:ext cx="27385" cy="2376488"/>
          </a:xfrm>
          <a:prstGeom prst="straightConnector1">
            <a:avLst/>
          </a:prstGeom>
          <a:noFill/>
          <a:ln w="12700" algn="ctr">
            <a:solidFill>
              <a:srgbClr val="7030A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7" name="Egyenes összekötő nyíllal 40"/>
          <p:cNvCxnSpPr>
            <a:cxnSpLocks noChangeShapeType="1"/>
            <a:stCxn id="24585" idx="3"/>
          </p:cNvCxnSpPr>
          <p:nvPr/>
        </p:nvCxnSpPr>
        <p:spPr bwMode="auto">
          <a:xfrm flipH="1">
            <a:off x="2519364" y="2946798"/>
            <a:ext cx="645319" cy="320278"/>
          </a:xfrm>
          <a:prstGeom prst="straightConnector1">
            <a:avLst/>
          </a:prstGeom>
          <a:noFill/>
          <a:ln w="127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8" name="Egyenes összekötő nyíllal 43"/>
          <p:cNvCxnSpPr>
            <a:cxnSpLocks noChangeShapeType="1"/>
            <a:stCxn id="24585" idx="5"/>
          </p:cNvCxnSpPr>
          <p:nvPr/>
        </p:nvCxnSpPr>
        <p:spPr bwMode="auto">
          <a:xfrm>
            <a:off x="3278981" y="2946799"/>
            <a:ext cx="347663" cy="697706"/>
          </a:xfrm>
          <a:prstGeom prst="straightConnector1">
            <a:avLst/>
          </a:prstGeom>
          <a:noFill/>
          <a:ln w="127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9" name="Egyenes összekötő nyíllal 44"/>
          <p:cNvCxnSpPr>
            <a:cxnSpLocks noChangeShapeType="1"/>
            <a:stCxn id="24585" idx="2"/>
          </p:cNvCxnSpPr>
          <p:nvPr/>
        </p:nvCxnSpPr>
        <p:spPr bwMode="auto">
          <a:xfrm flipH="1" flipV="1">
            <a:off x="1737122" y="2862264"/>
            <a:ext cx="1403747" cy="26194"/>
          </a:xfrm>
          <a:prstGeom prst="straightConnector1">
            <a:avLst/>
          </a:prstGeom>
          <a:noFill/>
          <a:ln w="12700" algn="ctr">
            <a:solidFill>
              <a:srgbClr val="7030A0"/>
            </a:solidFill>
            <a:round/>
            <a:headEnd type="arrow" w="med" len="med"/>
            <a:tailEnd type="arrow" w="med" len="med"/>
          </a:ln>
          <a:extLst>
            <a:ext uri="{909E8E84-426E-40DD-AFC4-6F175D3DCCD1}">
              <a14:hiddenFill xmlns:a14="http://schemas.microsoft.com/office/drawing/2010/main">
                <a:noFill/>
              </a14:hiddenFill>
            </a:ext>
          </a:extLst>
        </p:spPr>
      </p:cxnSp>
      <p:sp>
        <p:nvSpPr>
          <p:cNvPr id="24590" name="Szövegdoboz 52"/>
          <p:cNvSpPr txBox="1">
            <a:spLocks noChangeArrowheads="1"/>
          </p:cNvSpPr>
          <p:nvPr/>
        </p:nvSpPr>
        <p:spPr bwMode="auto">
          <a:xfrm rot="-1511183">
            <a:off x="2824067" y="3746226"/>
            <a:ext cx="9733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400" dirty="0">
                <a:solidFill>
                  <a:srgbClr val="FF0000"/>
                </a:solidFill>
                <a:latin typeface="Whipsmart" panose="020B0502030203050204" pitchFamily="34" charset="0"/>
              </a:rPr>
              <a:t>model</a:t>
            </a:r>
          </a:p>
        </p:txBody>
      </p:sp>
      <p:cxnSp>
        <p:nvCxnSpPr>
          <p:cNvPr id="24591" name="Egyenes összekötő 56"/>
          <p:cNvCxnSpPr>
            <a:cxnSpLocks noChangeShapeType="1"/>
          </p:cNvCxnSpPr>
          <p:nvPr/>
        </p:nvCxnSpPr>
        <p:spPr bwMode="auto">
          <a:xfrm>
            <a:off x="1737123" y="5373291"/>
            <a:ext cx="5616178" cy="0"/>
          </a:xfrm>
          <a:prstGeom prst="line">
            <a:avLst/>
          </a:prstGeom>
          <a:noFill/>
          <a:ln w="12700" algn="ctr">
            <a:solidFill>
              <a:srgbClr val="7030A0"/>
            </a:solidFill>
            <a:round/>
            <a:headEnd/>
            <a:tailEnd/>
          </a:ln>
          <a:extLst>
            <a:ext uri="{909E8E84-426E-40DD-AFC4-6F175D3DCCD1}">
              <a14:hiddenFill xmlns:a14="http://schemas.microsoft.com/office/drawing/2010/main">
                <a:noFill/>
              </a14:hiddenFill>
            </a:ext>
          </a:extLst>
        </p:spPr>
      </p:cxnSp>
      <p:cxnSp>
        <p:nvCxnSpPr>
          <p:cNvPr id="24592" name="Egyenes összekötő 57"/>
          <p:cNvCxnSpPr>
            <a:cxnSpLocks noChangeShapeType="1"/>
          </p:cNvCxnSpPr>
          <p:nvPr/>
        </p:nvCxnSpPr>
        <p:spPr bwMode="auto">
          <a:xfrm flipV="1">
            <a:off x="1737122" y="2294336"/>
            <a:ext cx="0" cy="3078956"/>
          </a:xfrm>
          <a:prstGeom prst="line">
            <a:avLst/>
          </a:prstGeom>
          <a:noFill/>
          <a:ln w="12700" algn="ctr">
            <a:solidFill>
              <a:srgbClr val="7030A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47175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Model and world coordinates</a:t>
            </a:r>
            <a:br>
              <a:rPr lang="en-US" dirty="0"/>
            </a:br>
            <a:r>
              <a:rPr lang="en-US" dirty="0"/>
              <a:t>(dynamic interpretation)</a:t>
            </a:r>
          </a:p>
        </p:txBody>
      </p:sp>
      <p:cxnSp>
        <p:nvCxnSpPr>
          <p:cNvPr id="34" name="Egyenes összekötő nyíllal 33"/>
          <p:cNvCxnSpPr>
            <a:cxnSpLocks noChangeShapeType="1"/>
          </p:cNvCxnSpPr>
          <p:nvPr/>
        </p:nvCxnSpPr>
        <p:spPr bwMode="auto">
          <a:xfrm rot="2272415" flipH="1" flipV="1">
            <a:off x="3758805" y="4202908"/>
            <a:ext cx="748903" cy="965597"/>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35" name="Egyenes összekötő nyíllal 34"/>
          <p:cNvCxnSpPr>
            <a:cxnSpLocks noChangeShapeType="1"/>
          </p:cNvCxnSpPr>
          <p:nvPr/>
        </p:nvCxnSpPr>
        <p:spPr bwMode="auto">
          <a:xfrm rot="2272415" flipV="1">
            <a:off x="4267200" y="4945857"/>
            <a:ext cx="863204" cy="675085"/>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nvGrpSpPr>
          <p:cNvPr id="3" name="Csoportba foglalás 46"/>
          <p:cNvGrpSpPr>
            <a:grpSpLocks/>
          </p:cNvGrpSpPr>
          <p:nvPr/>
        </p:nvGrpSpPr>
        <p:grpSpPr bwMode="auto">
          <a:xfrm>
            <a:off x="3575449" y="3729038"/>
            <a:ext cx="1468040" cy="1619250"/>
            <a:chOff x="58148" y="3961627"/>
            <a:chExt cx="1957568" cy="2159000"/>
          </a:xfrm>
        </p:grpSpPr>
        <p:sp>
          <p:nvSpPr>
            <p:cNvPr id="25606" name="Freeform 24"/>
            <p:cNvSpPr>
              <a:spLocks/>
            </p:cNvSpPr>
            <p:nvPr/>
          </p:nvSpPr>
          <p:spPr bwMode="auto">
            <a:xfrm>
              <a:off x="58148" y="3961627"/>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alpha val="34901"/>
              </a:srgbClr>
            </a:solidFill>
            <a:ln w="9525">
              <a:solidFill>
                <a:schemeClr val="tx1"/>
              </a:solidFill>
              <a:round/>
              <a:headEnd/>
              <a:tailEnd/>
            </a:ln>
          </p:spPr>
          <p:txBody>
            <a:bodyPr/>
            <a:lstStyle/>
            <a:p>
              <a:endParaRPr lang="en-US" sz="1350"/>
            </a:p>
          </p:txBody>
        </p:sp>
        <p:sp>
          <p:nvSpPr>
            <p:cNvPr id="25607" name="Ellipszis 40"/>
            <p:cNvSpPr>
              <a:spLocks noChangeArrowheads="1"/>
            </p:cNvSpPr>
            <p:nvPr/>
          </p:nvSpPr>
          <p:spPr bwMode="auto">
            <a:xfrm>
              <a:off x="1799692" y="4761148"/>
              <a:ext cx="216024" cy="216024"/>
            </a:xfrm>
            <a:prstGeom prst="ellipse">
              <a:avLst/>
            </a:prstGeom>
            <a:solidFill>
              <a:srgbClr val="FF0000"/>
            </a:solidFill>
            <a:ln w="12700" algn="ctr">
              <a:solidFill>
                <a:schemeClr val="tx1"/>
              </a:solidFill>
              <a:round/>
              <a:headEnd/>
              <a:tailEnd/>
            </a:ln>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sz="1500"/>
            </a:p>
          </p:txBody>
        </p:sp>
      </p:grpSp>
    </p:spTree>
    <p:extLst>
      <p:ext uri="{BB962C8B-B14F-4D97-AF65-F5344CB8AC3E}">
        <p14:creationId xmlns:p14="http://schemas.microsoft.com/office/powerpoint/2010/main" val="4103480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mph" presetSubtype="0" accel="50000" decel="50000" fill="hold" nodeType="clickEffect">
                                  <p:stCondLst>
                                    <p:cond delay="0"/>
                                  </p:stCondLst>
                                  <p:childTnLst>
                                    <p:animRot by="-1800000">
                                      <p:cBhvr>
                                        <p:cTn id="11" dur="500" fill="hold"/>
                                        <p:tgtEl>
                                          <p:spTgt spid="3"/>
                                        </p:tgtEl>
                                        <p:attrNameLst>
                                          <p:attrName>r</p:attrName>
                                        </p:attrNameLst>
                                      </p:cBhvr>
                                    </p:animRot>
                                  </p:childTnLst>
                                </p:cTn>
                              </p:par>
                              <p:par>
                                <p:cTn id="12" presetID="7" presetClass="emph" presetSubtype="2" fill="hold" nodeType="withEffect">
                                  <p:stCondLst>
                                    <p:cond delay="0"/>
                                  </p:stCondLst>
                                  <p:childTnLst>
                                    <p:animClr clrSpc="rgb" dir="cw">
                                      <p:cBhvr>
                                        <p:cTn id="13" dur="500" fill="hold"/>
                                        <p:tgtEl>
                                          <p:spTgt spid="35"/>
                                        </p:tgtEl>
                                        <p:attrNameLst>
                                          <p:attrName>stroke.color</p:attrName>
                                        </p:attrNameLst>
                                      </p:cBhvr>
                                      <p:to>
                                        <a:schemeClr val="accent1"/>
                                      </p:to>
                                    </p:animClr>
                                    <p:set>
                                      <p:cBhvr>
                                        <p:cTn id="14" dur="500" fill="hold"/>
                                        <p:tgtEl>
                                          <p:spTgt spid="35"/>
                                        </p:tgtEl>
                                        <p:attrNameLst>
                                          <p:attrName>stroke.on</p:attrName>
                                        </p:attrNameLst>
                                      </p:cBhvr>
                                      <p:to>
                                        <p:strVal val="true"/>
                                      </p:to>
                                    </p:set>
                                  </p:childTnLst>
                                </p:cTn>
                              </p:par>
                              <p:par>
                                <p:cTn id="15" presetID="7" presetClass="emph" presetSubtype="2" fill="hold" nodeType="withEffect">
                                  <p:stCondLst>
                                    <p:cond delay="0"/>
                                  </p:stCondLst>
                                  <p:childTnLst>
                                    <p:animClr clrSpc="rgb" dir="cw">
                                      <p:cBhvr>
                                        <p:cTn id="16" dur="500" fill="hold"/>
                                        <p:tgtEl>
                                          <p:spTgt spid="34"/>
                                        </p:tgtEl>
                                        <p:attrNameLst>
                                          <p:attrName>stroke.color</p:attrName>
                                        </p:attrNameLst>
                                      </p:cBhvr>
                                      <p:to>
                                        <a:schemeClr val="accent1"/>
                                      </p:to>
                                    </p:animClr>
                                    <p:set>
                                      <p:cBhvr>
                                        <p:cTn id="17" dur="500" fill="hold"/>
                                        <p:tgtEl>
                                          <p:spTgt spid="34"/>
                                        </p:tgtEl>
                                        <p:attrNameLst>
                                          <p:attrName>stroke.on</p:attrName>
                                        </p:attrNameLst>
                                      </p:cBhvr>
                                      <p:to>
                                        <p:strVal val="tru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6" presetClass="path" presetSubtype="0" accel="50000" decel="50000" fill="hold" nodeType="clickEffect">
                                  <p:stCondLst>
                                    <p:cond delay="0"/>
                                  </p:stCondLst>
                                  <p:childTnLst>
                                    <p:animMotion origin="layout" path="M 8.33333E-7 4.44444E-6 L 0.11354 -0.23612 " pathEditMode="relative" rAng="0" ptsTypes="AA">
                                      <p:cBhvr>
                                        <p:cTn id="21" dur="500" fill="hold"/>
                                        <p:tgtEl>
                                          <p:spTgt spid="3"/>
                                        </p:tgtEl>
                                        <p:attrNameLst>
                                          <p:attrName>ppt_x</p:attrName>
                                          <p:attrName>ppt_y</p:attrName>
                                        </p:attrNameLst>
                                      </p:cBhvr>
                                      <p:rCtr x="5677" y="-11806"/>
                                    </p:animMotion>
                                  </p:childTnLst>
                                </p:cTn>
                              </p:par>
                              <p:par>
                                <p:cTn id="22" presetID="7" presetClass="emph" presetSubtype="2" fill="hold" nodeType="withEffect">
                                  <p:stCondLst>
                                    <p:cond delay="0"/>
                                  </p:stCondLst>
                                  <p:childTnLst>
                                    <p:animClr clrSpc="rgb" dir="cw">
                                      <p:cBhvr>
                                        <p:cTn id="23" dur="500" fill="hold"/>
                                        <p:tgtEl>
                                          <p:spTgt spid="35"/>
                                        </p:tgtEl>
                                        <p:attrNameLst>
                                          <p:attrName>stroke.color</p:attrName>
                                        </p:attrNameLst>
                                      </p:cBhvr>
                                      <p:to>
                                        <a:schemeClr val="folHlink"/>
                                      </p:to>
                                    </p:animClr>
                                    <p:set>
                                      <p:cBhvr>
                                        <p:cTn id="24" dur="500" fill="hold"/>
                                        <p:tgtEl>
                                          <p:spTgt spid="35"/>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34"/>
                                        </p:tgtEl>
                                        <p:attrNameLst>
                                          <p:attrName>stroke.color</p:attrName>
                                        </p:attrNameLst>
                                      </p:cBhvr>
                                      <p:to>
                                        <a:schemeClr val="folHlink"/>
                                      </p:to>
                                    </p:animClr>
                                    <p:set>
                                      <p:cBhvr>
                                        <p:cTn id="27" dur="500" fill="hold"/>
                                        <p:tgtEl>
                                          <p:spTgt spid="3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Constructing a model transformation</a:t>
            </a:r>
          </a:p>
        </p:txBody>
      </p:sp>
      <p:sp>
        <p:nvSpPr>
          <p:cNvPr id="33" name="Szövegdoboz 10"/>
          <p:cNvSpPr txBox="1">
            <a:spLocks noChangeArrowheads="1"/>
          </p:cNvSpPr>
          <p:nvPr/>
        </p:nvSpPr>
        <p:spPr bwMode="auto">
          <a:xfrm>
            <a:off x="327766" y="3930843"/>
            <a:ext cx="140018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dirty="0">
                <a:latin typeface="Courier New" panose="02070309020205020404" pitchFamily="49" charset="0"/>
                <a:cs typeface="Courier New" panose="02070309020205020404" pitchFamily="49" charset="0"/>
              </a:rPr>
              <a:t>from</a:t>
            </a:r>
            <a:endParaRPr lang="hu-HU" altLang="en-US" b="1" dirty="0">
              <a:latin typeface="Courier New" panose="02070309020205020404" pitchFamily="49" charset="0"/>
              <a:cs typeface="Courier New" panose="02070309020205020404" pitchFamily="49" charset="0"/>
            </a:endParaRPr>
          </a:p>
          <a:p>
            <a:pPr algn="ctr"/>
            <a:r>
              <a:rPr lang="en-US" altLang="en-US" b="1" dirty="0">
                <a:latin typeface="Courier New" panose="02070309020205020404" pitchFamily="49" charset="0"/>
                <a:cs typeface="Courier New" panose="02070309020205020404" pitchFamily="49" charset="0"/>
              </a:rPr>
              <a:t>vertex</a:t>
            </a:r>
            <a:endParaRPr lang="hu-HU" altLang="en-US" b="1" dirty="0">
              <a:latin typeface="Courier New" panose="02070309020205020404" pitchFamily="49" charset="0"/>
              <a:cs typeface="Courier New" panose="02070309020205020404" pitchFamily="49" charset="0"/>
            </a:endParaRPr>
          </a:p>
          <a:p>
            <a:pPr algn="ctr"/>
            <a:r>
              <a:rPr lang="en-US" altLang="en-US" b="1" dirty="0">
                <a:latin typeface="Courier New" panose="02070309020205020404" pitchFamily="49" charset="0"/>
                <a:cs typeface="Courier New" panose="02070309020205020404" pitchFamily="49" charset="0"/>
              </a:rPr>
              <a:t>buffer</a:t>
            </a:r>
            <a:endParaRPr lang="hu-HU" altLang="en-US" b="1" dirty="0">
              <a:latin typeface="Courier New" panose="02070309020205020404" pitchFamily="49" charset="0"/>
              <a:cs typeface="Courier New" panose="02070309020205020404" pitchFamily="49" charset="0"/>
            </a:endParaRPr>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99040" y="2125266"/>
            <a:ext cx="8870891" cy="2235882"/>
          </a:xfrm>
          <a:prstGeom prst="rect">
            <a:avLst/>
          </a:prstGeom>
        </p:spPr>
      </p:pic>
    </p:spTree>
    <p:extLst>
      <p:ext uri="{BB962C8B-B14F-4D97-AF65-F5344CB8AC3E}">
        <p14:creationId xmlns:p14="http://schemas.microsoft.com/office/powerpoint/2010/main" val="97630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Constructing a model transformation</a:t>
            </a:r>
          </a:p>
        </p:txBody>
      </p:sp>
      <p:sp>
        <p:nvSpPr>
          <p:cNvPr id="12" name="Szövegdoboz 10"/>
          <p:cNvSpPr txBox="1">
            <a:spLocks noChangeArrowheads="1"/>
          </p:cNvSpPr>
          <p:nvPr/>
        </p:nvSpPr>
        <p:spPr bwMode="auto">
          <a:xfrm>
            <a:off x="3044489" y="4125401"/>
            <a:ext cx="21146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.scale(</a:t>
            </a:r>
            <a:r>
              <a:rPr lang="en-US" altLang="en-US" sz="1800" b="1" dirty="0" err="1">
                <a:latin typeface="Courier New" panose="02070309020205020404" pitchFamily="49" charset="0"/>
                <a:cs typeface="Courier New" panose="02070309020205020404" pitchFamily="49" charset="0"/>
              </a:rPr>
              <a:t>sx</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sy</a:t>
            </a:r>
            <a:r>
              <a:rPr lang="en-US" altLang="en-US" sz="1800" b="1" dirty="0">
                <a:latin typeface="Courier New" panose="02070309020205020404" pitchFamily="49" charset="0"/>
                <a:cs typeface="Courier New" panose="02070309020205020404" pitchFamily="49" charset="0"/>
              </a:rPr>
              <a:t>)</a:t>
            </a:r>
            <a:endParaRPr lang="hu-HU" altLang="en-US" sz="1800" b="1" dirty="0">
              <a:latin typeface="Courier New" panose="02070309020205020404" pitchFamily="49" charset="0"/>
              <a:cs typeface="Courier New" panose="02070309020205020404" pitchFamily="49" charset="0"/>
            </a:endParaRPr>
          </a:p>
        </p:txBody>
      </p:sp>
      <p:sp>
        <p:nvSpPr>
          <p:cNvPr id="13" name="Szövegdoboz 10"/>
          <p:cNvSpPr txBox="1">
            <a:spLocks noChangeArrowheads="1"/>
          </p:cNvSpPr>
          <p:nvPr/>
        </p:nvSpPr>
        <p:spPr bwMode="auto">
          <a:xfrm>
            <a:off x="4918412" y="4125401"/>
            <a:ext cx="18389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.rotate(phi)</a:t>
            </a:r>
            <a:endParaRPr lang="hu-HU" altLang="en-US" sz="1800" b="1" dirty="0">
              <a:latin typeface="Courier New" panose="02070309020205020404" pitchFamily="49" charset="0"/>
              <a:cs typeface="Courier New" panose="02070309020205020404" pitchFamily="49" charset="0"/>
            </a:endParaRPr>
          </a:p>
        </p:txBody>
      </p:sp>
      <p:sp>
        <p:nvSpPr>
          <p:cNvPr id="14" name="Szövegdoboz 10"/>
          <p:cNvSpPr txBox="1">
            <a:spLocks noChangeArrowheads="1"/>
          </p:cNvSpPr>
          <p:nvPr/>
        </p:nvSpPr>
        <p:spPr bwMode="auto">
          <a:xfrm>
            <a:off x="1722704" y="4125401"/>
            <a:ext cx="1563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1800" b="1" dirty="0">
                <a:latin typeface="Courier New" panose="02070309020205020404" pitchFamily="49" charset="0"/>
                <a:cs typeface="Courier New" panose="02070309020205020404" pitchFamily="49" charset="0"/>
              </a:rPr>
              <a:t>new Mat4</a:t>
            </a:r>
            <a:r>
              <a:rPr lang="en-US" altLang="en-US" sz="1800" b="1" dirty="0">
                <a:latin typeface="Courier New" panose="02070309020205020404" pitchFamily="49" charset="0"/>
                <a:cs typeface="Courier New" panose="02070309020205020404" pitchFamily="49" charset="0"/>
              </a:rPr>
              <a:t>()</a:t>
            </a:r>
            <a:endParaRPr lang="hu-HU" altLang="en-US" sz="1800" b="1" dirty="0">
              <a:latin typeface="Courier New" panose="02070309020205020404" pitchFamily="49" charset="0"/>
              <a:cs typeface="Courier New" panose="02070309020205020404" pitchFamily="49" charset="0"/>
            </a:endParaRPr>
          </a:p>
        </p:txBody>
      </p:sp>
      <p:sp>
        <p:nvSpPr>
          <p:cNvPr id="33" name="Szövegdoboz 10"/>
          <p:cNvSpPr txBox="1">
            <a:spLocks noChangeArrowheads="1"/>
          </p:cNvSpPr>
          <p:nvPr/>
        </p:nvSpPr>
        <p:spPr bwMode="auto">
          <a:xfrm>
            <a:off x="100474" y="3615198"/>
            <a:ext cx="26661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from vertex buffer</a:t>
            </a:r>
            <a:endParaRPr lang="hu-HU" altLang="en-US" sz="1800" b="1" dirty="0">
              <a:latin typeface="Courier New" panose="02070309020205020404" pitchFamily="49" charset="0"/>
              <a:cs typeface="Courier New" panose="02070309020205020404" pitchFamily="49" charset="0"/>
            </a:endParaRPr>
          </a:p>
        </p:txBody>
      </p:sp>
      <p:pic>
        <p:nvPicPr>
          <p:cNvPr id="16" name="Picture 1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2689425" y="2737550"/>
            <a:ext cx="957511" cy="954767"/>
          </a:xfrm>
          <a:prstGeom prst="rect">
            <a:avLst/>
          </a:prstGeom>
        </p:spPr>
      </p:pic>
      <p:pic>
        <p:nvPicPr>
          <p:cNvPr id="17" name="Picture 16"/>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7111002" y="2737550"/>
            <a:ext cx="1160536" cy="954767"/>
          </a:xfrm>
          <a:prstGeom prst="rect">
            <a:avLst/>
          </a:prstGeom>
        </p:spPr>
      </p:pic>
      <p:pic>
        <p:nvPicPr>
          <p:cNvPr id="18" name="Picture 1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5062810" y="2746753"/>
            <a:ext cx="1953431" cy="954767"/>
          </a:xfrm>
          <a:prstGeom prst="rect">
            <a:avLst/>
          </a:prstGeom>
        </p:spPr>
      </p:pic>
      <p:pic>
        <p:nvPicPr>
          <p:cNvPr id="19" name="Picture 18"/>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3813344" y="2737550"/>
            <a:ext cx="1126241" cy="954767"/>
          </a:xfrm>
          <a:prstGeom prst="rect">
            <a:avLst/>
          </a:prstGeom>
        </p:spPr>
      </p:pic>
      <p:pic>
        <p:nvPicPr>
          <p:cNvPr id="20" name="Picture 19"/>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184148" y="3012084"/>
            <a:ext cx="1338869" cy="408794"/>
          </a:xfrm>
          <a:prstGeom prst="rect">
            <a:avLst/>
          </a:prstGeom>
        </p:spPr>
      </p:pic>
      <p:pic>
        <p:nvPicPr>
          <p:cNvPr id="21" name="Picture 20"/>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1253598" y="2137310"/>
            <a:ext cx="1592651" cy="408794"/>
          </a:xfrm>
          <a:prstGeom prst="rect">
            <a:avLst/>
          </a:prstGeom>
        </p:spPr>
      </p:pic>
      <p:sp>
        <p:nvSpPr>
          <p:cNvPr id="22" name="Szövegdoboz 10"/>
          <p:cNvSpPr txBox="1">
            <a:spLocks noChangeArrowheads="1"/>
          </p:cNvSpPr>
          <p:nvPr/>
        </p:nvSpPr>
        <p:spPr bwMode="auto">
          <a:xfrm>
            <a:off x="6516838" y="4125401"/>
            <a:ext cx="26661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.translate(</a:t>
            </a:r>
            <a:r>
              <a:rPr lang="en-US" altLang="en-US" sz="1800" b="1" dirty="0" err="1">
                <a:latin typeface="Courier New" panose="02070309020205020404" pitchFamily="49" charset="0"/>
                <a:cs typeface="Courier New" panose="02070309020205020404" pitchFamily="49" charset="0"/>
              </a:rPr>
              <a:t>qx</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qy</a:t>
            </a:r>
            <a:r>
              <a:rPr lang="en-US" altLang="en-US" sz="1800" b="1" dirty="0">
                <a:latin typeface="Courier New" panose="02070309020205020404" pitchFamily="49" charset="0"/>
                <a:cs typeface="Courier New" panose="02070309020205020404" pitchFamily="49" charset="0"/>
              </a:rPr>
              <a:t>)</a:t>
            </a:r>
            <a:endParaRPr lang="hu-HU" altLang="en-US" sz="1800" b="1" dirty="0">
              <a:latin typeface="Courier New" panose="02070309020205020404" pitchFamily="49" charset="0"/>
              <a:cs typeface="Courier New" panose="02070309020205020404" pitchFamily="49" charset="0"/>
            </a:endParaRPr>
          </a:p>
        </p:txBody>
      </p:sp>
      <p:sp>
        <p:nvSpPr>
          <p:cNvPr id="3" name="TextBox 2"/>
          <p:cNvSpPr txBox="1"/>
          <p:nvPr/>
        </p:nvSpPr>
        <p:spPr>
          <a:xfrm>
            <a:off x="234044" y="5384181"/>
            <a:ext cx="6171882" cy="461665"/>
          </a:xfrm>
          <a:prstGeom prst="rect">
            <a:avLst/>
          </a:prstGeom>
          <a:noFill/>
        </p:spPr>
        <p:txBody>
          <a:bodyPr wrap="none" rtlCol="0">
            <a:spAutoFit/>
          </a:bodyPr>
          <a:lstStyle/>
          <a:p>
            <a:r>
              <a:rPr lang="en-US" sz="2400" dirty="0">
                <a:latin typeface="Whipsmart" panose="020B0502030203050204" pitchFamily="34" charset="0"/>
              </a:rPr>
              <a:t>vector-matrix multiplication happens in the </a:t>
            </a:r>
            <a:r>
              <a:rPr lang="en-US" sz="2400" dirty="0" err="1">
                <a:latin typeface="Whipsmart" panose="020B0502030203050204" pitchFamily="34" charset="0"/>
              </a:rPr>
              <a:t>shader</a:t>
            </a:r>
            <a:endParaRPr lang="en-US" sz="2400" dirty="0">
              <a:latin typeface="Whipsmart" panose="020B0502030203050204" pitchFamily="34" charset="0"/>
            </a:endParaRPr>
          </a:p>
        </p:txBody>
      </p:sp>
      <p:sp>
        <p:nvSpPr>
          <p:cNvPr id="23" name="TextBox 22"/>
          <p:cNvSpPr txBox="1"/>
          <p:nvPr/>
        </p:nvSpPr>
        <p:spPr>
          <a:xfrm>
            <a:off x="3391431" y="4489333"/>
            <a:ext cx="3098925" cy="461665"/>
          </a:xfrm>
          <a:prstGeom prst="rect">
            <a:avLst/>
          </a:prstGeom>
          <a:noFill/>
        </p:spPr>
        <p:txBody>
          <a:bodyPr wrap="none" rtlCol="0">
            <a:spAutoFit/>
          </a:bodyPr>
          <a:lstStyle/>
          <a:p>
            <a:r>
              <a:rPr lang="en-US" sz="2400" dirty="0">
                <a:latin typeface="Whipsmart" panose="020B0502030203050204" pitchFamily="34" charset="0"/>
              </a:rPr>
              <a:t>compose matrix on host</a:t>
            </a:r>
          </a:p>
        </p:txBody>
      </p:sp>
      <p:cxnSp>
        <p:nvCxnSpPr>
          <p:cNvPr id="7" name="Straight Arrow Connector 6"/>
          <p:cNvCxnSpPr/>
          <p:nvPr/>
        </p:nvCxnSpPr>
        <p:spPr>
          <a:xfrm flipV="1">
            <a:off x="1507253" y="3313930"/>
            <a:ext cx="1115367" cy="21070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42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par>
                                <p:cTn id="49" presetID="10"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22" grpId="0"/>
      <p:bldP spid="3"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dirty="0"/>
              <a:t>View transformation</a:t>
            </a:r>
            <a:r>
              <a:rPr lang="en-US" dirty="0"/>
              <a:t> – 2D camera, </a:t>
            </a:r>
            <a:r>
              <a:rPr lang="en-US" dirty="0" err="1"/>
              <a:t>OrthoCamera</a:t>
            </a:r>
            <a:endParaRPr lang="en-US" dirty="0"/>
          </a:p>
        </p:txBody>
      </p:sp>
      <p:sp>
        <p:nvSpPr>
          <p:cNvPr id="17" name="Content Placeholder 16"/>
          <p:cNvSpPr>
            <a:spLocks noGrp="1"/>
          </p:cNvSpPr>
          <p:nvPr>
            <p:ph idx="1"/>
          </p:nvPr>
        </p:nvSpPr>
        <p:spPr/>
        <p:txBody>
          <a:bodyPr/>
          <a:lstStyle/>
          <a:p>
            <a:r>
              <a:rPr lang="hu-HU" dirty="0"/>
              <a:t>Where does this</a:t>
            </a:r>
            <a:r>
              <a:rPr lang="en-US" dirty="0"/>
              <a:t> vertex</a:t>
            </a:r>
            <a:r>
              <a:rPr lang="hu-HU" dirty="0"/>
              <a:t> go on the screen?</a:t>
            </a:r>
          </a:p>
          <a:p>
            <a:pPr marL="342900" lvl="1" indent="0">
              <a:buNone/>
            </a:pPr>
            <a:r>
              <a:rPr lang="hu-HU" dirty="0"/>
              <a:t>also</a:t>
            </a:r>
            <a:r>
              <a:rPr lang="en-US" dirty="0"/>
              <a:t>:</a:t>
            </a:r>
          </a:p>
          <a:p>
            <a:r>
              <a:rPr lang="en-US" dirty="0"/>
              <a:t>What do I do with everything in the world, to get this part in particular on my screen?</a:t>
            </a:r>
          </a:p>
        </p:txBody>
      </p:sp>
      <p:cxnSp>
        <p:nvCxnSpPr>
          <p:cNvPr id="24" name="Straight Arrow Connector 23"/>
          <p:cNvCxnSpPr/>
          <p:nvPr/>
        </p:nvCxnSpPr>
        <p:spPr>
          <a:xfrm flipV="1">
            <a:off x="1982037" y="3577842"/>
            <a:ext cx="0" cy="2422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911888" y="5341327"/>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1982037" y="3437811"/>
            <a:ext cx="4759933" cy="1600939"/>
            <a:chOff x="2642716" y="3440747"/>
            <a:chExt cx="6346577" cy="2134585"/>
          </a:xfrm>
        </p:grpSpPr>
        <p:sp>
          <p:nvSpPr>
            <p:cNvPr id="35" name="Rectangle 34"/>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5"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6"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7"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39" name="Straight Connector 38"/>
          <p:cNvCxnSpPr/>
          <p:nvPr/>
        </p:nvCxnSpPr>
        <p:spPr>
          <a:xfrm>
            <a:off x="1914360" y="4860581"/>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717757" y="4722082"/>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56" name="TextBox 55"/>
          <p:cNvSpPr txBox="1"/>
          <p:nvPr/>
        </p:nvSpPr>
        <p:spPr>
          <a:xfrm>
            <a:off x="2417701" y="5122631"/>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49" name="Rectangle 48"/>
          <p:cNvSpPr/>
          <p:nvPr/>
        </p:nvSpPr>
        <p:spPr>
          <a:xfrm>
            <a:off x="1508760" y="4847194"/>
            <a:ext cx="960120" cy="99306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740123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840337" y="1545768"/>
            <a:ext cx="4759933" cy="1600939"/>
            <a:chOff x="2642716" y="3440747"/>
            <a:chExt cx="6346577" cy="2134585"/>
          </a:xfrm>
        </p:grpSpPr>
        <p:sp>
          <p:nvSpPr>
            <p:cNvPr id="7" name="Rectangle 6"/>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9" name="Picture 28"/>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spTree>
    <p:extLst>
      <p:ext uri="{BB962C8B-B14F-4D97-AF65-F5344CB8AC3E}">
        <p14:creationId xmlns:p14="http://schemas.microsoft.com/office/powerpoint/2010/main" val="172271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1.66667E-6 3.7037E-7 L -0.26024 0.16088 " pathEditMode="relative" rAng="0" ptsTypes="AA">
                                      <p:cBhvr>
                                        <p:cTn id="11" dur="2000" fill="hold"/>
                                        <p:tgtEl>
                                          <p:spTgt spid="6"/>
                                        </p:tgtEl>
                                        <p:attrNameLst>
                                          <p:attrName>ppt_x</p:attrName>
                                          <p:attrName>ppt_y</p:attrName>
                                        </p:attrNameLst>
                                      </p:cBhvr>
                                      <p:rCtr x="-13021" y="8032"/>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2220000">
                                      <p:cBhvr>
                                        <p:cTn id="20"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rot="2227785">
            <a:off x="-499661" y="2641270"/>
            <a:ext cx="4759933" cy="1600939"/>
            <a:chOff x="2642716" y="3440747"/>
            <a:chExt cx="6346577" cy="2134585"/>
          </a:xfrm>
        </p:grpSpPr>
        <p:sp>
          <p:nvSpPr>
            <p:cNvPr id="7" name="Rectangle 6"/>
            <p:cNvSpPr/>
            <p:nvPr/>
          </p:nvSpPr>
          <p:spPr>
            <a:xfrm rot="19363501">
              <a:off x="4456441" y="3829877"/>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0" name="Picture 1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pic>
        <p:nvPicPr>
          <p:cNvPr id="21" name="Picture 20"/>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099624" y="5640007"/>
            <a:ext cx="484175" cy="202997"/>
          </a:xfrm>
          <a:prstGeom prst="rect">
            <a:avLst/>
          </a:prstGeom>
        </p:spPr>
      </p:pic>
    </p:spTree>
    <p:extLst>
      <p:ext uri="{BB962C8B-B14F-4D97-AF65-F5344CB8AC3E}">
        <p14:creationId xmlns:p14="http://schemas.microsoft.com/office/powerpoint/2010/main" val="415192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6"/>
                                        </p:tgtEl>
                                      </p:cBhvr>
                                      <p:by x="100000" y="125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6"/>
                                        </p:tgtEl>
                                      </p:cBhvr>
                                      <p:by x="72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60.00835"/>
  <p:tag name="ORIGINALWIDTH" val="98.263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m}&#10;$$&#10;&#10;\end{document}"/>
  <p:tag name="IGUANATEXSIZE" val="32"/>
  <p:tag name="IGUANATEXCURSOR" val="788"/>
</p:tagLst>
</file>

<file path=ppt/tags/tag10.xml><?xml version="1.0" encoding="utf-8"?>
<p:tagLst xmlns:a="http://schemas.openxmlformats.org/drawingml/2006/main" xmlns:r="http://schemas.openxmlformats.org/officeDocument/2006/relationships" xmlns:p="http://schemas.openxmlformats.org/presentationml/2006/main">
  <p:tag name="ORIGINALHEIGHT" val="522.0728"/>
  <p:tag name="ORIGINALWIDTH" val="615.83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s_\idx{x} &amp; 0 &amp; 0 \\ 0 &amp; s_\idx{y} &amp; 0 \\ 0 &amp; 0 &amp; 1 \end{bmatrix}&#10;$$&#10;&#10;\end{document}"/>
  <p:tag name="IGUANATEXSIZE" val="24"/>
  <p:tag name="IGUANATEXCURSOR" val="777"/>
</p:tagLst>
</file>

<file path=ppt/tags/tag11.xml><?xml version="1.0" encoding="utf-8"?>
<p:tagLst xmlns:a="http://schemas.openxmlformats.org/drawingml/2006/main" xmlns:r="http://schemas.openxmlformats.org/officeDocument/2006/relationships" xmlns:p="http://schemas.openxmlformats.org/presentationml/2006/main">
  <p:tag name="ORIGINALHEIGHT" val="223.5312"/>
  <p:tag name="ORIGINALWIDTH" val="732.102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m_\idx{x} &amp; m_\idx{y} &amp; 1 \end{pmatrix}&#10;$$&#10;&#10;\end{document}"/>
  <p:tag name="IGUANATEXSIZE" val="24"/>
  <p:tag name="IGUANATEXCURSOR" val="828"/>
</p:tagLst>
</file>

<file path=ppt/tags/tag12.xml><?xml version="1.0" encoding="utf-8"?>
<p:tagLst xmlns:a="http://schemas.openxmlformats.org/drawingml/2006/main" xmlns:r="http://schemas.openxmlformats.org/officeDocument/2006/relationships" xmlns:p="http://schemas.openxmlformats.org/presentationml/2006/main">
  <p:tag name="ORIGINALHEIGHT" val="223.5312"/>
  <p:tag name="ORIGINALWIDTH" val="870.87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 =&#10;$$&#10;&#10;\end{document}"/>
  <p:tag name="IGUANATEXSIZE" val="24"/>
  <p:tag name="IGUANATEXCURSOR" val="828"/>
</p:tagLst>
</file>

<file path=ppt/tags/tag13.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60.00835"/>
  <p:tag name="ORIGINALWIDTH" val="98.263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w}&#10;$$&#10;&#10;\end{document}"/>
  <p:tag name="IGUANATEXSIZE" val="32"/>
  <p:tag name="IGUANATEXCURSOR" val="787"/>
</p:tagLst>
</file>

<file path=ppt/tags/tag20.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22.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23.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24.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5.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142.3705"/>
  <p:tag name="ORIGINALWIDTH" val="958.300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phantom{\frac{1}{2}\rmx{S}_\idx{windowsize}\rmx{R}_\idx{windowangle}\rmx{T}_\idx{windowpos}}\right)^{-1}&#10;$$&#10;&#10;\end{document}"/>
  <p:tag name="IGUANATEXSIZE" val="24"/>
  <p:tag name="IGUANATEXCURSOR" val="855"/>
  <p:tag name="TRANSPARENCY" val="True"/>
  <p:tag name="FILENAME" val=""/>
  <p:tag name="INPUTTYPE" val="0"/>
  <p:tag name="LATEXENGINEID" val="0"/>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256.5"/>
  <p:tag name="ORIGINALWIDTH" val="65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1}{2}\rmx{S}_\idx{windowsize}&#10;$$&#10;&#10;\end{document}"/>
  <p:tag name="IGUANATEXSIZE" val="24"/>
  <p:tag name="IGUANATEXCURSOR" val="816"/>
  <p:tag name="TRANSPARENCY" val="True"/>
  <p:tag name="FILENAME" val=""/>
  <p:tag name="INPUTTYPE" val="0"/>
  <p:tag name="LATEXENGINEID" val="0"/>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137.25"/>
  <p:tag name="ORIGINALWIDTH" val="66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windowangle}&#10;$$&#10;&#10;\end{document}"/>
  <p:tag name="IGUANATEXSIZE" val="24"/>
  <p:tag name="IGUANATEXCURSOR" val="806"/>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60.00835"/>
  <p:tag name="ORIGINALWIDTH" val="50.257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c}&#10;$$&#10;&#10;\end{document}"/>
  <p:tag name="IGUANATEXSIZE" val="32"/>
  <p:tag name="IGUANATEXCURSOR" val="787"/>
</p:tagLst>
</file>

<file path=ppt/tags/tag30.xml><?xml version="1.0" encoding="utf-8"?>
<p:tagLst xmlns:a="http://schemas.openxmlformats.org/drawingml/2006/main" xmlns:r="http://schemas.openxmlformats.org/officeDocument/2006/relationships" xmlns:p="http://schemas.openxmlformats.org/presentationml/2006/main">
  <p:tag name="ORIGINALHEIGHT" val="138"/>
  <p:tag name="ORIGINALWIDTH" val="5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windowpos}&#10;$$&#10;&#10;\end{document}"/>
  <p:tag name="IGUANATEXSIZE" val="24"/>
  <p:tag name="IGUANATEXCURSOR" val="803"/>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86.26205"/>
  <p:tag name="ORIGINALWIDTH" val="126.01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M}&#10;$$&#10;&#10;\end{document}"/>
  <p:tag name="IGUANATEXSIZE" val="32"/>
  <p:tag name="IGUANATEXCURSOR" val="786"/>
</p:tagLst>
</file>

<file path=ppt/tags/tag5.xml><?xml version="1.0" encoding="utf-8"?>
<p:tagLst xmlns:a="http://schemas.openxmlformats.org/drawingml/2006/main" xmlns:r="http://schemas.openxmlformats.org/officeDocument/2006/relationships" xmlns:p="http://schemas.openxmlformats.org/presentationml/2006/main">
  <p:tag name="ORIGINALHEIGHT" val="84.76181"/>
  <p:tag name="ORIGINALWIDTH" val="85.5119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V}&#10;$$&#10;&#10;\end{document}"/>
  <p:tag name="IGUANATEXSIZE" val="32"/>
  <p:tag name="IGUANATEXCURSOR" val="786"/>
</p:tagLst>
</file>

<file path=ppt/tags/tag6.xml><?xml version="1.0" encoding="utf-8"?>
<p:tagLst xmlns:a="http://schemas.openxmlformats.org/drawingml/2006/main" xmlns:r="http://schemas.openxmlformats.org/officeDocument/2006/relationships" xmlns:p="http://schemas.openxmlformats.org/presentationml/2006/main">
  <p:tag name="ORIGINALHEIGHT" val="181.3178"/>
  <p:tag name="ORIGINALWIDTH" val="719.38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w_\idx{x} &amp; w_\idx{y} &amp; 1 \end{bmatrix} =&#10;$$&#10;$$&#10;\begin{bmatrix} m_\idx{x} &amp; m_\idx{y} &amp; 1 \end{bmatrix}&#10;\begin{bmatrix} s_\idx{x} &amp; 0 &amp; 0 \\ 0 &amp; s_\idx{y} &amp; 0 \\ 0 &amp; 0 &amp; 1 \end{bmatrix}&#10;\begin{bmatrix} \cos \varphi &amp; \sin \varphi &amp; 0 \\ -\sin \varphi &amp; \cos \varphi &amp; 0 \\ 0 &amp; 0 &amp; 1 \end{bmatrix}&#10;\begin{bmatrix} 1 &amp; 0 &amp; 0 \\ 0 &amp; 1 &amp; 0 \\ q_\idx{x} &amp; q_\idx{y} &amp; 1 \end{bmatrix}&#10;$$&#10;&#10;\end{document}"/>
  <p:tag name="IGUANATEXSIZE" val="24"/>
  <p:tag name="IGUANATEXCURSOR" val="873"/>
</p:tagLst>
</file>

<file path=ppt/tags/tag7.xml><?xml version="1.0" encoding="utf-8"?>
<p:tagLst xmlns:a="http://schemas.openxmlformats.org/drawingml/2006/main" xmlns:r="http://schemas.openxmlformats.org/officeDocument/2006/relationships" xmlns:p="http://schemas.openxmlformats.org/presentationml/2006/main">
  <p:tag name="ORIGINALHEIGHT" val="522.0728"/>
  <p:tag name="ORIGINALWIDTH" val="523.573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 &amp; 0 &amp; 0 \\ 0 &amp; 1 &amp; 0 \\ 0 &amp; 0 &amp; 1 \end{bmatrix}&#10;$$&#10;&#10;\end{document}"/>
  <p:tag name="IGUANATEXSIZE" val="24"/>
  <p:tag name="IGUANATEXCURSOR" val="827"/>
</p:tagLst>
</file>

<file path=ppt/tags/tag8.xml><?xml version="1.0" encoding="utf-8"?>
<p:tagLst xmlns:a="http://schemas.openxmlformats.org/drawingml/2006/main" xmlns:r="http://schemas.openxmlformats.org/officeDocument/2006/relationships" xmlns:p="http://schemas.openxmlformats.org/presentationml/2006/main">
  <p:tag name="ORIGINALHEIGHT" val="522.0728"/>
  <p:tag name="ORIGINALWIDTH" val="634.588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 &amp; 0 &amp; 0 \\ 0 &amp; 1 &amp; 0 \\ q_\idx{x} &amp; q_\idx{y} &amp; 1 \end{bmatrix}&#10;$$&#10;&#10;\end{document}"/>
  <p:tag name="IGUANATEXSIZE" val="24"/>
  <p:tag name="IGUANATEXCURSOR" val="780"/>
</p:tagLst>
</file>

<file path=ppt/tags/tag9.xml><?xml version="1.0" encoding="utf-8"?>
<p:tagLst xmlns:a="http://schemas.openxmlformats.org/drawingml/2006/main" xmlns:r="http://schemas.openxmlformats.org/officeDocument/2006/relationships" xmlns:p="http://schemas.openxmlformats.org/presentationml/2006/main">
  <p:tag name="ORIGINALHEIGHT" val="522.0728"/>
  <p:tag name="ORIGINALWIDTH" val="1068.14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cos \varphi &amp; \sin \varphi &amp; 0 \\ -\sin \varphi &amp; \cos \varphi &amp; 0 \\ 0 &amp; 0 &amp; 1 \end{bmatrix}&#10;$$&#10;&#10;\end{document}"/>
  <p:tag name="IGUANATEXSIZE" val="24"/>
  <p:tag name="IGUANATEXCURSOR" val="891"/>
</p:tagLst>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5668</TotalTime>
  <Words>872</Words>
  <Application>Microsoft Office PowerPoint</Application>
  <PresentationFormat>On-screen Show (4:3)</PresentationFormat>
  <Paragraphs>102</Paragraphs>
  <Slides>14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Consolas</vt:lpstr>
      <vt:lpstr>Corbel</vt:lpstr>
      <vt:lpstr>Courier New</vt:lpstr>
      <vt:lpstr>Times New Roman</vt:lpstr>
      <vt:lpstr>Whipsmart</vt:lpstr>
      <vt:lpstr>Xolonium</vt:lpstr>
      <vt:lpstr>1_Office Theme</vt:lpstr>
      <vt:lpstr>2D camera</vt:lpstr>
      <vt:lpstr>Transformation pipeline</vt:lpstr>
      <vt:lpstr>Model and world coordinates (static interpretation)</vt:lpstr>
      <vt:lpstr>Model and world coordinates (dynamic interpretation)</vt:lpstr>
      <vt:lpstr>Constructing a model transformation</vt:lpstr>
      <vt:lpstr>Constructing a model transformation</vt:lpstr>
      <vt:lpstr>View transformation – 2D camera, OrthoCamera</vt:lpstr>
      <vt:lpstr>PowerPoint Presentation</vt:lpstr>
      <vt:lpstr>PowerPoint Presentation</vt:lpstr>
      <vt:lpstr>PowerPoint Presentation</vt:lpstr>
      <vt:lpstr>OrthoCamera</vt:lpstr>
      <vt:lpstr>OrthoCamera:: updateViewProjMatrix</vt:lpstr>
      <vt:lpstr>Drawing with the camera</vt:lpstr>
      <vt:lpstr>Scene</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WebGL</dc:title>
  <dc:creator>László Szécsi</dc:creator>
  <cp:lastModifiedBy>László</cp:lastModifiedBy>
  <cp:revision>180</cp:revision>
  <dcterms:created xsi:type="dcterms:W3CDTF">2017-01-23T15:49:11Z</dcterms:created>
  <dcterms:modified xsi:type="dcterms:W3CDTF">2023-10-09T14:52:38Z</dcterms:modified>
</cp:coreProperties>
</file>