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35" d="100"/>
          <a:sy n="135"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10/11/2021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Drawing with the camera</a:t>
            </a:r>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Program.all</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Consolas" panose="020B0609020204030204" pitchFamily="49" charset="0"/>
                <a:cs typeface="Consolas" panose="020B0609020204030204" pitchFamily="49" charset="0"/>
              </a:rPr>
              <a:t>Scene</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bg1">
                    <a:lumMod val="50000"/>
                  </a:schemeClr>
                </a:solidFill>
                <a:ea typeface="Times New Roman" panose="02020603050405020304" pitchFamily="18" charset="0"/>
              </a:rPr>
              <a:t>class Scene (</a:t>
            </a:r>
            <a:endParaRPr lang="en-US" sz="2800" dirty="0">
              <a:solidFill>
                <a:schemeClr val="bg1">
                  <a:lumMod val="50000"/>
                </a:schemeClr>
              </a:solidFill>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bg1">
                    <a:lumMod val="50000"/>
                  </a:schemeClr>
                </a:solidFill>
                <a:ea typeface="Times New Roman" panose="02020603050405020304" pitchFamily="18" charset="0"/>
              </a:rPr>
              <a:t>  </a:t>
            </a:r>
            <a:r>
              <a:rPr lang="en-US" sz="2800" dirty="0" err="1">
                <a:solidFill>
                  <a:schemeClr val="bg1">
                    <a:lumMod val="50000"/>
                  </a:schemeClr>
                </a:solidFill>
                <a:ea typeface="Times New Roman" panose="02020603050405020304" pitchFamily="18" charset="0"/>
              </a:rPr>
              <a:t>val</a:t>
            </a:r>
            <a:r>
              <a:rPr lang="en-US" sz="2800" dirty="0">
                <a:solidFill>
                  <a:schemeClr val="bg1">
                    <a:lumMod val="50000"/>
                  </a:schemeClr>
                </a:solidFill>
                <a:ea typeface="Times New Roman" panose="02020603050405020304" pitchFamily="18" charset="0"/>
              </a:rPr>
              <a:t> </a:t>
            </a:r>
            <a:r>
              <a:rPr lang="en-US" sz="2800" i="1" dirty="0" err="1">
                <a:solidFill>
                  <a:schemeClr val="bg1">
                    <a:lumMod val="50000"/>
                  </a:schemeClr>
                </a:solidFill>
                <a:ea typeface="Times New Roman" panose="02020603050405020304" pitchFamily="18" charset="0"/>
              </a:rPr>
              <a:t>gl</a:t>
            </a:r>
            <a:r>
              <a:rPr lang="en-US" sz="2800" i="1" dirty="0">
                <a:solidFill>
                  <a:schemeClr val="bg1">
                    <a:lumMod val="50000"/>
                  </a:schemeClr>
                </a:solidFill>
                <a:ea typeface="Times New Roman" panose="02020603050405020304" pitchFamily="18" charset="0"/>
              </a:rPr>
              <a:t> </a:t>
            </a:r>
            <a:r>
              <a:rPr lang="en-US" sz="2800" dirty="0">
                <a:solidFill>
                  <a:schemeClr val="bg1">
                    <a:lumMod val="50000"/>
                  </a:schemeClr>
                </a:solidFill>
                <a:ea typeface="Times New Roman" panose="02020603050405020304" pitchFamily="18" charset="0"/>
              </a:rPr>
              <a:t>: WebGL2RenderingContext)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chemeClr val="bg1">
                    <a:lumMod val="50000"/>
                  </a:schemeClr>
                </a:solidFill>
                <a:ea typeface="Times New Roman" panose="02020603050405020304" pitchFamily="18" charset="0"/>
              </a:rPr>
              <a:t>                  </a:t>
            </a:r>
            <a:r>
              <a:rPr lang="en-US" sz="2800" i="1" dirty="0" err="1">
                <a:solidFill>
                  <a:schemeClr val="bg1">
                    <a:lumMod val="50000"/>
                  </a:schemeClr>
                </a:solidFill>
                <a:ea typeface="Times New Roman" panose="02020603050405020304" pitchFamily="18" charset="0"/>
              </a:rPr>
              <a:t>UniformProvider</a:t>
            </a:r>
            <a:r>
              <a:rPr lang="en-US" sz="2800" dirty="0">
                <a:solidFill>
                  <a:schemeClr val="bg1">
                    <a:lumMod val="50000"/>
                  </a:schemeClr>
                </a:solidFill>
                <a:ea typeface="Times New Roman" panose="02020603050405020304" pitchFamily="18" charset="0"/>
              </a:rPr>
              <a:t>("scene"){</a:t>
            </a:r>
            <a:endParaRPr lang="en-US" sz="2800" dirty="0">
              <a:solidFill>
                <a:schemeClr val="bg1">
                  <a:lumMod val="50000"/>
                </a:schemeClr>
              </a:solidFill>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chemeClr val="bg1">
                    <a:lumMod val="50000"/>
                  </a:schemeClr>
                </a:solidFill>
                <a:ea typeface="Times New Roman" panose="02020603050405020304" pitchFamily="18" charset="0"/>
              </a:rPr>
              <a:t>addComponentsAndGatherUniforms</a:t>
            </a:r>
            <a:r>
              <a:rPr lang="en-US" sz="2800" dirty="0">
                <a:solidFill>
                  <a:schemeClr val="bg1">
                    <a:lumMod val="50000"/>
                  </a:schemeClr>
                </a:solidFill>
                <a:ea typeface="Times New Roman" panose="02020603050405020304" pitchFamily="18" charset="0"/>
              </a:rPr>
              <a:t>(*</a:t>
            </a:r>
            <a:r>
              <a:rPr lang="en-US" sz="2800" dirty="0" err="1">
                <a:solidFill>
                  <a:schemeClr val="bg1">
                    <a:lumMod val="50000"/>
                  </a:schemeClr>
                </a:solidFill>
                <a:ea typeface="Times New Roman" panose="02020603050405020304" pitchFamily="18" charset="0"/>
              </a:rPr>
              <a:t>Program.all</a:t>
            </a:r>
            <a:r>
              <a:rPr lang="en-US" sz="2800" dirty="0">
                <a:solidFill>
                  <a:schemeClr val="bg1">
                    <a:lumMod val="50000"/>
                  </a:schemeClr>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800" dirty="0">
              <a:solidFill>
                <a:srgbClr val="000000"/>
              </a:solidFill>
              <a:ea typeface="Times New Roman" panose="02020603050405020304" pitchFamily="18" charset="0"/>
              <a:cs typeface="Times New Roman" panose="02020603050405020304" pitchFamily="18"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2800" dirty="0">
                <a:solidFill>
                  <a:schemeClr val="bg1">
                    <a:lumMod val="50000"/>
                  </a:schemeClr>
                </a:solidFill>
                <a:ea typeface="Times New Roman" panose="02020603050405020304" pitchFamily="18" charset="0"/>
                <a:cs typeface="Times New Roman" panose="02020603050405020304" pitchFamily="18" charset="0"/>
              </a:rPr>
              <a:t>{ </a:t>
            </a:r>
            <a:r>
              <a:rPr lang="en-US" sz="2800" dirty="0" err="1">
                <a:solidFill>
                  <a:schemeClr val="bg1">
                    <a:lumMod val="50000"/>
                  </a:schemeClr>
                </a:solidFill>
                <a:ea typeface="Times New Roman" panose="02020603050405020304" pitchFamily="18" charset="0"/>
                <a:cs typeface="Times New Roman" panose="02020603050405020304" pitchFamily="18" charset="0"/>
              </a:rPr>
              <a:t>it.draw</a:t>
            </a:r>
            <a:r>
              <a:rPr lang="en-US" sz="2800" dirty="0">
                <a:solidFill>
                  <a:schemeClr val="bg1">
                    <a:lumMod val="50000"/>
                  </a:schemeClr>
                </a:solidFill>
                <a:ea typeface="Times New Roman" panose="02020603050405020304" pitchFamily="18" charset="0"/>
                <a:cs typeface="Times New Roman" panose="02020603050405020304" pitchFamily="18" charset="0"/>
              </a:rPr>
              <a:t>(</a:t>
            </a:r>
            <a:r>
              <a:rPr lang="hu-HU" sz="2800" dirty="0">
                <a:solidFill>
                  <a:schemeClr val="bg1">
                    <a:lumMod val="50000"/>
                  </a:schemeClr>
                </a:solidFill>
                <a:ea typeface="Times New Roman" panose="02020603050405020304" pitchFamily="18" charset="0"/>
                <a:cs typeface="Times New Roman" panose="02020603050405020304" pitchFamily="18" charset="0"/>
              </a:rPr>
              <a:t> </a:t>
            </a:r>
            <a:r>
              <a:rPr lang="en-US" sz="2800" dirty="0">
                <a:solidFill>
                  <a:schemeClr val="bg1">
                    <a:lumMod val="50000"/>
                  </a:schemeClr>
                </a:solidFill>
                <a:ea typeface="Times New Roman" panose="02020603050405020304" pitchFamily="18" charset="0"/>
                <a:cs typeface="Times New Roman" panose="02020603050405020304" pitchFamily="18" charset="0"/>
              </a:rPr>
              <a:t>this, </a:t>
            </a:r>
            <a:r>
              <a:rPr lang="hu-HU" sz="2800" dirty="0">
                <a:solidFill>
                  <a:srgbClr val="000000"/>
                </a:solidFill>
                <a:ea typeface="Times New Roman" panose="02020603050405020304" pitchFamily="18" charset="0"/>
                <a:cs typeface="Times New Roman" panose="02020603050405020304" pitchFamily="18" charset="0"/>
              </a:rPr>
              <a:t>camera </a:t>
            </a:r>
            <a:r>
              <a:rPr lang="en-US" sz="2800" dirty="0">
                <a:solidFill>
                  <a:schemeClr val="bg1">
                    <a:lumMod val="50000"/>
                  </a:schemeClr>
                </a:solidFill>
                <a:ea typeface="Times New Roman" panose="02020603050405020304" pitchFamily="18" charset="0"/>
                <a:cs typeface="Times New Roman" panose="02020603050405020304" pitchFamily="18" charset="0"/>
              </a:rPr>
              <a:t>)</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
        <p:nvSpPr>
          <p:cNvPr id="2" name="Lightning Bolt 1">
            <a:extLst>
              <a:ext uri="{FF2B5EF4-FFF2-40B4-BE49-F238E27FC236}">
                <a16:creationId xmlns:a16="http://schemas.microsoft.com/office/drawing/2014/main" id="{4C405307-2507-4E35-B688-D17DC9879870}"/>
              </a:ext>
            </a:extLst>
          </p:cNvPr>
          <p:cNvSpPr/>
          <p:nvPr/>
        </p:nvSpPr>
        <p:spPr>
          <a:xfrm rot="16560291">
            <a:off x="4034795" y="-1024518"/>
            <a:ext cx="857693" cy="9970138"/>
          </a:xfrm>
          <a:prstGeom prst="lightningBolt">
            <a:avLst/>
          </a:prstGeom>
          <a:solidFill>
            <a:schemeClr val="bg1"/>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a:extLst>
              <a:ext uri="{FF2B5EF4-FFF2-40B4-BE49-F238E27FC236}">
                <a16:creationId xmlns:a16="http://schemas.microsoft.com/office/drawing/2014/main" id="{DB58BCB2-7F1F-4485-85C8-954D6A9E8CC1}"/>
              </a:ext>
            </a:extLst>
          </p:cNvPr>
          <p:cNvSpPr/>
          <p:nvPr/>
        </p:nvSpPr>
        <p:spPr>
          <a:xfrm rot="16490459">
            <a:off x="4143153" y="162414"/>
            <a:ext cx="857693" cy="9970138"/>
          </a:xfrm>
          <a:prstGeom prst="lightningBolt">
            <a:avLst/>
          </a:prstGeom>
          <a:solidFill>
            <a:schemeClr val="bg1"/>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5625</TotalTime>
  <Words>886</Words>
  <Application>Microsoft Office PowerPoint</Application>
  <PresentationFormat>On-screen Show (4:3)</PresentationFormat>
  <Paragraphs>104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Drawing with the camera</vt:lpstr>
      <vt:lpstr>Scene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180</cp:revision>
  <dcterms:created xsi:type="dcterms:W3CDTF">2017-01-23T15:49:11Z</dcterms:created>
  <dcterms:modified xsi:type="dcterms:W3CDTF">2021-10-11T20:45:16Z</dcterms:modified>
</cp:coreProperties>
</file>