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7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6" r:id="rId10"/>
    <p:sldId id="447" r:id="rId11"/>
    <p:sldId id="4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2" d="100"/>
          <a:sy n="92" d="100"/>
        </p:scale>
        <p:origin x="43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/>
              <a:t>Procedural Solid Texturing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Procedural normal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916920" cy="4351338"/>
          </a:xfrm>
        </p:spPr>
        <p:txBody>
          <a:bodyPr>
            <a:noAutofit/>
          </a:bodyPr>
          <a:lstStyle/>
          <a:p>
            <a:r>
              <a:rPr lang="hu-HU" dirty="0"/>
              <a:t>surface equation</a:t>
            </a:r>
            <a:endParaRPr lang="en-US" dirty="0"/>
          </a:p>
          <a:p>
            <a:r>
              <a:rPr lang="en-US" dirty="0"/>
              <a:t>surface normal formula</a:t>
            </a:r>
          </a:p>
          <a:p>
            <a:endParaRPr lang="en-US" dirty="0"/>
          </a:p>
          <a:p>
            <a:r>
              <a:rPr lang="en-US" dirty="0"/>
              <a:t>noise function</a:t>
            </a:r>
          </a:p>
          <a:p>
            <a:r>
              <a:rPr lang="en-US" dirty="0"/>
              <a:t>perturbed surface equation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thus: </a:t>
            </a:r>
            <a:r>
              <a:rPr lang="en-US" dirty="0">
                <a:solidFill>
                  <a:srgbClr val="FF0000"/>
                </a:solidFill>
              </a:rPr>
              <a:t>just add gradient-of-noise, evaluated 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worldPosition.xyz</a:t>
            </a:r>
            <a:r>
              <a:rPr lang="en-US" dirty="0">
                <a:solidFill>
                  <a:srgbClr val="FF0000"/>
                </a:solidFill>
              </a:rPr>
              <a:t>, to original normal, then normalize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multiply noise gradient function input and output with appropriate factors to tune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01" y="1825625"/>
            <a:ext cx="1514379" cy="429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4" y="3351631"/>
            <a:ext cx="668180" cy="421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81" y="2389757"/>
            <a:ext cx="2353261" cy="4999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59" y="4254096"/>
            <a:ext cx="9137481" cy="558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465136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00FF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47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Simple noise function and its gradient</a:t>
            </a:r>
            <a:endParaRPr lang="en-US" dirty="0"/>
          </a:p>
        </p:txBody>
      </p:sp>
      <p:sp>
        <p:nvSpPr>
          <p:cNvPr id="4" name="Téglalap 4"/>
          <p:cNvSpPr/>
          <p:nvPr/>
        </p:nvSpPr>
        <p:spPr>
          <a:xfrm>
            <a:off x="6162676" y="1762126"/>
            <a:ext cx="4505324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noiseGrad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(sf, r)) </a:t>
            </a:r>
            <a:r>
              <a:rPr lang="en-US" u="heavy" dirty="0">
                <a:solidFill>
                  <a:srgbClr val="C7004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Téglalap 4"/>
          <p:cNvSpPr/>
          <p:nvPr/>
        </p:nvSpPr>
        <p:spPr>
          <a:xfrm>
            <a:off x="1524001" y="1762126"/>
            <a:ext cx="4552951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.0;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(sf, r));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/ 32.0 + 0.5;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5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Procedural</a:t>
            </a:r>
            <a:r>
              <a:rPr lang="hu-HU" dirty="0" smtClean="0"/>
              <a:t> </a:t>
            </a:r>
            <a:r>
              <a:rPr lang="hu-HU" dirty="0" err="1" smtClean="0"/>
              <a:t>Solid</a:t>
            </a:r>
            <a:r>
              <a:rPr lang="hu-HU" dirty="0" smtClean="0"/>
              <a:t> </a:t>
            </a:r>
            <a:r>
              <a:rPr lang="hu-HU" dirty="0" err="1" smtClean="0"/>
              <a:t>Texturing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hu-HU" dirty="0" smtClean="0"/>
              <a:t>color (or any optical material parameter) </a:t>
            </a:r>
            <a:r>
              <a:rPr lang="en-US" dirty="0" smtClean="0"/>
              <a:t>as a function of</a:t>
            </a:r>
            <a:r>
              <a:rPr lang="hu-HU" dirty="0" smtClean="0"/>
              <a:t> position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hu-HU" dirty="0"/>
              <a:t>using a formula, not a texture</a:t>
            </a:r>
            <a:endParaRPr lang="hu-HU" dirty="0" smtClean="0"/>
          </a:p>
          <a:p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,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avoid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texture</a:t>
            </a:r>
            <a:r>
              <a:rPr lang="hu-HU" dirty="0" smtClean="0"/>
              <a:t> </a:t>
            </a:r>
            <a:r>
              <a:rPr lang="hu-HU" dirty="0" err="1" smtClean="0"/>
              <a:t>changing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moves</a:t>
            </a:r>
            <a:endParaRPr lang="hu-HU" dirty="0" smtClean="0"/>
          </a:p>
          <a:p>
            <a:pPr lvl="1"/>
            <a:r>
              <a:rPr lang="hu-HU" dirty="0" smtClean="0"/>
              <a:t>VS </a:t>
            </a:r>
            <a:r>
              <a:rPr lang="hu-HU" dirty="0" err="1" smtClean="0"/>
              <a:t>outputs</a:t>
            </a:r>
            <a:r>
              <a:rPr lang="hu-HU" dirty="0" smtClean="0"/>
              <a:t> </a:t>
            </a:r>
            <a:r>
              <a:rPr lang="hu-HU" sz="2000" b="1" dirty="0" err="1">
                <a:latin typeface="Courier New" pitchFamily="49" charset="0"/>
                <a:cs typeface="Courier New" pitchFamily="49" charset="0"/>
              </a:rPr>
              <a:t>modelPosition</a:t>
            </a:r>
            <a:endParaRPr lang="hu-HU" sz="20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hu-HU" dirty="0" err="1" smtClean="0"/>
              <a:t>yes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thing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vertexPosition</a:t>
            </a:r>
            <a:endParaRPr lang="hu-HU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hu-HU" dirty="0" err="1"/>
              <a:t>but</a:t>
            </a:r>
            <a:r>
              <a:rPr lang="hu-HU" dirty="0"/>
              <a:t> an input and an output </a:t>
            </a:r>
            <a:r>
              <a:rPr lang="hu-HU" dirty="0" err="1"/>
              <a:t>cannot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endParaRPr lang="hu-HU" dirty="0" smtClean="0"/>
          </a:p>
          <a:p>
            <a:pPr lvl="1"/>
            <a:r>
              <a:rPr lang="hu-HU" dirty="0" smtClean="0"/>
              <a:t>FS </a:t>
            </a:r>
            <a:r>
              <a:rPr lang="hu-HU" dirty="0" err="1" smtClean="0"/>
              <a:t>evaluates</a:t>
            </a:r>
            <a:r>
              <a:rPr lang="hu-HU" dirty="0" smtClean="0"/>
              <a:t> formula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sz="2000" b="1" dirty="0" err="1">
                <a:latin typeface="Courier New" pitchFamily="49" charset="0"/>
                <a:cs typeface="Courier New" pitchFamily="49" charset="0"/>
              </a:rPr>
              <a:t>modelPosition</a:t>
            </a:r>
            <a:endParaRPr lang="hu-HU" sz="20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hu-HU" dirty="0" err="1"/>
              <a:t>e.g</a:t>
            </a:r>
            <a:r>
              <a:rPr lang="hu-HU" dirty="0"/>
              <a:t>.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fract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modelPosition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hu-HU" dirty="0" err="1"/>
              <a:t>produces</a:t>
            </a:r>
            <a:r>
              <a:rPr lang="hu-HU" dirty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284"/>
          <a:stretch/>
        </p:blipFill>
        <p:spPr>
          <a:xfrm>
            <a:off x="6324599" y="5029200"/>
            <a:ext cx="3464379" cy="17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Wood</a:t>
            </a:r>
            <a:r>
              <a:rPr lang="en-US" dirty="0" smtClean="0"/>
              <a:t> – </a:t>
            </a:r>
            <a:r>
              <a:rPr lang="hu-HU" dirty="0" smtClean="0"/>
              <a:t>s</a:t>
            </a:r>
            <a:r>
              <a:rPr lang="en-US" dirty="0" err="1" smtClean="0"/>
              <a:t>awtooth</a:t>
            </a:r>
            <a:r>
              <a:rPr lang="hu-HU" dirty="0" smtClean="0"/>
              <a:t> </a:t>
            </a:r>
            <a:r>
              <a:rPr lang="hu-HU" dirty="0" err="1" smtClean="0"/>
              <a:t>stripes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float w = 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modelP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osition.x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vec3 color = mix(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darkWoodColor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w);	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4495800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arbitrary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constants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934200" y="3276600"/>
            <a:ext cx="15240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Wood</a:t>
            </a:r>
            <a:r>
              <a:rPr lang="en-US" dirty="0" smtClean="0"/>
              <a:t> – </a:t>
            </a:r>
            <a:r>
              <a:rPr lang="hu-HU" dirty="0" err="1" smtClean="0"/>
              <a:t>tune</a:t>
            </a:r>
            <a:r>
              <a:rPr lang="hu-HU" dirty="0" smtClean="0"/>
              <a:t> </a:t>
            </a:r>
            <a:r>
              <a:rPr lang="hu-HU" dirty="0" err="1" smtClean="0"/>
              <a:t>frequency</a:t>
            </a:r>
            <a:r>
              <a:rPr lang="hu-HU" dirty="0" smtClean="0"/>
              <a:t> (</a:t>
            </a:r>
            <a:r>
              <a:rPr lang="hu-HU" dirty="0" err="1" smtClean="0"/>
              <a:t>stripe</a:t>
            </a:r>
            <a:r>
              <a:rPr lang="hu-HU" dirty="0" smtClean="0"/>
              <a:t> </a:t>
            </a:r>
            <a:r>
              <a:rPr lang="hu-HU" dirty="0" err="1" smtClean="0"/>
              <a:t>width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float w = 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modelP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osition.x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hu-HU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hu-HU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vec3 color = 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mix(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material.lightWoodColor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darkWoodColor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w);	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Wood</a:t>
            </a:r>
            <a:r>
              <a:rPr lang="en-US" dirty="0" smtClean="0"/>
              <a:t> – </a:t>
            </a:r>
            <a:r>
              <a:rPr lang="hu-HU" dirty="0" err="1" smtClean="0"/>
              <a:t>perturb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float w = 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modelP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osition.x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hu-HU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endParaRPr lang="hu-HU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pow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hu-HU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snoise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modelP</a:t>
            </a:r>
            <a:r>
              <a:rPr lang="en-US" sz="2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osition.xyz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noiseFreq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noiseExp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material.noiseAmp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vec3 color = 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mix(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material.lightWoodColor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darkWoodColor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w);	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Simple noise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524000" y="1825624"/>
            <a:ext cx="9144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ysClr val="windowText" lastClr="000000"/>
                </a:solidFill>
              </a:rPr>
              <a:t>float snoise(vec3 r) {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vec3 s = vec3(7502, 22777, 4767);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float f = 0.0;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for(int i=0; i&lt;16; i++) {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  </a:t>
            </a:r>
            <a:r>
              <a:rPr lang="en-US">
                <a:solidFill>
                  <a:sysClr val="windowText" lastClr="000000"/>
                </a:solidFill>
              </a:rPr>
              <a:t>f += sin( dot(s - vec3(32768, 32768, 32768), r)</a:t>
            </a:r>
          </a:p>
          <a:p>
            <a:pPr>
              <a:defRPr/>
            </a:pPr>
            <a:r>
              <a:rPr lang="en-US">
                <a:solidFill>
                  <a:sysClr val="windowText" lastClr="000000"/>
                </a:solidFill>
              </a:rPr>
              <a:t>                                 / 65536.0);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  </a:t>
            </a:r>
            <a:r>
              <a:rPr lang="en-US">
                <a:solidFill>
                  <a:sysClr val="windowText" lastClr="000000"/>
                </a:solidFill>
              </a:rPr>
              <a:t>s = mod(s, 32768.0) * 2.0 + floor(s / 32768.0);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}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return f / 32.0 + 0.5;</a:t>
            </a:r>
          </a:p>
          <a:p>
            <a:pPr>
              <a:defRPr/>
            </a:pPr>
            <a:r>
              <a:rPr lang="en-US">
                <a:solidFill>
                  <a:sysClr val="windowText" lastClr="000000"/>
                </a:solidFill>
              </a:rPr>
              <a:t>}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Tune</a:t>
            </a:r>
            <a:r>
              <a:rPr lang="hu-HU" dirty="0" smtClean="0"/>
              <a:t> </a:t>
            </a:r>
            <a:r>
              <a:rPr lang="hu-HU" dirty="0" err="1" smtClean="0"/>
              <a:t>parameters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wood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1" y="2000251"/>
            <a:ext cx="3577598" cy="37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190180"/>
            <a:ext cx="3315430" cy="3439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Marble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endParaRPr lang="hu-HU" dirty="0" smtClean="0"/>
          </a:p>
          <a:p>
            <a:pPr lvl="1"/>
            <a:r>
              <a:rPr lang="hu-HU" dirty="0" smtClean="0"/>
              <a:t>sine </a:t>
            </a:r>
            <a:r>
              <a:rPr lang="hu-HU" dirty="0" err="1" smtClean="0"/>
              <a:t>wave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r>
              <a:rPr lang="hu-HU" dirty="0" smtClean="0"/>
              <a:t> of </a:t>
            </a:r>
            <a:r>
              <a:rPr lang="hu-HU" dirty="0" err="1" smtClean="0"/>
              <a:t>sawtooth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((sin(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)+1)/2)</a:t>
            </a:r>
            <a:r>
              <a:rPr lang="hu-HU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baseline="30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aseline="30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Procedural Normal Mapping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372.63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f(\rvec{r}) = 0&#10;$$&#10;&#10;\end{document}"/>
  <p:tag name="IGUANATEXSIZE" val="32"/>
  <p:tag name="IGUANATEXCURSOR" val="795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809"/>
  <p:tag name="ORIGINALWIDTH" val="164.414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xi(\rvec{r})&#10;$$&#10;&#10;\end{document}"/>
  <p:tag name="IGUANATEXSIZE" val="32"/>
  <p:tag name="IGUANATEXCURSOR" val="793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06"/>
  <p:tag name="ORIGINALWIDTH" val="579.050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 = \left[ \nabla f(\rvec{r}) \right]^\wedge&#10;$$&#10;&#10;\end{document}"/>
  <p:tag name="IGUANATEXSIZE" val="32"/>
  <p:tag name="IGUANATEXCURSOR" val="824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4119"/>
  <p:tag name="ORIGINALWIDTH" val="2248.3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_\idx{perturbed} = \left[ \nabla \left( f(\rvec{r}) + \xi(\rvec{r}) \right) \right]^\wedge&#10;= \left[ \nabla f(\rvec{r}) + \nabla \xi(\rvec{r}) \right]^\wedge&#10;$$&#10;&#10;\end{document}"/>
  <p:tag name="IGUANATEXSIZE" val="32"/>
  <p:tag name="IGUANATEXCURSOR" val="944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34427</TotalTime>
  <Words>501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Orthodox Herbertarian</vt:lpstr>
      <vt:lpstr>Times New Roman</vt:lpstr>
      <vt:lpstr>Whipsmart</vt:lpstr>
      <vt:lpstr>Office Theme</vt:lpstr>
      <vt:lpstr>Computer Graphics Procedural Solid Texturing</vt:lpstr>
      <vt:lpstr>Procedural Solid Texturing</vt:lpstr>
      <vt:lpstr>Wood – sawtooth stripes</vt:lpstr>
      <vt:lpstr>Wood – tune frequency (stripe width)</vt:lpstr>
      <vt:lpstr>Wood – perturb with noise</vt:lpstr>
      <vt:lpstr>Simple noise function</vt:lpstr>
      <vt:lpstr>Tune parameters to make wood</vt:lpstr>
      <vt:lpstr>Marble</vt:lpstr>
      <vt:lpstr>Procedural Normal Mapping</vt:lpstr>
      <vt:lpstr>Procedural normal mapping</vt:lpstr>
      <vt:lpstr>Simple noise function and its gradient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Microsoft account</cp:lastModifiedBy>
  <cp:revision>309</cp:revision>
  <dcterms:created xsi:type="dcterms:W3CDTF">2014-12-27T20:04:49Z</dcterms:created>
  <dcterms:modified xsi:type="dcterms:W3CDTF">2022-04-25T07:58:17Z</dcterms:modified>
</cp:coreProperties>
</file>