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sldIdLst>
    <p:sldId id="437" r:id="rId3"/>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9" r:id="rId27"/>
    <p:sldId id="510" r:id="rId28"/>
    <p:sldId id="511" r:id="rId29"/>
    <p:sldId id="512" r:id="rId30"/>
    <p:sldId id="513" r:id="rId31"/>
    <p:sldId id="514" r:id="rId32"/>
    <p:sldId id="521" r:id="rId33"/>
    <p:sldId id="533" r:id="rId34"/>
    <p:sldId id="352" r:id="rId35"/>
    <p:sldId id="353" r:id="rId36"/>
    <p:sldId id="561" r:id="rId37"/>
    <p:sldId id="567" r:id="rId38"/>
    <p:sldId id="534" r:id="rId39"/>
    <p:sldId id="535" r:id="rId40"/>
    <p:sldId id="536" r:id="rId41"/>
    <p:sldId id="537" r:id="rId42"/>
    <p:sldId id="538" r:id="rId43"/>
    <p:sldId id="539" r:id="rId44"/>
    <p:sldId id="540" r:id="rId45"/>
    <p:sldId id="541" r:id="rId46"/>
    <p:sldId id="526" r:id="rId47"/>
    <p:sldId id="527" r:id="rId48"/>
    <p:sldId id="528" r:id="rId49"/>
    <p:sldId id="529" r:id="rId50"/>
    <p:sldId id="530" r:id="rId51"/>
    <p:sldId id="531" r:id="rId52"/>
    <p:sldId id="532" r:id="rId53"/>
    <p:sldId id="542" r:id="rId54"/>
    <p:sldId id="543" r:id="rId55"/>
    <p:sldId id="544" r:id="rId56"/>
    <p:sldId id="545" r:id="rId57"/>
    <p:sldId id="546" r:id="rId58"/>
    <p:sldId id="547" r:id="rId59"/>
    <p:sldId id="548" r:id="rId60"/>
    <p:sldId id="549" r:id="rId61"/>
    <p:sldId id="515" r:id="rId62"/>
    <p:sldId id="516" r:id="rId63"/>
    <p:sldId id="517" r:id="rId64"/>
    <p:sldId id="518" r:id="rId65"/>
    <p:sldId id="519" r:id="rId66"/>
    <p:sldId id="5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2376" autoAdjust="0"/>
  </p:normalViewPr>
  <p:slideViewPr>
    <p:cSldViewPr snapToGrid="0">
      <p:cViewPr varScale="1">
        <p:scale>
          <a:sx n="98" d="100"/>
          <a:sy n="98" d="100"/>
        </p:scale>
        <p:origin x="996"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virtual reality systems virtual objects live in the computer memory. A virtual object has its own state that is updated according to the behavior of this object, based on </a:t>
            </a:r>
            <a:r>
              <a:rPr lang="hu-HU" altLang="en-US" dirty="0" err="1"/>
              <a:t>its</a:t>
            </a:r>
            <a:r>
              <a:rPr lang="en-US" altLang="en-US" dirty="0"/>
              <a:t> current state, the states of other objects (</a:t>
            </a:r>
            <a:r>
              <a:rPr lang="hu-HU" altLang="en-US" dirty="0" err="1"/>
              <a:t>objects</a:t>
            </a:r>
            <a:r>
              <a:rPr lang="en-US" altLang="en-US" dirty="0"/>
              <a:t> interact) and general laws that are respected by everyone. As a result, the states of objects are</a:t>
            </a:r>
            <a:r>
              <a:rPr lang="hu-HU" altLang="en-US" dirty="0"/>
              <a:t> </a:t>
            </a:r>
            <a:r>
              <a:rPr lang="hu-HU" altLang="en-US" dirty="0" err="1"/>
              <a:t>modified</a:t>
            </a:r>
            <a:r>
              <a:rPr lang="hu-HU" altLang="en-US" dirty="0"/>
              <a:t>. </a:t>
            </a:r>
            <a:r>
              <a:rPr lang="hu-HU" altLang="en-US" dirty="0" err="1"/>
              <a:t>As</a:t>
            </a:r>
            <a:r>
              <a:rPr lang="hu-HU" altLang="en-US" dirty="0"/>
              <a:t> </a:t>
            </a:r>
            <a:r>
              <a:rPr lang="hu-HU" altLang="en-US" dirty="0" err="1"/>
              <a:t>time</a:t>
            </a:r>
            <a:r>
              <a:rPr lang="hu-HU" altLang="en-US" dirty="0"/>
              <a:t> </a:t>
            </a:r>
            <a:r>
              <a:rPr lang="hu-HU" altLang="en-US" dirty="0" err="1"/>
              <a:t>flies</a:t>
            </a:r>
            <a:r>
              <a:rPr lang="hu-HU" altLang="en-US" dirty="0"/>
              <a:t>, </a:t>
            </a:r>
            <a:r>
              <a:rPr lang="hu-HU" altLang="en-US" dirty="0" err="1"/>
              <a:t>the</a:t>
            </a:r>
            <a:r>
              <a:rPr lang="hu-HU" altLang="en-US" dirty="0"/>
              <a:t> </a:t>
            </a:r>
            <a:r>
              <a:rPr lang="hu-HU" altLang="en-US" dirty="0" err="1"/>
              <a:t>virtual</a:t>
            </a:r>
            <a:r>
              <a:rPr lang="hu-HU" altLang="en-US" dirty="0"/>
              <a:t> </a:t>
            </a:r>
            <a:r>
              <a:rPr lang="hu-HU" altLang="en-US" dirty="0" err="1"/>
              <a:t>world</a:t>
            </a:r>
            <a:r>
              <a:rPr lang="hu-HU" altLang="en-US" dirty="0"/>
              <a:t> </a:t>
            </a:r>
            <a:r>
              <a:rPr lang="hu-HU" altLang="en-US" dirty="0" err="1"/>
              <a:t>comes</a:t>
            </a:r>
            <a:r>
              <a:rPr lang="hu-HU" altLang="en-US" dirty="0"/>
              <a:t> </a:t>
            </a:r>
            <a:r>
              <a:rPr lang="hu-HU" altLang="en-US" dirty="0" err="1"/>
              <a:t>alive</a:t>
            </a:r>
            <a:r>
              <a:rPr lang="hu-HU" altLang="en-US" dirty="0"/>
              <a:t> and </a:t>
            </a:r>
            <a:r>
              <a:rPr lang="hu-HU" altLang="en-US" dirty="0" err="1"/>
              <a:t>object</a:t>
            </a:r>
            <a:r>
              <a:rPr lang="hu-HU" altLang="en-US" dirty="0"/>
              <a:t> </a:t>
            </a:r>
            <a:r>
              <a:rPr lang="hu-HU" altLang="en-US" dirty="0" err="1"/>
              <a:t>states</a:t>
            </a:r>
            <a:r>
              <a:rPr lang="hu-HU" altLang="en-US" dirty="0"/>
              <a:t> </a:t>
            </a:r>
            <a:r>
              <a:rPr lang="hu-HU" altLang="en-US" dirty="0" err="1"/>
              <a:t>are</a:t>
            </a:r>
            <a:r>
              <a:rPr lang="en-US" altLang="en-US" dirty="0"/>
              <a:t> continuously changing in time. </a:t>
            </a:r>
          </a:p>
          <a:p>
            <a:endParaRPr lang="en-US" altLang="en-US" dirty="0"/>
          </a:p>
          <a:p>
            <a:r>
              <a:rPr lang="en-US" altLang="en-US" dirty="0"/>
              <a:t>To immerse the user into this virtual world, a special object, called the </a:t>
            </a:r>
            <a:r>
              <a:rPr lang="en-US" altLang="en-US" b="1" dirty="0"/>
              <a:t>avatar</a:t>
            </a:r>
            <a:r>
              <a:rPr lang="en-US" altLang="en-US" dirty="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64</a:t>
            </a:fld>
            <a:endParaRPr lang="en-US"/>
          </a:p>
        </p:txBody>
      </p:sp>
    </p:spTree>
    <p:extLst>
      <p:ext uri="{BB962C8B-B14F-4D97-AF65-F5344CB8AC3E}">
        <p14:creationId xmlns:p14="http://schemas.microsoft.com/office/powerpoint/2010/main" val="260707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65</a:t>
            </a:fld>
            <a:endParaRPr lang="en-US"/>
          </a:p>
        </p:txBody>
      </p:sp>
    </p:spTree>
    <p:extLst>
      <p:ext uri="{BB962C8B-B14F-4D97-AF65-F5344CB8AC3E}">
        <p14:creationId xmlns:p14="http://schemas.microsoft.com/office/powerpoint/2010/main" val="213875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implement a game, several problems need to be addressed. We should periodically render the evolving scene from the point of view</a:t>
            </a:r>
            <a:r>
              <a:rPr lang="hu-HU" altLang="en-US"/>
              <a:t> of the avatar, which is the field of rendering</a:t>
            </a:r>
            <a:r>
              <a:rPr lang="en-US" altLang="en-US"/>
              <a:t>. The avatar should be controlled by user actions via traditional input devices or by Wii, or by natural motion followed by cameras exploiting vision techniques</a:t>
            </a:r>
            <a:r>
              <a:rPr lang="hu-HU" altLang="en-US"/>
              <a:t>, which is addressed by user interfaces</a:t>
            </a:r>
            <a:r>
              <a:rPr lang="en-US" altLang="en-US"/>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a:p>
          <a:p>
            <a:endParaRPr lang="hu-HU" altLang="en-US"/>
          </a:p>
          <a:p>
            <a:r>
              <a:rPr lang="hu-HU" altLang="en-US"/>
              <a:t>We emphasize that we may apply the laws of physics if we wish to maintain realism. However, it is not at all obligatory. We may define our own laws.</a:t>
            </a:r>
            <a:endParaRPr lang="en-US" altLang="en-US"/>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Game objects are in their community and should be stored in a collection, which is called the </a:t>
            </a:r>
            <a:r>
              <a:rPr lang="en-US" altLang="en-US" b="1" dirty="0"/>
              <a:t>scene graph</a:t>
            </a:r>
            <a:r>
              <a:rPr lang="en-US" altLang="en-US" dirty="0"/>
              <a:t>.  This collection is dynamic (we wish to kill) and heterogeneous since there are different types of objects in the same community (they are different but are always compatible with the </a:t>
            </a:r>
            <a:r>
              <a:rPr lang="en-US" altLang="en-US" b="1" dirty="0" err="1"/>
              <a:t>GameObject</a:t>
            </a:r>
            <a:r>
              <a:rPr lang="en-US" altLang="en-US" b="1" dirty="0"/>
              <a:t> </a:t>
            </a:r>
            <a:r>
              <a:rPr lang="en-US" altLang="en-US" dirty="0"/>
              <a:t>class, so their type is derived from this base class).</a:t>
            </a:r>
          </a:p>
          <a:p>
            <a:endParaRPr lang="en-US" altLang="en-US" dirty="0"/>
          </a:p>
          <a:p>
            <a:r>
              <a:rPr lang="en-US" altLang="en-US" dirty="0"/>
              <a:t>A possible data structure is </a:t>
            </a:r>
            <a:r>
              <a:rPr lang="hu-HU" altLang="en-US" dirty="0" err="1"/>
              <a:t>the</a:t>
            </a:r>
            <a:r>
              <a:rPr lang="hu-HU" altLang="en-US" dirty="0"/>
              <a:t> </a:t>
            </a:r>
            <a:r>
              <a:rPr lang="en-US" altLang="en-US" dirty="0"/>
              <a:t>linked list. Should we want to express hierarchical relationships (e.g. a weapon follows its owner, a moon rotates around its planet), this list </a:t>
            </a:r>
            <a:r>
              <a:rPr lang="hu-HU" altLang="en-US" dirty="0"/>
              <a:t>is </a:t>
            </a:r>
            <a:r>
              <a:rPr lang="en-US" altLang="en-US" dirty="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a:p>
          <a:p>
            <a:r>
              <a:rPr lang="en-US" altLang="en-US"/>
              <a:t>Collision detection that checks objects for penetration just at discrete time instances is called </a:t>
            </a:r>
            <a:r>
              <a:rPr lang="en-US" altLang="en-US" b="1"/>
              <a:t>discrete collision detection</a:t>
            </a:r>
            <a:r>
              <a:rPr lang="en-US" altLang="en-US"/>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7330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60</a:t>
            </a:fld>
            <a:endParaRPr lang="en-US"/>
          </a:p>
        </p:txBody>
      </p:sp>
    </p:spTree>
    <p:extLst>
      <p:ext uri="{BB962C8B-B14F-4D97-AF65-F5344CB8AC3E}">
        <p14:creationId xmlns:p14="http://schemas.microsoft.com/office/powerpoint/2010/main" val="28036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24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26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38567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5515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386016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460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76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97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10/18/2021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808077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xml"/><Relationship Id="rId7" Type="http://schemas.openxmlformats.org/officeDocument/2006/relationships/image" Target="../media/image1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1.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3.xml"/><Relationship Id="rId10" Type="http://schemas.openxmlformats.org/officeDocument/2006/relationships/image" Target="../media/image16.png"/><Relationship Id="rId4" Type="http://schemas.openxmlformats.org/officeDocument/2006/relationships/tags" Target="../tags/tag12.xml"/><Relationship Id="rId9"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18.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0.xml"/><Relationship Id="rId5" Type="http://schemas.openxmlformats.org/officeDocument/2006/relationships/tags" Target="../tags/tag21.xml"/><Relationship Id="rId15" Type="http://schemas.openxmlformats.org/officeDocument/2006/relationships/image" Target="../media/image16.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4.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8.xml"/><Relationship Id="rId7" Type="http://schemas.openxmlformats.org/officeDocument/2006/relationships/notesSlide" Target="../notesSlides/notesSlide11.xml"/><Relationship Id="rId12"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0.xml"/><Relationship Id="rId10" Type="http://schemas.openxmlformats.org/officeDocument/2006/relationships/image" Target="../media/image32.png"/><Relationship Id="rId4" Type="http://schemas.openxmlformats.org/officeDocument/2006/relationships/tags" Target="../tags/tag29.xml"/><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Game Physics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directly</a:t>
            </a:r>
          </a:p>
        </p:txBody>
      </p:sp>
      <p:sp>
        <p:nvSpPr>
          <p:cNvPr id="4" name="TextBox 3"/>
          <p:cNvSpPr txBox="1"/>
          <p:nvPr/>
        </p:nvSpPr>
        <p:spPr>
          <a:xfrm>
            <a:off x="501435" y="3139709"/>
            <a:ext cx="11690565" cy="523220"/>
          </a:xfrm>
          <a:prstGeom prst="rect">
            <a:avLst/>
          </a:prstGeom>
          <a:noFill/>
        </p:spPr>
        <p:txBody>
          <a:bodyPr wrap="square" rtlCol="0">
            <a:spAutoFit/>
          </a:bodyPr>
          <a:lstStyle/>
          <a:p>
            <a:r>
              <a:rPr lang="en-US" sz="2800" dirty="0">
                <a:latin typeface="Consolas" panose="020B0609020204030204" pitchFamily="49" charset="0"/>
              </a:rPr>
              <a:t>http://</a:t>
            </a:r>
            <a:r>
              <a:rPr lang="hu-HU" sz="2800" dirty="0" err="1">
                <a:latin typeface="Consolas" panose="020B0609020204030204" pitchFamily="49" charset="0"/>
              </a:rPr>
              <a:t>cg.iit.bme.hu</a:t>
            </a:r>
            <a:r>
              <a:rPr lang="en-US" sz="2800" dirty="0">
                <a:latin typeface="Consolas" panose="020B0609020204030204" pitchFamily="49" charset="0"/>
              </a:rPr>
              <a:t>:8082?name=</a:t>
            </a:r>
            <a:r>
              <a:rPr lang="hu-HU" sz="2800" dirty="0" err="1">
                <a:latin typeface="Consolas" panose="020B0609020204030204" pitchFamily="49" charset="0"/>
              </a:rPr>
              <a:t>Chanha</a:t>
            </a:r>
            <a:r>
              <a:rPr lang="en-US" sz="2800" dirty="0">
                <a:latin typeface="Consolas" panose="020B0609020204030204" pitchFamily="49" charset="0"/>
              </a:rPr>
              <a:t>&amp;</a:t>
            </a:r>
            <a:r>
              <a:rPr lang="en-US" sz="2800" dirty="0" err="1">
                <a:latin typeface="Consolas" panose="020B0609020204030204" pitchFamily="49" charset="0"/>
              </a:rPr>
              <a:t>ip</a:t>
            </a:r>
            <a:r>
              <a:rPr lang="en-US" sz="2800" dirty="0">
                <a:latin typeface="Consolas" panose="020B0609020204030204" pitchFamily="49" charset="0"/>
              </a:rPr>
              <a:t>=</a:t>
            </a:r>
            <a:r>
              <a:rPr lang="hu-HU" sz="2800" dirty="0" err="1">
                <a:latin typeface="Consolas" panose="020B0609020204030204" pitchFamily="49" charset="0"/>
              </a:rPr>
              <a:t>cg.iit.bme.hu</a:t>
            </a:r>
            <a:endParaRPr lang="en-US" sz="4000" dirty="0">
              <a:latin typeface="Consolas" panose="020B0609020204030204" pitchFamily="49" charset="0"/>
            </a:endParaRPr>
          </a:p>
        </p:txBody>
      </p:sp>
      <p:sp>
        <p:nvSpPr>
          <p:cNvPr id="3" name="TextBox 2"/>
          <p:cNvSpPr txBox="1"/>
          <p:nvPr/>
        </p:nvSpPr>
        <p:spPr>
          <a:xfrm>
            <a:off x="5850542" y="2112021"/>
            <a:ext cx="3141392" cy="369332"/>
          </a:xfrm>
          <a:prstGeom prst="rect">
            <a:avLst/>
          </a:prstGeom>
          <a:noFill/>
        </p:spPr>
        <p:txBody>
          <a:bodyPr wrap="square" rtlCol="0">
            <a:spAutoFit/>
          </a:bodyPr>
          <a:lstStyle/>
          <a:p>
            <a:r>
              <a:rPr lang="en-US" dirty="0"/>
              <a:t>{</a:t>
            </a:r>
            <a:r>
              <a:rPr lang="en-US" dirty="0" err="1"/>
              <a:t>Sidhant|Mike|Chanha|Takuto</a:t>
            </a:r>
            <a:r>
              <a:rPr lang="en-US" dirty="0"/>
              <a:t>}</a:t>
            </a:r>
          </a:p>
        </p:txBody>
      </p:sp>
      <p:cxnSp>
        <p:nvCxnSpPr>
          <p:cNvPr id="6" name="Straight Arrow Connector 5"/>
          <p:cNvCxnSpPr>
            <a:stCxn id="3" idx="2"/>
          </p:cNvCxnSpPr>
          <p:nvPr/>
        </p:nvCxnSpPr>
        <p:spPr>
          <a:xfrm flipH="1">
            <a:off x="7404216" y="2481353"/>
            <a:ext cx="17022" cy="747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1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equations of motion</a:t>
            </a:r>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a:latin typeface="Times New Roman" pitchFamily="18" charset="0"/>
              <a:cs typeface="Times New Roman" pitchFamily="18" charset="0"/>
            </a:endParaRPr>
          </a:p>
          <a:p>
            <a:pPr>
              <a:buFontTx/>
              <a:buNone/>
            </a:pPr>
            <a:r>
              <a:rPr lang="en-US" sz="7200" b="1" i="1" dirty="0">
                <a:latin typeface="Times New Roman" pitchFamily="18" charset="0"/>
                <a:cs typeface="Times New Roman" pitchFamily="18" charset="0"/>
              </a:rPr>
              <a:t>x</a:t>
            </a:r>
            <a:r>
              <a:rPr lang="en-US" sz="7200" dirty="0">
                <a:latin typeface="Times New Roman" pitchFamily="18" charset="0"/>
                <a:cs typeface="Times New Roman" pitchFamily="18" charset="0"/>
              </a:rPr>
              <a:t> =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a:t>integr</a:t>
            </a:r>
            <a:r>
              <a:rPr lang="hu-HU" dirty="0" err="1"/>
              <a:t>ation</a:t>
            </a:r>
            <a:endParaRPr lang="en-US" dirty="0"/>
          </a:p>
        </p:txBody>
      </p:sp>
      <p:sp>
        <p:nvSpPr>
          <p:cNvPr id="145411" name="Rectangle 3"/>
          <p:cNvSpPr>
            <a:spLocks noGrp="1" noChangeArrowheads="1"/>
          </p:cNvSpPr>
          <p:nvPr>
            <p:ph type="body" idx="1"/>
          </p:nvPr>
        </p:nvSpPr>
        <p:spPr/>
        <p:txBody>
          <a:bodyPr/>
          <a:lstStyle/>
          <a:p>
            <a:r>
              <a:rPr lang="hu-HU" dirty="0" err="1"/>
              <a:t>we</a:t>
            </a:r>
            <a:r>
              <a:rPr lang="hu-HU" dirty="0"/>
              <a:t> </a:t>
            </a:r>
            <a:r>
              <a:rPr lang="hu-HU" dirty="0" err="1"/>
              <a:t>find</a:t>
            </a:r>
            <a:r>
              <a:rPr lang="hu-HU" dirty="0"/>
              <a:t> </a:t>
            </a:r>
            <a:r>
              <a:rPr lang="hu-HU" dirty="0" err="1"/>
              <a:t>the</a:t>
            </a:r>
            <a:r>
              <a:rPr lang="hu-HU" dirty="0"/>
              <a:t> </a:t>
            </a:r>
            <a:r>
              <a:rPr lang="hu-HU" dirty="0" err="1"/>
              <a:t>next</a:t>
            </a:r>
            <a:r>
              <a:rPr lang="hu-HU" dirty="0"/>
              <a:t> </a:t>
            </a:r>
            <a:r>
              <a:rPr lang="hu-HU" dirty="0" err="1"/>
              <a:t>value</a:t>
            </a:r>
            <a:r>
              <a:rPr lang="hu-HU" dirty="0"/>
              <a:t> </a:t>
            </a:r>
            <a:r>
              <a:rPr lang="hu-HU" dirty="0" err="1"/>
              <a:t>assuming</a:t>
            </a:r>
            <a:r>
              <a:rPr lang="hu-HU" dirty="0"/>
              <a:t> </a:t>
            </a:r>
            <a:r>
              <a:rPr lang="hu-HU" dirty="0" err="1"/>
              <a:t>the</a:t>
            </a:r>
            <a:r>
              <a:rPr lang="hu-HU" dirty="0"/>
              <a:t> </a:t>
            </a:r>
            <a:r>
              <a:rPr lang="hu-HU" dirty="0" err="1"/>
              <a:t>derivatives</a:t>
            </a:r>
            <a:r>
              <a:rPr lang="hu-HU" dirty="0"/>
              <a:t> </a:t>
            </a:r>
            <a:r>
              <a:rPr lang="hu-HU" dirty="0" err="1"/>
              <a:t>were</a:t>
            </a:r>
            <a:r>
              <a:rPr lang="hu-HU" dirty="0"/>
              <a:t> </a:t>
            </a:r>
            <a:r>
              <a:rPr lang="hu-HU" dirty="0" err="1"/>
              <a:t>constant</a:t>
            </a:r>
            <a:r>
              <a:rPr lang="hu-HU" dirty="0"/>
              <a:t> </a:t>
            </a:r>
            <a:r>
              <a:rPr lang="hu-HU" dirty="0" err="1"/>
              <a:t>during</a:t>
            </a:r>
            <a:r>
              <a:rPr lang="hu-HU" dirty="0"/>
              <a:t> </a:t>
            </a:r>
            <a:r>
              <a:rPr lang="hu-HU" dirty="0" err="1"/>
              <a:t>the</a:t>
            </a:r>
            <a:r>
              <a:rPr lang="hu-HU" dirty="0"/>
              <a:t> </a:t>
            </a:r>
            <a:r>
              <a:rPr lang="hu-HU" dirty="0" err="1"/>
              <a:t>dt</a:t>
            </a:r>
            <a:r>
              <a:rPr lang="hu-HU" dirty="0"/>
              <a:t> </a:t>
            </a:r>
            <a:r>
              <a:rPr lang="hu-HU" dirty="0" err="1"/>
              <a:t>time</a:t>
            </a:r>
            <a:r>
              <a:rPr lang="hu-HU" dirty="0"/>
              <a:t> </a:t>
            </a:r>
            <a:r>
              <a:rPr lang="hu-HU" dirty="0" err="1"/>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a:p>
          <a:p>
            <a:r>
              <a:rPr lang="hu-HU" dirty="0" err="1"/>
              <a:t>not</a:t>
            </a:r>
            <a:r>
              <a:rPr lang="hu-HU" dirty="0"/>
              <a:t> </a:t>
            </a:r>
            <a:r>
              <a:rPr lang="hu-HU" dirty="0" err="1"/>
              <a:t>stable</a:t>
            </a:r>
            <a:r>
              <a:rPr lang="hu-HU" dirty="0"/>
              <a:t>, </a:t>
            </a:r>
            <a:r>
              <a:rPr lang="hu-HU" dirty="0" err="1"/>
              <a:t>but</a:t>
            </a:r>
            <a:r>
              <a:rPr lang="hu-HU" dirty="0"/>
              <a:t> </a:t>
            </a:r>
            <a:r>
              <a:rPr lang="hu-HU" dirty="0" err="1"/>
              <a:t>simple</a:t>
            </a:r>
            <a:endParaRPr lang="en-US" dirty="0"/>
          </a:p>
        </p:txBody>
      </p:sp>
    </p:spTree>
    <p:extLst>
      <p:ext uri="{BB962C8B-B14F-4D97-AF65-F5344CB8AC3E}">
        <p14:creationId xmlns:p14="http://schemas.microsoft.com/office/powerpoint/2010/main" val="25346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a:t>mass</a:t>
            </a:r>
            <a:r>
              <a:rPr lang="hu-HU" dirty="0"/>
              <a:t>			</a:t>
            </a:r>
            <a:r>
              <a:rPr lang="hu-HU" dirty="0" err="1"/>
              <a:t>scalar</a:t>
            </a:r>
            <a:r>
              <a:rPr lang="hu-HU" dirty="0"/>
              <a:t> </a:t>
            </a:r>
            <a:r>
              <a:rPr lang="en-US" dirty="0"/>
              <a:t>[</a:t>
            </a:r>
            <a:r>
              <a:rPr lang="hu-HU" dirty="0"/>
              <a:t>kg</a:t>
            </a:r>
            <a:r>
              <a:rPr lang="en-US" dirty="0"/>
              <a:t>]</a:t>
            </a:r>
            <a:endParaRPr lang="hu-HU" dirty="0"/>
          </a:p>
          <a:p>
            <a:pPr>
              <a:buFontTx/>
              <a:buNone/>
            </a:pPr>
            <a:r>
              <a:rPr lang="en-US" dirty="0"/>
              <a:t>     </a:t>
            </a:r>
            <a:r>
              <a:rPr lang="en-US" sz="2400" i="1" dirty="0">
                <a:latin typeface="Times New Roman" pitchFamily="18" charset="0"/>
                <a:cs typeface="Times New Roman" pitchFamily="18" charset="0"/>
              </a:rPr>
              <a:t>m</a:t>
            </a:r>
          </a:p>
          <a:p>
            <a:r>
              <a:rPr lang="en-US" dirty="0">
                <a:solidFill>
                  <a:schemeClr val="bg1">
                    <a:lumMod val="50000"/>
                  </a:schemeClr>
                </a:solidFill>
              </a:rPr>
              <a:t>momentum</a:t>
            </a:r>
            <a:r>
              <a:rPr lang="hu-HU" dirty="0">
                <a:solidFill>
                  <a:schemeClr val="bg1">
                    <a:lumMod val="50000"/>
                  </a:schemeClr>
                </a:solidFill>
              </a:rPr>
              <a:t>		</a:t>
            </a:r>
            <a:r>
              <a:rPr lang="hu-HU" dirty="0" err="1">
                <a:solidFill>
                  <a:schemeClr val="bg1">
                    <a:lumMod val="50000"/>
                  </a:schemeClr>
                </a:solidFill>
              </a:rPr>
              <a:t>scalar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b="1" i="1" dirty="0">
                <a:solidFill>
                  <a:schemeClr val="bg1">
                    <a:lumMod val="50000"/>
                  </a:schemeClr>
                </a:solidFill>
                <a:latin typeface="Times New Roman" pitchFamily="18" charset="0"/>
                <a:cs typeface="Times New Roman" pitchFamily="18" charset="0"/>
              </a:rPr>
              <a:t>p</a:t>
            </a:r>
            <a:r>
              <a:rPr lang="en-US" sz="2400" i="1" dirty="0">
                <a:solidFill>
                  <a:schemeClr val="bg1">
                    <a:lumMod val="50000"/>
                  </a:schemeClr>
                </a:solidFill>
                <a:latin typeface="Times New Roman" pitchFamily="18" charset="0"/>
                <a:cs typeface="Times New Roman" pitchFamily="18" charset="0"/>
              </a:rPr>
              <a:t> = m</a:t>
            </a:r>
            <a:r>
              <a:rPr lang="en-US" sz="2400" i="1" dirty="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a:solidFill>
                  <a:schemeClr val="bg1">
                    <a:lumMod val="50000"/>
                  </a:schemeClr>
                </a:solidFill>
                <a:latin typeface="Times New Roman" pitchFamily="18" charset="0"/>
                <a:cs typeface="Times New Roman" pitchFamily="18" charset="0"/>
              </a:rPr>
              <a:t>v</a:t>
            </a:r>
          </a:p>
        </p:txBody>
      </p:sp>
    </p:spTree>
    <p:extLst>
      <p:ext uri="{BB962C8B-B14F-4D97-AF65-F5344CB8AC3E}">
        <p14:creationId xmlns:p14="http://schemas.microsoft.com/office/powerpoint/2010/main" val="123650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a:t>
            </a:r>
            <a:r>
              <a:rPr lang="hu-HU" dirty="0" err="1"/>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a:t>position changes by velocity times time elapsed</a:t>
            </a:r>
          </a:p>
          <a:p>
            <a:pPr>
              <a:buFontTx/>
              <a:buNone/>
            </a:pP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id="{DF7E6D83-F0C8-43A7-93ED-0AD8F409794C}"/>
              </a:ext>
            </a:extLst>
          </p:cNvPr>
          <p:cNvSpPr>
            <a:spLocks noChangeArrowheads="1"/>
          </p:cNvSpPr>
          <p:nvPr/>
        </p:nvSpPr>
        <p:spPr bwMode="auto">
          <a:xfrm>
            <a:off x="1845420" y="2810071"/>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velocity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97720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laws of motion</a:t>
            </a:r>
          </a:p>
        </p:txBody>
      </p:sp>
      <p:sp>
        <p:nvSpPr>
          <p:cNvPr id="144387" name="Rectangle 3"/>
          <p:cNvSpPr>
            <a:spLocks noGrp="1" noChangeArrowheads="1"/>
          </p:cNvSpPr>
          <p:nvPr>
            <p:ph type="body" idx="1"/>
          </p:nvPr>
        </p:nvSpPr>
        <p:spPr/>
        <p:txBody>
          <a:bodyPr/>
          <a:lstStyle/>
          <a:p>
            <a:pPr>
              <a:buFontTx/>
              <a:buNone/>
            </a:pPr>
            <a:r>
              <a:rPr lang="en-US" b="1" i="1" dirty="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a =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en-US" dirty="0"/>
              <a:t>integration with acceleration</a:t>
            </a:r>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hu-HU" dirty="0" err="1"/>
              <a:t>force</a:t>
            </a:r>
            <a:r>
              <a:rPr lang="hu-HU" dirty="0"/>
              <a:t> </a:t>
            </a:r>
            <a:r>
              <a:rPr lang="hu-HU" b="1" i="1" dirty="0">
                <a:latin typeface="Times New Roman" pitchFamily="18" charset="0"/>
                <a:cs typeface="Times New Roman" pitchFamily="18" charset="0"/>
              </a:rPr>
              <a:t>F</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FontTx/>
              <a:buNone/>
            </a:pPr>
            <a:r>
              <a:rPr lang="en-US" dirty="0"/>
              <a:t>acceleration is force time inverse mass</a:t>
            </a:r>
          </a:p>
          <a:p>
            <a:pPr>
              <a:buFontTx/>
              <a:buNone/>
            </a:pP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dirty="0"/>
              <a:t>velocity changes by acceleration times time elapsed</a:t>
            </a:r>
          </a:p>
          <a:p>
            <a:pPr>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None/>
            </a:pPr>
            <a:r>
              <a:rPr lang="en-US" dirty="0"/>
              <a:t>position changes by velocity times time elapsed</a:t>
            </a: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4"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spid="_x0000_s1028"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a:t>Virtual</a:t>
            </a:r>
            <a:r>
              <a:rPr lang="hu-HU" dirty="0"/>
              <a:t> </a:t>
            </a:r>
            <a:r>
              <a:rPr lang="hu-HU" dirty="0" err="1"/>
              <a:t>reality</a:t>
            </a:r>
            <a:endParaRPr lang="hu-HU" dirty="0"/>
          </a:p>
        </p:txBody>
      </p:sp>
      <p:graphicFrame>
        <p:nvGraphicFramePr>
          <p:cNvPr id="1027" name="Object 3">
            <a:hlinkClick r:id="" action="ppaction://ole?verb=0"/>
          </p:cNvPr>
          <p:cNvGraphicFramePr>
            <a:graphicFrameLocks/>
          </p:cNvGraphicFramePr>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spid="_x0000_s1029" name="Klip" r:id="rId7" imgW="3597275" imgH="3390900" progId="">
                  <p:embed/>
                </p:oleObj>
              </mc:Choice>
              <mc:Fallback>
                <p:oleObj name="Klip" r:id="rId7" imgW="3597275" imgH="33909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9"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anose="05050102010706020507" pitchFamily="18" charset="2"/>
              </a:rPr>
              <a:t>m</a:t>
            </a:r>
            <a:r>
              <a:rPr lang="en-US" sz="2800" i="1" baseline="30000" dirty="0">
                <a:latin typeface="Times New Roman" pitchFamily="18" charset="0"/>
                <a:cs typeface="Times New Roman" pitchFamily="18" charset="0"/>
                <a:sym typeface="Symbol" panose="05050102010706020507" pitchFamily="18" charset="2"/>
              </a:rPr>
              <a:t>-1</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a:latin typeface="Times New Roman" pitchFamily="18" charset="0"/>
                <a:cs typeface="Times New Roman" pitchFamily="18" charset="0"/>
              </a:rPr>
              <a:t>a</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id="{CC03776D-3393-4E94-80D0-5C29B8381AA2}"/>
              </a:ext>
            </a:extLst>
          </p:cNvPr>
          <p:cNvSpPr>
            <a:spLocks noChangeArrowheads="1"/>
          </p:cNvSpPr>
          <p:nvPr/>
        </p:nvSpPr>
        <p:spPr bwMode="auto">
          <a:xfrm>
            <a:off x="2241176" y="3103423"/>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force (acceleration)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4911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 [constant time step]</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p:txBody>
      </p:sp>
      <p:sp>
        <p:nvSpPr>
          <p:cNvPr id="6" name="Rectangle 9">
            <a:extLst>
              <a:ext uri="{FF2B5EF4-FFF2-40B4-BE49-F238E27FC236}">
                <a16:creationId xmlns:a16="http://schemas.microsoft.com/office/drawing/2014/main" id="{0E775F94-EFDE-4A4F-AD49-6E6756AA22BF}"/>
              </a:ext>
            </a:extLst>
          </p:cNvPr>
          <p:cNvSpPr>
            <a:spLocks noChangeArrowheads="1"/>
          </p:cNvSpPr>
          <p:nvPr/>
        </p:nvSpPr>
        <p:spPr bwMode="auto">
          <a:xfrm>
            <a:off x="2328383" y="4243158"/>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0.99</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39216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a:p>
            <a:r>
              <a:rPr lang="en-US" dirty="0"/>
              <a:t>laminar drag</a:t>
            </a:r>
          </a:p>
          <a:p>
            <a:pPr>
              <a:buNone/>
            </a:pP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 c   </a:t>
            </a:r>
            <a:r>
              <a:rPr lang="en-US" dirty="0"/>
              <a:t>← drag coefficient</a:t>
            </a:r>
          </a:p>
          <a:p>
            <a:pPr>
              <a:buNone/>
            </a:pPr>
            <a:r>
              <a:rPr lang="en-US" dirty="0"/>
              <a:t>		</a:t>
            </a:r>
            <a:r>
              <a:rPr lang="en-US" i="1" dirty="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anose="02020603050405020304" pitchFamily="18" charset="0"/>
              <a:cs typeface="Times New Roman" pitchFamily="18" charset="0"/>
            </a:endParaRPr>
          </a:p>
          <a:p>
            <a:pPr>
              <a:buNone/>
            </a:pPr>
            <a:r>
              <a:rPr lang="en-US" dirty="0">
                <a:latin typeface="Times New Roman" pitchFamily="18" charset="0"/>
                <a:cs typeface="Times New Roman" pitchFamily="18" charset="0"/>
              </a:rPr>
              <a:t>		d</a:t>
            </a:r>
            <a:r>
              <a:rPr lang="en-US" i="1" dirty="0">
                <a:latin typeface="Times New Roman" pitchFamily="18" charset="0"/>
                <a:cs typeface="Times New Roman" pitchFamily="18" charset="0"/>
              </a:rPr>
              <a:t>v/</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 = </a:t>
            </a:r>
            <a:r>
              <a:rPr lang="en-US" i="1" dirty="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a:latin typeface="Times New Roman" pitchFamily="18" charset="0"/>
              <a:cs typeface="Times New Roman" pitchFamily="18" charset="0"/>
            </a:endParaRPr>
          </a:p>
          <a:p>
            <a:pPr>
              <a:buNone/>
            </a:pPr>
            <a:r>
              <a:rPr lang="en-US" i="1" baseline="30000"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i="1" baseline="30000" dirty="0">
                <a:latin typeface="Times New Roman" pitchFamily="18" charset="0"/>
                <a:cs typeface="Times New Roman" pitchFamily="18" charset="0"/>
              </a:rPr>
              <a:t>-</a:t>
            </a:r>
            <a:r>
              <a:rPr lang="en-US"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m-1 </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a:t>
            </a:r>
          </a:p>
          <a:p>
            <a:pPr>
              <a:buNone/>
            </a:pP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-c m-1 </a:t>
            </a:r>
            <a:r>
              <a:rPr lang="en-US" dirty="0"/>
              <a:t>is the velocity loss factor per second</a:t>
            </a:r>
          </a:p>
        </p:txBody>
      </p:sp>
      <p:sp>
        <p:nvSpPr>
          <p:cNvPr id="6" name="Rectangle 9">
            <a:extLst>
              <a:ext uri="{FF2B5EF4-FFF2-40B4-BE49-F238E27FC236}">
                <a16:creationId xmlns:a16="http://schemas.microsoft.com/office/drawing/2014/main" id="{E4DCCBE9-17F7-424D-8733-A4F088592BD2}"/>
              </a:ext>
            </a:extLst>
          </p:cNvPr>
          <p:cNvSpPr>
            <a:spLocks noChangeArrowheads="1"/>
          </p:cNvSpPr>
          <p:nvPr/>
        </p:nvSpPr>
        <p:spPr bwMode="auto">
          <a:xfrm>
            <a:off x="5461197" y="4338573"/>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exp(-dt * c/m)</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4388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3363" name="Rectangle 3"/>
          <p:cNvSpPr>
            <a:spLocks noGrp="1" noChangeArrowheads="1"/>
          </p:cNvSpPr>
          <p:nvPr>
            <p:ph type="body" idx="1"/>
          </p:nvPr>
        </p:nvSpPr>
        <p:spPr/>
        <p:txBody>
          <a:bodyPr/>
          <a:lstStyle/>
          <a:p>
            <a:r>
              <a:rPr lang="hu-HU" dirty="0" err="1"/>
              <a:t>orientation</a:t>
            </a:r>
            <a:r>
              <a:rPr lang="hu-HU" dirty="0"/>
              <a:t>	</a:t>
            </a:r>
            <a:r>
              <a:rPr lang="en-US" dirty="0"/>
              <a:t>		</a:t>
            </a:r>
            <a:r>
              <a:rPr lang="hu-HU" dirty="0" err="1"/>
              <a:t>scalar</a:t>
            </a:r>
            <a:r>
              <a:rPr lang="en-US" dirty="0"/>
              <a:t> in 2D</a:t>
            </a:r>
            <a:r>
              <a:rPr lang="hu-HU" dirty="0"/>
              <a:t> </a:t>
            </a:r>
            <a:r>
              <a:rPr lang="en-US" dirty="0"/>
              <a:t>[angle in full </a:t>
            </a:r>
            <a:r>
              <a:rPr lang="hu-HU" dirty="0" err="1"/>
              <a:t>rotation</a:t>
            </a:r>
            <a:r>
              <a:rPr lang="en-US" dirty="0"/>
              <a:t>s]</a:t>
            </a:r>
          </a:p>
          <a:p>
            <a:pPr lvl="1">
              <a:buNone/>
            </a:pPr>
            <a:r>
              <a:rPr lang="el-GR" i="1" dirty="0">
                <a:latin typeface="Times New Roman" pitchFamily="18" charset="0"/>
                <a:cs typeface="Times New Roman" pitchFamily="18" charset="0"/>
              </a:rPr>
              <a:t>φ </a:t>
            </a:r>
            <a:r>
              <a:rPr lang="en-US" i="1" dirty="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a:t>angular</a:t>
            </a:r>
            <a:r>
              <a:rPr lang="hu-HU" dirty="0"/>
              <a:t> </a:t>
            </a:r>
            <a:r>
              <a:rPr lang="hu-HU" dirty="0" err="1"/>
              <a:t>velocity</a:t>
            </a:r>
            <a:r>
              <a:rPr lang="hu-HU" dirty="0"/>
              <a:t>	</a:t>
            </a:r>
            <a:r>
              <a:rPr lang="en-US" dirty="0"/>
              <a:t>	</a:t>
            </a:r>
            <a:r>
              <a:rPr lang="hu-HU" dirty="0" err="1"/>
              <a:t>scalar</a:t>
            </a:r>
            <a:r>
              <a:rPr lang="en-US" dirty="0"/>
              <a:t> for a given axis</a:t>
            </a:r>
            <a:r>
              <a:rPr lang="hu-HU" dirty="0"/>
              <a:t> </a:t>
            </a:r>
            <a:r>
              <a:rPr lang="en-US" dirty="0"/>
              <a:t>[</a:t>
            </a:r>
            <a:r>
              <a:rPr lang="hu-HU" dirty="0" err="1"/>
              <a:t>rotation</a:t>
            </a:r>
            <a:r>
              <a:rPr lang="en-US" dirty="0"/>
              <a:t> / s]</a:t>
            </a:r>
            <a:endParaRPr lang="hu-HU" dirty="0"/>
          </a:p>
          <a:p>
            <a:pPr lvl="1">
              <a:buFont typeface="Arial" charset="0"/>
              <a:buNone/>
            </a:pPr>
            <a:r>
              <a:rPr lang="en-US" i="1" dirty="0">
                <a:latin typeface="Symbol" pitchFamily="18" charset="2"/>
              </a:rPr>
              <a:t>w						</a:t>
            </a:r>
            <a:r>
              <a:rPr lang="en-US" dirty="0">
                <a:solidFill>
                  <a:schemeClr val="bg1">
                    <a:lumMod val="50000"/>
                  </a:schemeClr>
                </a:solidFill>
              </a:rPr>
              <a:t>3D vector otherwise |</a:t>
            </a:r>
            <a:r>
              <a:rPr lang="en-US" i="1" dirty="0">
                <a:solidFill>
                  <a:schemeClr val="bg1">
                    <a:lumMod val="50000"/>
                  </a:schemeClr>
                </a:solidFill>
                <a:latin typeface="Symbol" pitchFamily="18" charset="2"/>
              </a:rPr>
              <a:t>w </a:t>
            </a:r>
            <a:r>
              <a:rPr lang="en-US" dirty="0">
                <a:solidFill>
                  <a:schemeClr val="bg1">
                    <a:lumMod val="50000"/>
                  </a:schemeClr>
                </a:solidFill>
              </a:rPr>
              <a:t>| rot/sec around axis </a:t>
            </a:r>
            <a:r>
              <a:rPr lang="en-US" i="1" dirty="0">
                <a:solidFill>
                  <a:schemeClr val="bg1">
                    <a:lumMod val="50000"/>
                  </a:schemeClr>
                </a:solidFill>
                <a:latin typeface="Symbol" pitchFamily="18" charset="2"/>
              </a:rPr>
              <a:t>w</a:t>
            </a:r>
            <a:r>
              <a:rPr lang="en-US" dirty="0">
                <a:solidFill>
                  <a:schemeClr val="bg1">
                    <a:lumMod val="50000"/>
                  </a:schemeClr>
                </a:solidFill>
              </a:rPr>
              <a:t>, </a:t>
            </a:r>
            <a:endParaRPr lang="hu-HU" i="1" dirty="0">
              <a:solidFill>
                <a:schemeClr val="bg1">
                  <a:lumMod val="50000"/>
                </a:schemeClr>
              </a:solidFill>
              <a:latin typeface="Symbol" pitchFamily="18" charset="2"/>
            </a:endParaRPr>
          </a:p>
          <a:p>
            <a:r>
              <a:rPr lang="hu-HU" dirty="0" err="1"/>
              <a:t>angular</a:t>
            </a:r>
            <a:r>
              <a:rPr lang="hu-HU" dirty="0"/>
              <a:t> </a:t>
            </a:r>
            <a:r>
              <a:rPr lang="hu-HU" dirty="0" err="1"/>
              <a:t>mass</a:t>
            </a:r>
            <a:r>
              <a:rPr lang="hu-HU" dirty="0"/>
              <a:t>		</a:t>
            </a:r>
            <a:r>
              <a:rPr lang="hu-HU" dirty="0" err="1"/>
              <a:t>scalar</a:t>
            </a:r>
            <a:r>
              <a:rPr lang="en-US" dirty="0"/>
              <a:t> for a given axis</a:t>
            </a:r>
            <a:r>
              <a:rPr lang="hu-HU" dirty="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a:t>					</a:t>
            </a:r>
            <a:r>
              <a:rPr lang="en-US" dirty="0"/>
              <a:t>	</a:t>
            </a:r>
            <a:r>
              <a:rPr lang="en-US" dirty="0">
                <a:solidFill>
                  <a:schemeClr val="bg1">
                    <a:lumMod val="50000"/>
                  </a:schemeClr>
                </a:solidFill>
              </a:rPr>
              <a:t>tensor otherwise: mass moment</a:t>
            </a:r>
            <a:r>
              <a:rPr lang="hu-HU" dirty="0">
                <a:solidFill>
                  <a:schemeClr val="bg1">
                    <a:lumMod val="50000"/>
                  </a:schemeClr>
                </a:solidFill>
              </a:rPr>
              <a:t>s</a:t>
            </a:r>
            <a:r>
              <a:rPr lang="en-US" dirty="0">
                <a:solidFill>
                  <a:schemeClr val="bg1">
                    <a:lumMod val="50000"/>
                  </a:schemeClr>
                </a:solidFill>
              </a:rPr>
              <a:t> of inertia</a:t>
            </a:r>
          </a:p>
          <a:p>
            <a:r>
              <a:rPr lang="en-US" dirty="0">
                <a:solidFill>
                  <a:schemeClr val="bg1">
                    <a:lumMod val="50000"/>
                  </a:schemeClr>
                </a:solidFill>
              </a:rPr>
              <a:t>angular momentum</a:t>
            </a:r>
            <a:r>
              <a:rPr lang="hu-HU" dirty="0">
                <a:solidFill>
                  <a:schemeClr val="bg1">
                    <a:lumMod val="50000"/>
                  </a:schemeClr>
                </a:solidFill>
              </a:rPr>
              <a:t>	</a:t>
            </a:r>
            <a:r>
              <a:rPr lang="en-US" dirty="0">
                <a:solidFill>
                  <a:schemeClr val="bg1">
                    <a:lumMod val="50000"/>
                  </a:schemeClr>
                </a:solidFill>
              </a:rPr>
              <a:t>3D vector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a:t>
            </a:r>
            <a:r>
              <a:rPr lang="en-US" baseline="30000" dirty="0">
                <a:solidFill>
                  <a:schemeClr val="bg1">
                    <a:lumMod val="50000"/>
                  </a:schemeClr>
                </a:solidFill>
              </a:rPr>
              <a:t>2</a:t>
            </a:r>
            <a:r>
              <a:rPr lang="en-US" dirty="0">
                <a:solidFill>
                  <a:schemeClr val="bg1">
                    <a:lumMod val="50000"/>
                  </a:schemeClr>
                </a:solidFill>
              </a:rPr>
              <a:t>/s]</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a:solidFill>
                  <a:schemeClr val="bg1">
                    <a:lumMod val="50000"/>
                  </a:schemeClr>
                </a:solidFill>
                <a:latin typeface="Times New Roman" pitchFamily="18" charset="0"/>
                <a:cs typeface="Times New Roman" pitchFamily="18" charset="0"/>
              </a:rPr>
              <a:t>L = </a:t>
            </a:r>
            <a:r>
              <a:rPr lang="en-US" sz="2400" i="1" dirty="0" err="1">
                <a:solidFill>
                  <a:schemeClr val="bg1">
                    <a:lumMod val="50000"/>
                  </a:schemeClr>
                </a:solidFill>
                <a:latin typeface="Times New Roman" pitchFamily="18" charset="0"/>
                <a:cs typeface="Times New Roman" pitchFamily="18" charset="0"/>
              </a:rPr>
              <a:t>I</a:t>
            </a:r>
            <a:r>
              <a:rPr lang="en-US" sz="2400" i="1" dirty="0" err="1">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38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 for 2D rotation</a:t>
            </a:r>
          </a:p>
        </p:txBody>
      </p:sp>
      <p:sp>
        <p:nvSpPr>
          <p:cNvPr id="144387" name="Rectangle 3"/>
          <p:cNvSpPr>
            <a:spLocks noGrp="1" noChangeArrowheads="1"/>
          </p:cNvSpPr>
          <p:nvPr>
            <p:ph type="body" idx="1"/>
          </p:nvPr>
        </p:nvSpPr>
        <p:spPr/>
        <p:txBody>
          <a:bodyPr/>
          <a:lstStyle/>
          <a:p>
            <a:pPr>
              <a:buFontTx/>
              <a:buNone/>
            </a:pPr>
            <a:r>
              <a:rPr lang="hu-HU" i="1" dirty="0">
                <a:latin typeface="Symbol" pitchFamily="18" charset="2"/>
                <a:cs typeface="Arial" charset="0"/>
              </a:rPr>
              <a:t>t</a:t>
            </a:r>
            <a:r>
              <a:rPr lang="en-US" dirty="0"/>
              <a:t> is the total torque acting on the body</a:t>
            </a:r>
            <a:endParaRPr lang="hu-HU" dirty="0"/>
          </a:p>
          <a:p>
            <a:pPr>
              <a:buFontTx/>
              <a:buNone/>
            </a:pPr>
            <a:r>
              <a:rPr lang="hu-HU" dirty="0"/>
              <a:t>	</a:t>
            </a:r>
            <a:r>
              <a:rPr lang="hu-HU" dirty="0" err="1"/>
              <a:t>if</a:t>
            </a:r>
            <a:r>
              <a:rPr lang="hu-HU" dirty="0"/>
              <a:t> </a:t>
            </a:r>
            <a:r>
              <a:rPr lang="hu-HU" i="1" dirty="0">
                <a:latin typeface="Times New Roman" pitchFamily="18" charset="0"/>
                <a:cs typeface="Times New Roman" pitchFamily="18" charset="0"/>
                <a:sym typeface="Symbol" panose="05050102010706020507" pitchFamily="18" charset="2"/>
              </a:rPr>
              <a:t>r </a:t>
            </a:r>
            <a:r>
              <a:rPr lang="hu-HU" dirty="0"/>
              <a:t>is </a:t>
            </a:r>
            <a:r>
              <a:rPr lang="hu-HU" dirty="0" err="1"/>
              <a:t>the</a:t>
            </a:r>
            <a:r>
              <a:rPr lang="hu-HU" dirty="0"/>
              <a:t> lever </a:t>
            </a:r>
            <a:r>
              <a:rPr lang="hu-HU" dirty="0" err="1"/>
              <a:t>arm</a:t>
            </a:r>
            <a:r>
              <a:rPr lang="hu-HU" dirty="0"/>
              <a:t> </a:t>
            </a:r>
            <a:r>
              <a:rPr lang="hu-HU" dirty="0" err="1"/>
              <a:t>length</a:t>
            </a:r>
            <a:r>
              <a:rPr lang="hu-HU" dirty="0"/>
              <a:t> </a:t>
            </a:r>
            <a:r>
              <a:rPr lang="hu-HU" dirty="0" err="1"/>
              <a:t>to</a:t>
            </a:r>
            <a:r>
              <a:rPr lang="hu-HU" dirty="0"/>
              <a:t> center of </a:t>
            </a:r>
            <a:r>
              <a:rPr lang="hu-HU" dirty="0" err="1"/>
              <a:t>mass</a:t>
            </a:r>
            <a:r>
              <a:rPr lang="hu-HU" dirty="0"/>
              <a:t> </a:t>
            </a:r>
            <a:r>
              <a:rPr lang="hu-HU" dirty="0" err="1"/>
              <a:t>of</a:t>
            </a:r>
            <a:r>
              <a:rPr lang="hu-HU" dirty="0"/>
              <a:t> </a:t>
            </a:r>
            <a:r>
              <a:rPr lang="hu-HU" dirty="0" err="1"/>
              <a:t>the</a:t>
            </a:r>
            <a:r>
              <a:rPr lang="hu-HU" dirty="0"/>
              <a:t> body</a:t>
            </a:r>
            <a:endParaRPr lang="en-US" dirty="0"/>
          </a:p>
          <a:p>
            <a:pPr>
              <a:buFontTx/>
              <a:buNone/>
            </a:pPr>
            <a:r>
              <a:rPr lang="hu-HU" i="1" dirty="0">
                <a:latin typeface="Symbol" pitchFamily="18" charset="2"/>
                <a:cs typeface="Arial" charset="0"/>
              </a:rPr>
              <a:t>   t</a:t>
            </a:r>
            <a:r>
              <a:rPr lang="en-US" i="1" dirty="0">
                <a:latin typeface="Symbol" pitchFamily="18" charset="2"/>
                <a:cs typeface="Arial" charset="0"/>
              </a:rPr>
              <a:t> </a:t>
            </a:r>
            <a:r>
              <a:rPr lang="en-US" i="1" dirty="0">
                <a:latin typeface="Times New Roman" pitchFamily="18" charset="0"/>
                <a:cs typeface="Times New Roman" pitchFamily="18" charset="0"/>
              </a:rPr>
              <a:t>= </a:t>
            </a:r>
            <a:r>
              <a:rPr lang="hu-HU" i="1" dirty="0">
                <a:latin typeface="Times New Roman" pitchFamily="18" charset="0"/>
                <a:cs typeface="Times New Roman" pitchFamily="18" charset="0"/>
              </a:rPr>
              <a:t>F</a:t>
            </a:r>
            <a:r>
              <a:rPr lang="en-US" i="1" dirty="0">
                <a:latin typeface="Times New Roman" pitchFamily="18" charset="0"/>
                <a:cs typeface="Times New Roman" pitchFamily="18" charset="0"/>
                <a:sym typeface="Symbol" panose="05050102010706020507" pitchFamily="18" charset="2"/>
              </a:rPr>
              <a:t></a:t>
            </a:r>
            <a:r>
              <a:rPr lang="hu-HU" i="1" dirty="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a:latin typeface="Times New Roman" pitchFamily="18" charset="0"/>
                <a:cs typeface="Times New Roman" pitchFamily="18" charset="0"/>
              </a:rPr>
              <a:t>= </a:t>
            </a:r>
            <a:r>
              <a:rPr lang="hu-HU" i="1" dirty="0">
                <a:latin typeface="Symbol" pitchFamily="18" charset="2"/>
                <a:cs typeface="Arial" charset="0"/>
              </a:rPr>
              <a:t>t</a:t>
            </a:r>
            <a:r>
              <a:rPr lang="en-US" i="1" dirty="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I</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hu-HU" i="1" dirty="0">
                <a:latin typeface="Symbol" pitchFamily="18" charset="2"/>
                <a:cs typeface="Arial" charset="0"/>
              </a:rPr>
              <a:t>w</a:t>
            </a:r>
            <a:r>
              <a:rPr lang="en-US" dirty="0">
                <a:latin typeface="Times New Roman" pitchFamily="18" charset="0"/>
                <a:cs typeface="Times New Roman" pitchFamily="18" charset="0"/>
              </a:rPr>
              <a:t> = ∫ </a:t>
            </a:r>
            <a:r>
              <a:rPr lang="en-US" i="1" dirty="0">
                <a:latin typeface="Symbol" pitchFamily="18" charset="2"/>
                <a:cs typeface="Arial"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 = ∫ </a:t>
            </a:r>
            <a:r>
              <a:rPr lang="hu-HU" i="1" dirty="0">
                <a:latin typeface="Symbol" pitchFamily="18" charset="2"/>
                <a:cs typeface="Arial" charset="0"/>
              </a:rPr>
              <a:t>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2D </a:t>
            </a:r>
            <a:r>
              <a:rPr lang="hu-HU" dirty="0" err="1"/>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en-US" dirty="0"/>
              <a:t>torque</a:t>
            </a:r>
            <a:r>
              <a:rPr lang="hu-HU" i="1" dirty="0">
                <a:latin typeface="Symbol" pitchFamily="18" charset="2"/>
                <a:cs typeface="Arial" charset="0"/>
              </a:rPr>
              <a:t>t</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None/>
            </a:pPr>
            <a:r>
              <a:rPr lang="hu-HU" dirty="0" err="1"/>
              <a:t>ang</a:t>
            </a:r>
            <a:r>
              <a:rPr lang="hu-HU" dirty="0"/>
              <a:t>. </a:t>
            </a:r>
            <a:r>
              <a:rPr lang="en-US" dirty="0"/>
              <a:t>acceleration computed from torque and inverse of 'mass'</a:t>
            </a:r>
          </a:p>
          <a:p>
            <a:pPr>
              <a:buNone/>
            </a:pP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a:latin typeface="Symbol" pitchFamily="18" charset="2"/>
                <a:cs typeface="Arial" charset="0"/>
              </a:rPr>
              <a:t>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hu-HU" i="1" dirty="0">
                <a:latin typeface="Times New Roman" pitchFamily="18" charset="0"/>
                <a:cs typeface="Times New Roman" pitchFamily="18" charset="0"/>
                <a:sym typeface="Symbol" panose="05050102010706020507" pitchFamily="18" charset="2"/>
              </a:rPr>
              <a:t>I</a:t>
            </a:r>
            <a:r>
              <a:rPr lang="en-US" i="1" baseline="30000" dirty="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a:t>velocity changes by </a:t>
            </a:r>
            <a:r>
              <a:rPr lang="en-US" dirty="0" err="1"/>
              <a:t>ang.</a:t>
            </a:r>
            <a:r>
              <a:rPr lang="en-US" dirty="0"/>
              <a:t> </a:t>
            </a:r>
            <a:r>
              <a:rPr lang="en-US" dirty="0" err="1"/>
              <a:t>accel</a:t>
            </a:r>
            <a:r>
              <a:rPr lang="en-US" dirty="0"/>
              <a:t>.</a:t>
            </a:r>
            <a:r>
              <a:rPr lang="hu-HU" dirty="0"/>
              <a:t> </a:t>
            </a:r>
            <a:r>
              <a:rPr lang="en-US" dirty="0"/>
              <a:t>times time elapsed</a:t>
            </a:r>
          </a:p>
          <a:p>
            <a:pPr>
              <a:buFontTx/>
              <a:buNone/>
            </a:pP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a:t>orientation</a:t>
            </a:r>
            <a:r>
              <a:rPr lang="hu-HU" dirty="0"/>
              <a:t> </a:t>
            </a:r>
            <a:r>
              <a:rPr lang="hu-HU" dirty="0" err="1"/>
              <a:t>angle</a:t>
            </a:r>
            <a:r>
              <a:rPr lang="en-US" dirty="0"/>
              <a:t> changes by </a:t>
            </a:r>
            <a:r>
              <a:rPr lang="hu-HU" dirty="0" err="1"/>
              <a:t>ang</a:t>
            </a:r>
            <a:r>
              <a:rPr lang="hu-HU" dirty="0"/>
              <a:t>. </a:t>
            </a:r>
            <a:r>
              <a:rPr lang="en-US" dirty="0"/>
              <a:t>velocity times time elapsed</a:t>
            </a: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orientation</a:t>
            </a:r>
          </a:p>
        </p:txBody>
      </p:sp>
      <p:sp>
        <p:nvSpPr>
          <p:cNvPr id="3" name="Tartalom helye 2"/>
          <p:cNvSpPr>
            <a:spLocks noGrp="1"/>
          </p:cNvSpPr>
          <p:nvPr>
            <p:ph idx="1"/>
          </p:nvPr>
        </p:nvSpPr>
        <p:spPr/>
        <p:txBody>
          <a:bodyPr/>
          <a:lstStyle/>
          <a:p>
            <a:pPr>
              <a:buNone/>
            </a:pPr>
            <a:r>
              <a:rPr lang="en-US" dirty="0"/>
              <a:t>Newton:		    Euler:</a:t>
            </a:r>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400" b="1" dirty="0">
                <a:latin typeface="Courier New" panose="02070309020205020404" pitchFamily="49" charset="0"/>
              </a:rPr>
              <a:t>fun move (dt : Float){</a:t>
            </a:r>
            <a:endParaRPr lang="hu-HU" altLang="en-US" sz="2400" b="1" dirty="0">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a:t>
            </a:r>
            <a:r>
              <a:rPr lang="en-US" altLang="en-US" sz="2400" b="1" dirty="0">
                <a:solidFill>
                  <a:schemeClr val="tx1"/>
                </a:solidFill>
                <a:latin typeface="Courier New" panose="02070309020205020404" pitchFamily="49" charset="0"/>
              </a:rPr>
              <a:t> =</a:t>
            </a:r>
          </a:p>
          <a:p>
            <a:r>
              <a:rPr lang="en-US" altLang="en-US" sz="2400" b="1" dirty="0">
                <a:solidFill>
                  <a:schemeClr val="tx1"/>
                </a:solidFill>
                <a:latin typeface="Courier New" panose="02070309020205020404" pitchFamily="49" charset="0"/>
              </a:rPr>
              <a:t>		torque * </a:t>
            </a:r>
            <a:r>
              <a:rPr lang="en-US" altLang="en-US" sz="2400" b="1" dirty="0" err="1">
                <a:latin typeface="Courier New" panose="02070309020205020404" pitchFamily="49" charset="0"/>
              </a:rPr>
              <a:t>invAngMass</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rotationAngle</a:t>
            </a:r>
            <a:r>
              <a:rPr lang="hu-HU" altLang="en-US" sz="2400" b="1" dirty="0">
                <a:solidFill>
                  <a:schemeClr val="tx1"/>
                </a:solidFill>
                <a:latin typeface="Courier New" panose="02070309020205020404" pitchFamily="49" charset="0"/>
              </a:rPr>
              <a:t> +=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 of rotation independent of orientation</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135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Game issues</a:t>
            </a:r>
            <a:endParaRPr lang="hu-HU" dirty="0"/>
          </a:p>
        </p:txBody>
      </p:sp>
      <p:sp>
        <p:nvSpPr>
          <p:cNvPr id="7171" name="Rectangle 3"/>
          <p:cNvSpPr>
            <a:spLocks noGrp="1" noChangeArrowheads="1"/>
          </p:cNvSpPr>
          <p:nvPr>
            <p:ph idx="1"/>
          </p:nvPr>
        </p:nvSpPr>
        <p:spPr/>
        <p:txBody>
          <a:bodyPr/>
          <a:lstStyle/>
          <a:p>
            <a:r>
              <a:rPr lang="en-US" altLang="en-US" dirty="0"/>
              <a:t>Rendering from the point of view of the avatar</a:t>
            </a:r>
          </a:p>
          <a:p>
            <a:r>
              <a:rPr lang="en-US" altLang="en-US" dirty="0"/>
              <a:t>Avatar control (</a:t>
            </a:r>
            <a:r>
              <a:rPr lang="en-US" altLang="en-US" u="sng" dirty="0"/>
              <a:t>keyboard</a:t>
            </a:r>
            <a:r>
              <a:rPr lang="en-US" altLang="en-US" dirty="0"/>
              <a:t>, mouse, </a:t>
            </a:r>
            <a:r>
              <a:rPr lang="en-US" altLang="en-US" dirty="0" err="1"/>
              <a:t>Wii</a:t>
            </a:r>
            <a:r>
              <a:rPr lang="en-US" altLang="en-US" dirty="0"/>
              <a:t>, vision...)</a:t>
            </a:r>
          </a:p>
          <a:p>
            <a:r>
              <a:rPr lang="en-US" altLang="en-US" dirty="0"/>
              <a:t>Managing  ”intelligent” virtual objects (AI)</a:t>
            </a:r>
          </a:p>
          <a:p>
            <a:r>
              <a:rPr lang="en-US" altLang="en-US" dirty="0"/>
              <a:t>Simulation of the world (computational physics)</a:t>
            </a:r>
          </a:p>
          <a:p>
            <a:pPr lvl="1"/>
            <a:r>
              <a:rPr lang="en-US" altLang="en-US" dirty="0"/>
              <a:t>involves interaction</a:t>
            </a:r>
          </a:p>
          <a:p>
            <a:pPr lvl="2"/>
            <a:r>
              <a:rPr lang="en-US" altLang="en-US" dirty="0"/>
              <a:t>collisions</a:t>
            </a:r>
          </a:p>
          <a:p>
            <a:pPr lvl="2"/>
            <a:r>
              <a:rPr lang="en-US" altLang="en-US" dirty="0"/>
              <a:t>gravity</a:t>
            </a:r>
          </a:p>
        </p:txBody>
      </p:sp>
    </p:spTree>
    <p:extLst>
      <p:ext uri="{BB962C8B-B14F-4D97-AF65-F5344CB8AC3E}">
        <p14:creationId xmlns:p14="http://schemas.microsoft.com/office/powerpoint/2010/main" val="203678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This is physically correct, but…</a:t>
            </a:r>
          </a:p>
        </p:txBody>
      </p:sp>
      <p:sp>
        <p:nvSpPr>
          <p:cNvPr id="3" name="Tartalom helye 2"/>
          <p:cNvSpPr>
            <a:spLocks noGrp="1"/>
          </p:cNvSpPr>
          <p:nvPr>
            <p:ph idx="1"/>
          </p:nvPr>
        </p:nvSpPr>
        <p:spPr/>
        <p:txBody>
          <a:bodyPr/>
          <a:lstStyle/>
          <a:p>
            <a:r>
              <a:rPr lang="en-US" dirty="0"/>
              <a:t>orientation and velocity are independent</a:t>
            </a:r>
          </a:p>
          <a:p>
            <a:pPr lvl="1"/>
            <a:r>
              <a:rPr lang="en-US" dirty="0"/>
              <a:t>physics solution: introduce orientation-dependent drag</a:t>
            </a:r>
          </a:p>
          <a:p>
            <a:pPr lvl="2"/>
            <a:r>
              <a:rPr lang="en-US" dirty="0"/>
              <a:t>vector math solution</a:t>
            </a:r>
          </a:p>
          <a:p>
            <a:pPr lvl="3"/>
            <a:r>
              <a:rPr lang="en-US" dirty="0"/>
              <a:t>separate velocity into components (e.g. ahead/sideways) </a:t>
            </a:r>
            <a:r>
              <a:rPr lang="en-US" dirty="0">
                <a:solidFill>
                  <a:srgbClr val="FF0000"/>
                </a:solidFill>
              </a:rPr>
              <a:t>dot product!</a:t>
            </a:r>
          </a:p>
          <a:p>
            <a:pPr lvl="3"/>
            <a:r>
              <a:rPr lang="en-US" dirty="0"/>
              <a:t>apply different drag coefficient to components</a:t>
            </a:r>
          </a:p>
          <a:p>
            <a:pPr lvl="3"/>
            <a:r>
              <a:rPr lang="en-US" dirty="0"/>
              <a:t>add components back together</a:t>
            </a:r>
          </a:p>
          <a:p>
            <a:pPr lvl="2"/>
            <a:r>
              <a:rPr lang="en-US" dirty="0"/>
              <a:t>transformation-based solution</a:t>
            </a:r>
          </a:p>
          <a:p>
            <a:pPr lvl="3"/>
            <a:r>
              <a:rPr lang="en-US" dirty="0"/>
              <a:t>transform world-space velocity into model space</a:t>
            </a:r>
          </a:p>
          <a:p>
            <a:pPr lvl="3"/>
            <a:r>
              <a:rPr lang="en-US" dirty="0"/>
              <a:t>attenuate</a:t>
            </a:r>
          </a:p>
          <a:p>
            <a:pPr lvl="3"/>
            <a:r>
              <a:rPr lang="en-US" dirty="0"/>
              <a:t>transform back to world space</a:t>
            </a:r>
          </a:p>
          <a:p>
            <a:pPr lvl="2"/>
            <a:endParaRPr lang="en-US" dirty="0"/>
          </a:p>
          <a:p>
            <a:pPr marL="457200" lvl="1" indent="0">
              <a:buNone/>
            </a:pPr>
            <a:endParaRPr lang="en-US" dirty="0"/>
          </a:p>
        </p:txBody>
      </p:sp>
      <p:sp>
        <p:nvSpPr>
          <p:cNvPr id="4" name="Rectangle 9">
            <a:extLst>
              <a:ext uri="{FF2B5EF4-FFF2-40B4-BE49-F238E27FC236}">
                <a16:creationId xmlns:a16="http://schemas.microsoft.com/office/drawing/2014/main" id="{8F776F9E-2854-428A-AF69-1465BCC342C2}"/>
              </a:ext>
            </a:extLst>
          </p:cNvPr>
          <p:cNvSpPr>
            <a:spLocks noChangeArrowheads="1"/>
          </p:cNvSpPr>
          <p:nvPr/>
        </p:nvSpPr>
        <p:spPr bwMode="auto">
          <a:xfrm>
            <a:off x="7247106" y="4056434"/>
            <a:ext cx="4754105" cy="2634638"/>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1600" dirty="0" err="1">
                <a:solidFill>
                  <a:prstClr val="black"/>
                </a:solidFill>
                <a:latin typeface="Courier New" pitchFamily="49" charset="0"/>
                <a:cs typeface="Courier New" pitchFamily="49" charset="0"/>
              </a:rPr>
              <a:t>velocity.set</a:t>
            </a:r>
            <a:r>
              <a:rPr lang="en-US" altLang="en-US" sz="1600" dirty="0">
                <a:solidFill>
                  <a:prstClr val="black"/>
                </a:solidFill>
                <a:latin typeface="Courier New" pitchFamily="49" charset="0"/>
                <a:cs typeface="Courier New" pitchFamily="49" charset="0"/>
              </a:rPr>
              <a:t>(</a:t>
            </a:r>
          </a:p>
          <a:p>
            <a:r>
              <a:rPr lang="en-US" altLang="en-US" sz="1600" dirty="0">
                <a:solidFill>
                  <a:prstClr val="black"/>
                </a:solidFill>
                <a:latin typeface="Courier New" pitchFamily="49" charset="0"/>
                <a:cs typeface="Courier New" pitchFamily="49" charset="0"/>
              </a:rPr>
              <a:t>  (</a:t>
            </a:r>
          </a:p>
          <a:p>
            <a:r>
              <a:rPr lang="en-US"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velocity.xyz</a:t>
            </a:r>
            <a:r>
              <a:rPr lang="en-US" altLang="en-US" sz="1600" dirty="0">
                <a:solidFill>
                  <a:prstClr val="black"/>
                </a:solidFill>
                <a:latin typeface="Courier New" pitchFamily="49" charset="0"/>
                <a:cs typeface="Courier New" pitchFamily="49" charset="0"/>
              </a:rPr>
              <a:t>0</a:t>
            </a:r>
            <a:r>
              <a:rPr lang="hu-HU" altLang="en-US" sz="1600" dirty="0">
                <a:solidFill>
                  <a:prstClr val="black"/>
                </a:solidFill>
                <a:latin typeface="Courier New" pitchFamily="49" charset="0"/>
                <a:cs typeface="Courier New" pitchFamily="49" charset="0"/>
              </a:rPr>
              <a:t> * </a:t>
            </a:r>
            <a:r>
              <a:rPr lang="en-US" altLang="en-US" sz="1600" dirty="0" err="1">
                <a:solidFill>
                  <a:prstClr val="black"/>
                </a:solidFill>
                <a:latin typeface="Courier New" pitchFamily="49" charset="0"/>
                <a:cs typeface="Courier New" pitchFamily="49" charset="0"/>
              </a:rPr>
              <a:t>modelMatrixInverse</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hu-HU" altLang="en-US" sz="1600" dirty="0">
                <a:solidFill>
                  <a:prstClr val="black"/>
                </a:solidFill>
                <a:latin typeface="Courier New" pitchFamily="49" charset="0"/>
                <a:cs typeface="Courier New" pitchFamily="49" charset="0"/>
              </a:rPr>
              <a:t>*</a:t>
            </a:r>
            <a:endParaRPr lang="en-US"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Vec</a:t>
            </a:r>
            <a:r>
              <a:rPr lang="en-US" altLang="en-US" sz="1600" dirty="0">
                <a:solidFill>
                  <a:prstClr val="black"/>
                </a:solidFill>
                <a:latin typeface="Courier New" pitchFamily="49" charset="0"/>
                <a:cs typeface="Courier New" pitchFamily="49" charset="0"/>
              </a:rPr>
              <a:t>4(exp(-dt * cx/m), exp(-dt * cy/m), 1.0f, 0.0f)</a:t>
            </a:r>
          </a:p>
          <a:p>
            <a:r>
              <a:rPr lang="en-US" altLang="en-US" sz="1600" dirty="0">
                <a:solidFill>
                  <a:prstClr val="black"/>
                </a:solidFill>
                <a:latin typeface="Courier New" pitchFamily="49" charset="0"/>
                <a:cs typeface="Courier New" pitchFamily="49" charset="0"/>
              </a:rPr>
              <a:t>  *</a:t>
            </a:r>
            <a:endParaRPr lang="hu-HU"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modelMatrix</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xyz</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a:t>
            </a:r>
            <a:endParaRPr lang="hu-HU" altLang="en-US" sz="16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00261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drag for separated velocity components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408489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a:t> move</a:t>
            </a:r>
          </a:p>
        </p:txBody>
      </p:sp>
      <p:sp>
        <p:nvSpPr>
          <p:cNvPr id="3" name="Content Placeholder 2"/>
          <p:cNvSpPr>
            <a:spLocks noGrp="1"/>
          </p:cNvSpPr>
          <p:nvPr>
            <p:ph idx="1"/>
          </p:nvPr>
        </p:nvSpPr>
        <p:spPr/>
        <p:txBody>
          <a:bodyPr>
            <a:normAutofit/>
          </a:bodyPr>
          <a:lstStyle/>
          <a:p>
            <a:r>
              <a:rPr lang="en-US" dirty="0"/>
              <a:t>all </a:t>
            </a:r>
            <a:r>
              <a:rPr lang="en-US" sz="2400" dirty="0" err="1">
                <a:latin typeface="Consolas" panose="020B0609020204030204" pitchFamily="49" charset="0"/>
                <a:cs typeface="Consolas" panose="020B0609020204030204" pitchFamily="49" charset="0"/>
              </a:rPr>
              <a:t>gameObjects</a:t>
            </a:r>
            <a:r>
              <a:rPr lang="en-US" dirty="0"/>
              <a:t> have a </a:t>
            </a:r>
            <a:r>
              <a:rPr lang="en-US" sz="2400" dirty="0">
                <a:latin typeface="Consolas" panose="020B0609020204030204" pitchFamily="49" charset="0"/>
                <a:cs typeface="Consolas" panose="020B0609020204030204" pitchFamily="49" charset="0"/>
              </a:rPr>
              <a:t>move</a:t>
            </a:r>
            <a:r>
              <a:rPr lang="en-US" dirty="0"/>
              <a:t> method</a:t>
            </a:r>
          </a:p>
          <a:p>
            <a:pPr lvl="1"/>
            <a:r>
              <a:rPr lang="en-US" dirty="0"/>
              <a:t>takes </a:t>
            </a:r>
            <a:r>
              <a:rPr lang="en-US" dirty="0">
                <a:latin typeface="Consolas" panose="020B0609020204030204" pitchFamily="49" charset="0"/>
                <a:cs typeface="Consolas" panose="020B0609020204030204" pitchFamily="49" charset="0"/>
              </a:rPr>
              <a:t>dt</a:t>
            </a:r>
            <a:r>
              <a:rPr lang="en-US" dirty="0"/>
              <a:t> as parameter</a:t>
            </a:r>
          </a:p>
          <a:p>
            <a:pPr lvl="1"/>
            <a:r>
              <a:rPr lang="en-US" dirty="0"/>
              <a:t>subclassing</a:t>
            </a:r>
          </a:p>
          <a:p>
            <a:pPr lvl="2"/>
            <a:r>
              <a:rPr lang="en-US" dirty="0"/>
              <a:t>simple in Kotlin</a:t>
            </a:r>
          </a:p>
          <a:p>
            <a:pPr lvl="1"/>
            <a:r>
              <a:rPr lang="en-US" dirty="0"/>
              <a:t>we could avoid subclassing and introduce animation components</a:t>
            </a:r>
          </a:p>
          <a:p>
            <a:pPr lvl="2"/>
            <a:r>
              <a:rPr lang="en-US" dirty="0"/>
              <a:t>a nice long-term solution for projects that must scale well</a:t>
            </a:r>
          </a:p>
          <a:p>
            <a:r>
              <a:rPr lang="en-US" dirty="0"/>
              <a:t>give one of your objects a custom </a:t>
            </a:r>
            <a:r>
              <a:rPr lang="en-US" sz="2400" dirty="0">
                <a:latin typeface="Consolas" panose="020B0609020204030204" pitchFamily="49" charset="0"/>
                <a:cs typeface="Consolas" panose="020B0609020204030204" pitchFamily="49" charset="0"/>
              </a:rPr>
              <a:t>move</a:t>
            </a:r>
            <a:r>
              <a:rPr lang="en-US" dirty="0"/>
              <a:t> function</a:t>
            </a:r>
          </a:p>
          <a:p>
            <a:pPr lvl="1"/>
            <a:r>
              <a:rPr lang="en-US" dirty="0"/>
              <a:t>e.g. decrease </a:t>
            </a:r>
            <a:r>
              <a:rPr lang="en-US" dirty="0" err="1">
                <a:latin typeface="Consolas" panose="020B0609020204030204" pitchFamily="49" charset="0"/>
                <a:cs typeface="Consolas" panose="020B0609020204030204" pitchFamily="49" charset="0"/>
              </a:rPr>
              <a:t>this.position.y</a:t>
            </a:r>
            <a:r>
              <a:rPr lang="en-US" dirty="0"/>
              <a:t> by </a:t>
            </a:r>
            <a:r>
              <a:rPr lang="en-US" dirty="0" err="1">
                <a:latin typeface="Consolas" panose="020B0609020204030204" pitchFamily="49" charset="0"/>
                <a:cs typeface="Consolas" panose="020B0609020204030204" pitchFamily="49" charset="0"/>
              </a:rPr>
              <a:t>dt</a:t>
            </a:r>
            <a:r>
              <a:rPr lang="en-US" dirty="0"/>
              <a:t> to make it move down</a:t>
            </a:r>
          </a:p>
          <a:p>
            <a:r>
              <a:rPr lang="en-US" dirty="0"/>
              <a:t>we call </a:t>
            </a:r>
            <a:r>
              <a:rPr lang="en-US" dirty="0">
                <a:latin typeface="Consolas" panose="020B0609020204030204" pitchFamily="49" charset="0"/>
                <a:cs typeface="Consolas" panose="020B0609020204030204" pitchFamily="49" charset="0"/>
              </a:rPr>
              <a:t>move</a:t>
            </a:r>
            <a:r>
              <a:rPr lang="en-US" sz="3600" dirty="0"/>
              <a:t> </a:t>
            </a:r>
            <a:r>
              <a:rPr lang="en-US" dirty="0"/>
              <a:t>for all </a:t>
            </a:r>
            <a:r>
              <a:rPr lang="en-US" dirty="0" err="1">
                <a:latin typeface="Consolas" panose="020B0609020204030204" pitchFamily="49" charset="0"/>
                <a:cs typeface="Consolas" panose="020B0609020204030204" pitchFamily="49" charset="0"/>
              </a:rPr>
              <a:t>GameObjects</a:t>
            </a:r>
            <a:r>
              <a:rPr lang="en-US" dirty="0"/>
              <a:t> before drawing them</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8391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6620785" y="4804335"/>
            <a:ext cx="2027104"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false if </a:t>
            </a:r>
            <a:r>
              <a:rPr lang="hu-HU" dirty="0" err="1">
                <a:solidFill>
                  <a:srgbClr val="FF0000"/>
                </a:solidFill>
                <a:latin typeface="Whipsmart" panose="020B0502030203050204" pitchFamily="34" charset="0"/>
              </a:rPr>
              <a:t>the</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object needs to be deleted</a:t>
            </a:r>
          </a:p>
        </p:txBody>
      </p:sp>
      <p:cxnSp>
        <p:nvCxnSpPr>
          <p:cNvPr id="11" name="Straight Arrow Connector 10"/>
          <p:cNvCxnSpPr>
            <a:cxnSpLocks/>
            <a:stCxn id="10" idx="1"/>
          </p:cNvCxnSpPr>
          <p:nvPr/>
        </p:nvCxnSpPr>
        <p:spPr>
          <a:xfrm flipH="1" flipV="1">
            <a:off x="2530813" y="4574607"/>
            <a:ext cx="4089972" cy="552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578" y="6140852"/>
            <a:ext cx="2308698"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method </a:t>
            </a:r>
            <a:r>
              <a:rPr lang="hu-HU" dirty="0" err="1">
                <a:solidFill>
                  <a:srgbClr val="FF0000"/>
                </a:solidFill>
                <a:latin typeface="Whipsmart" panose="020B0502030203050204" pitchFamily="34" charset="0"/>
              </a:rPr>
              <a:t>override</a:t>
            </a:r>
            <a:endParaRPr lang="en-US" dirty="0">
              <a:solidFill>
                <a:srgbClr val="FF0000"/>
              </a:solidFill>
              <a:latin typeface="Whipsmart" panose="020B0502030203050204" pitchFamily="34" charset="0"/>
            </a:endParaRPr>
          </a:p>
        </p:txBody>
      </p:sp>
      <p:cxnSp>
        <p:nvCxnSpPr>
          <p:cNvPr id="16" name="Straight Arrow Connector 15"/>
          <p:cNvCxnSpPr>
            <a:cxnSpLocks/>
            <a:stCxn id="15" idx="0"/>
          </p:cNvCxnSpPr>
          <p:nvPr/>
        </p:nvCxnSpPr>
        <p:spPr>
          <a:xfrm flipH="1" flipV="1">
            <a:off x="284891" y="2642620"/>
            <a:ext cx="944036" cy="3498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5" idx="0"/>
          </p:cNvCxnSpPr>
          <p:nvPr/>
        </p:nvCxnSpPr>
        <p:spPr>
          <a:xfrm flipH="1" flipV="1">
            <a:off x="778667" y="3246124"/>
            <a:ext cx="450260" cy="2894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Scene</a:t>
            </a:r>
            <a:endParaRPr lang="en-US" dirty="0"/>
          </a:p>
        </p:txBody>
      </p:sp>
      <p:sp>
        <p:nvSpPr>
          <p:cNvPr id="3" name="Content Placeholder 2"/>
          <p:cNvSpPr>
            <a:spLocks noGrp="1"/>
          </p:cNvSpPr>
          <p:nvPr>
            <p:ph idx="1"/>
          </p:nvPr>
        </p:nvSpPr>
        <p:spPr/>
        <p:txBody>
          <a:bodyPr>
            <a:noAutofit/>
          </a:bodyPr>
          <a:lstStyle/>
          <a:p>
            <a:pPr>
              <a:lnSpc>
                <a:spcPct val="107000"/>
              </a:lnSpc>
            </a:pPr>
            <a:r>
              <a:rPr lang="en-US" sz="1800" dirty="0" err="1">
                <a:solidFill>
                  <a:srgbClr val="C70040"/>
                </a:solidFill>
                <a:ea typeface="Times New Roman" panose="02020603050405020304" pitchFamily="18" charset="0"/>
                <a:cs typeface="Times New Roman" panose="02020603050405020304" pitchFamily="18" charset="0"/>
              </a:rPr>
              <a:t>val</a:t>
            </a:r>
            <a:r>
              <a:rPr lang="en-US" sz="1800" dirty="0">
                <a:solidFill>
                  <a:srgbClr val="000000"/>
                </a:solidFill>
                <a:ea typeface="Times New Roman" panose="02020603050405020304" pitchFamily="18" charset="0"/>
                <a:cs typeface="Times New Roman" panose="02020603050405020304" pitchFamily="18" charset="0"/>
              </a:rPr>
              <a:t> avatar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object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err="1">
                <a:solidFill>
                  <a:srgbClr val="427E00"/>
                </a:solidFill>
                <a:ea typeface="Times New Roman" panose="02020603050405020304" pitchFamily="18" charset="0"/>
                <a:cs typeface="Times New Roman" panose="02020603050405020304" pitchFamily="18" charset="0"/>
              </a:rPr>
              <a:t>GameObject</a:t>
            </a:r>
            <a:r>
              <a:rPr lang="en-US" sz="1800" dirty="0">
                <a:solidFill>
                  <a:srgbClr val="000000"/>
                </a:solidFill>
                <a:ea typeface="Times New Roman" panose="02020603050405020304" pitchFamily="18" charset="0"/>
                <a:cs typeface="Times New Roman" panose="02020603050405020304" pitchFamily="18" charset="0"/>
              </a:rPr>
              <a:t>(Mesh(</a:t>
            </a:r>
            <a:r>
              <a:rPr lang="en-US" sz="1800" dirty="0" err="1">
                <a:solidFill>
                  <a:srgbClr val="000000"/>
                </a:solidFill>
                <a:ea typeface="Times New Roman" panose="02020603050405020304" pitchFamily="18" charset="0"/>
                <a:cs typeface="Times New Roman" panose="02020603050405020304" pitchFamily="18" charset="0"/>
              </a:rPr>
              <a:t>asteroidMaterial</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quadGeometry</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sz="1800" dirty="0">
                <a:solidFill>
                  <a:srgbClr val="C70040"/>
                </a:solidFill>
                <a:ea typeface="Times New Roman" panose="02020603050405020304" pitchFamily="18" charset="0"/>
                <a:cs typeface="Times New Roman" panose="02020603050405020304" pitchFamily="18" charset="0"/>
              </a:rPr>
              <a:t>  </a:t>
            </a:r>
            <a:r>
              <a:rPr lang="en-US" sz="1800" dirty="0" err="1">
                <a:solidFill>
                  <a:srgbClr val="C70040"/>
                </a:solidFill>
                <a:ea typeface="Times New Roman" panose="02020603050405020304" pitchFamily="18" charset="0"/>
                <a:cs typeface="Times New Roman" panose="02020603050405020304" pitchFamily="18" charset="0"/>
              </a:rPr>
              <a:t>val</a:t>
            </a:r>
            <a:r>
              <a:rPr lang="en-US" sz="1800" dirty="0">
                <a:solidFill>
                  <a:srgbClr val="C70040"/>
                </a:solidFill>
                <a:ea typeface="Times New Roman" panose="02020603050405020304" pitchFamily="18" charset="0"/>
                <a:cs typeface="Times New Roman" panose="02020603050405020304" pitchFamily="18" charset="0"/>
              </a:rPr>
              <a:t> </a:t>
            </a:r>
            <a:r>
              <a:rPr lang="en-US" sz="1800" dirty="0">
                <a:solidFill>
                  <a:srgbClr val="000000"/>
                </a:solidFill>
                <a:ea typeface="Times New Roman" panose="02020603050405020304" pitchFamily="18" charset="0"/>
                <a:cs typeface="Times New Roman" panose="02020603050405020304" pitchFamily="18" charset="0"/>
              </a:rPr>
              <a:t>velocity </a:t>
            </a:r>
            <a:r>
              <a:rPr lang="en-US" sz="1800" dirty="0">
                <a:solidFill>
                  <a:srgbClr val="C70040"/>
                </a:solidFill>
                <a:ea typeface="Times New Roman" panose="02020603050405020304" pitchFamily="18" charset="0"/>
                <a:cs typeface="Times New Roman" panose="02020603050405020304" pitchFamily="18" charset="0"/>
              </a:rPr>
              <a:t>= Vec3(0.1f, 0.1f)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ea typeface="Times New Roman" panose="02020603050405020304" pitchFamily="18" charset="0"/>
                <a:cs typeface="Times New Roman" panose="02020603050405020304" pitchFamily="18" charset="0"/>
              </a:rPr>
              <a:t>  override</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fun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427E00"/>
                </a:solidFill>
                <a:ea typeface="Times New Roman" panose="02020603050405020304" pitchFamily="18" charset="0"/>
                <a:cs typeface="Times New Roman" panose="02020603050405020304" pitchFamily="18" charset="0"/>
              </a:rPr>
              <a:t>move</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err="1">
                <a:solidFill>
                  <a:srgbClr val="CB6500"/>
                </a:solidFill>
                <a:ea typeface="Times New Roman" panose="02020603050405020304" pitchFamily="18" charset="0"/>
                <a:cs typeface="Times New Roman" panose="02020603050405020304" pitchFamily="18" charset="0"/>
              </a:rPr>
              <a:t>dt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Float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Float</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i="1"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 </a:t>
            </a:r>
            <a:r>
              <a:rPr lang="en-US" sz="1800" i="1" dirty="0" err="1">
                <a:solidFill>
                  <a:srgbClr val="CB6500"/>
                </a:solidFill>
                <a:ea typeface="Times New Roman" panose="02020603050405020304" pitchFamily="18" charset="0"/>
                <a:cs typeface="Times New Roman" panose="02020603050405020304" pitchFamily="18" charset="0"/>
              </a:rPr>
              <a:t>keysPressed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Set</a:t>
            </a:r>
            <a:r>
              <a:rPr lang="en-US" sz="1800" dirty="0">
                <a:solidFill>
                  <a:srgbClr val="000000"/>
                </a:solidFill>
                <a:ea typeface="Times New Roman" panose="02020603050405020304" pitchFamily="18" charset="0"/>
                <a:cs typeface="Times New Roman" panose="02020603050405020304" pitchFamily="18" charset="0"/>
              </a:rPr>
              <a:t>&lt;</a:t>
            </a:r>
            <a:r>
              <a:rPr lang="en-US" sz="1800" i="1" dirty="0">
                <a:solidFill>
                  <a:srgbClr val="34A7BD"/>
                </a:solidFill>
                <a:ea typeface="Times New Roman" panose="02020603050405020304" pitchFamily="18" charset="0"/>
                <a:cs typeface="Times New Roman" panose="02020603050405020304" pitchFamily="18" charset="0"/>
              </a:rPr>
              <a:t>String</a:t>
            </a:r>
            <a:r>
              <a:rPr lang="en-US" sz="1800" dirty="0">
                <a:solidFill>
                  <a:srgbClr val="000000"/>
                </a:solidFill>
                <a:ea typeface="Times New Roman" panose="02020603050405020304" pitchFamily="18" charset="0"/>
                <a:cs typeface="Times New Roman" panose="02020603050405020304" pitchFamily="18" charset="0"/>
              </a:rPr>
              <a:t>&gt;,</a:t>
            </a:r>
            <a:r>
              <a:rPr lang="en-US" sz="1800" i="1" dirty="0">
                <a:solidFill>
                  <a:srgbClr val="CB6500"/>
                </a:solidFill>
                <a:ea typeface="Times New Roman" panose="02020603050405020304" pitchFamily="18" charset="0"/>
                <a:cs typeface="Times New Roman" panose="02020603050405020304" pitchFamily="18" charset="0"/>
              </a:rPr>
              <a:t> </a:t>
            </a:r>
            <a:r>
              <a:rPr lang="en-US" sz="1800" i="1" dirty="0" err="1">
                <a:solidFill>
                  <a:srgbClr val="CB6500"/>
                </a:solidFill>
                <a:ea typeface="Times New Roman" panose="02020603050405020304" pitchFamily="18" charset="0"/>
                <a:cs typeface="Times New Roman" panose="02020603050405020304" pitchFamily="18" charset="0"/>
              </a:rPr>
              <a:t>gameObjects</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List</a:t>
            </a:r>
            <a:r>
              <a:rPr lang="en-US" sz="1800" dirty="0">
                <a:solidFill>
                  <a:srgbClr val="000000"/>
                </a:solidFill>
                <a:ea typeface="Times New Roman" panose="02020603050405020304" pitchFamily="18" charset="0"/>
                <a:cs typeface="Times New Roman" panose="02020603050405020304" pitchFamily="18" charset="0"/>
              </a:rPr>
              <a:t>&lt;</a:t>
            </a:r>
            <a:r>
              <a:rPr lang="en-US" sz="1800" dirty="0" err="1">
                <a:solidFill>
                  <a:srgbClr val="000000"/>
                </a:solidFill>
                <a:ea typeface="Times New Roman" panose="02020603050405020304" pitchFamily="18" charset="0"/>
                <a:cs typeface="Times New Roman" panose="02020603050405020304" pitchFamily="18" charset="0"/>
              </a:rPr>
              <a:t>GameObject</a:t>
            </a:r>
            <a:r>
              <a:rPr lang="en-US" sz="1800" dirty="0">
                <a:solidFill>
                  <a:srgbClr val="000000"/>
                </a:solidFill>
                <a:ea typeface="Times New Roman" panose="02020603050405020304" pitchFamily="18" charset="0"/>
                <a:cs typeface="Times New Roman" panose="02020603050405020304" pitchFamily="18" charset="0"/>
              </a:rPr>
              <a:t>&gt;)</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34A7BD"/>
                </a:solidFill>
                <a:ea typeface="Times New Roman" panose="02020603050405020304" pitchFamily="18" charset="0"/>
                <a:cs typeface="Times New Roman" panose="02020603050405020304" pitchFamily="18" charset="0"/>
              </a:rPr>
              <a:t>Boolean</a:t>
            </a:r>
            <a:r>
              <a:rPr lang="en-US" sz="18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position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7C4FCD"/>
                </a:solidFill>
                <a:ea typeface="Times New Roman" panose="02020603050405020304" pitchFamily="18" charset="0"/>
                <a:cs typeface="Times New Roman" panose="02020603050405020304" pitchFamily="18" charset="0"/>
              </a:rPr>
              <a:t>velocity * </a:t>
            </a:r>
            <a:r>
              <a:rPr lang="en-US" sz="1800" dirty="0" err="1">
                <a:solidFill>
                  <a:srgbClr val="7C4FCD"/>
                </a:solidFill>
                <a:ea typeface="Times New Roman" panose="02020603050405020304" pitchFamily="18" charset="0"/>
                <a:cs typeface="Times New Roman" panose="02020603050405020304" pitchFamily="18" charset="0"/>
              </a:rPr>
              <a:t>dt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ea typeface="Times New Roman" panose="02020603050405020304" pitchFamily="18" charset="0"/>
                <a:cs typeface="Times New Roman" panose="02020603050405020304" pitchFamily="18" charset="0"/>
              </a:rPr>
              <a:t>    return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7C4FCD"/>
                </a:solidFill>
                <a:ea typeface="Times New Roman" panose="02020603050405020304" pitchFamily="18" charset="0"/>
                <a:cs typeface="Times New Roman" panose="02020603050405020304" pitchFamily="18" charset="0"/>
              </a:rPr>
              <a:t>true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a:t>
            </a:r>
            <a:endParaRPr lang="hu-HU" sz="1800"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800" dirty="0">
                <a:solidFill>
                  <a:srgbClr val="000000"/>
                </a:solidFill>
                <a:ea typeface="Times New Roman" panose="02020603050405020304" pitchFamily="18" charset="0"/>
                <a:cs typeface="Times New Roman" panose="02020603050405020304" pitchFamily="18" charset="0"/>
              </a:rPr>
              <a:t>init </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avatar</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position</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427E00"/>
                </a:solidFill>
                <a:ea typeface="Times New Roman" panose="02020603050405020304" pitchFamily="18" charset="0"/>
                <a:cs typeface="Times New Roman" panose="02020603050405020304" pitchFamily="18" charset="0"/>
              </a:rPr>
              <a:t>set</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0</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5f</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0</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5f</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add</a:t>
            </a:r>
            <a:r>
              <a:rPr lang="en-US" sz="1800" dirty="0">
                <a:solidFill>
                  <a:srgbClr val="000000"/>
                </a:solidFill>
                <a:ea typeface="Times New Roman" panose="02020603050405020304" pitchFamily="18" charset="0"/>
                <a:cs typeface="Times New Roman" panose="02020603050405020304" pitchFamily="18" charset="0"/>
              </a:rPr>
              <a:t>(avatar)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fun update(</a:t>
            </a:r>
            <a:r>
              <a:rPr lang="en-US" sz="1800" i="1" dirty="0" err="1">
                <a:solidFill>
                  <a:schemeClr val="bg1">
                    <a:lumMod val="50000"/>
                  </a:schemeClr>
                </a:solidFill>
                <a:ea typeface="Times New Roman" panose="02020603050405020304" pitchFamily="18" charset="0"/>
                <a:cs typeface="Times New Roman" panose="02020603050405020304" pitchFamily="18" charset="0"/>
              </a:rPr>
              <a:t>gl</a:t>
            </a:r>
            <a:r>
              <a:rPr lang="en-US" sz="1800" i="1" dirty="0">
                <a:solidFill>
                  <a:schemeClr val="bg1">
                    <a:lumMod val="50000"/>
                  </a:schemeClr>
                </a:solidFill>
                <a:ea typeface="Times New Roman" panose="02020603050405020304" pitchFamily="18" charset="0"/>
                <a:cs typeface="Times New Roman" panose="02020603050405020304" pitchFamily="18" charset="0"/>
              </a:rPr>
              <a:t> </a:t>
            </a:r>
            <a:r>
              <a:rPr lang="en-US" sz="1800" dirty="0">
                <a:solidFill>
                  <a:schemeClr val="bg1">
                    <a:lumMod val="50000"/>
                  </a:schemeClr>
                </a:solidFill>
                <a:ea typeface="Times New Roman" panose="02020603050405020304" pitchFamily="18" charset="0"/>
                <a:cs typeface="Times New Roman" panose="02020603050405020304" pitchFamily="18" charset="0"/>
              </a:rPr>
              <a:t>: WebGL2RenderingContext, </a:t>
            </a:r>
            <a:r>
              <a:rPr lang="en-US" sz="1800" i="1" dirty="0" err="1">
                <a:solidFill>
                  <a:schemeClr val="bg1">
                    <a:lumMod val="50000"/>
                  </a:schemeClr>
                </a:solidFill>
                <a:ea typeface="Times New Roman" panose="02020603050405020304" pitchFamily="18" charset="0"/>
                <a:cs typeface="Times New Roman" panose="02020603050405020304" pitchFamily="18" charset="0"/>
              </a:rPr>
              <a:t>keysPressed</a:t>
            </a:r>
            <a:r>
              <a:rPr lang="en-US" sz="1800" i="1" dirty="0">
                <a:solidFill>
                  <a:schemeClr val="bg1">
                    <a:lumMod val="50000"/>
                  </a:schemeClr>
                </a:solidFill>
                <a:ea typeface="Times New Roman" panose="02020603050405020304" pitchFamily="18" charset="0"/>
                <a:cs typeface="Times New Roman" panose="02020603050405020304" pitchFamily="18" charset="0"/>
              </a:rPr>
              <a:t> </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i="1" dirty="0">
                <a:solidFill>
                  <a:schemeClr val="bg1">
                    <a:lumMod val="50000"/>
                  </a:schemeClr>
                </a:solidFill>
                <a:ea typeface="Times New Roman" panose="02020603050405020304" pitchFamily="18" charset="0"/>
                <a:cs typeface="Times New Roman" panose="02020603050405020304" pitchFamily="18" charset="0"/>
              </a:rPr>
              <a:t>Set</a:t>
            </a:r>
            <a:r>
              <a:rPr lang="en-US" sz="1800" dirty="0">
                <a:solidFill>
                  <a:schemeClr val="bg1">
                    <a:lumMod val="50000"/>
                  </a:schemeClr>
                </a:solidFill>
                <a:ea typeface="Times New Roman" panose="02020603050405020304" pitchFamily="18" charset="0"/>
                <a:cs typeface="Times New Roman" panose="02020603050405020304" pitchFamily="18" charset="0"/>
              </a:rPr>
              <a:t>&lt;</a:t>
            </a:r>
            <a:r>
              <a:rPr lang="en-US" sz="1800" i="1" dirty="0">
                <a:solidFill>
                  <a:schemeClr val="bg1">
                    <a:lumMod val="50000"/>
                  </a:schemeClr>
                </a:solidFill>
                <a:ea typeface="Times New Roman" panose="02020603050405020304" pitchFamily="18" charset="0"/>
                <a:cs typeface="Times New Roman" panose="02020603050405020304" pitchFamily="18" charset="0"/>
              </a:rPr>
              <a:t>String</a:t>
            </a:r>
            <a:r>
              <a:rPr lang="en-US" sz="1800" dirty="0">
                <a:solidFill>
                  <a:schemeClr val="bg1">
                    <a:lumMod val="50000"/>
                  </a:schemeClr>
                </a:solidFill>
                <a:ea typeface="Times New Roman" panose="02020603050405020304" pitchFamily="18" charset="0"/>
                <a:cs typeface="Times New Roman" panose="02020603050405020304" pitchFamily="18" charset="0"/>
              </a:rPr>
              <a:t>&gt;)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forEach</a:t>
            </a:r>
            <a:r>
              <a:rPr lang="en-US" sz="1800" dirty="0">
                <a:solidFill>
                  <a:srgbClr val="000000"/>
                </a:solidFill>
                <a:ea typeface="Times New Roman" panose="02020603050405020304" pitchFamily="18" charset="0"/>
                <a:cs typeface="Times New Roman" panose="02020603050405020304" pitchFamily="18" charset="0"/>
              </a:rPr>
              <a:t>{</a:t>
            </a:r>
            <a:r>
              <a:rPr lang="hu-HU"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it</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move</a:t>
            </a:r>
            <a:r>
              <a:rPr lang="en-US" sz="1800" dirty="0">
                <a:solidFill>
                  <a:srgbClr val="000000"/>
                </a:solidFill>
                <a:ea typeface="Times New Roman" panose="02020603050405020304" pitchFamily="18" charset="0"/>
                <a:cs typeface="Times New Roman" panose="02020603050405020304" pitchFamily="18" charset="0"/>
              </a:rPr>
              <a:t>(</a:t>
            </a:r>
            <a:r>
              <a:rPr lang="en-US" sz="1800" dirty="0">
                <a:solidFill>
                  <a:srgbClr val="7C4FCD"/>
                </a:solidFill>
                <a:ea typeface="Times New Roman" panose="02020603050405020304" pitchFamily="18" charset="0"/>
                <a:cs typeface="Times New Roman" panose="02020603050405020304" pitchFamily="18" charset="0"/>
              </a:rPr>
              <a:t>t, </a:t>
            </a:r>
            <a:r>
              <a:rPr lang="en-US" sz="1800" dirty="0" err="1">
                <a:solidFill>
                  <a:srgbClr val="7C4FCD"/>
                </a:solidFill>
                <a:ea typeface="Times New Roman" panose="02020603050405020304" pitchFamily="18" charset="0"/>
                <a:cs typeface="Times New Roman" panose="02020603050405020304" pitchFamily="18" charset="0"/>
              </a:rPr>
              <a:t>dt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keysPressed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a:solidFill>
                  <a:srgbClr val="000000"/>
                </a:solidFill>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it.update</a:t>
            </a:r>
            <a:r>
              <a:rPr lang="en-US" sz="1800" dirty="0">
                <a:solidFill>
                  <a:schemeClr val="bg1">
                    <a:lumMod val="50000"/>
                  </a:schemeClr>
                </a:solidFill>
                <a:ea typeface="Times New Roman" panose="02020603050405020304" pitchFamily="18" charset="0"/>
                <a:cs typeface="Times New Roman" panose="02020603050405020304" pitchFamily="18" charset="0"/>
              </a:rPr>
              <a: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it.draw</a:t>
            </a:r>
            <a:r>
              <a:rPr lang="en-US" sz="1800" dirty="0">
                <a:solidFill>
                  <a:schemeClr val="bg1">
                    <a:lumMod val="50000"/>
                  </a:schemeClr>
                </a:solidFill>
                <a:ea typeface="Times New Roman" panose="02020603050405020304" pitchFamily="18" charset="0"/>
                <a:cs typeface="Times New Roman" panose="02020603050405020304" pitchFamily="18" charset="0"/>
              </a:rPr>
              <a: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16672" y="4254550"/>
            <a:ext cx="2476498"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the method realizing animation logic</a:t>
            </a:r>
            <a:endParaRPr lang="hu-HU" dirty="0">
              <a:solidFill>
                <a:srgbClr val="FF0000"/>
              </a:solidFill>
              <a:latin typeface="Whipsmart" panose="020B0502030203050204" pitchFamily="34" charset="0"/>
            </a:endParaRPr>
          </a:p>
        </p:txBody>
      </p:sp>
      <p:cxnSp>
        <p:nvCxnSpPr>
          <p:cNvPr id="5" name="Straight Arrow Connector 4"/>
          <p:cNvCxnSpPr>
            <a:cxnSpLocks/>
            <a:stCxn id="4" idx="1"/>
          </p:cNvCxnSpPr>
          <p:nvPr/>
        </p:nvCxnSpPr>
        <p:spPr>
          <a:xfrm flipH="1" flipV="1">
            <a:off x="2529192" y="2772384"/>
            <a:ext cx="4387480" cy="1805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09152" y="1173021"/>
            <a:ext cx="292318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new</a:t>
            </a:r>
            <a:r>
              <a:rPr lang="hu-HU" dirty="0">
                <a:solidFill>
                  <a:srgbClr val="FF0000"/>
                </a:solidFill>
                <a:latin typeface="Whipsmart" panose="020B0502030203050204" pitchFamily="34" charset="0"/>
              </a:rPr>
              <a:t> GameObject property</a:t>
            </a:r>
          </a:p>
        </p:txBody>
      </p:sp>
      <p:cxnSp>
        <p:nvCxnSpPr>
          <p:cNvPr id="20" name="Straight Arrow Connector 19"/>
          <p:cNvCxnSpPr>
            <a:cxnSpLocks/>
            <a:stCxn id="17" idx="1"/>
          </p:cNvCxnSpPr>
          <p:nvPr/>
        </p:nvCxnSpPr>
        <p:spPr>
          <a:xfrm flipH="1">
            <a:off x="5830824" y="1357687"/>
            <a:ext cx="1878328" cy="992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72809" y="104431"/>
            <a:ext cx="2838501"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locally defined and instances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GameObject</a:t>
            </a:r>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subclass</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(Java-style)</a:t>
            </a:r>
          </a:p>
        </p:txBody>
      </p:sp>
      <p:cxnSp>
        <p:nvCxnSpPr>
          <p:cNvPr id="22" name="Straight Arrow Connector 21"/>
          <p:cNvCxnSpPr/>
          <p:nvPr/>
        </p:nvCxnSpPr>
        <p:spPr>
          <a:xfrm flipH="1">
            <a:off x="4358640" y="675319"/>
            <a:ext cx="614170" cy="1178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184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Acceleration (pseudocode)</a:t>
            </a:r>
          </a:p>
        </p:txBody>
      </p:sp>
      <p:sp>
        <p:nvSpPr>
          <p:cNvPr id="5" name="Content Placeholder 4"/>
          <p:cNvSpPr>
            <a:spLocks noGrp="1"/>
          </p:cNvSpPr>
          <p:nvPr>
            <p:ph idx="1"/>
          </p:nvPr>
        </p:nvSpPr>
        <p:spPr/>
        <p:txBody>
          <a:bodyPr>
            <a:normAutofit fontScale="92500" lnSpcReduction="10000"/>
          </a:bodyPr>
          <a:lstStyle/>
          <a:p>
            <a:pPr>
              <a:lnSpc>
                <a:spcPct val="107000"/>
              </a:lnSpc>
            </a:pPr>
            <a:r>
              <a:rPr lang="en-US" dirty="0">
                <a:solidFill>
                  <a:srgbClr val="000000"/>
                </a:solidFill>
                <a:ea typeface="Times New Roman" panose="02020603050405020304" pitchFamily="18" charset="0"/>
                <a:cs typeface="Times New Roman" panose="02020603050405020304" pitchFamily="18" charset="0"/>
              </a:rPr>
              <a:t>mass = 1</a:t>
            </a: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angularMass</a:t>
            </a:r>
            <a:r>
              <a:rPr lang="en-US" dirty="0">
                <a:solidFill>
                  <a:srgbClr val="000000"/>
                </a:solidFill>
                <a:ea typeface="Times New Roman" panose="02020603050405020304" pitchFamily="18" charset="0"/>
                <a:cs typeface="Times New Roman" panose="02020603050405020304" pitchFamily="18" charset="0"/>
              </a:rPr>
              <a:t> = 1</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acceleration = Vec3()</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angularAcceleration</a:t>
            </a:r>
            <a:r>
              <a:rPr lang="en-US" dirty="0">
                <a:solidFill>
                  <a:srgbClr val="000000"/>
                </a:solidFill>
                <a:ea typeface="Times New Roman" panose="02020603050405020304" pitchFamily="18" charset="0"/>
                <a:cs typeface="Times New Roman" panose="02020603050405020304" pitchFamily="18" charset="0"/>
              </a:rPr>
              <a:t> = 0</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move (dt,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gameObjects</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B0F0"/>
                </a:solidFill>
                <a:ea typeface="Times New Roman" panose="02020603050405020304" pitchFamily="18" charset="0"/>
                <a:cs typeface="Times New Roman" panose="02020603050405020304" pitchFamily="18" charset="0"/>
              </a:rPr>
              <a:t>  </a:t>
            </a:r>
            <a:r>
              <a:rPr lang="hu-HU" dirty="0" err="1">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v</a:t>
            </a:r>
            <a:r>
              <a:rPr lang="hu-HU" dirty="0" err="1">
                <a:solidFill>
                  <a:srgbClr val="000000"/>
                </a:solidFill>
                <a:ea typeface="Times New Roman" panose="02020603050405020304" pitchFamily="18" charset="0"/>
                <a:cs typeface="Times New Roman" panose="02020603050405020304" pitchFamily="18" charset="0"/>
              </a:rPr>
              <a:t>elocity</a:t>
            </a:r>
            <a:r>
              <a:rPr lang="en-US" dirty="0">
                <a:solidFill>
                  <a:srgbClr val="000000"/>
                </a:solidFill>
                <a:ea typeface="Times New Roman" panose="02020603050405020304" pitchFamily="18" charset="0"/>
                <a:cs typeface="Times New Roman" panose="02020603050405020304" pitchFamily="18" charset="0"/>
              </a:rPr>
              <a:t> += acceleration * dt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a:t>
            </a:r>
            <a:r>
              <a:rPr lang="en-US" dirty="0">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acceleration.set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if("W" in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acceleration += </a:t>
            </a:r>
            <a:r>
              <a:rPr lang="en-US" dirty="0" err="1">
                <a:solidFill>
                  <a:srgbClr val="000000"/>
                </a:solidFill>
                <a:ea typeface="Times New Roman" panose="02020603050405020304" pitchFamily="18" charset="0"/>
                <a:cs typeface="Times New Roman" panose="02020603050405020304" pitchFamily="18" charset="0"/>
              </a:rPr>
              <a:t>this.mass</a:t>
            </a:r>
            <a:r>
              <a:rPr lang="en-US" dirty="0">
                <a:solidFill>
                  <a:srgbClr val="000000"/>
                </a:solidFill>
                <a:ea typeface="Times New Roman" panose="02020603050405020304" pitchFamily="18" charset="0"/>
                <a:cs typeface="Times New Roman" panose="02020603050405020304" pitchFamily="18" charset="0"/>
              </a:rPr>
              <a:t> * </a:t>
            </a:r>
            <a:r>
              <a:rPr lang="en-US" i="1" dirty="0">
                <a:solidFill>
                  <a:srgbClr val="000000"/>
                </a:solidFill>
                <a:ea typeface="Times New Roman" panose="02020603050405020304" pitchFamily="18" charset="0"/>
                <a:cs typeface="Times New Roman" panose="02020603050405020304" pitchFamily="18" charset="0"/>
              </a:rPr>
              <a:t>F</a:t>
            </a:r>
            <a:r>
              <a:rPr lang="en-US" baseline="-25000" dirty="0">
                <a:solidFill>
                  <a:srgbClr val="000000"/>
                </a:solidFill>
                <a:ea typeface="Times New Roman" panose="02020603050405020304" pitchFamily="18" charset="0"/>
                <a:cs typeface="Times New Roman" panose="02020603050405020304" pitchFamily="18" charset="0"/>
              </a:rPr>
              <a:t>W</a:t>
            </a: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857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Velocity and orientation are independent</a:t>
            </a:r>
          </a:p>
        </p:txBody>
      </p:sp>
      <p:sp>
        <p:nvSpPr>
          <p:cNvPr id="5" name="Content Placeholder 4"/>
          <p:cNvSpPr>
            <a:spLocks noGrp="1"/>
          </p:cNvSpPr>
          <p:nvPr>
            <p:ph idx="1"/>
          </p:nvPr>
        </p:nvSpPr>
        <p:spPr/>
        <p:txBody>
          <a:bodyPr/>
          <a:lstStyle/>
          <a:p>
            <a:r>
              <a:rPr lang="en-US" dirty="0"/>
              <a:t>this is physically valid</a:t>
            </a:r>
          </a:p>
          <a:p>
            <a:r>
              <a:rPr lang="en-US" dirty="0"/>
              <a:t>drag should take care of this</a:t>
            </a:r>
            <a:endParaRPr lang="hu-HU" dirty="0"/>
          </a:p>
          <a:p>
            <a:r>
              <a:rPr lang="en-US" dirty="0"/>
              <a:t>but attenuation factors should be interpreted in model space</a:t>
            </a:r>
            <a:endParaRPr lang="hu-HU" dirty="0"/>
          </a:p>
          <a:p>
            <a:pPr lvl="1"/>
            <a:r>
              <a:rPr lang="en-US" dirty="0"/>
              <a:t>transform world-space velocity into model space, attenuate, transform back to world space</a:t>
            </a:r>
          </a:p>
        </p:txBody>
      </p:sp>
      <p:sp>
        <p:nvSpPr>
          <p:cNvPr id="7" name="Rectangle 9"/>
          <p:cNvSpPr>
            <a:spLocks noChangeArrowheads="1"/>
          </p:cNvSpPr>
          <p:nvPr/>
        </p:nvSpPr>
        <p:spPr bwMode="auto">
          <a:xfrm>
            <a:off x="3216440" y="3746852"/>
            <a:ext cx="8784771" cy="294422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100" dirty="0" err="1">
                <a:solidFill>
                  <a:prstClr val="black"/>
                </a:solidFill>
                <a:latin typeface="Courier New" pitchFamily="49" charset="0"/>
                <a:cs typeface="Courier New" pitchFamily="49" charset="0"/>
              </a:rPr>
              <a:t>velocity.set</a:t>
            </a:r>
            <a:r>
              <a:rPr lang="en-US" altLang="en-US" sz="2100" dirty="0">
                <a:solidFill>
                  <a:prstClr val="black"/>
                </a:solidFill>
                <a:latin typeface="Courier New" pitchFamily="49" charset="0"/>
                <a:cs typeface="Courier New" pitchFamily="49" charset="0"/>
              </a:rPr>
              <a:t>(</a:t>
            </a:r>
          </a:p>
          <a:p>
            <a:r>
              <a:rPr lang="en-US" altLang="en-US" sz="2100" dirty="0">
                <a:solidFill>
                  <a:prstClr val="black"/>
                </a:solidFill>
                <a:latin typeface="Courier New" pitchFamily="49" charset="0"/>
                <a:cs typeface="Courier New" pitchFamily="49" charset="0"/>
              </a:rPr>
              <a:t>  (</a:t>
            </a:r>
          </a:p>
          <a:p>
            <a:r>
              <a:rPr lang="en-US"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velocity.xyz</a:t>
            </a:r>
            <a:r>
              <a:rPr lang="en-US" altLang="en-US" sz="2100" dirty="0">
                <a:solidFill>
                  <a:prstClr val="black"/>
                </a:solidFill>
                <a:latin typeface="Courier New" pitchFamily="49" charset="0"/>
                <a:cs typeface="Courier New" pitchFamily="49" charset="0"/>
              </a:rPr>
              <a:t>0</a:t>
            </a:r>
            <a:r>
              <a:rPr lang="hu-HU" altLang="en-US" sz="2100" dirty="0">
                <a:solidFill>
                  <a:prstClr val="black"/>
                </a:solidFill>
                <a:latin typeface="Courier New" pitchFamily="49" charset="0"/>
                <a:cs typeface="Courier New" pitchFamily="49" charset="0"/>
              </a:rPr>
              <a:t> * </a:t>
            </a:r>
            <a:r>
              <a:rPr lang="en-US" altLang="en-US" sz="2100" dirty="0" err="1">
                <a:solidFill>
                  <a:prstClr val="black"/>
                </a:solidFill>
                <a:latin typeface="Courier New" pitchFamily="49" charset="0"/>
                <a:cs typeface="Courier New" pitchFamily="49" charset="0"/>
              </a:rPr>
              <a:t>modelMatrixInverse</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hu-HU" altLang="en-US" sz="2100" dirty="0">
                <a:solidFill>
                  <a:prstClr val="black"/>
                </a:solidFill>
                <a:latin typeface="Courier New" pitchFamily="49" charset="0"/>
                <a:cs typeface="Courier New" pitchFamily="49" charset="0"/>
              </a:rPr>
              <a:t>*</a:t>
            </a:r>
            <a:endParaRPr lang="en-US"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Vec</a:t>
            </a:r>
            <a:r>
              <a:rPr lang="en-US" altLang="en-US" sz="2100" dirty="0">
                <a:solidFill>
                  <a:prstClr val="black"/>
                </a:solidFill>
                <a:latin typeface="Courier New" pitchFamily="49" charset="0"/>
                <a:cs typeface="Courier New" pitchFamily="49" charset="0"/>
              </a:rPr>
              <a:t>4(exp(-dt * cx/m), exp(-dt * cy/m), 1.0f, 0.0f)</a:t>
            </a:r>
          </a:p>
          <a:p>
            <a:r>
              <a:rPr lang="en-US" altLang="en-US" sz="2100" dirty="0">
                <a:solidFill>
                  <a:prstClr val="black"/>
                </a:solidFill>
                <a:latin typeface="Courier New" pitchFamily="49" charset="0"/>
                <a:cs typeface="Courier New" pitchFamily="49" charset="0"/>
              </a:rPr>
              <a:t>  *</a:t>
            </a:r>
            <a:endParaRPr lang="hu-HU"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modelMatrix</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xyz</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a:t>
            </a:r>
            <a:endParaRPr lang="hu-HU" altLang="en-US" sz="21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13000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give the same motion logic to several objects</a:t>
            </a:r>
            <a:endParaRPr lang="en-US" sz="2800" dirty="0"/>
          </a:p>
          <a:p>
            <a:r>
              <a:rPr lang="en-US" dirty="0"/>
              <a:t>implement different motion logics</a:t>
            </a:r>
          </a:p>
          <a:p>
            <a:r>
              <a:rPr lang="en-US" dirty="0"/>
              <a:t>implement circular motion</a:t>
            </a:r>
          </a:p>
          <a:p>
            <a:pPr lvl="1"/>
            <a:r>
              <a:rPr lang="en-US" dirty="0"/>
              <a:t>it would be nice to know the absolute time, not only </a:t>
            </a:r>
            <a:r>
              <a:rPr lang="en-US" dirty="0" err="1">
                <a:latin typeface="Consolas" panose="020B0609020204030204" pitchFamily="49" charset="0"/>
                <a:cs typeface="Consolas" panose="020B0609020204030204" pitchFamily="49" charset="0"/>
              </a:rPr>
              <a:t>dt</a:t>
            </a:r>
            <a:endParaRPr lang="en-US" dirty="0">
              <a:latin typeface="Consolas" panose="020B0609020204030204" pitchFamily="49" charset="0"/>
              <a:cs typeface="Consolas" panose="020B0609020204030204" pitchFamily="49" charset="0"/>
            </a:endParaRPr>
          </a:p>
          <a:p>
            <a:pPr lvl="1"/>
            <a:r>
              <a:rPr lang="en-US" dirty="0"/>
              <a:t>also pass the time as a parameter to the </a:t>
            </a:r>
            <a:r>
              <a:rPr lang="en-US" dirty="0">
                <a:latin typeface="Consolas" panose="020B0609020204030204" pitchFamily="49" charset="0"/>
                <a:cs typeface="Consolas" panose="020B0609020204030204" pitchFamily="49" charset="0"/>
              </a:rPr>
              <a:t>move</a:t>
            </a:r>
            <a:r>
              <a:rPr lang="en-US" dirty="0"/>
              <a:t> function</a:t>
            </a:r>
          </a:p>
          <a:p>
            <a:pPr lvl="1"/>
            <a:r>
              <a:rPr lang="en-US" dirty="0"/>
              <a:t>now you can use </a:t>
            </a:r>
            <a:r>
              <a:rPr lang="en-US" dirty="0">
                <a:latin typeface="Consolas" panose="020B0609020204030204" pitchFamily="49" charset="0"/>
                <a:cs typeface="Consolas" panose="020B0609020204030204" pitchFamily="49" charset="0"/>
              </a:rPr>
              <a:t>cos(time)</a:t>
            </a:r>
            <a:r>
              <a:rPr lang="en-US" dirty="0"/>
              <a:t>, </a:t>
            </a:r>
            <a:r>
              <a:rPr lang="en-US" dirty="0">
                <a:latin typeface="Consolas" panose="020B0609020204030204" pitchFamily="49" charset="0"/>
                <a:cs typeface="Consolas" panose="020B0609020204030204" pitchFamily="49" charset="0"/>
              </a:rPr>
              <a:t>sin(time)</a:t>
            </a:r>
          </a:p>
          <a:p>
            <a:pPr lvl="1"/>
            <a:r>
              <a:rPr lang="en-US" dirty="0"/>
              <a:t>this is called formula animation</a:t>
            </a:r>
          </a:p>
        </p:txBody>
      </p:sp>
      <p:sp>
        <p:nvSpPr>
          <p:cNvPr id="4" name="TextBox 3"/>
          <p:cNvSpPr txBox="1"/>
          <p:nvPr/>
        </p:nvSpPr>
        <p:spPr>
          <a:xfrm>
            <a:off x="232756" y="2227811"/>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
        <p:nvSpPr>
          <p:cNvPr id="5" name="TextBox 4"/>
          <p:cNvSpPr txBox="1"/>
          <p:nvPr/>
        </p:nvSpPr>
        <p:spPr>
          <a:xfrm>
            <a:off x="0" y="-254924"/>
            <a:ext cx="520118" cy="3170099"/>
          </a:xfrm>
          <a:prstGeom prst="rect">
            <a:avLst/>
          </a:prstGeom>
          <a:noFill/>
        </p:spPr>
        <p:txBody>
          <a:bodyPr wrap="square" rtlCol="0">
            <a:spAutoFit/>
          </a:bodyPr>
          <a:lstStyle/>
          <a:p>
            <a:r>
              <a:rPr lang="en-US" sz="20000" dirty="0">
                <a:solidFill>
                  <a:schemeClr val="tx2"/>
                </a:solidFill>
                <a:latin typeface="Whipsmart" panose="020B0502030203050204" pitchFamily="34" charset="0"/>
              </a:rPr>
              <a:t>!</a:t>
            </a:r>
          </a:p>
        </p:txBody>
      </p:sp>
    </p:spTree>
    <p:extLst>
      <p:ext uri="{BB962C8B-B14F-4D97-AF65-F5344CB8AC3E}">
        <p14:creationId xmlns:p14="http://schemas.microsoft.com/office/powerpoint/2010/main" val="2143700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endParaRPr lang="en-US" dirty="0"/>
          </a:p>
          <a:p>
            <a:endParaRPr lang="en-US" dirty="0"/>
          </a:p>
          <a:p>
            <a:endParaRPr lang="en-US" dirty="0"/>
          </a:p>
          <a:p>
            <a:endParaRPr lang="en-US" dirty="0"/>
          </a:p>
          <a:p>
            <a:r>
              <a:rPr lang="en-US" dirty="0"/>
              <a:t>set some initial momentum to the avatar and/or asteroids</a:t>
            </a:r>
          </a:p>
          <a:p>
            <a:r>
              <a:rPr lang="en-US" dirty="0"/>
              <a:t>expected: moving objects</a:t>
            </a:r>
          </a:p>
          <a:p>
            <a:r>
              <a:rPr lang="en-US" dirty="0"/>
              <a:t>set some force and </a:t>
            </a:r>
            <a:r>
              <a:rPr lang="en-US" dirty="0" err="1"/>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force * </a:t>
            </a:r>
            <a:r>
              <a:rPr lang="en-US" dirty="0" err="1">
                <a:ea typeface="Times New Roman" panose="02020603050405020304" pitchFamily="18" charset="0"/>
                <a:cs typeface="Times New Roman" panose="02020603050405020304" pitchFamily="18" charset="0"/>
              </a:rPr>
              <a:t>invMass</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 * dt</a:t>
            </a:r>
          </a:p>
          <a:p>
            <a:pPr lvl="0">
              <a:lnSpc>
                <a:spcPct val="107000"/>
              </a:lnSpc>
            </a:pPr>
            <a:r>
              <a:rPr lang="en-US" dirty="0">
                <a:ea typeface="Times New Roman" panose="02020603050405020304" pitchFamily="18" charset="0"/>
                <a:cs typeface="Times New Roman" panose="02020603050405020304" pitchFamily="18" charset="0"/>
              </a:rPr>
              <a:t>position +=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dt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89059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a:t>
            </a:r>
          </a:p>
        </p:txBody>
      </p:sp>
      <p:sp>
        <p:nvSpPr>
          <p:cNvPr id="3" name="Content Placeholder 2"/>
          <p:cNvSpPr>
            <a:spLocks noGrp="1"/>
          </p:cNvSpPr>
          <p:nvPr>
            <p:ph idx="1"/>
          </p:nvPr>
        </p:nvSpPr>
        <p:spPr/>
        <p:txBody>
          <a:bodyPr/>
          <a:lstStyle/>
          <a:p>
            <a:r>
              <a:rPr lang="en-US" dirty="0"/>
              <a:t>accelerating object</a:t>
            </a:r>
          </a:p>
        </p:txBody>
      </p:sp>
    </p:spTree>
    <p:extLst>
      <p:ext uri="{BB962C8B-B14F-4D97-AF65-F5344CB8AC3E}">
        <p14:creationId xmlns:p14="http://schemas.microsoft.com/office/powerpoint/2010/main" val="9103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Object / </a:t>
            </a:r>
            <a:r>
              <a:rPr lang="en-US" dirty="0" err="1"/>
              <a:t>GameObject</a:t>
            </a:r>
            <a:r>
              <a:rPr lang="en-US" dirty="0"/>
              <a:t> / Entity</a:t>
            </a:r>
            <a:endParaRPr lang="hu-HU" dirty="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a:t>finds out about things affecting the object: input controls, AI decisions,  physics, state management</a:t>
            </a:r>
          </a:p>
          <a:p>
            <a:r>
              <a:rPr lang="en-US" altLang="en-US" b="1" dirty="0">
                <a:latin typeface="Courier New" panose="02070309020205020404" pitchFamily="49" charset="0"/>
              </a:rPr>
              <a:t>interact(</a:t>
            </a:r>
            <a:r>
              <a:rPr lang="en-US" altLang="en-US" b="1" dirty="0" err="1">
                <a:latin typeface="Courier New" panose="02070309020205020404" pitchFamily="49" charset="0"/>
              </a:rPr>
              <a:t>otherObject</a:t>
            </a:r>
            <a:r>
              <a:rPr lang="en-US" altLang="en-US" b="1" dirty="0">
                <a:latin typeface="Courier New" panose="02070309020205020404" pitchFamily="49" charset="0"/>
              </a:rPr>
              <a:t>)</a:t>
            </a:r>
            <a:r>
              <a:rPr lang="en-US" altLang="en-US" dirty="0"/>
              <a:t>: </a:t>
            </a:r>
          </a:p>
          <a:p>
            <a:pPr lvl="1"/>
            <a:r>
              <a:rPr lang="en-US" altLang="en-US" dirty="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a:t>performs animation</a:t>
            </a:r>
          </a:p>
          <a:p>
            <a:r>
              <a:rPr lang="en-US" altLang="en-US" b="1" dirty="0">
                <a:latin typeface="Courier New" panose="02070309020205020404" pitchFamily="49" charset="0"/>
              </a:rPr>
              <a:t>draw()</a:t>
            </a:r>
            <a:r>
              <a:rPr lang="en-US" altLang="en-US" dirty="0"/>
              <a:t>: </a:t>
            </a:r>
          </a:p>
          <a:p>
            <a:pPr lvl="1"/>
            <a:r>
              <a:rPr lang="en-US" altLang="en-US" dirty="0"/>
              <a:t>renders itself with </a:t>
            </a:r>
            <a:r>
              <a:rPr lang="en-US" altLang="en-US" dirty="0" err="1"/>
              <a:t>WebGL</a:t>
            </a:r>
            <a:endParaRPr lang="en-US" altLang="en-US" dirty="0"/>
          </a:p>
        </p:txBody>
      </p:sp>
    </p:spTree>
    <p:extLst>
      <p:ext uri="{BB962C8B-B14F-4D97-AF65-F5344CB8AC3E}">
        <p14:creationId xmlns:p14="http://schemas.microsoft.com/office/powerpoint/2010/main" val="313157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p:txBody>
          <a:bodyPr/>
          <a:lstStyle/>
          <a:p>
            <a:r>
              <a:rPr lang="en-US" dirty="0"/>
              <a:t>do the same for torque, </a:t>
            </a:r>
            <a:r>
              <a:rPr lang="en-US" dirty="0" err="1"/>
              <a:t>invAngularMass</a:t>
            </a:r>
            <a:r>
              <a:rPr lang="en-US" dirty="0"/>
              <a:t>, </a:t>
            </a:r>
            <a:r>
              <a:rPr lang="en-US" dirty="0" err="1"/>
              <a:t>angularAcceleration</a:t>
            </a:r>
            <a:r>
              <a:rPr lang="en-US" dirty="0"/>
              <a:t>, </a:t>
            </a:r>
            <a:r>
              <a:rPr lang="en-US" dirty="0" err="1"/>
              <a:t>angularVelocity</a:t>
            </a:r>
            <a:r>
              <a:rPr lang="en-US" dirty="0"/>
              <a:t> and orientation</a:t>
            </a:r>
          </a:p>
          <a:p>
            <a:r>
              <a:rPr lang="en-US" dirty="0"/>
              <a:t>these are just scalar numbers in 2D, you should use operators instead of methods</a:t>
            </a:r>
          </a:p>
          <a:p>
            <a:endParaRPr lang="en-US" dirty="0"/>
          </a:p>
          <a:p>
            <a:r>
              <a:rPr lang="en-US" dirty="0"/>
              <a:t>set initial torque</a:t>
            </a:r>
          </a:p>
          <a:p>
            <a:r>
              <a:rPr lang="en-US" dirty="0"/>
              <a:t>expected: objects rotating faster and faster</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80589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a:t>
            </a:r>
          </a:p>
        </p:txBody>
      </p:sp>
      <p:sp>
        <p:nvSpPr>
          <p:cNvPr id="3" name="Content Placeholder 2"/>
          <p:cNvSpPr>
            <a:spLocks noGrp="1"/>
          </p:cNvSpPr>
          <p:nvPr>
            <p:ph idx="1"/>
          </p:nvPr>
        </p:nvSpPr>
        <p:spPr/>
        <p:txBody>
          <a:bodyPr/>
          <a:lstStyle/>
          <a:p>
            <a:r>
              <a:rPr lang="en-US" dirty="0"/>
              <a:t>we call </a:t>
            </a:r>
            <a:r>
              <a:rPr lang="en-US" dirty="0" err="1">
                <a:latin typeface="Consolas" panose="020B0609020204030204" pitchFamily="49" charset="0"/>
              </a:rPr>
              <a:t>GameObject#control</a:t>
            </a:r>
            <a:r>
              <a:rPr lang="en-US" dirty="0"/>
              <a:t> </a:t>
            </a:r>
            <a:r>
              <a:rPr lang="hu-HU" dirty="0"/>
              <a:t>for all objects </a:t>
            </a:r>
            <a:r>
              <a:rPr lang="en-US" dirty="0"/>
              <a:t>before </a:t>
            </a:r>
            <a:r>
              <a:rPr lang="en-US" dirty="0">
                <a:latin typeface="Consolas" panose="020B0609020204030204" pitchFamily="49" charset="0"/>
              </a:rPr>
              <a:t>move</a:t>
            </a:r>
          </a:p>
          <a:p>
            <a:r>
              <a:rPr lang="en-US" dirty="0"/>
              <a:t>should compute force and torque</a:t>
            </a:r>
          </a:p>
          <a:p>
            <a:r>
              <a:rPr lang="en-US" dirty="0" err="1"/>
              <a:t>overide</a:t>
            </a:r>
            <a:r>
              <a:rPr lang="en-US" dirty="0"/>
              <a:t> </a:t>
            </a:r>
            <a:r>
              <a:rPr lang="en-US" dirty="0" err="1"/>
              <a:t>avatar.control</a:t>
            </a:r>
            <a:r>
              <a:rPr lang="en-US" dirty="0"/>
              <a:t> </a:t>
            </a:r>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a:ea typeface="Times New Roman" panose="02020603050405020304" pitchFamily="18" charset="0"/>
                <a:cs typeface="Times New Roman" panose="02020603050405020304" pitchFamily="18" charset="0"/>
              </a:rPr>
              <a:t>  thrust = 0.0f</a:t>
            </a:r>
          </a:p>
          <a:p>
            <a:pPr lvl="0">
              <a:lnSpc>
                <a:spcPct val="107000"/>
              </a:lnSpc>
            </a:pPr>
            <a:r>
              <a:rPr lang="en-US" sz="2000" dirty="0">
                <a:ea typeface="Times New Roman" panose="02020603050405020304" pitchFamily="18" charset="0"/>
                <a:cs typeface="Times New Roman" panose="02020603050405020304" pitchFamily="18" charset="0"/>
              </a:rPr>
              <a:t>  if("U</a:t>
            </a:r>
            <a:r>
              <a:rPr lang="hu-HU" sz="2000" dirty="0" err="1">
                <a:ea typeface="Times New Roman" panose="02020603050405020304" pitchFamily="18" charset="0"/>
                <a:cs typeface="Times New Roman" panose="02020603050405020304" pitchFamily="18" charset="0"/>
              </a:rPr>
              <a:t>pArrow</a:t>
            </a:r>
            <a:r>
              <a:rPr lang="en-US" sz="2000" dirty="0">
                <a:ea typeface="Times New Roman" panose="02020603050405020304" pitchFamily="18" charset="0"/>
                <a:cs typeface="Times New Roman" panose="02020603050405020304" pitchFamily="18" charset="0"/>
              </a:rPr>
              <a:t>" 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thrust += 1.0f</a:t>
            </a:r>
          </a:p>
          <a:p>
            <a:pPr lvl="0">
              <a:lnSpc>
                <a:spcPct val="107000"/>
              </a:lnSpc>
            </a:pPr>
            <a:r>
              <a:rPr lang="en-US" sz="2000" dirty="0">
                <a:ea typeface="Times New Roman" panose="02020603050405020304" pitchFamily="18" charset="0"/>
                <a:cs typeface="Times New Roman" panose="02020603050405020304" pitchFamily="18" charset="0"/>
              </a:rPr>
              <a:t>  } // do same for D</a:t>
            </a:r>
            <a:r>
              <a:rPr lang="hu-HU" sz="2000" dirty="0" err="1">
                <a:ea typeface="Times New Roman" panose="02020603050405020304" pitchFamily="18" charset="0"/>
                <a:cs typeface="Times New Roman" panose="02020603050405020304" pitchFamily="18" charset="0"/>
              </a:rPr>
              <a:t>pwnArrow</a:t>
            </a:r>
            <a:endParaRPr lang="en-US" sz="2000" dirty="0">
              <a:ea typeface="Times New Roman" panose="02020603050405020304" pitchFamily="18" charset="0"/>
              <a:cs typeface="Times New Roman" panose="02020603050405020304" pitchFamily="18" charset="0"/>
            </a:endParaRPr>
          </a:p>
          <a:p>
            <a:pPr lvl="0">
              <a:lnSpc>
                <a:spcPct val="107000"/>
              </a:lnSpc>
            </a:pPr>
            <a:r>
              <a:rPr lang="en-US" sz="2000" dirty="0">
                <a:ea typeface="Times New Roman" panose="02020603050405020304" pitchFamily="18" charset="0"/>
                <a:cs typeface="Times New Roman" panose="02020603050405020304" pitchFamily="18" charset="0"/>
              </a:rPr>
              <a:t>  torque = 0</a:t>
            </a:r>
          </a:p>
          <a:p>
            <a:pPr lvl="0">
              <a:lnSpc>
                <a:spcPct val="107000"/>
              </a:lnSpc>
            </a:pPr>
            <a:r>
              <a:rPr lang="en-US" sz="2000" dirty="0">
                <a:ea typeface="Times New Roman" panose="02020603050405020304" pitchFamily="18" charset="0"/>
                <a:cs typeface="Times New Roman" panose="02020603050405020304" pitchFamily="18" charset="0"/>
              </a:rPr>
              <a:t>  if("</a:t>
            </a:r>
            <a:r>
              <a:rPr lang="hu-HU" sz="2000" dirty="0" err="1">
                <a:ea typeface="Times New Roman" panose="02020603050405020304" pitchFamily="18" charset="0"/>
                <a:cs typeface="Times New Roman" panose="02020603050405020304" pitchFamily="18" charset="0"/>
              </a:rPr>
              <a:t>LeftArrow</a:t>
            </a:r>
            <a:r>
              <a:rPr lang="en-US" sz="2000" dirty="0">
                <a:ea typeface="Times New Roman" panose="02020603050405020304" pitchFamily="18" charset="0"/>
                <a:cs typeface="Times New Roman" panose="02020603050405020304" pitchFamily="18" charset="0"/>
              </a:rPr>
              <a:t>" 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torque += 1.0f</a:t>
            </a:r>
          </a:p>
          <a:p>
            <a:pPr lvl="0">
              <a:lnSpc>
                <a:spcPct val="107000"/>
              </a:lnSpc>
            </a:pPr>
            <a:r>
              <a:rPr lang="en-US" sz="2000" dirty="0">
                <a:ea typeface="Times New Roman" panose="02020603050405020304" pitchFamily="18" charset="0"/>
                <a:cs typeface="Times New Roman" panose="02020603050405020304" pitchFamily="18" charset="0"/>
              </a:rPr>
              <a:t>  } // do same for </a:t>
            </a:r>
            <a:r>
              <a:rPr lang="hu-HU" sz="2000" dirty="0" err="1">
                <a:ea typeface="Times New Roman" panose="02020603050405020304" pitchFamily="18" charset="0"/>
                <a:cs typeface="Times New Roman" panose="02020603050405020304" pitchFamily="18" charset="0"/>
              </a:rPr>
              <a:t>RightArrow</a:t>
            </a:r>
            <a:endParaRPr lang="en-US" sz="2000" dirty="0">
              <a:ea typeface="Times New Roman" panose="02020603050405020304" pitchFamily="18" charset="0"/>
              <a:cs typeface="Times New Roman" panose="02020603050405020304" pitchFamily="18" charset="0"/>
            </a:endParaRP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79497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space navigation</a:t>
            </a:r>
          </a:p>
        </p:txBody>
      </p:sp>
    </p:spTree>
    <p:extLst>
      <p:ext uri="{BB962C8B-B14F-4D97-AF65-F5344CB8AC3E}">
        <p14:creationId xmlns:p14="http://schemas.microsoft.com/office/powerpoint/2010/main" val="3021504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r>
              <a:rPr lang="en-US" dirty="0"/>
              <a:t>scale velocity by </a:t>
            </a:r>
            <a:r>
              <a:rPr lang="en-US" dirty="0" err="1"/>
              <a:t>this.drag</a:t>
            </a:r>
            <a:r>
              <a:rPr lang="en-US" baseline="30000" dirty="0" err="1"/>
              <a:t>dt</a:t>
            </a:r>
            <a:endParaRPr lang="en-US" baseline="30000" dirty="0"/>
          </a:p>
          <a:p>
            <a:r>
              <a:rPr lang="en-US" dirty="0"/>
              <a:t>same for angular</a:t>
            </a:r>
          </a:p>
          <a:p>
            <a:endParaRPr lang="en-US" dirty="0"/>
          </a:p>
          <a:p>
            <a:r>
              <a:rPr lang="en-US" dirty="0"/>
              <a:t>expected: energy loss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773828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Directional 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a:t>compute </a:t>
            </a:r>
            <a:r>
              <a:rPr lang="en-US" dirty="0">
                <a:latin typeface="Consolas" panose="020B0609020204030204" pitchFamily="49" charset="0"/>
              </a:rPr>
              <a:t>ahead</a:t>
            </a:r>
            <a:r>
              <a:rPr lang="en-US" dirty="0"/>
              <a:t> vector (</a:t>
            </a:r>
            <a:r>
              <a:rPr lang="hu-HU" dirty="0"/>
              <a:t>using </a:t>
            </a:r>
            <a:r>
              <a:rPr lang="hu-HU" dirty="0">
                <a:latin typeface="Consolas" panose="020B0609020204030204" pitchFamily="49" charset="0"/>
              </a:rPr>
              <a:t>Math.</a:t>
            </a:r>
            <a:r>
              <a:rPr lang="en-US" dirty="0">
                <a:latin typeface="Consolas" panose="020B0609020204030204" pitchFamily="49" charset="0"/>
              </a:rPr>
              <a:t>cos</a:t>
            </a:r>
            <a:r>
              <a:rPr lang="en-US" dirty="0"/>
              <a:t>, </a:t>
            </a:r>
            <a:r>
              <a:rPr lang="hu-HU" dirty="0">
                <a:latin typeface="Consolas" panose="020B0609020204030204" pitchFamily="49" charset="0"/>
              </a:rPr>
              <a:t>Math.</a:t>
            </a:r>
            <a:r>
              <a:rPr lang="en-US" dirty="0">
                <a:latin typeface="Consolas" panose="020B0609020204030204" pitchFamily="49" charset="0"/>
              </a:rPr>
              <a:t>sin</a:t>
            </a:r>
            <a:r>
              <a:rPr lang="en-US" dirty="0"/>
              <a:t>)</a:t>
            </a:r>
          </a:p>
          <a:p>
            <a:pPr lvl="1"/>
            <a:r>
              <a:rPr lang="en-US" dirty="0"/>
              <a:t>compute </a:t>
            </a:r>
            <a:r>
              <a:rPr lang="en-US" dirty="0" err="1">
                <a:latin typeface="Consolas" panose="020B0609020204030204" pitchFamily="49" charset="0"/>
              </a:rPr>
              <a:t>aheadVelocity</a:t>
            </a:r>
            <a:r>
              <a:rPr lang="en-US" dirty="0">
                <a:latin typeface="Consolas" panose="020B0609020204030204" pitchFamily="49" charset="0"/>
              </a:rPr>
              <a:t> = ahead * ahead.dot(velocity))</a:t>
            </a:r>
          </a:p>
          <a:p>
            <a:pPr lvl="1"/>
            <a:r>
              <a:rPr lang="en-US" dirty="0"/>
              <a:t>compute </a:t>
            </a:r>
            <a:r>
              <a:rPr lang="en-US" dirty="0" err="1">
                <a:latin typeface="Consolas" panose="020B0609020204030204" pitchFamily="49" charset="0"/>
              </a:rPr>
              <a:t>sideVelocity</a:t>
            </a:r>
            <a:r>
              <a:rPr lang="en-US" dirty="0"/>
              <a:t> (hint: </a:t>
            </a:r>
            <a:r>
              <a:rPr lang="en-US" dirty="0">
                <a:latin typeface="Consolas" panose="020B0609020204030204" pitchFamily="49" charset="0"/>
              </a:rPr>
              <a:t>-</a:t>
            </a:r>
            <a:r>
              <a:rPr lang="en-US" dirty="0"/>
              <a:t>)</a:t>
            </a:r>
          </a:p>
          <a:p>
            <a:pPr lvl="1"/>
            <a:r>
              <a:rPr lang="en-US" dirty="0"/>
              <a:t>zero out the </a:t>
            </a:r>
            <a:r>
              <a:rPr lang="en-US" dirty="0">
                <a:latin typeface="Consolas" panose="020B0609020204030204" pitchFamily="49" charset="0"/>
              </a:rPr>
              <a:t>velocity</a:t>
            </a:r>
          </a:p>
          <a:p>
            <a:pPr lvl="1"/>
            <a:r>
              <a:rPr lang="en-US" dirty="0">
                <a:latin typeface="Consolas" panose="020B0609020204030204" pitchFamily="49" charset="0"/>
              </a:rPr>
              <a:t>velocity += </a:t>
            </a:r>
            <a:r>
              <a:rPr lang="en-US" dirty="0" err="1">
                <a:latin typeface="Consolas" panose="020B0609020204030204" pitchFamily="49" charset="0"/>
              </a:rPr>
              <a:t>aheadVelocity</a:t>
            </a:r>
            <a:r>
              <a:rPr lang="en-US" dirty="0"/>
              <a:t> * </a:t>
            </a:r>
            <a:r>
              <a:rPr lang="en-US" dirty="0" err="1">
                <a:latin typeface="Consolas" panose="020B0609020204030204" pitchFamily="49" charset="0"/>
              </a:rPr>
              <a:t>backDrag</a:t>
            </a:r>
            <a:r>
              <a:rPr lang="en-US" baseline="30000" dirty="0" err="1"/>
              <a:t>dt</a:t>
            </a:r>
            <a:endParaRPr lang="en-US" baseline="30000" dirty="0"/>
          </a:p>
          <a:p>
            <a:pPr lvl="1"/>
            <a:r>
              <a:rPr lang="en-US" dirty="0">
                <a:latin typeface="Consolas" panose="020B0609020204030204" pitchFamily="49" charset="0"/>
              </a:rPr>
              <a:t>velocity += </a:t>
            </a:r>
            <a:r>
              <a:rPr lang="en-US" dirty="0" err="1">
                <a:latin typeface="Consolas" panose="020B0609020204030204" pitchFamily="49" charset="0"/>
              </a:rPr>
              <a:t>sideVelocity</a:t>
            </a:r>
            <a:r>
              <a:rPr lang="en-US" dirty="0"/>
              <a:t> * </a:t>
            </a:r>
            <a:r>
              <a:rPr lang="en-US" dirty="0" err="1">
                <a:latin typeface="Consolas" panose="020B0609020204030204" pitchFamily="49" charset="0"/>
              </a:rPr>
              <a:t>sideDrag</a:t>
            </a:r>
            <a:r>
              <a:rPr lang="en-US" baseline="30000" dirty="0" err="1"/>
              <a:t>dt</a:t>
            </a:r>
            <a:endParaRPr lang="en-US" baseline="30000" dirty="0"/>
          </a:p>
          <a:p>
            <a:pPr lvl="1"/>
            <a:endParaRPr lang="en-US" baseline="30000" dirty="0"/>
          </a:p>
          <a:p>
            <a:r>
              <a:rPr lang="en-US" dirty="0"/>
              <a:t>expected: good handling</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4483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detector for slow objects</a:t>
            </a:r>
            <a:endParaRPr lang="hu-HU" dirty="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a:latin typeface="Courier New" panose="02070309020205020404" pitchFamily="49" charset="0"/>
              </a:rPr>
              <a:t>collisionDist</a:t>
            </a:r>
            <a:r>
              <a:rPr lang="en-US" altLang="en-US" sz="2200" dirty="0">
                <a:latin typeface="Courier New" panose="02070309020205020404" pitchFamily="49" charset="0"/>
              </a:rPr>
              <a:t> =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(dist.</a:t>
            </a:r>
            <a:r>
              <a:rPr lang="en-US" altLang="en-US" sz="2200" dirty="0">
                <a:latin typeface="Courier New" panose="02070309020205020404" pitchFamily="49" charset="0"/>
              </a:rPr>
              <a:t>length</a:t>
            </a:r>
            <a:r>
              <a:rPr lang="hu-HU" altLang="en-US" sz="2200" dirty="0">
                <a:latin typeface="Courier New" panose="02070309020205020404" pitchFamily="49" charset="0"/>
              </a:rPr>
              <a:t>() &lt; </a:t>
            </a:r>
            <a:r>
              <a:rPr lang="en-US" altLang="en-US" sz="2200" dirty="0" err="1">
                <a:latin typeface="Courier New" panose="02070309020205020404" pitchFamily="49" charset="0"/>
              </a:rPr>
              <a:t>collisionDist</a:t>
            </a:r>
            <a:r>
              <a:rPr lang="hu-HU" altLang="en-US" sz="2200" dirty="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response</a:t>
            </a:r>
            <a:endParaRPr lang="hu-HU" dirty="0"/>
          </a:p>
        </p:txBody>
      </p:sp>
      <p:sp>
        <p:nvSpPr>
          <p:cNvPr id="3" name="Content Placeholder 2"/>
          <p:cNvSpPr>
            <a:spLocks noGrp="1"/>
          </p:cNvSpPr>
          <p:nvPr>
            <p:ph idx="1"/>
          </p:nvPr>
        </p:nvSpPr>
        <p:spPr/>
        <p:txBody>
          <a:bodyPr/>
          <a:lstStyle/>
          <a:p>
            <a:r>
              <a:rPr lang="en-US" dirty="0"/>
              <a:t>colliding objects are subject to opposite </a:t>
            </a:r>
            <a:r>
              <a:rPr lang="en-US" b="1" dirty="0"/>
              <a:t>impulses</a:t>
            </a:r>
            <a:r>
              <a:rPr lang="en-US" dirty="0"/>
              <a:t> (vector quantity)</a:t>
            </a:r>
          </a:p>
          <a:p>
            <a:r>
              <a:rPr lang="en-US" dirty="0"/>
              <a:t>impulse is a change in momentum</a:t>
            </a:r>
          </a:p>
          <a:p>
            <a:pPr lvl="1"/>
            <a:r>
              <a:rPr lang="en-US" dirty="0"/>
              <a:t>impulse over mass (impulse times inverse mass) is change in velocity</a:t>
            </a:r>
          </a:p>
          <a:p>
            <a:pPr lvl="1"/>
            <a:r>
              <a:rPr lang="en-US" dirty="0"/>
              <a:t>static objects have infinite mass (zero inverse mass): no velocity change</a:t>
            </a:r>
          </a:p>
          <a:p>
            <a:r>
              <a:rPr lang="en-US" dirty="0"/>
              <a:t>impulse point of application: collision point</a:t>
            </a:r>
          </a:p>
          <a:p>
            <a:r>
              <a:rPr lang="en-US" dirty="0"/>
              <a:t>impulse direction: collision normal</a:t>
            </a:r>
          </a:p>
          <a:p>
            <a:r>
              <a:rPr lang="en-US" dirty="0"/>
              <a:t>impulse magnitude: depends on object materials</a:t>
            </a:r>
          </a:p>
          <a:p>
            <a:pPr lvl="1"/>
            <a:r>
              <a:rPr lang="en-US" dirty="0"/>
              <a:t>coefficient of restitution</a:t>
            </a:r>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a:latin typeface="Whipsmart" panose="020B0502030203050204" pitchFamily="34" charset="0"/>
              </a:rPr>
              <a:t>collision detection</a:t>
            </a:r>
          </a:p>
        </p:txBody>
      </p:sp>
    </p:spTree>
    <p:extLst>
      <p:ext uri="{BB962C8B-B14F-4D97-AF65-F5344CB8AC3E}">
        <p14:creationId xmlns:p14="http://schemas.microsoft.com/office/powerpoint/2010/main" val="81151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if</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and inelastic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998209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a:t>Simple</a:t>
            </a:r>
            <a:r>
              <a:rPr lang="hu-HU" dirty="0"/>
              <a:t> </a:t>
            </a:r>
            <a:r>
              <a:rPr lang="hu-HU" dirty="0" err="1"/>
              <a:t>case</a:t>
            </a:r>
            <a:r>
              <a:rPr lang="hu-HU" dirty="0"/>
              <a:t>: ball and </a:t>
            </a:r>
            <a:r>
              <a:rPr lang="hu-HU" dirty="0" err="1"/>
              <a:t>static</a:t>
            </a:r>
            <a:r>
              <a:rPr lang="hu-HU" dirty="0"/>
              <a:t> </a:t>
            </a:r>
            <a:r>
              <a:rPr lang="hu-HU" dirty="0" err="1"/>
              <a:t>wall</a:t>
            </a:r>
            <a:endParaRPr lang="en-US" dirty="0"/>
          </a:p>
        </p:txBody>
      </p:sp>
      <p:sp>
        <p:nvSpPr>
          <p:cNvPr id="12308" name="Rectangle 20"/>
          <p:cNvSpPr>
            <a:spLocks noGrp="1" noChangeArrowheads="1"/>
          </p:cNvSpPr>
          <p:nvPr>
            <p:ph idx="1"/>
          </p:nvPr>
        </p:nvSpPr>
        <p:spPr>
          <a:xfrm>
            <a:off x="838200" y="1825625"/>
            <a:ext cx="3797301" cy="4351338"/>
          </a:xfrm>
        </p:spPr>
        <p:txBody>
          <a:bodyPr/>
          <a:lstStyle/>
          <a:p>
            <a:r>
              <a:rPr lang="hu-HU" dirty="0" err="1"/>
              <a:t>component</a:t>
            </a:r>
            <a:r>
              <a:rPr lang="hu-HU" dirty="0"/>
              <a:t> parallel </a:t>
            </a:r>
            <a:r>
              <a:rPr lang="hu-HU" dirty="0" err="1"/>
              <a:t>to</a:t>
            </a:r>
            <a:r>
              <a:rPr lang="hu-HU" dirty="0"/>
              <a:t> </a:t>
            </a:r>
            <a:r>
              <a:rPr lang="hu-HU" dirty="0" err="1"/>
              <a:t>wall</a:t>
            </a:r>
            <a:r>
              <a:rPr lang="hu-HU" dirty="0"/>
              <a:t> is </a:t>
            </a:r>
            <a:r>
              <a:rPr lang="hu-HU" dirty="0" err="1"/>
              <a:t>kept</a:t>
            </a:r>
            <a:r>
              <a:rPr lang="hu-HU" dirty="0"/>
              <a:t> (</a:t>
            </a:r>
            <a:r>
              <a:rPr lang="en-US" dirty="0"/>
              <a:t>no friction</a:t>
            </a:r>
            <a:r>
              <a:rPr lang="hu-HU" dirty="0"/>
              <a:t>)</a:t>
            </a:r>
          </a:p>
          <a:p>
            <a:r>
              <a:rPr lang="en-US" dirty="0"/>
              <a:t>component perpendicular to the wall is reversed (scaled with energy loss)</a:t>
            </a:r>
            <a:endParaRPr lang="en-US" dirty="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hu-H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 -(</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parallel to wall</a:t>
            </a:r>
            <a:endParaRPr lang="hu-HU" dirty="0"/>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restitution</a:t>
            </a: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4.16667E-6 -2.22222E-6 L 0.17149 0.13056 " pathEditMode="relative" rAng="0" ptsTypes="AA">
                                      <p:cBhvr>
                                        <p:cTn id="22" dur="500" fill="hold"/>
                                        <p:tgtEl>
                                          <p:spTgt spid="163861"/>
                                        </p:tgtEl>
                                        <p:attrNameLst>
                                          <p:attrName>ppt_x</p:attrName>
                                          <p:attrName>ppt_y</p:attrName>
                                        </p:attrNameLst>
                                      </p:cBhvr>
                                      <p:rCtr x="8568" y="6528"/>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0.05989 -0.00231 L 0.34219 0.04792 " pathEditMode="relative" rAng="0" ptsTypes="AA">
                                      <p:cBhvr>
                                        <p:cTn id="28" dur="2000" fill="hold"/>
                                        <p:tgtEl>
                                          <p:spTgt spid="163862"/>
                                        </p:tgtEl>
                                        <p:attrNameLst>
                                          <p:attrName>ppt_x</p:attrName>
                                          <p:attrName>ppt_y</p:attrName>
                                        </p:attrNameLst>
                                      </p:cBhvr>
                                      <p:rCtr x="20104" y="25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 Virtual world</a:t>
            </a:r>
          </a:p>
        </p:txBody>
      </p:sp>
      <p:sp>
        <p:nvSpPr>
          <p:cNvPr id="3" name="Tartalom helye 2"/>
          <p:cNvSpPr>
            <a:spLocks noGrp="1"/>
          </p:cNvSpPr>
          <p:nvPr>
            <p:ph idx="1"/>
          </p:nvPr>
        </p:nvSpPr>
        <p:spPr/>
        <p:txBody>
          <a:bodyPr/>
          <a:lstStyle/>
          <a:p>
            <a:r>
              <a:rPr lang="en-US" dirty="0"/>
              <a:t>dynamic</a:t>
            </a:r>
          </a:p>
          <a:p>
            <a:pPr lvl="1"/>
            <a:r>
              <a:rPr lang="en-US" dirty="0"/>
              <a:t>spawn/kill</a:t>
            </a:r>
          </a:p>
          <a:p>
            <a:r>
              <a:rPr lang="en-US" dirty="0"/>
              <a:t>heterogeneous</a:t>
            </a:r>
          </a:p>
          <a:p>
            <a:pPr lvl="1"/>
            <a:r>
              <a:rPr lang="en-US" dirty="0"/>
              <a:t>hold objects of different types</a:t>
            </a:r>
          </a:p>
          <a:p>
            <a:r>
              <a:rPr lang="en-US" dirty="0"/>
              <a:t>hierarchical?</a:t>
            </a:r>
          </a:p>
          <a:p>
            <a:pPr lvl="1"/>
            <a:r>
              <a:rPr lang="en-US" dirty="0"/>
              <a:t>tree</a:t>
            </a:r>
          </a:p>
          <a:p>
            <a:r>
              <a:rPr lang="en-US" dirty="0"/>
              <a:t>simple</a:t>
            </a:r>
          </a:p>
        </p:txBody>
      </p:sp>
      <p:sp>
        <p:nvSpPr>
          <p:cNvPr id="6" name="Rectangle 11"/>
          <p:cNvSpPr>
            <a:spLocks noChangeArrowheads="1"/>
          </p:cNvSpPr>
          <p:nvPr/>
        </p:nvSpPr>
        <p:spPr bwMode="auto">
          <a:xfrm>
            <a:off x="2118679" y="5011947"/>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a:latin typeface="Courier New" panose="02070309020205020404" pitchFamily="49" charset="0"/>
              </a:rPr>
              <a:t>gameObjects</a:t>
            </a:r>
            <a:r>
              <a:rPr lang="en-US" altLang="en-US" b="1" dirty="0">
                <a:latin typeface="Courier New" panose="02070309020205020404" pitchFamily="49" charset="0"/>
              </a:rPr>
              <a:t> = []</a:t>
            </a: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 non-elastic impulse </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elastic</a:t>
            </a: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a:solidFill>
                  <a:srgbClr val="FF0000"/>
                </a:solidFill>
                <a:latin typeface="Whipsmart" panose="020B0502030203050204" pitchFamily="34" charset="0"/>
              </a:rPr>
              <a:t>original velocities</a:t>
            </a: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velocity changes</a:t>
            </a: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velocities along collision normal must be equal after collision</a:t>
            </a: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9" grpId="0"/>
      <p:bldP spid="26" grpId="0"/>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 with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496039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control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err="1">
                <a:solidFill>
                  <a:srgbClr val="7030A0"/>
                </a:solidFill>
                <a:latin typeface="Consolas" panose="020B0609020204030204" pitchFamily="49" charset="0"/>
                <a:cs typeface="Consolas" panose="020B0609020204030204" pitchFamily="49" charset="0"/>
              </a:rPr>
              <a:t>val</a:t>
            </a:r>
            <a:r>
              <a:rPr lang="en-US" sz="1400" dirty="0">
                <a:solidFill>
                  <a:srgbClr val="7030A0"/>
                </a:solidFill>
                <a:latin typeface="Consolas" panose="020B0609020204030204" pitchFamily="49" charset="0"/>
                <a:cs typeface="Consolas" panose="020B0609020204030204" pitchFamily="49" charset="0"/>
              </a:rPr>
              <a: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relative velocity (ignore rotation) </a:t>
            </a:r>
            <a:r>
              <a:rPr lang="en-US" sz="1800" dirty="0">
                <a:solidFill>
                  <a:srgbClr val="7030A0"/>
                </a:solidFill>
                <a:latin typeface="Consolas" panose="020B0609020204030204" pitchFamily="49" charset="0"/>
                <a:cs typeface="Consolas" panose="020B0609020204030204" pitchFamily="49" charset="0"/>
              </a:rPr>
              <a:t>vi - </a:t>
            </a:r>
            <a:r>
              <a:rPr lang="en-US" sz="1800" dirty="0" err="1">
                <a:solidFill>
                  <a:srgbClr val="7030A0"/>
                </a:solidFill>
                <a:latin typeface="Consolas" panose="020B0609020204030204" pitchFamily="49" charset="0"/>
                <a:cs typeface="Consolas" panose="020B0609020204030204" pitchFamily="49" charset="0"/>
              </a:rPr>
              <a:t>vj</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a:solidFill>
                  <a:srgbClr val="7030A0"/>
                </a:solidFill>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 *</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be hardwired to 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3360984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t>
            </a:r>
            <a:r>
              <a:rPr lang="en-US" sz="1800" dirty="0">
                <a:solidFill>
                  <a:srgbClr val="7030A0"/>
                </a:solidFill>
                <a:latin typeface="Consolas" panose="020B0609020204030204" pitchFamily="49" charset="0"/>
                <a:cs typeface="Consolas" panose="020B0609020204030204" pitchFamily="49" charset="0"/>
              </a:rPr>
              <a:t> += (-bi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  tangent.dot(</a:t>
            </a:r>
            <a:r>
              <a:rPr lang="en-US" sz="2000" dirty="0" err="1">
                <a:solidFill>
                  <a:srgbClr val="7030A0"/>
                </a:solidFill>
                <a:latin typeface="Consolas" panose="020B0609020204030204" pitchFamily="49" charset="0"/>
                <a:cs typeface="Consolas" panose="020B0609020204030204" pitchFamily="49" charset="0"/>
              </a:rPr>
              <a:t>relativeVelocity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 </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FF0000"/>
                </a:solidFill>
                <a:latin typeface="Consolas" panose="020B0609020204030204" pitchFamily="49" charset="0"/>
                <a:cs typeface="Consolas" panose="020B0609020204030204" pitchFamily="49" charset="0"/>
              </a:rPr>
              <a:t> *</a:t>
            </a:r>
            <a:r>
              <a:rPr lang="en-US" sz="2400" dirty="0">
                <a:solidFill>
                  <a:srgbClr val="7030A0"/>
                </a:solidFill>
                <a:latin typeface="Consolas" panose="020B0609020204030204" pitchFamily="49" charset="0"/>
                <a:cs typeface="Consolas" panose="020B0609020204030204" pitchFamily="49" charset="0"/>
              </a:rPr>
              <a:t> tangent</a:t>
            </a:r>
            <a:endParaRPr lang="en-US" dirty="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1885937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GameObjects</a:t>
            </a:r>
            <a:r>
              <a:rPr lang="hu-HU" dirty="0"/>
              <a:t> </a:t>
            </a:r>
            <a:r>
              <a:rPr lang="hu-HU" dirty="0" err="1"/>
              <a:t>with</a:t>
            </a:r>
            <a:r>
              <a:rPr lang="hu-HU" dirty="0"/>
              <a:t> </a:t>
            </a:r>
            <a:r>
              <a:rPr lang="hu-HU" dirty="0" err="1"/>
              <a:t>parent</a:t>
            </a:r>
            <a:endParaRPr lang="en-US" dirty="0"/>
          </a:p>
        </p:txBody>
      </p:sp>
      <p:sp>
        <p:nvSpPr>
          <p:cNvPr id="3" name="Content Placeholder 2"/>
          <p:cNvSpPr>
            <a:spLocks noGrp="1"/>
          </p:cNvSpPr>
          <p:nvPr>
            <p:ph idx="1"/>
          </p:nvPr>
        </p:nvSpPr>
        <p:spPr/>
        <p:txBody>
          <a:bodyPr/>
          <a:lstStyle/>
          <a:p>
            <a:r>
              <a:rPr lang="hu-HU" dirty="0"/>
              <a:t>game </a:t>
            </a:r>
            <a:r>
              <a:rPr lang="hu-HU" dirty="0" err="1"/>
              <a:t>objects</a:t>
            </a:r>
            <a:r>
              <a:rPr lang="hu-HU" dirty="0"/>
              <a:t> </a:t>
            </a:r>
            <a:r>
              <a:rPr lang="hu-HU" dirty="0" err="1"/>
              <a:t>might</a:t>
            </a:r>
            <a:r>
              <a:rPr lang="hu-HU" dirty="0"/>
              <a:t> </a:t>
            </a:r>
            <a:r>
              <a:rPr lang="hu-HU" dirty="0" err="1"/>
              <a:t>have</a:t>
            </a:r>
            <a:r>
              <a:rPr lang="hu-HU" dirty="0"/>
              <a:t> </a:t>
            </a:r>
            <a:r>
              <a:rPr lang="hu-HU" dirty="0" err="1"/>
              <a:t>the</a:t>
            </a:r>
            <a:r>
              <a:rPr lang="hu-HU" dirty="0"/>
              <a:t> </a:t>
            </a:r>
            <a:r>
              <a:rPr lang="hu-HU" dirty="0" err="1">
                <a:latin typeface="Consolas" panose="020B0609020204030204" pitchFamily="49" charset="0"/>
                <a:cs typeface="Consolas" panose="020B0609020204030204" pitchFamily="49" charset="0"/>
              </a:rPr>
              <a:t>parent</a:t>
            </a:r>
            <a:r>
              <a:rPr lang="hu-HU" dirty="0"/>
              <a:t> </a:t>
            </a:r>
            <a:r>
              <a:rPr lang="hu-HU" dirty="0" err="1"/>
              <a:t>property</a:t>
            </a:r>
            <a:endParaRPr lang="hu-HU" dirty="0"/>
          </a:p>
          <a:p>
            <a:r>
              <a:rPr lang="hu-HU" dirty="0" err="1"/>
              <a:t>if</a:t>
            </a:r>
            <a:r>
              <a:rPr lang="hu-HU" dirty="0"/>
              <a:t> </a:t>
            </a:r>
            <a:r>
              <a:rPr lang="hu-HU" dirty="0" err="1"/>
              <a:t>they</a:t>
            </a:r>
            <a:r>
              <a:rPr lang="hu-HU" dirty="0"/>
              <a:t> </a:t>
            </a:r>
            <a:r>
              <a:rPr lang="hu-HU" dirty="0" err="1"/>
              <a:t>do</a:t>
            </a:r>
            <a:r>
              <a:rPr lang="hu-HU" dirty="0"/>
              <a:t>, </a:t>
            </a:r>
            <a:r>
              <a:rPr lang="hu-HU" dirty="0" err="1"/>
              <a:t>their</a:t>
            </a:r>
            <a:r>
              <a:rPr lang="hu-HU" dirty="0"/>
              <a:t> </a:t>
            </a:r>
            <a:r>
              <a:rPr lang="hu-HU" dirty="0" err="1"/>
              <a:t>position</a:t>
            </a:r>
            <a:r>
              <a:rPr lang="hu-HU" dirty="0"/>
              <a:t>, </a:t>
            </a:r>
            <a:r>
              <a:rPr lang="hu-HU" dirty="0" err="1"/>
              <a:t>orientation</a:t>
            </a:r>
            <a:r>
              <a:rPr lang="hu-HU" dirty="0"/>
              <a:t>, </a:t>
            </a:r>
            <a:r>
              <a:rPr lang="hu-HU" dirty="0" err="1"/>
              <a:t>scaling</a:t>
            </a:r>
            <a:r>
              <a:rPr lang="hu-HU" dirty="0"/>
              <a:t>, </a:t>
            </a:r>
            <a:r>
              <a:rPr lang="hu-HU" dirty="0" err="1"/>
              <a:t>or</a:t>
            </a:r>
            <a:r>
              <a:rPr lang="hu-HU" dirty="0"/>
              <a:t> </a:t>
            </a:r>
            <a:r>
              <a:rPr lang="hu-HU" dirty="0" err="1"/>
              <a:t>any</a:t>
            </a:r>
            <a:r>
              <a:rPr lang="hu-HU" dirty="0"/>
              <a:t> </a:t>
            </a:r>
            <a:r>
              <a:rPr lang="hu-HU" dirty="0" err="1"/>
              <a:t>animation</a:t>
            </a:r>
            <a:r>
              <a:rPr lang="hu-HU" dirty="0"/>
              <a:t> </a:t>
            </a:r>
            <a:r>
              <a:rPr lang="hu-HU" dirty="0" err="1"/>
              <a:t>thereof</a:t>
            </a:r>
            <a:r>
              <a:rPr lang="hu-HU" dirty="0"/>
              <a:t> is </a:t>
            </a:r>
            <a:r>
              <a:rPr lang="hu-HU" dirty="0" err="1"/>
              <a:t>meant</a:t>
            </a:r>
            <a:r>
              <a:rPr lang="hu-HU" dirty="0"/>
              <a:t> </a:t>
            </a:r>
            <a:r>
              <a:rPr lang="hu-HU" dirty="0" err="1"/>
              <a:t>to</a:t>
            </a:r>
            <a:r>
              <a:rPr lang="hu-HU" dirty="0"/>
              <a:t> be </a:t>
            </a:r>
            <a:r>
              <a:rPr lang="hu-HU" dirty="0" err="1"/>
              <a:t>specified</a:t>
            </a:r>
            <a:r>
              <a:rPr lang="hu-HU" dirty="0"/>
              <a:t> </a:t>
            </a:r>
            <a:r>
              <a:rPr lang="hu-HU" dirty="0" err="1"/>
              <a:t>in</a:t>
            </a:r>
            <a:r>
              <a:rPr lang="hu-HU" dirty="0"/>
              <a:t> </a:t>
            </a:r>
            <a:r>
              <a:rPr lang="hu-HU" dirty="0" err="1"/>
              <a:t>the</a:t>
            </a:r>
            <a:r>
              <a:rPr lang="hu-HU" dirty="0"/>
              <a:t> </a:t>
            </a:r>
            <a:r>
              <a:rPr lang="hu-HU" dirty="0" err="1"/>
              <a:t>parent</a:t>
            </a:r>
            <a:r>
              <a:rPr lang="hu-HU" dirty="0"/>
              <a:t> </a:t>
            </a:r>
            <a:r>
              <a:rPr lang="hu-HU" dirty="0" err="1"/>
              <a:t>object</a:t>
            </a:r>
            <a:r>
              <a:rPr lang="en-US" dirty="0"/>
              <a:t>'s reference frame</a:t>
            </a:r>
          </a:p>
          <a:p>
            <a:r>
              <a:rPr lang="en-US" dirty="0"/>
              <a:t>when the child object is drawn, it must first be transformed to the parent space (using its own relative S, R, T), then to world space (using parent's S, R, T)</a:t>
            </a:r>
          </a:p>
        </p:txBody>
      </p:sp>
    </p:spTree>
    <p:extLst>
      <p:ext uri="{BB962C8B-B14F-4D97-AF65-F5344CB8AC3E}">
        <p14:creationId xmlns:p14="http://schemas.microsoft.com/office/powerpoint/2010/main" val="1817552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implementation</a:t>
            </a:r>
          </a:p>
        </p:txBody>
      </p:sp>
      <p:sp>
        <p:nvSpPr>
          <p:cNvPr id="3" name="Content Placeholder 2"/>
          <p:cNvSpPr>
            <a:spLocks noGrp="1"/>
          </p:cNvSpPr>
          <p:nvPr>
            <p:ph idx="1"/>
          </p:nvPr>
        </p:nvSpPr>
        <p:spPr/>
        <p:txBody>
          <a:bodyPr/>
          <a:lstStyle/>
          <a:p>
            <a:r>
              <a:rPr lang="en-US" dirty="0"/>
              <a:t>all is done in </a:t>
            </a:r>
            <a:r>
              <a:rPr lang="hu-HU"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#update</a:t>
            </a:r>
          </a:p>
          <a:p>
            <a:r>
              <a:rPr lang="en-US" dirty="0"/>
              <a:t>set up model matrix to include parent's model matrix</a:t>
            </a:r>
          </a:p>
          <a:p>
            <a:pPr lvl="1"/>
            <a:r>
              <a:rPr lang="en-US" dirty="0"/>
              <a:t>remember that </a:t>
            </a:r>
            <a:r>
              <a:rPr lang="en-US" dirty="0">
                <a:latin typeface="Consolas" panose="020B0609020204030204" pitchFamily="49" charset="0"/>
                <a:cs typeface="Consolas" panose="020B0609020204030204" pitchFamily="49" charset="0"/>
              </a:rPr>
              <a:t>Mat4</a:t>
            </a:r>
            <a:r>
              <a:rPr lang="en-US" dirty="0"/>
              <a:t>'s methods </a:t>
            </a:r>
            <a:r>
              <a:rPr lang="en-US" dirty="0">
                <a:latin typeface="Consolas" panose="020B0609020204030204" pitchFamily="49" charset="0"/>
                <a:cs typeface="Consolas" panose="020B0609020204030204" pitchFamily="49" charset="0"/>
              </a:rPr>
              <a:t>scale</a:t>
            </a:r>
            <a:r>
              <a:rPr lang="en-US" dirty="0"/>
              <a:t>, </a:t>
            </a:r>
            <a:r>
              <a:rPr lang="en-US" dirty="0">
                <a:latin typeface="Consolas" panose="020B0609020204030204" pitchFamily="49" charset="0"/>
                <a:cs typeface="Consolas" panose="020B0609020204030204" pitchFamily="49" charset="0"/>
              </a:rPr>
              <a:t>rotate</a:t>
            </a:r>
            <a:r>
              <a:rPr lang="en-US" dirty="0"/>
              <a:t>, </a:t>
            </a:r>
            <a:r>
              <a:rPr lang="en-US" dirty="0">
                <a:latin typeface="Consolas" panose="020B0609020204030204" pitchFamily="49" charset="0"/>
                <a:cs typeface="Consolas" panose="020B0609020204030204" pitchFamily="49" charset="0"/>
              </a:rPr>
              <a:t>translate</a:t>
            </a:r>
            <a:r>
              <a:rPr lang="en-US" dirty="0"/>
              <a:t> multiply the matrix by a S, R, or T matrix from the right, modifying it</a:t>
            </a:r>
          </a:p>
          <a:p>
            <a:pPr lvl="1"/>
            <a:r>
              <a:rPr lang="en-US" dirty="0"/>
              <a:t>remember the </a:t>
            </a:r>
            <a:r>
              <a:rPr lang="en-US" dirty="0">
                <a:latin typeface="Consolas" panose="020B0609020204030204" pitchFamily="49" charset="0"/>
                <a:cs typeface="Consolas" panose="020B0609020204030204" pitchFamily="49" charset="0"/>
              </a:rPr>
              <a:t>Mat4</a:t>
            </a:r>
            <a:r>
              <a:rPr lang="en-US" dirty="0"/>
              <a:t>'s </a:t>
            </a:r>
            <a:r>
              <a:rPr lang="en-US" dirty="0">
                <a:latin typeface="Consolas" panose="020B0609020204030204" pitchFamily="49" charset="0"/>
                <a:cs typeface="Consolas" panose="020B0609020204030204" pitchFamily="49" charset="0"/>
              </a:rPr>
              <a:t>set</a:t>
            </a:r>
            <a:r>
              <a:rPr lang="en-US" dirty="0"/>
              <a:t> method without parameter sets a unit matrix</a:t>
            </a:r>
          </a:p>
        </p:txBody>
      </p:sp>
    </p:spTree>
    <p:extLst>
      <p:ext uri="{BB962C8B-B14F-4D97-AF65-F5344CB8AC3E}">
        <p14:creationId xmlns:p14="http://schemas.microsoft.com/office/powerpoint/2010/main" val="2254668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use cases</a:t>
            </a:r>
          </a:p>
        </p:txBody>
      </p:sp>
      <p:sp>
        <p:nvSpPr>
          <p:cNvPr id="3" name="Content Placeholder 2"/>
          <p:cNvSpPr>
            <a:spLocks noGrp="1"/>
          </p:cNvSpPr>
          <p:nvPr>
            <p:ph idx="1"/>
          </p:nvPr>
        </p:nvSpPr>
        <p:spPr/>
        <p:txBody>
          <a:bodyPr/>
          <a:lstStyle/>
          <a:p>
            <a:r>
              <a:rPr lang="en-US" dirty="0"/>
              <a:t>exhaust flame</a:t>
            </a:r>
          </a:p>
          <a:p>
            <a:pPr lvl="1"/>
            <a:r>
              <a:rPr lang="en-US" dirty="0"/>
              <a:t>flame has constant position, orientation relative to parent craft</a:t>
            </a:r>
          </a:p>
          <a:p>
            <a:pPr lvl="1"/>
            <a:r>
              <a:rPr lang="en-US" dirty="0"/>
              <a:t>visible/hidden depending on thruster activation</a:t>
            </a:r>
          </a:p>
          <a:p>
            <a:r>
              <a:rPr lang="en-US" dirty="0"/>
              <a:t>rotating parts (e.g. car wheel, </a:t>
            </a:r>
            <a:r>
              <a:rPr lang="en-US" dirty="0" err="1"/>
              <a:t>heli</a:t>
            </a:r>
            <a:r>
              <a:rPr lang="en-US" dirty="0"/>
              <a:t> rotor)</a:t>
            </a:r>
          </a:p>
          <a:p>
            <a:pPr lvl="1"/>
            <a:r>
              <a:rPr lang="en-US" dirty="0"/>
              <a:t>child object's orientation </a:t>
            </a:r>
            <a:r>
              <a:rPr lang="en-US" dirty="0" err="1"/>
              <a:t>chang</a:t>
            </a:r>
            <a:r>
              <a:rPr lang="hu-HU" dirty="0"/>
              <a:t>es in every frame</a:t>
            </a:r>
            <a:endParaRPr lang="en-US" dirty="0"/>
          </a:p>
          <a:p>
            <a:r>
              <a:rPr lang="en-US" dirty="0"/>
              <a:t>joint</a:t>
            </a:r>
            <a:r>
              <a:rPr lang="hu-HU" dirty="0"/>
              <a:t>s between</a:t>
            </a:r>
            <a:r>
              <a:rPr lang="en-US" dirty="0"/>
              <a:t> objects (e.g. robot arm)</a:t>
            </a:r>
          </a:p>
          <a:p>
            <a:pPr lvl="1"/>
            <a:r>
              <a:rPr lang="en-US" dirty="0"/>
              <a:t>a parent may have a parent...</a:t>
            </a:r>
          </a:p>
          <a:p>
            <a:pPr lvl="1"/>
            <a:endParaRPr lang="en-US" dirty="0"/>
          </a:p>
        </p:txBody>
      </p:sp>
    </p:spTree>
    <p:extLst>
      <p:ext uri="{BB962C8B-B14F-4D97-AF65-F5344CB8AC3E}">
        <p14:creationId xmlns:p14="http://schemas.microsoft.com/office/powerpoint/2010/main" val="598765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a:t>Orientation</a:t>
            </a:r>
            <a:r>
              <a:rPr lang="hu-HU" dirty="0"/>
              <a:t> </a:t>
            </a:r>
            <a:r>
              <a:rPr lang="hu-HU" dirty="0" err="1"/>
              <a:t>from</a:t>
            </a:r>
            <a:r>
              <a:rPr lang="hu-HU" dirty="0"/>
              <a:t> </a:t>
            </a:r>
            <a:r>
              <a:rPr lang="hu-HU" dirty="0" err="1"/>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a:t>angular</a:t>
            </a:r>
            <a:r>
              <a:rPr lang="en-US" dirty="0"/>
              <a:t> v</a:t>
            </a:r>
            <a:r>
              <a:rPr lang="hu-HU" dirty="0" err="1"/>
              <a:t>elocity</a:t>
            </a:r>
            <a:r>
              <a:rPr lang="hu-HU" dirty="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2762679" cy="369332"/>
          </a:xfrm>
          <a:prstGeom prst="rect">
            <a:avLst/>
          </a:prstGeom>
          <a:noFill/>
        </p:spPr>
        <p:txBody>
          <a:bodyPr wrap="none" rtlCol="0">
            <a:spAutoFit/>
          </a:bodyPr>
          <a:lstStyle/>
          <a:p>
            <a:r>
              <a:rPr lang="hu-HU" dirty="0" err="1"/>
              <a:t>orientation</a:t>
            </a:r>
            <a:r>
              <a:rPr lang="hu-HU" dirty="0"/>
              <a:t> </a:t>
            </a:r>
            <a:r>
              <a:rPr lang="en-US" dirty="0"/>
              <a:t>= 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objects</a:t>
            </a:r>
          </a:p>
        </p:txBody>
      </p:sp>
      <p:sp>
        <p:nvSpPr>
          <p:cNvPr id="3" name="Content Placeholder 2"/>
          <p:cNvSpPr>
            <a:spLocks noGrp="1"/>
          </p:cNvSpPr>
          <p:nvPr>
            <p:ph idx="1"/>
          </p:nvPr>
        </p:nvSpPr>
        <p:spPr/>
        <p:txBody>
          <a:bodyPr/>
          <a:lstStyle/>
          <a:p>
            <a:endParaRPr lang="en-US" dirty="0"/>
          </a:p>
          <a:p>
            <a:endParaRPr lang="en-US" dirty="0"/>
          </a:p>
          <a:p>
            <a:r>
              <a:rPr lang="hu-HU" dirty="0" err="1"/>
              <a:t>angular</a:t>
            </a:r>
            <a:r>
              <a:rPr lang="en-US" dirty="0"/>
              <a:t> v</a:t>
            </a:r>
            <a:r>
              <a:rPr lang="hu-HU" dirty="0" err="1"/>
              <a:t>elocity</a:t>
            </a:r>
            <a:r>
              <a:rPr lang="en-US" dirty="0"/>
              <a:t> from velocity (e.g. kick a ball)</a:t>
            </a:r>
          </a:p>
          <a:p>
            <a:pPr lvl="1"/>
            <a:r>
              <a:rPr lang="en-US" dirty="0"/>
              <a:t>no torques, angular accelerations, moments of inertia</a:t>
            </a:r>
          </a:p>
          <a:p>
            <a:pPr lvl="1"/>
            <a:r>
              <a:rPr lang="en-US" dirty="0"/>
              <a:t>angular velocity is set to match speed in every frame</a:t>
            </a:r>
          </a:p>
          <a:p>
            <a:r>
              <a:rPr lang="en-US" dirty="0"/>
              <a:t>velocity from angular velocity (e.g. turn a wheel)</a:t>
            </a:r>
          </a:p>
          <a:p>
            <a:pPr lvl="1"/>
            <a:r>
              <a:rPr lang="en-US" dirty="0"/>
              <a:t>no forces, accelerations, mass</a:t>
            </a:r>
          </a:p>
          <a:p>
            <a:pPr lvl="1"/>
            <a:r>
              <a:rPr lang="en-US" dirty="0"/>
              <a:t>velocity is set to match rotation in </a:t>
            </a:r>
            <a:r>
              <a:rPr lang="en-US"/>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t>
            </a:r>
          </a:p>
        </p:txBody>
      </p:sp>
      <p:sp>
        <p:nvSpPr>
          <p:cNvPr id="3" name="Content Placeholder 2"/>
          <p:cNvSpPr>
            <a:spLocks noGrp="1"/>
          </p:cNvSpPr>
          <p:nvPr>
            <p:ph idx="1"/>
          </p:nvPr>
        </p:nvSpPr>
        <p:spPr/>
        <p:txBody>
          <a:bodyPr/>
          <a:lstStyle/>
          <a:p>
            <a:r>
              <a:rPr lang="en-US" dirty="0"/>
              <a:t>force and torque does not come from keypresses, but from code logic</a:t>
            </a:r>
          </a:p>
          <a:p>
            <a:r>
              <a:rPr lang="en-US" dirty="0"/>
              <a:t>checkpoint AI: go towards a point</a:t>
            </a:r>
          </a:p>
          <a:p>
            <a:pPr lvl="1"/>
            <a:r>
              <a:rPr lang="en-US" dirty="0"/>
              <a:t>torque: turn towards target</a:t>
            </a:r>
          </a:p>
          <a:p>
            <a:pPr lvl="2"/>
            <a:r>
              <a:rPr lang="en-US" dirty="0"/>
              <a:t>difference of orientations</a:t>
            </a:r>
          </a:p>
          <a:p>
            <a:pPr lvl="1"/>
            <a:r>
              <a:rPr lang="en-US" dirty="0"/>
              <a:t>force: accelerate ahead if on target</a:t>
            </a:r>
          </a:p>
          <a:p>
            <a:pPr lvl="2"/>
            <a:r>
              <a:rPr lang="en-US" dirty="0"/>
              <a:t>dot product of ahead and target directions</a:t>
            </a:r>
          </a:p>
          <a:p>
            <a:pPr lvl="1"/>
            <a:r>
              <a:rPr lang="en-US" dirty="0"/>
              <a:t>when within a radius a checkpoint, target next one</a:t>
            </a:r>
          </a:p>
          <a:p>
            <a:r>
              <a:rPr lang="en-US" dirty="0"/>
              <a:t>seeker AI</a:t>
            </a:r>
          </a:p>
          <a:p>
            <a:pPr lvl="1"/>
            <a:r>
              <a:rPr lang="en-US" dirty="0"/>
              <a:t>target point specified </a:t>
            </a:r>
            <a:r>
              <a:rPr lang="hu-HU" dirty="0" err="1"/>
              <a:t>relative</a:t>
            </a:r>
            <a:r>
              <a:rPr lang="hu-HU" dirty="0"/>
              <a:t> </a:t>
            </a:r>
            <a:r>
              <a:rPr lang="hu-HU" dirty="0" err="1"/>
              <a:t>to</a:t>
            </a:r>
            <a:r>
              <a:rPr lang="en-US" dirty="0"/>
              <a:t> other object</a:t>
            </a:r>
          </a:p>
        </p:txBody>
      </p:sp>
    </p:spTree>
    <p:extLst>
      <p:ext uri="{BB962C8B-B14F-4D97-AF65-F5344CB8AC3E}">
        <p14:creationId xmlns:p14="http://schemas.microsoft.com/office/powerpoint/2010/main" val="112216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operations</a:t>
            </a:r>
          </a:p>
        </p:txBody>
      </p:sp>
      <p:sp>
        <p:nvSpPr>
          <p:cNvPr id="3" name="Tartalom helye 2"/>
          <p:cNvSpPr>
            <a:spLocks noGrp="1"/>
          </p:cNvSpPr>
          <p:nvPr>
            <p:ph idx="1"/>
          </p:nvPr>
        </p:nvSpPr>
        <p:spPr/>
        <p:txBody>
          <a:bodyPr/>
          <a:lstStyle/>
          <a:p>
            <a:r>
              <a:rPr lang="en-US" altLang="en-US" b="1" dirty="0" err="1">
                <a:solidFill>
                  <a:schemeClr val="accent5">
                    <a:lumMod val="75000"/>
                  </a:schemeClr>
                </a:solidFill>
                <a:latin typeface="Courier New" panose="02070309020205020404" pitchFamily="49" charset="0"/>
              </a:rPr>
              <a:t>Scene#update</a:t>
            </a:r>
            <a:endParaRPr lang="en-US" altLang="en-US" b="1" dirty="0">
              <a:solidFill>
                <a:schemeClr val="accent5">
                  <a:lumMod val="75000"/>
                </a:schemeClr>
              </a:solidFill>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control(input</a:t>
            </a:r>
            <a:r>
              <a:rPr lang="hu-HU" altLang="en-US" b="1" dirty="0">
                <a:latin typeface="Courier New" panose="02070309020205020404" pitchFamily="49" charset="0"/>
              </a:rPr>
              <a:t>, </a:t>
            </a:r>
            <a:r>
              <a:rPr lang="hu-HU" altLang="en-US" b="1" dirty="0" err="1">
                <a:latin typeface="Courier New" panose="02070309020205020404" pitchFamily="49" charset="0"/>
              </a:rPr>
              <a:t>interactors</a:t>
            </a:r>
            <a:r>
              <a:rPr lang="en-US" altLang="en-US" b="1" dirty="0">
                <a:latin typeface="Courier New" panose="02070309020205020404" pitchFamily="49" charset="0"/>
              </a:rPr>
              <a:t>)</a:t>
            </a:r>
          </a:p>
          <a:p>
            <a:pPr lvl="1"/>
            <a:r>
              <a:rPr lang="en-US" altLang="en-US" dirty="0"/>
              <a:t>compute time step </a:t>
            </a:r>
            <a:r>
              <a:rPr lang="en-US" altLang="en-US" b="1" dirty="0" err="1">
                <a:latin typeface="Courier New" panose="02070309020205020404" pitchFamily="49" charset="0"/>
              </a:rPr>
              <a:t>dt</a:t>
            </a:r>
            <a:endParaRPr lang="en-US" altLang="en-US" b="1" dirty="0">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move(</a:t>
            </a:r>
            <a:r>
              <a:rPr lang="en-US" altLang="en-US" b="1" dirty="0" err="1">
                <a:latin typeface="Courier New" panose="02070309020205020404" pitchFamily="49" charset="0"/>
              </a:rPr>
              <a:t>dt</a:t>
            </a:r>
            <a:r>
              <a:rPr lang="en-US" altLang="en-US" b="1" dirty="0">
                <a:latin typeface="Courier New" panose="02070309020205020404" pitchFamily="49" charset="0"/>
              </a:rPr>
              <a:t>)</a:t>
            </a:r>
          </a:p>
          <a:p>
            <a:pPr lvl="1"/>
            <a:endParaRPr lang="en-US" altLang="en-US" dirty="0"/>
          </a:p>
          <a:p>
            <a:pPr lvl="1"/>
            <a:r>
              <a:rPr lang="en-US" altLang="en-US" dirty="0"/>
              <a:t>set up camera (use avatar)</a:t>
            </a:r>
          </a:p>
          <a:p>
            <a:pPr lvl="1"/>
            <a:r>
              <a:rPr lang="en-US" altLang="en-US" dirty="0"/>
              <a:t>set up lights</a:t>
            </a:r>
          </a:p>
          <a:p>
            <a:pPr lvl="1"/>
            <a:r>
              <a:rPr lang="en-US" altLang="en-US" dirty="0"/>
              <a:t>for each object, call </a:t>
            </a:r>
            <a:r>
              <a:rPr lang="en-US" altLang="en-US" b="1" dirty="0">
                <a:latin typeface="Courier New" panose="02070309020205020404" pitchFamily="49" charset="0"/>
              </a:rPr>
              <a:t>draw</a:t>
            </a:r>
            <a:endParaRPr lang="en-US" altLang="en-US" dirty="0"/>
          </a:p>
          <a:p>
            <a:endParaRPr lang="en-US" dirty="0"/>
          </a:p>
        </p:txBody>
      </p:sp>
    </p:spTree>
    <p:extLst>
      <p:ext uri="{BB962C8B-B14F-4D97-AF65-F5344CB8AC3E}">
        <p14:creationId xmlns:p14="http://schemas.microsoft.com/office/powerpoint/2010/main" val="3086456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(scalar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scalar</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 = Vec3(1, 1, 0)</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b = Vec3(3, 0, 5)</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ab = a.</a:t>
            </a:r>
            <a:r>
              <a:rPr lang="en-US" b="1" dirty="0">
                <a:latin typeface="Courier New" panose="02070309020205020404" pitchFamily="49" charset="0"/>
                <a:cs typeface="Courier New" panose="02070309020205020404" pitchFamily="49" charset="0"/>
              </a:rPr>
              <a:t>dot</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289458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commutative</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20509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a:t>
            </a:r>
            <a:r>
              <a:rPr lang="hu-HU" dirty="0" err="1"/>
              <a:t>distributive</a:t>
            </a:r>
            <a:r>
              <a:rPr lang="hu-HU" dirty="0"/>
              <a:t> over </a:t>
            </a:r>
            <a:r>
              <a:rPr lang="hu-HU" dirty="0" err="1"/>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2103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product homogeneous under scaling</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39827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use case:</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Pythagoras</a:t>
            </a: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dot product</a:t>
            </a: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338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a:t>Dot product use case</a:t>
            </a:r>
            <a:r>
              <a:rPr lang="hu-HU" dirty="0"/>
              <a:t>: </a:t>
            </a:r>
            <a:r>
              <a:rPr lang="en-US" dirty="0"/>
              <a:t>cosine of angle between two directions</a:t>
            </a:r>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345644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a:t>
            </a:r>
          </a:p>
        </p:txBody>
      </p:sp>
      <p:sp>
        <p:nvSpPr>
          <p:cNvPr id="3" name="Tartalom helye 2"/>
          <p:cNvSpPr>
            <a:spLocks noGrp="1"/>
          </p:cNvSpPr>
          <p:nvPr>
            <p:ph idx="1"/>
          </p:nvPr>
        </p:nvSpPr>
        <p:spPr/>
        <p:txBody>
          <a:bodyPr/>
          <a:lstStyle/>
          <a:p>
            <a:r>
              <a:rPr lang="en-US" dirty="0"/>
              <a:t>dependence on time</a:t>
            </a:r>
            <a:endParaRPr lang="hu-HU" dirty="0"/>
          </a:p>
          <a:p>
            <a:pPr lvl="1"/>
            <a:r>
              <a:rPr lang="hu-HU" dirty="0" err="1"/>
              <a:t>any</a:t>
            </a:r>
            <a:r>
              <a:rPr lang="hu-HU" dirty="0"/>
              <a:t> </a:t>
            </a:r>
            <a:r>
              <a:rPr lang="hu-HU" dirty="0" err="1"/>
              <a:t>value</a:t>
            </a:r>
            <a:r>
              <a:rPr lang="hu-HU" dirty="0"/>
              <a:t> </a:t>
            </a:r>
            <a:r>
              <a:rPr lang="hu-HU" dirty="0" err="1"/>
              <a:t>in</a:t>
            </a:r>
            <a:r>
              <a:rPr lang="hu-HU" dirty="0"/>
              <a:t> </a:t>
            </a:r>
            <a:r>
              <a:rPr lang="hu-HU" dirty="0" err="1"/>
              <a:t>our</a:t>
            </a:r>
            <a:r>
              <a:rPr lang="hu-HU" dirty="0"/>
              <a:t> </a:t>
            </a:r>
            <a:r>
              <a:rPr lang="hu-HU" dirty="0" err="1"/>
              <a:t>scene</a:t>
            </a:r>
            <a:r>
              <a:rPr lang="hu-HU" dirty="0"/>
              <a:t> </a:t>
            </a:r>
            <a:r>
              <a:rPr lang="hu-HU" dirty="0" err="1"/>
              <a:t>can</a:t>
            </a:r>
            <a:r>
              <a:rPr lang="hu-HU" dirty="0"/>
              <a:t> be </a:t>
            </a:r>
            <a:r>
              <a:rPr lang="hu-HU" dirty="0" err="1"/>
              <a:t>changing</a:t>
            </a:r>
            <a:endParaRPr lang="hu-HU" dirty="0"/>
          </a:p>
          <a:p>
            <a:pPr lvl="1"/>
            <a:r>
              <a:rPr lang="hu-HU" dirty="0" err="1"/>
              <a:t>typically</a:t>
            </a:r>
            <a:r>
              <a:rPr lang="hu-HU" dirty="0"/>
              <a:t> </a:t>
            </a:r>
            <a:r>
              <a:rPr lang="hu-HU" dirty="0" err="1"/>
              <a:t>it</a:t>
            </a:r>
            <a:r>
              <a:rPr lang="hu-HU" dirty="0"/>
              <a:t> is </a:t>
            </a:r>
            <a:r>
              <a:rPr lang="hu-HU" dirty="0" err="1"/>
              <a:t>the</a:t>
            </a:r>
            <a:r>
              <a:rPr lang="hu-HU" dirty="0"/>
              <a:t> </a:t>
            </a:r>
            <a:r>
              <a:rPr lang="hu-HU" dirty="0" err="1"/>
              <a:t>model</a:t>
            </a:r>
            <a:r>
              <a:rPr lang="hu-HU" dirty="0"/>
              <a:t> </a:t>
            </a:r>
            <a:r>
              <a:rPr lang="hu-HU" dirty="0" err="1"/>
              <a:t>transformation</a:t>
            </a:r>
            <a:endParaRPr lang="hu-HU" dirty="0"/>
          </a:p>
          <a:p>
            <a:pPr lvl="2"/>
            <a:r>
              <a:rPr lang="hu-HU" dirty="0" err="1"/>
              <a:t>position</a:t>
            </a:r>
            <a:endParaRPr lang="hu-HU" dirty="0"/>
          </a:p>
          <a:p>
            <a:pPr lvl="2"/>
            <a:r>
              <a:rPr lang="hu-HU" dirty="0" err="1"/>
              <a:t>orientation</a:t>
            </a:r>
            <a:r>
              <a:rPr lang="en-US" dirty="0"/>
              <a:t> </a:t>
            </a:r>
            <a:endParaRPr lang="hu-HU" dirty="0"/>
          </a:p>
          <a:p>
            <a:pPr lvl="1"/>
            <a:r>
              <a:rPr lang="hu-HU" dirty="0" err="1"/>
              <a:t>moving</a:t>
            </a:r>
            <a:r>
              <a:rPr lang="hu-HU" dirty="0"/>
              <a:t> </a:t>
            </a:r>
            <a:r>
              <a:rPr lang="hu-HU" dirty="0" err="1"/>
              <a:t>rigid</a:t>
            </a:r>
            <a:r>
              <a:rPr lang="hu-HU" dirty="0"/>
              <a:t> </a:t>
            </a:r>
            <a:r>
              <a:rPr lang="hu-HU" dirty="0" err="1"/>
              <a:t>bodies</a:t>
            </a:r>
            <a:endParaRPr lang="hu-HU" dirty="0"/>
          </a:p>
          <a:p>
            <a:r>
              <a:rPr lang="hu-HU" dirty="0" err="1"/>
              <a:t>how</a:t>
            </a:r>
            <a:r>
              <a:rPr lang="hu-HU" dirty="0"/>
              <a:t> </a:t>
            </a:r>
            <a:r>
              <a:rPr lang="hu-HU" dirty="0" err="1"/>
              <a:t>to</a:t>
            </a:r>
            <a:r>
              <a:rPr lang="hu-HU" dirty="0"/>
              <a:t> </a:t>
            </a:r>
            <a:r>
              <a:rPr lang="hu-HU" dirty="0" err="1"/>
              <a:t>specify</a:t>
            </a:r>
            <a:r>
              <a:rPr lang="hu-HU" dirty="0"/>
              <a:t> </a:t>
            </a:r>
            <a:r>
              <a:rPr lang="hu-HU" dirty="0" err="1"/>
              <a:t>time</a:t>
            </a:r>
            <a:r>
              <a:rPr lang="hu-HU" dirty="0"/>
              <a:t> </a:t>
            </a:r>
            <a:r>
              <a:rPr lang="hu-HU" dirty="0" err="1"/>
              <a:t>dependence</a:t>
            </a:r>
            <a:r>
              <a:rPr lang="hu-HU" dirty="0"/>
              <a:t>?</a:t>
            </a:r>
          </a:p>
          <a:p>
            <a:pPr lvl="1"/>
            <a:r>
              <a:rPr lang="hu-HU" dirty="0" err="1"/>
              <a:t>with</a:t>
            </a:r>
            <a:r>
              <a:rPr lang="hu-HU" dirty="0"/>
              <a:t> a formula, </a:t>
            </a:r>
            <a:r>
              <a:rPr lang="hu-HU" dirty="0" err="1"/>
              <a:t>as</a:t>
            </a:r>
            <a:r>
              <a:rPr lang="hu-HU" dirty="0"/>
              <a:t> a </a:t>
            </a:r>
            <a:r>
              <a:rPr lang="hu-HU" dirty="0" err="1"/>
              <a:t>curve</a:t>
            </a:r>
            <a:r>
              <a:rPr lang="hu-HU" dirty="0"/>
              <a:t>, </a:t>
            </a:r>
            <a:r>
              <a:rPr lang="hu-HU" dirty="0" err="1"/>
              <a:t>motion</a:t>
            </a:r>
            <a:r>
              <a:rPr lang="hu-HU" dirty="0"/>
              <a:t> </a:t>
            </a:r>
            <a:r>
              <a:rPr lang="hu-HU" dirty="0" err="1"/>
              <a:t>capture</a:t>
            </a:r>
            <a:r>
              <a:rPr lang="hu-HU" dirty="0"/>
              <a:t>…</a:t>
            </a:r>
          </a:p>
          <a:p>
            <a:pPr lvl="1"/>
            <a:r>
              <a:rPr lang="hu-HU" dirty="0" err="1"/>
              <a:t>simulation</a:t>
            </a:r>
            <a:r>
              <a:rPr lang="hu-HU" dirty="0"/>
              <a:t> of </a:t>
            </a:r>
            <a:r>
              <a:rPr lang="hu-HU" dirty="0" err="1"/>
              <a:t>physics</a:t>
            </a:r>
            <a:r>
              <a:rPr lang="hu-HU" dirty="0"/>
              <a:t>!</a:t>
            </a:r>
            <a:endParaRPr lang="en-US" dirty="0"/>
          </a:p>
        </p:txBody>
      </p:sp>
    </p:spTree>
    <p:extLst>
      <p:ext uri="{BB962C8B-B14F-4D97-AF65-F5344CB8AC3E}">
        <p14:creationId xmlns:p14="http://schemas.microsoft.com/office/powerpoint/2010/main" val="34573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a:t>
            </a:r>
          </a:p>
        </p:txBody>
      </p:sp>
      <p:sp>
        <p:nvSpPr>
          <p:cNvPr id="3" name="Content Placeholder 2"/>
          <p:cNvSpPr>
            <a:spLocks noGrp="1"/>
          </p:cNvSpPr>
          <p:nvPr>
            <p:ph idx="1"/>
          </p:nvPr>
        </p:nvSpPr>
        <p:spPr/>
        <p:txBody>
          <a:bodyPr/>
          <a:lstStyle/>
          <a:p>
            <a:r>
              <a:rPr lang="en-US" dirty="0"/>
              <a:t>physical properties to store, compute, and simulate</a:t>
            </a:r>
          </a:p>
          <a:p>
            <a:endParaRPr lang="en-US" dirty="0"/>
          </a:p>
          <a:p>
            <a:endParaRPr lang="en-US" dirty="0"/>
          </a:p>
          <a:p>
            <a:r>
              <a:rPr lang="en-US" dirty="0"/>
              <a:t>laws</a:t>
            </a:r>
          </a:p>
          <a:p>
            <a:endParaRPr lang="en-US" dirty="0"/>
          </a:p>
          <a:p>
            <a:endParaRPr lang="en-US"/>
          </a:p>
          <a:p>
            <a:r>
              <a:rPr lang="en-US"/>
              <a:t>ways </a:t>
            </a:r>
            <a:r>
              <a:rPr lang="en-US" dirty="0"/>
              <a:t>to solve laws for properties on the computer</a:t>
            </a:r>
          </a:p>
        </p:txBody>
      </p:sp>
    </p:spTree>
    <p:extLst>
      <p:ext uri="{BB962C8B-B14F-4D97-AF65-F5344CB8AC3E}">
        <p14:creationId xmlns:p14="http://schemas.microsoft.com/office/powerpoint/2010/main" val="34083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1.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2.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3.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1.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2.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3.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4.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5.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26.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27.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28.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2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49971</TotalTime>
  <Words>4311</Words>
  <Application>Microsoft Office PowerPoint</Application>
  <PresentationFormat>Widescreen</PresentationFormat>
  <Paragraphs>549</Paragraphs>
  <Slides>65</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65</vt:i4>
      </vt:variant>
    </vt:vector>
  </HeadingPairs>
  <TitlesOfParts>
    <vt:vector size="79" baseType="lpstr">
      <vt:lpstr>Arial</vt:lpstr>
      <vt:lpstr>Calibri</vt:lpstr>
      <vt:lpstr>Consolas</vt:lpstr>
      <vt:lpstr>Corbel</vt:lpstr>
      <vt:lpstr>Courier New</vt:lpstr>
      <vt:lpstr>Orthodox Herbertarian</vt:lpstr>
      <vt:lpstr>Symbol</vt:lpstr>
      <vt:lpstr>Times New Roman</vt:lpstr>
      <vt:lpstr>Whipsmart</vt:lpstr>
      <vt:lpstr>Xolonium</vt:lpstr>
      <vt:lpstr>Office Theme</vt:lpstr>
      <vt:lpstr>1_Office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Linear drag for separated velocity components</vt:lpstr>
      <vt:lpstr>GameObject move</vt:lpstr>
      <vt:lpstr>GameObject::move</vt:lpstr>
      <vt:lpstr>Scene</vt:lpstr>
      <vt:lpstr>Acceleration (pseudocode)</vt:lpstr>
      <vt:lpstr>Velocity and orientation are independent</vt:lpstr>
      <vt:lpstr>Tasks</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GameObjects with parent</vt:lpstr>
      <vt:lpstr>Parent object implementation</vt:lpstr>
      <vt:lpstr>Parent object use cases</vt:lpstr>
      <vt:lpstr>Orientation from velocity</vt:lpstr>
      <vt:lpstr>Rolling objects</vt:lpstr>
      <vt:lpstr>AI</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300</cp:revision>
  <dcterms:created xsi:type="dcterms:W3CDTF">2014-12-27T20:04:49Z</dcterms:created>
  <dcterms:modified xsi:type="dcterms:W3CDTF">2021-10-18T21:40:53Z</dcterms:modified>
</cp:coreProperties>
</file>