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93"/>
  </p:notesMasterIdLst>
  <p:sldIdLst>
    <p:sldId id="256" r:id="rId2"/>
    <p:sldId id="408" r:id="rId3"/>
    <p:sldId id="409" r:id="rId4"/>
    <p:sldId id="410" r:id="rId5"/>
    <p:sldId id="411" r:id="rId6"/>
    <p:sldId id="412" r:id="rId7"/>
    <p:sldId id="413" r:id="rId8"/>
    <p:sldId id="415" r:id="rId9"/>
    <p:sldId id="414" r:id="rId10"/>
    <p:sldId id="416" r:id="rId11"/>
    <p:sldId id="417" r:id="rId12"/>
    <p:sldId id="418" r:id="rId13"/>
    <p:sldId id="420" r:id="rId14"/>
    <p:sldId id="421" r:id="rId15"/>
    <p:sldId id="422" r:id="rId16"/>
    <p:sldId id="423" r:id="rId17"/>
    <p:sldId id="424" r:id="rId18"/>
    <p:sldId id="425" r:id="rId19"/>
    <p:sldId id="426" r:id="rId20"/>
    <p:sldId id="427" r:id="rId21"/>
    <p:sldId id="428" r:id="rId22"/>
    <p:sldId id="430" r:id="rId23"/>
    <p:sldId id="429" r:id="rId24"/>
    <p:sldId id="461" r:id="rId25"/>
    <p:sldId id="432" r:id="rId26"/>
    <p:sldId id="462" r:id="rId27"/>
    <p:sldId id="463" r:id="rId28"/>
    <p:sldId id="464" r:id="rId29"/>
    <p:sldId id="465" r:id="rId30"/>
    <p:sldId id="466" r:id="rId31"/>
    <p:sldId id="467" r:id="rId32"/>
    <p:sldId id="468" r:id="rId33"/>
    <p:sldId id="437" r:id="rId34"/>
    <p:sldId id="438" r:id="rId35"/>
    <p:sldId id="469" r:id="rId36"/>
    <p:sldId id="440" r:id="rId37"/>
    <p:sldId id="441" r:id="rId38"/>
    <p:sldId id="470" r:id="rId39"/>
    <p:sldId id="443" r:id="rId40"/>
    <p:sldId id="444" r:id="rId41"/>
    <p:sldId id="445" r:id="rId42"/>
    <p:sldId id="446" r:id="rId43"/>
    <p:sldId id="447" r:id="rId44"/>
    <p:sldId id="471"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72" r:id="rId58"/>
    <p:sldId id="529" r:id="rId59"/>
    <p:sldId id="530" r:id="rId60"/>
    <p:sldId id="531" r:id="rId61"/>
    <p:sldId id="532" r:id="rId62"/>
    <p:sldId id="533" r:id="rId63"/>
    <p:sldId id="534" r:id="rId64"/>
    <p:sldId id="535" r:id="rId65"/>
    <p:sldId id="536" r:id="rId66"/>
    <p:sldId id="537" r:id="rId67"/>
    <p:sldId id="562" r:id="rId68"/>
    <p:sldId id="539" r:id="rId69"/>
    <p:sldId id="540" r:id="rId70"/>
    <p:sldId id="541" r:id="rId71"/>
    <p:sldId id="542" r:id="rId72"/>
    <p:sldId id="543" r:id="rId73"/>
    <p:sldId id="544" r:id="rId74"/>
    <p:sldId id="545" r:id="rId75"/>
    <p:sldId id="546" r:id="rId76"/>
    <p:sldId id="547" r:id="rId77"/>
    <p:sldId id="548" r:id="rId78"/>
    <p:sldId id="563" r:id="rId79"/>
    <p:sldId id="549" r:id="rId80"/>
    <p:sldId id="564" r:id="rId81"/>
    <p:sldId id="550" r:id="rId82"/>
    <p:sldId id="565" r:id="rId83"/>
    <p:sldId id="566" r:id="rId84"/>
    <p:sldId id="567" r:id="rId85"/>
    <p:sldId id="568" r:id="rId86"/>
    <p:sldId id="569" r:id="rId87"/>
    <p:sldId id="570" r:id="rId88"/>
    <p:sldId id="524" r:id="rId89"/>
    <p:sldId id="571" r:id="rId90"/>
    <p:sldId id="525" r:id="rId91"/>
    <p:sldId id="572"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33" d="100"/>
          <a:sy n="133" d="100"/>
        </p:scale>
        <p:origin x="9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3/10/2023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Games play out in a virtual world. The part of the virtual world which is simulated, and partially/potentially</a:t>
            </a:r>
            <a:r>
              <a:rPr lang="en-US" baseline="0" dirty="0"/>
              <a:t> displayed at one time, along with all its going-</a:t>
            </a:r>
            <a:r>
              <a:rPr lang="en-US" baseline="0" dirty="0" err="1"/>
              <a:t>ons</a:t>
            </a:r>
            <a:r>
              <a:rPr lang="en-US" baseline="0" dirty="0"/>
              <a:t>, can be called scene.</a:t>
            </a:r>
          </a:p>
          <a:p>
            <a:endParaRPr lang="en-US" baseline="0" dirty="0"/>
          </a:p>
          <a:p>
            <a:r>
              <a:rPr lang="en-US" baseline="0" dirty="0"/>
              <a:t>The class for our main object representing our scene might be called World, Scene, Game, or something similar, depending on taste, and how much we decompose the responsibilities of the scene management from other global application duties. Nevertheless, this scene object will contain a collection of objects that represent individual element of the virtual world. We mostly call these Objects, </a:t>
            </a:r>
            <a:r>
              <a:rPr lang="en-US" baseline="0" dirty="0" err="1"/>
              <a:t>GameObjects</a:t>
            </a:r>
            <a:r>
              <a:rPr lang="en-US" baseline="0" dirty="0"/>
              <a:t>, Actors, or Entities. A certain race car in a racing game would be a great example. Of course all the other cars are also entities. The cars of teammates, even if they look and behave completely identical, are different entities. The sky, the race track are likely to be entities.</a:t>
            </a:r>
          </a:p>
          <a:p>
            <a:endParaRPr lang="en-US" baseline="0" dirty="0"/>
          </a:p>
          <a:p>
            <a:r>
              <a:rPr lang="en-US" baseline="0" dirty="0"/>
              <a:t>The very basic functionality that a scene and its entities has to support is animation and rendering. The scene is typically animated by updating all entities and rendered by rendering all entities. Of course, for different types on entities, the update and render operation can be very different.</a:t>
            </a:r>
          </a:p>
        </p:txBody>
      </p:sp>
    </p:spTree>
    <p:extLst>
      <p:ext uri="{BB962C8B-B14F-4D97-AF65-F5344CB8AC3E}">
        <p14:creationId xmlns:p14="http://schemas.microsoft.com/office/powerpoint/2010/main" val="2258084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92500" lnSpcReduction="10000"/>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noProof="0" dirty="0"/>
              <a:t>It</a:t>
            </a:r>
            <a:r>
              <a:rPr lang="en-US" baseline="0" noProof="0" dirty="0"/>
              <a:t> is hard to pinpoint where using multiple inheritance usually goes wrong. There is nothing wrong with the concept, and C++ supports it well. However, industry experience suggests that multiple inheritance can lead to severe code maintenance nightmares, and thus most people would strongly advise against it. In this spirit, the Java programming language does not even support full multiple inheritance.</a:t>
            </a:r>
          </a:p>
          <a:p>
            <a:endParaRPr lang="en-US" noProof="0" dirty="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noProof="0" dirty="0"/>
              <a:t>The most cited reason is ambiguity. </a:t>
            </a:r>
            <a:r>
              <a:rPr lang="en-US" kern="1200" noProof="0" dirty="0">
                <a:effectLst>
                  <a:outerShdw blurRad="38100" dist="38100" dir="2700000" algn="tl">
                    <a:srgbClr val="000000"/>
                  </a:outerShdw>
                </a:effectLst>
                <a:latin typeface="Verdana" pitchFamily="32" charset="0"/>
                <a:ea typeface="Droid Sans Fallback" charset="0"/>
                <a:cs typeface="Droid Sans Fallback" charset="0"/>
              </a:rPr>
              <a:t>If Floater and Character both override method update(), which one does </a:t>
            </a:r>
            <a:r>
              <a:rPr lang="en-US" kern="1200" noProof="0" dirty="0" err="1">
                <a:effectLst>
                  <a:outerShdw blurRad="38100" dist="38100" dir="2700000" algn="tl">
                    <a:srgbClr val="000000"/>
                  </a:outerShdw>
                </a:effectLst>
                <a:latin typeface="Verdana" pitchFamily="32" charset="0"/>
                <a:ea typeface="Droid Sans Fallback" charset="0"/>
                <a:cs typeface="Droid Sans Fallback" charset="0"/>
              </a:rPr>
              <a:t>FloatingPenguin</a:t>
            </a:r>
            <a:r>
              <a:rPr lang="en-US" kern="1200" noProof="0" dirty="0">
                <a:effectLst>
                  <a:outerShdw blurRad="38100" dist="38100" dir="2700000" algn="tl">
                    <a:srgbClr val="000000"/>
                  </a:outerShdw>
                </a:effectLst>
                <a:latin typeface="Verdana" pitchFamily="32" charset="0"/>
                <a:ea typeface="Droid Sans Fallback" charset="0"/>
                <a:cs typeface="Droid Sans Fallback" charset="0"/>
              </a:rPr>
              <a:t> inherit? Of course the compiler will detect this ambiguity and prompt us to resolve it explicitly.</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kern="1200" noProof="0" dirty="0">
              <a:effectLst>
                <a:outerShdw blurRad="38100" dist="38100" dir="2700000" algn="tl">
                  <a:srgbClr val="000000"/>
                </a:outerShdw>
              </a:effectLst>
              <a:latin typeface="Verdana" pitchFamily="32" charset="0"/>
              <a:ea typeface="Droid Sans Fallback" charset="0"/>
              <a:cs typeface="Droid Sans Fallback" charset="0"/>
            </a:endParaRP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kern="1200" noProof="0" dirty="0">
                <a:effectLst>
                  <a:outerShdw blurRad="38100" dist="38100" dir="2700000" algn="tl">
                    <a:srgbClr val="000000"/>
                  </a:outerShdw>
                </a:effectLst>
                <a:latin typeface="Verdana" pitchFamily="32" charset="0"/>
                <a:ea typeface="Droid Sans Fallback" charset="0"/>
                <a:cs typeface="Droid Sans Fallback" charset="0"/>
              </a:rPr>
              <a:t>Also, the order of constructors could matter,</a:t>
            </a:r>
            <a:r>
              <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rPr>
              <a:t> meaning that we achieve different operation by just changing the order of listing </a:t>
            </a:r>
            <a:r>
              <a:rPr lang="en-US" kern="1200" baseline="0" noProof="0" dirty="0" err="1">
                <a:effectLst>
                  <a:outerShdw blurRad="38100" dist="38100" dir="2700000" algn="tl">
                    <a:srgbClr val="000000"/>
                  </a:outerShdw>
                </a:effectLst>
                <a:latin typeface="Verdana" pitchFamily="32" charset="0"/>
                <a:ea typeface="Droid Sans Fallback" charset="0"/>
                <a:cs typeface="Droid Sans Fallback" charset="0"/>
              </a:rPr>
              <a:t>superclasses</a:t>
            </a:r>
            <a:r>
              <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rPr>
              <a:t>. This is, however, not considered in the OO planning phase, so could result in obscure unforeseen behavior.</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endParaRP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kern="1200" noProof="0" dirty="0">
                <a:effectLst>
                  <a:outerShdw blurRad="38100" dist="38100" dir="2700000" algn="tl">
                    <a:srgbClr val="000000"/>
                  </a:outerShdw>
                </a:effectLst>
                <a:latin typeface="Verdana" pitchFamily="32" charset="0"/>
                <a:ea typeface="Droid Sans Fallback" charset="0"/>
                <a:cs typeface="Droid Sans Fallback" charset="0"/>
              </a:rPr>
              <a:t>Of course, all those can</a:t>
            </a:r>
            <a:r>
              <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rPr>
              <a:t> be kept under control by the programmer in theory. But it takes a programmer who is aware of caveats, and even then there are too many things to look after. At the end of the day, keeping track of multiple </a:t>
            </a:r>
            <a:r>
              <a:rPr lang="en-US" kern="1200" baseline="0" noProof="0" dirty="0" err="1">
                <a:effectLst>
                  <a:outerShdw blurRad="38100" dist="38100" dir="2700000" algn="tl">
                    <a:srgbClr val="000000"/>
                  </a:outerShdw>
                </a:effectLst>
                <a:latin typeface="Verdana" pitchFamily="32" charset="0"/>
                <a:ea typeface="Droid Sans Fallback" charset="0"/>
                <a:cs typeface="Droid Sans Fallback" charset="0"/>
              </a:rPr>
              <a:t>superclasses</a:t>
            </a:r>
            <a:r>
              <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rPr>
              <a:t> and their relationships accelerates the increase in the complexity of code too fast as the project grows.</a:t>
            </a:r>
            <a:endParaRPr lang="en-US" kern="1200" noProof="0" dirty="0">
              <a:effectLst>
                <a:outerShdw blurRad="38100" dist="38100" dir="2700000" algn="tl">
                  <a:srgbClr val="000000"/>
                </a:outerShdw>
              </a:effectLst>
              <a:latin typeface="Verdana" pitchFamily="32" charset="0"/>
              <a:ea typeface="Droid Sans Fallback" charset="0"/>
              <a:cs typeface="Droid Sans Fallback" charset="0"/>
            </a:endParaRPr>
          </a:p>
          <a:p>
            <a:endParaRPr lang="en-US" noProof="0" dirty="0"/>
          </a:p>
        </p:txBody>
      </p:sp>
    </p:spTree>
    <p:extLst>
      <p:ext uri="{BB962C8B-B14F-4D97-AF65-F5344CB8AC3E}">
        <p14:creationId xmlns:p14="http://schemas.microsoft.com/office/powerpoint/2010/main" val="50411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baseline="0" dirty="0"/>
              <a:t>But multiple inheritance, technically, is unavoidable in C++. Just like Java has interfaces, implementing any number of abstract base classes is not a problem source in C++. This can be </a:t>
            </a:r>
            <a:r>
              <a:rPr lang="en-US" baseline="0" noProof="0" dirty="0"/>
              <a:t>extended to some extent: if the additional classes we inherit from are only top-level classes (not subclasses of anything), than we can never have ambiguity.</a:t>
            </a:r>
            <a:endParaRPr lang="en-US" noProof="0" dirty="0"/>
          </a:p>
        </p:txBody>
      </p:sp>
    </p:spTree>
    <p:extLst>
      <p:ext uri="{BB962C8B-B14F-4D97-AF65-F5344CB8AC3E}">
        <p14:creationId xmlns:p14="http://schemas.microsoft.com/office/powerpoint/2010/main" val="4131508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noProof="0" dirty="0"/>
              <a:t>Min-in classes are such top level classes. They</a:t>
            </a:r>
            <a:r>
              <a:rPr lang="en-US" baseline="0" noProof="0" dirty="0"/>
              <a:t> can be </a:t>
            </a:r>
            <a:r>
              <a:rPr lang="en-US" baseline="0" noProof="0" dirty="0" err="1"/>
              <a:t>subclassed</a:t>
            </a:r>
            <a:r>
              <a:rPr lang="en-US" baseline="0" noProof="0" dirty="0"/>
              <a:t> by the classes of the hierarchy without fear of a deadly diamond. They are a great and simple way to solve the most of multiple inheritance problems, but --- being standalone classes --- there is a limit to the complexity of problems they can address.</a:t>
            </a:r>
            <a:endParaRPr lang="en-US" noProof="0" dirty="0"/>
          </a:p>
        </p:txBody>
      </p:sp>
    </p:spTree>
    <p:extLst>
      <p:ext uri="{BB962C8B-B14F-4D97-AF65-F5344CB8AC3E}">
        <p14:creationId xmlns:p14="http://schemas.microsoft.com/office/powerpoint/2010/main" val="280080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noProof="0" dirty="0"/>
              <a:t>Let us remove the buoyancy computation from the original Floater class into a Floater mix-in class, and rename the original class to </a:t>
            </a:r>
            <a:r>
              <a:rPr lang="en-US" noProof="0" dirty="0" err="1"/>
              <a:t>RigidFloater</a:t>
            </a:r>
            <a:r>
              <a:rPr lang="en-US" noProof="0" dirty="0"/>
              <a:t>, as it is now just one kind of floater, which performs physical simulation of rigid bodies.</a:t>
            </a:r>
            <a:r>
              <a:rPr lang="en-US" baseline="0" noProof="0" dirty="0"/>
              <a:t> The functionality of the class is not really changed.</a:t>
            </a:r>
          </a:p>
          <a:p>
            <a:endParaRPr lang="en-US" baseline="0" noProof="0" dirty="0"/>
          </a:p>
          <a:p>
            <a:r>
              <a:rPr lang="en-US" baseline="0" noProof="0" dirty="0"/>
              <a:t>But now we can have </a:t>
            </a:r>
            <a:r>
              <a:rPr lang="en-US" baseline="0" noProof="0" dirty="0" err="1"/>
              <a:t>FloatingPenguin</a:t>
            </a:r>
            <a:r>
              <a:rPr lang="en-US" baseline="0" noProof="0" dirty="0"/>
              <a:t> derive from Character in the main monolithic class hierarchy, and also subclass the Floater mix-in. We are still using multiple inheritance, but because mix-ins have to be top-level classes, there can be no diamond.</a:t>
            </a:r>
            <a:endParaRPr lang="en-US" noProof="0" dirty="0"/>
          </a:p>
        </p:txBody>
      </p:sp>
    </p:spTree>
    <p:extLst>
      <p:ext uri="{BB962C8B-B14F-4D97-AF65-F5344CB8AC3E}">
        <p14:creationId xmlns:p14="http://schemas.microsoft.com/office/powerpoint/2010/main" val="278572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noProof="0" dirty="0"/>
              <a:t>Components</a:t>
            </a:r>
            <a:r>
              <a:rPr lang="en-US" baseline="0" noProof="0" dirty="0"/>
              <a:t> are smaller classes, that are the building blocks of Entities. To create the main boat in our game, instead of an instance of e.g. a </a:t>
            </a:r>
            <a:r>
              <a:rPr lang="en-US" baseline="0" noProof="0" dirty="0" err="1"/>
              <a:t>PlayerBoat</a:t>
            </a:r>
            <a:r>
              <a:rPr lang="en-US" baseline="0" noProof="0" dirty="0"/>
              <a:t> class, which --- along with its chain of base classes --- defines all aspects of the entity from user control to rendering, we will only have an instance of Entity, with a number of appropriate components. Note how components are in a 1:1 relationship with entities. If multiple entities share a component, than, strictly speaking, that is not a component at all.</a:t>
            </a:r>
          </a:p>
          <a:p>
            <a:pPr>
              <a:buFont typeface="Arial" pitchFamily="34" charset="0"/>
              <a:buNone/>
            </a:pPr>
            <a:endParaRPr lang="en-US" baseline="0" noProof="0" dirty="0"/>
          </a:p>
          <a:p>
            <a:pPr>
              <a:buFont typeface="Arial" pitchFamily="34" charset="0"/>
              <a:buNone/>
            </a:pPr>
            <a:r>
              <a:rPr lang="en-US" baseline="0" noProof="0" dirty="0"/>
              <a:t>This way, we get smaller classes, and the functions will be separated. The various components do not need to know about each other.</a:t>
            </a:r>
          </a:p>
        </p:txBody>
      </p:sp>
    </p:spTree>
    <p:extLst>
      <p:ext uri="{BB962C8B-B14F-4D97-AF65-F5344CB8AC3E}">
        <p14:creationId xmlns:p14="http://schemas.microsoft.com/office/powerpoint/2010/main" val="505569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baseline="0" noProof="0" dirty="0"/>
              <a:t>Of course, not all entities have the same components. There are levels of flexibility we can allow. With less flexibility, our system will be easier to implement and more intuitive, with high flexibility it is going to abstract but general.</a:t>
            </a:r>
          </a:p>
          <a:p>
            <a:pPr>
              <a:buFont typeface="Arial" pitchFamily="34" charset="0"/>
              <a:buNone/>
            </a:pPr>
            <a:endParaRPr lang="en-US" baseline="0" noProof="0" dirty="0"/>
          </a:p>
          <a:p>
            <a:pPr>
              <a:buFont typeface="Arial" pitchFamily="34" charset="0"/>
              <a:buNone/>
            </a:pPr>
            <a:r>
              <a:rPr lang="en-US" baseline="0" noProof="0" dirty="0"/>
              <a:t>The simplest solution is to have a fixed set of components in all entities, but allow </a:t>
            </a:r>
            <a:r>
              <a:rPr lang="en-US" baseline="0" noProof="0" dirty="0" err="1"/>
              <a:t>subclassing</a:t>
            </a:r>
            <a:r>
              <a:rPr lang="en-US" baseline="0" noProof="0" dirty="0"/>
              <a:t> those components. Compared to the monolithic class hierarchy, we have achieved many smaller, parallel hierarchies, that allow us to handle multiple taxonomies painlessly. Components can also easily communicate with one another through the *Component interfaces. This is a solid approach, and solves most problems with class hierarchies. However, if you suddenly invent a new type of component, for e.g. scripting, you have to amend the Entity class, which is a delicate thing to do. If you have lots of component types, Entity will still be huge. If there are components that apply for only a few entity types, you need placeholder implementations for all the rest. </a:t>
            </a:r>
          </a:p>
        </p:txBody>
      </p:sp>
    </p:spTree>
    <p:extLst>
      <p:ext uri="{BB962C8B-B14F-4D97-AF65-F5344CB8AC3E}">
        <p14:creationId xmlns:p14="http://schemas.microsoft.com/office/powerpoint/2010/main" val="423803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baseline="0" noProof="0" dirty="0"/>
              <a:t>For more flexibility, we can have a common Component interface for all Component types, and have Entity store its component in a heterogeneous dynamic container. What types of components are in there is not pre-determined in compile time. This allows for any combination or number of components, and whenever we introduce new component types, the Entity class can remain unaware.</a:t>
            </a:r>
          </a:p>
          <a:p>
            <a:pPr>
              <a:buFont typeface="Arial" pitchFamily="34" charset="0"/>
              <a:buNone/>
            </a:pPr>
            <a:endParaRPr lang="en-US" baseline="0" noProof="0" dirty="0"/>
          </a:p>
          <a:p>
            <a:pPr>
              <a:buFont typeface="Arial" pitchFamily="34" charset="0"/>
              <a:buNone/>
            </a:pPr>
            <a:r>
              <a:rPr lang="en-US" baseline="0" noProof="0" dirty="0"/>
              <a:t>However, the lack of compile-time knowledge of what components an entity has impose severe runtime machinery requirements on us developers. Now, if we want to access a certain component of a certain entity (which will happen a lot), we need to look it up in the component container of the entity by its type, as convert it to the appropriate type. That means we need to implement runtime type reflection, with the Component class supporting methods like </a:t>
            </a:r>
            <a:r>
              <a:rPr lang="en-US" baseline="0" noProof="0" dirty="0" err="1"/>
              <a:t>getType</a:t>
            </a:r>
            <a:r>
              <a:rPr lang="en-US" baseline="0" noProof="0" dirty="0"/>
              <a:t>().</a:t>
            </a:r>
          </a:p>
          <a:p>
            <a:pPr>
              <a:buFont typeface="Arial" pitchFamily="34" charset="0"/>
              <a:buNone/>
            </a:pPr>
            <a:endParaRPr lang="en-US" baseline="0" noProof="0" dirty="0"/>
          </a:p>
          <a:p>
            <a:pPr>
              <a:buFont typeface="Arial" pitchFamily="34" charset="0"/>
              <a:buNone/>
            </a:pPr>
            <a:r>
              <a:rPr lang="en-US" baseline="0" noProof="0" dirty="0"/>
              <a:t>Let us look at our diagram. We have quite a number of classes not doing too much, just providing interfaces. If we are doing a very small game, with just about a dozen types of entities, it is not worth going through all this trouble. It is only when the number of actual variation are in the hundreds that our initial investment into this abstract machinery will pay off.</a:t>
            </a:r>
          </a:p>
          <a:p>
            <a:pPr>
              <a:buFont typeface="Arial" pitchFamily="34" charset="0"/>
              <a:buNone/>
            </a:pPr>
            <a:endParaRPr lang="en-US" baseline="0" noProof="0" dirty="0"/>
          </a:p>
          <a:p>
            <a:pPr>
              <a:buFont typeface="Arial" pitchFamily="34" charset="0"/>
              <a:buNone/>
            </a:pPr>
            <a:endParaRPr lang="en-US" baseline="0" noProof="0" dirty="0"/>
          </a:p>
        </p:txBody>
      </p:sp>
    </p:spTree>
    <p:extLst>
      <p:ext uri="{BB962C8B-B14F-4D97-AF65-F5344CB8AC3E}">
        <p14:creationId xmlns:p14="http://schemas.microsoft.com/office/powerpoint/2010/main" val="2169805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1147308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noProof="0" dirty="0"/>
              <a:t>All the components can be imagined</a:t>
            </a:r>
            <a:r>
              <a:rPr lang="en-US" baseline="0" noProof="0" dirty="0"/>
              <a:t> as entries into a 2D table, with entities as rows and component types as columns. It is of course possible to store all components in containers of their respective types. This makes it easier to iterate over all components.</a:t>
            </a:r>
          </a:p>
          <a:p>
            <a:pPr>
              <a:buFont typeface="Arial" pitchFamily="34" charset="0"/>
              <a:buNone/>
            </a:pPr>
            <a:endParaRPr lang="en-US" baseline="0" noProof="0" dirty="0"/>
          </a:p>
          <a:p>
            <a:pPr>
              <a:buFont typeface="Arial" pitchFamily="34" charset="0"/>
              <a:buNone/>
            </a:pPr>
            <a:r>
              <a:rPr lang="en-US" baseline="0" noProof="0" dirty="0"/>
              <a:t>If all entities have a unique ID, and the component containers are efficiently addressable by this ID, then we do not even need the Entity instances any more. Entities are just implicitly represented by the components tagged by the same ID.</a:t>
            </a:r>
          </a:p>
          <a:p>
            <a:pPr>
              <a:buFont typeface="Arial" pitchFamily="34" charset="0"/>
              <a:buNone/>
            </a:pPr>
            <a:endParaRPr lang="en-US" baseline="0" noProof="0" dirty="0"/>
          </a:p>
          <a:p>
            <a:pPr>
              <a:buFont typeface="Arial" pitchFamily="34" charset="0"/>
              <a:buNone/>
            </a:pPr>
            <a:r>
              <a:rPr lang="en-US" baseline="0" noProof="0" dirty="0"/>
              <a:t>Of course, interoperability between components here is non-trivial any more. If e.g. the physics component wishes to inform the render component of the same entity about its changed position, it either</a:t>
            </a:r>
          </a:p>
          <a:p>
            <a:pPr>
              <a:buFontTx/>
              <a:buChar char="-"/>
            </a:pPr>
            <a:r>
              <a:rPr lang="en-US" baseline="0" noProof="0" dirty="0"/>
              <a:t>needs to maintain an extra reference to that component (which kind of defeats the purpose of decoupling between components, but is sometimes the most expeditious solution still.), or</a:t>
            </a:r>
          </a:p>
          <a:p>
            <a:pPr>
              <a:buFontTx/>
              <a:buChar char="-"/>
            </a:pPr>
            <a:r>
              <a:rPr lang="en-US" baseline="0" noProof="0" dirty="0"/>
              <a:t> use some message forwarding or broadcasting scheme to get the information to the addressee. E.g. write the new position to another data table, from where all components, including the render component, can read it.</a:t>
            </a:r>
          </a:p>
          <a:p>
            <a:pPr>
              <a:buFontTx/>
              <a:buChar char="-"/>
            </a:pPr>
            <a:endParaRPr lang="en-US" baseline="0" noProof="0" dirty="0"/>
          </a:p>
          <a:p>
            <a:pPr>
              <a:buFontTx/>
              <a:buChar char="-"/>
            </a:pPr>
            <a:endParaRPr lang="en-US" noProof="0" dirty="0"/>
          </a:p>
        </p:txBody>
      </p:sp>
    </p:spTree>
    <p:extLst>
      <p:ext uri="{BB962C8B-B14F-4D97-AF65-F5344CB8AC3E}">
        <p14:creationId xmlns:p14="http://schemas.microsoft.com/office/powerpoint/2010/main" val="29783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72889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en-US" baseline="0" dirty="0"/>
              <a:t>Of course, the Scene object can contain hardwired code for some functionality. For example, we could say that the sky is not really an entity, but drawn in every frame regardless of the entities in the scene. This would of course make it impossible to have the sky disappear, changing its texture would require a completely different mechanism than texturing everything else in the scene, so all-in-all this does not sound like a good idea. The sky is a kind of entity, even if it does not participate in physical simulation and is drawn a bit differently.</a:t>
            </a:r>
          </a:p>
          <a:p>
            <a:endParaRPr lang="en-US" baseline="0" dirty="0"/>
          </a:p>
          <a:p>
            <a:r>
              <a:rPr lang="en-US" baseline="0" dirty="0"/>
              <a:t>But what about the camera, or cameras? Do we consider it to actually “exist” in the virtual world, or does it only tell us what we see from it? Do cameras have anything in common with solid entities? At the first sight, not much, and many game engines would consider cameras a different class of things. However, later on we might want to attach some kind of physics or AI to a camera, and suddenly it seems to be logical to consider cameras a kind of entity which does not show up on screen, but has some special camera behavior no other entities have. What about the trigger zone, which opens a door when the player enters it? It is not rendered, but it takes part in collision detection, in the event system… it can be an entity!</a:t>
            </a:r>
          </a:p>
          <a:p>
            <a:endParaRPr lang="en-US" baseline="0" dirty="0"/>
          </a:p>
          <a:p>
            <a:r>
              <a:rPr lang="en-US" baseline="0" dirty="0"/>
              <a:t>There can hardly be a better definition for what an entity is than:</a:t>
            </a:r>
          </a:p>
          <a:p>
            <a:r>
              <a:rPr lang="en-US" baseline="0" dirty="0"/>
              <a:t>entities are what constitute the scene --- but not handled by specialized code.</a:t>
            </a:r>
          </a:p>
          <a:p>
            <a:endParaRPr lang="en-US" baseline="0" dirty="0"/>
          </a:p>
          <a:p>
            <a:endParaRPr lang="en-US" baseline="0" dirty="0"/>
          </a:p>
          <a:p>
            <a:endParaRPr lang="en-US" dirty="0"/>
          </a:p>
        </p:txBody>
      </p:sp>
    </p:spTree>
    <p:extLst>
      <p:ext uri="{BB962C8B-B14F-4D97-AF65-F5344CB8AC3E}">
        <p14:creationId xmlns:p14="http://schemas.microsoft.com/office/powerpoint/2010/main" val="320357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4156698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Tx/>
              <a:buNone/>
            </a:pPr>
            <a:r>
              <a:rPr lang="en-US" noProof="0" dirty="0"/>
              <a:t>In order to be efficient, we</a:t>
            </a:r>
            <a:r>
              <a:rPr lang="en-US" baseline="0" noProof="0" dirty="0"/>
              <a:t> must not call virtual methods. In order to have good cache coherence when we iterate over a container, we must store the elements in contiguous memory. This is not possible with </a:t>
            </a:r>
            <a:r>
              <a:rPr lang="en-US" baseline="0" noProof="0" dirty="0" err="1"/>
              <a:t>heterogenous</a:t>
            </a:r>
            <a:r>
              <a:rPr lang="en-US" baseline="0" noProof="0" dirty="0"/>
              <a:t> containers.</a:t>
            </a:r>
            <a:endParaRPr lang="en-US" noProof="0" dirty="0"/>
          </a:p>
        </p:txBody>
      </p:sp>
    </p:spTree>
    <p:extLst>
      <p:ext uri="{BB962C8B-B14F-4D97-AF65-F5344CB8AC3E}">
        <p14:creationId xmlns:p14="http://schemas.microsoft.com/office/powerpoint/2010/main" val="560742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Tx/>
              <a:buNone/>
            </a:pPr>
            <a:r>
              <a:rPr lang="en-US" baseline="0" noProof="0" dirty="0"/>
              <a:t>All component types must be simple, non-polymorphic, fixed-sized structures, with a fixed set of non-virtual methods. This means they are not really full-fledged components any more, rather just properties, and what we have is a property-centric approach with all its benefits and drawbacks.</a:t>
            </a:r>
          </a:p>
          <a:p>
            <a:pPr>
              <a:buFontTx/>
              <a:buNone/>
            </a:pPr>
            <a:endParaRPr lang="en-US" baseline="0" noProof="0" dirty="0"/>
          </a:p>
          <a:p>
            <a:pPr>
              <a:buFontTx/>
              <a:buNone/>
            </a:pPr>
            <a:r>
              <a:rPr lang="en-US" baseline="0" noProof="0" dirty="0"/>
              <a:t>We have removed all knowledge of connection between components that fulfill the same role (e.g. rendering) so there is no common interface any more. This logic becomes external. E.g. when rendering the scene, first the background quad, then meshes, then the billboards are rendered by iterating over their containers. </a:t>
            </a:r>
            <a:endParaRPr lang="en-US" noProof="0" dirty="0"/>
          </a:p>
        </p:txBody>
      </p:sp>
    </p:spTree>
    <p:extLst>
      <p:ext uri="{BB962C8B-B14F-4D97-AF65-F5344CB8AC3E}">
        <p14:creationId xmlns:p14="http://schemas.microsoft.com/office/powerpoint/2010/main" val="3183530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926027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596225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noProof="0" dirty="0"/>
              <a:t>The choice</a:t>
            </a:r>
            <a:r>
              <a:rPr lang="en-US" baseline="0" noProof="0" dirty="0"/>
              <a:t> depends on the size and planned lifecycle of the project. The larger it is, the more people work on it, the longer the planned lifecycle, the more it pays to invest into the abstract infrastructure of component-based and property-centric solutions. Note that even when all the mechanisms are done, with dozens of classes yet rendering nothing, it is not necessarily easy to work with: you need programmers who understand the whole component concept and can work within its guidelines.</a:t>
            </a:r>
          </a:p>
          <a:p>
            <a:pPr>
              <a:buFont typeface="Arial" pitchFamily="34" charset="0"/>
              <a:buNone/>
            </a:pPr>
            <a:endParaRPr lang="en-US" baseline="0" noProof="0" dirty="0"/>
          </a:p>
          <a:p>
            <a:pPr>
              <a:buFont typeface="Arial" pitchFamily="34" charset="0"/>
              <a:buNone/>
            </a:pPr>
            <a:r>
              <a:rPr lang="en-US" baseline="0" noProof="0" dirty="0"/>
              <a:t>The golden middle way for independent or hobbyist developers lacking a full development team is to use fixed components, even combined with some “monolithic “inheritance, meaning that </a:t>
            </a:r>
            <a:r>
              <a:rPr lang="en-US" baseline="0" noProof="0" dirty="0" err="1"/>
              <a:t>subclassing</a:t>
            </a:r>
            <a:r>
              <a:rPr lang="en-US" baseline="0" noProof="0" dirty="0"/>
              <a:t> the Entity class is also OK. Just make sure you keep the hierarchy with the Entity class at its root as small as possible, and solve problems with components when possible. You do not have to call them components at all. Why say </a:t>
            </a:r>
            <a:r>
              <a:rPr lang="en-US" baseline="0" noProof="0" dirty="0" err="1"/>
              <a:t>RenderComponent</a:t>
            </a:r>
            <a:r>
              <a:rPr lang="en-US" baseline="0" noProof="0" dirty="0"/>
              <a:t> when </a:t>
            </a:r>
            <a:r>
              <a:rPr lang="en-US" baseline="0" noProof="0" dirty="0" err="1"/>
              <a:t>ShadedMesh</a:t>
            </a:r>
            <a:r>
              <a:rPr lang="en-US" baseline="0" noProof="0" dirty="0"/>
              <a:t> is more descriptive? Why say </a:t>
            </a:r>
            <a:r>
              <a:rPr lang="en-US" baseline="0" noProof="0" dirty="0" err="1"/>
              <a:t>PhysicsComponent</a:t>
            </a:r>
            <a:r>
              <a:rPr lang="en-US" baseline="0" noProof="0" dirty="0"/>
              <a:t> is you are actually using a </a:t>
            </a:r>
            <a:r>
              <a:rPr lang="en-US" baseline="0" noProof="0" dirty="0" err="1"/>
              <a:t>PxActor</a:t>
            </a:r>
            <a:r>
              <a:rPr lang="en-US" baseline="0" noProof="0" dirty="0"/>
              <a:t> from the </a:t>
            </a:r>
            <a:r>
              <a:rPr lang="en-US" baseline="0" noProof="0" dirty="0" err="1"/>
              <a:t>PhysX</a:t>
            </a:r>
            <a:r>
              <a:rPr lang="en-US" baseline="0" noProof="0" dirty="0"/>
              <a:t> library? The magic is not in the names, not in creating many classes called </a:t>
            </a:r>
            <a:r>
              <a:rPr lang="en-US" baseline="0" noProof="0" dirty="0" err="1"/>
              <a:t>SomeComponent</a:t>
            </a:r>
            <a:r>
              <a:rPr lang="en-US" baseline="0" noProof="0" dirty="0"/>
              <a:t>, but using the pattern of composition and abstraction.</a:t>
            </a:r>
            <a:endParaRPr lang="en-US" noProof="0" dirty="0"/>
          </a:p>
        </p:txBody>
      </p:sp>
    </p:spTree>
    <p:extLst>
      <p:ext uri="{BB962C8B-B14F-4D97-AF65-F5344CB8AC3E}">
        <p14:creationId xmlns:p14="http://schemas.microsoft.com/office/powerpoint/2010/main" val="3751030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59</a:t>
            </a:fld>
            <a:endParaRPr lang="en-US"/>
          </a:p>
        </p:txBody>
      </p:sp>
    </p:spTree>
    <p:extLst>
      <p:ext uri="{BB962C8B-B14F-4D97-AF65-F5344CB8AC3E}">
        <p14:creationId xmlns:p14="http://schemas.microsoft.com/office/powerpoint/2010/main" val="124953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one with proper </a:t>
            </a:r>
            <a:r>
              <a:rPr lang="en-US" baseline="0" noProof="0" dirty="0" err="1"/>
              <a:t>shaders</a:t>
            </a:r>
            <a:r>
              <a:rPr lang="en-US" baseline="0" noProof="0" dirty="0"/>
              <a:t>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60</a:t>
            </a:fld>
            <a:endParaRPr lang="en-US"/>
          </a:p>
        </p:txBody>
      </p:sp>
    </p:spTree>
    <p:extLst>
      <p:ext uri="{BB962C8B-B14F-4D97-AF65-F5344CB8AC3E}">
        <p14:creationId xmlns:p14="http://schemas.microsoft.com/office/powerpoint/2010/main" val="453006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one with proper </a:t>
            </a:r>
            <a:r>
              <a:rPr lang="en-US" baseline="0" noProof="0" dirty="0" err="1"/>
              <a:t>shaders</a:t>
            </a:r>
            <a:r>
              <a:rPr lang="en-US" baseline="0" noProof="0" dirty="0"/>
              <a:t>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61</a:t>
            </a:fld>
            <a:endParaRPr lang="en-US"/>
          </a:p>
        </p:txBody>
      </p:sp>
    </p:spTree>
    <p:extLst>
      <p:ext uri="{BB962C8B-B14F-4D97-AF65-F5344CB8AC3E}">
        <p14:creationId xmlns:p14="http://schemas.microsoft.com/office/powerpoint/2010/main" val="878953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64</a:t>
            </a:fld>
            <a:endParaRPr lang="en-US"/>
          </a:p>
        </p:txBody>
      </p:sp>
    </p:spTree>
    <p:extLst>
      <p:ext uri="{BB962C8B-B14F-4D97-AF65-F5344CB8AC3E}">
        <p14:creationId xmlns:p14="http://schemas.microsoft.com/office/powerpoint/2010/main" val="414749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92500" lnSpcReduction="10000"/>
          </a:bodyPr>
          <a:lstStyle/>
          <a:p>
            <a:r>
              <a:rPr lang="en-US" dirty="0"/>
              <a:t>What</a:t>
            </a:r>
            <a:r>
              <a:rPr lang="en-US" baseline="0" dirty="0"/>
              <a:t> kind of data structure we use to contain or entities is a design decision. It is not unusual at all to have several such structures in parallel.</a:t>
            </a:r>
          </a:p>
          <a:p>
            <a:endParaRPr lang="en-US" baseline="0" dirty="0"/>
          </a:p>
          <a:p>
            <a:r>
              <a:rPr lang="en-US" baseline="0" dirty="0"/>
              <a:t>A container that allows by-name access is useful for scripting, an </a:t>
            </a:r>
            <a:r>
              <a:rPr lang="en-US" baseline="0" dirty="0" err="1"/>
              <a:t>octree</a:t>
            </a:r>
            <a:r>
              <a:rPr lang="en-US" baseline="0" dirty="0"/>
              <a:t> or BSP tree scene manager is great for spatial queries, e.g. for collision detection.</a:t>
            </a:r>
          </a:p>
          <a:p>
            <a:endParaRPr lang="en-US" baseline="0" dirty="0"/>
          </a:p>
          <a:p>
            <a:r>
              <a:rPr lang="en-US" baseline="0" dirty="0"/>
              <a:t>The most popular structure is the scene graph, which is a tree-like structure that defines transformation hierarchies. Nodes of the scene graph contain transformations, and entities are attached to those nodes. The position and orientation of an entity is thus defined by a concatenation of transformation from the root node to the node containing the entity. This is very useful when objects move together, or relative to one another: crates on a platform, wheels of a car, the magic orb of fire orbiting a shaman.</a:t>
            </a:r>
          </a:p>
          <a:p>
            <a:endParaRPr lang="en-US" baseline="0" dirty="0"/>
          </a:p>
          <a:p>
            <a:r>
              <a:rPr lang="en-US" dirty="0"/>
              <a:t>The</a:t>
            </a:r>
            <a:r>
              <a:rPr lang="en-US" baseline="0" dirty="0"/>
              <a:t> s</a:t>
            </a:r>
            <a:r>
              <a:rPr lang="en-US" dirty="0"/>
              <a:t>cene graph</a:t>
            </a:r>
            <a:r>
              <a:rPr lang="en-US" baseline="0" dirty="0"/>
              <a:t> data structure already blurs the boundaries of the entity as a self-contained data object, as the model transformation (and thus, the position, and orientation) of the entity are no longer stored in it.</a:t>
            </a:r>
          </a:p>
          <a:p>
            <a:endParaRPr lang="en-US" baseline="0" dirty="0"/>
          </a:p>
          <a:p>
            <a:r>
              <a:rPr lang="en-US" baseline="0" dirty="0"/>
              <a:t>Note that if we use physical simulation, transformation hierarchies lose some of their relevance, as objects on the platform or the wheels of a car will be held in place not by some logical relationship but by physical constraints. Nevertheless, scene graphs are always useful to define logical relationships: for example, if the armor and weapons of a character are in sub-nodes of the character node, it is easy to make the character invisible by turning off rendering for the complete </a:t>
            </a:r>
            <a:r>
              <a:rPr lang="en-US" baseline="0" dirty="0" err="1"/>
              <a:t>subtree</a:t>
            </a:r>
            <a:r>
              <a:rPr lang="en-US" baseline="0" dirty="0"/>
              <a:t>.</a:t>
            </a:r>
            <a:endParaRPr lang="en-US" dirty="0"/>
          </a:p>
        </p:txBody>
      </p:sp>
    </p:spTree>
    <p:extLst>
      <p:ext uri="{BB962C8B-B14F-4D97-AF65-F5344CB8AC3E}">
        <p14:creationId xmlns:p14="http://schemas.microsoft.com/office/powerpoint/2010/main" val="4263479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65</a:t>
            </a:fld>
            <a:endParaRPr lang="en-US"/>
          </a:p>
        </p:txBody>
      </p:sp>
    </p:spTree>
    <p:extLst>
      <p:ext uri="{BB962C8B-B14F-4D97-AF65-F5344CB8AC3E}">
        <p14:creationId xmlns:p14="http://schemas.microsoft.com/office/powerpoint/2010/main" val="3487598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66</a:t>
            </a:fld>
            <a:endParaRPr lang="en-US"/>
          </a:p>
        </p:txBody>
      </p:sp>
    </p:spTree>
    <p:extLst>
      <p:ext uri="{BB962C8B-B14F-4D97-AF65-F5344CB8AC3E}">
        <p14:creationId xmlns:p14="http://schemas.microsoft.com/office/powerpoint/2010/main" val="4015271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67</a:t>
            </a:fld>
            <a:endParaRPr lang="en-US"/>
          </a:p>
        </p:txBody>
      </p:sp>
    </p:spTree>
    <p:extLst>
      <p:ext uri="{BB962C8B-B14F-4D97-AF65-F5344CB8AC3E}">
        <p14:creationId xmlns:p14="http://schemas.microsoft.com/office/powerpoint/2010/main" val="976035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JS, we can use </a:t>
            </a:r>
            <a:r>
              <a:rPr lang="en-US" baseline="0" dirty="0" err="1"/>
              <a:t>shader</a:t>
            </a:r>
            <a:r>
              <a:rPr lang="en-US" baseline="0" dirty="0"/>
              <a:t> reflection to query the uniforms in runtime, and 'metaprogramming' to inject the matching properties to 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68</a:t>
            </a:fld>
            <a:endParaRPr lang="en-US"/>
          </a:p>
        </p:txBody>
      </p:sp>
    </p:spTree>
    <p:extLst>
      <p:ext uri="{BB962C8B-B14F-4D97-AF65-F5344CB8AC3E}">
        <p14:creationId xmlns:p14="http://schemas.microsoft.com/office/powerpoint/2010/main" val="1236679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69</a:t>
            </a:fld>
            <a:endParaRPr lang="en-US"/>
          </a:p>
        </p:txBody>
      </p:sp>
    </p:spTree>
    <p:extLst>
      <p:ext uri="{BB962C8B-B14F-4D97-AF65-F5344CB8AC3E}">
        <p14:creationId xmlns:p14="http://schemas.microsoft.com/office/powerpoint/2010/main" val="3731815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70</a:t>
            </a:fld>
            <a:endParaRPr lang="en-US"/>
          </a:p>
        </p:txBody>
      </p:sp>
    </p:spTree>
    <p:extLst>
      <p:ext uri="{BB962C8B-B14F-4D97-AF65-F5344CB8AC3E}">
        <p14:creationId xmlns:p14="http://schemas.microsoft.com/office/powerpoint/2010/main" val="40051597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71</a:t>
            </a:fld>
            <a:endParaRPr lang="en-US"/>
          </a:p>
        </p:txBody>
      </p:sp>
    </p:spTree>
    <p:extLst>
      <p:ext uri="{BB962C8B-B14F-4D97-AF65-F5344CB8AC3E}">
        <p14:creationId xmlns:p14="http://schemas.microsoft.com/office/powerpoint/2010/main" val="1241397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72</a:t>
            </a:fld>
            <a:endParaRPr lang="en-US"/>
          </a:p>
        </p:txBody>
      </p:sp>
    </p:spTree>
    <p:extLst>
      <p:ext uri="{BB962C8B-B14F-4D97-AF65-F5344CB8AC3E}">
        <p14:creationId xmlns:p14="http://schemas.microsoft.com/office/powerpoint/2010/main" val="1351728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is a way</a:t>
            </a:r>
            <a:r>
              <a:rPr lang="en-US" baseline="0" dirty="0"/>
              <a:t> for our host (written in JS, running on the CPU) program to know about the </a:t>
            </a:r>
            <a:r>
              <a:rPr lang="en-US" baseline="0" dirty="0" err="1"/>
              <a:t>shader</a:t>
            </a:r>
            <a:r>
              <a:rPr lang="en-US" baseline="0" dirty="0"/>
              <a:t> code.</a:t>
            </a:r>
          </a:p>
          <a:p>
            <a:endParaRPr lang="en-US" baseline="0" dirty="0"/>
          </a:p>
          <a:p>
            <a:r>
              <a:rPr lang="en-US" baseline="0" dirty="0"/>
              <a:t>This seems 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a:t>
            </a:r>
            <a:r>
              <a:rPr lang="en-US" dirty="0" err="1"/>
              <a:t>shaders</a:t>
            </a:r>
            <a:r>
              <a:rPr lang="en-US" dirty="0"/>
              <a:t>, and adding the relevant properties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73</a:t>
            </a:fld>
            <a:endParaRPr lang="en-US"/>
          </a:p>
        </p:txBody>
      </p:sp>
    </p:spTree>
    <p:extLst>
      <p:ext uri="{BB962C8B-B14F-4D97-AF65-F5344CB8AC3E}">
        <p14:creationId xmlns:p14="http://schemas.microsoft.com/office/powerpoint/2010/main" val="238553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74</a:t>
            </a:fld>
            <a:endParaRPr lang="en-US"/>
          </a:p>
        </p:txBody>
      </p:sp>
    </p:spTree>
    <p:extLst>
      <p:ext uri="{BB962C8B-B14F-4D97-AF65-F5344CB8AC3E}">
        <p14:creationId xmlns:p14="http://schemas.microsoft.com/office/powerpoint/2010/main" val="335120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92500" lnSpcReduction="20000"/>
          </a:bodyPr>
          <a:lstStyle/>
          <a:p>
            <a:r>
              <a:rPr lang="en-US" dirty="0"/>
              <a:t>There are two basic approaches. The</a:t>
            </a:r>
            <a:r>
              <a:rPr lang="en-US" baseline="0" dirty="0"/>
              <a:t> straightforward, object-oriented solution is of course to represent entities as instances of a class. These can be easily organized into collections of any kind, scene graphs can be built, etc. Of course not all entities will have the same properties or the same behavior, but this can be solved by using inheritance: from the base Entity class, different subclasses can be derived, which have different fields for properties, and implement virtual functions differently for behavior.</a:t>
            </a:r>
          </a:p>
          <a:p>
            <a:endParaRPr lang="en-US" baseline="0" dirty="0"/>
          </a:p>
          <a:p>
            <a:r>
              <a:rPr lang="en-US" baseline="0" dirty="0"/>
              <a:t>As we will se later, </a:t>
            </a:r>
            <a:r>
              <a:rPr lang="en-US" baseline="0" dirty="0" err="1"/>
              <a:t>subclassing</a:t>
            </a:r>
            <a:r>
              <a:rPr lang="en-US" baseline="0" dirty="0"/>
              <a:t> is not the only, and most often not the best solution for differentiating entities. But before we go into that, let us have a look at the other basic approach.</a:t>
            </a:r>
          </a:p>
          <a:p>
            <a:endParaRPr lang="en-US" baseline="0" dirty="0"/>
          </a:p>
          <a:p>
            <a:r>
              <a:rPr lang="en-US" baseline="0" dirty="0"/>
              <a:t>The property-centric way is perhaps not that intuitive. We do not strive to encapsulate all data describing an entity into come kind of class. Instead, we just give every entity an ID, and list values for a property with IDs of entities that have that property. This is very flexible: entities can have any combination of properties, combinations can be built at runtime from scripts, and entities may even gain or lose properties runtime. It appears that finding all properties of an entity here is cumbersome and expensive, as those have to be gathered from different lists. This is true, but the fact is, we never need all properties. When we are rendering the scene, we only need the render properties. When we do physical simulation, we only need the physics properties. There are of course operations that affect multiple properties, but never all of them.</a:t>
            </a:r>
          </a:p>
          <a:p>
            <a:endParaRPr lang="en-US" baseline="0" dirty="0"/>
          </a:p>
          <a:p>
            <a:r>
              <a:rPr lang="en-US" baseline="0" dirty="0"/>
              <a:t>The big question is how to implement different behaviors in a property-centric scheme. </a:t>
            </a:r>
            <a:r>
              <a:rPr lang="en-US" baseline="0" dirty="0" err="1"/>
              <a:t>Subclassing</a:t>
            </a:r>
            <a:r>
              <a:rPr lang="en-US" baseline="0" dirty="0"/>
              <a:t> will not help us. The only way to decide what to do is to make this conditional on the properties.</a:t>
            </a:r>
            <a:endParaRPr lang="en-US" dirty="0"/>
          </a:p>
        </p:txBody>
      </p:sp>
    </p:spTree>
    <p:extLst>
      <p:ext uri="{BB962C8B-B14F-4D97-AF65-F5344CB8AC3E}">
        <p14:creationId xmlns:p14="http://schemas.microsoft.com/office/powerpoint/2010/main" val="1286665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75</a:t>
            </a:fld>
            <a:endParaRPr lang="en-US"/>
          </a:p>
        </p:txBody>
      </p:sp>
    </p:spTree>
    <p:extLst>
      <p:ext uri="{BB962C8B-B14F-4D97-AF65-F5344CB8AC3E}">
        <p14:creationId xmlns:p14="http://schemas.microsoft.com/office/powerpoint/2010/main" val="1993893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76</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77</a:t>
            </a:fld>
            <a:endParaRPr lang="en-US"/>
          </a:p>
        </p:txBody>
      </p:sp>
    </p:spTree>
    <p:extLst>
      <p:ext uri="{BB962C8B-B14F-4D97-AF65-F5344CB8AC3E}">
        <p14:creationId xmlns:p14="http://schemas.microsoft.com/office/powerpoint/2010/main" val="17046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78</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properties</a:t>
            </a:r>
          </a:p>
          <a:p>
            <a:endParaRPr lang="en-US" baseline="0" dirty="0"/>
          </a:p>
          <a:p>
            <a:r>
              <a:rPr lang="en-US" baseline="0" dirty="0"/>
              <a:t>What properties a component should have, depends, perplexingly, on what uniforms are required by the </a:t>
            </a:r>
            <a:r>
              <a:rPr lang="en-US" baseline="0" dirty="0" err="1"/>
              <a:t>shaders</a:t>
            </a:r>
            <a:r>
              <a:rPr lang="en-US" baseline="0" dirty="0"/>
              <a:t>.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properties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a:t>
            </a:r>
            <a:r>
              <a:rPr lang="en-US" baseline="0" dirty="0" err="1"/>
              <a:t>definePropertiesMatchingUniforms</a:t>
            </a:r>
            <a:r>
              <a:rPr lang="en-US" baseline="0" dirty="0"/>
              <a:t>(target).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79</a:t>
            </a:fld>
            <a:endParaRPr lang="en-US"/>
          </a:p>
        </p:txBody>
      </p:sp>
    </p:spTree>
    <p:extLst>
      <p:ext uri="{BB962C8B-B14F-4D97-AF65-F5344CB8AC3E}">
        <p14:creationId xmlns:p14="http://schemas.microsoft.com/office/powerpoint/2010/main" val="3177212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80</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definePropertiesMatching</a:t>
            </a:r>
            <a:r>
              <a:rPr lang="en-US" dirty="0">
                <a:latin typeface="Consolas" panose="020B0609020204030204" pitchFamily="49" charset="0"/>
                <a:cs typeface="Consolas" panose="020B0609020204030204" pitchFamily="49" charset="0"/>
              </a:rPr>
              <a:t>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 as a property using Object.defineProperty. We want to disallow reassignments, as those could assign objects to the property that do not actually match the uniform. Thus, instead of just setting the value of the new property, we define a setter and a getter. The getter will be invoked when the property is accessed. It returns the reflectionVariable, the contents of which can then be manipulated by its methods. Chief among them is the set method that all WebGLMath uniform reflection objects like Vec3 or Vec4Array or Mat4 have. This can be used to set the properties. Making the setter of the property </a:t>
            </a:r>
            <a:r>
              <a:rPr lang="en-US" baseline="0" dirty="0">
                <a:latin typeface="Consolas" panose="020B0609020204030204" pitchFamily="49" charset="0"/>
              </a:rPr>
              <a:t>invoke the set method of the variable makes sure the type of the property is not changed</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81</a:t>
            </a:fld>
            <a:endParaRPr lang="en-US"/>
          </a:p>
        </p:txBody>
      </p:sp>
    </p:spTree>
    <p:extLst>
      <p:ext uri="{BB962C8B-B14F-4D97-AF65-F5344CB8AC3E}">
        <p14:creationId xmlns:p14="http://schemas.microsoft.com/office/powerpoint/2010/main" val="5758205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89</a:t>
            </a:fld>
            <a:endParaRPr lang="en-US"/>
          </a:p>
        </p:txBody>
      </p:sp>
    </p:spTree>
    <p:extLst>
      <p:ext uri="{BB962C8B-B14F-4D97-AF65-F5344CB8AC3E}">
        <p14:creationId xmlns:p14="http://schemas.microsoft.com/office/powerpoint/2010/main" val="275034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85000" lnSpcReduction="20000"/>
          </a:bodyPr>
          <a:lstStyle/>
          <a:p>
            <a:r>
              <a:rPr lang="en-US" baseline="0" dirty="0"/>
              <a:t>All the entities we have listed will have some way to render, and most of them have some kind of animation. They will all have a render() and update() methods. These could also be called draw and animate, or move, or control, and of course there can be more methods than that.</a:t>
            </a:r>
          </a:p>
          <a:p>
            <a:endParaRPr lang="en-US" baseline="0" dirty="0"/>
          </a:p>
          <a:p>
            <a:r>
              <a:rPr lang="en-US" baseline="0" dirty="0"/>
              <a:t>All subclasses will implement these functions differently, but there will be similarities, too.  In order to avoid code duplication, let us build a hierarchy. There will be some objects that use physical animation. In this game, rigid body mechanics will suffice, with some forces added for buoyancy. Let us define a Floater class, which implements update() by simulating the mechanics and the collisions. Render() remains undefined.</a:t>
            </a:r>
          </a:p>
          <a:p>
            <a:endParaRPr lang="en-US" baseline="0" dirty="0"/>
          </a:p>
          <a:p>
            <a:r>
              <a:rPr lang="en-US" baseline="0" dirty="0"/>
              <a:t>Ramp will set the mass of the rigid body to infinity, and implement render() to display a 3D model of ramp.</a:t>
            </a:r>
          </a:p>
          <a:p>
            <a:endParaRPr lang="en-US" baseline="0" dirty="0"/>
          </a:p>
          <a:p>
            <a:r>
              <a:rPr lang="en-US" baseline="0" dirty="0"/>
              <a:t>Boat overrides update() to compute the forces for buoyancy, but then call it’s </a:t>
            </a:r>
            <a:r>
              <a:rPr lang="en-US" baseline="0" dirty="0" err="1"/>
              <a:t>superclasses</a:t>
            </a:r>
            <a:r>
              <a:rPr lang="en-US" baseline="0" dirty="0"/>
              <a:t> update() to perform the simulation. Render() displays a boat model.</a:t>
            </a:r>
          </a:p>
          <a:p>
            <a:endParaRPr lang="en-US" baseline="0" dirty="0"/>
          </a:p>
          <a:p>
            <a:r>
              <a:rPr lang="en-US" baseline="0" dirty="0" err="1"/>
              <a:t>PlayerBoat</a:t>
            </a:r>
            <a:r>
              <a:rPr lang="en-US" baseline="0" dirty="0"/>
              <a:t> overrides update() with input handling logic, computing forces affecting the boat from </a:t>
            </a:r>
            <a:r>
              <a:rPr lang="en-US" baseline="0" dirty="0" err="1"/>
              <a:t>keypresses</a:t>
            </a:r>
            <a:r>
              <a:rPr lang="en-US" baseline="0" dirty="0"/>
              <a:t>. </a:t>
            </a:r>
            <a:r>
              <a:rPr lang="en-US" baseline="0" dirty="0" err="1"/>
              <a:t>AiBoat</a:t>
            </a:r>
            <a:r>
              <a:rPr lang="en-US" baseline="0" dirty="0"/>
              <a:t> overrides update() to include AI decision making and the forces the AI actions result in. All those forces will be used for the physics simulation.</a:t>
            </a:r>
          </a:p>
          <a:p>
            <a:endParaRPr lang="en-US" baseline="0" dirty="0"/>
          </a:p>
          <a:p>
            <a:r>
              <a:rPr lang="en-US" baseline="0" dirty="0"/>
              <a:t>Water and Terrain can both be rendered as a displaced, tessellated plane, only with different tessellation and </a:t>
            </a:r>
            <a:r>
              <a:rPr lang="en-US" baseline="0" dirty="0" err="1"/>
              <a:t>shaders</a:t>
            </a:r>
            <a:r>
              <a:rPr lang="en-US" baseline="0" dirty="0"/>
              <a:t>. Thus, the common code can be in a </a:t>
            </a:r>
            <a:r>
              <a:rPr lang="en-US" baseline="0" dirty="0" err="1"/>
              <a:t>HeightField</a:t>
            </a:r>
            <a:r>
              <a:rPr lang="en-US" baseline="0" dirty="0"/>
              <a:t> class, and the differences go into Water and Terrain.</a:t>
            </a:r>
          </a:p>
          <a:p>
            <a:endParaRPr lang="en-US" baseline="0" dirty="0"/>
          </a:p>
          <a:p>
            <a:r>
              <a:rPr lang="en-US" baseline="0" dirty="0"/>
              <a:t>Quite strikingly, the </a:t>
            </a:r>
            <a:r>
              <a:rPr lang="en-US" baseline="0" dirty="0" err="1"/>
              <a:t>branchings</a:t>
            </a:r>
            <a:r>
              <a:rPr lang="en-US" baseline="0" dirty="0"/>
              <a:t> we made in this inheritance graph are along all kinds of considerations. Floater vs. </a:t>
            </a:r>
            <a:r>
              <a:rPr lang="en-US" baseline="0" dirty="0" err="1"/>
              <a:t>HeightField</a:t>
            </a:r>
            <a:r>
              <a:rPr lang="en-US" baseline="0" dirty="0"/>
              <a:t> is based on different physics. Ramp vs. Boat: different rendering. </a:t>
            </a:r>
            <a:r>
              <a:rPr lang="en-US" baseline="0" dirty="0" err="1"/>
              <a:t>PlayerBoat</a:t>
            </a:r>
            <a:r>
              <a:rPr lang="en-US" baseline="0" dirty="0"/>
              <a:t> vs. </a:t>
            </a:r>
            <a:r>
              <a:rPr lang="en-US" baseline="0" dirty="0" err="1"/>
              <a:t>AiBoat</a:t>
            </a:r>
            <a:r>
              <a:rPr lang="en-US" baseline="0" dirty="0"/>
              <a:t>: different control logic. Thus, the categorizations we use are intuitive, but arbitrary.  As the complexity increases, it becomes less clear-cut how the hierarchy should be built.</a:t>
            </a:r>
          </a:p>
          <a:p>
            <a:endParaRPr lang="en-US" baseline="0" dirty="0"/>
          </a:p>
        </p:txBody>
      </p:sp>
    </p:spTree>
    <p:extLst>
      <p:ext uri="{BB962C8B-B14F-4D97-AF65-F5344CB8AC3E}">
        <p14:creationId xmlns:p14="http://schemas.microsoft.com/office/powerpoint/2010/main" val="46519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baseline="0" dirty="0"/>
              <a:t>This a small fraction of the class hierarchy of the Unreal Tournament 2004 game. The Entity class is called Actor here, and the inheritance tree is extremely wide and deep.</a:t>
            </a:r>
          </a:p>
          <a:p>
            <a:endParaRPr lang="en-US" baseline="0" dirty="0"/>
          </a:p>
        </p:txBody>
      </p:sp>
    </p:spTree>
    <p:extLst>
      <p:ext uri="{BB962C8B-B14F-4D97-AF65-F5344CB8AC3E}">
        <p14:creationId xmlns:p14="http://schemas.microsoft.com/office/powerpoint/2010/main" val="184446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Taxonomy is a hierarchical categorization of elements. Animals</a:t>
            </a:r>
            <a:r>
              <a:rPr lang="en-US" baseline="0" dirty="0"/>
              <a:t> can be categorized according the biological classification. The Viper belongs to these groups on the consecutive levels of the hierarchy.</a:t>
            </a:r>
            <a:endParaRPr lang="en-US" dirty="0"/>
          </a:p>
        </p:txBody>
      </p:sp>
    </p:spTree>
    <p:extLst>
      <p:ext uri="{BB962C8B-B14F-4D97-AF65-F5344CB8AC3E}">
        <p14:creationId xmlns:p14="http://schemas.microsoft.com/office/powerpoint/2010/main" val="398963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But is that the only way of classifying</a:t>
            </a:r>
            <a:r>
              <a:rPr lang="en-US" baseline="0" dirty="0"/>
              <a:t> animals? No! We could categorize them by color. By popular appeal. By habitat. By the number of legs.</a:t>
            </a:r>
            <a:endParaRPr lang="en-US" dirty="0"/>
          </a:p>
        </p:txBody>
      </p:sp>
    </p:spTree>
    <p:extLst>
      <p:ext uri="{BB962C8B-B14F-4D97-AF65-F5344CB8AC3E}">
        <p14:creationId xmlns:p14="http://schemas.microsoft.com/office/powerpoint/2010/main" val="134788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baseline="0" dirty="0"/>
              <a:t>After implementing our boat race game with the comedic </a:t>
            </a:r>
            <a:r>
              <a:rPr lang="en-US" baseline="0" dirty="0" err="1"/>
              <a:t>FunnyPenguin</a:t>
            </a:r>
            <a:r>
              <a:rPr lang="en-US" baseline="0" dirty="0"/>
              <a:t> character walking around on the shore, celebrating the player when he wins, the managers come up with the idea of a penguin floating on the water performing further wacky antics. We already have code for character animation in out Character class, we already have code for physics of floating in Floater, what can be so difficult?</a:t>
            </a:r>
          </a:p>
          <a:p>
            <a:endParaRPr lang="en-US" baseline="0" dirty="0"/>
          </a:p>
          <a:p>
            <a:r>
              <a:rPr lang="en-US" baseline="0" dirty="0"/>
              <a:t>The problem is, out new </a:t>
            </a:r>
            <a:r>
              <a:rPr lang="en-US" baseline="0" dirty="0" err="1"/>
              <a:t>FloatingPenguin</a:t>
            </a:r>
            <a:r>
              <a:rPr lang="en-US" baseline="0" dirty="0"/>
              <a:t> class should derive from both Character and Floater. This means multiple inheritance, and even the fabled and feared diamond of death, formed by the four classes Entity, Floater, Character, and </a:t>
            </a:r>
            <a:r>
              <a:rPr lang="en-US" baseline="0" dirty="0" err="1"/>
              <a:t>FloatingPenguin</a:t>
            </a:r>
            <a:r>
              <a:rPr lang="en-US" baseline="0" dirty="0"/>
              <a:t>. Could that work? With C++ virtual public inheritance that avoids including Entity in </a:t>
            </a:r>
            <a:r>
              <a:rPr lang="en-US" baseline="0" dirty="0" err="1"/>
              <a:t>FloatingPenguin</a:t>
            </a:r>
            <a:r>
              <a:rPr lang="en-US" baseline="0" dirty="0"/>
              <a:t> twice, certainly! Is that an acceptable as a standard solution for all similar issues in a game? It is not.</a:t>
            </a:r>
          </a:p>
        </p:txBody>
      </p:sp>
    </p:spTree>
    <p:extLst>
      <p:ext uri="{BB962C8B-B14F-4D97-AF65-F5344CB8AC3E}">
        <p14:creationId xmlns:p14="http://schemas.microsoft.com/office/powerpoint/2010/main" val="427218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67180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3/10/2023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 id="2147483679"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en.wikipedia.org/wiki/Snake" TargetMode="External"/><Relationship Id="rId3" Type="http://schemas.openxmlformats.org/officeDocument/2006/relationships/hyperlink" Target="http://en.wikipedia.org/wiki/Animal" TargetMode="External"/><Relationship Id="rId7" Type="http://schemas.openxmlformats.org/officeDocument/2006/relationships/hyperlink" Target="http://en.wikipedia.org/wiki/Squam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en.wikipedia.org/wiki/Reptilia" TargetMode="External"/><Relationship Id="rId11" Type="http://schemas.openxmlformats.org/officeDocument/2006/relationships/image" Target="../media/image5.jpeg"/><Relationship Id="rId5" Type="http://schemas.openxmlformats.org/officeDocument/2006/relationships/hyperlink" Target="http://en.wikipedia.org/wiki/Vertebrate" TargetMode="External"/><Relationship Id="rId10" Type="http://schemas.openxmlformats.org/officeDocument/2006/relationships/hyperlink" Target="http://en.wikipedia.org/wiki/Viperinae" TargetMode="External"/><Relationship Id="rId4" Type="http://schemas.openxmlformats.org/officeDocument/2006/relationships/hyperlink" Target="http://en.wikipedia.org/wiki/Chordata" TargetMode="External"/><Relationship Id="rId9" Type="http://schemas.openxmlformats.org/officeDocument/2006/relationships/hyperlink" Target="http://en.wikipedia.org/wiki/Viperidae"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en.wikipedia.org/wiki/Phascolarctidae" TargetMode="External"/><Relationship Id="rId3" Type="http://schemas.openxmlformats.org/officeDocument/2006/relationships/hyperlink" Target="http://en.wikipedia.org/wiki/Animal" TargetMode="External"/><Relationship Id="rId7" Type="http://schemas.openxmlformats.org/officeDocument/2006/relationships/hyperlink" Target="http://en.wikipedia.org/wiki/Diprotodontia"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en.wikipedia.org/wiki/Marsupialia" TargetMode="External"/><Relationship Id="rId5" Type="http://schemas.openxmlformats.org/officeDocument/2006/relationships/hyperlink" Target="http://en.wikipedia.org/wiki/Mammal" TargetMode="External"/><Relationship Id="rId4" Type="http://schemas.openxmlformats.org/officeDocument/2006/relationships/hyperlink" Target="http://en.wikipedia.org/wiki/Chordate" TargetMode="External"/><Relationship Id="rId9" Type="http://schemas.openxmlformats.org/officeDocument/2006/relationships/hyperlink" Target="http://en.wikipedia.org/wiki/Phascolarcto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u-HU" dirty="0"/>
              <a:t>Árnyaló-visszavetítés</a:t>
            </a:r>
            <a:r>
              <a:rPr lang="en-US" dirty="0"/>
              <a:t>, </a:t>
            </a:r>
            <a:r>
              <a:rPr lang="en-US" dirty="0" err="1"/>
              <a:t>anyagrendszer</a:t>
            </a:r>
            <a:r>
              <a:rPr lang="en-US" dirty="0"/>
              <a:t>,</a:t>
            </a:r>
            <a:br>
              <a:rPr lang="en-US" dirty="0"/>
            </a:br>
            <a:r>
              <a:rPr lang="en-US" dirty="0"/>
              <a:t>game object model</a:t>
            </a:r>
          </a:p>
        </p:txBody>
      </p:sp>
      <p:sp>
        <p:nvSpPr>
          <p:cNvPr id="3" name="Subtitle 2"/>
          <p:cNvSpPr>
            <a:spLocks noGrp="1"/>
          </p:cNvSpPr>
          <p:nvPr>
            <p:ph type="subTitle" idx="1"/>
          </p:nvPr>
        </p:nvSpPr>
        <p:spPr/>
        <p:txBody>
          <a:bodyPr/>
          <a:lstStyle/>
          <a:p>
            <a:r>
              <a:rPr lang="en-US" dirty="0" err="1"/>
              <a:t>Sz</a:t>
            </a:r>
            <a:r>
              <a:rPr lang="hu-HU" dirty="0" err="1"/>
              <a:t>écsi</a:t>
            </a:r>
            <a:r>
              <a:rPr lang="hu-HU" dirty="0"/>
              <a:t> László</a:t>
            </a:r>
            <a:endParaRPr lang="en-US" dirty="0"/>
          </a:p>
          <a:p>
            <a:r>
              <a:rPr lang="en-US" dirty="0"/>
              <a:t>3D </a:t>
            </a:r>
            <a:r>
              <a:rPr lang="en-US" dirty="0" err="1"/>
              <a:t>Grafikus</a:t>
            </a:r>
            <a:r>
              <a:rPr lang="en-US" dirty="0"/>
              <a:t> </a:t>
            </a:r>
            <a:r>
              <a:rPr lang="en-US" dirty="0" err="1"/>
              <a:t>Rendszerek</a:t>
            </a:r>
            <a:endParaRPr lang="en-US" dirty="0"/>
          </a:p>
          <a:p>
            <a:r>
              <a:rPr lang="hu-HU" dirty="0"/>
              <a:t>5. </a:t>
            </a:r>
            <a:r>
              <a:rPr lang="en-US" dirty="0"/>
              <a:t>e</a:t>
            </a:r>
            <a:r>
              <a:rPr lang="hu-HU" dirty="0" err="1"/>
              <a:t>lőadás</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Consolas" panose="020B0609020204030204" pitchFamily="49" charset="0"/>
              </a:rPr>
              <a:t>Konstans</a:t>
            </a:r>
            <a:r>
              <a:rPr lang="en-US" dirty="0">
                <a:cs typeface="Consolas" panose="020B0609020204030204" pitchFamily="49" charset="0"/>
              </a:rPr>
              <a:t> </a:t>
            </a:r>
            <a:r>
              <a:rPr lang="en-US" dirty="0" err="1">
                <a:cs typeface="Consolas" panose="020B0609020204030204" pitchFamily="49" charset="0"/>
              </a:rPr>
              <a:t>bufferek</a:t>
            </a:r>
            <a:r>
              <a:rPr lang="en-US" dirty="0">
                <a:cs typeface="Consolas" panose="020B0609020204030204" pitchFamily="49" charset="0"/>
              </a:rPr>
              <a:t> </a:t>
            </a:r>
            <a:r>
              <a:rPr lang="en-US" dirty="0" err="1">
                <a:cs typeface="Consolas" panose="020B0609020204030204" pitchFamily="49" charset="0"/>
              </a:rPr>
              <a:t>feldolgoz</a:t>
            </a:r>
            <a:r>
              <a:rPr lang="hu-HU" dirty="0" err="1">
                <a:cs typeface="Consolas" panose="020B0609020204030204" pitchFamily="49" charset="0"/>
              </a:rPr>
              <a:t>ása</a:t>
            </a:r>
            <a:endParaRPr lang="en-US" dirty="0">
              <a:cs typeface="Consolas" panose="020B0609020204030204" pitchFamily="49" charset="0"/>
            </a:endParaRPr>
          </a:p>
        </p:txBody>
      </p:sp>
      <p:sp>
        <p:nvSpPr>
          <p:cNvPr id="4" name="Content Placeholder 3"/>
          <p:cNvSpPr>
            <a:spLocks noGrp="1"/>
          </p:cNvSpPr>
          <p:nvPr>
            <p:ph idx="1"/>
          </p:nvPr>
        </p:nvSpPr>
        <p:spPr/>
        <p:txBody>
          <a:bodyPr/>
          <a:lstStyle/>
          <a:p>
            <a:r>
              <a:rPr lang="en-US" dirty="0"/>
              <a:t>D3D11_SHADER_DESC </a:t>
            </a:r>
            <a:r>
              <a:rPr lang="en-US" dirty="0" err="1"/>
              <a:t>shaderDesc</a:t>
            </a:r>
            <a:r>
              <a:rPr lang="en-US" dirty="0"/>
              <a:t>;</a:t>
            </a:r>
          </a:p>
          <a:p>
            <a:r>
              <a:rPr lang="en-US" dirty="0" err="1"/>
              <a:t>shaderReflector</a:t>
            </a:r>
            <a:r>
              <a:rPr lang="en-US" dirty="0"/>
              <a:t>-&gt;</a:t>
            </a:r>
            <a:r>
              <a:rPr lang="en-US" dirty="0" err="1"/>
              <a:t>GetDesc</a:t>
            </a:r>
            <a:r>
              <a:rPr lang="en-US" dirty="0"/>
              <a:t>(&amp;</a:t>
            </a:r>
            <a:r>
              <a:rPr lang="en-US" dirty="0" err="1"/>
              <a:t>shaderDesc</a:t>
            </a:r>
            <a:r>
              <a:rPr lang="en-US" dirty="0"/>
              <a:t>);</a:t>
            </a:r>
            <a:endParaRPr lang="hu-HU" dirty="0"/>
          </a:p>
          <a:p>
            <a:endParaRPr lang="en-US" dirty="0"/>
          </a:p>
          <a:p>
            <a:r>
              <a:rPr lang="en-US" dirty="0"/>
              <a:t>for(</a:t>
            </a:r>
            <a:r>
              <a:rPr lang="en-US" dirty="0" err="1"/>
              <a:t>uint</a:t>
            </a:r>
            <a:r>
              <a:rPr lang="en-US" dirty="0"/>
              <a:t> </a:t>
            </a:r>
            <a:r>
              <a:rPr lang="en-US" dirty="0" err="1"/>
              <a:t>i</a:t>
            </a:r>
            <a:r>
              <a:rPr lang="en-US" dirty="0"/>
              <a:t>=0; </a:t>
            </a:r>
            <a:r>
              <a:rPr lang="en-US" dirty="0" err="1"/>
              <a:t>i</a:t>
            </a:r>
            <a:r>
              <a:rPr lang="en-US" dirty="0"/>
              <a:t>&lt;</a:t>
            </a:r>
            <a:r>
              <a:rPr lang="en-US" dirty="0" err="1"/>
              <a:t>shaderDesc.ConstantBuffers</a:t>
            </a:r>
            <a:r>
              <a:rPr lang="en-US" dirty="0"/>
              <a:t>; </a:t>
            </a:r>
            <a:r>
              <a:rPr lang="en-US" dirty="0" err="1"/>
              <a:t>i</a:t>
            </a:r>
            <a:r>
              <a:rPr lang="en-US" dirty="0"/>
              <a:t>++)</a:t>
            </a:r>
            <a:r>
              <a:rPr lang="hu-HU" dirty="0"/>
              <a:t> </a:t>
            </a:r>
            <a:r>
              <a:rPr lang="en-US" dirty="0"/>
              <a:t>{</a:t>
            </a:r>
          </a:p>
          <a:p>
            <a:r>
              <a:rPr lang="hu-HU" dirty="0"/>
              <a:t>  </a:t>
            </a:r>
            <a:r>
              <a:rPr lang="en-US" dirty="0"/>
              <a:t>ID3D11ShaderReflectionConstantBuffer* </a:t>
            </a:r>
            <a:r>
              <a:rPr lang="en-US" dirty="0" err="1"/>
              <a:t>cbr</a:t>
            </a:r>
            <a:r>
              <a:rPr lang="en-US" dirty="0"/>
              <a:t> =</a:t>
            </a:r>
            <a:endParaRPr lang="hu-HU" dirty="0"/>
          </a:p>
          <a:p>
            <a:r>
              <a:rPr lang="hu-HU" dirty="0"/>
              <a:t>     </a:t>
            </a:r>
            <a:r>
              <a:rPr lang="en-US" dirty="0"/>
              <a:t> </a:t>
            </a:r>
            <a:r>
              <a:rPr lang="en-US" dirty="0" err="1"/>
              <a:t>shaderReflector</a:t>
            </a:r>
            <a:r>
              <a:rPr lang="en-US" dirty="0"/>
              <a:t>-&gt;</a:t>
            </a:r>
            <a:r>
              <a:rPr lang="en-US" dirty="0" err="1"/>
              <a:t>GetConstantBufferByIndex</a:t>
            </a:r>
            <a:r>
              <a:rPr lang="en-US" dirty="0"/>
              <a:t>(</a:t>
            </a:r>
            <a:r>
              <a:rPr lang="en-US" dirty="0" err="1"/>
              <a:t>i</a:t>
            </a:r>
            <a:r>
              <a:rPr lang="en-US" dirty="0"/>
              <a:t>);</a:t>
            </a:r>
          </a:p>
          <a:p>
            <a:r>
              <a:rPr lang="hu-HU" dirty="0"/>
              <a:t>  </a:t>
            </a:r>
            <a:r>
              <a:rPr lang="en-US" dirty="0"/>
              <a:t>D3D11_SHADER_BUFFER_DESC </a:t>
            </a:r>
            <a:r>
              <a:rPr lang="en-US" dirty="0" err="1"/>
              <a:t>cbDesc</a:t>
            </a:r>
            <a:r>
              <a:rPr lang="en-US" dirty="0"/>
              <a:t>;</a:t>
            </a:r>
          </a:p>
          <a:p>
            <a:r>
              <a:rPr lang="hu-HU" dirty="0"/>
              <a:t>  </a:t>
            </a:r>
            <a:r>
              <a:rPr lang="en-US" dirty="0" err="1"/>
              <a:t>cbr</a:t>
            </a:r>
            <a:r>
              <a:rPr lang="en-US" dirty="0"/>
              <a:t>-&gt;</a:t>
            </a:r>
            <a:r>
              <a:rPr lang="en-US" dirty="0" err="1"/>
              <a:t>GetDesc</a:t>
            </a:r>
            <a:r>
              <a:rPr lang="en-US" dirty="0"/>
              <a:t>(&amp;</a:t>
            </a:r>
            <a:r>
              <a:rPr lang="en-US" dirty="0" err="1"/>
              <a:t>cbDesc</a:t>
            </a:r>
            <a:r>
              <a:rPr lang="en-US" dirty="0"/>
              <a:t>);</a:t>
            </a:r>
            <a:endParaRPr lang="hu-HU" dirty="0"/>
          </a:p>
          <a:p>
            <a:endParaRPr lang="hu-HU" dirty="0"/>
          </a:p>
          <a:p>
            <a:r>
              <a:rPr lang="hu-HU" dirty="0"/>
              <a:t>  //pl. másolat létrehozása a rendszermemóriában</a:t>
            </a:r>
          </a:p>
          <a:p>
            <a:r>
              <a:rPr lang="en-US" dirty="0"/>
              <a:t>}</a:t>
            </a:r>
          </a:p>
        </p:txBody>
      </p:sp>
    </p:spTree>
    <p:extLst>
      <p:ext uri="{BB962C8B-B14F-4D97-AF65-F5344CB8AC3E}">
        <p14:creationId xmlns:p14="http://schemas.microsoft.com/office/powerpoint/2010/main" val="110876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OpenGL</a:t>
            </a:r>
            <a:r>
              <a:rPr lang="hu-HU" dirty="0"/>
              <a:t>/</a:t>
            </a:r>
            <a:r>
              <a:rPr lang="hu-HU" dirty="0" err="1"/>
              <a:t>WebGL</a:t>
            </a:r>
            <a:r>
              <a:rPr lang="hu-HU" dirty="0"/>
              <a:t> </a:t>
            </a:r>
            <a:r>
              <a:rPr lang="hu-HU" dirty="0" err="1"/>
              <a:t>reflection</a:t>
            </a:r>
            <a:endParaRPr lang="en-US" dirty="0"/>
          </a:p>
        </p:txBody>
      </p:sp>
      <p:sp>
        <p:nvSpPr>
          <p:cNvPr id="5" name="Content Placeholder 4"/>
          <p:cNvSpPr>
            <a:spLocks noGrp="1"/>
          </p:cNvSpPr>
          <p:nvPr>
            <p:ph idx="1"/>
          </p:nvPr>
        </p:nvSpPr>
        <p:spPr/>
        <p:txBody>
          <a:bodyPr/>
          <a:lstStyle/>
          <a:p>
            <a:r>
              <a:rPr lang="hu-HU" dirty="0"/>
              <a:t>nem objektum-orientált</a:t>
            </a:r>
          </a:p>
          <a:p>
            <a:r>
              <a:rPr lang="hu-HU" dirty="0"/>
              <a:t>de azért vannak </a:t>
            </a:r>
            <a:r>
              <a:rPr lang="hu-HU" dirty="0" err="1"/>
              <a:t>lekérdezőfüggvények</a:t>
            </a:r>
            <a:endParaRPr lang="en-US" dirty="0"/>
          </a:p>
        </p:txBody>
      </p:sp>
    </p:spTree>
    <p:extLst>
      <p:ext uri="{BB962C8B-B14F-4D97-AF65-F5344CB8AC3E}">
        <p14:creationId xmlns:p14="http://schemas.microsoft.com/office/powerpoint/2010/main" val="310132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WebGL</a:t>
            </a:r>
            <a:r>
              <a:rPr lang="hu-HU" dirty="0"/>
              <a:t> </a:t>
            </a:r>
            <a:r>
              <a:rPr lang="hu-HU" dirty="0" err="1"/>
              <a:t>reflection</a:t>
            </a:r>
            <a:endParaRPr lang="en-US" dirty="0"/>
          </a:p>
        </p:txBody>
      </p:sp>
      <p:sp>
        <p:nvSpPr>
          <p:cNvPr id="5" name="Content Placeholder 4"/>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C70040"/>
                </a:solidFill>
                <a:ea typeface="Times New Roman" panose="02020603050405020304" pitchFamily="18" charset="0"/>
                <a:cs typeface="Times New Roman" panose="02020603050405020304" pitchFamily="18" charset="0"/>
              </a:rPr>
              <a:t>val</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nUniforms</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getProgramParameter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a:t>
            </a:r>
            <a:endParaRPr lang="hu-HU" sz="2000"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WebGLRenderingContext</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7C4FCD"/>
                </a:solidFill>
                <a:ea typeface="Times New Roman" panose="02020603050405020304" pitchFamily="18" charset="0"/>
                <a:cs typeface="Times New Roman" panose="02020603050405020304" pitchFamily="18" charset="0"/>
              </a:rPr>
              <a:t>ACTIVE_UNIFORMS</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as </a:t>
            </a:r>
            <a:r>
              <a:rPr lang="en-US" sz="2000" i="1" dirty="0" err="1">
                <a:solidFill>
                  <a:srgbClr val="34A7BD"/>
                </a:solidFill>
                <a:ea typeface="Times New Roman" panose="02020603050405020304" pitchFamily="18" charset="0"/>
                <a:cs typeface="Times New Roman" panose="02020603050405020304" pitchFamily="18" charset="0"/>
              </a:rPr>
              <a:t>Int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for</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i</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in </a:t>
            </a:r>
            <a:r>
              <a:rPr lang="en-US" sz="2000" dirty="0">
                <a:solidFill>
                  <a:srgbClr val="7C4FCD"/>
                </a:solidFill>
                <a:ea typeface="Times New Roman" panose="02020603050405020304" pitchFamily="18" charset="0"/>
                <a:cs typeface="Times New Roman" panose="02020603050405020304" pitchFamily="18" charset="0"/>
              </a:rPr>
              <a:t>0 </a:t>
            </a:r>
            <a:r>
              <a:rPr lang="en-US" sz="2000" dirty="0">
                <a:solidFill>
                  <a:srgbClr val="000000"/>
                </a:solidFill>
                <a:ea typeface="Times New Roman" panose="02020603050405020304" pitchFamily="18" charset="0"/>
                <a:cs typeface="Times New Roman" panose="02020603050405020304" pitchFamily="18" charset="0"/>
              </a:rPr>
              <a:t>until </a:t>
            </a:r>
            <a:r>
              <a:rPr lang="en-US" sz="2000" dirty="0" err="1">
                <a:solidFill>
                  <a:srgbClr val="000000"/>
                </a:solidFill>
                <a:ea typeface="Times New Roman" panose="02020603050405020304" pitchFamily="18" charset="0"/>
                <a:cs typeface="Times New Roman" panose="02020603050405020304" pitchFamily="18" charset="0"/>
              </a:rPr>
              <a:t>nUniforms</a:t>
            </a:r>
            <a:r>
              <a:rPr lang="en-US" sz="2000"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C70040"/>
                </a:solidFill>
                <a:ea typeface="Times New Roman" panose="02020603050405020304" pitchFamily="18" charset="0"/>
                <a:cs typeface="Times New Roman" panose="02020603050405020304" pitchFamily="18" charset="0"/>
              </a:rPr>
              <a:t>val</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glUniform</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getActiveUniform</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i</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7004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uniformDescriptors</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add</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UniformDescriptor</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name </a:t>
            </a:r>
            <a:r>
              <a:rPr lang="en-US" sz="2000" dirty="0">
                <a:solidFill>
                  <a:srgbClr val="C70040"/>
                </a:solidFill>
                <a:ea typeface="Times New Roman" panose="02020603050405020304" pitchFamily="18" charset="0"/>
                <a:cs typeface="Times New Roman" panose="02020603050405020304" pitchFamily="18" charset="0"/>
              </a:rPr>
              <a:t>= </a:t>
            </a:r>
            <a:r>
              <a:rPr lang="hu-HU" sz="2000" dirty="0" err="1">
                <a:solidFill>
                  <a:srgbClr val="000000"/>
                </a:solidFill>
                <a:ea typeface="Times New Roman" panose="02020603050405020304" pitchFamily="18" charset="0"/>
                <a:cs typeface="Times New Roman" panose="02020603050405020304" pitchFamily="18" charset="0"/>
              </a:rPr>
              <a:t>glUniform.name</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type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glUniform</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type</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size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glUniform</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size</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location </a:t>
            </a:r>
            <a:r>
              <a:rPr lang="en-US" sz="2000" dirty="0">
                <a:solidFill>
                  <a:srgbClr val="C70040"/>
                </a:solidFill>
                <a:ea typeface="Times New Roman" panose="02020603050405020304" pitchFamily="18" charset="0"/>
                <a:cs typeface="Times New Roman" panose="02020603050405020304" pitchFamily="18" charset="0"/>
              </a:rPr>
              <a:t>= </a:t>
            </a: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getUniformLocation</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 glUniform</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name)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683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a:t>Játékmotorok</a:t>
            </a:r>
            <a:endParaRPr lang="en-US" dirty="0"/>
          </a:p>
        </p:txBody>
      </p:sp>
      <p:sp>
        <p:nvSpPr>
          <p:cNvPr id="2" name="Content Placeholder 1"/>
          <p:cNvSpPr>
            <a:spLocks noGrp="1"/>
          </p:cNvSpPr>
          <p:nvPr>
            <p:ph idx="1"/>
          </p:nvPr>
        </p:nvSpPr>
        <p:spPr/>
        <p:txBody>
          <a:bodyPr/>
          <a:lstStyle/>
          <a:p>
            <a:pPr marL="0" indent="0" algn="ctr">
              <a:buNone/>
            </a:pPr>
            <a:r>
              <a:rPr lang="hu-HU" dirty="0"/>
              <a:t>Legyen gyors, sima animáció</a:t>
            </a:r>
          </a:p>
          <a:p>
            <a:pPr marL="0" indent="0" algn="ctr">
              <a:buNone/>
            </a:pPr>
            <a:endParaRPr lang="hu-HU" dirty="0"/>
          </a:p>
          <a:p>
            <a:pPr marL="0" indent="0" algn="ctr">
              <a:buNone/>
            </a:pPr>
            <a:r>
              <a:rPr lang="hu-HU" dirty="0"/>
              <a:t>Legyen bővíthető</a:t>
            </a:r>
          </a:p>
          <a:p>
            <a:pPr marL="0" indent="0" algn="ctr">
              <a:buNone/>
            </a:pPr>
            <a:r>
              <a:rPr lang="en-US" dirty="0"/>
              <a:t>[</a:t>
            </a:r>
            <a:r>
              <a:rPr lang="en-US" dirty="0" err="1"/>
              <a:t>megjelen</a:t>
            </a:r>
            <a:r>
              <a:rPr lang="hu-HU" dirty="0"/>
              <a:t>ítés, fizika, hang, szkript, hálózat, karakteranimáció, MI, GUI, szerkesztő</a:t>
            </a:r>
            <a:r>
              <a:rPr lang="en-US" dirty="0"/>
              <a:t>]</a:t>
            </a:r>
            <a:endParaRPr lang="hu-HU" dirty="0"/>
          </a:p>
          <a:p>
            <a:pPr marL="0" indent="0" algn="ctr">
              <a:buNone/>
            </a:pPr>
            <a:endParaRPr lang="hu-HU" dirty="0"/>
          </a:p>
          <a:p>
            <a:pPr marL="0" indent="0" algn="ctr">
              <a:buNone/>
            </a:pPr>
            <a:r>
              <a:rPr lang="hu-HU" dirty="0"/>
              <a:t>Tartalom, játéklogika könnyen illeszthető legyen</a:t>
            </a:r>
            <a:endParaRPr lang="en-US" dirty="0"/>
          </a:p>
        </p:txBody>
      </p:sp>
    </p:spTree>
    <p:extLst>
      <p:ext uri="{BB962C8B-B14F-4D97-AF65-F5344CB8AC3E}">
        <p14:creationId xmlns:p14="http://schemas.microsoft.com/office/powerpoint/2010/main" val="376375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hu-HU" dirty="0"/>
              <a:t>Komplexitás: GPU vs. színtérmenedzsement</a:t>
            </a:r>
            <a:endParaRPr lang="en-US" dirty="0"/>
          </a:p>
        </p:txBody>
      </p:sp>
      <p:pic>
        <p:nvPicPr>
          <p:cNvPr id="18434" name="Picture 2" descr="http://http.developer.nvidia.com/GPUGems2/elementLinks/30_geforce6_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833264"/>
            <a:ext cx="3168352" cy="264240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images.anandtech.com/doci/6134/OGLC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931" t="11890" r="5557" b="1763"/>
          <a:stretch/>
        </p:blipFill>
        <p:spPr bwMode="auto">
          <a:xfrm>
            <a:off x="251520" y="1579125"/>
            <a:ext cx="3672408" cy="2062404"/>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www.gameenginebook.com/Fig-RuntimeArc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1579125"/>
            <a:ext cx="3625674" cy="4806479"/>
          </a:xfrm>
          <a:prstGeom prst="rect">
            <a:avLst/>
          </a:prstGeom>
          <a:noFill/>
          <a:extLst>
            <a:ext uri="{909E8E84-426E-40DD-AFC4-6F175D3DCCD1}">
              <a14:hiddenFill xmlns:a14="http://schemas.microsoft.com/office/drawing/2010/main">
                <a:solidFill>
                  <a:srgbClr val="FFFFFF"/>
                </a:solidFill>
              </a14:hiddenFill>
            </a:ext>
          </a:extLst>
        </p:spPr>
      </p:pic>
      <p:sp>
        <p:nvSpPr>
          <p:cNvPr id="5" name="Left Arrow 4"/>
          <p:cNvSpPr/>
          <p:nvPr/>
        </p:nvSpPr>
        <p:spPr>
          <a:xfrm>
            <a:off x="2915816" y="3019285"/>
            <a:ext cx="2880320" cy="2088232"/>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7200" dirty="0">
                <a:solidFill>
                  <a:schemeClr val="tx1"/>
                </a:solidFill>
                <a:latin typeface="Corbel" panose="020B0503020204020204" pitchFamily="34" charset="0"/>
              </a:rPr>
              <a:t>?</a:t>
            </a:r>
            <a:endParaRPr lang="en-US" sz="7200" dirty="0">
              <a:solidFill>
                <a:schemeClr val="tx1"/>
              </a:solidFill>
              <a:latin typeface="Corbel" panose="020B0503020204020204" pitchFamily="34" charset="0"/>
            </a:endParaRPr>
          </a:p>
        </p:txBody>
      </p:sp>
    </p:spTree>
    <p:extLst>
      <p:ext uri="{BB962C8B-B14F-4D97-AF65-F5344CB8AC3E}">
        <p14:creationId xmlns:p14="http://schemas.microsoft.com/office/powerpoint/2010/main" val="393385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Rugalmasság vs. teljesítmény</a:t>
            </a:r>
            <a:endParaRPr lang="en-US" dirty="0"/>
          </a:p>
        </p:txBody>
      </p:sp>
      <p:sp>
        <p:nvSpPr>
          <p:cNvPr id="3" name="Content Placeholder 2"/>
          <p:cNvSpPr>
            <a:spLocks noGrp="1"/>
          </p:cNvSpPr>
          <p:nvPr>
            <p:ph idx="1"/>
          </p:nvPr>
        </p:nvSpPr>
        <p:spPr>
          <a:xfrm>
            <a:off x="628650" y="1825624"/>
            <a:ext cx="3747407" cy="4963975"/>
          </a:xfrm>
        </p:spPr>
        <p:txBody>
          <a:bodyPr/>
          <a:lstStyle/>
          <a:p>
            <a:r>
              <a:rPr lang="hu-HU" dirty="0"/>
              <a:t>Képességek, jellemzők széles spektruma</a:t>
            </a:r>
          </a:p>
          <a:p>
            <a:r>
              <a:rPr lang="hu-HU" dirty="0"/>
              <a:t>Bővíthetőség</a:t>
            </a:r>
          </a:p>
          <a:p>
            <a:r>
              <a:rPr lang="hu-HU" dirty="0"/>
              <a:t>Szabad kombinálhatóság</a:t>
            </a:r>
          </a:p>
          <a:p>
            <a:endParaRPr lang="hu-HU" dirty="0"/>
          </a:p>
          <a:p>
            <a:r>
              <a:rPr lang="hu-HU" dirty="0"/>
              <a:t>Diverzitás</a:t>
            </a:r>
            <a:endParaRPr lang="en-US" dirty="0"/>
          </a:p>
        </p:txBody>
      </p:sp>
      <p:sp>
        <p:nvSpPr>
          <p:cNvPr id="4" name="Content Placeholder 2"/>
          <p:cNvSpPr txBox="1">
            <a:spLocks/>
          </p:cNvSpPr>
          <p:nvPr/>
        </p:nvSpPr>
        <p:spPr>
          <a:xfrm>
            <a:off x="4572000" y="1825623"/>
            <a:ext cx="4114800" cy="463541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atin typeface="Whipsmart" panose="020B0502030203050204" pitchFamily="34" charset="0"/>
              </a:defRPr>
            </a:lvl1pPr>
            <a:lvl2pPr marL="685800" indent="-228600">
              <a:lnSpc>
                <a:spcPct val="90000"/>
              </a:lnSpc>
              <a:spcBef>
                <a:spcPts val="500"/>
              </a:spcBef>
              <a:buFont typeface="Arial" panose="020B0604020202020204" pitchFamily="34" charset="0"/>
              <a:buChar char="•"/>
              <a:defRPr sz="2400">
                <a:latin typeface="Whipsmart" panose="020B0502030203050204" pitchFamily="34" charset="0"/>
              </a:defRPr>
            </a:lvl2pPr>
            <a:lvl3pPr marL="1143000" indent="-228600">
              <a:lnSpc>
                <a:spcPct val="90000"/>
              </a:lnSpc>
              <a:spcBef>
                <a:spcPts val="500"/>
              </a:spcBef>
              <a:buFont typeface="Arial" panose="020B0604020202020204" pitchFamily="34" charset="0"/>
              <a:buChar char="•"/>
              <a:defRPr sz="2000">
                <a:latin typeface="Whipsmart" panose="020B0502030203050204" pitchFamily="34" charset="0"/>
              </a:defRPr>
            </a:lvl3pPr>
            <a:lvl4pPr marL="1600200" indent="-228600">
              <a:lnSpc>
                <a:spcPct val="90000"/>
              </a:lnSpc>
              <a:spcBef>
                <a:spcPts val="500"/>
              </a:spcBef>
              <a:buFont typeface="Arial" panose="020B0604020202020204" pitchFamily="34" charset="0"/>
              <a:buChar char="•"/>
              <a:defRPr>
                <a:latin typeface="Whipsmart" panose="020B0502030203050204" pitchFamily="34" charset="0"/>
              </a:defRPr>
            </a:lvl4pPr>
            <a:lvl5pPr marL="2057400" indent="-228600">
              <a:lnSpc>
                <a:spcPct val="90000"/>
              </a:lnSpc>
              <a:spcBef>
                <a:spcPts val="500"/>
              </a:spcBef>
              <a:buFont typeface="Arial" panose="020B0604020202020204" pitchFamily="34" charset="0"/>
              <a:buChar char="•"/>
              <a:defRPr>
                <a:latin typeface="Whipsmart" panose="020B050203020305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hu-HU" dirty="0"/>
              <a:t>Párhuzamosítás</a:t>
            </a:r>
          </a:p>
          <a:p>
            <a:r>
              <a:rPr lang="hu-HU" dirty="0"/>
              <a:t>Többszörös végrehajtások kiiktatása</a:t>
            </a:r>
          </a:p>
          <a:p>
            <a:r>
              <a:rPr lang="hu-HU" dirty="0"/>
              <a:t>Újrafelhasználás</a:t>
            </a:r>
          </a:p>
          <a:p>
            <a:endParaRPr lang="hu-HU" dirty="0"/>
          </a:p>
          <a:p>
            <a:r>
              <a:rPr lang="hu-HU" dirty="0"/>
              <a:t>Uniformitás</a:t>
            </a:r>
          </a:p>
          <a:p>
            <a:endParaRPr lang="en-US" dirty="0"/>
          </a:p>
        </p:txBody>
      </p:sp>
    </p:spTree>
    <p:extLst>
      <p:ext uri="{BB962C8B-B14F-4D97-AF65-F5344CB8AC3E}">
        <p14:creationId xmlns:p14="http://schemas.microsoft.com/office/powerpoint/2010/main" val="415097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hu-HU" dirty="0"/>
              <a:t>Komponens-alapú objektummodell</a:t>
            </a:r>
            <a:endParaRPr lang="en-US" dirty="0"/>
          </a:p>
        </p:txBody>
      </p:sp>
      <p:sp>
        <p:nvSpPr>
          <p:cNvPr id="6" name="Content Placeholder 5"/>
          <p:cNvSpPr>
            <a:spLocks noGrp="1"/>
          </p:cNvSpPr>
          <p:nvPr>
            <p:ph idx="1"/>
          </p:nvPr>
        </p:nvSpPr>
        <p:spPr/>
        <p:txBody>
          <a:bodyPr/>
          <a:lstStyle/>
          <a:p>
            <a:r>
              <a:rPr lang="hu-HU" dirty="0"/>
              <a:t>Monolitikus öröklődési hierarchia helyett</a:t>
            </a:r>
          </a:p>
          <a:p>
            <a:pPr lvl="1"/>
            <a:r>
              <a:rPr lang="hu-HU" dirty="0"/>
              <a:t>Új képesség beillesztése közös ősbe???</a:t>
            </a:r>
          </a:p>
          <a:p>
            <a:r>
              <a:rPr lang="hu-HU" dirty="0"/>
              <a:t>Entitások</a:t>
            </a:r>
          </a:p>
          <a:p>
            <a:pPr lvl="1"/>
            <a:r>
              <a:rPr lang="hu-HU" dirty="0"/>
              <a:t>Lazán csatolt</a:t>
            </a:r>
          </a:p>
          <a:p>
            <a:pPr lvl="1"/>
            <a:r>
              <a:rPr lang="hu-HU" dirty="0"/>
              <a:t>Komponensek halmazai</a:t>
            </a:r>
          </a:p>
        </p:txBody>
      </p:sp>
    </p:spTree>
    <p:extLst>
      <p:ext uri="{BB962C8B-B14F-4D97-AF65-F5344CB8AC3E}">
        <p14:creationId xmlns:p14="http://schemas.microsoft.com/office/powerpoint/2010/main" val="115175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a:t>Entitások</a:t>
            </a:r>
            <a:endParaRPr lang="en-US" dirty="0"/>
          </a:p>
        </p:txBody>
      </p:sp>
      <p:pic>
        <p:nvPicPr>
          <p:cNvPr id="19458" name="Picture 2" descr="http://btweemes.weebly.com/uploads/1/2/1/4/12147002/9282617_or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186" y="1626450"/>
            <a:ext cx="6256904" cy="489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87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GPU </a:t>
            </a:r>
            <a:r>
              <a:rPr lang="hu-HU" dirty="0"/>
              <a:t>állapotváltozók</a:t>
            </a:r>
            <a:endParaRPr lang="en-US" dirty="0"/>
          </a:p>
        </p:txBody>
      </p:sp>
      <p:sp>
        <p:nvSpPr>
          <p:cNvPr id="3" name="Téglalap 2"/>
          <p:cNvSpPr/>
          <p:nvPr/>
        </p:nvSpPr>
        <p:spPr>
          <a:xfrm>
            <a:off x="628650" y="1572207"/>
            <a:ext cx="5598368" cy="5078313"/>
          </a:xfrm>
          <a:prstGeom prst="rect">
            <a:avLst/>
          </a:prstGeom>
        </p:spPr>
        <p:txBody>
          <a:bodyPr wrap="square">
            <a:spAutoFit/>
          </a:bodyPr>
          <a:lstStyle/>
          <a:p>
            <a:r>
              <a:rPr lang="en-US" dirty="0" err="1">
                <a:latin typeface="Corbel" pitchFamily="34" charset="0"/>
              </a:rPr>
              <a:t>OMSetBlendState</a:t>
            </a:r>
            <a:endParaRPr lang="en-US" dirty="0">
              <a:latin typeface="Corbel" pitchFamily="34" charset="0"/>
            </a:endParaRPr>
          </a:p>
          <a:p>
            <a:r>
              <a:rPr lang="en-US" dirty="0" err="1">
                <a:latin typeface="Corbel" pitchFamily="34" charset="0"/>
              </a:rPr>
              <a:t>OMSetDepthStencilState</a:t>
            </a:r>
            <a:endParaRPr lang="en-US" dirty="0">
              <a:latin typeface="Corbel" pitchFamily="34" charset="0"/>
            </a:endParaRPr>
          </a:p>
          <a:p>
            <a:r>
              <a:rPr lang="en-US" dirty="0" err="1">
                <a:latin typeface="Corbel" pitchFamily="34" charset="0"/>
              </a:rPr>
              <a:t>OMSetRenderTargets</a:t>
            </a:r>
            <a:endParaRPr lang="en-US" dirty="0">
              <a:latin typeface="Corbel" pitchFamily="34" charset="0"/>
            </a:endParaRPr>
          </a:p>
          <a:p>
            <a:r>
              <a:rPr lang="en-US" dirty="0" err="1">
                <a:latin typeface="Corbel" pitchFamily="34" charset="0"/>
              </a:rPr>
              <a:t>OMSetRenderTargetsAndUnorderedAccessViews</a:t>
            </a:r>
            <a:endParaRPr lang="en-US" dirty="0">
              <a:latin typeface="Corbel" pitchFamily="34" charset="0"/>
            </a:endParaRPr>
          </a:p>
          <a:p>
            <a:r>
              <a:rPr lang="en-US" dirty="0" err="1">
                <a:latin typeface="Corbel" pitchFamily="34" charset="0"/>
              </a:rPr>
              <a:t>PSSetConstantBuffers</a:t>
            </a:r>
            <a:endParaRPr lang="en-US" dirty="0">
              <a:latin typeface="Corbel" pitchFamily="34" charset="0"/>
            </a:endParaRPr>
          </a:p>
          <a:p>
            <a:r>
              <a:rPr lang="en-US" dirty="0" err="1">
                <a:latin typeface="Corbel" pitchFamily="34" charset="0"/>
              </a:rPr>
              <a:t>PSSetSamplers</a:t>
            </a:r>
            <a:endParaRPr lang="en-US" dirty="0">
              <a:latin typeface="Corbel" pitchFamily="34" charset="0"/>
            </a:endParaRPr>
          </a:p>
          <a:p>
            <a:r>
              <a:rPr lang="en-US" dirty="0" err="1">
                <a:latin typeface="Corbel" pitchFamily="34" charset="0"/>
              </a:rPr>
              <a:t>PSSetShader</a:t>
            </a:r>
            <a:endParaRPr lang="en-US" dirty="0">
              <a:latin typeface="Corbel" pitchFamily="34" charset="0"/>
            </a:endParaRPr>
          </a:p>
          <a:p>
            <a:r>
              <a:rPr lang="en-US" dirty="0" err="1">
                <a:latin typeface="Corbel" pitchFamily="34" charset="0"/>
              </a:rPr>
              <a:t>PSSetShaderResources</a:t>
            </a:r>
            <a:endParaRPr lang="en-US" dirty="0">
              <a:latin typeface="Corbel" pitchFamily="34" charset="0"/>
            </a:endParaRPr>
          </a:p>
          <a:p>
            <a:r>
              <a:rPr lang="en-US" dirty="0" err="1">
                <a:latin typeface="Corbel" pitchFamily="34" charset="0"/>
              </a:rPr>
              <a:t>RSSetScissorRects</a:t>
            </a:r>
            <a:endParaRPr lang="en-US" dirty="0">
              <a:latin typeface="Corbel" pitchFamily="34" charset="0"/>
            </a:endParaRPr>
          </a:p>
          <a:p>
            <a:r>
              <a:rPr lang="en-US" dirty="0" err="1">
                <a:latin typeface="Corbel" pitchFamily="34" charset="0"/>
              </a:rPr>
              <a:t>RSSetState</a:t>
            </a:r>
            <a:endParaRPr lang="en-US" dirty="0">
              <a:latin typeface="Corbel" pitchFamily="34" charset="0"/>
            </a:endParaRPr>
          </a:p>
          <a:p>
            <a:r>
              <a:rPr lang="en-US" dirty="0" err="1">
                <a:latin typeface="Corbel" pitchFamily="34" charset="0"/>
              </a:rPr>
              <a:t>RSSetViewports</a:t>
            </a:r>
            <a:endParaRPr lang="en-US" dirty="0">
              <a:latin typeface="Corbel" pitchFamily="34" charset="0"/>
            </a:endParaRPr>
          </a:p>
          <a:p>
            <a:r>
              <a:rPr lang="en-US" dirty="0" err="1">
                <a:latin typeface="Corbel" pitchFamily="34" charset="0"/>
              </a:rPr>
              <a:t>SOSetTargets</a:t>
            </a:r>
            <a:endParaRPr lang="en-US" dirty="0">
              <a:latin typeface="Corbel" pitchFamily="34" charset="0"/>
            </a:endParaRPr>
          </a:p>
          <a:p>
            <a:r>
              <a:rPr lang="en-US" dirty="0" err="1">
                <a:latin typeface="Corbel" pitchFamily="34" charset="0"/>
              </a:rPr>
              <a:t>VSSetConstantBuffers</a:t>
            </a:r>
            <a:endParaRPr lang="en-US" dirty="0">
              <a:latin typeface="Corbel" pitchFamily="34" charset="0"/>
            </a:endParaRPr>
          </a:p>
          <a:p>
            <a:r>
              <a:rPr lang="en-US" dirty="0" err="1">
                <a:latin typeface="Corbel" pitchFamily="34" charset="0"/>
              </a:rPr>
              <a:t>VSSetSamplers</a:t>
            </a:r>
            <a:endParaRPr lang="en-US" dirty="0">
              <a:latin typeface="Corbel" pitchFamily="34" charset="0"/>
            </a:endParaRPr>
          </a:p>
          <a:p>
            <a:r>
              <a:rPr lang="en-US" dirty="0" err="1">
                <a:latin typeface="Corbel" pitchFamily="34" charset="0"/>
              </a:rPr>
              <a:t>VSSetShader</a:t>
            </a:r>
            <a:endParaRPr lang="en-US" dirty="0">
              <a:latin typeface="Corbel" pitchFamily="34" charset="0"/>
            </a:endParaRPr>
          </a:p>
          <a:p>
            <a:r>
              <a:rPr lang="en-US" dirty="0" err="1">
                <a:latin typeface="Corbel" pitchFamily="34" charset="0"/>
              </a:rPr>
              <a:t>VSSetShaderResources</a:t>
            </a:r>
            <a:r>
              <a:rPr lang="en-US" dirty="0">
                <a:latin typeface="Corbel" pitchFamily="34" charset="0"/>
              </a:rPr>
              <a:t> </a:t>
            </a:r>
          </a:p>
          <a:p>
            <a:endParaRPr lang="en-US" dirty="0">
              <a:latin typeface="Corbel" pitchFamily="34" charset="0"/>
            </a:endParaRPr>
          </a:p>
          <a:p>
            <a:r>
              <a:rPr lang="hu-HU" b="1" dirty="0">
                <a:solidFill>
                  <a:srgbClr val="FF0000"/>
                </a:solidFill>
                <a:latin typeface="Corbel" pitchFamily="34" charset="0"/>
              </a:rPr>
              <a:t>37-féle jellemzőhalmaz!</a:t>
            </a:r>
            <a:endParaRPr lang="en-US" b="1" dirty="0">
              <a:solidFill>
                <a:srgbClr val="FF0000"/>
              </a:solidFill>
              <a:latin typeface="Corbel" pitchFamily="34" charset="0"/>
            </a:endParaRPr>
          </a:p>
        </p:txBody>
      </p:sp>
      <p:sp>
        <p:nvSpPr>
          <p:cNvPr id="4" name="Téglalap 3"/>
          <p:cNvSpPr/>
          <p:nvPr/>
        </p:nvSpPr>
        <p:spPr>
          <a:xfrm>
            <a:off x="5058966" y="741210"/>
            <a:ext cx="3456384" cy="5909310"/>
          </a:xfrm>
          <a:prstGeom prst="rect">
            <a:avLst/>
          </a:prstGeom>
        </p:spPr>
        <p:txBody>
          <a:bodyPr wrap="square">
            <a:spAutoFit/>
          </a:bodyPr>
          <a:lstStyle/>
          <a:p>
            <a:pPr algn="r"/>
            <a:r>
              <a:rPr lang="en-US" dirty="0" err="1">
                <a:latin typeface="Corbel" pitchFamily="34" charset="0"/>
              </a:rPr>
              <a:t>CSSetConstantBuffers</a:t>
            </a:r>
            <a:endParaRPr lang="en-US" dirty="0">
              <a:latin typeface="Corbel" pitchFamily="34" charset="0"/>
            </a:endParaRPr>
          </a:p>
          <a:p>
            <a:pPr algn="r"/>
            <a:r>
              <a:rPr lang="en-US" dirty="0" err="1">
                <a:latin typeface="Corbel" pitchFamily="34" charset="0"/>
              </a:rPr>
              <a:t>CSSetSamplers</a:t>
            </a:r>
            <a:endParaRPr lang="en-US" dirty="0">
              <a:latin typeface="Corbel" pitchFamily="34" charset="0"/>
            </a:endParaRPr>
          </a:p>
          <a:p>
            <a:pPr algn="r"/>
            <a:r>
              <a:rPr lang="en-US" dirty="0" err="1">
                <a:latin typeface="Corbel" pitchFamily="34" charset="0"/>
              </a:rPr>
              <a:t>CSSetShader</a:t>
            </a:r>
            <a:endParaRPr lang="en-US" dirty="0">
              <a:latin typeface="Corbel" pitchFamily="34" charset="0"/>
            </a:endParaRPr>
          </a:p>
          <a:p>
            <a:pPr algn="r"/>
            <a:r>
              <a:rPr lang="en-US" dirty="0" err="1">
                <a:latin typeface="Corbel" pitchFamily="34" charset="0"/>
              </a:rPr>
              <a:t>CSSetShaderResources</a:t>
            </a:r>
            <a:endParaRPr lang="en-US" dirty="0">
              <a:latin typeface="Corbel" pitchFamily="34" charset="0"/>
            </a:endParaRPr>
          </a:p>
          <a:p>
            <a:pPr algn="r"/>
            <a:r>
              <a:rPr lang="en-US" dirty="0" err="1">
                <a:latin typeface="Corbel" pitchFamily="34" charset="0"/>
              </a:rPr>
              <a:t>CSSetUnorderedAccessViews</a:t>
            </a:r>
            <a:endParaRPr lang="en-US" dirty="0">
              <a:latin typeface="Corbel" pitchFamily="34" charset="0"/>
            </a:endParaRPr>
          </a:p>
          <a:p>
            <a:pPr algn="r"/>
            <a:r>
              <a:rPr lang="en-US" dirty="0" err="1">
                <a:latin typeface="Corbel" pitchFamily="34" charset="0"/>
              </a:rPr>
              <a:t>DSSetConstantBuffers</a:t>
            </a:r>
            <a:endParaRPr lang="en-US" dirty="0">
              <a:latin typeface="Corbel" pitchFamily="34" charset="0"/>
            </a:endParaRPr>
          </a:p>
          <a:p>
            <a:pPr algn="r"/>
            <a:r>
              <a:rPr lang="en-US" dirty="0" err="1">
                <a:latin typeface="Corbel" pitchFamily="34" charset="0"/>
              </a:rPr>
              <a:t>DSSetSamplers</a:t>
            </a:r>
            <a:endParaRPr lang="en-US" dirty="0">
              <a:latin typeface="Corbel" pitchFamily="34" charset="0"/>
            </a:endParaRPr>
          </a:p>
          <a:p>
            <a:pPr algn="r"/>
            <a:r>
              <a:rPr lang="en-US" dirty="0" err="1">
                <a:latin typeface="Corbel" pitchFamily="34" charset="0"/>
              </a:rPr>
              <a:t>DSSetShader</a:t>
            </a:r>
            <a:endParaRPr lang="en-US" dirty="0">
              <a:latin typeface="Corbel" pitchFamily="34" charset="0"/>
            </a:endParaRPr>
          </a:p>
          <a:p>
            <a:pPr algn="r"/>
            <a:r>
              <a:rPr lang="en-US" dirty="0" err="1">
                <a:latin typeface="Corbel" pitchFamily="34" charset="0"/>
              </a:rPr>
              <a:t>DSSetShaderResources</a:t>
            </a:r>
            <a:endParaRPr lang="en-US" dirty="0">
              <a:latin typeface="Corbel" pitchFamily="34" charset="0"/>
            </a:endParaRPr>
          </a:p>
          <a:p>
            <a:pPr algn="r"/>
            <a:r>
              <a:rPr lang="en-US" dirty="0" err="1">
                <a:latin typeface="Corbel" pitchFamily="34" charset="0"/>
              </a:rPr>
              <a:t>GSSetConstantBuffers</a:t>
            </a:r>
            <a:endParaRPr lang="en-US" dirty="0">
              <a:latin typeface="Corbel" pitchFamily="34" charset="0"/>
            </a:endParaRPr>
          </a:p>
          <a:p>
            <a:pPr algn="r"/>
            <a:r>
              <a:rPr lang="en-US" dirty="0" err="1">
                <a:latin typeface="Corbel" pitchFamily="34" charset="0"/>
              </a:rPr>
              <a:t>GSSetSamplers</a:t>
            </a:r>
            <a:endParaRPr lang="en-US" dirty="0">
              <a:latin typeface="Corbel" pitchFamily="34" charset="0"/>
            </a:endParaRPr>
          </a:p>
          <a:p>
            <a:pPr algn="r"/>
            <a:r>
              <a:rPr lang="en-US" dirty="0" err="1">
                <a:latin typeface="Corbel" pitchFamily="34" charset="0"/>
              </a:rPr>
              <a:t>GSSetShader</a:t>
            </a:r>
            <a:endParaRPr lang="en-US" dirty="0">
              <a:latin typeface="Corbel" pitchFamily="34" charset="0"/>
            </a:endParaRPr>
          </a:p>
          <a:p>
            <a:pPr algn="r"/>
            <a:r>
              <a:rPr lang="en-US" dirty="0" err="1">
                <a:latin typeface="Corbel" pitchFamily="34" charset="0"/>
              </a:rPr>
              <a:t>GSSetShaderResources</a:t>
            </a:r>
            <a:endParaRPr lang="en-US" dirty="0">
              <a:latin typeface="Corbel" pitchFamily="34" charset="0"/>
            </a:endParaRPr>
          </a:p>
          <a:p>
            <a:pPr algn="r"/>
            <a:r>
              <a:rPr lang="en-US" dirty="0" err="1">
                <a:latin typeface="Corbel" pitchFamily="34" charset="0"/>
              </a:rPr>
              <a:t>HSSetConstantBuffers</a:t>
            </a:r>
            <a:endParaRPr lang="en-US" dirty="0">
              <a:latin typeface="Corbel" pitchFamily="34" charset="0"/>
            </a:endParaRPr>
          </a:p>
          <a:p>
            <a:pPr algn="r"/>
            <a:r>
              <a:rPr lang="en-US" dirty="0" err="1">
                <a:latin typeface="Corbel" pitchFamily="34" charset="0"/>
              </a:rPr>
              <a:t>HSSetSamplers</a:t>
            </a:r>
            <a:endParaRPr lang="en-US" dirty="0">
              <a:latin typeface="Corbel" pitchFamily="34" charset="0"/>
            </a:endParaRPr>
          </a:p>
          <a:p>
            <a:pPr algn="r"/>
            <a:r>
              <a:rPr lang="en-US" dirty="0" err="1">
                <a:latin typeface="Corbel" pitchFamily="34" charset="0"/>
              </a:rPr>
              <a:t>HSSetShader</a:t>
            </a:r>
            <a:endParaRPr lang="en-US" dirty="0">
              <a:latin typeface="Corbel" pitchFamily="34" charset="0"/>
            </a:endParaRPr>
          </a:p>
          <a:p>
            <a:pPr algn="r"/>
            <a:r>
              <a:rPr lang="en-US" dirty="0" err="1">
                <a:latin typeface="Corbel" pitchFamily="34" charset="0"/>
              </a:rPr>
              <a:t>HSSetShaderResources</a:t>
            </a:r>
            <a:endParaRPr lang="en-US" dirty="0">
              <a:latin typeface="Corbel" pitchFamily="34" charset="0"/>
            </a:endParaRPr>
          </a:p>
          <a:p>
            <a:pPr algn="r"/>
            <a:r>
              <a:rPr lang="en-US" dirty="0" err="1">
                <a:latin typeface="Corbel" pitchFamily="34" charset="0"/>
              </a:rPr>
              <a:t>IASetIndexBuffer</a:t>
            </a:r>
            <a:endParaRPr lang="en-US" dirty="0">
              <a:latin typeface="Corbel" pitchFamily="34" charset="0"/>
            </a:endParaRPr>
          </a:p>
          <a:p>
            <a:pPr algn="r"/>
            <a:r>
              <a:rPr lang="en-US" dirty="0" err="1">
                <a:latin typeface="Corbel" pitchFamily="34" charset="0"/>
              </a:rPr>
              <a:t>IASetInputLayout</a:t>
            </a:r>
            <a:endParaRPr lang="en-US" dirty="0">
              <a:latin typeface="Corbel" pitchFamily="34" charset="0"/>
            </a:endParaRPr>
          </a:p>
          <a:p>
            <a:pPr algn="r"/>
            <a:r>
              <a:rPr lang="en-US" dirty="0" err="1">
                <a:latin typeface="Corbel" pitchFamily="34" charset="0"/>
              </a:rPr>
              <a:t>IASetPrimitiveTopology</a:t>
            </a:r>
            <a:endParaRPr lang="en-US" dirty="0">
              <a:latin typeface="Corbel" pitchFamily="34" charset="0"/>
            </a:endParaRPr>
          </a:p>
          <a:p>
            <a:pPr algn="r"/>
            <a:r>
              <a:rPr lang="en-US" dirty="0" err="1">
                <a:latin typeface="Corbel" pitchFamily="34" charset="0"/>
              </a:rPr>
              <a:t>IASetVertexBuffers</a:t>
            </a:r>
            <a:endParaRPr lang="en-US" dirty="0">
              <a:latin typeface="Corbel" pitchFamily="34" charset="0"/>
            </a:endParaRPr>
          </a:p>
        </p:txBody>
      </p:sp>
    </p:spTree>
    <p:extLst>
      <p:ext uri="{BB962C8B-B14F-4D97-AF65-F5344CB8AC3E}">
        <p14:creationId xmlns:p14="http://schemas.microsoft.com/office/powerpoint/2010/main" val="3301621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Anyagrendszerek</a:t>
            </a:r>
            <a:endParaRPr lang="en-US" dirty="0"/>
          </a:p>
        </p:txBody>
      </p:sp>
      <p:sp>
        <p:nvSpPr>
          <p:cNvPr id="3" name="Lekerekített téglalap 2"/>
          <p:cNvSpPr/>
          <p:nvPr/>
        </p:nvSpPr>
        <p:spPr>
          <a:xfrm>
            <a:off x="1979712" y="4462261"/>
            <a:ext cx="1224136" cy="1800200"/>
          </a:xfrm>
          <a:prstGeom prst="roundRect">
            <a:avLst/>
          </a:prstGeom>
          <a:pattFill prst="wdDnDiag">
            <a:fgClr>
              <a:srgbClr val="FF0000"/>
            </a:fgClr>
            <a:bgClr>
              <a:srgbClr val="FFFFFF"/>
            </a:bgClr>
          </a:patt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Lekerekített téglalap 4"/>
          <p:cNvSpPr/>
          <p:nvPr/>
        </p:nvSpPr>
        <p:spPr>
          <a:xfrm>
            <a:off x="4139952" y="4462261"/>
            <a:ext cx="1224136" cy="1800200"/>
          </a:xfrm>
          <a:prstGeom prst="roundRect">
            <a:avLst/>
          </a:prstGeom>
          <a:solidFill>
            <a:srgbClr val="FF0000"/>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 name="Lekerekített téglalap 5"/>
          <p:cNvSpPr/>
          <p:nvPr/>
        </p:nvSpPr>
        <p:spPr>
          <a:xfrm>
            <a:off x="6300192" y="4462261"/>
            <a:ext cx="1224136" cy="1800200"/>
          </a:xfrm>
          <a:prstGeom prst="roundRect">
            <a:avLst/>
          </a:prstGeom>
          <a:solidFill>
            <a:schemeClr val="bg1"/>
          </a:solidFill>
          <a:ln w="28575">
            <a:solidFill>
              <a:srgbClr val="100A92"/>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12" name="Csoportba foglalás 11"/>
          <p:cNvGrpSpPr/>
          <p:nvPr/>
        </p:nvGrpSpPr>
        <p:grpSpPr>
          <a:xfrm>
            <a:off x="4572000" y="1581941"/>
            <a:ext cx="1296144" cy="1800200"/>
            <a:chOff x="2339752" y="1052736"/>
            <a:chExt cx="1296144" cy="1800200"/>
          </a:xfrm>
        </p:grpSpPr>
        <p:sp>
          <p:nvSpPr>
            <p:cNvPr id="13" name="Lekerekített téglalap 12"/>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Ellipszis 13"/>
            <p:cNvSpPr/>
            <p:nvPr/>
          </p:nvSpPr>
          <p:spPr>
            <a:xfrm>
              <a:off x="2555776" y="1484784"/>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 name="Ellipszis 14"/>
            <p:cNvSpPr/>
            <p:nvPr/>
          </p:nvSpPr>
          <p:spPr>
            <a:xfrm>
              <a:off x="2555776" y="1988840"/>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22" name="Csoportba foglalás 21"/>
          <p:cNvGrpSpPr/>
          <p:nvPr/>
        </p:nvGrpSpPr>
        <p:grpSpPr>
          <a:xfrm>
            <a:off x="3131840" y="1581941"/>
            <a:ext cx="1296144" cy="1800200"/>
            <a:chOff x="2483768" y="1124744"/>
            <a:chExt cx="1296144" cy="1800200"/>
          </a:xfrm>
        </p:grpSpPr>
        <p:sp>
          <p:nvSpPr>
            <p:cNvPr id="18" name="Lekerekített téglalap 17"/>
            <p:cNvSpPr/>
            <p:nvPr/>
          </p:nvSpPr>
          <p:spPr>
            <a:xfrm>
              <a:off x="2483768"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olyamatábra: Lyukszalag 20"/>
            <p:cNvSpPr/>
            <p:nvPr/>
          </p:nvSpPr>
          <p:spPr>
            <a:xfrm>
              <a:off x="2699792" y="1700808"/>
              <a:ext cx="864096" cy="504056"/>
            </a:xfrm>
            <a:prstGeom prst="flowChartPunchedTape">
              <a:avLst/>
            </a:prstGeom>
            <a:solidFill>
              <a:schemeClr val="bg1"/>
            </a:solidFill>
            <a:ln w="28575">
              <a:solidFill>
                <a:srgbClr val="090C93"/>
              </a:solidFill>
              <a:round/>
              <a:headEnd/>
              <a:tailEnd/>
            </a:ln>
            <a:effectLst/>
          </p:spPr>
          <p:txBody>
            <a:bodyPr vert="horz" wrap="square" lIns="91440" tIns="45720" rIns="91440" bIns="45720" numCol="1" anchor="t" anchorCtr="0" compatLnSpc="1">
              <a:prstTxWarp prst="textNoShape">
                <a:avLst/>
              </a:prstTxWarp>
            </a:bodyPr>
            <a:lstStyle/>
            <a:p>
              <a:endParaRPr lang="en-US"/>
            </a:p>
          </p:txBody>
        </p:sp>
      </p:grpSp>
      <p:grpSp>
        <p:nvGrpSpPr>
          <p:cNvPr id="11" name="Csoportba foglalás 10"/>
          <p:cNvGrpSpPr/>
          <p:nvPr/>
        </p:nvGrpSpPr>
        <p:grpSpPr>
          <a:xfrm>
            <a:off x="1691680" y="1581941"/>
            <a:ext cx="1296144" cy="1800200"/>
            <a:chOff x="2339752" y="1052736"/>
            <a:chExt cx="1296144" cy="1800200"/>
          </a:xfrm>
        </p:grpSpPr>
        <p:sp>
          <p:nvSpPr>
            <p:cNvPr id="7" name="Lekerekített téglalap 6"/>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 name="Ellipszis 7"/>
            <p:cNvSpPr/>
            <p:nvPr/>
          </p:nvSpPr>
          <p:spPr>
            <a:xfrm>
              <a:off x="2555776" y="1268760"/>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9" name="Ellipszis 8"/>
            <p:cNvSpPr/>
            <p:nvPr/>
          </p:nvSpPr>
          <p:spPr>
            <a:xfrm>
              <a:off x="2555776" y="1772816"/>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 name="Ellipszis 9"/>
            <p:cNvSpPr/>
            <p:nvPr/>
          </p:nvSpPr>
          <p:spPr>
            <a:xfrm>
              <a:off x="2555776" y="2276872"/>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23" name="Csoportba foglalás 22"/>
          <p:cNvGrpSpPr/>
          <p:nvPr/>
        </p:nvGrpSpPr>
        <p:grpSpPr>
          <a:xfrm>
            <a:off x="6012160" y="1581941"/>
            <a:ext cx="1296144" cy="1800200"/>
            <a:chOff x="2339752" y="1052736"/>
            <a:chExt cx="1296144" cy="1800200"/>
          </a:xfrm>
        </p:grpSpPr>
        <p:sp>
          <p:nvSpPr>
            <p:cNvPr id="24" name="Lekerekített téglalap 23"/>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Ellipszis 24"/>
            <p:cNvSpPr/>
            <p:nvPr/>
          </p:nvSpPr>
          <p:spPr>
            <a:xfrm>
              <a:off x="2555776" y="1484784"/>
              <a:ext cx="864096" cy="360040"/>
            </a:xfrm>
            <a:prstGeom prst="ellipse">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6" name="Ellipszis 25"/>
            <p:cNvSpPr/>
            <p:nvPr/>
          </p:nvSpPr>
          <p:spPr>
            <a:xfrm>
              <a:off x="2555776" y="1988840"/>
              <a:ext cx="864096" cy="360040"/>
            </a:xfrm>
            <a:prstGeom prst="ellipse">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4" name="Csoportba foglalás 33"/>
          <p:cNvGrpSpPr/>
          <p:nvPr/>
        </p:nvGrpSpPr>
        <p:grpSpPr>
          <a:xfrm>
            <a:off x="251520" y="1581941"/>
            <a:ext cx="1296144" cy="1800200"/>
            <a:chOff x="6372200" y="1124744"/>
            <a:chExt cx="1296144" cy="1800200"/>
          </a:xfrm>
        </p:grpSpPr>
        <p:sp>
          <p:nvSpPr>
            <p:cNvPr id="28" name="Lekerekített téglalap 27"/>
            <p:cNvSpPr/>
            <p:nvPr/>
          </p:nvSpPr>
          <p:spPr>
            <a:xfrm>
              <a:off x="6372200"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1" name="Rombusz 30"/>
            <p:cNvSpPr/>
            <p:nvPr/>
          </p:nvSpPr>
          <p:spPr>
            <a:xfrm>
              <a:off x="6588224" y="1268760"/>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2" name="Rombusz 31"/>
            <p:cNvSpPr/>
            <p:nvPr/>
          </p:nvSpPr>
          <p:spPr>
            <a:xfrm>
              <a:off x="6588224" y="1772816"/>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Rombusz 32"/>
            <p:cNvSpPr/>
            <p:nvPr/>
          </p:nvSpPr>
          <p:spPr>
            <a:xfrm>
              <a:off x="6588224" y="2276872"/>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5" name="Csoportba foglalás 34"/>
          <p:cNvGrpSpPr/>
          <p:nvPr/>
        </p:nvGrpSpPr>
        <p:grpSpPr>
          <a:xfrm>
            <a:off x="7452320" y="1581941"/>
            <a:ext cx="1296144" cy="1800200"/>
            <a:chOff x="6372200" y="1124744"/>
            <a:chExt cx="1296144" cy="1800200"/>
          </a:xfrm>
        </p:grpSpPr>
        <p:sp>
          <p:nvSpPr>
            <p:cNvPr id="36" name="Lekerekített téglalap 35"/>
            <p:cNvSpPr/>
            <p:nvPr/>
          </p:nvSpPr>
          <p:spPr>
            <a:xfrm>
              <a:off x="6372200"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8" name="Rombusz 37"/>
            <p:cNvSpPr/>
            <p:nvPr/>
          </p:nvSpPr>
          <p:spPr>
            <a:xfrm>
              <a:off x="6588224" y="1772816"/>
              <a:ext cx="864096" cy="432048"/>
            </a:xfrm>
            <a:prstGeom prst="diamond">
              <a:avLst/>
            </a:prstGeom>
            <a:solidFill>
              <a:schemeClr val="bg1"/>
            </a:solidFill>
            <a:ln w="28575">
              <a:solidFill>
                <a:srgbClr val="090C93"/>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cxnSp>
        <p:nvCxnSpPr>
          <p:cNvPr id="41" name="Egyenes összekötő nyíllal 40"/>
          <p:cNvCxnSpPr>
            <a:stCxn id="7" idx="2"/>
            <a:endCxn id="3" idx="0"/>
          </p:cNvCxnSpPr>
          <p:nvPr/>
        </p:nvCxnSpPr>
        <p:spPr>
          <a:xfrm>
            <a:off x="2339752" y="3382141"/>
            <a:ext cx="252028"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Egyenes összekötő nyíllal 41"/>
          <p:cNvCxnSpPr>
            <a:stCxn id="13" idx="2"/>
            <a:endCxn id="3" idx="0"/>
          </p:cNvCxnSpPr>
          <p:nvPr/>
        </p:nvCxnSpPr>
        <p:spPr>
          <a:xfrm flipH="1">
            <a:off x="2591780" y="3382141"/>
            <a:ext cx="2628292"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Egyenes összekötő nyíllal 44"/>
          <p:cNvCxnSpPr>
            <a:stCxn id="28" idx="2"/>
            <a:endCxn id="5" idx="0"/>
          </p:cNvCxnSpPr>
          <p:nvPr/>
        </p:nvCxnSpPr>
        <p:spPr>
          <a:xfrm>
            <a:off x="899592" y="3382141"/>
            <a:ext cx="3852428"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Egyenes összekötő nyíllal 47"/>
          <p:cNvCxnSpPr>
            <a:stCxn id="24" idx="2"/>
            <a:endCxn id="5" idx="0"/>
          </p:cNvCxnSpPr>
          <p:nvPr/>
        </p:nvCxnSpPr>
        <p:spPr>
          <a:xfrm flipH="1">
            <a:off x="4752020" y="3382141"/>
            <a:ext cx="1908212"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Egyenes összekötő nyíllal 50"/>
          <p:cNvCxnSpPr>
            <a:stCxn id="18" idx="2"/>
            <a:endCxn id="6" idx="0"/>
          </p:cNvCxnSpPr>
          <p:nvPr/>
        </p:nvCxnSpPr>
        <p:spPr>
          <a:xfrm>
            <a:off x="3779912" y="3382141"/>
            <a:ext cx="3132348"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Egyenes összekötő nyíllal 53"/>
          <p:cNvCxnSpPr>
            <a:stCxn id="36" idx="2"/>
            <a:endCxn id="6" idx="0"/>
          </p:cNvCxnSpPr>
          <p:nvPr/>
        </p:nvCxnSpPr>
        <p:spPr>
          <a:xfrm flipH="1">
            <a:off x="6912260" y="3382141"/>
            <a:ext cx="1188132"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42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childTnLst>
                          </p:cTn>
                        </p:par>
                        <p:par>
                          <p:cTn id="55" fill="hold">
                            <p:stCondLst>
                              <p:cond delay="2500"/>
                            </p:stCondLst>
                            <p:childTnLst>
                              <p:par>
                                <p:cTn id="56" presetID="10" presetClass="entr" presetSubtype="0"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childTnLst>
                          </p:cTn>
                        </p:par>
                        <p:par>
                          <p:cTn id="59" fill="hold">
                            <p:stCondLst>
                              <p:cond delay="3000"/>
                            </p:stCondLst>
                            <p:childTnLst>
                              <p:par>
                                <p:cTn id="60" presetID="10" presetClass="entr" presetSubtype="0" fill="hold"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par>
                          <p:cTn id="63" fill="hold">
                            <p:stCondLst>
                              <p:cond delay="3500"/>
                            </p:stCondLst>
                            <p:childTnLst>
                              <p:par>
                                <p:cTn id="64" presetID="10" presetClass="entr" presetSubtype="0" fill="hold"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childTnLst>
                          </p:cTn>
                        </p:par>
                        <p:par>
                          <p:cTn id="67" fill="hold">
                            <p:stCondLst>
                              <p:cond delay="4000"/>
                            </p:stCondLst>
                            <p:childTnLst>
                              <p:par>
                                <p:cTn id="68" presetID="10" presetClass="entr" presetSubtype="0" fill="hold" nodeType="after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Visszavetítés – </a:t>
            </a:r>
            <a:r>
              <a:rPr lang="hu-HU" dirty="0" err="1"/>
              <a:t>reflection</a:t>
            </a:r>
            <a:br>
              <a:rPr lang="hu-HU" dirty="0"/>
            </a:br>
            <a:r>
              <a:rPr lang="hu-HU" dirty="0"/>
              <a:t>betekintéssel - </a:t>
            </a:r>
            <a:r>
              <a:rPr lang="hu-HU" dirty="0" err="1"/>
              <a:t>introspection</a:t>
            </a:r>
            <a:endParaRPr lang="en-US" dirty="0"/>
          </a:p>
        </p:txBody>
      </p:sp>
      <p:sp>
        <p:nvSpPr>
          <p:cNvPr id="5" name="Content Placeholder 4"/>
          <p:cNvSpPr>
            <a:spLocks noGrp="1"/>
          </p:cNvSpPr>
          <p:nvPr>
            <p:ph idx="1"/>
          </p:nvPr>
        </p:nvSpPr>
        <p:spPr/>
        <p:txBody>
          <a:bodyPr/>
          <a:lstStyle/>
          <a:p>
            <a:r>
              <a:rPr lang="hu-HU" dirty="0"/>
              <a:t>// Java !!!!!</a:t>
            </a:r>
          </a:p>
          <a:p>
            <a:endParaRPr lang="hu-HU" dirty="0"/>
          </a:p>
          <a:p>
            <a:r>
              <a:rPr lang="en-US" dirty="0"/>
              <a:t>Foo </a:t>
            </a:r>
            <a:r>
              <a:rPr lang="en-US" dirty="0" err="1"/>
              <a:t>foo</a:t>
            </a:r>
            <a:r>
              <a:rPr lang="en-US" dirty="0"/>
              <a:t> = new Foo();</a:t>
            </a:r>
            <a:endParaRPr lang="hu-HU" dirty="0"/>
          </a:p>
          <a:p>
            <a:endParaRPr lang="hu-HU" dirty="0"/>
          </a:p>
          <a:p>
            <a:r>
              <a:rPr lang="hu-HU" dirty="0" err="1"/>
              <a:t>Method</a:t>
            </a:r>
            <a:r>
              <a:rPr lang="hu-HU" dirty="0"/>
              <a:t>[] m =</a:t>
            </a:r>
            <a:r>
              <a:rPr lang="en-US" dirty="0"/>
              <a:t> </a:t>
            </a:r>
            <a:r>
              <a:rPr lang="hu-HU" dirty="0" err="1"/>
              <a:t>foo.getDeclaredMethods</a:t>
            </a:r>
            <a:r>
              <a:rPr lang="en-US" dirty="0"/>
              <a:t>();</a:t>
            </a:r>
            <a:endParaRPr lang="hu-HU" dirty="0"/>
          </a:p>
          <a:p>
            <a:endParaRPr lang="hu-HU" dirty="0"/>
          </a:p>
          <a:p>
            <a:r>
              <a:rPr lang="nn-NO" dirty="0"/>
              <a:t>for(int i = 0; i &lt; m.length; i++) {</a:t>
            </a:r>
          </a:p>
          <a:p>
            <a:r>
              <a:rPr lang="nn-NO" dirty="0"/>
              <a:t>  System.out.println("method = " + m[i].toString() +</a:t>
            </a:r>
          </a:p>
          <a:p>
            <a:r>
              <a:rPr lang="nn-NO" dirty="0"/>
              <a:t>     "#params: " + m[i].getParamaterCount());</a:t>
            </a:r>
          </a:p>
          <a:p>
            <a:r>
              <a:rPr lang="nn-NO" dirty="0"/>
              <a:t>}</a:t>
            </a:r>
          </a:p>
          <a:p>
            <a:endParaRPr lang="nn-NO" dirty="0"/>
          </a:p>
        </p:txBody>
      </p:sp>
    </p:spTree>
    <p:extLst>
      <p:ext uri="{BB962C8B-B14F-4D97-AF65-F5344CB8AC3E}">
        <p14:creationId xmlns:p14="http://schemas.microsoft.com/office/powerpoint/2010/main" val="7051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Renderqueue</a:t>
            </a:r>
            <a:endParaRPr lang="en-US" dirty="0"/>
          </a:p>
        </p:txBody>
      </p:sp>
      <p:sp>
        <p:nvSpPr>
          <p:cNvPr id="3" name="Lekerekített téglalap 2"/>
          <p:cNvSpPr/>
          <p:nvPr/>
        </p:nvSpPr>
        <p:spPr>
          <a:xfrm>
            <a:off x="2037769" y="4462264"/>
            <a:ext cx="1224136" cy="1800200"/>
          </a:xfrm>
          <a:prstGeom prst="roundRect">
            <a:avLst/>
          </a:prstGeom>
          <a:pattFill prst="wdDnDiag">
            <a:fgClr>
              <a:srgbClr val="FF0000"/>
            </a:fgClr>
            <a:bgClr>
              <a:srgbClr val="FFFFFF"/>
            </a:bgClr>
          </a:patt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Lekerekített téglalap 4"/>
          <p:cNvSpPr/>
          <p:nvPr/>
        </p:nvSpPr>
        <p:spPr>
          <a:xfrm>
            <a:off x="4198009" y="4462264"/>
            <a:ext cx="1224136" cy="1800200"/>
          </a:xfrm>
          <a:prstGeom prst="roundRect">
            <a:avLst/>
          </a:prstGeom>
          <a:solidFill>
            <a:srgbClr val="FF0000"/>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 name="Lekerekített téglalap 5"/>
          <p:cNvSpPr/>
          <p:nvPr/>
        </p:nvSpPr>
        <p:spPr>
          <a:xfrm>
            <a:off x="6358249" y="4462264"/>
            <a:ext cx="1224136" cy="1800200"/>
          </a:xfrm>
          <a:prstGeom prst="roundRect">
            <a:avLst/>
          </a:prstGeom>
          <a:solidFill>
            <a:schemeClr val="bg1"/>
          </a:solidFill>
          <a:ln w="28575">
            <a:solidFill>
              <a:srgbClr val="100A92"/>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4" name="Csoportba foglalás 11"/>
          <p:cNvGrpSpPr/>
          <p:nvPr/>
        </p:nvGrpSpPr>
        <p:grpSpPr>
          <a:xfrm>
            <a:off x="4630057" y="1581944"/>
            <a:ext cx="1296144" cy="1800200"/>
            <a:chOff x="2339752" y="1052736"/>
            <a:chExt cx="1296144" cy="1800200"/>
          </a:xfrm>
        </p:grpSpPr>
        <p:sp>
          <p:nvSpPr>
            <p:cNvPr id="13" name="Lekerekített téglalap 12"/>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Ellipszis 13"/>
            <p:cNvSpPr/>
            <p:nvPr/>
          </p:nvSpPr>
          <p:spPr>
            <a:xfrm>
              <a:off x="2555776" y="1484784"/>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 name="Ellipszis 14"/>
            <p:cNvSpPr/>
            <p:nvPr/>
          </p:nvSpPr>
          <p:spPr>
            <a:xfrm>
              <a:off x="2555776" y="1988840"/>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1" name="Csoportba foglalás 21"/>
          <p:cNvGrpSpPr/>
          <p:nvPr/>
        </p:nvGrpSpPr>
        <p:grpSpPr>
          <a:xfrm>
            <a:off x="3189897" y="1581944"/>
            <a:ext cx="1296144" cy="1800200"/>
            <a:chOff x="2483768" y="1124744"/>
            <a:chExt cx="1296144" cy="1800200"/>
          </a:xfrm>
        </p:grpSpPr>
        <p:sp>
          <p:nvSpPr>
            <p:cNvPr id="18" name="Lekerekített téglalap 17"/>
            <p:cNvSpPr/>
            <p:nvPr/>
          </p:nvSpPr>
          <p:spPr>
            <a:xfrm>
              <a:off x="2483768" y="1124744"/>
              <a:ext cx="1296144" cy="1800200"/>
            </a:xfrm>
            <a:prstGeom prst="roundRect">
              <a:avLst/>
            </a:prstGeom>
            <a:solidFill>
              <a:schemeClr val="bg1"/>
            </a:solidFill>
            <a:ln w="28575">
              <a:solidFill>
                <a:schemeClr val="tx1"/>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olyamatábra: Lyukszalag 20"/>
            <p:cNvSpPr/>
            <p:nvPr/>
          </p:nvSpPr>
          <p:spPr>
            <a:xfrm>
              <a:off x="2699792" y="1700808"/>
              <a:ext cx="864096" cy="504056"/>
            </a:xfrm>
            <a:prstGeom prst="flowChartPunchedTape">
              <a:avLst/>
            </a:prstGeom>
            <a:solidFill>
              <a:schemeClr val="bg1"/>
            </a:solidFill>
            <a:ln w="28575">
              <a:solidFill>
                <a:srgbClr val="090C93"/>
              </a:solidFill>
              <a:round/>
              <a:headEnd/>
              <a:tailEnd/>
            </a:ln>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2" name="Csoportba foglalás 10"/>
          <p:cNvGrpSpPr/>
          <p:nvPr/>
        </p:nvGrpSpPr>
        <p:grpSpPr>
          <a:xfrm>
            <a:off x="1749737" y="1581944"/>
            <a:ext cx="1296144" cy="1800200"/>
            <a:chOff x="2339752" y="1052736"/>
            <a:chExt cx="1296144" cy="1800200"/>
          </a:xfrm>
        </p:grpSpPr>
        <p:sp>
          <p:nvSpPr>
            <p:cNvPr id="7" name="Lekerekített téglalap 6"/>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 name="Ellipszis 7"/>
            <p:cNvSpPr/>
            <p:nvPr/>
          </p:nvSpPr>
          <p:spPr>
            <a:xfrm>
              <a:off x="2555776" y="1268760"/>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9" name="Ellipszis 8"/>
            <p:cNvSpPr/>
            <p:nvPr/>
          </p:nvSpPr>
          <p:spPr>
            <a:xfrm>
              <a:off x="2555776" y="1772816"/>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 name="Ellipszis 9"/>
            <p:cNvSpPr/>
            <p:nvPr/>
          </p:nvSpPr>
          <p:spPr>
            <a:xfrm>
              <a:off x="2555776" y="2276872"/>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6" name="Csoportba foglalás 22"/>
          <p:cNvGrpSpPr/>
          <p:nvPr/>
        </p:nvGrpSpPr>
        <p:grpSpPr>
          <a:xfrm>
            <a:off x="6070217" y="1581944"/>
            <a:ext cx="1296144" cy="1800200"/>
            <a:chOff x="2339752" y="1052736"/>
            <a:chExt cx="1296144" cy="1800200"/>
          </a:xfrm>
        </p:grpSpPr>
        <p:sp>
          <p:nvSpPr>
            <p:cNvPr id="24" name="Lekerekített téglalap 23"/>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Ellipszis 24"/>
            <p:cNvSpPr/>
            <p:nvPr/>
          </p:nvSpPr>
          <p:spPr>
            <a:xfrm>
              <a:off x="2555776" y="1484784"/>
              <a:ext cx="864096" cy="360040"/>
            </a:xfrm>
            <a:prstGeom prst="ellipse">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6" name="Ellipszis 25"/>
            <p:cNvSpPr/>
            <p:nvPr/>
          </p:nvSpPr>
          <p:spPr>
            <a:xfrm>
              <a:off x="2555776" y="1988840"/>
              <a:ext cx="864096" cy="360040"/>
            </a:xfrm>
            <a:prstGeom prst="ellipse">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7" name="Csoportba foglalás 33"/>
          <p:cNvGrpSpPr/>
          <p:nvPr/>
        </p:nvGrpSpPr>
        <p:grpSpPr>
          <a:xfrm>
            <a:off x="309577" y="1581944"/>
            <a:ext cx="1296144" cy="1800200"/>
            <a:chOff x="6372200" y="1124744"/>
            <a:chExt cx="1296144" cy="1800200"/>
          </a:xfrm>
        </p:grpSpPr>
        <p:sp>
          <p:nvSpPr>
            <p:cNvPr id="28" name="Lekerekített téglalap 27"/>
            <p:cNvSpPr/>
            <p:nvPr/>
          </p:nvSpPr>
          <p:spPr>
            <a:xfrm>
              <a:off x="6372200"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1" name="Rombusz 30"/>
            <p:cNvSpPr/>
            <p:nvPr/>
          </p:nvSpPr>
          <p:spPr>
            <a:xfrm>
              <a:off x="6588224" y="1268760"/>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2" name="Rombusz 31"/>
            <p:cNvSpPr/>
            <p:nvPr/>
          </p:nvSpPr>
          <p:spPr>
            <a:xfrm>
              <a:off x="6588224" y="1772816"/>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Rombusz 32"/>
            <p:cNvSpPr/>
            <p:nvPr/>
          </p:nvSpPr>
          <p:spPr>
            <a:xfrm>
              <a:off x="6588224" y="2276872"/>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9" name="Csoportba foglalás 34"/>
          <p:cNvGrpSpPr/>
          <p:nvPr/>
        </p:nvGrpSpPr>
        <p:grpSpPr>
          <a:xfrm>
            <a:off x="7510377" y="1581944"/>
            <a:ext cx="1296144" cy="1800200"/>
            <a:chOff x="6372200" y="1124744"/>
            <a:chExt cx="1296144" cy="1800200"/>
          </a:xfrm>
        </p:grpSpPr>
        <p:sp>
          <p:nvSpPr>
            <p:cNvPr id="36" name="Lekerekített téglalap 35"/>
            <p:cNvSpPr/>
            <p:nvPr/>
          </p:nvSpPr>
          <p:spPr>
            <a:xfrm>
              <a:off x="6372200"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8" name="Rombusz 37"/>
            <p:cNvSpPr/>
            <p:nvPr/>
          </p:nvSpPr>
          <p:spPr>
            <a:xfrm>
              <a:off x="6588224" y="1772816"/>
              <a:ext cx="864096" cy="432048"/>
            </a:xfrm>
            <a:prstGeom prst="diamond">
              <a:avLst/>
            </a:prstGeom>
            <a:solidFill>
              <a:schemeClr val="bg1"/>
            </a:solidFill>
            <a:ln w="28575">
              <a:solidFill>
                <a:srgbClr val="090C93"/>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0139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00538 -0.00463 L -0.171 -0.00486 " pathEditMode="relative" rAng="0" ptsTypes="AA">
                                      <p:cBhvr>
                                        <p:cTn id="6" dur="500" fill="hold"/>
                                        <p:tgtEl>
                                          <p:spTgt spid="12"/>
                                        </p:tgtEl>
                                        <p:attrNameLst>
                                          <p:attrName>ppt_x</p:attrName>
                                          <p:attrName>ppt_y</p:attrName>
                                        </p:attrNameLst>
                                      </p:cBhvr>
                                      <p:rCtr x="-83" y="0"/>
                                    </p:animMotion>
                                  </p:childTnLst>
                                </p:cTn>
                              </p:par>
                              <p:par>
                                <p:cTn id="7" presetID="35" presetClass="path" presetSubtype="0" accel="50000" decel="50000" fill="hold" nodeType="withEffect">
                                  <p:stCondLst>
                                    <p:cond delay="0"/>
                                  </p:stCondLst>
                                  <p:childTnLst>
                                    <p:animMotion origin="layout" path="M 2.22222E-6 -1.48148E-6 L 0.32309 0.00023 " pathEditMode="relative" rAng="0" ptsTypes="AA">
                                      <p:cBhvr>
                                        <p:cTn id="8" dur="500" fill="hold"/>
                                        <p:tgtEl>
                                          <p:spTgt spid="17"/>
                                        </p:tgtEl>
                                        <p:attrNameLst>
                                          <p:attrName>ppt_x</p:attrName>
                                          <p:attrName>ppt_y</p:attrName>
                                        </p:attrNameLst>
                                      </p:cBhvr>
                                      <p:rCtr x="161" y="0"/>
                                    </p:animMotion>
                                  </p:childTnLst>
                                </p:cTn>
                              </p:par>
                              <p:par>
                                <p:cTn id="9" presetID="35" presetClass="path" presetSubtype="0" accel="50000" decel="50000" fill="hold" nodeType="withEffect">
                                  <p:stCondLst>
                                    <p:cond delay="0"/>
                                  </p:stCondLst>
                                  <p:childTnLst>
                                    <p:animMotion origin="layout" path="M 4.44444E-6 -2.96296E-6 L 0.31475 -2.96296E-6 " pathEditMode="relative" rAng="0" ptsTypes="AA">
                                      <p:cBhvr>
                                        <p:cTn id="10" dur="500" fill="hold"/>
                                        <p:tgtEl>
                                          <p:spTgt spid="11"/>
                                        </p:tgtEl>
                                        <p:attrNameLst>
                                          <p:attrName>ppt_x</p:attrName>
                                          <p:attrName>ppt_y</p:attrName>
                                        </p:attrNameLst>
                                      </p:cBhvr>
                                      <p:rCtr x="157" y="0"/>
                                    </p:animMotion>
                                  </p:childTnLst>
                                </p:cTn>
                              </p:par>
                              <p:par>
                                <p:cTn id="11" presetID="35" presetClass="path" presetSubtype="0" accel="50000" decel="50000" fill="hold" nodeType="withEffect">
                                  <p:stCondLst>
                                    <p:cond delay="0"/>
                                  </p:stCondLst>
                                  <p:childTnLst>
                                    <p:animMotion origin="layout" path="M -0.00539 0.00046 L -0.32032 -0.00463 " pathEditMode="relative" rAng="0" ptsTypes="AA">
                                      <p:cBhvr>
                                        <p:cTn id="12" dur="500" fill="hold"/>
                                        <p:tgtEl>
                                          <p:spTgt spid="4"/>
                                        </p:tgtEl>
                                        <p:attrNameLst>
                                          <p:attrName>ppt_x</p:attrName>
                                          <p:attrName>ppt_y</p:attrName>
                                        </p:attrNameLst>
                                      </p:cBhvr>
                                      <p:rCtr x="-157" y="-3"/>
                                    </p:animMotion>
                                  </p:childTnLst>
                                </p:cTn>
                              </p:par>
                              <p:par>
                                <p:cTn id="13" presetID="35" presetClass="path" presetSubtype="0" accel="50000" decel="50000" fill="hold" nodeType="withEffect">
                                  <p:stCondLst>
                                    <p:cond delay="0"/>
                                  </p:stCondLst>
                                  <p:childTnLst>
                                    <p:animMotion origin="layout" path="M -4.72222E-6 3.7037E-6 L -0.15746 3.7037E-6 " pathEditMode="relative" rAng="0" ptsTypes="AA">
                                      <p:cBhvr>
                                        <p:cTn id="14" dur="500" fill="hold"/>
                                        <p:tgtEl>
                                          <p:spTgt spid="16"/>
                                        </p:tgtEl>
                                        <p:attrNameLst>
                                          <p:attrName>ppt_x</p:attrName>
                                          <p:attrName>ppt_y</p:attrName>
                                        </p:attrNameLst>
                                      </p:cBhvr>
                                      <p:rCtr x="-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GameObject</a:t>
            </a:r>
            <a:r>
              <a:rPr lang="en-US" dirty="0"/>
              <a:t> / Entity</a:t>
            </a:r>
          </a:p>
        </p:txBody>
      </p:sp>
      <p:sp>
        <p:nvSpPr>
          <p:cNvPr id="3" name="Téglalap 2"/>
          <p:cNvSpPr/>
          <p:nvPr/>
        </p:nvSpPr>
        <p:spPr bwMode="auto">
          <a:xfrm>
            <a:off x="323528" y="1988840"/>
            <a:ext cx="3744416" cy="201622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a:ln>
                  <a:noFill/>
                </a:ln>
                <a:solidFill>
                  <a:schemeClr val="tx1"/>
                </a:solidFill>
                <a:effectLst/>
                <a:latin typeface="Whipsmart" pitchFamily="34" charset="0"/>
              </a:rPr>
              <a:t>Scene</a:t>
            </a:r>
          </a:p>
        </p:txBody>
      </p:sp>
      <p:sp>
        <p:nvSpPr>
          <p:cNvPr id="4" name="Téglalap 3"/>
          <p:cNvSpPr/>
          <p:nvPr/>
        </p:nvSpPr>
        <p:spPr bwMode="auto">
          <a:xfrm>
            <a:off x="5508104" y="1988840"/>
            <a:ext cx="3096344" cy="201622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a:ln>
                  <a:noFill/>
                </a:ln>
                <a:solidFill>
                  <a:schemeClr val="tx1"/>
                </a:solidFill>
                <a:effectLst/>
                <a:latin typeface="Whipsmart" pitchFamily="34" charset="0"/>
              </a:rPr>
              <a:t>Entity</a:t>
            </a:r>
          </a:p>
        </p:txBody>
      </p:sp>
      <p:sp>
        <p:nvSpPr>
          <p:cNvPr id="5" name="Téglalap 4"/>
          <p:cNvSpPr/>
          <p:nvPr/>
        </p:nvSpPr>
        <p:spPr bwMode="auto">
          <a:xfrm>
            <a:off x="323528" y="4005064"/>
            <a:ext cx="3744416" cy="42366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600" b="0" i="0" u="none" strike="noStrike" cap="none" normalizeH="0" baseline="0" dirty="0">
              <a:ln>
                <a:noFill/>
              </a:ln>
              <a:solidFill>
                <a:schemeClr val="tx1"/>
              </a:solidFill>
              <a:effectLst/>
              <a:latin typeface="Whipsmart" pitchFamily="34" charset="0"/>
            </a:endParaRPr>
          </a:p>
        </p:txBody>
      </p:sp>
      <p:sp>
        <p:nvSpPr>
          <p:cNvPr id="7" name="Téglalap 6"/>
          <p:cNvSpPr/>
          <p:nvPr/>
        </p:nvSpPr>
        <p:spPr bwMode="auto">
          <a:xfrm>
            <a:off x="323528" y="4437112"/>
            <a:ext cx="3744416" cy="1584176"/>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err="1">
                <a:ln>
                  <a:noFill/>
                </a:ln>
                <a:solidFill>
                  <a:schemeClr val="tx1"/>
                </a:solidFill>
                <a:effectLst/>
                <a:latin typeface="Whipsmart" pitchFamily="34" charset="0"/>
              </a:rPr>
              <a:t>frameMove</a:t>
            </a:r>
            <a:r>
              <a:rPr kumimoji="0" lang="en-US" sz="3600" b="0" i="0" u="none" strike="noStrike" cap="none" normalizeH="0" baseline="0" dirty="0">
                <a:ln>
                  <a:noFill/>
                </a:ln>
                <a:solidFill>
                  <a:schemeClr val="tx1"/>
                </a:solidFill>
                <a:effectLst/>
                <a:latin typeface="Whipsmart" pitchFamily="34" charset="0"/>
              </a:rPr>
              <a: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600" dirty="0" err="1">
                <a:solidFill>
                  <a:schemeClr val="tx1"/>
                </a:solidFill>
                <a:latin typeface="Whipsmart" pitchFamily="34" charset="0"/>
              </a:rPr>
              <a:t>frameRender</a:t>
            </a:r>
            <a:r>
              <a:rPr lang="en-US" sz="3600" dirty="0">
                <a:solidFill>
                  <a:schemeClr val="tx1"/>
                </a:solidFill>
                <a:latin typeface="Whipsmart" pitchFamily="34" charset="0"/>
              </a:rPr>
              <a:t>()</a:t>
            </a:r>
            <a:endParaRPr kumimoji="0" lang="en-US" sz="3600" b="0" i="0" u="none" strike="noStrike" cap="none" normalizeH="0" baseline="0" dirty="0">
              <a:ln>
                <a:noFill/>
              </a:ln>
              <a:solidFill>
                <a:schemeClr val="tx1"/>
              </a:solidFill>
              <a:effectLst/>
              <a:latin typeface="Whipsmart" pitchFamily="34" charset="0"/>
            </a:endParaRPr>
          </a:p>
        </p:txBody>
      </p:sp>
      <p:sp>
        <p:nvSpPr>
          <p:cNvPr id="8" name="Téglalap 7"/>
          <p:cNvSpPr/>
          <p:nvPr/>
        </p:nvSpPr>
        <p:spPr bwMode="auto">
          <a:xfrm>
            <a:off x="5508104" y="4005064"/>
            <a:ext cx="3096344" cy="432048"/>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600" b="0" i="0" u="none" strike="noStrike" cap="none" normalizeH="0" baseline="0" dirty="0">
              <a:ln>
                <a:noFill/>
              </a:ln>
              <a:solidFill>
                <a:schemeClr val="tx1"/>
              </a:solidFill>
              <a:effectLst/>
              <a:latin typeface="Whipsmart" pitchFamily="34" charset="0"/>
            </a:endParaRPr>
          </a:p>
        </p:txBody>
      </p:sp>
      <p:sp>
        <p:nvSpPr>
          <p:cNvPr id="9" name="Téglalap 8"/>
          <p:cNvSpPr/>
          <p:nvPr/>
        </p:nvSpPr>
        <p:spPr bwMode="auto">
          <a:xfrm>
            <a:off x="5508104" y="4437112"/>
            <a:ext cx="3096344" cy="165618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hu-HU" sz="3600" b="0" i="0" u="none" strike="noStrike" cap="none" normalizeH="0" baseline="0" dirty="0" err="1">
                <a:ln>
                  <a:noFill/>
                </a:ln>
                <a:solidFill>
                  <a:schemeClr val="tx1"/>
                </a:solidFill>
                <a:effectLst/>
                <a:latin typeface="Whipsmart" pitchFamily="34" charset="0"/>
              </a:rPr>
              <a:t>move</a:t>
            </a:r>
            <a:r>
              <a:rPr kumimoji="0" lang="en-US" sz="3600" b="0" i="0" u="none" strike="noStrike" cap="none" normalizeH="0" baseline="0" dirty="0">
                <a:ln>
                  <a:noFill/>
                </a:ln>
                <a:solidFill>
                  <a:schemeClr val="tx1"/>
                </a:solidFill>
                <a:effectLst/>
                <a:latin typeface="Whipsmart" pitchFamily="34" charset="0"/>
              </a:rPr>
              <a: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600" dirty="0">
                <a:solidFill>
                  <a:schemeClr val="tx1"/>
                </a:solidFill>
                <a:latin typeface="Whipsmart" pitchFamily="34" charset="0"/>
              </a:rPr>
              <a:t>render()</a:t>
            </a:r>
            <a:endParaRPr kumimoji="0" lang="en-US" sz="3600" b="0" i="0" u="none" strike="noStrike" cap="none" normalizeH="0" baseline="0" dirty="0">
              <a:ln>
                <a:noFill/>
              </a:ln>
              <a:solidFill>
                <a:schemeClr val="tx1"/>
              </a:solidFill>
              <a:effectLst/>
              <a:latin typeface="Whipsmart" pitchFamily="34" charset="0"/>
            </a:endParaRPr>
          </a:p>
        </p:txBody>
      </p:sp>
      <p:cxnSp>
        <p:nvCxnSpPr>
          <p:cNvPr id="12" name="Egyenes összekötő 11"/>
          <p:cNvCxnSpPr>
            <a:stCxn id="13" idx="3"/>
            <a:endCxn id="4" idx="1"/>
          </p:cNvCxnSpPr>
          <p:nvPr/>
        </p:nvCxnSpPr>
        <p:spPr bwMode="auto">
          <a:xfrm>
            <a:off x="4788024" y="2996952"/>
            <a:ext cx="72008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3" name="Rombusz 12"/>
          <p:cNvSpPr/>
          <p:nvPr/>
        </p:nvSpPr>
        <p:spPr bwMode="auto">
          <a:xfrm>
            <a:off x="3917230" y="2636912"/>
            <a:ext cx="870794" cy="720080"/>
          </a:xfrm>
          <a:prstGeom prst="diamond">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Whipsmart" pitchFamily="34" charset="0"/>
            </a:endParaRPr>
          </a:p>
        </p:txBody>
      </p:sp>
    </p:spTree>
    <p:extLst>
      <p:ext uri="{BB962C8B-B14F-4D97-AF65-F5344CB8AC3E}">
        <p14:creationId xmlns:p14="http://schemas.microsoft.com/office/powerpoint/2010/main" val="1236865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 az entitás?</a:t>
            </a:r>
            <a:endParaRPr lang="en-US" dirty="0"/>
          </a:p>
        </p:txBody>
      </p:sp>
      <p:sp>
        <p:nvSpPr>
          <p:cNvPr id="3" name="Tartalom helye 2"/>
          <p:cNvSpPr>
            <a:spLocks noGrp="1"/>
          </p:cNvSpPr>
          <p:nvPr>
            <p:ph idx="1"/>
          </p:nvPr>
        </p:nvSpPr>
        <p:spPr/>
        <p:txBody>
          <a:bodyPr>
            <a:normAutofit/>
          </a:bodyPr>
          <a:lstStyle/>
          <a:p>
            <a:pPr marL="341313" indent="-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dirty="0"/>
              <a:t>színtér </a:t>
            </a:r>
            <a:r>
              <a:rPr lang="en-US" dirty="0"/>
              <a:t>= </a:t>
            </a:r>
            <a:r>
              <a:rPr lang="hu-HU" dirty="0"/>
              <a:t>entitások</a:t>
            </a:r>
            <a:r>
              <a:rPr lang="en-US" dirty="0"/>
              <a:t> + </a:t>
            </a:r>
            <a:r>
              <a:rPr lang="hu-HU" dirty="0"/>
              <a:t>speciálisan kezelt elemek</a:t>
            </a:r>
            <a:endParaRPr lang="en-US"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err="1"/>
              <a:t>renderable</a:t>
            </a:r>
            <a:r>
              <a:rPr lang="en-US" sz="2800" dirty="0"/>
              <a:t>, </a:t>
            </a:r>
            <a:r>
              <a:rPr lang="hu-HU" sz="2800" dirty="0"/>
              <a:t>fizikail</a:t>
            </a:r>
            <a:r>
              <a:rPr lang="en-US" sz="2800" dirty="0"/>
              <a:t>a</a:t>
            </a:r>
            <a:r>
              <a:rPr lang="hu-HU" sz="2800" dirty="0"/>
              <a:t>g animált</a:t>
            </a:r>
            <a:r>
              <a:rPr lang="en-US" sz="2800" dirty="0"/>
              <a:t>, </a:t>
            </a:r>
            <a:r>
              <a:rPr lang="hu-HU" sz="2800" dirty="0"/>
              <a:t>játékos</a:t>
            </a:r>
            <a:r>
              <a:rPr lang="en-US" sz="2800" dirty="0"/>
              <a:t>/AI </a:t>
            </a:r>
            <a:r>
              <a:rPr lang="hu-HU" sz="2800" dirty="0"/>
              <a:t>vezérelt</a:t>
            </a:r>
            <a:endParaRPr lang="en-US" sz="2800"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minél több funkciót adunk az entitásnak, annál kevésbé konkrét</a:t>
            </a:r>
            <a:endParaRPr lang="en-US" sz="2800"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ég</a:t>
            </a:r>
            <a:r>
              <a:rPr lang="en-US" sz="2800" dirty="0"/>
              <a:t>? </a:t>
            </a:r>
            <a:r>
              <a:rPr lang="hu-HU" sz="2800" dirty="0"/>
              <a:t>kamerák</a:t>
            </a:r>
            <a:r>
              <a:rPr lang="en-US" sz="2800" dirty="0"/>
              <a:t>? </a:t>
            </a:r>
            <a:r>
              <a:rPr lang="hu-HU" sz="2800" dirty="0"/>
              <a:t>fényforrások</a:t>
            </a:r>
            <a:r>
              <a:rPr lang="en-US" sz="2800" dirty="0"/>
              <a:t>? trigger </a:t>
            </a:r>
            <a:r>
              <a:rPr lang="hu-HU" sz="2800" dirty="0"/>
              <a:t>zónák</a:t>
            </a:r>
            <a:r>
              <a:rPr lang="en-US" sz="2800" dirty="0"/>
              <a:t>?</a:t>
            </a:r>
            <a:endParaRPr lang="hu-HU" sz="2800" dirty="0"/>
          </a:p>
        </p:txBody>
      </p:sp>
    </p:spTree>
    <p:extLst>
      <p:ext uri="{BB962C8B-B14F-4D97-AF65-F5344CB8AC3E}">
        <p14:creationId xmlns:p14="http://schemas.microsoft.com/office/powerpoint/2010/main" val="166825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ekerekített téglalap 48"/>
          <p:cNvSpPr/>
          <p:nvPr/>
        </p:nvSpPr>
        <p:spPr bwMode="auto">
          <a:xfrm>
            <a:off x="5508104" y="5896744"/>
            <a:ext cx="3275856" cy="57606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800" dirty="0">
                <a:solidFill>
                  <a:schemeClr val="tx1"/>
                </a:solidFill>
                <a:latin typeface="Whipsmart" pitchFamily="34" charset="0"/>
              </a:rPr>
              <a:t>M = T</a:t>
            </a:r>
            <a:r>
              <a:rPr lang="en-US" sz="2800" baseline="-25000" dirty="0">
                <a:solidFill>
                  <a:schemeClr val="tx1"/>
                </a:solidFill>
                <a:latin typeface="Whipsmart" pitchFamily="34" charset="0"/>
              </a:rPr>
              <a:t>0</a:t>
            </a:r>
            <a:r>
              <a:rPr lang="en-US" sz="2800" dirty="0">
                <a:solidFill>
                  <a:schemeClr val="tx1"/>
                </a:solidFill>
                <a:latin typeface="Whipsmart" pitchFamily="34" charset="0"/>
              </a:rPr>
              <a:t> T</a:t>
            </a:r>
            <a:r>
              <a:rPr lang="en-US" sz="2800" baseline="-25000" dirty="0">
                <a:solidFill>
                  <a:schemeClr val="tx1"/>
                </a:solidFill>
                <a:latin typeface="Whipsmart" pitchFamily="34" charset="0"/>
              </a:rPr>
              <a:t>1</a:t>
            </a:r>
            <a:r>
              <a:rPr lang="en-US" sz="2800" dirty="0">
                <a:solidFill>
                  <a:schemeClr val="tx1"/>
                </a:solidFill>
                <a:latin typeface="Whipsmart" pitchFamily="34" charset="0"/>
              </a:rPr>
              <a:t> T</a:t>
            </a:r>
            <a:r>
              <a:rPr lang="en-US" sz="2800" baseline="-25000" dirty="0">
                <a:solidFill>
                  <a:schemeClr val="tx1"/>
                </a:solidFill>
                <a:latin typeface="Whipsmart" pitchFamily="34" charset="0"/>
              </a:rPr>
              <a:t>4</a:t>
            </a:r>
          </a:p>
        </p:txBody>
      </p:sp>
      <p:sp>
        <p:nvSpPr>
          <p:cNvPr id="2" name="Cím 1"/>
          <p:cNvSpPr>
            <a:spLocks noGrp="1"/>
          </p:cNvSpPr>
          <p:nvPr>
            <p:ph type="title"/>
          </p:nvPr>
        </p:nvSpPr>
        <p:spPr/>
        <p:txBody>
          <a:bodyPr/>
          <a:lstStyle/>
          <a:p>
            <a:r>
              <a:rPr lang="hu-HU" dirty="0"/>
              <a:t>Entitástároló adatszerkezetek</a:t>
            </a:r>
            <a:endParaRPr lang="en-US" dirty="0"/>
          </a:p>
        </p:txBody>
      </p:sp>
      <p:sp>
        <p:nvSpPr>
          <p:cNvPr id="3" name="Tartalom helye 2"/>
          <p:cNvSpPr>
            <a:spLocks noGrp="1"/>
          </p:cNvSpPr>
          <p:nvPr>
            <p:ph idx="1"/>
          </p:nvPr>
        </p:nvSpPr>
        <p:spPr/>
        <p:txBody>
          <a:bodyPr vert="horz" lIns="91440" tIns="45720" rIns="91440" bIns="45720" rtlCol="0">
            <a:normAutofit/>
          </a:bodyPr>
          <a:lstStyle/>
          <a:p>
            <a:pPr marL="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altLang="en-US" dirty="0"/>
              <a:t>név szerinti, </a:t>
            </a:r>
            <a:r>
              <a:rPr lang="hu-HU" altLang="en-US" dirty="0" err="1"/>
              <a:t>szkripteléshez</a:t>
            </a:r>
            <a:endParaRPr lang="en-US" altLang="en-US" dirty="0"/>
          </a:p>
          <a:p>
            <a:pPr marL="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altLang="en-US" dirty="0" err="1"/>
              <a:t>térefelosztás</a:t>
            </a:r>
            <a:r>
              <a:rPr lang="hu-HU" altLang="en-US" dirty="0"/>
              <a:t> </a:t>
            </a:r>
            <a:r>
              <a:rPr lang="en-US" altLang="en-US" dirty="0"/>
              <a:t>(</a:t>
            </a:r>
            <a:r>
              <a:rPr lang="hu-HU" altLang="en-US" dirty="0" err="1"/>
              <a:t>pl</a:t>
            </a:r>
            <a:r>
              <a:rPr lang="en-US" altLang="en-US" dirty="0"/>
              <a:t>. octree) </a:t>
            </a:r>
            <a:r>
              <a:rPr lang="hu-HU" altLang="en-US" dirty="0"/>
              <a:t>ütközéshez, közelségi kereséshez</a:t>
            </a:r>
            <a:endParaRPr lang="en-US" altLang="en-US" dirty="0"/>
          </a:p>
          <a:p>
            <a:pPr marL="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altLang="en-US" dirty="0" err="1"/>
              <a:t>színtérgráf</a:t>
            </a:r>
            <a:endParaRPr lang="hu-HU" altLang="en-US" dirty="0"/>
          </a:p>
        </p:txBody>
      </p:sp>
      <p:sp>
        <p:nvSpPr>
          <p:cNvPr id="4" name="Lekerekített téglalap 3"/>
          <p:cNvSpPr/>
          <p:nvPr/>
        </p:nvSpPr>
        <p:spPr bwMode="auto">
          <a:xfrm>
            <a:off x="4139952" y="2971800"/>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5" name="Lekerekített téglalap 4"/>
          <p:cNvSpPr/>
          <p:nvPr/>
        </p:nvSpPr>
        <p:spPr bwMode="auto">
          <a:xfrm>
            <a:off x="5436096" y="2971800"/>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0</a:t>
            </a:r>
          </a:p>
        </p:txBody>
      </p:sp>
      <p:sp>
        <p:nvSpPr>
          <p:cNvPr id="8" name="Lekerekített téglalap 7"/>
          <p:cNvSpPr/>
          <p:nvPr/>
        </p:nvSpPr>
        <p:spPr bwMode="auto">
          <a:xfrm>
            <a:off x="3131840" y="4051920"/>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9" name="Lekerekített téglalap 8"/>
          <p:cNvSpPr/>
          <p:nvPr/>
        </p:nvSpPr>
        <p:spPr bwMode="auto">
          <a:xfrm>
            <a:off x="4427984" y="4051920"/>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1</a:t>
            </a:r>
          </a:p>
        </p:txBody>
      </p:sp>
      <p:sp>
        <p:nvSpPr>
          <p:cNvPr id="10" name="Lekerekített téglalap 9"/>
          <p:cNvSpPr/>
          <p:nvPr/>
        </p:nvSpPr>
        <p:spPr bwMode="auto">
          <a:xfrm>
            <a:off x="5724128" y="3979912"/>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11" name="Lekerekített téglalap 10"/>
          <p:cNvSpPr/>
          <p:nvPr/>
        </p:nvSpPr>
        <p:spPr bwMode="auto">
          <a:xfrm>
            <a:off x="7020272" y="3979912"/>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2</a:t>
            </a:r>
          </a:p>
        </p:txBody>
      </p:sp>
      <p:sp>
        <p:nvSpPr>
          <p:cNvPr id="12" name="Lekerekített téglalap 11"/>
          <p:cNvSpPr/>
          <p:nvPr/>
        </p:nvSpPr>
        <p:spPr bwMode="auto">
          <a:xfrm>
            <a:off x="1691680" y="5060032"/>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13" name="Lekerekített téglalap 12"/>
          <p:cNvSpPr/>
          <p:nvPr/>
        </p:nvSpPr>
        <p:spPr bwMode="auto">
          <a:xfrm>
            <a:off x="2987824" y="5060032"/>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3</a:t>
            </a:r>
          </a:p>
        </p:txBody>
      </p:sp>
      <p:sp>
        <p:nvSpPr>
          <p:cNvPr id="14" name="Lekerekített téglalap 13"/>
          <p:cNvSpPr/>
          <p:nvPr/>
        </p:nvSpPr>
        <p:spPr bwMode="auto">
          <a:xfrm>
            <a:off x="3923928" y="5060032"/>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15" name="Lekerekített téglalap 14"/>
          <p:cNvSpPr/>
          <p:nvPr/>
        </p:nvSpPr>
        <p:spPr bwMode="auto">
          <a:xfrm>
            <a:off x="5220072" y="5060032"/>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4</a:t>
            </a:r>
          </a:p>
        </p:txBody>
      </p:sp>
      <p:cxnSp>
        <p:nvCxnSpPr>
          <p:cNvPr id="17" name="Egyenes összekötő nyíllal 16"/>
          <p:cNvCxnSpPr>
            <a:stCxn id="4" idx="2"/>
            <a:endCxn id="8" idx="0"/>
          </p:cNvCxnSpPr>
          <p:nvPr/>
        </p:nvCxnSpPr>
        <p:spPr bwMode="auto">
          <a:xfrm flipH="1">
            <a:off x="3815916" y="3547864"/>
            <a:ext cx="1008112" cy="50405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8" name="Egyenes összekötő nyíllal 17"/>
          <p:cNvCxnSpPr>
            <a:stCxn id="4" idx="2"/>
            <a:endCxn id="10" idx="0"/>
          </p:cNvCxnSpPr>
          <p:nvPr/>
        </p:nvCxnSpPr>
        <p:spPr bwMode="auto">
          <a:xfrm>
            <a:off x="4824028" y="3547864"/>
            <a:ext cx="1584176"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1" name="Egyenes összekötő nyíllal 20"/>
          <p:cNvCxnSpPr>
            <a:stCxn id="8" idx="2"/>
            <a:endCxn id="12" idx="0"/>
          </p:cNvCxnSpPr>
          <p:nvPr/>
        </p:nvCxnSpPr>
        <p:spPr bwMode="auto">
          <a:xfrm flipH="1">
            <a:off x="2375756" y="4627984"/>
            <a:ext cx="1440160"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4" name="Egyenes összekötő nyíllal 23"/>
          <p:cNvCxnSpPr>
            <a:stCxn id="8" idx="2"/>
            <a:endCxn id="14" idx="0"/>
          </p:cNvCxnSpPr>
          <p:nvPr/>
        </p:nvCxnSpPr>
        <p:spPr bwMode="auto">
          <a:xfrm>
            <a:off x="3815916" y="4627984"/>
            <a:ext cx="792088"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7" name="Lekerekített téglalap 26"/>
          <p:cNvSpPr/>
          <p:nvPr/>
        </p:nvSpPr>
        <p:spPr bwMode="auto">
          <a:xfrm>
            <a:off x="539552" y="5896744"/>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28" name="Lekerekített téglalap 27"/>
          <p:cNvSpPr/>
          <p:nvPr/>
        </p:nvSpPr>
        <p:spPr bwMode="auto">
          <a:xfrm>
            <a:off x="2339752" y="5896744"/>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30" name="Lekerekített téglalap 29"/>
          <p:cNvSpPr/>
          <p:nvPr/>
        </p:nvSpPr>
        <p:spPr bwMode="auto">
          <a:xfrm>
            <a:off x="4283968" y="5896744"/>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31" name="Lekerekített téglalap 30"/>
          <p:cNvSpPr/>
          <p:nvPr/>
        </p:nvSpPr>
        <p:spPr bwMode="auto">
          <a:xfrm>
            <a:off x="467544" y="4123928"/>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32" name="Lekerekített téglalap 31"/>
          <p:cNvSpPr/>
          <p:nvPr/>
        </p:nvSpPr>
        <p:spPr bwMode="auto">
          <a:xfrm>
            <a:off x="6588224" y="4916016"/>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cxnSp>
        <p:nvCxnSpPr>
          <p:cNvPr id="33" name="Egyenes összekötő nyíllal 32"/>
          <p:cNvCxnSpPr>
            <a:stCxn id="8" idx="1"/>
            <a:endCxn id="31" idx="3"/>
          </p:cNvCxnSpPr>
          <p:nvPr/>
        </p:nvCxnSpPr>
        <p:spPr bwMode="auto">
          <a:xfrm flipH="1">
            <a:off x="1835696" y="4339952"/>
            <a:ext cx="1296144" cy="7200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6" name="Egyenes összekötő nyíllal 35"/>
          <p:cNvCxnSpPr>
            <a:stCxn id="12" idx="2"/>
            <a:endCxn id="27" idx="0"/>
          </p:cNvCxnSpPr>
          <p:nvPr/>
        </p:nvCxnSpPr>
        <p:spPr bwMode="auto">
          <a:xfrm flipH="1">
            <a:off x="1223628" y="5636096"/>
            <a:ext cx="1152128" cy="2606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9" name="Egyenes összekötő nyíllal 38"/>
          <p:cNvCxnSpPr>
            <a:stCxn id="12" idx="2"/>
            <a:endCxn id="28" idx="0"/>
          </p:cNvCxnSpPr>
          <p:nvPr/>
        </p:nvCxnSpPr>
        <p:spPr bwMode="auto">
          <a:xfrm>
            <a:off x="2375756" y="5636096"/>
            <a:ext cx="648072" cy="2606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42" name="Egyenes összekötő nyíllal 41"/>
          <p:cNvCxnSpPr>
            <a:stCxn id="14" idx="2"/>
            <a:endCxn id="30" idx="0"/>
          </p:cNvCxnSpPr>
          <p:nvPr/>
        </p:nvCxnSpPr>
        <p:spPr bwMode="auto">
          <a:xfrm>
            <a:off x="4608004" y="5636096"/>
            <a:ext cx="360040" cy="2606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45" name="Egyenes összekötő nyíllal 44"/>
          <p:cNvCxnSpPr>
            <a:stCxn id="10" idx="2"/>
            <a:endCxn id="32" idx="0"/>
          </p:cNvCxnSpPr>
          <p:nvPr/>
        </p:nvCxnSpPr>
        <p:spPr bwMode="auto">
          <a:xfrm>
            <a:off x="6408204" y="4555976"/>
            <a:ext cx="864096" cy="36004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22330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Runtime object model</a:t>
            </a:r>
          </a:p>
        </p:txBody>
      </p:sp>
      <p:sp>
        <p:nvSpPr>
          <p:cNvPr id="3" name="Tartalom helye 2"/>
          <p:cNvSpPr>
            <a:spLocks noGrp="1"/>
          </p:cNvSpPr>
          <p:nvPr>
            <p:ph idx="1"/>
          </p:nvPr>
        </p:nvSpPr>
        <p:spPr/>
        <p:txBody>
          <a:bodyPr/>
          <a:lstStyle/>
          <a:p>
            <a:r>
              <a:rPr lang="en-US" dirty="0" err="1"/>
              <a:t>milyen</a:t>
            </a:r>
            <a:r>
              <a:rPr lang="en-US" dirty="0"/>
              <a:t> </a:t>
            </a:r>
            <a:r>
              <a:rPr lang="hu-HU" dirty="0"/>
              <a:t>adatszerkezet, típusok, osztályok írják le:</a:t>
            </a:r>
          </a:p>
          <a:p>
            <a:pPr lvl="1"/>
            <a:r>
              <a:rPr lang="hu-HU" dirty="0"/>
              <a:t>a játékban létező dolgokat </a:t>
            </a:r>
            <a:r>
              <a:rPr lang="en-US" dirty="0"/>
              <a:t>= </a:t>
            </a:r>
            <a:r>
              <a:rPr lang="en-US" dirty="0" err="1"/>
              <a:t>entit</a:t>
            </a:r>
            <a:r>
              <a:rPr lang="hu-HU" dirty="0"/>
              <a:t>ások</a:t>
            </a:r>
          </a:p>
          <a:p>
            <a:pPr lvl="1"/>
            <a:r>
              <a:rPr lang="hu-HU" dirty="0"/>
              <a:t>ezek tulajdonságait </a:t>
            </a:r>
            <a:r>
              <a:rPr lang="en-US" dirty="0"/>
              <a:t>= attributes, properties</a:t>
            </a:r>
          </a:p>
          <a:p>
            <a:pPr lvl="1"/>
            <a:r>
              <a:rPr lang="en-US" dirty="0" err="1"/>
              <a:t>ezek</a:t>
            </a:r>
            <a:r>
              <a:rPr lang="en-US" dirty="0"/>
              <a:t> </a:t>
            </a:r>
            <a:r>
              <a:rPr lang="en-US" dirty="0" err="1"/>
              <a:t>viselked</a:t>
            </a:r>
            <a:r>
              <a:rPr lang="hu-HU" dirty="0" err="1"/>
              <a:t>ését</a:t>
            </a:r>
            <a:r>
              <a:rPr lang="hu-HU" dirty="0"/>
              <a:t> </a:t>
            </a:r>
            <a:r>
              <a:rPr lang="en-US" dirty="0"/>
              <a:t>= behavior</a:t>
            </a:r>
          </a:p>
        </p:txBody>
      </p:sp>
    </p:spTree>
    <p:extLst>
      <p:ext uri="{BB962C8B-B14F-4D97-AF65-F5344CB8AC3E}">
        <p14:creationId xmlns:p14="http://schemas.microsoft.com/office/powerpoint/2010/main" val="76950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Object model </a:t>
            </a:r>
            <a:r>
              <a:rPr lang="en-US" dirty="0" err="1"/>
              <a:t>alapt</a:t>
            </a:r>
            <a:r>
              <a:rPr lang="hu-HU" dirty="0" err="1"/>
              <a:t>ípusok</a:t>
            </a:r>
            <a:endParaRPr lang="en-US" dirty="0"/>
          </a:p>
        </p:txBody>
      </p:sp>
      <p:sp>
        <p:nvSpPr>
          <p:cNvPr id="3" name="Tartalom helye 2"/>
          <p:cNvSpPr>
            <a:spLocks noGrp="1"/>
          </p:cNvSpPr>
          <p:nvPr>
            <p:ph idx="1"/>
          </p:nvPr>
        </p:nvSpPr>
        <p:spPr/>
        <p:txBody>
          <a:bodyPr>
            <a:normAutofit/>
          </a:bodyPr>
          <a:lstStyle/>
          <a:p>
            <a:pPr marL="341313" indent="-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dirty="0"/>
              <a:t>Objektum-központú</a:t>
            </a:r>
            <a:endParaRPr lang="en-US"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minden objektumra tároljuk a tulajdonságokat</a:t>
            </a:r>
            <a:endParaRPr lang="en-US" sz="2800"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különbségek kezelésre: öröklődés</a:t>
            </a:r>
            <a:endParaRPr lang="en-US" sz="2800" dirty="0"/>
          </a:p>
          <a:p>
            <a:pPr marL="341313"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dirty="0"/>
              <a:t>Tulajdonság-központú</a:t>
            </a:r>
            <a:endParaRPr lang="en-US"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minden tulajdonságra tároljuk, hogy milyen </a:t>
            </a:r>
            <a:r>
              <a:rPr lang="hu-HU" sz="2800" dirty="0" err="1"/>
              <a:t>azonosítójú</a:t>
            </a:r>
            <a:r>
              <a:rPr lang="hu-HU" sz="2800" dirty="0"/>
              <a:t> entitásnak van ilyen, és milyen értékű</a:t>
            </a:r>
            <a:endParaRPr lang="en-US" sz="2800"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különbségek kezelésre: egyszerűen más tulajdonságokat kapnak</a:t>
            </a:r>
            <a:endParaRPr lang="en-US" sz="2800" dirty="0"/>
          </a:p>
        </p:txBody>
      </p:sp>
    </p:spTree>
    <p:extLst>
      <p:ext uri="{BB962C8B-B14F-4D97-AF65-F5344CB8AC3E}">
        <p14:creationId xmlns:p14="http://schemas.microsoft.com/office/powerpoint/2010/main" val="375983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Objektum-centrikus</a:t>
            </a:r>
          </a:p>
        </p:txBody>
      </p:sp>
      <p:sp>
        <p:nvSpPr>
          <p:cNvPr id="3" name="Tartalom helye 2"/>
          <p:cNvSpPr>
            <a:spLocks noGrp="1"/>
          </p:cNvSpPr>
          <p:nvPr>
            <p:ph idx="1"/>
          </p:nvPr>
        </p:nvSpPr>
        <p:spPr/>
        <p:txBody>
          <a:bodyPr>
            <a:normAutofit/>
          </a:bodyPr>
          <a:lstStyle/>
          <a:p>
            <a:r>
              <a:rPr lang="hu-HU" dirty="0"/>
              <a:t>entitás osztály példányai</a:t>
            </a:r>
          </a:p>
          <a:p>
            <a:pPr lvl="1"/>
            <a:r>
              <a:rPr lang="hu-HU" dirty="0"/>
              <a:t>attribútumok tagváltozók</a:t>
            </a:r>
          </a:p>
          <a:p>
            <a:pPr lvl="1"/>
            <a:r>
              <a:rPr lang="hu-HU" dirty="0"/>
              <a:t>viselkedést a metódusok szabják meg</a:t>
            </a:r>
          </a:p>
          <a:p>
            <a:r>
              <a:rPr lang="hu-HU" dirty="0"/>
              <a:t>új attribútum vagy viselkedés</a:t>
            </a:r>
          </a:p>
          <a:p>
            <a:pPr lvl="1"/>
            <a:r>
              <a:rPr lang="hu-HU" dirty="0"/>
              <a:t>leszármaztatás</a:t>
            </a:r>
          </a:p>
          <a:p>
            <a:pPr lvl="2"/>
            <a:r>
              <a:rPr lang="hu-HU" dirty="0"/>
              <a:t>virtuális függvények</a:t>
            </a:r>
          </a:p>
          <a:p>
            <a:pPr lvl="1"/>
            <a:r>
              <a:rPr lang="hu-HU" dirty="0"/>
              <a:t>delegálás</a:t>
            </a:r>
          </a:p>
        </p:txBody>
      </p:sp>
    </p:spTree>
    <p:extLst>
      <p:ext uri="{BB962C8B-B14F-4D97-AF65-F5344CB8AC3E}">
        <p14:creationId xmlns:p14="http://schemas.microsoft.com/office/powerpoint/2010/main" val="2102390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Tulajdonság-centrikus</a:t>
            </a:r>
          </a:p>
        </p:txBody>
      </p:sp>
      <p:sp>
        <p:nvSpPr>
          <p:cNvPr id="3" name="Tartalom helye 2"/>
          <p:cNvSpPr>
            <a:spLocks noGrp="1"/>
          </p:cNvSpPr>
          <p:nvPr>
            <p:ph idx="1"/>
          </p:nvPr>
        </p:nvSpPr>
        <p:spPr/>
        <p:txBody>
          <a:bodyPr/>
          <a:lstStyle/>
          <a:p>
            <a:r>
              <a:rPr lang="hu-HU" dirty="0"/>
              <a:t>az entitást csak egy azonosító jelenti</a:t>
            </a:r>
          </a:p>
          <a:p>
            <a:r>
              <a:rPr lang="hu-HU" dirty="0"/>
              <a:t>minden elképzelhető tulajdonsághoz van egy táblázat</a:t>
            </a:r>
          </a:p>
          <a:p>
            <a:pPr lvl="1"/>
            <a:r>
              <a:rPr lang="hu-HU" dirty="0"/>
              <a:t>azonosító alapján előkereshető, hogy pl.</a:t>
            </a:r>
          </a:p>
          <a:p>
            <a:pPr lvl="2"/>
            <a:r>
              <a:rPr lang="hu-HU" dirty="0"/>
              <a:t>mennyi az életereje</a:t>
            </a:r>
          </a:p>
          <a:p>
            <a:pPr lvl="2"/>
            <a:r>
              <a:rPr lang="hu-HU" dirty="0"/>
              <a:t>milyen háromszögháló modell tartozik hozzá</a:t>
            </a:r>
          </a:p>
          <a:p>
            <a:r>
              <a:rPr lang="hu-HU" dirty="0"/>
              <a:t>viselkedést az szabja meg, milyen tulajdonságok vannak - </a:t>
            </a:r>
            <a:r>
              <a:rPr lang="hu-HU" dirty="0" err="1"/>
              <a:t>hardcoded</a:t>
            </a:r>
            <a:endParaRPr lang="hu-HU" dirty="0"/>
          </a:p>
          <a:p>
            <a:pPr lvl="1"/>
            <a:r>
              <a:rPr lang="hu-HU" dirty="0"/>
              <a:t>ha van Health </a:t>
            </a:r>
            <a:r>
              <a:rPr lang="hu-HU" dirty="0" err="1"/>
              <a:t>property</a:t>
            </a:r>
            <a:r>
              <a:rPr lang="hu-HU" dirty="0"/>
              <a:t>, sérülhet és megsemmisülhet</a:t>
            </a:r>
          </a:p>
          <a:p>
            <a:endParaRPr lang="en-US" dirty="0"/>
          </a:p>
        </p:txBody>
      </p:sp>
    </p:spTree>
    <p:extLst>
      <p:ext uri="{BB962C8B-B14F-4D97-AF65-F5344CB8AC3E}">
        <p14:creationId xmlns:p14="http://schemas.microsoft.com/office/powerpoint/2010/main" val="997047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Rajzolás objektum-centrikusan</a:t>
            </a:r>
            <a:endParaRPr lang="en-US" dirty="0"/>
          </a:p>
        </p:txBody>
      </p:sp>
      <p:sp>
        <p:nvSpPr>
          <p:cNvPr id="3" name="Content Placeholder 2"/>
          <p:cNvSpPr>
            <a:spLocks noGrp="1"/>
          </p:cNvSpPr>
          <p:nvPr>
            <p:ph idx="1"/>
          </p:nvPr>
        </p:nvSpPr>
        <p:spPr/>
        <p:txBody>
          <a:bodyPr/>
          <a:lstStyle/>
          <a:p>
            <a:pPr marL="341313"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t>foreach</a:t>
            </a:r>
            <a:r>
              <a:rPr lang="en-US" dirty="0"/>
              <a:t> entity</a:t>
            </a:r>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render</a:t>
            </a:r>
            <a:endParaRPr lang="hu-HU" sz="2800" dirty="0"/>
          </a:p>
          <a:p>
            <a:endParaRPr lang="en-US" dirty="0"/>
          </a:p>
        </p:txBody>
      </p:sp>
    </p:spTree>
    <p:extLst>
      <p:ext uri="{BB962C8B-B14F-4D97-AF65-F5344CB8AC3E}">
        <p14:creationId xmlns:p14="http://schemas.microsoft.com/office/powerpoint/2010/main" val="58633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Rajzolás tulajdonság-centrikusan</a:t>
            </a:r>
            <a:endParaRPr lang="en-US" dirty="0"/>
          </a:p>
        </p:txBody>
      </p:sp>
      <p:sp>
        <p:nvSpPr>
          <p:cNvPr id="3" name="Content Placeholder 2"/>
          <p:cNvSpPr>
            <a:spLocks noGrp="1"/>
          </p:cNvSpPr>
          <p:nvPr>
            <p:ph idx="1"/>
          </p:nvPr>
        </p:nvSpPr>
        <p:spPr/>
        <p:txBody>
          <a:bodyPr/>
          <a:lstStyle/>
          <a:p>
            <a:r>
              <a:rPr lang="en-US" dirty="0" err="1">
                <a:solidFill>
                  <a:srgbClr val="FF0000"/>
                </a:solidFill>
              </a:rPr>
              <a:t>foreach</a:t>
            </a:r>
            <a:r>
              <a:rPr lang="en-US" dirty="0">
                <a:solidFill>
                  <a:srgbClr val="FF0000"/>
                </a:solidFill>
              </a:rPr>
              <a:t> entity</a:t>
            </a:r>
          </a:p>
          <a:p>
            <a:pPr lvl="1"/>
            <a:r>
              <a:rPr lang="en-US" dirty="0">
                <a:solidFill>
                  <a:srgbClr val="FF0000"/>
                </a:solidFill>
              </a:rPr>
              <a:t>if(</a:t>
            </a:r>
            <a:r>
              <a:rPr lang="en-US" dirty="0" err="1">
                <a:solidFill>
                  <a:srgbClr val="FF0000"/>
                </a:solidFill>
              </a:rPr>
              <a:t>hasProperty</a:t>
            </a:r>
            <a:r>
              <a:rPr lang="en-US" dirty="0">
                <a:solidFill>
                  <a:srgbClr val="FF0000"/>
                </a:solidFill>
              </a:rPr>
              <a:t>(1)) render1(); </a:t>
            </a:r>
          </a:p>
          <a:p>
            <a:pPr lvl="1"/>
            <a:r>
              <a:rPr lang="en-US" dirty="0">
                <a:solidFill>
                  <a:srgbClr val="FF0000"/>
                </a:solidFill>
              </a:rPr>
              <a:t>else if(</a:t>
            </a:r>
            <a:r>
              <a:rPr lang="en-US" dirty="0" err="1">
                <a:solidFill>
                  <a:srgbClr val="FF0000"/>
                </a:solidFill>
              </a:rPr>
              <a:t>hasProperty</a:t>
            </a:r>
            <a:r>
              <a:rPr lang="en-US" dirty="0">
                <a:solidFill>
                  <a:srgbClr val="FF0000"/>
                </a:solidFill>
              </a:rPr>
              <a:t>(2)) render2();</a:t>
            </a:r>
          </a:p>
          <a:p>
            <a:r>
              <a:rPr lang="en-US" dirty="0" err="1"/>
              <a:t>foreach</a:t>
            </a:r>
            <a:r>
              <a:rPr lang="en-US" dirty="0"/>
              <a:t> property1 render1();</a:t>
            </a:r>
          </a:p>
          <a:p>
            <a:r>
              <a:rPr lang="en-US" dirty="0" err="1"/>
              <a:t>foreach</a:t>
            </a:r>
            <a:r>
              <a:rPr lang="en-US" dirty="0"/>
              <a:t> property2 render2();</a:t>
            </a:r>
          </a:p>
          <a:p>
            <a:endParaRPr lang="en-US" dirty="0"/>
          </a:p>
        </p:txBody>
      </p:sp>
      <p:cxnSp>
        <p:nvCxnSpPr>
          <p:cNvPr id="4" name="Egyenes összekötő 3"/>
          <p:cNvCxnSpPr/>
          <p:nvPr/>
        </p:nvCxnSpPr>
        <p:spPr bwMode="auto">
          <a:xfrm flipH="1" flipV="1">
            <a:off x="211892" y="1919104"/>
            <a:ext cx="5670748" cy="961256"/>
          </a:xfrm>
          <a:prstGeom prst="line">
            <a:avLst/>
          </a:prstGeom>
          <a:solidFill>
            <a:srgbClr val="00B8FF"/>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09664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Visszavet</a:t>
            </a:r>
            <a:r>
              <a:rPr lang="hu-HU" dirty="0" err="1"/>
              <a:t>ítés</a:t>
            </a:r>
            <a:endParaRPr lang="en-US" dirty="0"/>
          </a:p>
        </p:txBody>
      </p:sp>
      <p:sp>
        <p:nvSpPr>
          <p:cNvPr id="4" name="Content Placeholder 3"/>
          <p:cNvSpPr>
            <a:spLocks noGrp="1"/>
          </p:cNvSpPr>
          <p:nvPr>
            <p:ph idx="1"/>
          </p:nvPr>
        </p:nvSpPr>
        <p:spPr/>
        <p:txBody>
          <a:bodyPr/>
          <a:lstStyle/>
          <a:p>
            <a:r>
              <a:rPr lang="hu-HU" dirty="0"/>
              <a:t>lehetővé teszi a program számára, hogy a saját szerkezetét futásidőben vizsgálja</a:t>
            </a:r>
          </a:p>
          <a:p>
            <a:pPr lvl="1"/>
            <a:r>
              <a:rPr lang="hu-HU" dirty="0" err="1"/>
              <a:t>Type</a:t>
            </a:r>
            <a:endParaRPr lang="hu-HU" dirty="0"/>
          </a:p>
          <a:p>
            <a:pPr lvl="1"/>
            <a:r>
              <a:rPr lang="hu-HU" dirty="0" err="1"/>
              <a:t>Class</a:t>
            </a:r>
            <a:endParaRPr lang="hu-HU" dirty="0"/>
          </a:p>
          <a:p>
            <a:pPr lvl="1"/>
            <a:r>
              <a:rPr lang="hu-HU" dirty="0" err="1"/>
              <a:t>Member</a:t>
            </a:r>
            <a:endParaRPr lang="hu-HU" dirty="0"/>
          </a:p>
          <a:p>
            <a:pPr lvl="1"/>
            <a:r>
              <a:rPr lang="hu-HU" dirty="0" err="1"/>
              <a:t>Method</a:t>
            </a:r>
            <a:endParaRPr lang="hu-HU" dirty="0"/>
          </a:p>
          <a:p>
            <a:pPr lvl="1"/>
            <a:r>
              <a:rPr lang="hu-HU" dirty="0" err="1"/>
              <a:t>Field</a:t>
            </a:r>
            <a:endParaRPr lang="hu-HU" dirty="0"/>
          </a:p>
          <a:p>
            <a:pPr marL="457200" lvl="1" indent="0">
              <a:buNone/>
            </a:pPr>
            <a:r>
              <a:rPr lang="hu-HU" dirty="0"/>
              <a:t>típusok és megfelelő lekérdező metódusaik</a:t>
            </a:r>
          </a:p>
        </p:txBody>
      </p:sp>
    </p:spTree>
    <p:extLst>
      <p:ext uri="{BB962C8B-B14F-4D97-AF65-F5344CB8AC3E}">
        <p14:creationId xmlns:p14="http://schemas.microsoft.com/office/powerpoint/2010/main" val="2471710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Objektum-centrikus: hajóverseny</a:t>
            </a:r>
            <a:endParaRPr lang="en-US" dirty="0"/>
          </a:p>
        </p:txBody>
      </p:sp>
      <p:sp>
        <p:nvSpPr>
          <p:cNvPr id="3" name="Tartalom helye 2"/>
          <p:cNvSpPr>
            <a:spLocks noGrp="1"/>
          </p:cNvSpPr>
          <p:nvPr>
            <p:ph idx="1"/>
          </p:nvPr>
        </p:nvSpPr>
        <p:spPr/>
        <p:txBody>
          <a:bodyPr/>
          <a:lstStyle/>
          <a:p>
            <a:r>
              <a:rPr lang="hu-HU" dirty="0"/>
              <a:t>milyen entitások lehetnek</a:t>
            </a:r>
          </a:p>
          <a:p>
            <a:pPr lvl="1"/>
            <a:r>
              <a:rPr lang="hu-HU" dirty="0"/>
              <a:t> játékos</a:t>
            </a:r>
            <a:r>
              <a:rPr lang="en-US" dirty="0"/>
              <a:t> </a:t>
            </a:r>
            <a:r>
              <a:rPr lang="hu-HU" dirty="0"/>
              <a:t>vezérelte hajó</a:t>
            </a:r>
          </a:p>
          <a:p>
            <a:pPr lvl="1"/>
            <a:r>
              <a:rPr lang="hu-HU" dirty="0"/>
              <a:t>ellenséges (AI vezérelte) hajó</a:t>
            </a:r>
          </a:p>
          <a:p>
            <a:pPr lvl="1"/>
            <a:r>
              <a:rPr lang="hu-HU" dirty="0"/>
              <a:t>parton heverésző pingvin</a:t>
            </a:r>
          </a:p>
          <a:p>
            <a:pPr lvl="1"/>
            <a:r>
              <a:rPr lang="hu-HU" dirty="0"/>
              <a:t>vízfelület</a:t>
            </a:r>
          </a:p>
          <a:p>
            <a:pPr lvl="1"/>
            <a:r>
              <a:rPr lang="hu-HU" dirty="0"/>
              <a:t>rámpák</a:t>
            </a:r>
          </a:p>
          <a:p>
            <a:pPr lvl="1"/>
            <a:r>
              <a:rPr lang="hu-HU" dirty="0"/>
              <a:t>vízesés</a:t>
            </a:r>
          </a:p>
          <a:p>
            <a:pPr lvl="1"/>
            <a:r>
              <a:rPr lang="hu-HU" dirty="0"/>
              <a:t>fröccsenő víz, füst (részecskerendszerek)</a:t>
            </a:r>
          </a:p>
          <a:p>
            <a:pPr lvl="1"/>
            <a:r>
              <a:rPr lang="hu-HU" dirty="0"/>
              <a:t>terep, fák, statikus geometria</a:t>
            </a:r>
          </a:p>
          <a:p>
            <a:pPr lvl="1"/>
            <a:endParaRPr lang="en-US" dirty="0"/>
          </a:p>
        </p:txBody>
      </p:sp>
    </p:spTree>
    <p:extLst>
      <p:ext uri="{BB962C8B-B14F-4D97-AF65-F5344CB8AC3E}">
        <p14:creationId xmlns:p14="http://schemas.microsoft.com/office/powerpoint/2010/main" val="1831485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Biztos, hogy más dolgok nem entitások?</a:t>
            </a:r>
            <a:endParaRPr lang="en-US" dirty="0"/>
          </a:p>
        </p:txBody>
      </p:sp>
      <p:sp>
        <p:nvSpPr>
          <p:cNvPr id="3" name="Tartalom helye 2"/>
          <p:cNvSpPr>
            <a:spLocks noGrp="1"/>
          </p:cNvSpPr>
          <p:nvPr>
            <p:ph idx="1"/>
          </p:nvPr>
        </p:nvSpPr>
        <p:spPr/>
        <p:txBody>
          <a:bodyPr/>
          <a:lstStyle/>
          <a:p>
            <a:r>
              <a:rPr lang="hu-HU" dirty="0"/>
              <a:t>fények?</a:t>
            </a:r>
          </a:p>
          <a:p>
            <a:r>
              <a:rPr lang="hu-HU" dirty="0"/>
              <a:t>kamerák?</a:t>
            </a:r>
          </a:p>
          <a:p>
            <a:r>
              <a:rPr lang="hu-HU" dirty="0"/>
              <a:t>a zóna amibe ha belépünk kinyílik az ajtó?</a:t>
            </a:r>
          </a:p>
          <a:p>
            <a:endParaRPr lang="hu-HU" dirty="0"/>
          </a:p>
          <a:p>
            <a:r>
              <a:rPr lang="hu-HU" dirty="0"/>
              <a:t>az update/</a:t>
            </a:r>
            <a:r>
              <a:rPr lang="hu-HU" dirty="0" err="1"/>
              <a:t>render</a:t>
            </a:r>
            <a:r>
              <a:rPr lang="hu-HU" dirty="0"/>
              <a:t> értelemben nem, de lehet olyan architektúra, ahol minden ilyesmi egységesen van kezelve, és a klasszikus </a:t>
            </a:r>
            <a:r>
              <a:rPr lang="hu-HU" dirty="0" err="1"/>
              <a:t>renderelhető</a:t>
            </a:r>
            <a:r>
              <a:rPr lang="hu-HU" dirty="0"/>
              <a:t> entitás csak egy altípus</a:t>
            </a:r>
          </a:p>
          <a:p>
            <a:r>
              <a:rPr lang="hu-HU" dirty="0"/>
              <a:t>pl. Shark3D</a:t>
            </a:r>
            <a:endParaRPr lang="en-US" dirty="0"/>
          </a:p>
        </p:txBody>
      </p:sp>
    </p:spTree>
    <p:extLst>
      <p:ext uri="{BB962C8B-B14F-4D97-AF65-F5344CB8AC3E}">
        <p14:creationId xmlns:p14="http://schemas.microsoft.com/office/powerpoint/2010/main" val="3502941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Hajóverseny</a:t>
            </a:r>
            <a:endParaRPr lang="en-US" dirty="0"/>
          </a:p>
        </p:txBody>
      </p:sp>
      <p:sp>
        <p:nvSpPr>
          <p:cNvPr id="3" name="Tartalom helye 2"/>
          <p:cNvSpPr>
            <a:spLocks noGrp="1"/>
          </p:cNvSpPr>
          <p:nvPr>
            <p:ph idx="1"/>
          </p:nvPr>
        </p:nvSpPr>
        <p:spPr/>
        <p:txBody>
          <a:bodyPr/>
          <a:lstStyle/>
          <a:p>
            <a:r>
              <a:rPr lang="hu-HU" dirty="0"/>
              <a:t>ezeknek mind kell</a:t>
            </a:r>
          </a:p>
          <a:p>
            <a:pPr lvl="1"/>
            <a:r>
              <a:rPr lang="hu-HU" dirty="0" err="1"/>
              <a:t>render</a:t>
            </a:r>
            <a:endParaRPr lang="hu-HU" dirty="0"/>
          </a:p>
          <a:p>
            <a:pPr lvl="1"/>
            <a:r>
              <a:rPr lang="hu-HU" dirty="0"/>
              <a:t>update (</a:t>
            </a:r>
            <a:r>
              <a:rPr lang="hu-HU" dirty="0" err="1"/>
              <a:t>control</a:t>
            </a:r>
            <a:r>
              <a:rPr lang="hu-HU" dirty="0"/>
              <a:t> + </a:t>
            </a:r>
            <a:r>
              <a:rPr lang="hu-HU" dirty="0" err="1"/>
              <a:t>animate</a:t>
            </a:r>
            <a:r>
              <a:rPr lang="hu-HU" dirty="0"/>
              <a:t>)</a:t>
            </a:r>
          </a:p>
          <a:p>
            <a:r>
              <a:rPr lang="hu-HU" dirty="0" err="1"/>
              <a:t>Entity</a:t>
            </a:r>
            <a:r>
              <a:rPr lang="hu-HU" dirty="0"/>
              <a:t> ősosztály, virtuális függvények implementálva</a:t>
            </a:r>
          </a:p>
          <a:p>
            <a:r>
              <a:rPr lang="hu-HU" dirty="0"/>
              <a:t>hasonlót ne kelljen többször</a:t>
            </a:r>
          </a:p>
          <a:p>
            <a:pPr lvl="1"/>
            <a:r>
              <a:rPr lang="hu-HU" dirty="0"/>
              <a:t>hierarchia</a:t>
            </a:r>
            <a:endParaRPr lang="en-US" dirty="0"/>
          </a:p>
        </p:txBody>
      </p:sp>
    </p:spTree>
    <p:extLst>
      <p:ext uri="{BB962C8B-B14F-4D97-AF65-F5344CB8AC3E}">
        <p14:creationId xmlns:p14="http://schemas.microsoft.com/office/powerpoint/2010/main" val="1910039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Osztályhierarchia (részlet)</a:t>
            </a:r>
            <a:endParaRPr lang="en-US" dirty="0"/>
          </a:p>
        </p:txBody>
      </p:sp>
      <p:sp>
        <p:nvSpPr>
          <p:cNvPr id="5" name="Téglalap 4"/>
          <p:cNvSpPr/>
          <p:nvPr/>
        </p:nvSpPr>
        <p:spPr bwMode="auto">
          <a:xfrm>
            <a:off x="3635896" y="1340768"/>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8" name="Téglalap 7"/>
          <p:cNvSpPr/>
          <p:nvPr/>
        </p:nvSpPr>
        <p:spPr bwMode="auto">
          <a:xfrm>
            <a:off x="1835696" y="4293096"/>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Boat</a:t>
            </a:r>
          </a:p>
        </p:txBody>
      </p:sp>
      <p:sp>
        <p:nvSpPr>
          <p:cNvPr id="9" name="Téglalap 8"/>
          <p:cNvSpPr/>
          <p:nvPr/>
        </p:nvSpPr>
        <p:spPr bwMode="auto">
          <a:xfrm>
            <a:off x="539552" y="5877272"/>
            <a:ext cx="223224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PlayerBoat</a:t>
            </a:r>
            <a:endParaRPr lang="en-US" sz="2800" dirty="0">
              <a:solidFill>
                <a:schemeClr val="tx1"/>
              </a:solidFill>
              <a:latin typeface="Whipsmart" pitchFamily="34" charset="0"/>
            </a:endParaRPr>
          </a:p>
        </p:txBody>
      </p:sp>
      <p:sp>
        <p:nvSpPr>
          <p:cNvPr id="10" name="Téglalap 9"/>
          <p:cNvSpPr/>
          <p:nvPr/>
        </p:nvSpPr>
        <p:spPr bwMode="auto">
          <a:xfrm>
            <a:off x="3275856" y="5877272"/>
            <a:ext cx="223224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AiBoat</a:t>
            </a:r>
            <a:endParaRPr lang="en-US" sz="2800" dirty="0">
              <a:solidFill>
                <a:schemeClr val="tx1"/>
              </a:solidFill>
              <a:latin typeface="Whipsmart" pitchFamily="34" charset="0"/>
            </a:endParaRPr>
          </a:p>
        </p:txBody>
      </p:sp>
      <p:sp>
        <p:nvSpPr>
          <p:cNvPr id="11" name="Téglalap 10"/>
          <p:cNvSpPr/>
          <p:nvPr/>
        </p:nvSpPr>
        <p:spPr bwMode="auto">
          <a:xfrm>
            <a:off x="2555776" y="2924944"/>
            <a:ext cx="216024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Floater</a:t>
            </a:r>
          </a:p>
        </p:txBody>
      </p:sp>
      <p:sp>
        <p:nvSpPr>
          <p:cNvPr id="12" name="Téglalap 11"/>
          <p:cNvSpPr/>
          <p:nvPr/>
        </p:nvSpPr>
        <p:spPr bwMode="auto">
          <a:xfrm>
            <a:off x="4355976" y="4293096"/>
            <a:ext cx="216024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Water</a:t>
            </a:r>
          </a:p>
        </p:txBody>
      </p:sp>
      <p:sp>
        <p:nvSpPr>
          <p:cNvPr id="13" name="Téglalap 12"/>
          <p:cNvSpPr/>
          <p:nvPr/>
        </p:nvSpPr>
        <p:spPr bwMode="auto">
          <a:xfrm>
            <a:off x="5508104" y="2996952"/>
            <a:ext cx="2376264"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HeightField</a:t>
            </a:r>
            <a:endParaRPr lang="en-US" sz="2800" dirty="0">
              <a:solidFill>
                <a:schemeClr val="tx1"/>
              </a:solidFill>
              <a:latin typeface="Whipsmart" pitchFamily="34" charset="0"/>
            </a:endParaRPr>
          </a:p>
        </p:txBody>
      </p:sp>
      <p:sp>
        <p:nvSpPr>
          <p:cNvPr id="14" name="Téglalap 13"/>
          <p:cNvSpPr/>
          <p:nvPr/>
        </p:nvSpPr>
        <p:spPr bwMode="auto">
          <a:xfrm>
            <a:off x="6732240" y="4293096"/>
            <a:ext cx="216024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Terrain</a:t>
            </a:r>
          </a:p>
        </p:txBody>
      </p:sp>
      <p:cxnSp>
        <p:nvCxnSpPr>
          <p:cNvPr id="16" name="Egyenes összekötő nyíllal 15"/>
          <p:cNvCxnSpPr>
            <a:stCxn id="11" idx="0"/>
            <a:endCxn id="5" idx="2"/>
          </p:cNvCxnSpPr>
          <p:nvPr/>
        </p:nvCxnSpPr>
        <p:spPr bwMode="auto">
          <a:xfrm flipV="1">
            <a:off x="3635896" y="2060848"/>
            <a:ext cx="936104"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7" name="Egyenes összekötő nyíllal 16"/>
          <p:cNvCxnSpPr>
            <a:stCxn id="13" idx="0"/>
            <a:endCxn id="5" idx="2"/>
          </p:cNvCxnSpPr>
          <p:nvPr/>
        </p:nvCxnSpPr>
        <p:spPr bwMode="auto">
          <a:xfrm flipH="1" flipV="1">
            <a:off x="4572000" y="2060848"/>
            <a:ext cx="2124236" cy="93610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0" name="Egyenes összekötő nyíllal 19"/>
          <p:cNvCxnSpPr>
            <a:stCxn id="8" idx="0"/>
            <a:endCxn id="11" idx="2"/>
          </p:cNvCxnSpPr>
          <p:nvPr/>
        </p:nvCxnSpPr>
        <p:spPr bwMode="auto">
          <a:xfrm flipV="1">
            <a:off x="2771800" y="3645024"/>
            <a:ext cx="864096" cy="648072"/>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3" name="Egyenes összekötő nyíllal 22"/>
          <p:cNvCxnSpPr>
            <a:stCxn id="12" idx="0"/>
            <a:endCxn id="13" idx="2"/>
          </p:cNvCxnSpPr>
          <p:nvPr/>
        </p:nvCxnSpPr>
        <p:spPr bwMode="auto">
          <a:xfrm flipV="1">
            <a:off x="5436096" y="3717032"/>
            <a:ext cx="1260140" cy="576064"/>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6" name="Téglalap 25"/>
          <p:cNvSpPr/>
          <p:nvPr/>
        </p:nvSpPr>
        <p:spPr bwMode="auto">
          <a:xfrm>
            <a:off x="0" y="3356992"/>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Ramp</a:t>
            </a:r>
          </a:p>
        </p:txBody>
      </p:sp>
      <p:cxnSp>
        <p:nvCxnSpPr>
          <p:cNvPr id="27" name="Egyenes összekötő nyíllal 26"/>
          <p:cNvCxnSpPr>
            <a:stCxn id="26" idx="3"/>
            <a:endCxn id="11" idx="1"/>
          </p:cNvCxnSpPr>
          <p:nvPr/>
        </p:nvCxnSpPr>
        <p:spPr bwMode="auto">
          <a:xfrm flipV="1">
            <a:off x="1872208" y="3284984"/>
            <a:ext cx="683568"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0" name="Egyenes összekötő nyíllal 29"/>
          <p:cNvCxnSpPr>
            <a:stCxn id="14" idx="0"/>
            <a:endCxn id="13" idx="2"/>
          </p:cNvCxnSpPr>
          <p:nvPr/>
        </p:nvCxnSpPr>
        <p:spPr bwMode="auto">
          <a:xfrm flipH="1" flipV="1">
            <a:off x="6696236" y="3717032"/>
            <a:ext cx="1116124" cy="57606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3" name="Egyenes összekötő nyíllal 32"/>
          <p:cNvCxnSpPr>
            <a:stCxn id="9" idx="0"/>
            <a:endCxn id="8" idx="2"/>
          </p:cNvCxnSpPr>
          <p:nvPr/>
        </p:nvCxnSpPr>
        <p:spPr bwMode="auto">
          <a:xfrm flipV="1">
            <a:off x="1655676" y="5013176"/>
            <a:ext cx="1116124"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6" name="Egyenes összekötő nyíllal 35"/>
          <p:cNvCxnSpPr>
            <a:stCxn id="10" idx="0"/>
            <a:endCxn id="8" idx="2"/>
          </p:cNvCxnSpPr>
          <p:nvPr/>
        </p:nvCxnSpPr>
        <p:spPr bwMode="auto">
          <a:xfrm flipH="1" flipV="1">
            <a:off x="2771800" y="5013176"/>
            <a:ext cx="1620180"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39" name="Háromszög 38"/>
          <p:cNvSpPr/>
          <p:nvPr/>
        </p:nvSpPr>
        <p:spPr bwMode="auto">
          <a:xfrm rot="2759055">
            <a:off x="4308443" y="200467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0" name="Háromszög 39"/>
          <p:cNvSpPr/>
          <p:nvPr/>
        </p:nvSpPr>
        <p:spPr bwMode="auto">
          <a:xfrm rot="3346093">
            <a:off x="3410436" y="356598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1" name="Háromszög 40"/>
          <p:cNvSpPr/>
          <p:nvPr/>
        </p:nvSpPr>
        <p:spPr bwMode="auto">
          <a:xfrm rot="3346093">
            <a:off x="2284703" y="3210046"/>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2" name="Háromszög 41"/>
          <p:cNvSpPr/>
          <p:nvPr/>
        </p:nvSpPr>
        <p:spPr bwMode="auto">
          <a:xfrm rot="3081730">
            <a:off x="2534635" y="494585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3" name="Háromszög 42"/>
          <p:cNvSpPr/>
          <p:nvPr/>
        </p:nvSpPr>
        <p:spPr bwMode="auto">
          <a:xfrm rot="18372347">
            <a:off x="2734521" y="493183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4" name="Háromszög 43"/>
          <p:cNvSpPr/>
          <p:nvPr/>
        </p:nvSpPr>
        <p:spPr bwMode="auto">
          <a:xfrm rot="17668459">
            <a:off x="6686142" y="3635693"/>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5" name="Háromszög 44"/>
          <p:cNvSpPr/>
          <p:nvPr/>
        </p:nvSpPr>
        <p:spPr bwMode="auto">
          <a:xfrm rot="17668459">
            <a:off x="4558131" y="196856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6" name="Háromszög 45"/>
          <p:cNvSpPr/>
          <p:nvPr/>
        </p:nvSpPr>
        <p:spPr bwMode="auto">
          <a:xfrm rot="3633130">
            <a:off x="6426412" y="363046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9" name="Szövegdoboz 48"/>
          <p:cNvSpPr txBox="1"/>
          <p:nvPr/>
        </p:nvSpPr>
        <p:spPr>
          <a:xfrm>
            <a:off x="6063813" y="1178749"/>
            <a:ext cx="2731838" cy="523220"/>
          </a:xfrm>
          <a:prstGeom prst="rect">
            <a:avLst/>
          </a:prstGeom>
          <a:noFill/>
        </p:spPr>
        <p:txBody>
          <a:bodyPr wrap="none" rtlCol="0">
            <a:spAutoFit/>
          </a:bodyPr>
          <a:lstStyle/>
          <a:p>
            <a:pPr algn="ctr"/>
            <a:r>
              <a:rPr lang="hu-HU" sz="2800" dirty="0">
                <a:latin typeface="Whipsmart" pitchFamily="34" charset="0"/>
              </a:rPr>
              <a:t>általános funkciók</a:t>
            </a:r>
            <a:endParaRPr lang="en-US" sz="2800" dirty="0">
              <a:latin typeface="Whipsmart" pitchFamily="34" charset="0"/>
            </a:endParaRPr>
          </a:p>
        </p:txBody>
      </p:sp>
      <p:sp>
        <p:nvSpPr>
          <p:cNvPr id="50" name="Szövegdoboz 49"/>
          <p:cNvSpPr txBox="1"/>
          <p:nvPr/>
        </p:nvSpPr>
        <p:spPr>
          <a:xfrm>
            <a:off x="6146793" y="5373216"/>
            <a:ext cx="2518638" cy="954107"/>
          </a:xfrm>
          <a:prstGeom prst="rect">
            <a:avLst/>
          </a:prstGeom>
          <a:noFill/>
        </p:spPr>
        <p:txBody>
          <a:bodyPr wrap="none" rtlCol="0">
            <a:spAutoFit/>
          </a:bodyPr>
          <a:lstStyle/>
          <a:p>
            <a:pPr algn="ctr"/>
            <a:r>
              <a:rPr lang="hu-HU" sz="2800" dirty="0">
                <a:latin typeface="Whipsmart" pitchFamily="34" charset="0"/>
              </a:rPr>
              <a:t>specifikus</a:t>
            </a:r>
          </a:p>
          <a:p>
            <a:pPr algn="ctr"/>
            <a:r>
              <a:rPr lang="hu-HU" sz="2800" dirty="0">
                <a:latin typeface="Whipsmart" pitchFamily="34" charset="0"/>
              </a:rPr>
              <a:t>objektumtípusok</a:t>
            </a:r>
            <a:endParaRPr lang="en-US" sz="2800" dirty="0">
              <a:latin typeface="Whipsmart" pitchFamily="34" charset="0"/>
            </a:endParaRPr>
          </a:p>
        </p:txBody>
      </p:sp>
    </p:spTree>
    <p:extLst>
      <p:ext uri="{BB962C8B-B14F-4D97-AF65-F5344CB8AC3E}">
        <p14:creationId xmlns:p14="http://schemas.microsoft.com/office/powerpoint/2010/main" val="334132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Egyenes összekötő 81"/>
          <p:cNvCxnSpPr>
            <a:endCxn id="78" idx="0"/>
          </p:cNvCxnSpPr>
          <p:nvPr/>
        </p:nvCxnSpPr>
        <p:spPr bwMode="auto">
          <a:xfrm flipV="1">
            <a:off x="1403648" y="4293096"/>
            <a:ext cx="11208" cy="57606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58" name="Egyenes összekötő 57"/>
          <p:cNvCxnSpPr>
            <a:endCxn id="57" idx="0"/>
          </p:cNvCxnSpPr>
          <p:nvPr/>
        </p:nvCxnSpPr>
        <p:spPr bwMode="auto">
          <a:xfrm flipV="1">
            <a:off x="1331640" y="2708920"/>
            <a:ext cx="11208" cy="9361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34" name="Egyenes összekötő 33"/>
          <p:cNvCxnSpPr>
            <a:stCxn id="31" idx="0"/>
          </p:cNvCxnSpPr>
          <p:nvPr/>
        </p:nvCxnSpPr>
        <p:spPr bwMode="auto">
          <a:xfrm>
            <a:off x="766784" y="1340768"/>
            <a:ext cx="60800" cy="396044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2" name="Cím 1"/>
          <p:cNvSpPr>
            <a:spLocks noGrp="1"/>
          </p:cNvSpPr>
          <p:nvPr>
            <p:ph type="title"/>
          </p:nvPr>
        </p:nvSpPr>
        <p:spPr>
          <a:xfrm>
            <a:off x="1905000" y="365126"/>
            <a:ext cx="6743700" cy="1325563"/>
          </a:xfrm>
        </p:spPr>
        <p:txBody>
          <a:bodyPr/>
          <a:lstStyle/>
          <a:p>
            <a:r>
              <a:rPr lang="en-US" dirty="0"/>
              <a:t>UT2004 </a:t>
            </a:r>
            <a:r>
              <a:rPr lang="hu-HU" dirty="0"/>
              <a:t>osztályhierarchia</a:t>
            </a:r>
            <a:endParaRPr lang="en-US" dirty="0"/>
          </a:p>
        </p:txBody>
      </p:sp>
      <p:sp>
        <p:nvSpPr>
          <p:cNvPr id="29" name="Téglalap 28"/>
          <p:cNvSpPr/>
          <p:nvPr/>
        </p:nvSpPr>
        <p:spPr bwMode="auto">
          <a:xfrm>
            <a:off x="467544" y="1052736"/>
            <a:ext cx="86409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Actor</a:t>
            </a:r>
          </a:p>
        </p:txBody>
      </p:sp>
      <p:sp>
        <p:nvSpPr>
          <p:cNvPr id="31" name="Háromszög 30"/>
          <p:cNvSpPr/>
          <p:nvPr/>
        </p:nvSpPr>
        <p:spPr bwMode="auto">
          <a:xfrm>
            <a:off x="611560" y="134076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cxnSp>
        <p:nvCxnSpPr>
          <p:cNvPr id="35" name="Egyenes összekötő 34"/>
          <p:cNvCxnSpPr/>
          <p:nvPr/>
        </p:nvCxnSpPr>
        <p:spPr bwMode="auto">
          <a:xfrm flipH="1">
            <a:off x="755576" y="1772816"/>
            <a:ext cx="3096344"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49" name="Téglalap 48"/>
          <p:cNvSpPr/>
          <p:nvPr/>
        </p:nvSpPr>
        <p:spPr bwMode="auto">
          <a:xfrm>
            <a:off x="1115616" y="1988840"/>
            <a:ext cx="86409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Brush</a:t>
            </a:r>
          </a:p>
        </p:txBody>
      </p:sp>
      <p:cxnSp>
        <p:nvCxnSpPr>
          <p:cNvPr id="50" name="Egyenes összekötő 49"/>
          <p:cNvCxnSpPr>
            <a:stCxn id="49" idx="1"/>
          </p:cNvCxnSpPr>
          <p:nvPr/>
        </p:nvCxnSpPr>
        <p:spPr bwMode="auto">
          <a:xfrm flipH="1">
            <a:off x="755576" y="2132856"/>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56" name="Téglalap 55"/>
          <p:cNvSpPr/>
          <p:nvPr/>
        </p:nvSpPr>
        <p:spPr bwMode="auto">
          <a:xfrm>
            <a:off x="1115616" y="2420888"/>
            <a:ext cx="1296144"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Controller</a:t>
            </a:r>
          </a:p>
        </p:txBody>
      </p:sp>
      <p:sp>
        <p:nvSpPr>
          <p:cNvPr id="57" name="Háromszög 56"/>
          <p:cNvSpPr/>
          <p:nvPr/>
        </p:nvSpPr>
        <p:spPr bwMode="auto">
          <a:xfrm>
            <a:off x="1187624" y="2708920"/>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61" name="Téglalap 60"/>
          <p:cNvSpPr/>
          <p:nvPr/>
        </p:nvSpPr>
        <p:spPr bwMode="auto">
          <a:xfrm>
            <a:off x="1547664" y="3068960"/>
            <a:ext cx="1656184"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AIController</a:t>
            </a:r>
            <a:endParaRPr lang="en-US" sz="1600" dirty="0">
              <a:solidFill>
                <a:schemeClr val="tx1"/>
              </a:solidFill>
              <a:latin typeface="Whipsmart" pitchFamily="34" charset="0"/>
            </a:endParaRPr>
          </a:p>
        </p:txBody>
      </p:sp>
      <p:sp>
        <p:nvSpPr>
          <p:cNvPr id="62" name="Téglalap 61"/>
          <p:cNvSpPr/>
          <p:nvPr/>
        </p:nvSpPr>
        <p:spPr bwMode="auto">
          <a:xfrm>
            <a:off x="1547664" y="3501008"/>
            <a:ext cx="2016224"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PlayerController</a:t>
            </a:r>
            <a:endParaRPr lang="en-US" sz="1600" dirty="0">
              <a:solidFill>
                <a:schemeClr val="tx1"/>
              </a:solidFill>
              <a:latin typeface="Whipsmart" pitchFamily="34" charset="0"/>
            </a:endParaRPr>
          </a:p>
        </p:txBody>
      </p:sp>
      <p:cxnSp>
        <p:nvCxnSpPr>
          <p:cNvPr id="64" name="Egyenes összekötő 63"/>
          <p:cNvCxnSpPr>
            <a:endCxn id="62" idx="1"/>
          </p:cNvCxnSpPr>
          <p:nvPr/>
        </p:nvCxnSpPr>
        <p:spPr bwMode="auto">
          <a:xfrm>
            <a:off x="1331640" y="3645024"/>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68" name="Egyenes összekötő 67"/>
          <p:cNvCxnSpPr/>
          <p:nvPr/>
        </p:nvCxnSpPr>
        <p:spPr bwMode="auto">
          <a:xfrm>
            <a:off x="1331640" y="3284984"/>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74" name="Egyenes összekötő 73"/>
          <p:cNvCxnSpPr/>
          <p:nvPr/>
        </p:nvCxnSpPr>
        <p:spPr bwMode="auto">
          <a:xfrm flipH="1">
            <a:off x="755576" y="2564904"/>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77" name="Téglalap 76"/>
          <p:cNvSpPr/>
          <p:nvPr/>
        </p:nvSpPr>
        <p:spPr bwMode="auto">
          <a:xfrm>
            <a:off x="1187624" y="4005064"/>
            <a:ext cx="1296144"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Info</a:t>
            </a:r>
          </a:p>
        </p:txBody>
      </p:sp>
      <p:sp>
        <p:nvSpPr>
          <p:cNvPr id="78" name="Háromszög 77"/>
          <p:cNvSpPr/>
          <p:nvPr/>
        </p:nvSpPr>
        <p:spPr bwMode="auto">
          <a:xfrm>
            <a:off x="1259632" y="4293096"/>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79" name="Téglalap 78"/>
          <p:cNvSpPr/>
          <p:nvPr/>
        </p:nvSpPr>
        <p:spPr bwMode="auto">
          <a:xfrm>
            <a:off x="1619672" y="4653136"/>
            <a:ext cx="158417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GameInfo</a:t>
            </a:r>
            <a:endParaRPr lang="en-US" sz="1600" dirty="0">
              <a:solidFill>
                <a:schemeClr val="tx1"/>
              </a:solidFill>
              <a:latin typeface="Whipsmart" pitchFamily="34" charset="0"/>
            </a:endParaRPr>
          </a:p>
        </p:txBody>
      </p:sp>
      <p:cxnSp>
        <p:nvCxnSpPr>
          <p:cNvPr id="80" name="Egyenes összekötő 79"/>
          <p:cNvCxnSpPr/>
          <p:nvPr/>
        </p:nvCxnSpPr>
        <p:spPr bwMode="auto">
          <a:xfrm>
            <a:off x="1403648" y="4869160"/>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81" name="Egyenes összekötő 80"/>
          <p:cNvCxnSpPr/>
          <p:nvPr/>
        </p:nvCxnSpPr>
        <p:spPr bwMode="auto">
          <a:xfrm flipH="1">
            <a:off x="827584" y="4149080"/>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85" name="Szövegdoboz 84"/>
          <p:cNvSpPr txBox="1"/>
          <p:nvPr/>
        </p:nvSpPr>
        <p:spPr>
          <a:xfrm>
            <a:off x="1069648" y="1988840"/>
            <a:ext cx="543739" cy="523220"/>
          </a:xfrm>
          <a:prstGeom prst="rect">
            <a:avLst/>
          </a:prstGeom>
          <a:noFill/>
        </p:spPr>
        <p:txBody>
          <a:bodyPr wrap="none" rtlCol="0">
            <a:spAutoFit/>
          </a:bodyPr>
          <a:lstStyle/>
          <a:p>
            <a:r>
              <a:rPr lang="en-US" sz="2800" dirty="0">
                <a:latin typeface="Whipsmart" pitchFamily="34" charset="0"/>
              </a:rPr>
              <a:t>…</a:t>
            </a:r>
          </a:p>
        </p:txBody>
      </p:sp>
      <p:sp>
        <p:nvSpPr>
          <p:cNvPr id="86" name="Szövegdoboz 85"/>
          <p:cNvSpPr txBox="1"/>
          <p:nvPr/>
        </p:nvSpPr>
        <p:spPr>
          <a:xfrm>
            <a:off x="1547664" y="4705980"/>
            <a:ext cx="543739" cy="523220"/>
          </a:xfrm>
          <a:prstGeom prst="rect">
            <a:avLst/>
          </a:prstGeom>
          <a:noFill/>
        </p:spPr>
        <p:txBody>
          <a:bodyPr wrap="none" rtlCol="0">
            <a:spAutoFit/>
          </a:bodyPr>
          <a:lstStyle/>
          <a:p>
            <a:r>
              <a:rPr lang="en-US" sz="2800" dirty="0">
                <a:latin typeface="Whipsmart" pitchFamily="34" charset="0"/>
              </a:rPr>
              <a:t>…</a:t>
            </a:r>
          </a:p>
        </p:txBody>
      </p:sp>
      <p:cxnSp>
        <p:nvCxnSpPr>
          <p:cNvPr id="87" name="Egyenes összekötő 86"/>
          <p:cNvCxnSpPr>
            <a:endCxn id="89" idx="0"/>
          </p:cNvCxnSpPr>
          <p:nvPr/>
        </p:nvCxnSpPr>
        <p:spPr bwMode="auto">
          <a:xfrm flipV="1">
            <a:off x="1403648" y="5445224"/>
            <a:ext cx="11208" cy="1152128"/>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88" name="Téglalap 87"/>
          <p:cNvSpPr/>
          <p:nvPr/>
        </p:nvSpPr>
        <p:spPr bwMode="auto">
          <a:xfrm>
            <a:off x="1187624" y="5157192"/>
            <a:ext cx="1296144"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Pawn</a:t>
            </a:r>
          </a:p>
        </p:txBody>
      </p:sp>
      <p:sp>
        <p:nvSpPr>
          <p:cNvPr id="89" name="Háromszög 88"/>
          <p:cNvSpPr/>
          <p:nvPr/>
        </p:nvSpPr>
        <p:spPr bwMode="auto">
          <a:xfrm>
            <a:off x="1259632" y="544522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90" name="Téglalap 89"/>
          <p:cNvSpPr/>
          <p:nvPr/>
        </p:nvSpPr>
        <p:spPr bwMode="auto">
          <a:xfrm>
            <a:off x="1619672" y="5733256"/>
            <a:ext cx="158417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Vehicle</a:t>
            </a:r>
          </a:p>
        </p:txBody>
      </p:sp>
      <p:cxnSp>
        <p:nvCxnSpPr>
          <p:cNvPr id="91" name="Egyenes összekötő 90"/>
          <p:cNvCxnSpPr/>
          <p:nvPr/>
        </p:nvCxnSpPr>
        <p:spPr bwMode="auto">
          <a:xfrm>
            <a:off x="1403648" y="584126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92" name="Egyenes összekötő 91"/>
          <p:cNvCxnSpPr/>
          <p:nvPr/>
        </p:nvCxnSpPr>
        <p:spPr bwMode="auto">
          <a:xfrm flipH="1">
            <a:off x="827584" y="530120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93" name="Téglalap 92"/>
          <p:cNvSpPr/>
          <p:nvPr/>
        </p:nvSpPr>
        <p:spPr bwMode="auto">
          <a:xfrm>
            <a:off x="1619672" y="6093296"/>
            <a:ext cx="158417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Warhead</a:t>
            </a:r>
          </a:p>
        </p:txBody>
      </p:sp>
      <p:sp>
        <p:nvSpPr>
          <p:cNvPr id="94" name="Téglalap 93"/>
          <p:cNvSpPr/>
          <p:nvPr/>
        </p:nvSpPr>
        <p:spPr bwMode="auto">
          <a:xfrm>
            <a:off x="1619672" y="6453336"/>
            <a:ext cx="158417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Scout</a:t>
            </a:r>
          </a:p>
        </p:txBody>
      </p:sp>
      <p:cxnSp>
        <p:nvCxnSpPr>
          <p:cNvPr id="95" name="Egyenes összekötő 94"/>
          <p:cNvCxnSpPr/>
          <p:nvPr/>
        </p:nvCxnSpPr>
        <p:spPr bwMode="auto">
          <a:xfrm>
            <a:off x="1403648" y="620130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96" name="Egyenes összekötő 95"/>
          <p:cNvCxnSpPr/>
          <p:nvPr/>
        </p:nvCxnSpPr>
        <p:spPr bwMode="auto">
          <a:xfrm>
            <a:off x="1403648" y="656134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99" name="Egyenes összekötő 98"/>
          <p:cNvCxnSpPr/>
          <p:nvPr/>
        </p:nvCxnSpPr>
        <p:spPr bwMode="auto">
          <a:xfrm flipV="1">
            <a:off x="3851920" y="1772816"/>
            <a:ext cx="0" cy="324036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02" name="Téglalap 101"/>
          <p:cNvSpPr/>
          <p:nvPr/>
        </p:nvSpPr>
        <p:spPr bwMode="auto">
          <a:xfrm>
            <a:off x="4211960" y="1916832"/>
            <a:ext cx="86409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Light</a:t>
            </a:r>
          </a:p>
        </p:txBody>
      </p:sp>
      <p:cxnSp>
        <p:nvCxnSpPr>
          <p:cNvPr id="103" name="Egyenes összekötő 102"/>
          <p:cNvCxnSpPr>
            <a:stCxn id="102" idx="1"/>
          </p:cNvCxnSpPr>
          <p:nvPr/>
        </p:nvCxnSpPr>
        <p:spPr bwMode="auto">
          <a:xfrm flipH="1">
            <a:off x="3851920" y="206084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04" name="Szövegdoboz 103"/>
          <p:cNvSpPr txBox="1"/>
          <p:nvPr/>
        </p:nvSpPr>
        <p:spPr>
          <a:xfrm>
            <a:off x="4238000" y="1916832"/>
            <a:ext cx="543739" cy="523220"/>
          </a:xfrm>
          <a:prstGeom prst="rect">
            <a:avLst/>
          </a:prstGeom>
          <a:noFill/>
        </p:spPr>
        <p:txBody>
          <a:bodyPr wrap="none" rtlCol="0">
            <a:spAutoFit/>
          </a:bodyPr>
          <a:lstStyle/>
          <a:p>
            <a:r>
              <a:rPr lang="en-US" sz="2800" dirty="0">
                <a:latin typeface="Whipsmart" pitchFamily="34" charset="0"/>
              </a:rPr>
              <a:t>…</a:t>
            </a:r>
          </a:p>
        </p:txBody>
      </p:sp>
      <p:sp>
        <p:nvSpPr>
          <p:cNvPr id="105" name="Téglalap 104"/>
          <p:cNvSpPr/>
          <p:nvPr/>
        </p:nvSpPr>
        <p:spPr bwMode="auto">
          <a:xfrm>
            <a:off x="4211960" y="2492896"/>
            <a:ext cx="122413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Inventory</a:t>
            </a:r>
          </a:p>
        </p:txBody>
      </p:sp>
      <p:cxnSp>
        <p:nvCxnSpPr>
          <p:cNvPr id="106" name="Egyenes összekötő 105"/>
          <p:cNvCxnSpPr>
            <a:stCxn id="105" idx="1"/>
          </p:cNvCxnSpPr>
          <p:nvPr/>
        </p:nvCxnSpPr>
        <p:spPr bwMode="auto">
          <a:xfrm flipH="1">
            <a:off x="3851920" y="2636912"/>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09" name="Egyenes összekötő 108"/>
          <p:cNvCxnSpPr>
            <a:endCxn id="110" idx="0"/>
          </p:cNvCxnSpPr>
          <p:nvPr/>
        </p:nvCxnSpPr>
        <p:spPr bwMode="auto">
          <a:xfrm flipV="1">
            <a:off x="4352925" y="2780928"/>
            <a:ext cx="14259" cy="1219572"/>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10" name="Háromszög 109"/>
          <p:cNvSpPr/>
          <p:nvPr/>
        </p:nvSpPr>
        <p:spPr bwMode="auto">
          <a:xfrm>
            <a:off x="4211960" y="278092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111" name="Téglalap 110"/>
          <p:cNvSpPr/>
          <p:nvPr/>
        </p:nvSpPr>
        <p:spPr bwMode="auto">
          <a:xfrm>
            <a:off x="4572000" y="2996952"/>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Ammunition</a:t>
            </a:r>
          </a:p>
        </p:txBody>
      </p:sp>
      <p:sp>
        <p:nvSpPr>
          <p:cNvPr id="112" name="Téglalap 111"/>
          <p:cNvSpPr/>
          <p:nvPr/>
        </p:nvSpPr>
        <p:spPr bwMode="auto">
          <a:xfrm>
            <a:off x="4572000" y="3429000"/>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Powerups</a:t>
            </a:r>
            <a:endParaRPr lang="en-US" sz="1600" dirty="0">
              <a:solidFill>
                <a:schemeClr val="tx1"/>
              </a:solidFill>
              <a:latin typeface="Whipsmart" pitchFamily="34" charset="0"/>
            </a:endParaRPr>
          </a:p>
        </p:txBody>
      </p:sp>
      <p:cxnSp>
        <p:nvCxnSpPr>
          <p:cNvPr id="113" name="Egyenes összekötő 112"/>
          <p:cNvCxnSpPr>
            <a:endCxn id="112" idx="1"/>
          </p:cNvCxnSpPr>
          <p:nvPr/>
        </p:nvCxnSpPr>
        <p:spPr bwMode="auto">
          <a:xfrm>
            <a:off x="4355976" y="3573016"/>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14" name="Egyenes összekötő 113"/>
          <p:cNvCxnSpPr/>
          <p:nvPr/>
        </p:nvCxnSpPr>
        <p:spPr bwMode="auto">
          <a:xfrm>
            <a:off x="4355976" y="314096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16" name="Téglalap 115"/>
          <p:cNvSpPr/>
          <p:nvPr/>
        </p:nvSpPr>
        <p:spPr bwMode="auto">
          <a:xfrm>
            <a:off x="4572000" y="3861048"/>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Weapon</a:t>
            </a:r>
          </a:p>
        </p:txBody>
      </p:sp>
      <p:cxnSp>
        <p:nvCxnSpPr>
          <p:cNvPr id="117" name="Egyenes összekötő 116"/>
          <p:cNvCxnSpPr/>
          <p:nvPr/>
        </p:nvCxnSpPr>
        <p:spPr bwMode="auto">
          <a:xfrm>
            <a:off x="4355976" y="4005064"/>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19" name="Szövegdoboz 118"/>
          <p:cNvSpPr txBox="1"/>
          <p:nvPr/>
        </p:nvSpPr>
        <p:spPr>
          <a:xfrm>
            <a:off x="4572000" y="3913892"/>
            <a:ext cx="543739" cy="523220"/>
          </a:xfrm>
          <a:prstGeom prst="rect">
            <a:avLst/>
          </a:prstGeom>
          <a:noFill/>
        </p:spPr>
        <p:txBody>
          <a:bodyPr wrap="none" rtlCol="0">
            <a:spAutoFit/>
          </a:bodyPr>
          <a:lstStyle/>
          <a:p>
            <a:r>
              <a:rPr lang="en-US" sz="2800" dirty="0">
                <a:latin typeface="Whipsmart" pitchFamily="34" charset="0"/>
              </a:rPr>
              <a:t>…</a:t>
            </a:r>
          </a:p>
        </p:txBody>
      </p:sp>
      <p:sp>
        <p:nvSpPr>
          <p:cNvPr id="120" name="Téglalap 119"/>
          <p:cNvSpPr/>
          <p:nvPr/>
        </p:nvSpPr>
        <p:spPr bwMode="auto">
          <a:xfrm>
            <a:off x="4211960" y="4365104"/>
            <a:ext cx="86409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HUD</a:t>
            </a:r>
          </a:p>
        </p:txBody>
      </p:sp>
      <p:cxnSp>
        <p:nvCxnSpPr>
          <p:cNvPr id="121" name="Egyenes összekötő 120"/>
          <p:cNvCxnSpPr>
            <a:stCxn id="120" idx="1"/>
          </p:cNvCxnSpPr>
          <p:nvPr/>
        </p:nvCxnSpPr>
        <p:spPr bwMode="auto">
          <a:xfrm flipH="1">
            <a:off x="3851920" y="4509120"/>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22" name="Szövegdoboz 121"/>
          <p:cNvSpPr txBox="1"/>
          <p:nvPr/>
        </p:nvSpPr>
        <p:spPr>
          <a:xfrm>
            <a:off x="4238000" y="4365104"/>
            <a:ext cx="543739" cy="523220"/>
          </a:xfrm>
          <a:prstGeom prst="rect">
            <a:avLst/>
          </a:prstGeom>
          <a:noFill/>
        </p:spPr>
        <p:txBody>
          <a:bodyPr wrap="none" rtlCol="0">
            <a:spAutoFit/>
          </a:bodyPr>
          <a:lstStyle/>
          <a:p>
            <a:r>
              <a:rPr lang="en-US" sz="2800" dirty="0">
                <a:latin typeface="Whipsmart" pitchFamily="34" charset="0"/>
              </a:rPr>
              <a:t>…</a:t>
            </a:r>
          </a:p>
        </p:txBody>
      </p:sp>
      <p:sp>
        <p:nvSpPr>
          <p:cNvPr id="134" name="Téglalap 133"/>
          <p:cNvSpPr/>
          <p:nvPr/>
        </p:nvSpPr>
        <p:spPr bwMode="auto">
          <a:xfrm>
            <a:off x="4211960" y="4869160"/>
            <a:ext cx="122413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Pickup</a:t>
            </a:r>
          </a:p>
        </p:txBody>
      </p:sp>
      <p:cxnSp>
        <p:nvCxnSpPr>
          <p:cNvPr id="135" name="Egyenes összekötő 134"/>
          <p:cNvCxnSpPr>
            <a:stCxn id="134" idx="1"/>
          </p:cNvCxnSpPr>
          <p:nvPr/>
        </p:nvCxnSpPr>
        <p:spPr bwMode="auto">
          <a:xfrm flipH="1">
            <a:off x="3851920" y="5013176"/>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36" name="Egyenes összekötő 135"/>
          <p:cNvCxnSpPr>
            <a:endCxn id="137" idx="0"/>
          </p:cNvCxnSpPr>
          <p:nvPr/>
        </p:nvCxnSpPr>
        <p:spPr bwMode="auto">
          <a:xfrm flipV="1">
            <a:off x="4355976" y="5157192"/>
            <a:ext cx="11208" cy="1224136"/>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37" name="Háromszög 136"/>
          <p:cNvSpPr/>
          <p:nvPr/>
        </p:nvSpPr>
        <p:spPr bwMode="auto">
          <a:xfrm>
            <a:off x="4211960" y="5157192"/>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138" name="Téglalap 137"/>
          <p:cNvSpPr/>
          <p:nvPr/>
        </p:nvSpPr>
        <p:spPr bwMode="auto">
          <a:xfrm>
            <a:off x="4572000" y="5373216"/>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Ammo</a:t>
            </a:r>
          </a:p>
        </p:txBody>
      </p:sp>
      <p:sp>
        <p:nvSpPr>
          <p:cNvPr id="139" name="Téglalap 138"/>
          <p:cNvSpPr/>
          <p:nvPr/>
        </p:nvSpPr>
        <p:spPr bwMode="auto">
          <a:xfrm>
            <a:off x="4572000" y="5805264"/>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ArmorPickup</a:t>
            </a:r>
            <a:endParaRPr lang="en-US" sz="1600" dirty="0">
              <a:solidFill>
                <a:schemeClr val="tx1"/>
              </a:solidFill>
              <a:latin typeface="Whipsmart" pitchFamily="34" charset="0"/>
            </a:endParaRPr>
          </a:p>
        </p:txBody>
      </p:sp>
      <p:cxnSp>
        <p:nvCxnSpPr>
          <p:cNvPr id="140" name="Egyenes összekötő 139"/>
          <p:cNvCxnSpPr>
            <a:endCxn id="139" idx="1"/>
          </p:cNvCxnSpPr>
          <p:nvPr/>
        </p:nvCxnSpPr>
        <p:spPr bwMode="auto">
          <a:xfrm>
            <a:off x="4355976" y="5949280"/>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41" name="Egyenes összekötő 140"/>
          <p:cNvCxnSpPr/>
          <p:nvPr/>
        </p:nvCxnSpPr>
        <p:spPr bwMode="auto">
          <a:xfrm>
            <a:off x="4355976" y="5517232"/>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42" name="Téglalap 141"/>
          <p:cNvSpPr/>
          <p:nvPr/>
        </p:nvSpPr>
        <p:spPr bwMode="auto">
          <a:xfrm>
            <a:off x="4572000" y="6237312"/>
            <a:ext cx="1728192"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WeaponPickup</a:t>
            </a:r>
            <a:endParaRPr lang="en-US" sz="1600" dirty="0">
              <a:solidFill>
                <a:schemeClr val="tx1"/>
              </a:solidFill>
              <a:latin typeface="Whipsmart" pitchFamily="34" charset="0"/>
            </a:endParaRPr>
          </a:p>
        </p:txBody>
      </p:sp>
      <p:cxnSp>
        <p:nvCxnSpPr>
          <p:cNvPr id="143" name="Egyenes összekötő 142"/>
          <p:cNvCxnSpPr/>
          <p:nvPr/>
        </p:nvCxnSpPr>
        <p:spPr bwMode="auto">
          <a:xfrm>
            <a:off x="4355976" y="638132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44" name="Szövegdoboz 143"/>
          <p:cNvSpPr txBox="1"/>
          <p:nvPr/>
        </p:nvSpPr>
        <p:spPr>
          <a:xfrm>
            <a:off x="4572000" y="6362164"/>
            <a:ext cx="543739" cy="523220"/>
          </a:xfrm>
          <a:prstGeom prst="rect">
            <a:avLst/>
          </a:prstGeom>
          <a:noFill/>
        </p:spPr>
        <p:txBody>
          <a:bodyPr wrap="none" rtlCol="0">
            <a:spAutoFit/>
          </a:bodyPr>
          <a:lstStyle/>
          <a:p>
            <a:r>
              <a:rPr lang="en-US" sz="2800" dirty="0">
                <a:latin typeface="Whipsmart" pitchFamily="34" charset="0"/>
              </a:rPr>
              <a:t>…</a:t>
            </a:r>
          </a:p>
        </p:txBody>
      </p:sp>
      <p:sp>
        <p:nvSpPr>
          <p:cNvPr id="147" name="Szövegdoboz 146"/>
          <p:cNvSpPr txBox="1"/>
          <p:nvPr/>
        </p:nvSpPr>
        <p:spPr>
          <a:xfrm>
            <a:off x="6732240" y="5805264"/>
            <a:ext cx="1919308" cy="923330"/>
          </a:xfrm>
          <a:prstGeom prst="rect">
            <a:avLst/>
          </a:prstGeom>
          <a:noFill/>
        </p:spPr>
        <p:txBody>
          <a:bodyPr wrap="none" rtlCol="0">
            <a:spAutoFit/>
          </a:bodyPr>
          <a:lstStyle/>
          <a:p>
            <a:r>
              <a:rPr lang="en-US" dirty="0">
                <a:latin typeface="Whipsmart" pitchFamily="34" charset="0"/>
              </a:rPr>
              <a:t>From: </a:t>
            </a:r>
          </a:p>
          <a:p>
            <a:r>
              <a:rPr lang="en-US" dirty="0">
                <a:latin typeface="Whipsmart" pitchFamily="34" charset="0"/>
              </a:rPr>
              <a:t>Game Technology </a:t>
            </a:r>
          </a:p>
          <a:p>
            <a:r>
              <a:rPr lang="en-US" dirty="0">
                <a:latin typeface="Whipsmart" pitchFamily="34" charset="0"/>
              </a:rPr>
              <a:t>by Don </a:t>
            </a:r>
            <a:r>
              <a:rPr lang="en-US" dirty="0" err="1">
                <a:latin typeface="Whipsmart" pitchFamily="34" charset="0"/>
              </a:rPr>
              <a:t>Fussel</a:t>
            </a:r>
            <a:endParaRPr lang="en-US" dirty="0">
              <a:latin typeface="Whipsmart" pitchFamily="34" charset="0"/>
            </a:endParaRPr>
          </a:p>
        </p:txBody>
      </p:sp>
    </p:spTree>
    <p:extLst>
      <p:ext uri="{BB962C8B-B14F-4D97-AF65-F5344CB8AC3E}">
        <p14:creationId xmlns:p14="http://schemas.microsoft.com/office/powerpoint/2010/main" val="1865248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Monolitikus osztályhierarchia</a:t>
            </a:r>
            <a:endParaRPr lang="en-US" dirty="0"/>
          </a:p>
        </p:txBody>
      </p:sp>
      <p:sp>
        <p:nvSpPr>
          <p:cNvPr id="3" name="Tartalom helye 2"/>
          <p:cNvSpPr>
            <a:spLocks noGrp="1"/>
          </p:cNvSpPr>
          <p:nvPr>
            <p:ph idx="1"/>
          </p:nvPr>
        </p:nvSpPr>
        <p:spPr/>
        <p:txBody>
          <a:bodyPr/>
          <a:lstStyle/>
          <a:p>
            <a:r>
              <a:rPr lang="hu-HU" dirty="0"/>
              <a:t>egyetlen ősosztály</a:t>
            </a:r>
          </a:p>
          <a:p>
            <a:r>
              <a:rPr lang="hu-HU" dirty="0"/>
              <a:t>minden sajátosság, eltérés kétféle entitás között egy </a:t>
            </a:r>
            <a:r>
              <a:rPr lang="hu-HU" dirty="0" err="1"/>
              <a:t>őröklődés</a:t>
            </a:r>
            <a:endParaRPr lang="hu-HU" dirty="0"/>
          </a:p>
          <a:p>
            <a:r>
              <a:rPr lang="hu-HU" dirty="0"/>
              <a:t>a</a:t>
            </a:r>
            <a:r>
              <a:rPr lang="en-US" dirty="0"/>
              <a:t> ‘</a:t>
            </a:r>
            <a:r>
              <a:rPr lang="hu-HU" dirty="0"/>
              <a:t>természetes</a:t>
            </a:r>
            <a:r>
              <a:rPr lang="en-US" dirty="0"/>
              <a:t> taxon</a:t>
            </a:r>
            <a:r>
              <a:rPr lang="hu-HU" dirty="0" err="1"/>
              <a:t>ómia</a:t>
            </a:r>
            <a:r>
              <a:rPr lang="en-US" dirty="0"/>
              <a:t>’</a:t>
            </a:r>
            <a:r>
              <a:rPr lang="hu-HU" dirty="0"/>
              <a:t> követése</a:t>
            </a:r>
          </a:p>
          <a:p>
            <a:endParaRPr lang="hu-HU" dirty="0"/>
          </a:p>
          <a:p>
            <a:r>
              <a:rPr lang="hu-HU" dirty="0"/>
              <a:t>SOK osztály, nehezen követhető</a:t>
            </a:r>
          </a:p>
          <a:p>
            <a:r>
              <a:rPr lang="hu-HU" dirty="0"/>
              <a:t>ránézünk egy osztályra, és csak akkor értjük, ha végignézzük a teljes láncban az összes szülőjét</a:t>
            </a:r>
          </a:p>
          <a:p>
            <a:r>
              <a:rPr lang="hu-HU" dirty="0"/>
              <a:t>több taxonómia?</a:t>
            </a:r>
          </a:p>
          <a:p>
            <a:pPr marL="0" indent="0">
              <a:buNone/>
            </a:pPr>
            <a:endParaRPr lang="hu-HU" dirty="0"/>
          </a:p>
          <a:p>
            <a:pPr>
              <a:buNone/>
            </a:pPr>
            <a:endParaRPr lang="en-US" dirty="0"/>
          </a:p>
        </p:txBody>
      </p:sp>
    </p:spTree>
    <p:extLst>
      <p:ext uri="{BB962C8B-B14F-4D97-AF65-F5344CB8AC3E}">
        <p14:creationId xmlns:p14="http://schemas.microsoft.com/office/powerpoint/2010/main" val="2876205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Taxon</a:t>
            </a:r>
            <a:r>
              <a:rPr lang="hu-HU" dirty="0" err="1"/>
              <a:t>ómia</a:t>
            </a:r>
            <a:endParaRPr lang="en-US" dirty="0"/>
          </a:p>
        </p:txBody>
      </p:sp>
      <p:sp>
        <p:nvSpPr>
          <p:cNvPr id="3" name="Tartalom helye 2"/>
          <p:cNvSpPr>
            <a:spLocks noGrp="1"/>
          </p:cNvSpPr>
          <p:nvPr>
            <p:ph idx="1"/>
          </p:nvPr>
        </p:nvSpPr>
        <p:spPr>
          <a:xfrm>
            <a:off x="457200" y="1371600"/>
            <a:ext cx="4978896" cy="5257800"/>
          </a:xfrm>
        </p:spPr>
        <p:txBody>
          <a:bodyPr>
            <a:normAutofit/>
          </a:bodyPr>
          <a:lstStyle/>
          <a:p>
            <a:r>
              <a:rPr lang="en-US" dirty="0"/>
              <a:t>Kingdom: </a:t>
            </a:r>
            <a:r>
              <a:rPr lang="en-US" dirty="0" err="1">
                <a:hlinkClick r:id="rId3" tooltip="Animal"/>
              </a:rPr>
              <a:t>Animalia</a:t>
            </a:r>
            <a:r>
              <a:rPr lang="en-US" dirty="0"/>
              <a:t> </a:t>
            </a:r>
            <a:endParaRPr lang="hu-HU" dirty="0"/>
          </a:p>
          <a:p>
            <a:r>
              <a:rPr lang="en-US" dirty="0"/>
              <a:t>Phylum: </a:t>
            </a:r>
            <a:r>
              <a:rPr lang="en-US" dirty="0" err="1">
                <a:hlinkClick r:id="rId4" tooltip="Chordata"/>
              </a:rPr>
              <a:t>Chordata</a:t>
            </a:r>
            <a:r>
              <a:rPr lang="en-US" dirty="0"/>
              <a:t> </a:t>
            </a:r>
            <a:endParaRPr lang="hu-HU" dirty="0"/>
          </a:p>
          <a:p>
            <a:r>
              <a:rPr lang="en-US" dirty="0" err="1"/>
              <a:t>Subphylum:</a:t>
            </a:r>
            <a:r>
              <a:rPr lang="en-US" dirty="0" err="1">
                <a:hlinkClick r:id="rId5" tooltip="Vertebrate"/>
              </a:rPr>
              <a:t>Vertebrata</a:t>
            </a:r>
            <a:r>
              <a:rPr lang="en-US" dirty="0"/>
              <a:t> </a:t>
            </a:r>
            <a:endParaRPr lang="hu-HU" dirty="0"/>
          </a:p>
          <a:p>
            <a:r>
              <a:rPr lang="en-US" dirty="0"/>
              <a:t>Class: </a:t>
            </a:r>
            <a:r>
              <a:rPr lang="en-US" dirty="0" err="1">
                <a:hlinkClick r:id="rId6" tooltip="Reptilia"/>
              </a:rPr>
              <a:t>Reptilia</a:t>
            </a:r>
            <a:r>
              <a:rPr lang="en-US" dirty="0"/>
              <a:t> </a:t>
            </a:r>
            <a:endParaRPr lang="hu-HU" dirty="0"/>
          </a:p>
          <a:p>
            <a:r>
              <a:rPr lang="en-US" dirty="0"/>
              <a:t>Order: </a:t>
            </a:r>
            <a:r>
              <a:rPr lang="en-US" dirty="0" err="1">
                <a:hlinkClick r:id="rId7" tooltip="Squamata"/>
              </a:rPr>
              <a:t>Squamata</a:t>
            </a:r>
            <a:r>
              <a:rPr lang="en-US" dirty="0"/>
              <a:t> </a:t>
            </a:r>
            <a:endParaRPr lang="hu-HU" dirty="0"/>
          </a:p>
          <a:p>
            <a:r>
              <a:rPr lang="en-US" dirty="0"/>
              <a:t>Suborder: </a:t>
            </a:r>
            <a:r>
              <a:rPr lang="en-US" dirty="0" err="1">
                <a:hlinkClick r:id="rId8" tooltip="Snake"/>
              </a:rPr>
              <a:t>Serpentes</a:t>
            </a:r>
            <a:r>
              <a:rPr lang="en-US" dirty="0"/>
              <a:t> </a:t>
            </a:r>
            <a:endParaRPr lang="hu-HU" dirty="0"/>
          </a:p>
          <a:p>
            <a:r>
              <a:rPr lang="en-US" dirty="0"/>
              <a:t>Family: </a:t>
            </a:r>
            <a:r>
              <a:rPr lang="en-US" dirty="0" err="1">
                <a:hlinkClick r:id="rId9" tooltip="Viperidae"/>
              </a:rPr>
              <a:t>Viperidae</a:t>
            </a:r>
            <a:r>
              <a:rPr lang="en-US" dirty="0"/>
              <a:t> </a:t>
            </a:r>
            <a:endParaRPr lang="hu-HU" dirty="0"/>
          </a:p>
          <a:p>
            <a:r>
              <a:rPr lang="en-US" dirty="0"/>
              <a:t>Subfamily: </a:t>
            </a:r>
            <a:r>
              <a:rPr lang="en-US" dirty="0" err="1">
                <a:hlinkClick r:id="rId10" tooltip="Viperinae"/>
              </a:rPr>
              <a:t>Viperinae</a:t>
            </a:r>
            <a:r>
              <a:rPr lang="en-US" dirty="0"/>
              <a:t> </a:t>
            </a:r>
            <a:endParaRPr lang="hu-HU" dirty="0"/>
          </a:p>
          <a:p>
            <a:r>
              <a:rPr lang="en-US" dirty="0"/>
              <a:t>Genus: </a:t>
            </a:r>
            <a:r>
              <a:rPr lang="en-US" b="1" i="1" dirty="0" err="1"/>
              <a:t>Vipera</a:t>
            </a:r>
            <a:endParaRPr lang="en-US" dirty="0"/>
          </a:p>
        </p:txBody>
      </p:sp>
      <p:pic>
        <p:nvPicPr>
          <p:cNvPr id="436228" name="Picture 4" descr="http://upload.wikimedia.org/wikipedia/commons/thumb/d/d9/Vipera_aspis_aspis.jpg/1024px-Vipera_aspis_aspis.jpg"/>
          <p:cNvPicPr>
            <a:picLocks noChangeAspect="1" noChangeArrowheads="1"/>
          </p:cNvPicPr>
          <p:nvPr/>
        </p:nvPicPr>
        <p:blipFill>
          <a:blip r:embed="rId11" cstate="print"/>
          <a:srcRect/>
          <a:stretch>
            <a:fillRect/>
          </a:stretch>
        </p:blipFill>
        <p:spPr bwMode="auto">
          <a:xfrm>
            <a:off x="4152900" y="2090900"/>
            <a:ext cx="4762499" cy="3166900"/>
          </a:xfrm>
          <a:prstGeom prst="rect">
            <a:avLst/>
          </a:prstGeom>
          <a:noFill/>
        </p:spPr>
      </p:pic>
    </p:spTree>
    <p:extLst>
      <p:ext uri="{BB962C8B-B14F-4D97-AF65-F5344CB8AC3E}">
        <p14:creationId xmlns:p14="http://schemas.microsoft.com/office/powerpoint/2010/main" val="3855205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Többdimenziós </a:t>
            </a:r>
            <a:r>
              <a:rPr lang="hu-HU" dirty="0" err="1"/>
              <a:t>taxo</a:t>
            </a:r>
            <a:r>
              <a:rPr lang="en-US" dirty="0"/>
              <a:t>n</a:t>
            </a:r>
            <a:r>
              <a:rPr lang="hu-HU" dirty="0"/>
              <a:t>ó</a:t>
            </a:r>
            <a:r>
              <a:rPr lang="en-US" dirty="0"/>
              <a:t>m</a:t>
            </a:r>
            <a:r>
              <a:rPr lang="hu-HU" dirty="0" err="1"/>
              <a:t>ia</a:t>
            </a:r>
            <a:endParaRPr lang="en-US" dirty="0"/>
          </a:p>
        </p:txBody>
      </p:sp>
      <p:sp>
        <p:nvSpPr>
          <p:cNvPr id="5" name="Tartalom helye 2"/>
          <p:cNvSpPr txBox="1">
            <a:spLocks/>
          </p:cNvSpPr>
          <p:nvPr/>
        </p:nvSpPr>
        <p:spPr>
          <a:xfrm>
            <a:off x="457200" y="1371600"/>
            <a:ext cx="4495800" cy="5257800"/>
          </a:xfrm>
          <a:prstGeom prst="rect">
            <a:avLst/>
          </a:prstGeom>
        </p:spPr>
        <p:txBody>
          <a:bodyPr>
            <a:normAutofit/>
          </a:bodyPr>
          <a:lstStyle/>
          <a:p>
            <a:pPr marL="342900" lvl="0" indent="-342900">
              <a:spcBef>
                <a:spcPct val="20000"/>
              </a:spcBef>
            </a:pPr>
            <a:r>
              <a:rPr lang="hu-HU" sz="3200" dirty="0"/>
              <a:t>	</a:t>
            </a:r>
            <a:r>
              <a:rPr lang="en-US" sz="3200" dirty="0"/>
              <a:t>Kingdom: </a:t>
            </a:r>
            <a:r>
              <a:rPr lang="en-US" sz="3200" dirty="0" err="1">
                <a:hlinkClick r:id="rId3" tooltip="Animal"/>
              </a:rPr>
              <a:t>Animalia</a:t>
            </a:r>
            <a:r>
              <a:rPr lang="en-US" sz="3200" dirty="0"/>
              <a:t> Phylum: </a:t>
            </a:r>
            <a:r>
              <a:rPr lang="en-US" sz="3200" dirty="0" err="1">
                <a:hlinkClick r:id="rId4" tooltip="Chordate"/>
              </a:rPr>
              <a:t>Chordata</a:t>
            </a:r>
            <a:r>
              <a:rPr lang="en-US" sz="3200" dirty="0"/>
              <a:t> Class: </a:t>
            </a:r>
            <a:r>
              <a:rPr lang="en-US" sz="3200" dirty="0" err="1">
                <a:hlinkClick r:id="rId5" tooltip="Mammal"/>
              </a:rPr>
              <a:t>Mammalia</a:t>
            </a:r>
            <a:r>
              <a:rPr lang="en-US" sz="3200" dirty="0"/>
              <a:t> Infraclass: </a:t>
            </a:r>
            <a:r>
              <a:rPr lang="en-US" sz="3200" dirty="0" err="1">
                <a:hlinkClick r:id="rId6" tooltip="Marsupialia"/>
              </a:rPr>
              <a:t>Marsupialia</a:t>
            </a:r>
            <a:r>
              <a:rPr lang="en-US" sz="3200" dirty="0"/>
              <a:t> Order: </a:t>
            </a:r>
            <a:r>
              <a:rPr lang="en-US" sz="3200" dirty="0" err="1">
                <a:hlinkClick r:id="rId7" tooltip="Diprotodontia"/>
              </a:rPr>
              <a:t>Diprotodontia</a:t>
            </a:r>
            <a:r>
              <a:rPr lang="en-US" sz="3200" dirty="0"/>
              <a:t> Family: </a:t>
            </a:r>
            <a:r>
              <a:rPr lang="en-US" sz="3200" dirty="0" err="1">
                <a:hlinkClick r:id="rId8" tooltip="Phascolarctidae"/>
              </a:rPr>
              <a:t>Phascolarctidae</a:t>
            </a:r>
            <a:r>
              <a:rPr lang="en-US" sz="3200" dirty="0"/>
              <a:t> Genus: </a:t>
            </a:r>
            <a:r>
              <a:rPr lang="en-US" sz="3200" i="1" dirty="0" err="1">
                <a:hlinkClick r:id="rId9" tooltip="Phascolarctos"/>
              </a:rPr>
              <a:t>Phascolarctos</a:t>
            </a:r>
            <a:r>
              <a:rPr lang="en-US" sz="3200" dirty="0"/>
              <a:t> Species: </a:t>
            </a:r>
            <a:r>
              <a:rPr lang="en-US" sz="3200" b="1" i="1" dirty="0"/>
              <a:t>P. </a:t>
            </a:r>
            <a:r>
              <a:rPr lang="en-US" sz="3200" b="1" i="1" dirty="0" err="1"/>
              <a:t>cinereus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artalom helye 2"/>
          <p:cNvSpPr txBox="1">
            <a:spLocks/>
          </p:cNvSpPr>
          <p:nvPr/>
        </p:nvSpPr>
        <p:spPr>
          <a:xfrm>
            <a:off x="4800600" y="1371600"/>
            <a:ext cx="4114800" cy="52578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artalom helye 2"/>
          <p:cNvSpPr txBox="1">
            <a:spLocks/>
          </p:cNvSpPr>
          <p:nvPr/>
        </p:nvSpPr>
        <p:spPr>
          <a:xfrm>
            <a:off x="5143500" y="1371600"/>
            <a:ext cx="3810000" cy="1447800"/>
          </a:xfrm>
          <a:prstGeom prst="rect">
            <a:avLst/>
          </a:prstGeom>
        </p:spPr>
        <p:txBody>
          <a:bodyPr vert="horz" lIns="91440" tIns="45720" rIns="91440" bIns="45720" rtlCol="0">
            <a:normAutofit/>
          </a:bodyPr>
          <a:lstStyle/>
          <a:p>
            <a:pPr marL="228600" lvl="0" indent="-228600">
              <a:lnSpc>
                <a:spcPct val="90000"/>
              </a:lnSpc>
              <a:spcBef>
                <a:spcPts val="1000"/>
              </a:spcBef>
              <a:buSzPct val="6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err="1">
                <a:latin typeface="Whipsmart" panose="020B0502030203050204" pitchFamily="34" charset="0"/>
              </a:rPr>
              <a:t>visibile</a:t>
            </a:r>
            <a:r>
              <a:rPr lang="en-US" sz="2800" dirty="0">
                <a:latin typeface="Whipsmart" panose="020B0502030203050204" pitchFamily="34" charset="0"/>
              </a:rPr>
              <a:t>/invisible</a:t>
            </a:r>
            <a:endParaRPr lang="hu-HU" sz="2800" dirty="0">
              <a:latin typeface="Whipsmart" panose="020B0502030203050204" pitchFamily="34" charset="0"/>
            </a:endParaRPr>
          </a:p>
          <a:p>
            <a:pPr marL="228600" lvl="0" indent="-228600">
              <a:lnSpc>
                <a:spcPct val="90000"/>
              </a:lnSpc>
              <a:spcBef>
                <a:spcPts val="1000"/>
              </a:spcBef>
              <a:buSzPct val="6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latin typeface="Whipsmart" panose="020B0502030203050204" pitchFamily="34" charset="0"/>
              </a:rPr>
              <a:t>cute/ugly</a:t>
            </a:r>
            <a:endParaRPr lang="hu-HU" sz="2800" dirty="0">
              <a:latin typeface="Whipsmart" panose="020B0502030203050204" pitchFamily="34" charset="0"/>
            </a:endParaRPr>
          </a:p>
        </p:txBody>
      </p:sp>
      <p:sp>
        <p:nvSpPr>
          <p:cNvPr id="8" name="Tartalom helye 2"/>
          <p:cNvSpPr txBox="1">
            <a:spLocks/>
          </p:cNvSpPr>
          <p:nvPr/>
        </p:nvSpPr>
        <p:spPr>
          <a:xfrm>
            <a:off x="5067300" y="3352800"/>
            <a:ext cx="3810000" cy="1447800"/>
          </a:xfrm>
          <a:prstGeom prst="rect">
            <a:avLst/>
          </a:prstGeom>
        </p:spPr>
        <p:txBody>
          <a:bodyPr vert="horz" lIns="91440" tIns="45720" rIns="91440" bIns="45720" rtlCol="0">
            <a:normAutofit/>
          </a:bodyPr>
          <a:lstStyle/>
          <a:p>
            <a:pPr marL="228600" lvl="0" indent="-228600">
              <a:lnSpc>
                <a:spcPct val="90000"/>
              </a:lnSpc>
              <a:spcBef>
                <a:spcPts val="1000"/>
              </a:spcBef>
              <a:buSzPct val="6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latin typeface="Whipsmart" panose="020B0502030203050204" pitchFamily="34" charset="0"/>
              </a:rPr>
              <a:t>colorful/plain</a:t>
            </a:r>
            <a:endParaRPr lang="hu-HU" sz="2800" dirty="0">
              <a:latin typeface="Whipsmart" panose="020B0502030203050204" pitchFamily="34" charset="0"/>
            </a:endParaRPr>
          </a:p>
          <a:p>
            <a:pPr marL="228600" lvl="0" indent="-228600">
              <a:lnSpc>
                <a:spcPct val="90000"/>
              </a:lnSpc>
              <a:spcBef>
                <a:spcPts val="1000"/>
              </a:spcBef>
              <a:buSzPct val="6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latin typeface="Whipsmart" panose="020B0502030203050204" pitchFamily="34" charset="0"/>
              </a:rPr>
              <a:t>grey/blue/…</a:t>
            </a:r>
            <a:endParaRPr lang="hu-HU" sz="2800" dirty="0">
              <a:latin typeface="Whipsmart" panose="020B0502030203050204" pitchFamily="34" charset="0"/>
            </a:endParaRPr>
          </a:p>
        </p:txBody>
      </p:sp>
    </p:spTree>
    <p:extLst>
      <p:ext uri="{BB962C8B-B14F-4D97-AF65-F5344CB8AC3E}">
        <p14:creationId xmlns:p14="http://schemas.microsoft.com/office/powerpoint/2010/main" val="25551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Többdimenziós taxonómia játékban</a:t>
            </a:r>
            <a:endParaRPr lang="en-US" dirty="0"/>
          </a:p>
        </p:txBody>
      </p:sp>
      <p:sp>
        <p:nvSpPr>
          <p:cNvPr id="3" name="Tartalom helye 2"/>
          <p:cNvSpPr>
            <a:spLocks noGrp="1"/>
          </p:cNvSpPr>
          <p:nvPr>
            <p:ph idx="1"/>
          </p:nvPr>
        </p:nvSpPr>
        <p:spPr/>
        <p:txBody>
          <a:bodyPr/>
          <a:lstStyle/>
          <a:p>
            <a:r>
              <a:rPr lang="hu-HU" dirty="0"/>
              <a:t>átlátszó/szilárd</a:t>
            </a:r>
          </a:p>
          <a:p>
            <a:r>
              <a:rPr lang="hu-HU" dirty="0"/>
              <a:t>árnyékot vet/nem vet</a:t>
            </a:r>
          </a:p>
          <a:p>
            <a:r>
              <a:rPr lang="hu-HU" dirty="0"/>
              <a:t>van/nincs fizikai szimuláció</a:t>
            </a:r>
          </a:p>
          <a:p>
            <a:r>
              <a:rPr lang="hu-HU" dirty="0"/>
              <a:t>mászik/úszik/repül</a:t>
            </a:r>
          </a:p>
          <a:p>
            <a:r>
              <a:rPr lang="hu-HU" dirty="0"/>
              <a:t>sebezhető/sebezhetetlen</a:t>
            </a:r>
          </a:p>
          <a:p>
            <a:r>
              <a:rPr lang="hu-HU" dirty="0"/>
              <a:t>üt/vág/lézert lő/lövedéket lő</a:t>
            </a:r>
          </a:p>
          <a:p>
            <a:pPr lvl="1"/>
            <a:r>
              <a:rPr lang="hu-HU" dirty="0"/>
              <a:t>milyen lövedéket? célkövető/stb.</a:t>
            </a:r>
          </a:p>
          <a:p>
            <a:endParaRPr lang="hu-HU" dirty="0"/>
          </a:p>
        </p:txBody>
      </p:sp>
    </p:spTree>
    <p:extLst>
      <p:ext uri="{BB962C8B-B14F-4D97-AF65-F5344CB8AC3E}">
        <p14:creationId xmlns:p14="http://schemas.microsoft.com/office/powerpoint/2010/main" val="4176796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Probléma a hajós játékban</a:t>
            </a:r>
            <a:endParaRPr lang="en-US" dirty="0"/>
          </a:p>
        </p:txBody>
      </p:sp>
      <p:sp>
        <p:nvSpPr>
          <p:cNvPr id="5" name="Téglalap 4"/>
          <p:cNvSpPr/>
          <p:nvPr/>
        </p:nvSpPr>
        <p:spPr bwMode="auto">
          <a:xfrm>
            <a:off x="3635896" y="1340768"/>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8" name="Téglalap 7"/>
          <p:cNvSpPr/>
          <p:nvPr/>
        </p:nvSpPr>
        <p:spPr bwMode="auto">
          <a:xfrm>
            <a:off x="1835696" y="4293096"/>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Boat</a:t>
            </a:r>
          </a:p>
        </p:txBody>
      </p:sp>
      <p:sp>
        <p:nvSpPr>
          <p:cNvPr id="11" name="Téglalap 10"/>
          <p:cNvSpPr/>
          <p:nvPr/>
        </p:nvSpPr>
        <p:spPr bwMode="auto">
          <a:xfrm>
            <a:off x="2555776" y="2924944"/>
            <a:ext cx="216024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dirty="0">
                <a:solidFill>
                  <a:schemeClr val="tx1"/>
                </a:solidFill>
                <a:latin typeface="Whipsmart" pitchFamily="34" charset="0"/>
              </a:rPr>
              <a:t>Floater</a:t>
            </a:r>
          </a:p>
        </p:txBody>
      </p:sp>
      <p:sp>
        <p:nvSpPr>
          <p:cNvPr id="12" name="Téglalap 11"/>
          <p:cNvSpPr/>
          <p:nvPr/>
        </p:nvSpPr>
        <p:spPr bwMode="auto">
          <a:xfrm>
            <a:off x="3347864" y="5445224"/>
            <a:ext cx="3240360" cy="1080120"/>
          </a:xfrm>
          <a:prstGeom prst="rect">
            <a:avLst/>
          </a:prstGeom>
          <a:solidFill>
            <a:srgbClr val="FFC000"/>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FloatingPenguin</a:t>
            </a:r>
            <a:endParaRPr lang="en-US" sz="2800" dirty="0">
              <a:solidFill>
                <a:schemeClr val="tx1"/>
              </a:solidFill>
              <a:latin typeface="Whipsmart" pitchFamily="34" charset="0"/>
            </a:endParaRPr>
          </a:p>
        </p:txBody>
      </p:sp>
      <p:sp>
        <p:nvSpPr>
          <p:cNvPr id="13" name="Téglalap 12"/>
          <p:cNvSpPr/>
          <p:nvPr/>
        </p:nvSpPr>
        <p:spPr bwMode="auto">
          <a:xfrm>
            <a:off x="5508104" y="2996952"/>
            <a:ext cx="2376264"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Character</a:t>
            </a:r>
          </a:p>
        </p:txBody>
      </p:sp>
      <p:sp>
        <p:nvSpPr>
          <p:cNvPr id="14" name="Téglalap 13"/>
          <p:cNvSpPr/>
          <p:nvPr/>
        </p:nvSpPr>
        <p:spPr bwMode="auto">
          <a:xfrm>
            <a:off x="6012160" y="4293096"/>
            <a:ext cx="3096344" cy="108012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FunnyPenguin</a:t>
            </a:r>
            <a:endParaRPr lang="en-US" sz="2800" dirty="0">
              <a:solidFill>
                <a:schemeClr val="tx1"/>
              </a:solidFill>
              <a:latin typeface="Whipsmart" pitchFamily="34" charset="0"/>
            </a:endParaRPr>
          </a:p>
        </p:txBody>
      </p:sp>
      <p:cxnSp>
        <p:nvCxnSpPr>
          <p:cNvPr id="16" name="Egyenes összekötő nyíllal 15"/>
          <p:cNvCxnSpPr>
            <a:stCxn id="11" idx="0"/>
            <a:endCxn id="5" idx="2"/>
          </p:cNvCxnSpPr>
          <p:nvPr/>
        </p:nvCxnSpPr>
        <p:spPr bwMode="auto">
          <a:xfrm flipV="1">
            <a:off x="3635896" y="2060848"/>
            <a:ext cx="936104"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7" name="Egyenes összekötő nyíllal 16"/>
          <p:cNvCxnSpPr>
            <a:stCxn id="13" idx="0"/>
            <a:endCxn id="5" idx="2"/>
          </p:cNvCxnSpPr>
          <p:nvPr/>
        </p:nvCxnSpPr>
        <p:spPr bwMode="auto">
          <a:xfrm flipH="1" flipV="1">
            <a:off x="4572000" y="2060848"/>
            <a:ext cx="2124236" cy="93610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0" name="Egyenes összekötő nyíllal 19"/>
          <p:cNvCxnSpPr>
            <a:stCxn id="8" idx="0"/>
            <a:endCxn id="11" idx="2"/>
          </p:cNvCxnSpPr>
          <p:nvPr/>
        </p:nvCxnSpPr>
        <p:spPr bwMode="auto">
          <a:xfrm flipV="1">
            <a:off x="2771800" y="3645024"/>
            <a:ext cx="864096" cy="648072"/>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3" name="Egyenes összekötő nyíllal 22"/>
          <p:cNvCxnSpPr>
            <a:stCxn id="12" idx="0"/>
            <a:endCxn id="13" idx="2"/>
          </p:cNvCxnSpPr>
          <p:nvPr/>
        </p:nvCxnSpPr>
        <p:spPr bwMode="auto">
          <a:xfrm flipV="1">
            <a:off x="4968044" y="3717032"/>
            <a:ext cx="1728192" cy="1728192"/>
          </a:xfrm>
          <a:prstGeom prst="straightConnector1">
            <a:avLst/>
          </a:prstGeom>
          <a:solidFill>
            <a:srgbClr val="00B8FF"/>
          </a:solidFill>
          <a:ln w="76200" cap="flat" cmpd="sng" algn="ctr">
            <a:solidFill>
              <a:srgbClr val="FF0000"/>
            </a:solidFill>
            <a:prstDash val="solid"/>
            <a:round/>
            <a:headEnd type="none" w="med" len="med"/>
            <a:tailEnd type="arrow"/>
          </a:ln>
          <a:effectLst/>
        </p:spPr>
      </p:cxnSp>
      <p:sp>
        <p:nvSpPr>
          <p:cNvPr id="26" name="Téglalap 25"/>
          <p:cNvSpPr/>
          <p:nvPr/>
        </p:nvSpPr>
        <p:spPr bwMode="auto">
          <a:xfrm>
            <a:off x="0" y="3356992"/>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Ramp</a:t>
            </a:r>
          </a:p>
        </p:txBody>
      </p:sp>
      <p:cxnSp>
        <p:nvCxnSpPr>
          <p:cNvPr id="27" name="Egyenes összekötő nyíllal 26"/>
          <p:cNvCxnSpPr>
            <a:stCxn id="26" idx="3"/>
            <a:endCxn id="11" idx="1"/>
          </p:cNvCxnSpPr>
          <p:nvPr/>
        </p:nvCxnSpPr>
        <p:spPr bwMode="auto">
          <a:xfrm flipV="1">
            <a:off x="1872208" y="3284984"/>
            <a:ext cx="683568"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0" name="Egyenes összekötő nyíllal 29"/>
          <p:cNvCxnSpPr>
            <a:stCxn id="14" idx="0"/>
            <a:endCxn id="13" idx="2"/>
          </p:cNvCxnSpPr>
          <p:nvPr/>
        </p:nvCxnSpPr>
        <p:spPr bwMode="auto">
          <a:xfrm flipH="1" flipV="1">
            <a:off x="6696236" y="3717032"/>
            <a:ext cx="864096" cy="576064"/>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39" name="Háromszög 38"/>
          <p:cNvSpPr/>
          <p:nvPr/>
        </p:nvSpPr>
        <p:spPr bwMode="auto">
          <a:xfrm rot="2759055">
            <a:off x="4308443" y="200467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0" name="Háromszög 39"/>
          <p:cNvSpPr/>
          <p:nvPr/>
        </p:nvSpPr>
        <p:spPr bwMode="auto">
          <a:xfrm rot="3346093">
            <a:off x="3410436" y="356598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1" name="Háromszög 40"/>
          <p:cNvSpPr/>
          <p:nvPr/>
        </p:nvSpPr>
        <p:spPr bwMode="auto">
          <a:xfrm rot="3346093">
            <a:off x="2284703" y="3210046"/>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4" name="Háromszög 43"/>
          <p:cNvSpPr/>
          <p:nvPr/>
        </p:nvSpPr>
        <p:spPr bwMode="auto">
          <a:xfrm rot="17668459">
            <a:off x="6686142" y="3635693"/>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5" name="Háromszög 44"/>
          <p:cNvSpPr/>
          <p:nvPr/>
        </p:nvSpPr>
        <p:spPr bwMode="auto">
          <a:xfrm rot="17668459">
            <a:off x="4558131" y="196856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6" name="Háromszög 45"/>
          <p:cNvSpPr/>
          <p:nvPr/>
        </p:nvSpPr>
        <p:spPr bwMode="auto">
          <a:xfrm rot="2594011">
            <a:off x="6449113" y="3644187"/>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cxnSp>
        <p:nvCxnSpPr>
          <p:cNvPr id="35" name="Egyenes összekötő nyíllal 34"/>
          <p:cNvCxnSpPr>
            <a:stCxn id="12" idx="0"/>
            <a:endCxn id="40" idx="0"/>
          </p:cNvCxnSpPr>
          <p:nvPr/>
        </p:nvCxnSpPr>
        <p:spPr bwMode="auto">
          <a:xfrm flipH="1" flipV="1">
            <a:off x="3692051" y="3632865"/>
            <a:ext cx="1275993" cy="1812359"/>
          </a:xfrm>
          <a:prstGeom prst="straightConnector1">
            <a:avLst/>
          </a:prstGeom>
          <a:solidFill>
            <a:srgbClr val="00B8FF"/>
          </a:solidFill>
          <a:ln w="76200" cap="flat" cmpd="sng" algn="ctr">
            <a:solidFill>
              <a:srgbClr val="FF0000"/>
            </a:solidFill>
            <a:prstDash val="solid"/>
            <a:round/>
            <a:headEnd type="none" w="med" len="med"/>
            <a:tailEnd type="arrow"/>
          </a:ln>
          <a:effectLst/>
        </p:spPr>
      </p:cxnSp>
      <p:sp>
        <p:nvSpPr>
          <p:cNvPr id="47" name="Háromszög 46"/>
          <p:cNvSpPr/>
          <p:nvPr/>
        </p:nvSpPr>
        <p:spPr bwMode="auto">
          <a:xfrm rot="19593983">
            <a:off x="3622330" y="3581233"/>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Tree>
    <p:extLst>
      <p:ext uri="{BB962C8B-B14F-4D97-AF65-F5344CB8AC3E}">
        <p14:creationId xmlns:p14="http://schemas.microsoft.com/office/powerpoint/2010/main" val="421305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Mire jó?</a:t>
            </a:r>
            <a:endParaRPr lang="en-US" dirty="0"/>
          </a:p>
        </p:txBody>
      </p:sp>
      <p:sp>
        <p:nvSpPr>
          <p:cNvPr id="3" name="Content Placeholder 2"/>
          <p:cNvSpPr>
            <a:spLocks noGrp="1"/>
          </p:cNvSpPr>
          <p:nvPr>
            <p:ph idx="1"/>
          </p:nvPr>
        </p:nvSpPr>
        <p:spPr/>
        <p:txBody>
          <a:bodyPr/>
          <a:lstStyle/>
          <a:p>
            <a:r>
              <a:rPr lang="hu-HU" dirty="0"/>
              <a:t>program írásakor ismeretlen kód</a:t>
            </a:r>
          </a:p>
          <a:p>
            <a:pPr lvl="1"/>
            <a:r>
              <a:rPr lang="hu-HU" dirty="0" err="1"/>
              <a:t>extension</a:t>
            </a:r>
            <a:r>
              <a:rPr lang="hu-HU" dirty="0"/>
              <a:t>, </a:t>
            </a:r>
            <a:r>
              <a:rPr lang="hu-HU" dirty="0" err="1"/>
              <a:t>plugin</a:t>
            </a:r>
            <a:endParaRPr lang="hu-HU" dirty="0"/>
          </a:p>
          <a:p>
            <a:pPr lvl="1"/>
            <a:r>
              <a:rPr lang="hu-HU" dirty="0" err="1"/>
              <a:t>libet</a:t>
            </a:r>
            <a:r>
              <a:rPr lang="hu-HU" dirty="0"/>
              <a:t> írunk, akkor a </a:t>
            </a:r>
            <a:r>
              <a:rPr lang="hu-HU" dirty="0" err="1"/>
              <a:t>user</a:t>
            </a:r>
            <a:r>
              <a:rPr lang="hu-HU" dirty="0"/>
              <a:t> kód</a:t>
            </a:r>
          </a:p>
          <a:p>
            <a:r>
              <a:rPr lang="hu-HU" dirty="0"/>
              <a:t>automatizálás</a:t>
            </a:r>
          </a:p>
          <a:p>
            <a:pPr lvl="1"/>
            <a:r>
              <a:rPr lang="hu-HU" dirty="0"/>
              <a:t>minden tagváltozót csatoljunk ki a </a:t>
            </a:r>
            <a:r>
              <a:rPr lang="hu-HU" dirty="0" err="1"/>
              <a:t>GUI-ra</a:t>
            </a:r>
            <a:endParaRPr lang="en-US" dirty="0"/>
          </a:p>
        </p:txBody>
      </p:sp>
    </p:spTree>
    <p:extLst>
      <p:ext uri="{BB962C8B-B14F-4D97-AF65-F5344CB8AC3E}">
        <p14:creationId xmlns:p14="http://schemas.microsoft.com/office/powerpoint/2010/main" val="2351326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Miért kerüljük a többszörös öröklést</a:t>
            </a:r>
            <a:r>
              <a:rPr lang="en-US" dirty="0"/>
              <a:t>?</a:t>
            </a:r>
          </a:p>
        </p:txBody>
      </p:sp>
      <p:sp>
        <p:nvSpPr>
          <p:cNvPr id="4" name="Tartalom helye 3"/>
          <p:cNvSpPr>
            <a:spLocks noGrp="1"/>
          </p:cNvSpPr>
          <p:nvPr>
            <p:ph idx="1"/>
          </p:nvPr>
        </p:nvSpPr>
        <p:spPr/>
        <p:txBody>
          <a:bodyPr/>
          <a:lstStyle/>
          <a:p>
            <a:r>
              <a:rPr lang="hu-HU" dirty="0"/>
              <a:t>kétértelműség</a:t>
            </a:r>
            <a:endParaRPr lang="en-US" dirty="0"/>
          </a:p>
          <a:p>
            <a:pPr lvl="1"/>
            <a:r>
              <a:rPr lang="hu-HU" dirty="0"/>
              <a:t>Ha a</a:t>
            </a:r>
            <a:r>
              <a:rPr lang="en-US" dirty="0"/>
              <a:t> Floater </a:t>
            </a:r>
            <a:r>
              <a:rPr lang="hu-HU" dirty="0"/>
              <a:t>és a </a:t>
            </a:r>
            <a:r>
              <a:rPr lang="en-US" dirty="0"/>
              <a:t>Character </a:t>
            </a:r>
            <a:r>
              <a:rPr lang="hu-HU" dirty="0"/>
              <a:t>egyaránt megva</a:t>
            </a:r>
            <a:r>
              <a:rPr lang="en-US" dirty="0"/>
              <a:t>l</a:t>
            </a:r>
            <a:r>
              <a:rPr lang="hu-HU" dirty="0"/>
              <a:t>ósítják az </a:t>
            </a:r>
            <a:r>
              <a:rPr lang="en-US" dirty="0"/>
              <a:t>update()</a:t>
            </a:r>
            <a:r>
              <a:rPr lang="hu-HU" dirty="0"/>
              <a:t> metódust, melyiket örökli a</a:t>
            </a:r>
            <a:r>
              <a:rPr lang="en-US" dirty="0"/>
              <a:t> </a:t>
            </a:r>
            <a:r>
              <a:rPr lang="en-US" dirty="0" err="1"/>
              <a:t>FloatingPenguin</a:t>
            </a:r>
            <a:r>
              <a:rPr lang="en-US" dirty="0"/>
              <a:t>?</a:t>
            </a:r>
          </a:p>
          <a:p>
            <a:pPr lvl="1"/>
            <a:r>
              <a:rPr lang="hu-HU" dirty="0"/>
              <a:t>ezt jelzi a fordító, </a:t>
            </a:r>
            <a:r>
              <a:rPr lang="en-US" dirty="0" err="1"/>
              <a:t>FloatingPenguin</a:t>
            </a:r>
            <a:r>
              <a:rPr lang="hu-HU" dirty="0" err="1"/>
              <a:t>-ben</a:t>
            </a:r>
            <a:r>
              <a:rPr lang="hu-HU" dirty="0"/>
              <a:t> is meg kell valósítani a metódust</a:t>
            </a:r>
            <a:endParaRPr lang="en-US" dirty="0"/>
          </a:p>
          <a:p>
            <a:r>
              <a:rPr lang="hu-HU" dirty="0"/>
              <a:t>konstruktorok sorrendje</a:t>
            </a:r>
            <a:endParaRPr lang="en-US" dirty="0"/>
          </a:p>
          <a:p>
            <a:r>
              <a:rPr lang="hu-HU" dirty="0"/>
              <a:t>összetettség</a:t>
            </a:r>
            <a:endParaRPr lang="en-US" dirty="0"/>
          </a:p>
        </p:txBody>
      </p:sp>
    </p:spTree>
    <p:extLst>
      <p:ext uri="{BB962C8B-B14F-4D97-AF65-F5344CB8AC3E}">
        <p14:creationId xmlns:p14="http://schemas.microsoft.com/office/powerpoint/2010/main" val="3399283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többszörös öröklődés nem is rossz</a:t>
            </a:r>
            <a:endParaRPr lang="en-US" dirty="0"/>
          </a:p>
        </p:txBody>
      </p:sp>
      <p:sp>
        <p:nvSpPr>
          <p:cNvPr id="4" name="Tartalom helye 3"/>
          <p:cNvSpPr>
            <a:spLocks noGrp="1"/>
          </p:cNvSpPr>
          <p:nvPr>
            <p:ph idx="1"/>
          </p:nvPr>
        </p:nvSpPr>
        <p:spPr/>
        <p:txBody>
          <a:bodyPr/>
          <a:lstStyle/>
          <a:p>
            <a:r>
              <a:rPr lang="hu-HU" dirty="0"/>
              <a:t>a többszörös öröklődés hasznos</a:t>
            </a:r>
          </a:p>
          <a:p>
            <a:r>
              <a:rPr lang="hu-HU" dirty="0"/>
              <a:t>akárhány </a:t>
            </a:r>
            <a:r>
              <a:rPr lang="hu-HU" dirty="0" err="1"/>
              <a:t>interface</a:t>
            </a:r>
            <a:r>
              <a:rPr lang="hu-HU" dirty="0"/>
              <a:t> megvalósítása teljesen rendben van </a:t>
            </a:r>
            <a:r>
              <a:rPr lang="en-US" dirty="0"/>
              <a:t>(</a:t>
            </a:r>
            <a:r>
              <a:rPr lang="hu-HU" dirty="0"/>
              <a:t>csak tisztán </a:t>
            </a:r>
            <a:r>
              <a:rPr lang="en-US" dirty="0" err="1"/>
              <a:t>virtu</a:t>
            </a:r>
            <a:r>
              <a:rPr lang="hu-HU" dirty="0" err="1"/>
              <a:t>ális</a:t>
            </a:r>
            <a:r>
              <a:rPr lang="en-US" dirty="0"/>
              <a:t> </a:t>
            </a:r>
            <a:r>
              <a:rPr lang="hu-HU" dirty="0"/>
              <a:t>függvények</a:t>
            </a:r>
            <a:r>
              <a:rPr lang="en-US" dirty="0"/>
              <a:t>)</a:t>
            </a:r>
            <a:endParaRPr lang="hu-HU" dirty="0"/>
          </a:p>
          <a:p>
            <a:r>
              <a:rPr lang="hu-HU" dirty="0"/>
              <a:t>egyszerű </a:t>
            </a:r>
            <a:r>
              <a:rPr lang="hu-HU" dirty="0" err="1"/>
              <a:t>ősoszál</a:t>
            </a:r>
            <a:r>
              <a:rPr lang="en-US" dirty="0" err="1"/>
              <a:t>yb</a:t>
            </a:r>
            <a:r>
              <a:rPr lang="hu-HU" dirty="0"/>
              <a:t>ól </a:t>
            </a:r>
            <a:r>
              <a:rPr lang="en-US" dirty="0"/>
              <a:t>(mix-in)</a:t>
            </a:r>
            <a:r>
              <a:rPr lang="hu-HU" dirty="0"/>
              <a:t> öröklődés rendben van</a:t>
            </a:r>
            <a:endParaRPr lang="en-US" dirty="0"/>
          </a:p>
          <a:p>
            <a:pPr>
              <a:buNone/>
            </a:pPr>
            <a:endParaRPr lang="en-US" dirty="0"/>
          </a:p>
        </p:txBody>
      </p:sp>
    </p:spTree>
    <p:extLst>
      <p:ext uri="{BB962C8B-B14F-4D97-AF65-F5344CB8AC3E}">
        <p14:creationId xmlns:p14="http://schemas.microsoft.com/office/powerpoint/2010/main" val="137040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Mix-in </a:t>
            </a:r>
            <a:r>
              <a:rPr lang="hu-HU" dirty="0"/>
              <a:t>osztályok</a:t>
            </a:r>
            <a:endParaRPr lang="en-US" dirty="0"/>
          </a:p>
        </p:txBody>
      </p:sp>
      <p:sp>
        <p:nvSpPr>
          <p:cNvPr id="4" name="Tartalom helye 3"/>
          <p:cNvSpPr>
            <a:spLocks noGrp="1"/>
          </p:cNvSpPr>
          <p:nvPr>
            <p:ph idx="1"/>
          </p:nvPr>
        </p:nvSpPr>
        <p:spPr/>
        <p:txBody>
          <a:bodyPr/>
          <a:lstStyle/>
          <a:p>
            <a:r>
              <a:rPr lang="hu-HU" dirty="0"/>
              <a:t>különálló </a:t>
            </a:r>
            <a:r>
              <a:rPr lang="hu-HU" dirty="0" err="1"/>
              <a:t>oszályok</a:t>
            </a:r>
            <a:r>
              <a:rPr lang="hu-HU" dirty="0"/>
              <a:t> alaposztály nélkül</a:t>
            </a:r>
            <a:endParaRPr lang="en-US" dirty="0"/>
          </a:p>
          <a:p>
            <a:r>
              <a:rPr lang="hu-HU" dirty="0"/>
              <a:t>plusz funkciót vihetnek a monolitikus hierarchiába</a:t>
            </a:r>
            <a:endParaRPr lang="en-US" dirty="0"/>
          </a:p>
          <a:p>
            <a:r>
              <a:rPr lang="hu-HU" dirty="0"/>
              <a:t>korlátozottabb, biztonságosabb többszörös öröklődés</a:t>
            </a:r>
            <a:endParaRPr lang="en-US" dirty="0"/>
          </a:p>
          <a:p>
            <a:pPr>
              <a:buNone/>
            </a:pPr>
            <a:endParaRPr lang="en-US" dirty="0"/>
          </a:p>
        </p:txBody>
      </p:sp>
    </p:spTree>
    <p:extLst>
      <p:ext uri="{BB962C8B-B14F-4D97-AF65-F5344CB8AC3E}">
        <p14:creationId xmlns:p14="http://schemas.microsoft.com/office/powerpoint/2010/main" val="633972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gyenes összekötő nyíllal 27"/>
          <p:cNvCxnSpPr>
            <a:stCxn id="7" idx="0"/>
            <a:endCxn id="26" idx="2"/>
          </p:cNvCxnSpPr>
          <p:nvPr/>
        </p:nvCxnSpPr>
        <p:spPr bwMode="auto">
          <a:xfrm flipV="1">
            <a:off x="3743908" y="2060848"/>
            <a:ext cx="3708412" cy="864096"/>
          </a:xfrm>
          <a:prstGeom prst="straightConnector1">
            <a:avLst/>
          </a:prstGeom>
          <a:solidFill>
            <a:srgbClr val="00B8FF"/>
          </a:solidFill>
          <a:ln w="57150" cap="flat" cmpd="sng" algn="ctr">
            <a:solidFill>
              <a:srgbClr val="92D050"/>
            </a:solidFill>
            <a:prstDash val="solid"/>
            <a:round/>
            <a:headEnd type="none" w="med" len="med"/>
            <a:tailEnd type="arrow"/>
          </a:ln>
          <a:effectLst/>
        </p:spPr>
      </p:cxnSp>
      <p:sp>
        <p:nvSpPr>
          <p:cNvPr id="2" name="Cím 1"/>
          <p:cNvSpPr>
            <a:spLocks noGrp="1"/>
          </p:cNvSpPr>
          <p:nvPr>
            <p:ph type="title"/>
          </p:nvPr>
        </p:nvSpPr>
        <p:spPr/>
        <p:txBody>
          <a:bodyPr/>
          <a:lstStyle/>
          <a:p>
            <a:r>
              <a:rPr lang="hu-HU" dirty="0"/>
              <a:t>Hajós játék </a:t>
            </a:r>
            <a:r>
              <a:rPr lang="hu-HU" dirty="0" err="1"/>
              <a:t>mix-in-ekkel</a:t>
            </a:r>
            <a:endParaRPr lang="en-US" dirty="0"/>
          </a:p>
        </p:txBody>
      </p:sp>
      <p:sp>
        <p:nvSpPr>
          <p:cNvPr id="5" name="Téglalap 4"/>
          <p:cNvSpPr/>
          <p:nvPr/>
        </p:nvSpPr>
        <p:spPr bwMode="auto">
          <a:xfrm>
            <a:off x="3635896" y="1340768"/>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6" name="Téglalap 5"/>
          <p:cNvSpPr/>
          <p:nvPr/>
        </p:nvSpPr>
        <p:spPr bwMode="auto">
          <a:xfrm>
            <a:off x="1835696" y="4293096"/>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Boat</a:t>
            </a:r>
          </a:p>
        </p:txBody>
      </p:sp>
      <p:sp>
        <p:nvSpPr>
          <p:cNvPr id="7" name="Téglalap 6"/>
          <p:cNvSpPr/>
          <p:nvPr/>
        </p:nvSpPr>
        <p:spPr bwMode="auto">
          <a:xfrm>
            <a:off x="2555776" y="2924944"/>
            <a:ext cx="2376264" cy="72008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dirty="0" err="1">
                <a:solidFill>
                  <a:schemeClr val="tx1"/>
                </a:solidFill>
                <a:latin typeface="Whipsmart" pitchFamily="34" charset="0"/>
              </a:rPr>
              <a:t>RigidFloater</a:t>
            </a:r>
            <a:endParaRPr lang="en-US" sz="2800" dirty="0">
              <a:solidFill>
                <a:schemeClr val="tx1"/>
              </a:solidFill>
              <a:latin typeface="Whipsmart" pitchFamily="34" charset="0"/>
            </a:endParaRPr>
          </a:p>
        </p:txBody>
      </p:sp>
      <p:sp>
        <p:nvSpPr>
          <p:cNvPr id="8" name="Téglalap 7"/>
          <p:cNvSpPr/>
          <p:nvPr/>
        </p:nvSpPr>
        <p:spPr bwMode="auto">
          <a:xfrm>
            <a:off x="3347864" y="5445224"/>
            <a:ext cx="3240360" cy="108012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FloatingPenguin</a:t>
            </a:r>
            <a:endParaRPr lang="en-US" sz="2800" dirty="0">
              <a:solidFill>
                <a:schemeClr val="tx1"/>
              </a:solidFill>
              <a:latin typeface="Whipsmart" pitchFamily="34" charset="0"/>
            </a:endParaRPr>
          </a:p>
        </p:txBody>
      </p:sp>
      <p:sp>
        <p:nvSpPr>
          <p:cNvPr id="9" name="Téglalap 8"/>
          <p:cNvSpPr/>
          <p:nvPr/>
        </p:nvSpPr>
        <p:spPr bwMode="auto">
          <a:xfrm>
            <a:off x="5508104" y="2996952"/>
            <a:ext cx="2376264"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Character</a:t>
            </a:r>
          </a:p>
        </p:txBody>
      </p:sp>
      <p:sp>
        <p:nvSpPr>
          <p:cNvPr id="10" name="Téglalap 9"/>
          <p:cNvSpPr/>
          <p:nvPr/>
        </p:nvSpPr>
        <p:spPr bwMode="auto">
          <a:xfrm>
            <a:off x="6012160" y="4293096"/>
            <a:ext cx="3096344" cy="108012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FunnyPenguin</a:t>
            </a:r>
            <a:endParaRPr lang="en-US" sz="2800" dirty="0">
              <a:solidFill>
                <a:schemeClr val="tx1"/>
              </a:solidFill>
              <a:latin typeface="Whipsmart" pitchFamily="34" charset="0"/>
            </a:endParaRPr>
          </a:p>
        </p:txBody>
      </p:sp>
      <p:cxnSp>
        <p:nvCxnSpPr>
          <p:cNvPr id="11" name="Egyenes összekötő nyíllal 10"/>
          <p:cNvCxnSpPr>
            <a:stCxn id="7" idx="0"/>
            <a:endCxn id="5" idx="2"/>
          </p:cNvCxnSpPr>
          <p:nvPr/>
        </p:nvCxnSpPr>
        <p:spPr bwMode="auto">
          <a:xfrm flipV="1">
            <a:off x="3743908" y="2060848"/>
            <a:ext cx="828092"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2" name="Egyenes összekötő nyíllal 11"/>
          <p:cNvCxnSpPr>
            <a:stCxn id="9" idx="0"/>
            <a:endCxn id="5" idx="2"/>
          </p:cNvCxnSpPr>
          <p:nvPr/>
        </p:nvCxnSpPr>
        <p:spPr bwMode="auto">
          <a:xfrm flipH="1" flipV="1">
            <a:off x="4572000" y="2060848"/>
            <a:ext cx="2124236" cy="93610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3" name="Egyenes összekötő nyíllal 12"/>
          <p:cNvCxnSpPr>
            <a:stCxn id="6" idx="0"/>
            <a:endCxn id="7" idx="2"/>
          </p:cNvCxnSpPr>
          <p:nvPr/>
        </p:nvCxnSpPr>
        <p:spPr bwMode="auto">
          <a:xfrm flipV="1">
            <a:off x="2771800" y="3645024"/>
            <a:ext cx="972108" cy="648072"/>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4" name="Egyenes összekötő nyíllal 13"/>
          <p:cNvCxnSpPr>
            <a:stCxn id="8" idx="0"/>
            <a:endCxn id="9" idx="2"/>
          </p:cNvCxnSpPr>
          <p:nvPr/>
        </p:nvCxnSpPr>
        <p:spPr bwMode="auto">
          <a:xfrm flipV="1">
            <a:off x="4968044" y="3717032"/>
            <a:ext cx="1728192" cy="1728192"/>
          </a:xfrm>
          <a:prstGeom prst="straightConnector1">
            <a:avLst/>
          </a:prstGeom>
          <a:solidFill>
            <a:srgbClr val="00B8FF"/>
          </a:solidFill>
          <a:ln w="57150" cap="flat" cmpd="sng" algn="ctr">
            <a:solidFill>
              <a:srgbClr val="92D050"/>
            </a:solidFill>
            <a:prstDash val="solid"/>
            <a:round/>
            <a:headEnd type="none" w="med" len="med"/>
            <a:tailEnd type="arrow"/>
          </a:ln>
          <a:effectLst/>
        </p:spPr>
      </p:cxnSp>
      <p:sp>
        <p:nvSpPr>
          <p:cNvPr id="15" name="Téglalap 14"/>
          <p:cNvSpPr/>
          <p:nvPr/>
        </p:nvSpPr>
        <p:spPr bwMode="auto">
          <a:xfrm>
            <a:off x="0" y="3356992"/>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Ramp</a:t>
            </a:r>
          </a:p>
        </p:txBody>
      </p:sp>
      <p:cxnSp>
        <p:nvCxnSpPr>
          <p:cNvPr id="16" name="Egyenes összekötő nyíllal 15"/>
          <p:cNvCxnSpPr>
            <a:stCxn id="15" idx="3"/>
            <a:endCxn id="7" idx="1"/>
          </p:cNvCxnSpPr>
          <p:nvPr/>
        </p:nvCxnSpPr>
        <p:spPr bwMode="auto">
          <a:xfrm flipV="1">
            <a:off x="1872208" y="3284984"/>
            <a:ext cx="683568"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7" name="Egyenes összekötő nyíllal 16"/>
          <p:cNvCxnSpPr>
            <a:stCxn id="10" idx="0"/>
            <a:endCxn id="9" idx="2"/>
          </p:cNvCxnSpPr>
          <p:nvPr/>
        </p:nvCxnSpPr>
        <p:spPr bwMode="auto">
          <a:xfrm flipH="1" flipV="1">
            <a:off x="6696236" y="3717032"/>
            <a:ext cx="864096" cy="576064"/>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8" name="Háromszög 17"/>
          <p:cNvSpPr/>
          <p:nvPr/>
        </p:nvSpPr>
        <p:spPr bwMode="auto">
          <a:xfrm rot="2759055">
            <a:off x="4308443" y="200467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19" name="Háromszög 18"/>
          <p:cNvSpPr/>
          <p:nvPr/>
        </p:nvSpPr>
        <p:spPr bwMode="auto">
          <a:xfrm rot="3346093">
            <a:off x="3517264" y="356598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0" name="Háromszög 19"/>
          <p:cNvSpPr/>
          <p:nvPr/>
        </p:nvSpPr>
        <p:spPr bwMode="auto">
          <a:xfrm rot="3346093">
            <a:off x="2284703" y="3210046"/>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1" name="Háromszög 20"/>
          <p:cNvSpPr/>
          <p:nvPr/>
        </p:nvSpPr>
        <p:spPr bwMode="auto">
          <a:xfrm rot="18000000">
            <a:off x="6646081" y="3635693"/>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2" name="Háromszög 21"/>
          <p:cNvSpPr/>
          <p:nvPr/>
        </p:nvSpPr>
        <p:spPr bwMode="auto">
          <a:xfrm rot="17668459">
            <a:off x="4558131" y="196856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3" name="Háromszög 22"/>
          <p:cNvSpPr/>
          <p:nvPr/>
        </p:nvSpPr>
        <p:spPr bwMode="auto">
          <a:xfrm rot="2594011">
            <a:off x="6449113" y="3644187"/>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cxnSp>
        <p:nvCxnSpPr>
          <p:cNvPr id="24" name="Egyenes összekötő nyíllal 23"/>
          <p:cNvCxnSpPr>
            <a:stCxn id="8" idx="0"/>
            <a:endCxn id="26" idx="2"/>
          </p:cNvCxnSpPr>
          <p:nvPr/>
        </p:nvCxnSpPr>
        <p:spPr bwMode="auto">
          <a:xfrm flipV="1">
            <a:off x="4968044" y="2060848"/>
            <a:ext cx="2484276" cy="3384376"/>
          </a:xfrm>
          <a:prstGeom prst="straightConnector1">
            <a:avLst/>
          </a:prstGeom>
          <a:solidFill>
            <a:srgbClr val="00B8FF"/>
          </a:solidFill>
          <a:ln w="57150" cap="flat" cmpd="sng" algn="ctr">
            <a:solidFill>
              <a:srgbClr val="92D050"/>
            </a:solidFill>
            <a:prstDash val="solid"/>
            <a:round/>
            <a:headEnd type="none" w="med" len="med"/>
            <a:tailEnd type="arrow"/>
          </a:ln>
          <a:effectLst/>
        </p:spPr>
      </p:cxnSp>
      <p:sp>
        <p:nvSpPr>
          <p:cNvPr id="25" name="Háromszög 24"/>
          <p:cNvSpPr/>
          <p:nvPr/>
        </p:nvSpPr>
        <p:spPr bwMode="auto">
          <a:xfrm rot="2443301">
            <a:off x="7226260" y="2010967"/>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6" name="Téglalap 25"/>
          <p:cNvSpPr/>
          <p:nvPr/>
        </p:nvSpPr>
        <p:spPr bwMode="auto">
          <a:xfrm>
            <a:off x="6372200" y="1340768"/>
            <a:ext cx="2160240" cy="72008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dirty="0">
                <a:solidFill>
                  <a:schemeClr val="tx1"/>
                </a:solidFill>
                <a:latin typeface="Whipsmart" pitchFamily="34" charset="0"/>
              </a:rPr>
              <a:t>Floater</a:t>
            </a:r>
          </a:p>
        </p:txBody>
      </p:sp>
      <p:sp>
        <p:nvSpPr>
          <p:cNvPr id="33" name="Háromszög 32"/>
          <p:cNvSpPr/>
          <p:nvPr/>
        </p:nvSpPr>
        <p:spPr bwMode="auto">
          <a:xfrm rot="4473462">
            <a:off x="7197750" y="1954285"/>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Tree>
    <p:extLst>
      <p:ext uri="{BB962C8B-B14F-4D97-AF65-F5344CB8AC3E}">
        <p14:creationId xmlns:p14="http://schemas.microsoft.com/office/powerpoint/2010/main" val="50448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 </a:t>
            </a:r>
            <a:r>
              <a:rPr lang="en-US" dirty="0" err="1"/>
              <a:t>megold</a:t>
            </a:r>
            <a:r>
              <a:rPr lang="hu-HU" dirty="0"/>
              <a:t>ás: öröklés helyett kompozíció (</a:t>
            </a:r>
            <a:r>
              <a:rPr lang="hu-HU" dirty="0" err="1"/>
              <a:t>aggregáció</a:t>
            </a:r>
            <a:r>
              <a:rPr lang="hu-HU" dirty="0"/>
              <a:t>)!</a:t>
            </a:r>
            <a:endParaRPr lang="en-US" dirty="0"/>
          </a:p>
        </p:txBody>
      </p:sp>
      <p:sp>
        <p:nvSpPr>
          <p:cNvPr id="3" name="Tartalom helye 2"/>
          <p:cNvSpPr>
            <a:spLocks noGrp="1"/>
          </p:cNvSpPr>
          <p:nvPr>
            <p:ph idx="1"/>
          </p:nvPr>
        </p:nvSpPr>
        <p:spPr/>
        <p:txBody>
          <a:bodyPr/>
          <a:lstStyle/>
          <a:p>
            <a:r>
              <a:rPr lang="hu-HU" dirty="0"/>
              <a:t>is-a helyett has-a</a:t>
            </a:r>
          </a:p>
          <a:p>
            <a:pPr lvl="1"/>
            <a:r>
              <a:rPr lang="hu-HU" dirty="0"/>
              <a:t>a </a:t>
            </a:r>
            <a:r>
              <a:rPr lang="hu-HU" dirty="0" err="1"/>
              <a:t>Boat</a:t>
            </a:r>
            <a:r>
              <a:rPr lang="hu-HU" dirty="0"/>
              <a:t> nem egy </a:t>
            </a:r>
            <a:r>
              <a:rPr lang="hu-HU" dirty="0" err="1"/>
              <a:t>Floater</a:t>
            </a:r>
            <a:r>
              <a:rPr lang="hu-HU" dirty="0"/>
              <a:t> valami, hanem rendelkezik a </a:t>
            </a:r>
            <a:r>
              <a:rPr lang="hu-HU" dirty="0" err="1"/>
              <a:t>Floater</a:t>
            </a:r>
            <a:r>
              <a:rPr lang="hu-HU" dirty="0"/>
              <a:t> képességgel</a:t>
            </a:r>
          </a:p>
          <a:p>
            <a:r>
              <a:rPr lang="hu-HU" dirty="0"/>
              <a:t>ha kell nem-lebegő hajó, kivehetjük</a:t>
            </a:r>
          </a:p>
          <a:p>
            <a:pPr lvl="1"/>
            <a:r>
              <a:rPr lang="hu-HU" dirty="0"/>
              <a:t>akár futásidőben is</a:t>
            </a:r>
          </a:p>
          <a:p>
            <a:r>
              <a:rPr lang="hu-HU" dirty="0"/>
              <a:t>ha valami más kell lebegjen, akkor ő is megkapja a képességet</a:t>
            </a:r>
            <a:endParaRPr lang="en-US" dirty="0"/>
          </a:p>
        </p:txBody>
      </p:sp>
    </p:spTree>
    <p:extLst>
      <p:ext uri="{BB962C8B-B14F-4D97-AF65-F5344CB8AC3E}">
        <p14:creationId xmlns:p14="http://schemas.microsoft.com/office/powerpoint/2010/main" val="2831960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Komponensek</a:t>
            </a:r>
            <a:endParaRPr lang="en-US" dirty="0"/>
          </a:p>
        </p:txBody>
      </p:sp>
      <p:sp>
        <p:nvSpPr>
          <p:cNvPr id="5" name="Téglalap 4"/>
          <p:cNvSpPr/>
          <p:nvPr/>
        </p:nvSpPr>
        <p:spPr bwMode="auto">
          <a:xfrm>
            <a:off x="4572000" y="1484784"/>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rPr>
              <a:t>Entity</a:t>
            </a:r>
          </a:p>
        </p:txBody>
      </p:sp>
      <p:sp>
        <p:nvSpPr>
          <p:cNvPr id="6" name="Téglalap 5"/>
          <p:cNvSpPr/>
          <p:nvPr/>
        </p:nvSpPr>
        <p:spPr bwMode="auto">
          <a:xfrm>
            <a:off x="5076056" y="2420888"/>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rPr>
              <a:t>RenderComponent</a:t>
            </a:r>
            <a:endParaRPr lang="en-US" sz="2800" dirty="0">
              <a:solidFill>
                <a:schemeClr val="tx1"/>
              </a:solidFill>
            </a:endParaRPr>
          </a:p>
        </p:txBody>
      </p:sp>
      <p:sp>
        <p:nvSpPr>
          <p:cNvPr id="7" name="Téglalap 6"/>
          <p:cNvSpPr/>
          <p:nvPr/>
        </p:nvSpPr>
        <p:spPr bwMode="auto">
          <a:xfrm>
            <a:off x="5076056" y="3284984"/>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rPr>
              <a:t>PhysicsComponent</a:t>
            </a:r>
            <a:endParaRPr lang="en-US" sz="2800" dirty="0">
              <a:solidFill>
                <a:schemeClr val="tx1"/>
              </a:solidFill>
            </a:endParaRPr>
          </a:p>
        </p:txBody>
      </p:sp>
      <p:sp>
        <p:nvSpPr>
          <p:cNvPr id="8" name="Téglalap 7"/>
          <p:cNvSpPr/>
          <p:nvPr/>
        </p:nvSpPr>
        <p:spPr bwMode="auto">
          <a:xfrm>
            <a:off x="5076056" y="4149080"/>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rPr>
              <a:t>ControlComponent</a:t>
            </a:r>
            <a:endParaRPr lang="en-US" sz="2800" dirty="0">
              <a:solidFill>
                <a:schemeClr val="tx1"/>
              </a:solidFill>
            </a:endParaRPr>
          </a:p>
        </p:txBody>
      </p:sp>
      <p:sp>
        <p:nvSpPr>
          <p:cNvPr id="9" name="Téglalap 8"/>
          <p:cNvSpPr/>
          <p:nvPr/>
        </p:nvSpPr>
        <p:spPr bwMode="auto">
          <a:xfrm>
            <a:off x="5076056" y="4941168"/>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rPr>
              <a:t>ScriptComponent</a:t>
            </a:r>
            <a:endParaRPr lang="en-US" sz="2800" dirty="0">
              <a:solidFill>
                <a:schemeClr val="tx1"/>
              </a:solidFill>
            </a:endParaRPr>
          </a:p>
        </p:txBody>
      </p:sp>
      <p:cxnSp>
        <p:nvCxnSpPr>
          <p:cNvPr id="10" name="Egyenes összekötő 9"/>
          <p:cNvCxnSpPr/>
          <p:nvPr/>
        </p:nvCxnSpPr>
        <p:spPr bwMode="auto">
          <a:xfrm>
            <a:off x="4727224" y="2204864"/>
            <a:ext cx="60800" cy="396044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1" name="Egyenes összekötő 10"/>
          <p:cNvCxnSpPr/>
          <p:nvPr/>
        </p:nvCxnSpPr>
        <p:spPr bwMode="auto">
          <a:xfrm flipH="1">
            <a:off x="4716016" y="278092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2" name="Egyenes összekötő 11"/>
          <p:cNvCxnSpPr/>
          <p:nvPr/>
        </p:nvCxnSpPr>
        <p:spPr bwMode="auto">
          <a:xfrm flipH="1">
            <a:off x="4716016" y="3645024"/>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3" name="Egyenes összekötő 12"/>
          <p:cNvCxnSpPr/>
          <p:nvPr/>
        </p:nvCxnSpPr>
        <p:spPr bwMode="auto">
          <a:xfrm flipH="1">
            <a:off x="4788024" y="4509120"/>
            <a:ext cx="288032"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4" name="Egyenes összekötő 13"/>
          <p:cNvCxnSpPr/>
          <p:nvPr/>
        </p:nvCxnSpPr>
        <p:spPr bwMode="auto">
          <a:xfrm flipH="1" flipV="1">
            <a:off x="4791075" y="5262563"/>
            <a:ext cx="284981" cy="2641"/>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21" name="Szövegdoboz 20"/>
          <p:cNvSpPr txBox="1"/>
          <p:nvPr/>
        </p:nvSpPr>
        <p:spPr>
          <a:xfrm>
            <a:off x="5076056" y="5661248"/>
            <a:ext cx="478016" cy="523220"/>
          </a:xfrm>
          <a:prstGeom prst="rect">
            <a:avLst/>
          </a:prstGeom>
          <a:noFill/>
        </p:spPr>
        <p:txBody>
          <a:bodyPr wrap="none" rtlCol="0">
            <a:spAutoFit/>
          </a:bodyPr>
          <a:lstStyle/>
          <a:p>
            <a:r>
              <a:rPr lang="en-US" sz="2800" dirty="0"/>
              <a:t>…</a:t>
            </a:r>
          </a:p>
        </p:txBody>
      </p:sp>
      <p:sp>
        <p:nvSpPr>
          <p:cNvPr id="22" name="Szövegdoboz 21"/>
          <p:cNvSpPr txBox="1"/>
          <p:nvPr/>
        </p:nvSpPr>
        <p:spPr>
          <a:xfrm>
            <a:off x="4204210" y="2627620"/>
            <a:ext cx="583814" cy="369332"/>
          </a:xfrm>
          <a:prstGeom prst="rect">
            <a:avLst/>
          </a:prstGeom>
          <a:noFill/>
        </p:spPr>
        <p:txBody>
          <a:bodyPr wrap="none" rtlCol="0">
            <a:spAutoFit/>
          </a:bodyPr>
          <a:lstStyle/>
          <a:p>
            <a:r>
              <a:rPr lang="en-US" dirty="0"/>
              <a:t>1:1</a:t>
            </a:r>
          </a:p>
        </p:txBody>
      </p:sp>
      <p:sp>
        <p:nvSpPr>
          <p:cNvPr id="23" name="Szövegdoboz 22"/>
          <p:cNvSpPr txBox="1"/>
          <p:nvPr/>
        </p:nvSpPr>
        <p:spPr>
          <a:xfrm>
            <a:off x="4211960" y="3491716"/>
            <a:ext cx="583814" cy="369332"/>
          </a:xfrm>
          <a:prstGeom prst="rect">
            <a:avLst/>
          </a:prstGeom>
          <a:noFill/>
        </p:spPr>
        <p:txBody>
          <a:bodyPr wrap="none" rtlCol="0">
            <a:spAutoFit/>
          </a:bodyPr>
          <a:lstStyle/>
          <a:p>
            <a:r>
              <a:rPr lang="en-US" dirty="0"/>
              <a:t>1:1</a:t>
            </a:r>
          </a:p>
        </p:txBody>
      </p:sp>
      <p:sp>
        <p:nvSpPr>
          <p:cNvPr id="24" name="Szövegdoboz 23"/>
          <p:cNvSpPr txBox="1"/>
          <p:nvPr/>
        </p:nvSpPr>
        <p:spPr>
          <a:xfrm>
            <a:off x="4211960" y="4293096"/>
            <a:ext cx="583814" cy="369332"/>
          </a:xfrm>
          <a:prstGeom prst="rect">
            <a:avLst/>
          </a:prstGeom>
          <a:noFill/>
        </p:spPr>
        <p:txBody>
          <a:bodyPr wrap="none" rtlCol="0">
            <a:spAutoFit/>
          </a:bodyPr>
          <a:lstStyle/>
          <a:p>
            <a:r>
              <a:rPr lang="en-US" dirty="0"/>
              <a:t>1:1</a:t>
            </a:r>
          </a:p>
        </p:txBody>
      </p:sp>
      <p:sp>
        <p:nvSpPr>
          <p:cNvPr id="25" name="Szövegdoboz 24"/>
          <p:cNvSpPr txBox="1"/>
          <p:nvPr/>
        </p:nvSpPr>
        <p:spPr>
          <a:xfrm>
            <a:off x="4211960" y="5085184"/>
            <a:ext cx="583814" cy="369332"/>
          </a:xfrm>
          <a:prstGeom prst="rect">
            <a:avLst/>
          </a:prstGeom>
          <a:noFill/>
        </p:spPr>
        <p:txBody>
          <a:bodyPr wrap="none" rtlCol="0">
            <a:spAutoFit/>
          </a:bodyPr>
          <a:lstStyle/>
          <a:p>
            <a:r>
              <a:rPr lang="en-US" dirty="0"/>
              <a:t>1:1</a:t>
            </a:r>
          </a:p>
        </p:txBody>
      </p:sp>
      <p:sp>
        <p:nvSpPr>
          <p:cNvPr id="19" name="Tartalom helye 18"/>
          <p:cNvSpPr>
            <a:spLocks noGrp="1"/>
          </p:cNvSpPr>
          <p:nvPr>
            <p:ph sz="half" idx="1"/>
          </p:nvPr>
        </p:nvSpPr>
        <p:spPr/>
        <p:txBody>
          <a:bodyPr/>
          <a:lstStyle/>
          <a:p>
            <a:r>
              <a:rPr lang="hu-HU" dirty="0"/>
              <a:t>az entitások számos objektumból állnak össze</a:t>
            </a:r>
            <a:endParaRPr lang="en-US" dirty="0"/>
          </a:p>
          <a:p>
            <a:r>
              <a:rPr lang="hu-HU" dirty="0"/>
              <a:t>nincs öröklődés</a:t>
            </a:r>
          </a:p>
          <a:p>
            <a:pPr lvl="1"/>
            <a:r>
              <a:rPr lang="hu-HU" dirty="0"/>
              <a:t>az enti</a:t>
            </a:r>
            <a:r>
              <a:rPr lang="en-US" dirty="0"/>
              <a:t>t</a:t>
            </a:r>
            <a:r>
              <a:rPr lang="hu-HU" dirty="0"/>
              <a:t>ások között</a:t>
            </a:r>
            <a:endParaRPr lang="en-US" dirty="0"/>
          </a:p>
          <a:p>
            <a:r>
              <a:rPr lang="hu-HU" dirty="0"/>
              <a:t>minden entitás csak </a:t>
            </a:r>
            <a:r>
              <a:rPr lang="en-US" dirty="0"/>
              <a:t>Entity</a:t>
            </a:r>
          </a:p>
          <a:p>
            <a:r>
              <a:rPr lang="hu-HU" dirty="0"/>
              <a:t>kisebb osztályok</a:t>
            </a:r>
            <a:endParaRPr lang="en-US" dirty="0"/>
          </a:p>
          <a:p>
            <a:r>
              <a:rPr lang="hu-HU" dirty="0"/>
              <a:t>szétcsatolt osztályok</a:t>
            </a:r>
            <a:endParaRPr lang="en-US" dirty="0"/>
          </a:p>
        </p:txBody>
      </p:sp>
    </p:spTree>
    <p:extLst>
      <p:ext uri="{BB962C8B-B14F-4D97-AF65-F5344CB8AC3E}">
        <p14:creationId xmlns:p14="http://schemas.microsoft.com/office/powerpoint/2010/main" val="308494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Cseresz</a:t>
            </a:r>
            <a:r>
              <a:rPr lang="en-US" dirty="0"/>
              <a:t>a</a:t>
            </a:r>
            <a:r>
              <a:rPr lang="hu-HU" dirty="0"/>
              <a:t>batos komponensek</a:t>
            </a:r>
            <a:endParaRPr lang="en-US" dirty="0"/>
          </a:p>
        </p:txBody>
      </p:sp>
      <p:sp>
        <p:nvSpPr>
          <p:cNvPr id="5" name="Téglalap 4"/>
          <p:cNvSpPr/>
          <p:nvPr/>
        </p:nvSpPr>
        <p:spPr bwMode="auto">
          <a:xfrm>
            <a:off x="323528" y="1484784"/>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6" name="Téglalap 5"/>
          <p:cNvSpPr/>
          <p:nvPr/>
        </p:nvSpPr>
        <p:spPr bwMode="auto">
          <a:xfrm>
            <a:off x="827584" y="2420888"/>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RenderComponent</a:t>
            </a:r>
            <a:endParaRPr lang="en-US" sz="2800" dirty="0">
              <a:solidFill>
                <a:schemeClr val="tx1"/>
              </a:solidFill>
              <a:latin typeface="Whipsmart" pitchFamily="34" charset="0"/>
            </a:endParaRPr>
          </a:p>
        </p:txBody>
      </p:sp>
      <p:sp>
        <p:nvSpPr>
          <p:cNvPr id="7" name="Téglalap 6"/>
          <p:cNvSpPr/>
          <p:nvPr/>
        </p:nvSpPr>
        <p:spPr bwMode="auto">
          <a:xfrm>
            <a:off x="827584" y="3284984"/>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PhysicsComponent</a:t>
            </a:r>
            <a:endParaRPr lang="en-US" sz="2800" dirty="0">
              <a:solidFill>
                <a:schemeClr val="tx1"/>
              </a:solidFill>
              <a:latin typeface="Whipsmart" pitchFamily="34" charset="0"/>
            </a:endParaRPr>
          </a:p>
        </p:txBody>
      </p:sp>
      <p:sp>
        <p:nvSpPr>
          <p:cNvPr id="8" name="Téglalap 7"/>
          <p:cNvSpPr/>
          <p:nvPr/>
        </p:nvSpPr>
        <p:spPr bwMode="auto">
          <a:xfrm>
            <a:off x="827584" y="4149080"/>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ControlComponent</a:t>
            </a:r>
            <a:endParaRPr lang="en-US" sz="2800" dirty="0">
              <a:solidFill>
                <a:schemeClr val="tx1"/>
              </a:solidFill>
              <a:latin typeface="Whipsmart" pitchFamily="34" charset="0"/>
            </a:endParaRPr>
          </a:p>
        </p:txBody>
      </p:sp>
      <p:cxnSp>
        <p:nvCxnSpPr>
          <p:cNvPr id="10" name="Egyenes összekötő 9"/>
          <p:cNvCxnSpPr/>
          <p:nvPr/>
        </p:nvCxnSpPr>
        <p:spPr bwMode="auto">
          <a:xfrm>
            <a:off x="478752" y="2204864"/>
            <a:ext cx="60800" cy="396044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1" name="Egyenes összekötő 10"/>
          <p:cNvCxnSpPr/>
          <p:nvPr/>
        </p:nvCxnSpPr>
        <p:spPr bwMode="auto">
          <a:xfrm flipH="1">
            <a:off x="467544" y="278092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2" name="Egyenes összekötő 11"/>
          <p:cNvCxnSpPr/>
          <p:nvPr/>
        </p:nvCxnSpPr>
        <p:spPr bwMode="auto">
          <a:xfrm flipH="1">
            <a:off x="467544" y="3645024"/>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3" name="Egyenes összekötő 12"/>
          <p:cNvCxnSpPr/>
          <p:nvPr/>
        </p:nvCxnSpPr>
        <p:spPr bwMode="auto">
          <a:xfrm flipH="1">
            <a:off x="539552" y="4509120"/>
            <a:ext cx="288032"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6" name="Téglalap 15"/>
          <p:cNvSpPr/>
          <p:nvPr/>
        </p:nvSpPr>
        <p:spPr bwMode="auto">
          <a:xfrm>
            <a:off x="6228184" y="1340768"/>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BoatRC</a:t>
            </a:r>
            <a:endParaRPr lang="en-US" sz="2800" dirty="0">
              <a:solidFill>
                <a:schemeClr val="tx1"/>
              </a:solidFill>
              <a:latin typeface="Whipsmart" pitchFamily="34" charset="0"/>
            </a:endParaRPr>
          </a:p>
        </p:txBody>
      </p:sp>
      <p:sp>
        <p:nvSpPr>
          <p:cNvPr id="17" name="Téglalap 16"/>
          <p:cNvSpPr/>
          <p:nvPr/>
        </p:nvSpPr>
        <p:spPr bwMode="auto">
          <a:xfrm>
            <a:off x="6228184" y="21328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WaterRC</a:t>
            </a:r>
            <a:endParaRPr lang="en-US" sz="2800" dirty="0">
              <a:solidFill>
                <a:schemeClr val="tx1"/>
              </a:solidFill>
              <a:latin typeface="Whipsmart" pitchFamily="34" charset="0"/>
            </a:endParaRPr>
          </a:p>
        </p:txBody>
      </p:sp>
      <p:sp>
        <p:nvSpPr>
          <p:cNvPr id="18" name="Téglalap 17"/>
          <p:cNvSpPr/>
          <p:nvPr/>
        </p:nvSpPr>
        <p:spPr bwMode="auto">
          <a:xfrm>
            <a:off x="6228184" y="2924944"/>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PenguinRC</a:t>
            </a:r>
            <a:endParaRPr lang="en-US" sz="2800" dirty="0">
              <a:solidFill>
                <a:schemeClr val="tx1"/>
              </a:solidFill>
              <a:latin typeface="Whipsmart" pitchFamily="34" charset="0"/>
            </a:endParaRPr>
          </a:p>
        </p:txBody>
      </p:sp>
      <p:sp>
        <p:nvSpPr>
          <p:cNvPr id="19" name="Téglalap 18"/>
          <p:cNvSpPr/>
          <p:nvPr/>
        </p:nvSpPr>
        <p:spPr bwMode="auto">
          <a:xfrm>
            <a:off x="6228184" y="3717032"/>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RigidPC</a:t>
            </a:r>
            <a:endParaRPr lang="en-US" sz="2800" dirty="0">
              <a:solidFill>
                <a:schemeClr val="tx1"/>
              </a:solidFill>
              <a:latin typeface="Whipsmart" pitchFamily="34" charset="0"/>
            </a:endParaRPr>
          </a:p>
        </p:txBody>
      </p:sp>
      <p:sp>
        <p:nvSpPr>
          <p:cNvPr id="20" name="Téglalap 19"/>
          <p:cNvSpPr/>
          <p:nvPr/>
        </p:nvSpPr>
        <p:spPr bwMode="auto">
          <a:xfrm>
            <a:off x="6228184" y="4509120"/>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FloatingPC</a:t>
            </a:r>
            <a:endParaRPr lang="en-US" sz="2800" dirty="0">
              <a:solidFill>
                <a:schemeClr val="tx1"/>
              </a:solidFill>
              <a:latin typeface="Whipsmart" pitchFamily="34" charset="0"/>
            </a:endParaRPr>
          </a:p>
        </p:txBody>
      </p:sp>
      <p:sp>
        <p:nvSpPr>
          <p:cNvPr id="22" name="Téglalap 21"/>
          <p:cNvSpPr/>
          <p:nvPr/>
        </p:nvSpPr>
        <p:spPr bwMode="auto">
          <a:xfrm>
            <a:off x="1115616" y="57332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PlayerCC</a:t>
            </a:r>
            <a:endParaRPr lang="en-US" sz="2800" dirty="0">
              <a:solidFill>
                <a:schemeClr val="tx1"/>
              </a:solidFill>
              <a:latin typeface="Whipsmart" pitchFamily="34" charset="0"/>
            </a:endParaRPr>
          </a:p>
        </p:txBody>
      </p:sp>
      <p:sp>
        <p:nvSpPr>
          <p:cNvPr id="23" name="Téglalap 22"/>
          <p:cNvSpPr/>
          <p:nvPr/>
        </p:nvSpPr>
        <p:spPr bwMode="auto">
          <a:xfrm>
            <a:off x="4499992" y="57332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AiCC</a:t>
            </a:r>
            <a:endParaRPr lang="en-US" sz="2800" dirty="0">
              <a:solidFill>
                <a:schemeClr val="tx1"/>
              </a:solidFill>
              <a:latin typeface="Whipsmart" pitchFamily="34" charset="0"/>
            </a:endParaRPr>
          </a:p>
        </p:txBody>
      </p:sp>
      <p:cxnSp>
        <p:nvCxnSpPr>
          <p:cNvPr id="34" name="Szögletes összekötő 33"/>
          <p:cNvCxnSpPr>
            <a:stCxn id="16" idx="1"/>
            <a:endCxn id="6" idx="3"/>
          </p:cNvCxnSpPr>
          <p:nvPr/>
        </p:nvCxnSpPr>
        <p:spPr bwMode="auto">
          <a:xfrm rot="10800000" flipV="1">
            <a:off x="4751512" y="1664804"/>
            <a:ext cx="1476672" cy="1080120"/>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35" name="Szögletes összekötő 34"/>
          <p:cNvCxnSpPr>
            <a:stCxn id="17" idx="1"/>
            <a:endCxn id="6" idx="3"/>
          </p:cNvCxnSpPr>
          <p:nvPr/>
        </p:nvCxnSpPr>
        <p:spPr bwMode="auto">
          <a:xfrm rot="10800000" flipV="1">
            <a:off x="4751512" y="2456892"/>
            <a:ext cx="1476672" cy="288032"/>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39" name="Szögletes összekötő 38"/>
          <p:cNvCxnSpPr>
            <a:stCxn id="18" idx="1"/>
            <a:endCxn id="6" idx="3"/>
          </p:cNvCxnSpPr>
          <p:nvPr/>
        </p:nvCxnSpPr>
        <p:spPr bwMode="auto">
          <a:xfrm rot="10800000">
            <a:off x="4751512" y="2744924"/>
            <a:ext cx="1476672" cy="50405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2" name="Szögletes összekötő 41"/>
          <p:cNvCxnSpPr>
            <a:stCxn id="19" idx="1"/>
            <a:endCxn id="7" idx="3"/>
          </p:cNvCxnSpPr>
          <p:nvPr/>
        </p:nvCxnSpPr>
        <p:spPr bwMode="auto">
          <a:xfrm rot="10800000">
            <a:off x="4751512" y="3609020"/>
            <a:ext cx="1476672" cy="432048"/>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5" name="Szögletes összekötő 44"/>
          <p:cNvCxnSpPr>
            <a:stCxn id="20" idx="1"/>
            <a:endCxn id="7" idx="3"/>
          </p:cNvCxnSpPr>
          <p:nvPr/>
        </p:nvCxnSpPr>
        <p:spPr bwMode="auto">
          <a:xfrm rot="10800000">
            <a:off x="4751512" y="3609020"/>
            <a:ext cx="1476672" cy="122413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8" name="Szögletes összekötő 47"/>
          <p:cNvCxnSpPr>
            <a:stCxn id="22" idx="0"/>
            <a:endCxn id="8" idx="2"/>
          </p:cNvCxnSpPr>
          <p:nvPr/>
        </p:nvCxnSpPr>
        <p:spPr bwMode="auto">
          <a:xfrm rot="5400000" flipH="1" flipV="1">
            <a:off x="2087470" y="5031178"/>
            <a:ext cx="936104" cy="468052"/>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51" name="Szögletes összekötő 50"/>
          <p:cNvCxnSpPr>
            <a:stCxn id="23" idx="0"/>
            <a:endCxn id="8" idx="2"/>
          </p:cNvCxnSpPr>
          <p:nvPr/>
        </p:nvCxnSpPr>
        <p:spPr bwMode="auto">
          <a:xfrm rot="16200000" flipV="1">
            <a:off x="3779658" y="3807042"/>
            <a:ext cx="936104" cy="2916324"/>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sp>
        <p:nvSpPr>
          <p:cNvPr id="56" name="Háromszög 55"/>
          <p:cNvSpPr/>
          <p:nvPr/>
        </p:nvSpPr>
        <p:spPr bwMode="auto">
          <a:xfrm rot="16200000">
            <a:off x="4728905" y="258249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7" name="Háromszög 56"/>
          <p:cNvSpPr/>
          <p:nvPr/>
        </p:nvSpPr>
        <p:spPr bwMode="auto">
          <a:xfrm rot="16200000">
            <a:off x="4721286" y="3454210"/>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8" name="Háromszög 57"/>
          <p:cNvSpPr/>
          <p:nvPr/>
        </p:nvSpPr>
        <p:spPr bwMode="auto">
          <a:xfrm>
            <a:off x="2631212" y="477086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9" name="Rombusz 58"/>
          <p:cNvSpPr/>
          <p:nvPr/>
        </p:nvSpPr>
        <p:spPr bwMode="auto">
          <a:xfrm>
            <a:off x="310828" y="2196356"/>
            <a:ext cx="360040" cy="360040"/>
          </a:xfrm>
          <a:prstGeom prst="diamond">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60" name="Szövegdoboz 59"/>
          <p:cNvSpPr txBox="1"/>
          <p:nvPr/>
        </p:nvSpPr>
        <p:spPr>
          <a:xfrm>
            <a:off x="0" y="2564904"/>
            <a:ext cx="500458" cy="369332"/>
          </a:xfrm>
          <a:prstGeom prst="rect">
            <a:avLst/>
          </a:prstGeom>
          <a:noFill/>
        </p:spPr>
        <p:txBody>
          <a:bodyPr wrap="none" rtlCol="0">
            <a:spAutoFit/>
          </a:bodyPr>
          <a:lstStyle/>
          <a:p>
            <a:r>
              <a:rPr lang="en-US" dirty="0">
                <a:latin typeface="Whipsmart" pitchFamily="34" charset="0"/>
              </a:rPr>
              <a:t>1:1</a:t>
            </a:r>
          </a:p>
        </p:txBody>
      </p:sp>
      <p:sp>
        <p:nvSpPr>
          <p:cNvPr id="61" name="Szövegdoboz 60"/>
          <p:cNvSpPr txBox="1"/>
          <p:nvPr/>
        </p:nvSpPr>
        <p:spPr>
          <a:xfrm>
            <a:off x="0" y="3429000"/>
            <a:ext cx="500458" cy="369332"/>
          </a:xfrm>
          <a:prstGeom prst="rect">
            <a:avLst/>
          </a:prstGeom>
          <a:noFill/>
        </p:spPr>
        <p:txBody>
          <a:bodyPr wrap="none" rtlCol="0">
            <a:spAutoFit/>
          </a:bodyPr>
          <a:lstStyle/>
          <a:p>
            <a:r>
              <a:rPr lang="en-US" dirty="0">
                <a:latin typeface="Whipsmart" pitchFamily="34" charset="0"/>
              </a:rPr>
              <a:t>1:1</a:t>
            </a:r>
          </a:p>
        </p:txBody>
      </p:sp>
      <p:sp>
        <p:nvSpPr>
          <p:cNvPr id="62" name="Szövegdoboz 61"/>
          <p:cNvSpPr txBox="1"/>
          <p:nvPr/>
        </p:nvSpPr>
        <p:spPr>
          <a:xfrm>
            <a:off x="0" y="4293096"/>
            <a:ext cx="500458" cy="369332"/>
          </a:xfrm>
          <a:prstGeom prst="rect">
            <a:avLst/>
          </a:prstGeom>
          <a:noFill/>
        </p:spPr>
        <p:txBody>
          <a:bodyPr wrap="none" rtlCol="0">
            <a:spAutoFit/>
          </a:bodyPr>
          <a:lstStyle/>
          <a:p>
            <a:r>
              <a:rPr lang="en-US" dirty="0">
                <a:latin typeface="Whipsmart" pitchFamily="34" charset="0"/>
              </a:rPr>
              <a:t>1:1</a:t>
            </a:r>
          </a:p>
        </p:txBody>
      </p:sp>
    </p:spTree>
    <p:extLst>
      <p:ext uri="{BB962C8B-B14F-4D97-AF65-F5344CB8AC3E}">
        <p14:creationId xmlns:p14="http://schemas.microsoft.com/office/powerpoint/2010/main" val="2797507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Rugalmas</a:t>
            </a:r>
            <a:r>
              <a:rPr lang="en-US" dirty="0"/>
              <a:t> </a:t>
            </a:r>
            <a:r>
              <a:rPr lang="hu-HU" dirty="0"/>
              <a:t>komponensek</a:t>
            </a:r>
            <a:endParaRPr lang="en-US" dirty="0"/>
          </a:p>
        </p:txBody>
      </p:sp>
      <p:sp>
        <p:nvSpPr>
          <p:cNvPr id="5" name="Téglalap 4"/>
          <p:cNvSpPr/>
          <p:nvPr/>
        </p:nvSpPr>
        <p:spPr bwMode="auto">
          <a:xfrm>
            <a:off x="3347864" y="1412776"/>
            <a:ext cx="187220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6" name="Téglalap 5"/>
          <p:cNvSpPr/>
          <p:nvPr/>
        </p:nvSpPr>
        <p:spPr bwMode="auto">
          <a:xfrm>
            <a:off x="827584" y="2420888"/>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RenderComponent</a:t>
            </a:r>
            <a:endParaRPr lang="en-US" sz="2800" dirty="0">
              <a:solidFill>
                <a:schemeClr val="tx1"/>
              </a:solidFill>
              <a:latin typeface="Whipsmart" pitchFamily="34" charset="0"/>
            </a:endParaRPr>
          </a:p>
        </p:txBody>
      </p:sp>
      <p:sp>
        <p:nvSpPr>
          <p:cNvPr id="7" name="Téglalap 6"/>
          <p:cNvSpPr/>
          <p:nvPr/>
        </p:nvSpPr>
        <p:spPr bwMode="auto">
          <a:xfrm>
            <a:off x="827584" y="3284984"/>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PhysicsComponent</a:t>
            </a:r>
            <a:endParaRPr lang="en-US" sz="2800" dirty="0">
              <a:solidFill>
                <a:schemeClr val="tx1"/>
              </a:solidFill>
              <a:latin typeface="Whipsmart" pitchFamily="34" charset="0"/>
            </a:endParaRPr>
          </a:p>
        </p:txBody>
      </p:sp>
      <p:sp>
        <p:nvSpPr>
          <p:cNvPr id="8" name="Téglalap 7"/>
          <p:cNvSpPr/>
          <p:nvPr/>
        </p:nvSpPr>
        <p:spPr bwMode="auto">
          <a:xfrm>
            <a:off x="827584" y="4149080"/>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ControlComponent</a:t>
            </a:r>
            <a:endParaRPr lang="en-US" sz="2800" dirty="0">
              <a:solidFill>
                <a:schemeClr val="tx1"/>
              </a:solidFill>
              <a:latin typeface="Whipsmart" pitchFamily="34" charset="0"/>
            </a:endParaRPr>
          </a:p>
        </p:txBody>
      </p:sp>
      <p:cxnSp>
        <p:nvCxnSpPr>
          <p:cNvPr id="10" name="Egyenes összekötő 9"/>
          <p:cNvCxnSpPr/>
          <p:nvPr/>
        </p:nvCxnSpPr>
        <p:spPr bwMode="auto">
          <a:xfrm flipH="1">
            <a:off x="467544" y="2204864"/>
            <a:ext cx="11208" cy="2304256"/>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1" name="Egyenes összekötő 10"/>
          <p:cNvCxnSpPr/>
          <p:nvPr/>
        </p:nvCxnSpPr>
        <p:spPr bwMode="auto">
          <a:xfrm flipH="1">
            <a:off x="467544" y="278092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2" name="Egyenes összekötő 11"/>
          <p:cNvCxnSpPr/>
          <p:nvPr/>
        </p:nvCxnSpPr>
        <p:spPr bwMode="auto">
          <a:xfrm flipH="1">
            <a:off x="467544" y="3645024"/>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3" name="Egyenes összekötő 12"/>
          <p:cNvCxnSpPr/>
          <p:nvPr/>
        </p:nvCxnSpPr>
        <p:spPr bwMode="auto">
          <a:xfrm flipH="1">
            <a:off x="467544" y="4509120"/>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6" name="Téglalap 15"/>
          <p:cNvSpPr/>
          <p:nvPr/>
        </p:nvSpPr>
        <p:spPr bwMode="auto">
          <a:xfrm>
            <a:off x="6228184" y="1340768"/>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BoatRC</a:t>
            </a:r>
            <a:endParaRPr lang="en-US" sz="2800" dirty="0">
              <a:solidFill>
                <a:schemeClr val="tx1"/>
              </a:solidFill>
              <a:latin typeface="Whipsmart" pitchFamily="34" charset="0"/>
            </a:endParaRPr>
          </a:p>
        </p:txBody>
      </p:sp>
      <p:sp>
        <p:nvSpPr>
          <p:cNvPr id="17" name="Téglalap 16"/>
          <p:cNvSpPr/>
          <p:nvPr/>
        </p:nvSpPr>
        <p:spPr bwMode="auto">
          <a:xfrm>
            <a:off x="6228184" y="21328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WaterRC</a:t>
            </a:r>
            <a:endParaRPr lang="en-US" sz="2800" dirty="0">
              <a:solidFill>
                <a:schemeClr val="tx1"/>
              </a:solidFill>
              <a:latin typeface="Whipsmart" pitchFamily="34" charset="0"/>
            </a:endParaRPr>
          </a:p>
        </p:txBody>
      </p:sp>
      <p:sp>
        <p:nvSpPr>
          <p:cNvPr id="18" name="Téglalap 17"/>
          <p:cNvSpPr/>
          <p:nvPr/>
        </p:nvSpPr>
        <p:spPr bwMode="auto">
          <a:xfrm>
            <a:off x="6228184" y="2924944"/>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PenguinRC</a:t>
            </a:r>
            <a:endParaRPr lang="en-US" sz="2800" dirty="0">
              <a:solidFill>
                <a:schemeClr val="tx1"/>
              </a:solidFill>
              <a:latin typeface="Whipsmart" pitchFamily="34" charset="0"/>
            </a:endParaRPr>
          </a:p>
        </p:txBody>
      </p:sp>
      <p:sp>
        <p:nvSpPr>
          <p:cNvPr id="19" name="Téglalap 18"/>
          <p:cNvSpPr/>
          <p:nvPr/>
        </p:nvSpPr>
        <p:spPr bwMode="auto">
          <a:xfrm>
            <a:off x="6228184" y="3717032"/>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RigidPC</a:t>
            </a:r>
            <a:endParaRPr lang="en-US" sz="2800" dirty="0">
              <a:solidFill>
                <a:schemeClr val="tx1"/>
              </a:solidFill>
              <a:latin typeface="Whipsmart" pitchFamily="34" charset="0"/>
            </a:endParaRPr>
          </a:p>
        </p:txBody>
      </p:sp>
      <p:sp>
        <p:nvSpPr>
          <p:cNvPr id="20" name="Téglalap 19"/>
          <p:cNvSpPr/>
          <p:nvPr/>
        </p:nvSpPr>
        <p:spPr bwMode="auto">
          <a:xfrm>
            <a:off x="6228184" y="4509120"/>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FloatingPC</a:t>
            </a:r>
            <a:endParaRPr lang="en-US" sz="2800" dirty="0">
              <a:solidFill>
                <a:schemeClr val="tx1"/>
              </a:solidFill>
              <a:latin typeface="Whipsmart" pitchFamily="34" charset="0"/>
            </a:endParaRPr>
          </a:p>
        </p:txBody>
      </p:sp>
      <p:sp>
        <p:nvSpPr>
          <p:cNvPr id="22" name="Téglalap 21"/>
          <p:cNvSpPr/>
          <p:nvPr/>
        </p:nvSpPr>
        <p:spPr bwMode="auto">
          <a:xfrm>
            <a:off x="1115616" y="57332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PlayerCC</a:t>
            </a:r>
            <a:endParaRPr lang="en-US" sz="2800" dirty="0">
              <a:solidFill>
                <a:schemeClr val="tx1"/>
              </a:solidFill>
              <a:latin typeface="Whipsmart" pitchFamily="34" charset="0"/>
            </a:endParaRPr>
          </a:p>
        </p:txBody>
      </p:sp>
      <p:sp>
        <p:nvSpPr>
          <p:cNvPr id="23" name="Téglalap 22"/>
          <p:cNvSpPr/>
          <p:nvPr/>
        </p:nvSpPr>
        <p:spPr bwMode="auto">
          <a:xfrm>
            <a:off x="4499992" y="57332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AiCC</a:t>
            </a:r>
            <a:endParaRPr lang="en-US" sz="2800" dirty="0">
              <a:solidFill>
                <a:schemeClr val="tx1"/>
              </a:solidFill>
              <a:latin typeface="Whipsmart" pitchFamily="34" charset="0"/>
            </a:endParaRPr>
          </a:p>
        </p:txBody>
      </p:sp>
      <p:cxnSp>
        <p:nvCxnSpPr>
          <p:cNvPr id="34" name="Szögletes összekötő 33"/>
          <p:cNvCxnSpPr>
            <a:stCxn id="16" idx="1"/>
            <a:endCxn id="6" idx="3"/>
          </p:cNvCxnSpPr>
          <p:nvPr/>
        </p:nvCxnSpPr>
        <p:spPr bwMode="auto">
          <a:xfrm rot="10800000" flipV="1">
            <a:off x="4751512" y="1664804"/>
            <a:ext cx="1476672" cy="1080120"/>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35" name="Szögletes összekötő 34"/>
          <p:cNvCxnSpPr>
            <a:stCxn id="17" idx="1"/>
            <a:endCxn id="6" idx="3"/>
          </p:cNvCxnSpPr>
          <p:nvPr/>
        </p:nvCxnSpPr>
        <p:spPr bwMode="auto">
          <a:xfrm rot="10800000" flipV="1">
            <a:off x="4751512" y="2456892"/>
            <a:ext cx="1476672" cy="288032"/>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39" name="Szögletes összekötő 38"/>
          <p:cNvCxnSpPr>
            <a:stCxn id="18" idx="1"/>
            <a:endCxn id="6" idx="3"/>
          </p:cNvCxnSpPr>
          <p:nvPr/>
        </p:nvCxnSpPr>
        <p:spPr bwMode="auto">
          <a:xfrm rot="10800000">
            <a:off x="4751512" y="2744924"/>
            <a:ext cx="1476672" cy="50405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2" name="Szögletes összekötő 41"/>
          <p:cNvCxnSpPr>
            <a:stCxn id="19" idx="1"/>
            <a:endCxn id="7" idx="3"/>
          </p:cNvCxnSpPr>
          <p:nvPr/>
        </p:nvCxnSpPr>
        <p:spPr bwMode="auto">
          <a:xfrm rot="10800000">
            <a:off x="4751512" y="3609020"/>
            <a:ext cx="1476672" cy="432048"/>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5" name="Szögletes összekötő 44"/>
          <p:cNvCxnSpPr>
            <a:stCxn id="20" idx="1"/>
            <a:endCxn id="7" idx="3"/>
          </p:cNvCxnSpPr>
          <p:nvPr/>
        </p:nvCxnSpPr>
        <p:spPr bwMode="auto">
          <a:xfrm rot="10800000">
            <a:off x="4751512" y="3609020"/>
            <a:ext cx="1476672" cy="122413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8" name="Szögletes összekötő 47"/>
          <p:cNvCxnSpPr>
            <a:stCxn id="22" idx="0"/>
            <a:endCxn id="8" idx="2"/>
          </p:cNvCxnSpPr>
          <p:nvPr/>
        </p:nvCxnSpPr>
        <p:spPr bwMode="auto">
          <a:xfrm rot="5400000" flipH="1" flipV="1">
            <a:off x="2087470" y="5031178"/>
            <a:ext cx="936104" cy="468052"/>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51" name="Szögletes összekötő 50"/>
          <p:cNvCxnSpPr>
            <a:stCxn id="23" idx="0"/>
            <a:endCxn id="8" idx="2"/>
          </p:cNvCxnSpPr>
          <p:nvPr/>
        </p:nvCxnSpPr>
        <p:spPr bwMode="auto">
          <a:xfrm rot="16200000" flipV="1">
            <a:off x="3779658" y="3807042"/>
            <a:ext cx="936104" cy="2916324"/>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sp>
        <p:nvSpPr>
          <p:cNvPr id="56" name="Háromszög 55"/>
          <p:cNvSpPr/>
          <p:nvPr/>
        </p:nvSpPr>
        <p:spPr bwMode="auto">
          <a:xfrm rot="16200000">
            <a:off x="4728905" y="258249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7" name="Háromszög 56"/>
          <p:cNvSpPr/>
          <p:nvPr/>
        </p:nvSpPr>
        <p:spPr bwMode="auto">
          <a:xfrm rot="16200000">
            <a:off x="4721286" y="3454210"/>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8" name="Háromszög 57"/>
          <p:cNvSpPr/>
          <p:nvPr/>
        </p:nvSpPr>
        <p:spPr bwMode="auto">
          <a:xfrm>
            <a:off x="2631212" y="477086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9" name="Rombusz 58"/>
          <p:cNvSpPr/>
          <p:nvPr/>
        </p:nvSpPr>
        <p:spPr bwMode="auto">
          <a:xfrm>
            <a:off x="2987824" y="1556792"/>
            <a:ext cx="360040" cy="360040"/>
          </a:xfrm>
          <a:prstGeom prst="diamond">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32" name="Téglalap 31"/>
          <p:cNvSpPr/>
          <p:nvPr/>
        </p:nvSpPr>
        <p:spPr bwMode="auto">
          <a:xfrm>
            <a:off x="72008" y="1374676"/>
            <a:ext cx="241176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Component</a:t>
            </a:r>
          </a:p>
        </p:txBody>
      </p:sp>
      <p:cxnSp>
        <p:nvCxnSpPr>
          <p:cNvPr id="36" name="Szögletes összekötő 35"/>
          <p:cNvCxnSpPr>
            <a:stCxn id="59" idx="1"/>
            <a:endCxn id="32" idx="3"/>
          </p:cNvCxnSpPr>
          <p:nvPr/>
        </p:nvCxnSpPr>
        <p:spPr bwMode="auto">
          <a:xfrm rot="10800000">
            <a:off x="2483768" y="1734716"/>
            <a:ext cx="504056" cy="209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sp>
        <p:nvSpPr>
          <p:cNvPr id="40" name="Háromszög 39"/>
          <p:cNvSpPr/>
          <p:nvPr/>
        </p:nvSpPr>
        <p:spPr bwMode="auto">
          <a:xfrm>
            <a:off x="323528" y="206084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1" name="Szövegdoboz 40"/>
          <p:cNvSpPr txBox="1"/>
          <p:nvPr/>
        </p:nvSpPr>
        <p:spPr>
          <a:xfrm>
            <a:off x="2511666" y="1403484"/>
            <a:ext cx="319318" cy="369332"/>
          </a:xfrm>
          <a:prstGeom prst="rect">
            <a:avLst/>
          </a:prstGeom>
          <a:noFill/>
        </p:spPr>
        <p:txBody>
          <a:bodyPr wrap="none" rtlCol="0">
            <a:spAutoFit/>
          </a:bodyPr>
          <a:lstStyle/>
          <a:p>
            <a:r>
              <a:rPr lang="en-US" dirty="0">
                <a:latin typeface="Whipsmart" pitchFamily="34" charset="0"/>
              </a:rPr>
              <a:t>*</a:t>
            </a:r>
          </a:p>
        </p:txBody>
      </p:sp>
    </p:spTree>
    <p:extLst>
      <p:ext uri="{BB962C8B-B14F-4D97-AF65-F5344CB8AC3E}">
        <p14:creationId xmlns:p14="http://schemas.microsoft.com/office/powerpoint/2010/main" val="1117652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Az </a:t>
            </a:r>
            <a:r>
              <a:rPr lang="hu-HU" dirty="0" err="1"/>
              <a:t>Entity</a:t>
            </a:r>
            <a:r>
              <a:rPr lang="hu-HU" dirty="0"/>
              <a:t> osztály szerepe</a:t>
            </a:r>
            <a:endParaRPr lang="en-US" dirty="0"/>
          </a:p>
        </p:txBody>
      </p:sp>
      <p:sp>
        <p:nvSpPr>
          <p:cNvPr id="4" name="Tartalom helye 3"/>
          <p:cNvSpPr>
            <a:spLocks noGrp="1"/>
          </p:cNvSpPr>
          <p:nvPr>
            <p:ph idx="1"/>
          </p:nvPr>
        </p:nvSpPr>
        <p:spPr/>
        <p:txBody>
          <a:bodyPr>
            <a:normAutofit/>
          </a:bodyPr>
          <a:lstStyle/>
          <a:p>
            <a:r>
              <a:rPr lang="hu-HU" dirty="0"/>
              <a:t>Az </a:t>
            </a:r>
            <a:r>
              <a:rPr lang="en-US" dirty="0"/>
              <a:t>Entity </a:t>
            </a:r>
            <a:r>
              <a:rPr lang="hu-HU" dirty="0"/>
              <a:t>osztály</a:t>
            </a:r>
            <a:endParaRPr lang="en-US" dirty="0"/>
          </a:p>
          <a:p>
            <a:pPr lvl="1"/>
            <a:r>
              <a:rPr lang="hu-HU" dirty="0"/>
              <a:t>komponensek gyűjteménye</a:t>
            </a:r>
            <a:endParaRPr lang="en-US" dirty="0"/>
          </a:p>
          <a:p>
            <a:pPr lvl="1"/>
            <a:r>
              <a:rPr lang="hu-HU" dirty="0"/>
              <a:t>egyetlen szerepe</a:t>
            </a:r>
            <a:r>
              <a:rPr lang="en-US" dirty="0"/>
              <a:t>: </a:t>
            </a:r>
            <a:r>
              <a:rPr lang="en-US" dirty="0" err="1"/>
              <a:t>adott</a:t>
            </a:r>
            <a:r>
              <a:rPr lang="en-US" dirty="0"/>
              <a:t> </a:t>
            </a:r>
            <a:r>
              <a:rPr lang="en-US" dirty="0" err="1"/>
              <a:t>entit</a:t>
            </a:r>
            <a:r>
              <a:rPr lang="hu-HU" dirty="0"/>
              <a:t>ás adott komponensének megtalálása</a:t>
            </a:r>
            <a:endParaRPr lang="en-US" dirty="0"/>
          </a:p>
          <a:p>
            <a:r>
              <a:rPr lang="hu-HU" dirty="0"/>
              <a:t>De a tipikus művelet</a:t>
            </a:r>
            <a:r>
              <a:rPr lang="en-US" dirty="0"/>
              <a:t>:</a:t>
            </a:r>
          </a:p>
          <a:p>
            <a:pPr lvl="1"/>
            <a:r>
              <a:rPr lang="hu-HU" dirty="0"/>
              <a:t>minden adott típusú komponenekre</a:t>
            </a:r>
            <a:r>
              <a:rPr lang="en-US" dirty="0"/>
              <a:t>: update()</a:t>
            </a:r>
          </a:p>
          <a:p>
            <a:pPr lvl="1"/>
            <a:r>
              <a:rPr lang="hu-HU" dirty="0"/>
              <a:t>pl. rajzold ki az összes </a:t>
            </a:r>
            <a:r>
              <a:rPr lang="hu-HU" dirty="0" err="1"/>
              <a:t>render-komponenst</a:t>
            </a:r>
            <a:endParaRPr lang="en-US" dirty="0"/>
          </a:p>
          <a:p>
            <a:pPr lvl="1"/>
            <a:r>
              <a:rPr lang="hu-HU" dirty="0"/>
              <a:t>pl. mozgasd az összes animációs komponenst</a:t>
            </a:r>
            <a:endParaRPr lang="en-US" dirty="0"/>
          </a:p>
          <a:p>
            <a:pPr lvl="1"/>
            <a:r>
              <a:rPr lang="hu-HU" dirty="0"/>
              <a:t>pl. hajtsd végre az összes szkriptet</a:t>
            </a:r>
            <a:endParaRPr lang="en-US" dirty="0"/>
          </a:p>
        </p:txBody>
      </p:sp>
    </p:spTree>
    <p:extLst>
      <p:ext uri="{BB962C8B-B14F-4D97-AF65-F5344CB8AC3E}">
        <p14:creationId xmlns:p14="http://schemas.microsoft.com/office/powerpoint/2010/main" val="2615963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gyenes összekötő 33"/>
          <p:cNvCxnSpPr/>
          <p:nvPr/>
        </p:nvCxnSpPr>
        <p:spPr bwMode="auto">
          <a:xfrm flipH="1">
            <a:off x="7164288" y="126876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3" name="Egyenes összekötő 32"/>
          <p:cNvCxnSpPr/>
          <p:nvPr/>
        </p:nvCxnSpPr>
        <p:spPr bwMode="auto">
          <a:xfrm flipH="1">
            <a:off x="4716016" y="1196752"/>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0" name="Egyenes összekötő 29"/>
          <p:cNvCxnSpPr/>
          <p:nvPr/>
        </p:nvCxnSpPr>
        <p:spPr bwMode="auto">
          <a:xfrm flipH="1">
            <a:off x="2555776" y="1196752"/>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7" name="Egyenes összekötő 16"/>
          <p:cNvCxnSpPr/>
          <p:nvPr/>
        </p:nvCxnSpPr>
        <p:spPr bwMode="auto">
          <a:xfrm>
            <a:off x="216024" y="602128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6" name="Egyenes összekötő 15"/>
          <p:cNvCxnSpPr/>
          <p:nvPr/>
        </p:nvCxnSpPr>
        <p:spPr bwMode="auto">
          <a:xfrm>
            <a:off x="179512" y="530120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5" name="Egyenes összekötő 14"/>
          <p:cNvCxnSpPr/>
          <p:nvPr/>
        </p:nvCxnSpPr>
        <p:spPr bwMode="auto">
          <a:xfrm>
            <a:off x="179512" y="458112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4" name="Egyenes összekötő 13"/>
          <p:cNvCxnSpPr/>
          <p:nvPr/>
        </p:nvCxnSpPr>
        <p:spPr bwMode="auto">
          <a:xfrm>
            <a:off x="179512" y="386104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3" name="Egyenes összekötő 12"/>
          <p:cNvCxnSpPr/>
          <p:nvPr/>
        </p:nvCxnSpPr>
        <p:spPr bwMode="auto">
          <a:xfrm>
            <a:off x="144016" y="314096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2" name="Cím 1"/>
          <p:cNvSpPr>
            <a:spLocks noGrp="1"/>
          </p:cNvSpPr>
          <p:nvPr>
            <p:ph type="title"/>
          </p:nvPr>
        </p:nvSpPr>
        <p:spPr/>
        <p:txBody>
          <a:bodyPr/>
          <a:lstStyle/>
          <a:p>
            <a:r>
              <a:rPr lang="hu-HU" dirty="0"/>
              <a:t>A komponensek egy rácson</a:t>
            </a:r>
            <a:endParaRPr lang="en-US" dirty="0"/>
          </a:p>
        </p:txBody>
      </p:sp>
      <p:sp>
        <p:nvSpPr>
          <p:cNvPr id="5" name="Lekerekített téglalap 4"/>
          <p:cNvSpPr/>
          <p:nvPr/>
        </p:nvSpPr>
        <p:spPr bwMode="auto">
          <a:xfrm>
            <a:off x="251520" y="278092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6" name="Lekerekített téglalap 5"/>
          <p:cNvSpPr/>
          <p:nvPr/>
        </p:nvSpPr>
        <p:spPr bwMode="auto">
          <a:xfrm>
            <a:off x="251520" y="350100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7" name="Lekerekített téglalap 6"/>
          <p:cNvSpPr/>
          <p:nvPr/>
        </p:nvSpPr>
        <p:spPr bwMode="auto">
          <a:xfrm>
            <a:off x="251520" y="422108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8" name="Lekerekített téglalap 7"/>
          <p:cNvSpPr/>
          <p:nvPr/>
        </p:nvSpPr>
        <p:spPr bwMode="auto">
          <a:xfrm>
            <a:off x="251520" y="494116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9" name="Lekerekített téglalap 8"/>
          <p:cNvSpPr/>
          <p:nvPr/>
        </p:nvSpPr>
        <p:spPr bwMode="auto">
          <a:xfrm>
            <a:off x="251520" y="566124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10" name="Lekerekített téglalap 9"/>
          <p:cNvSpPr/>
          <p:nvPr/>
        </p:nvSpPr>
        <p:spPr bwMode="auto">
          <a:xfrm>
            <a:off x="1701281" y="2780928"/>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11" name="Lekerekített téglalap 10"/>
          <p:cNvSpPr/>
          <p:nvPr/>
        </p:nvSpPr>
        <p:spPr bwMode="auto">
          <a:xfrm>
            <a:off x="1619672" y="4221088"/>
            <a:ext cx="2016223" cy="504056"/>
          </a:xfrm>
          <a:prstGeom prst="round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BillboardRC</a:t>
            </a:r>
            <a:endParaRPr lang="en-US" sz="2400" dirty="0">
              <a:solidFill>
                <a:schemeClr val="tx1"/>
              </a:solidFill>
              <a:latin typeface="Whipsmart" pitchFamily="34" charset="0"/>
            </a:endParaRPr>
          </a:p>
        </p:txBody>
      </p:sp>
      <p:sp>
        <p:nvSpPr>
          <p:cNvPr id="18" name="Lekerekített téglalap 17"/>
          <p:cNvSpPr/>
          <p:nvPr/>
        </p:nvSpPr>
        <p:spPr bwMode="auto">
          <a:xfrm>
            <a:off x="6012160" y="2780928"/>
            <a:ext cx="2304256" cy="50405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PlayerCC</a:t>
            </a:r>
            <a:endParaRPr lang="en-US" sz="2400" dirty="0">
              <a:solidFill>
                <a:schemeClr val="tx1"/>
              </a:solidFill>
              <a:latin typeface="Whipsmart" pitchFamily="34" charset="0"/>
            </a:endParaRPr>
          </a:p>
        </p:txBody>
      </p:sp>
      <p:sp>
        <p:nvSpPr>
          <p:cNvPr id="19" name="Lekerekített téglalap 18"/>
          <p:cNvSpPr/>
          <p:nvPr/>
        </p:nvSpPr>
        <p:spPr bwMode="auto">
          <a:xfrm>
            <a:off x="3851920" y="2780928"/>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1" name="Lekerekített téglalap 20"/>
          <p:cNvSpPr/>
          <p:nvPr/>
        </p:nvSpPr>
        <p:spPr bwMode="auto">
          <a:xfrm>
            <a:off x="6012160" y="4221088"/>
            <a:ext cx="2304256" cy="504056"/>
          </a:xfrm>
          <a:prstGeom prst="roundRect">
            <a:avLst/>
          </a:prstGeom>
          <a:solidFill>
            <a:srgbClr val="42BE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ParticleCC</a:t>
            </a:r>
            <a:endParaRPr lang="en-US" sz="2400" dirty="0">
              <a:solidFill>
                <a:schemeClr val="tx1"/>
              </a:solidFill>
              <a:latin typeface="Whipsmart" pitchFamily="34" charset="0"/>
            </a:endParaRPr>
          </a:p>
        </p:txBody>
      </p:sp>
      <p:sp>
        <p:nvSpPr>
          <p:cNvPr id="22" name="Lekerekített téglalap 21"/>
          <p:cNvSpPr/>
          <p:nvPr/>
        </p:nvSpPr>
        <p:spPr bwMode="auto">
          <a:xfrm>
            <a:off x="1691680" y="3501008"/>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23" name="Lekerekített téglalap 22"/>
          <p:cNvSpPr/>
          <p:nvPr/>
        </p:nvSpPr>
        <p:spPr bwMode="auto">
          <a:xfrm>
            <a:off x="6002559" y="3501008"/>
            <a:ext cx="2304256" cy="504056"/>
          </a:xfrm>
          <a:prstGeom prst="roundRect">
            <a:avLst/>
          </a:prstGeom>
          <a:solidFill>
            <a:srgbClr val="16EAE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AiCC</a:t>
            </a:r>
            <a:endParaRPr lang="en-US" sz="2400" dirty="0">
              <a:solidFill>
                <a:schemeClr val="tx1"/>
              </a:solidFill>
              <a:latin typeface="Whipsmart" pitchFamily="34" charset="0"/>
            </a:endParaRPr>
          </a:p>
        </p:txBody>
      </p:sp>
      <p:sp>
        <p:nvSpPr>
          <p:cNvPr id="24" name="Lekerekített téglalap 23"/>
          <p:cNvSpPr/>
          <p:nvPr/>
        </p:nvSpPr>
        <p:spPr bwMode="auto">
          <a:xfrm>
            <a:off x="3842319" y="3501008"/>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5" name="Lekerekített téglalap 24"/>
          <p:cNvSpPr/>
          <p:nvPr/>
        </p:nvSpPr>
        <p:spPr bwMode="auto">
          <a:xfrm>
            <a:off x="1691680" y="4941168"/>
            <a:ext cx="1862607" cy="504056"/>
          </a:xfrm>
          <a:prstGeom prst="roundRec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QuadRC</a:t>
            </a:r>
            <a:endParaRPr lang="en-US" sz="2400" dirty="0">
              <a:solidFill>
                <a:schemeClr val="tx1"/>
              </a:solidFill>
              <a:latin typeface="Whipsmart" pitchFamily="34" charset="0"/>
            </a:endParaRPr>
          </a:p>
        </p:txBody>
      </p:sp>
      <p:sp>
        <p:nvSpPr>
          <p:cNvPr id="26" name="Lekerekített téglalap 25"/>
          <p:cNvSpPr/>
          <p:nvPr/>
        </p:nvSpPr>
        <p:spPr bwMode="auto">
          <a:xfrm>
            <a:off x="3851920" y="5661248"/>
            <a:ext cx="1934615" cy="504056"/>
          </a:xfrm>
          <a:prstGeom prst="roundRect">
            <a:avLst/>
          </a:prstGeom>
          <a:solidFill>
            <a:srgbClr val="FF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TriggerPC</a:t>
            </a:r>
            <a:endParaRPr lang="en-US" sz="2400" dirty="0">
              <a:solidFill>
                <a:schemeClr val="tx1"/>
              </a:solidFill>
              <a:latin typeface="Whipsmart" pitchFamily="34" charset="0"/>
            </a:endParaRPr>
          </a:p>
        </p:txBody>
      </p:sp>
      <p:sp>
        <p:nvSpPr>
          <p:cNvPr id="27" name="Lekerekített téglalap 26"/>
          <p:cNvSpPr/>
          <p:nvPr/>
        </p:nvSpPr>
        <p:spPr bwMode="auto">
          <a:xfrm>
            <a:off x="1763688" y="1340768"/>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Render</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28" name="Lekerekített téglalap 27"/>
          <p:cNvSpPr/>
          <p:nvPr/>
        </p:nvSpPr>
        <p:spPr bwMode="auto">
          <a:xfrm>
            <a:off x="3923928" y="1340768"/>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Physics</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29" name="Lekerekített téglalap 28"/>
          <p:cNvSpPr/>
          <p:nvPr/>
        </p:nvSpPr>
        <p:spPr bwMode="auto">
          <a:xfrm>
            <a:off x="6372200" y="1340768"/>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Control</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5" name="Szövegdoboz 34"/>
          <p:cNvSpPr txBox="1"/>
          <p:nvPr/>
        </p:nvSpPr>
        <p:spPr>
          <a:xfrm>
            <a:off x="8460432" y="2843644"/>
            <a:ext cx="612668" cy="369332"/>
          </a:xfrm>
          <a:prstGeom prst="rect">
            <a:avLst/>
          </a:prstGeom>
          <a:noFill/>
        </p:spPr>
        <p:txBody>
          <a:bodyPr wrap="none" rtlCol="0">
            <a:spAutoFit/>
          </a:bodyPr>
          <a:lstStyle/>
          <a:p>
            <a:r>
              <a:rPr lang="en-US" dirty="0">
                <a:latin typeface="Whipsmart" pitchFamily="34" charset="0"/>
              </a:rPr>
              <a:t>boat</a:t>
            </a:r>
          </a:p>
        </p:txBody>
      </p:sp>
      <p:sp>
        <p:nvSpPr>
          <p:cNvPr id="36" name="Szövegdoboz 35"/>
          <p:cNvSpPr txBox="1"/>
          <p:nvPr/>
        </p:nvSpPr>
        <p:spPr>
          <a:xfrm>
            <a:off x="8487694" y="3501008"/>
            <a:ext cx="588623" cy="369332"/>
          </a:xfrm>
          <a:prstGeom prst="rect">
            <a:avLst/>
          </a:prstGeom>
          <a:noFill/>
        </p:spPr>
        <p:txBody>
          <a:bodyPr wrap="none" rtlCol="0">
            <a:spAutoFit/>
          </a:bodyPr>
          <a:lstStyle/>
          <a:p>
            <a:r>
              <a:rPr lang="en-US" dirty="0" err="1">
                <a:latin typeface="Whipsmart" pitchFamily="34" charset="0"/>
              </a:rPr>
              <a:t>nme</a:t>
            </a:r>
            <a:endParaRPr lang="en-US" dirty="0">
              <a:latin typeface="Whipsmart" pitchFamily="34" charset="0"/>
            </a:endParaRPr>
          </a:p>
        </p:txBody>
      </p:sp>
      <p:sp>
        <p:nvSpPr>
          <p:cNvPr id="37" name="Szövegdoboz 36"/>
          <p:cNvSpPr txBox="1"/>
          <p:nvPr/>
        </p:nvSpPr>
        <p:spPr>
          <a:xfrm>
            <a:off x="8388424" y="4283804"/>
            <a:ext cx="652743" cy="369332"/>
          </a:xfrm>
          <a:prstGeom prst="rect">
            <a:avLst/>
          </a:prstGeom>
          <a:noFill/>
        </p:spPr>
        <p:txBody>
          <a:bodyPr wrap="none" rtlCol="0">
            <a:spAutoFit/>
          </a:bodyPr>
          <a:lstStyle/>
          <a:p>
            <a:r>
              <a:rPr lang="en-US" dirty="0">
                <a:latin typeface="Whipsmart" pitchFamily="34" charset="0"/>
              </a:rPr>
              <a:t>spray</a:t>
            </a:r>
          </a:p>
        </p:txBody>
      </p:sp>
      <p:sp>
        <p:nvSpPr>
          <p:cNvPr id="38" name="Szövegdoboz 37"/>
          <p:cNvSpPr txBox="1"/>
          <p:nvPr/>
        </p:nvSpPr>
        <p:spPr>
          <a:xfrm>
            <a:off x="8531102" y="5003884"/>
            <a:ext cx="449162" cy="369332"/>
          </a:xfrm>
          <a:prstGeom prst="rect">
            <a:avLst/>
          </a:prstGeom>
          <a:noFill/>
        </p:spPr>
        <p:txBody>
          <a:bodyPr wrap="none" rtlCol="0">
            <a:spAutoFit/>
          </a:bodyPr>
          <a:lstStyle/>
          <a:p>
            <a:r>
              <a:rPr lang="en-US" dirty="0">
                <a:latin typeface="Whipsmart" pitchFamily="34" charset="0"/>
              </a:rPr>
              <a:t>sky</a:t>
            </a:r>
          </a:p>
        </p:txBody>
      </p:sp>
      <p:sp>
        <p:nvSpPr>
          <p:cNvPr id="39" name="Szövegdoboz 38"/>
          <p:cNvSpPr txBox="1"/>
          <p:nvPr/>
        </p:nvSpPr>
        <p:spPr>
          <a:xfrm>
            <a:off x="7884368" y="5661248"/>
            <a:ext cx="1005403" cy="369332"/>
          </a:xfrm>
          <a:prstGeom prst="rect">
            <a:avLst/>
          </a:prstGeom>
          <a:noFill/>
        </p:spPr>
        <p:txBody>
          <a:bodyPr wrap="none" rtlCol="0">
            <a:spAutoFit/>
          </a:bodyPr>
          <a:lstStyle/>
          <a:p>
            <a:r>
              <a:rPr lang="en-US" dirty="0">
                <a:latin typeface="Whipsmart" pitchFamily="34" charset="0"/>
              </a:rPr>
              <a:t>finish line</a:t>
            </a:r>
          </a:p>
        </p:txBody>
      </p:sp>
    </p:spTree>
    <p:extLst>
      <p:ext uri="{BB962C8B-B14F-4D97-AF65-F5344CB8AC3E}">
        <p14:creationId xmlns:p14="http://schemas.microsoft.com/office/powerpoint/2010/main" val="22600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0" nodeType="clickEffect">
                                  <p:stCondLst>
                                    <p:cond delay="0"/>
                                  </p:stCondLst>
                                  <p:childTnLst>
                                    <p:anim calcmode="lin" valueType="num">
                                      <p:cBhvr additive="base">
                                        <p:cTn id="32" dur="500"/>
                                        <p:tgtEl>
                                          <p:spTgt spid="5"/>
                                        </p:tgtEl>
                                        <p:attrNameLst>
                                          <p:attrName>ppt_x</p:attrName>
                                        </p:attrNameLst>
                                      </p:cBhvr>
                                      <p:tavLst>
                                        <p:tav tm="0">
                                          <p:val>
                                            <p:strVal val="ppt_x"/>
                                          </p:val>
                                        </p:tav>
                                        <p:tav tm="100000">
                                          <p:val>
                                            <p:strVal val="0-ppt_w/2"/>
                                          </p:val>
                                        </p:tav>
                                      </p:tavLst>
                                    </p:anim>
                                    <p:anim calcmode="lin" valueType="num">
                                      <p:cBhvr additive="base">
                                        <p:cTn id="33" dur="500"/>
                                        <p:tgtEl>
                                          <p:spTgt spid="5"/>
                                        </p:tgtEl>
                                        <p:attrNameLst>
                                          <p:attrName>ppt_y</p:attrName>
                                        </p:attrNameLst>
                                      </p:cBhvr>
                                      <p:tavLst>
                                        <p:tav tm="0">
                                          <p:val>
                                            <p:strVal val="ppt_y"/>
                                          </p:val>
                                        </p:tav>
                                        <p:tav tm="100000">
                                          <p:val>
                                            <p:strVal val="ppt_y"/>
                                          </p:val>
                                        </p:tav>
                                      </p:tavLst>
                                    </p:anim>
                                    <p:set>
                                      <p:cBhvr>
                                        <p:cTn id="34" dur="1" fill="hold">
                                          <p:stCondLst>
                                            <p:cond delay="499"/>
                                          </p:stCondLst>
                                        </p:cTn>
                                        <p:tgtEl>
                                          <p:spTgt spid="5"/>
                                        </p:tgtEl>
                                        <p:attrNameLst>
                                          <p:attrName>style.visibility</p:attrName>
                                        </p:attrNameLst>
                                      </p:cBhvr>
                                      <p:to>
                                        <p:strVal val="hidden"/>
                                      </p:to>
                                    </p:set>
                                  </p:childTnLst>
                                </p:cTn>
                              </p:par>
                              <p:par>
                                <p:cTn id="35" presetID="2" presetClass="exit" presetSubtype="8" fill="hold" grpId="0" nodeType="with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0-ppt_w/2"/>
                                          </p:val>
                                        </p:tav>
                                      </p:tavLst>
                                    </p:anim>
                                    <p:anim calcmode="lin" valueType="num">
                                      <p:cBhvr additive="base">
                                        <p:cTn id="37" dur="500"/>
                                        <p:tgtEl>
                                          <p:spTgt spid="6"/>
                                        </p:tgtEl>
                                        <p:attrNameLst>
                                          <p:attrName>ppt_y</p:attrName>
                                        </p:attrNameLst>
                                      </p:cBhvr>
                                      <p:tavLst>
                                        <p:tav tm="0">
                                          <p:val>
                                            <p:strVal val="ppt_y"/>
                                          </p:val>
                                        </p:tav>
                                        <p:tav tm="100000">
                                          <p:val>
                                            <p:strVal val="ppt_y"/>
                                          </p:val>
                                        </p:tav>
                                      </p:tavLst>
                                    </p:anim>
                                    <p:set>
                                      <p:cBhvr>
                                        <p:cTn id="38" dur="1" fill="hold">
                                          <p:stCondLst>
                                            <p:cond delay="499"/>
                                          </p:stCondLst>
                                        </p:cTn>
                                        <p:tgtEl>
                                          <p:spTgt spid="6"/>
                                        </p:tgtEl>
                                        <p:attrNameLst>
                                          <p:attrName>style.visibility</p:attrName>
                                        </p:attrNameLst>
                                      </p:cBhvr>
                                      <p:to>
                                        <p:strVal val="hidden"/>
                                      </p:to>
                                    </p:set>
                                  </p:childTnLst>
                                </p:cTn>
                              </p:par>
                              <p:par>
                                <p:cTn id="39" presetID="2" presetClass="exit" presetSubtype="8" fill="hold" grpId="0" nodeType="withEffect">
                                  <p:stCondLst>
                                    <p:cond delay="0"/>
                                  </p:stCondLst>
                                  <p:childTnLst>
                                    <p:anim calcmode="lin" valueType="num">
                                      <p:cBhvr additive="base">
                                        <p:cTn id="40" dur="500"/>
                                        <p:tgtEl>
                                          <p:spTgt spid="7"/>
                                        </p:tgtEl>
                                        <p:attrNameLst>
                                          <p:attrName>ppt_x</p:attrName>
                                        </p:attrNameLst>
                                      </p:cBhvr>
                                      <p:tavLst>
                                        <p:tav tm="0">
                                          <p:val>
                                            <p:strVal val="ppt_x"/>
                                          </p:val>
                                        </p:tav>
                                        <p:tav tm="100000">
                                          <p:val>
                                            <p:strVal val="0-ppt_w/2"/>
                                          </p:val>
                                        </p:tav>
                                      </p:tavLst>
                                    </p:anim>
                                    <p:anim calcmode="lin" valueType="num">
                                      <p:cBhvr additive="base">
                                        <p:cTn id="41" dur="500"/>
                                        <p:tgtEl>
                                          <p:spTgt spid="7"/>
                                        </p:tgtEl>
                                        <p:attrNameLst>
                                          <p:attrName>ppt_y</p:attrName>
                                        </p:attrNameLst>
                                      </p:cBhvr>
                                      <p:tavLst>
                                        <p:tav tm="0">
                                          <p:val>
                                            <p:strVal val="ppt_y"/>
                                          </p:val>
                                        </p:tav>
                                        <p:tav tm="100000">
                                          <p:val>
                                            <p:strVal val="ppt_y"/>
                                          </p:val>
                                        </p:tav>
                                      </p:tavLst>
                                    </p:anim>
                                    <p:set>
                                      <p:cBhvr>
                                        <p:cTn id="42" dur="1" fill="hold">
                                          <p:stCondLst>
                                            <p:cond delay="499"/>
                                          </p:stCondLst>
                                        </p:cTn>
                                        <p:tgtEl>
                                          <p:spTgt spid="7"/>
                                        </p:tgtEl>
                                        <p:attrNameLst>
                                          <p:attrName>style.visibility</p:attrName>
                                        </p:attrNameLst>
                                      </p:cBhvr>
                                      <p:to>
                                        <p:strVal val="hidden"/>
                                      </p:to>
                                    </p:set>
                                  </p:childTnLst>
                                </p:cTn>
                              </p:par>
                              <p:par>
                                <p:cTn id="43" presetID="2" presetClass="exit" presetSubtype="8" fill="hold" grpId="0" nodeType="withEffect">
                                  <p:stCondLst>
                                    <p:cond delay="0"/>
                                  </p:stCondLst>
                                  <p:childTnLst>
                                    <p:anim calcmode="lin" valueType="num">
                                      <p:cBhvr additive="base">
                                        <p:cTn id="44" dur="500"/>
                                        <p:tgtEl>
                                          <p:spTgt spid="8"/>
                                        </p:tgtEl>
                                        <p:attrNameLst>
                                          <p:attrName>ppt_x</p:attrName>
                                        </p:attrNameLst>
                                      </p:cBhvr>
                                      <p:tavLst>
                                        <p:tav tm="0">
                                          <p:val>
                                            <p:strVal val="ppt_x"/>
                                          </p:val>
                                        </p:tav>
                                        <p:tav tm="100000">
                                          <p:val>
                                            <p:strVal val="0-ppt_w/2"/>
                                          </p:val>
                                        </p:tav>
                                      </p:tavLst>
                                    </p:anim>
                                    <p:anim calcmode="lin" valueType="num">
                                      <p:cBhvr additive="base">
                                        <p:cTn id="45" dur="500"/>
                                        <p:tgtEl>
                                          <p:spTgt spid="8"/>
                                        </p:tgtEl>
                                        <p:attrNameLst>
                                          <p:attrName>ppt_y</p:attrName>
                                        </p:attrNameLst>
                                      </p:cBhvr>
                                      <p:tavLst>
                                        <p:tav tm="0">
                                          <p:val>
                                            <p:strVal val="ppt_y"/>
                                          </p:val>
                                        </p:tav>
                                        <p:tav tm="100000">
                                          <p:val>
                                            <p:strVal val="ppt_y"/>
                                          </p:val>
                                        </p:tav>
                                      </p:tavLst>
                                    </p:anim>
                                    <p:set>
                                      <p:cBhvr>
                                        <p:cTn id="46" dur="1" fill="hold">
                                          <p:stCondLst>
                                            <p:cond delay="499"/>
                                          </p:stCondLst>
                                        </p:cTn>
                                        <p:tgtEl>
                                          <p:spTgt spid="8"/>
                                        </p:tgtEl>
                                        <p:attrNameLst>
                                          <p:attrName>style.visibility</p:attrName>
                                        </p:attrNameLst>
                                      </p:cBhvr>
                                      <p:to>
                                        <p:strVal val="hidden"/>
                                      </p:to>
                                    </p:set>
                                  </p:childTnLst>
                                </p:cTn>
                              </p:par>
                              <p:par>
                                <p:cTn id="47" presetID="2" presetClass="exit" presetSubtype="8" fill="hold" grpId="0" nodeType="withEffect">
                                  <p:stCondLst>
                                    <p:cond delay="0"/>
                                  </p:stCondLst>
                                  <p:childTnLst>
                                    <p:anim calcmode="lin" valueType="num">
                                      <p:cBhvr additive="base">
                                        <p:cTn id="48" dur="500"/>
                                        <p:tgtEl>
                                          <p:spTgt spid="9"/>
                                        </p:tgtEl>
                                        <p:attrNameLst>
                                          <p:attrName>ppt_x</p:attrName>
                                        </p:attrNameLst>
                                      </p:cBhvr>
                                      <p:tavLst>
                                        <p:tav tm="0">
                                          <p:val>
                                            <p:strVal val="ppt_x"/>
                                          </p:val>
                                        </p:tav>
                                        <p:tav tm="100000">
                                          <p:val>
                                            <p:strVal val="0-ppt_w/2"/>
                                          </p:val>
                                        </p:tav>
                                      </p:tavLst>
                                    </p:anim>
                                    <p:anim calcmode="lin" valueType="num">
                                      <p:cBhvr additive="base">
                                        <p:cTn id="49" dur="500"/>
                                        <p:tgtEl>
                                          <p:spTgt spid="9"/>
                                        </p:tgtEl>
                                        <p:attrNameLst>
                                          <p:attrName>ppt_y</p:attrName>
                                        </p:attrNameLst>
                                      </p:cBhvr>
                                      <p:tavLst>
                                        <p:tav tm="0">
                                          <p:val>
                                            <p:strVal val="ppt_y"/>
                                          </p:val>
                                        </p:tav>
                                        <p:tav tm="100000">
                                          <p:val>
                                            <p:strVal val="ppt_y"/>
                                          </p:val>
                                        </p:tav>
                                      </p:tavLst>
                                    </p:anim>
                                    <p:set>
                                      <p:cBhvr>
                                        <p:cTn id="50" dur="1" fill="hold">
                                          <p:stCondLst>
                                            <p:cond delay="499"/>
                                          </p:stCondLst>
                                        </p:cTn>
                                        <p:tgtEl>
                                          <p:spTgt spid="9"/>
                                        </p:tgtEl>
                                        <p:attrNameLst>
                                          <p:attrName>style.visibility</p:attrName>
                                        </p:attrNameLst>
                                      </p:cBhvr>
                                      <p:to>
                                        <p:strVal val="hidden"/>
                                      </p:to>
                                    </p:set>
                                  </p:childTnLst>
                                </p:cTn>
                              </p:par>
                              <p:par>
                                <p:cTn id="51" presetID="2" presetClass="exit" presetSubtype="8" fill="hold" nodeType="withEffect">
                                  <p:stCondLst>
                                    <p:cond delay="0"/>
                                  </p:stCondLst>
                                  <p:childTnLst>
                                    <p:anim calcmode="lin" valueType="num">
                                      <p:cBhvr additive="base">
                                        <p:cTn id="52" dur="500"/>
                                        <p:tgtEl>
                                          <p:spTgt spid="17"/>
                                        </p:tgtEl>
                                        <p:attrNameLst>
                                          <p:attrName>ppt_x</p:attrName>
                                        </p:attrNameLst>
                                      </p:cBhvr>
                                      <p:tavLst>
                                        <p:tav tm="0">
                                          <p:val>
                                            <p:strVal val="ppt_x"/>
                                          </p:val>
                                        </p:tav>
                                        <p:tav tm="100000">
                                          <p:val>
                                            <p:strVal val="0-ppt_w/2"/>
                                          </p:val>
                                        </p:tav>
                                      </p:tavLst>
                                    </p:anim>
                                    <p:anim calcmode="lin" valueType="num">
                                      <p:cBhvr additive="base">
                                        <p:cTn id="53" dur="500"/>
                                        <p:tgtEl>
                                          <p:spTgt spid="17"/>
                                        </p:tgtEl>
                                        <p:attrNameLst>
                                          <p:attrName>ppt_y</p:attrName>
                                        </p:attrNameLst>
                                      </p:cBhvr>
                                      <p:tavLst>
                                        <p:tav tm="0">
                                          <p:val>
                                            <p:strVal val="ppt_y"/>
                                          </p:val>
                                        </p:tav>
                                        <p:tav tm="100000">
                                          <p:val>
                                            <p:strVal val="ppt_y"/>
                                          </p:val>
                                        </p:tav>
                                      </p:tavLst>
                                    </p:anim>
                                    <p:set>
                                      <p:cBhvr>
                                        <p:cTn id="54" dur="1" fill="hold">
                                          <p:stCondLst>
                                            <p:cond delay="499"/>
                                          </p:stCondLst>
                                        </p:cTn>
                                        <p:tgtEl>
                                          <p:spTgt spid="17"/>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500"/>
                                        <p:tgtEl>
                                          <p:spTgt spid="16"/>
                                        </p:tgtEl>
                                        <p:attrNameLst>
                                          <p:attrName>ppt_x</p:attrName>
                                        </p:attrNameLst>
                                      </p:cBhvr>
                                      <p:tavLst>
                                        <p:tav tm="0">
                                          <p:val>
                                            <p:strVal val="ppt_x"/>
                                          </p:val>
                                        </p:tav>
                                        <p:tav tm="100000">
                                          <p:val>
                                            <p:strVal val="0-ppt_w/2"/>
                                          </p:val>
                                        </p:tav>
                                      </p:tavLst>
                                    </p:anim>
                                    <p:anim calcmode="lin" valueType="num">
                                      <p:cBhvr additive="base">
                                        <p:cTn id="57" dur="500"/>
                                        <p:tgtEl>
                                          <p:spTgt spid="16"/>
                                        </p:tgtEl>
                                        <p:attrNameLst>
                                          <p:attrName>ppt_y</p:attrName>
                                        </p:attrNameLst>
                                      </p:cBhvr>
                                      <p:tavLst>
                                        <p:tav tm="0">
                                          <p:val>
                                            <p:strVal val="ppt_y"/>
                                          </p:val>
                                        </p:tav>
                                        <p:tav tm="100000">
                                          <p:val>
                                            <p:strVal val="ppt_y"/>
                                          </p:val>
                                        </p:tav>
                                      </p:tavLst>
                                    </p:anim>
                                    <p:set>
                                      <p:cBhvr>
                                        <p:cTn id="58" dur="1" fill="hold">
                                          <p:stCondLst>
                                            <p:cond delay="499"/>
                                          </p:stCondLst>
                                        </p:cTn>
                                        <p:tgtEl>
                                          <p:spTgt spid="16"/>
                                        </p:tgtEl>
                                        <p:attrNameLst>
                                          <p:attrName>style.visibility</p:attrName>
                                        </p:attrNameLst>
                                      </p:cBhvr>
                                      <p:to>
                                        <p:strVal val="hidden"/>
                                      </p:to>
                                    </p:set>
                                  </p:childTnLst>
                                </p:cTn>
                              </p:par>
                              <p:par>
                                <p:cTn id="59" presetID="2" presetClass="exit" presetSubtype="8" fill="hold" nodeType="withEffect">
                                  <p:stCondLst>
                                    <p:cond delay="0"/>
                                  </p:stCondLst>
                                  <p:childTnLst>
                                    <p:anim calcmode="lin" valueType="num">
                                      <p:cBhvr additive="base">
                                        <p:cTn id="60" dur="500"/>
                                        <p:tgtEl>
                                          <p:spTgt spid="15"/>
                                        </p:tgtEl>
                                        <p:attrNameLst>
                                          <p:attrName>ppt_x</p:attrName>
                                        </p:attrNameLst>
                                      </p:cBhvr>
                                      <p:tavLst>
                                        <p:tav tm="0">
                                          <p:val>
                                            <p:strVal val="ppt_x"/>
                                          </p:val>
                                        </p:tav>
                                        <p:tav tm="100000">
                                          <p:val>
                                            <p:strVal val="0-ppt_w/2"/>
                                          </p:val>
                                        </p:tav>
                                      </p:tavLst>
                                    </p:anim>
                                    <p:anim calcmode="lin" valueType="num">
                                      <p:cBhvr additive="base">
                                        <p:cTn id="61" dur="500"/>
                                        <p:tgtEl>
                                          <p:spTgt spid="15"/>
                                        </p:tgtEl>
                                        <p:attrNameLst>
                                          <p:attrName>ppt_y</p:attrName>
                                        </p:attrNameLst>
                                      </p:cBhvr>
                                      <p:tavLst>
                                        <p:tav tm="0">
                                          <p:val>
                                            <p:strVal val="ppt_y"/>
                                          </p:val>
                                        </p:tav>
                                        <p:tav tm="100000">
                                          <p:val>
                                            <p:strVal val="ppt_y"/>
                                          </p:val>
                                        </p:tav>
                                      </p:tavLst>
                                    </p:anim>
                                    <p:set>
                                      <p:cBhvr>
                                        <p:cTn id="62" dur="1" fill="hold">
                                          <p:stCondLst>
                                            <p:cond delay="499"/>
                                          </p:stCondLst>
                                        </p:cTn>
                                        <p:tgtEl>
                                          <p:spTgt spid="15"/>
                                        </p:tgtEl>
                                        <p:attrNameLst>
                                          <p:attrName>style.visibility</p:attrName>
                                        </p:attrNameLst>
                                      </p:cBhvr>
                                      <p:to>
                                        <p:strVal val="hidden"/>
                                      </p:to>
                                    </p:set>
                                  </p:childTnLst>
                                </p:cTn>
                              </p:par>
                              <p:par>
                                <p:cTn id="63" presetID="2" presetClass="exit" presetSubtype="8" fill="hold" nodeType="withEffect">
                                  <p:stCondLst>
                                    <p:cond delay="0"/>
                                  </p:stCondLst>
                                  <p:childTnLst>
                                    <p:anim calcmode="lin" valueType="num">
                                      <p:cBhvr additive="base">
                                        <p:cTn id="64" dur="500"/>
                                        <p:tgtEl>
                                          <p:spTgt spid="14"/>
                                        </p:tgtEl>
                                        <p:attrNameLst>
                                          <p:attrName>ppt_x</p:attrName>
                                        </p:attrNameLst>
                                      </p:cBhvr>
                                      <p:tavLst>
                                        <p:tav tm="0">
                                          <p:val>
                                            <p:strVal val="ppt_x"/>
                                          </p:val>
                                        </p:tav>
                                        <p:tav tm="100000">
                                          <p:val>
                                            <p:strVal val="0-ppt_w/2"/>
                                          </p:val>
                                        </p:tav>
                                      </p:tavLst>
                                    </p:anim>
                                    <p:anim calcmode="lin" valueType="num">
                                      <p:cBhvr additive="base">
                                        <p:cTn id="65" dur="500"/>
                                        <p:tgtEl>
                                          <p:spTgt spid="14"/>
                                        </p:tgtEl>
                                        <p:attrNameLst>
                                          <p:attrName>ppt_y</p:attrName>
                                        </p:attrNameLst>
                                      </p:cBhvr>
                                      <p:tavLst>
                                        <p:tav tm="0">
                                          <p:val>
                                            <p:strVal val="ppt_y"/>
                                          </p:val>
                                        </p:tav>
                                        <p:tav tm="100000">
                                          <p:val>
                                            <p:strVal val="ppt_y"/>
                                          </p:val>
                                        </p:tav>
                                      </p:tavLst>
                                    </p:anim>
                                    <p:set>
                                      <p:cBhvr>
                                        <p:cTn id="66" dur="1" fill="hold">
                                          <p:stCondLst>
                                            <p:cond delay="499"/>
                                          </p:stCondLst>
                                        </p:cTn>
                                        <p:tgtEl>
                                          <p:spTgt spid="14"/>
                                        </p:tgtEl>
                                        <p:attrNameLst>
                                          <p:attrName>style.visibility</p:attrName>
                                        </p:attrNameLst>
                                      </p:cBhvr>
                                      <p:to>
                                        <p:strVal val="hidden"/>
                                      </p:to>
                                    </p:set>
                                  </p:childTnLst>
                                </p:cTn>
                              </p:par>
                              <p:par>
                                <p:cTn id="67" presetID="2" presetClass="exit" presetSubtype="8" fill="hold" nodeType="withEffect">
                                  <p:stCondLst>
                                    <p:cond delay="0"/>
                                  </p:stCondLst>
                                  <p:childTnLst>
                                    <p:anim calcmode="lin" valueType="num">
                                      <p:cBhvr additive="base">
                                        <p:cTn id="68" dur="500"/>
                                        <p:tgtEl>
                                          <p:spTgt spid="13"/>
                                        </p:tgtEl>
                                        <p:attrNameLst>
                                          <p:attrName>ppt_x</p:attrName>
                                        </p:attrNameLst>
                                      </p:cBhvr>
                                      <p:tavLst>
                                        <p:tav tm="0">
                                          <p:val>
                                            <p:strVal val="ppt_x"/>
                                          </p:val>
                                        </p:tav>
                                        <p:tav tm="100000">
                                          <p:val>
                                            <p:strVal val="0-ppt_w/2"/>
                                          </p:val>
                                        </p:tav>
                                      </p:tavLst>
                                    </p:anim>
                                    <p:anim calcmode="lin" valueType="num">
                                      <p:cBhvr additive="base">
                                        <p:cTn id="69" dur="500"/>
                                        <p:tgtEl>
                                          <p:spTgt spid="13"/>
                                        </p:tgtEl>
                                        <p:attrNameLst>
                                          <p:attrName>ppt_y</p:attrName>
                                        </p:attrNameLst>
                                      </p:cBhvr>
                                      <p:tavLst>
                                        <p:tav tm="0">
                                          <p:val>
                                            <p:strVal val="ppt_y"/>
                                          </p:val>
                                        </p:tav>
                                        <p:tav tm="100000">
                                          <p:val>
                                            <p:strVal val="ppt_y"/>
                                          </p:val>
                                        </p:tav>
                                      </p:tavLst>
                                    </p:anim>
                                    <p:set>
                                      <p:cBhvr>
                                        <p:cTn id="7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Visszavetítés módosíthatósággal</a:t>
            </a:r>
            <a:endParaRPr lang="en-US" dirty="0"/>
          </a:p>
        </p:txBody>
      </p:sp>
      <p:sp>
        <p:nvSpPr>
          <p:cNvPr id="4" name="Content Placeholder 3"/>
          <p:cNvSpPr>
            <a:spLocks noGrp="1"/>
          </p:cNvSpPr>
          <p:nvPr>
            <p:ph idx="1"/>
          </p:nvPr>
        </p:nvSpPr>
        <p:spPr/>
        <p:txBody>
          <a:bodyPr/>
          <a:lstStyle/>
          <a:p>
            <a:r>
              <a:rPr lang="hu-HU" dirty="0"/>
              <a:t>//JavaScript</a:t>
            </a:r>
          </a:p>
          <a:p>
            <a:r>
              <a:rPr lang="hu-HU" dirty="0"/>
              <a:t>var </a:t>
            </a:r>
            <a:r>
              <a:rPr lang="en-US" dirty="0" err="1"/>
              <a:t>obj</a:t>
            </a:r>
            <a:r>
              <a:rPr lang="hu-HU" dirty="0"/>
              <a:t> </a:t>
            </a:r>
            <a:r>
              <a:rPr lang="en-US" dirty="0"/>
              <a:t>{a:1, b:{}};</a:t>
            </a:r>
          </a:p>
          <a:p>
            <a:endParaRPr lang="en-US" dirty="0"/>
          </a:p>
          <a:p>
            <a:r>
              <a:rPr lang="en-US" dirty="0"/>
              <a:t>for(</a:t>
            </a:r>
            <a:r>
              <a:rPr lang="en-US" dirty="0" err="1"/>
              <a:t>var</a:t>
            </a:r>
            <a:r>
              <a:rPr lang="en-US" dirty="0"/>
              <a:t> key in </a:t>
            </a:r>
            <a:r>
              <a:rPr lang="en-US" dirty="0" err="1"/>
              <a:t>obj</a:t>
            </a:r>
            <a:r>
              <a:rPr lang="en-US" dirty="0"/>
              <a:t>){</a:t>
            </a:r>
          </a:p>
          <a:p>
            <a:r>
              <a:rPr lang="en-US" dirty="0"/>
              <a:t>  if(</a:t>
            </a:r>
            <a:r>
              <a:rPr lang="en-US" dirty="0" err="1"/>
              <a:t>obj.hasOwnProperty</a:t>
            </a:r>
            <a:r>
              <a:rPr lang="en-US" dirty="0"/>
              <a:t>(key)){</a:t>
            </a:r>
          </a:p>
          <a:p>
            <a:r>
              <a:rPr lang="en-US" dirty="0"/>
              <a:t>    console.log(</a:t>
            </a:r>
            <a:r>
              <a:rPr lang="en-US" dirty="0" err="1"/>
              <a:t>obj</a:t>
            </a:r>
            <a:r>
              <a:rPr lang="en-US" dirty="0"/>
              <a:t>[key]);</a:t>
            </a:r>
          </a:p>
          <a:p>
            <a:r>
              <a:rPr lang="en-US" dirty="0"/>
              <a:t>  }</a:t>
            </a:r>
          </a:p>
          <a:p>
            <a:r>
              <a:rPr lang="en-US" dirty="0"/>
              <a:t>}</a:t>
            </a:r>
          </a:p>
          <a:p>
            <a:endParaRPr lang="en-US" dirty="0"/>
          </a:p>
          <a:p>
            <a:r>
              <a:rPr lang="en-US" dirty="0" err="1"/>
              <a:t>a.addedProperty</a:t>
            </a:r>
            <a:r>
              <a:rPr lang="en-US" dirty="0"/>
              <a:t> = 56;</a:t>
            </a:r>
          </a:p>
          <a:p>
            <a:r>
              <a:rPr lang="en-US" dirty="0" err="1"/>
              <a:t>Object.defineProperty</a:t>
            </a:r>
            <a:r>
              <a:rPr lang="en-US" dirty="0"/>
              <a:t>(</a:t>
            </a:r>
            <a:r>
              <a:rPr lang="en-US" dirty="0" err="1"/>
              <a:t>obj</a:t>
            </a:r>
            <a:r>
              <a:rPr lang="en-US" dirty="0"/>
              <a:t>, "</a:t>
            </a:r>
            <a:r>
              <a:rPr lang="en-US" dirty="0" err="1"/>
              <a:t>nonwritableprop</a:t>
            </a:r>
            <a:r>
              <a:rPr lang="en-US" dirty="0"/>
              <a:t>", </a:t>
            </a:r>
          </a:p>
          <a:p>
            <a:r>
              <a:rPr lang="en-US" dirty="0"/>
              <a:t>	{value:{ m:"</a:t>
            </a:r>
            <a:r>
              <a:rPr lang="hu-HU" dirty="0"/>
              <a:t>változtatható</a:t>
            </a:r>
            <a:r>
              <a:rPr lang="en-US" dirty="0"/>
              <a:t>" }});</a:t>
            </a:r>
          </a:p>
          <a:p>
            <a:r>
              <a:rPr lang="en-US" dirty="0" err="1"/>
              <a:t>a.nonwritableprop</a:t>
            </a:r>
            <a:r>
              <a:rPr lang="en-US" dirty="0"/>
              <a:t> = "</a:t>
            </a:r>
            <a:r>
              <a:rPr lang="en-US" dirty="0" err="1"/>
              <a:t>Falrah</a:t>
            </a:r>
            <a:r>
              <a:rPr lang="hu-HU" dirty="0" err="1"/>
              <a:t>ányt</a:t>
            </a:r>
            <a:r>
              <a:rPr lang="hu-HU" dirty="0"/>
              <a:t> borsó</a:t>
            </a:r>
            <a:r>
              <a:rPr lang="en-US" dirty="0"/>
              <a:t>"; //hat</a:t>
            </a:r>
            <a:r>
              <a:rPr lang="hu-HU" dirty="0" err="1"/>
              <a:t>ástalan</a:t>
            </a:r>
            <a:endParaRPr lang="hu-HU" dirty="0"/>
          </a:p>
          <a:p>
            <a:r>
              <a:rPr lang="hu-HU" dirty="0"/>
              <a:t>a.</a:t>
            </a:r>
            <a:r>
              <a:rPr lang="en-US" dirty="0" err="1"/>
              <a:t>nonwritableprop</a:t>
            </a:r>
            <a:r>
              <a:rPr lang="hu-HU" dirty="0"/>
              <a:t>.m </a:t>
            </a:r>
            <a:r>
              <a:rPr lang="en-US" dirty="0"/>
              <a:t>= 34; // </a:t>
            </a:r>
            <a:r>
              <a:rPr lang="en-US" dirty="0" err="1"/>
              <a:t>ez</a:t>
            </a:r>
            <a:r>
              <a:rPr lang="en-US" dirty="0"/>
              <a:t> m</a:t>
            </a:r>
            <a:r>
              <a:rPr lang="hu-HU" dirty="0" err="1"/>
              <a:t>űködik</a:t>
            </a:r>
            <a:endParaRPr lang="en-US" dirty="0"/>
          </a:p>
        </p:txBody>
      </p:sp>
    </p:spTree>
    <p:extLst>
      <p:ext uri="{BB962C8B-B14F-4D97-AF65-F5344CB8AC3E}">
        <p14:creationId xmlns:p14="http://schemas.microsoft.com/office/powerpoint/2010/main" val="407319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Dobjuk ki az entitásokat</a:t>
            </a:r>
            <a:r>
              <a:rPr lang="en-US" dirty="0"/>
              <a:t>?</a:t>
            </a:r>
          </a:p>
        </p:txBody>
      </p:sp>
      <p:sp>
        <p:nvSpPr>
          <p:cNvPr id="4" name="Tartalom helye 3"/>
          <p:cNvSpPr>
            <a:spLocks noGrp="1"/>
          </p:cNvSpPr>
          <p:nvPr>
            <p:ph idx="1"/>
          </p:nvPr>
        </p:nvSpPr>
        <p:spPr/>
        <p:txBody>
          <a:bodyPr/>
          <a:lstStyle/>
          <a:p>
            <a:r>
              <a:rPr lang="hu-HU" dirty="0"/>
              <a:t>csak akkor, ha komponensentípusonkénti adattáblákat akarunk</a:t>
            </a:r>
            <a:endParaRPr lang="en-US" dirty="0"/>
          </a:p>
          <a:p>
            <a:r>
              <a:rPr lang="hu-HU" dirty="0"/>
              <a:t>csak akkor akarunk ilyet, ha az hatékonyabb</a:t>
            </a:r>
            <a:endParaRPr lang="en-US" dirty="0"/>
          </a:p>
          <a:p>
            <a:r>
              <a:rPr lang="hu-HU" dirty="0"/>
              <a:t>csak akkor hatékonyabb, ha végigtekerni rajtuk villámgyors, azonosító alapján keresni pedig vállalható sebességű</a:t>
            </a:r>
          </a:p>
          <a:p>
            <a:r>
              <a:rPr lang="hu-HU" dirty="0"/>
              <a:t>és nincsenek virtuális függvényhívások</a:t>
            </a:r>
            <a:endParaRPr lang="en-US" dirty="0"/>
          </a:p>
        </p:txBody>
      </p:sp>
    </p:spTree>
    <p:extLst>
      <p:ext uri="{BB962C8B-B14F-4D97-AF65-F5344CB8AC3E}">
        <p14:creationId xmlns:p14="http://schemas.microsoft.com/office/powerpoint/2010/main" val="1218750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Structure of arrays</a:t>
            </a:r>
          </a:p>
        </p:txBody>
      </p:sp>
      <p:sp>
        <p:nvSpPr>
          <p:cNvPr id="4" name="Tartalom helye 3"/>
          <p:cNvSpPr>
            <a:spLocks noGrp="1"/>
          </p:cNvSpPr>
          <p:nvPr>
            <p:ph idx="1"/>
          </p:nvPr>
        </p:nvSpPr>
        <p:spPr/>
        <p:txBody>
          <a:bodyPr/>
          <a:lstStyle/>
          <a:p>
            <a:r>
              <a:rPr lang="en-US" dirty="0"/>
              <a:t>Scene </a:t>
            </a:r>
            <a:r>
              <a:rPr lang="en-US" dirty="0" err="1"/>
              <a:t>Entit</a:t>
            </a:r>
            <a:r>
              <a:rPr lang="hu-HU" dirty="0"/>
              <a:t>y példányokból</a:t>
            </a:r>
            <a:r>
              <a:rPr lang="en-US" dirty="0"/>
              <a:t>: </a:t>
            </a:r>
            <a:r>
              <a:rPr lang="en-US" dirty="0" err="1"/>
              <a:t>strukt</a:t>
            </a:r>
            <a:r>
              <a:rPr lang="hu-HU" dirty="0" err="1"/>
              <a:t>úrák</a:t>
            </a:r>
            <a:r>
              <a:rPr lang="hu-HU" dirty="0"/>
              <a:t> tömbje</a:t>
            </a:r>
          </a:p>
          <a:p>
            <a:pPr lvl="1"/>
            <a:r>
              <a:rPr lang="hu-HU" dirty="0"/>
              <a:t>az entitások a struktúrák</a:t>
            </a:r>
            <a:endParaRPr lang="en-US" dirty="0"/>
          </a:p>
          <a:p>
            <a:pPr lvl="1"/>
            <a:r>
              <a:rPr lang="hu-HU" dirty="0"/>
              <a:t>egy adattag vagy komponens elérése minden entitásból körülményes és nem hatékony</a:t>
            </a:r>
            <a:endParaRPr lang="en-US" dirty="0"/>
          </a:p>
          <a:p>
            <a:r>
              <a:rPr lang="en-US" dirty="0"/>
              <a:t>Scene </a:t>
            </a:r>
            <a:r>
              <a:rPr lang="hu-HU" dirty="0"/>
              <a:t>komponenstárolókból: tömbök struktúrája</a:t>
            </a:r>
            <a:endParaRPr lang="en-US" dirty="0"/>
          </a:p>
          <a:p>
            <a:pPr lvl="1"/>
            <a:r>
              <a:rPr lang="hu-HU" dirty="0"/>
              <a:t>a konténereken végigiterálni hatékony</a:t>
            </a:r>
            <a:endParaRPr lang="en-US" dirty="0"/>
          </a:p>
          <a:p>
            <a:endParaRPr lang="en-US" dirty="0"/>
          </a:p>
        </p:txBody>
      </p:sp>
    </p:spTree>
    <p:extLst>
      <p:ext uri="{BB962C8B-B14F-4D97-AF65-F5344CB8AC3E}">
        <p14:creationId xmlns:p14="http://schemas.microsoft.com/office/powerpoint/2010/main" val="799100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gyenes összekötő 33"/>
          <p:cNvCxnSpPr/>
          <p:nvPr/>
        </p:nvCxnSpPr>
        <p:spPr bwMode="auto">
          <a:xfrm flipH="1">
            <a:off x="7164288" y="1529408"/>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3" name="Egyenes összekötő 32"/>
          <p:cNvCxnSpPr/>
          <p:nvPr/>
        </p:nvCxnSpPr>
        <p:spPr bwMode="auto">
          <a:xfrm flipH="1">
            <a:off x="4716016" y="145740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0" name="Egyenes összekötő 29"/>
          <p:cNvCxnSpPr/>
          <p:nvPr/>
        </p:nvCxnSpPr>
        <p:spPr bwMode="auto">
          <a:xfrm flipH="1">
            <a:off x="2555776" y="145740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2" name="Cím 1"/>
          <p:cNvSpPr>
            <a:spLocks noGrp="1"/>
          </p:cNvSpPr>
          <p:nvPr>
            <p:ph type="title"/>
          </p:nvPr>
        </p:nvSpPr>
        <p:spPr/>
        <p:txBody>
          <a:bodyPr>
            <a:noAutofit/>
          </a:bodyPr>
          <a:lstStyle/>
          <a:p>
            <a:r>
              <a:rPr lang="hu-HU" sz="3600" dirty="0"/>
              <a:t>A tulajdonság-központúság felé:</a:t>
            </a:r>
            <a:br>
              <a:rPr lang="hu-HU" sz="3600" dirty="0"/>
            </a:br>
            <a:r>
              <a:rPr lang="hu-HU" sz="3600" dirty="0"/>
              <a:t>nincs öröklődés a komponensek között</a:t>
            </a:r>
            <a:endParaRPr lang="en-US" sz="3600" dirty="0"/>
          </a:p>
        </p:txBody>
      </p:sp>
      <p:sp>
        <p:nvSpPr>
          <p:cNvPr id="10" name="Lekerekített téglalap 9"/>
          <p:cNvSpPr/>
          <p:nvPr/>
        </p:nvSpPr>
        <p:spPr bwMode="auto">
          <a:xfrm>
            <a:off x="1701281" y="3041576"/>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11" name="Lekerekített téglalap 10"/>
          <p:cNvSpPr/>
          <p:nvPr/>
        </p:nvSpPr>
        <p:spPr bwMode="auto">
          <a:xfrm>
            <a:off x="1619672" y="4481736"/>
            <a:ext cx="2016223" cy="504056"/>
          </a:xfrm>
          <a:prstGeom prst="round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BillboardRC</a:t>
            </a:r>
            <a:endParaRPr lang="en-US" sz="2400" dirty="0">
              <a:solidFill>
                <a:schemeClr val="tx1"/>
              </a:solidFill>
              <a:latin typeface="Whipsmart" pitchFamily="34" charset="0"/>
            </a:endParaRPr>
          </a:p>
        </p:txBody>
      </p:sp>
      <p:sp>
        <p:nvSpPr>
          <p:cNvPr id="18" name="Lekerekített téglalap 17"/>
          <p:cNvSpPr/>
          <p:nvPr/>
        </p:nvSpPr>
        <p:spPr bwMode="auto">
          <a:xfrm>
            <a:off x="6012160" y="3041576"/>
            <a:ext cx="2304256" cy="50405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PlayerCC</a:t>
            </a:r>
            <a:endParaRPr lang="en-US" sz="2400" dirty="0">
              <a:solidFill>
                <a:schemeClr val="tx1"/>
              </a:solidFill>
              <a:latin typeface="Whipsmart" pitchFamily="34" charset="0"/>
            </a:endParaRPr>
          </a:p>
        </p:txBody>
      </p:sp>
      <p:sp>
        <p:nvSpPr>
          <p:cNvPr id="19" name="Lekerekített téglalap 18"/>
          <p:cNvSpPr/>
          <p:nvPr/>
        </p:nvSpPr>
        <p:spPr bwMode="auto">
          <a:xfrm>
            <a:off x="3851920" y="3041576"/>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1" name="Lekerekített téglalap 20"/>
          <p:cNvSpPr/>
          <p:nvPr/>
        </p:nvSpPr>
        <p:spPr bwMode="auto">
          <a:xfrm>
            <a:off x="6012160" y="4481736"/>
            <a:ext cx="2304256" cy="504056"/>
          </a:xfrm>
          <a:prstGeom prst="roundRect">
            <a:avLst/>
          </a:prstGeom>
          <a:solidFill>
            <a:srgbClr val="42BE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ParticleCC</a:t>
            </a:r>
            <a:endParaRPr lang="en-US" sz="2400" dirty="0">
              <a:solidFill>
                <a:schemeClr val="tx1"/>
              </a:solidFill>
              <a:latin typeface="Whipsmart" pitchFamily="34" charset="0"/>
            </a:endParaRPr>
          </a:p>
        </p:txBody>
      </p:sp>
      <p:sp>
        <p:nvSpPr>
          <p:cNvPr id="22" name="Lekerekített téglalap 21"/>
          <p:cNvSpPr/>
          <p:nvPr/>
        </p:nvSpPr>
        <p:spPr bwMode="auto">
          <a:xfrm>
            <a:off x="1691680" y="3761656"/>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23" name="Lekerekített téglalap 22"/>
          <p:cNvSpPr/>
          <p:nvPr/>
        </p:nvSpPr>
        <p:spPr bwMode="auto">
          <a:xfrm>
            <a:off x="6002559" y="3761656"/>
            <a:ext cx="2304256" cy="504056"/>
          </a:xfrm>
          <a:prstGeom prst="roundRect">
            <a:avLst/>
          </a:prstGeom>
          <a:solidFill>
            <a:srgbClr val="16EAE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AiCC</a:t>
            </a:r>
            <a:endParaRPr lang="en-US" sz="2400" dirty="0">
              <a:solidFill>
                <a:schemeClr val="tx1"/>
              </a:solidFill>
              <a:latin typeface="Whipsmart" pitchFamily="34" charset="0"/>
            </a:endParaRPr>
          </a:p>
        </p:txBody>
      </p:sp>
      <p:sp>
        <p:nvSpPr>
          <p:cNvPr id="24" name="Lekerekített téglalap 23"/>
          <p:cNvSpPr/>
          <p:nvPr/>
        </p:nvSpPr>
        <p:spPr bwMode="auto">
          <a:xfrm>
            <a:off x="3842319" y="3761656"/>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5" name="Lekerekített téglalap 24"/>
          <p:cNvSpPr/>
          <p:nvPr/>
        </p:nvSpPr>
        <p:spPr bwMode="auto">
          <a:xfrm>
            <a:off x="1691680" y="5201816"/>
            <a:ext cx="1862607" cy="504056"/>
          </a:xfrm>
          <a:prstGeom prst="roundRec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QuadRC</a:t>
            </a:r>
            <a:endParaRPr lang="en-US" sz="2400" dirty="0">
              <a:solidFill>
                <a:schemeClr val="tx1"/>
              </a:solidFill>
              <a:latin typeface="Whipsmart" pitchFamily="34" charset="0"/>
            </a:endParaRPr>
          </a:p>
        </p:txBody>
      </p:sp>
      <p:sp>
        <p:nvSpPr>
          <p:cNvPr id="26" name="Lekerekített téglalap 25"/>
          <p:cNvSpPr/>
          <p:nvPr/>
        </p:nvSpPr>
        <p:spPr bwMode="auto">
          <a:xfrm>
            <a:off x="3851920" y="5921896"/>
            <a:ext cx="1934615" cy="504056"/>
          </a:xfrm>
          <a:prstGeom prst="roundRect">
            <a:avLst/>
          </a:prstGeom>
          <a:solidFill>
            <a:srgbClr val="FF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TriggerPC</a:t>
            </a:r>
            <a:endParaRPr lang="en-US" sz="2400" dirty="0">
              <a:solidFill>
                <a:schemeClr val="tx1"/>
              </a:solidFill>
              <a:latin typeface="Whipsmart" pitchFamily="34" charset="0"/>
            </a:endParaRPr>
          </a:p>
        </p:txBody>
      </p:sp>
      <p:sp>
        <p:nvSpPr>
          <p:cNvPr id="27" name="Lekerekített téglalap 26"/>
          <p:cNvSpPr/>
          <p:nvPr/>
        </p:nvSpPr>
        <p:spPr bwMode="auto">
          <a:xfrm>
            <a:off x="1763688" y="1601416"/>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Render</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28" name="Lekerekített téglalap 27"/>
          <p:cNvSpPr/>
          <p:nvPr/>
        </p:nvSpPr>
        <p:spPr bwMode="auto">
          <a:xfrm>
            <a:off x="3923928" y="1601416"/>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Physics</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29" name="Lekerekített téglalap 28"/>
          <p:cNvSpPr/>
          <p:nvPr/>
        </p:nvSpPr>
        <p:spPr bwMode="auto">
          <a:xfrm>
            <a:off x="6372200" y="1601416"/>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Control</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5" name="Szövegdoboz 34"/>
          <p:cNvSpPr txBox="1"/>
          <p:nvPr/>
        </p:nvSpPr>
        <p:spPr>
          <a:xfrm>
            <a:off x="8460432" y="3104292"/>
            <a:ext cx="612668" cy="369332"/>
          </a:xfrm>
          <a:prstGeom prst="rect">
            <a:avLst/>
          </a:prstGeom>
          <a:noFill/>
        </p:spPr>
        <p:txBody>
          <a:bodyPr wrap="none" rtlCol="0">
            <a:spAutoFit/>
          </a:bodyPr>
          <a:lstStyle/>
          <a:p>
            <a:r>
              <a:rPr lang="en-US" dirty="0">
                <a:latin typeface="Whipsmart" pitchFamily="34" charset="0"/>
              </a:rPr>
              <a:t>boat</a:t>
            </a:r>
          </a:p>
        </p:txBody>
      </p:sp>
      <p:sp>
        <p:nvSpPr>
          <p:cNvPr id="36" name="Szövegdoboz 35"/>
          <p:cNvSpPr txBox="1"/>
          <p:nvPr/>
        </p:nvSpPr>
        <p:spPr>
          <a:xfrm>
            <a:off x="8487694" y="3761656"/>
            <a:ext cx="588623" cy="369332"/>
          </a:xfrm>
          <a:prstGeom prst="rect">
            <a:avLst/>
          </a:prstGeom>
          <a:noFill/>
        </p:spPr>
        <p:txBody>
          <a:bodyPr wrap="none" rtlCol="0">
            <a:spAutoFit/>
          </a:bodyPr>
          <a:lstStyle/>
          <a:p>
            <a:r>
              <a:rPr lang="en-US" dirty="0" err="1">
                <a:latin typeface="Whipsmart" pitchFamily="34" charset="0"/>
              </a:rPr>
              <a:t>nme</a:t>
            </a:r>
            <a:endParaRPr lang="en-US" dirty="0">
              <a:latin typeface="Whipsmart" pitchFamily="34" charset="0"/>
            </a:endParaRPr>
          </a:p>
        </p:txBody>
      </p:sp>
      <p:sp>
        <p:nvSpPr>
          <p:cNvPr id="37" name="Szövegdoboz 36"/>
          <p:cNvSpPr txBox="1"/>
          <p:nvPr/>
        </p:nvSpPr>
        <p:spPr>
          <a:xfrm>
            <a:off x="8388424" y="4544452"/>
            <a:ext cx="652743" cy="369332"/>
          </a:xfrm>
          <a:prstGeom prst="rect">
            <a:avLst/>
          </a:prstGeom>
          <a:noFill/>
        </p:spPr>
        <p:txBody>
          <a:bodyPr wrap="none" rtlCol="0">
            <a:spAutoFit/>
          </a:bodyPr>
          <a:lstStyle/>
          <a:p>
            <a:r>
              <a:rPr lang="en-US" dirty="0">
                <a:latin typeface="Whipsmart" pitchFamily="34" charset="0"/>
              </a:rPr>
              <a:t>spray</a:t>
            </a:r>
          </a:p>
        </p:txBody>
      </p:sp>
      <p:sp>
        <p:nvSpPr>
          <p:cNvPr id="38" name="Szövegdoboz 37"/>
          <p:cNvSpPr txBox="1"/>
          <p:nvPr/>
        </p:nvSpPr>
        <p:spPr>
          <a:xfrm>
            <a:off x="8531102" y="5264532"/>
            <a:ext cx="449162" cy="369332"/>
          </a:xfrm>
          <a:prstGeom prst="rect">
            <a:avLst/>
          </a:prstGeom>
          <a:noFill/>
        </p:spPr>
        <p:txBody>
          <a:bodyPr wrap="none" rtlCol="0">
            <a:spAutoFit/>
          </a:bodyPr>
          <a:lstStyle/>
          <a:p>
            <a:r>
              <a:rPr lang="en-US" dirty="0">
                <a:latin typeface="Whipsmart" pitchFamily="34" charset="0"/>
              </a:rPr>
              <a:t>sky</a:t>
            </a:r>
          </a:p>
        </p:txBody>
      </p:sp>
      <p:sp>
        <p:nvSpPr>
          <p:cNvPr id="39" name="Szövegdoboz 38"/>
          <p:cNvSpPr txBox="1"/>
          <p:nvPr/>
        </p:nvSpPr>
        <p:spPr>
          <a:xfrm>
            <a:off x="7884368" y="5921896"/>
            <a:ext cx="1005403" cy="369332"/>
          </a:xfrm>
          <a:prstGeom prst="rect">
            <a:avLst/>
          </a:prstGeom>
          <a:noFill/>
        </p:spPr>
        <p:txBody>
          <a:bodyPr wrap="none" rtlCol="0">
            <a:spAutoFit/>
          </a:bodyPr>
          <a:lstStyle/>
          <a:p>
            <a:r>
              <a:rPr lang="en-US" dirty="0">
                <a:latin typeface="Whipsmart" pitchFamily="34" charset="0"/>
              </a:rPr>
              <a:t>finish line</a:t>
            </a:r>
          </a:p>
        </p:txBody>
      </p:sp>
    </p:spTree>
    <p:extLst>
      <p:ext uri="{BB962C8B-B14F-4D97-AF65-F5344CB8AC3E}">
        <p14:creationId xmlns:p14="http://schemas.microsoft.com/office/powerpoint/2010/main" val="30194846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gyenes összekötő 33"/>
          <p:cNvCxnSpPr/>
          <p:nvPr/>
        </p:nvCxnSpPr>
        <p:spPr bwMode="auto">
          <a:xfrm flipH="1">
            <a:off x="3995936" y="1640632"/>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1" name="Egyenes összekötő 30"/>
          <p:cNvCxnSpPr/>
          <p:nvPr/>
        </p:nvCxnSpPr>
        <p:spPr bwMode="auto">
          <a:xfrm flipH="1">
            <a:off x="1043608" y="1640632"/>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2" name="Cím 1"/>
          <p:cNvSpPr>
            <a:spLocks noGrp="1"/>
          </p:cNvSpPr>
          <p:nvPr>
            <p:ph type="title"/>
          </p:nvPr>
        </p:nvSpPr>
        <p:spPr/>
        <p:txBody>
          <a:bodyPr>
            <a:noAutofit/>
          </a:bodyPr>
          <a:lstStyle/>
          <a:p>
            <a:r>
              <a:rPr lang="hu-HU" sz="3600" dirty="0"/>
              <a:t>A tulajdonság-központúság felé:</a:t>
            </a:r>
            <a:br>
              <a:rPr lang="hu-HU" sz="3600" dirty="0"/>
            </a:br>
            <a:r>
              <a:rPr lang="hu-HU" sz="3600" dirty="0"/>
              <a:t>nincs öröklődés a komponensek között</a:t>
            </a:r>
            <a:endParaRPr lang="en-US" sz="3600" dirty="0"/>
          </a:p>
        </p:txBody>
      </p:sp>
      <p:cxnSp>
        <p:nvCxnSpPr>
          <p:cNvPr id="4" name="Egyenes összekötő 3"/>
          <p:cNvCxnSpPr/>
          <p:nvPr/>
        </p:nvCxnSpPr>
        <p:spPr bwMode="auto">
          <a:xfrm flipH="1">
            <a:off x="7164288" y="1596008"/>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5" name="Egyenes összekötő 4"/>
          <p:cNvCxnSpPr/>
          <p:nvPr/>
        </p:nvCxnSpPr>
        <p:spPr bwMode="auto">
          <a:xfrm flipH="1">
            <a:off x="5589713" y="152400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6" name="Egyenes összekötő 5"/>
          <p:cNvCxnSpPr/>
          <p:nvPr/>
        </p:nvCxnSpPr>
        <p:spPr bwMode="auto">
          <a:xfrm flipH="1">
            <a:off x="2555776" y="152400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17" name="Lekerekített téglalap 16"/>
          <p:cNvSpPr/>
          <p:nvPr/>
        </p:nvSpPr>
        <p:spPr bwMode="auto">
          <a:xfrm>
            <a:off x="189113" y="3108176"/>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18" name="Lekerekített téglalap 17"/>
          <p:cNvSpPr/>
          <p:nvPr/>
        </p:nvSpPr>
        <p:spPr bwMode="auto">
          <a:xfrm>
            <a:off x="1475656" y="4548336"/>
            <a:ext cx="2232248" cy="504056"/>
          </a:xfrm>
          <a:prstGeom prst="round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BillboardRC</a:t>
            </a:r>
            <a:endParaRPr lang="en-US" sz="2400" dirty="0">
              <a:solidFill>
                <a:schemeClr val="tx1"/>
              </a:solidFill>
              <a:latin typeface="Whipsmart" pitchFamily="34" charset="0"/>
            </a:endParaRPr>
          </a:p>
        </p:txBody>
      </p:sp>
      <p:sp>
        <p:nvSpPr>
          <p:cNvPr id="20" name="Lekerekített téglalap 19"/>
          <p:cNvSpPr/>
          <p:nvPr/>
        </p:nvSpPr>
        <p:spPr bwMode="auto">
          <a:xfrm>
            <a:off x="4725617" y="3108176"/>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2" name="Lekerekített téglalap 21"/>
          <p:cNvSpPr/>
          <p:nvPr/>
        </p:nvSpPr>
        <p:spPr bwMode="auto">
          <a:xfrm>
            <a:off x="179512" y="3828256"/>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24" name="Lekerekített téglalap 23"/>
          <p:cNvSpPr/>
          <p:nvPr/>
        </p:nvSpPr>
        <p:spPr bwMode="auto">
          <a:xfrm>
            <a:off x="4716016" y="3828256"/>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5" name="Lekerekített téglalap 24"/>
          <p:cNvSpPr/>
          <p:nvPr/>
        </p:nvSpPr>
        <p:spPr bwMode="auto">
          <a:xfrm>
            <a:off x="3069433" y="5268416"/>
            <a:ext cx="1862607" cy="504056"/>
          </a:xfrm>
          <a:prstGeom prst="roundRec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QuadRC</a:t>
            </a:r>
            <a:endParaRPr lang="en-US" sz="2400" dirty="0">
              <a:solidFill>
                <a:schemeClr val="tx1"/>
              </a:solidFill>
              <a:latin typeface="Whipsmart" pitchFamily="34" charset="0"/>
            </a:endParaRPr>
          </a:p>
        </p:txBody>
      </p:sp>
      <p:sp>
        <p:nvSpPr>
          <p:cNvPr id="26" name="Lekerekített téglalap 25"/>
          <p:cNvSpPr/>
          <p:nvPr/>
        </p:nvSpPr>
        <p:spPr bwMode="auto">
          <a:xfrm>
            <a:off x="6165777" y="5988496"/>
            <a:ext cx="1934615" cy="504056"/>
          </a:xfrm>
          <a:prstGeom prst="roundRect">
            <a:avLst/>
          </a:prstGeom>
          <a:solidFill>
            <a:srgbClr val="FF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TriggerPC</a:t>
            </a:r>
            <a:endParaRPr lang="en-US" sz="2400" dirty="0">
              <a:solidFill>
                <a:schemeClr val="tx1"/>
              </a:solidFill>
              <a:latin typeface="Whipsmart" pitchFamily="34" charset="0"/>
            </a:endParaRPr>
          </a:p>
        </p:txBody>
      </p:sp>
      <p:sp>
        <p:nvSpPr>
          <p:cNvPr id="30" name="Lekerekített téglalap 29"/>
          <p:cNvSpPr/>
          <p:nvPr/>
        </p:nvSpPr>
        <p:spPr bwMode="auto">
          <a:xfrm>
            <a:off x="323528"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Mesh</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2" name="Lekerekített téglalap 31"/>
          <p:cNvSpPr/>
          <p:nvPr/>
        </p:nvSpPr>
        <p:spPr bwMode="auto">
          <a:xfrm>
            <a:off x="1907704"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Billboard</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3" name="Lekerekített téglalap 32"/>
          <p:cNvSpPr/>
          <p:nvPr/>
        </p:nvSpPr>
        <p:spPr bwMode="auto">
          <a:xfrm>
            <a:off x="3419872"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Quad</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5" name="Lekerekített téglalap 34"/>
          <p:cNvSpPr/>
          <p:nvPr/>
        </p:nvSpPr>
        <p:spPr bwMode="auto">
          <a:xfrm>
            <a:off x="4932040"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Float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6" name="Lekerekített téglalap 35"/>
          <p:cNvSpPr/>
          <p:nvPr/>
        </p:nvSpPr>
        <p:spPr bwMode="auto">
          <a:xfrm>
            <a:off x="6444208"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Trigger</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Tree>
    <p:extLst>
      <p:ext uri="{BB962C8B-B14F-4D97-AF65-F5344CB8AC3E}">
        <p14:creationId xmlns:p14="http://schemas.microsoft.com/office/powerpoint/2010/main" val="824154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Adatszerkezet a tulajdonságok tárolására</a:t>
            </a:r>
            <a:endParaRPr lang="en-US" dirty="0"/>
          </a:p>
        </p:txBody>
      </p:sp>
      <p:sp>
        <p:nvSpPr>
          <p:cNvPr id="4" name="Tartalom helye 3"/>
          <p:cNvSpPr>
            <a:spLocks noGrp="1"/>
          </p:cNvSpPr>
          <p:nvPr>
            <p:ph idx="1"/>
          </p:nvPr>
        </p:nvSpPr>
        <p:spPr/>
        <p:txBody>
          <a:bodyPr/>
          <a:lstStyle/>
          <a:p>
            <a:r>
              <a:rPr lang="hu-HU" dirty="0"/>
              <a:t>kevésbé fontostól a fontosabb felé</a:t>
            </a:r>
            <a:endParaRPr lang="en-US" dirty="0"/>
          </a:p>
          <a:p>
            <a:pPr lvl="1"/>
            <a:r>
              <a:rPr lang="hu-HU" dirty="0"/>
              <a:t>elemek beszúrását és törlését támogassa</a:t>
            </a:r>
            <a:endParaRPr lang="en-US" dirty="0"/>
          </a:p>
          <a:p>
            <a:pPr lvl="2"/>
            <a:r>
              <a:rPr lang="hu-HU" dirty="0"/>
              <a:t>dinamikus</a:t>
            </a:r>
            <a:endParaRPr lang="en-US" dirty="0"/>
          </a:p>
          <a:p>
            <a:pPr lvl="1"/>
            <a:r>
              <a:rPr lang="hu-HU" dirty="0"/>
              <a:t>azonosító alapján történő lekérdezéseket támogassa</a:t>
            </a:r>
            <a:endParaRPr lang="en-US" dirty="0"/>
          </a:p>
          <a:p>
            <a:pPr lvl="2"/>
            <a:r>
              <a:rPr lang="hu-HU" dirty="0"/>
              <a:t>asszociatív</a:t>
            </a:r>
            <a:endParaRPr lang="en-US" dirty="0"/>
          </a:p>
          <a:p>
            <a:pPr lvl="1"/>
            <a:r>
              <a:rPr lang="hu-HU" dirty="0"/>
              <a:t>támogassa a </a:t>
            </a:r>
            <a:r>
              <a:rPr lang="hu-HU" dirty="0">
                <a:solidFill>
                  <a:srgbClr val="7030A0"/>
                </a:solidFill>
              </a:rPr>
              <a:t>hatékony, </a:t>
            </a:r>
            <a:r>
              <a:rPr lang="hu-HU" dirty="0" err="1">
                <a:solidFill>
                  <a:srgbClr val="7030A0"/>
                </a:solidFill>
              </a:rPr>
              <a:t>gyorsítótárbarát</a:t>
            </a:r>
            <a:r>
              <a:rPr lang="hu-HU" dirty="0">
                <a:solidFill>
                  <a:srgbClr val="7030A0"/>
                </a:solidFill>
              </a:rPr>
              <a:t> iterációt</a:t>
            </a:r>
            <a:endParaRPr lang="en-US" dirty="0">
              <a:solidFill>
                <a:srgbClr val="7030A0"/>
              </a:solidFill>
            </a:endParaRPr>
          </a:p>
          <a:p>
            <a:r>
              <a:rPr lang="hu-HU" dirty="0"/>
              <a:t>talán egy vörös/fekete fa</a:t>
            </a:r>
            <a:r>
              <a:rPr lang="en-US" dirty="0"/>
              <a:t> (std::map)?</a:t>
            </a:r>
          </a:p>
          <a:p>
            <a:pPr>
              <a:buNone/>
            </a:pPr>
            <a:endParaRPr lang="en-US" dirty="0"/>
          </a:p>
        </p:txBody>
      </p:sp>
    </p:spTree>
    <p:extLst>
      <p:ext uri="{BB962C8B-B14F-4D97-AF65-F5344CB8AC3E}">
        <p14:creationId xmlns:p14="http://schemas.microsoft.com/office/powerpoint/2010/main" val="1053219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Rendezett tömb!</a:t>
            </a:r>
            <a:endParaRPr lang="en-US" dirty="0"/>
          </a:p>
        </p:txBody>
      </p:sp>
      <p:sp>
        <p:nvSpPr>
          <p:cNvPr id="4" name="Tartalom helye 3"/>
          <p:cNvSpPr>
            <a:spLocks noGrp="1"/>
          </p:cNvSpPr>
          <p:nvPr>
            <p:ph idx="1"/>
          </p:nvPr>
        </p:nvSpPr>
        <p:spPr/>
        <p:txBody>
          <a:bodyPr>
            <a:normAutofit/>
          </a:bodyPr>
          <a:lstStyle/>
          <a:p>
            <a:r>
              <a:rPr lang="hu-HU" dirty="0"/>
              <a:t>milyen komplexitásúak a műveletek?</a:t>
            </a:r>
            <a:endParaRPr lang="en-US" dirty="0"/>
          </a:p>
          <a:p>
            <a:r>
              <a:rPr lang="hu-HU" dirty="0"/>
              <a:t>beszúrás és törlés</a:t>
            </a:r>
            <a:endParaRPr lang="en-US" dirty="0"/>
          </a:p>
          <a:p>
            <a:pPr lvl="1"/>
            <a:r>
              <a:rPr lang="hu-HU" dirty="0"/>
              <a:t>lineáris... de annak elég gyors</a:t>
            </a:r>
            <a:endParaRPr lang="en-US" dirty="0"/>
          </a:p>
          <a:p>
            <a:pPr lvl="1"/>
            <a:r>
              <a:rPr lang="hu-HU" dirty="0"/>
              <a:t>a fa logaritmikus ugyan, de annak elég lassú</a:t>
            </a:r>
            <a:endParaRPr lang="en-US" dirty="0"/>
          </a:p>
          <a:p>
            <a:r>
              <a:rPr lang="hu-HU" dirty="0"/>
              <a:t>lekérdezések azonosító alapján</a:t>
            </a:r>
            <a:endParaRPr lang="en-US" dirty="0"/>
          </a:p>
          <a:p>
            <a:pPr lvl="1"/>
            <a:r>
              <a:rPr lang="hu-HU" dirty="0"/>
              <a:t>logaritmikus – bináris keresés</a:t>
            </a:r>
            <a:endParaRPr lang="en-US" dirty="0"/>
          </a:p>
          <a:p>
            <a:pPr lvl="1"/>
            <a:r>
              <a:rPr lang="hu-HU" dirty="0"/>
              <a:t>fa szintén</a:t>
            </a:r>
            <a:endParaRPr lang="en-US" dirty="0"/>
          </a:p>
          <a:p>
            <a:r>
              <a:rPr lang="hu-HU" dirty="0">
                <a:solidFill>
                  <a:srgbClr val="00B050"/>
                </a:solidFill>
              </a:rPr>
              <a:t>iteráció</a:t>
            </a:r>
            <a:endParaRPr lang="en-US" dirty="0">
              <a:solidFill>
                <a:srgbClr val="00B050"/>
              </a:solidFill>
            </a:endParaRPr>
          </a:p>
          <a:p>
            <a:pPr lvl="1"/>
            <a:r>
              <a:rPr lang="hu-HU" dirty="0">
                <a:solidFill>
                  <a:srgbClr val="00B050"/>
                </a:solidFill>
              </a:rPr>
              <a:t>triviálisan hatékony, </a:t>
            </a:r>
            <a:r>
              <a:rPr lang="hu-HU" dirty="0" err="1">
                <a:solidFill>
                  <a:srgbClr val="00B050"/>
                </a:solidFill>
              </a:rPr>
              <a:t>gyorsítótárbarát</a:t>
            </a:r>
            <a:endParaRPr lang="en-US" dirty="0">
              <a:solidFill>
                <a:srgbClr val="00B050"/>
              </a:solidFill>
            </a:endParaRPr>
          </a:p>
          <a:p>
            <a:endParaRPr lang="en-US" dirty="0"/>
          </a:p>
          <a:p>
            <a:endParaRPr lang="en-US" dirty="0"/>
          </a:p>
        </p:txBody>
      </p:sp>
    </p:spTree>
    <p:extLst>
      <p:ext uri="{BB962C8B-B14F-4D97-AF65-F5344CB8AC3E}">
        <p14:creationId xmlns:p14="http://schemas.microsoft.com/office/powerpoint/2010/main" val="2869565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Hogyan válasszunk Game </a:t>
            </a:r>
            <a:r>
              <a:rPr lang="hu-HU" dirty="0" err="1"/>
              <a:t>Object</a:t>
            </a:r>
            <a:r>
              <a:rPr lang="hu-HU" dirty="0"/>
              <a:t> Modellt</a:t>
            </a:r>
            <a:r>
              <a:rPr lang="en-US" dirty="0"/>
              <a:t>?</a:t>
            </a:r>
          </a:p>
        </p:txBody>
      </p:sp>
      <p:sp>
        <p:nvSpPr>
          <p:cNvPr id="4" name="Téglalap 3"/>
          <p:cNvSpPr/>
          <p:nvPr/>
        </p:nvSpPr>
        <p:spPr bwMode="auto">
          <a:xfrm>
            <a:off x="144016" y="2780928"/>
            <a:ext cx="8820472" cy="6480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Verdana" pitchFamily="32" charset="0"/>
            </a:endParaRPr>
          </a:p>
        </p:txBody>
      </p:sp>
      <p:sp>
        <p:nvSpPr>
          <p:cNvPr id="5" name="Tartalom helye 4"/>
          <p:cNvSpPr>
            <a:spLocks noGrp="1"/>
          </p:cNvSpPr>
          <p:nvPr>
            <p:ph idx="1"/>
          </p:nvPr>
        </p:nvSpPr>
        <p:spPr/>
        <p:txBody>
          <a:bodyPr/>
          <a:lstStyle/>
          <a:p>
            <a:r>
              <a:rPr lang="en-US" dirty="0" err="1"/>
              <a:t>minigame</a:t>
            </a:r>
            <a:r>
              <a:rPr lang="en-US" dirty="0"/>
              <a:t> – </a:t>
            </a:r>
            <a:r>
              <a:rPr lang="hu-HU" dirty="0"/>
              <a:t>monolitikus hierarchia</a:t>
            </a:r>
            <a:endParaRPr lang="en-US" dirty="0"/>
          </a:p>
          <a:p>
            <a:r>
              <a:rPr lang="hu-HU" dirty="0"/>
              <a:t>házi feladat</a:t>
            </a:r>
            <a:r>
              <a:rPr lang="en-US" dirty="0"/>
              <a:t> – </a:t>
            </a:r>
            <a:r>
              <a:rPr lang="hu-HU" dirty="0"/>
              <a:t>monolitikus, esetleg </a:t>
            </a:r>
            <a:r>
              <a:rPr lang="hu-HU" dirty="0" err="1"/>
              <a:t>mixinekkel</a:t>
            </a:r>
            <a:endParaRPr lang="en-US" dirty="0"/>
          </a:p>
          <a:p>
            <a:r>
              <a:rPr lang="hu-HU" dirty="0"/>
              <a:t>garázsprojekt</a:t>
            </a:r>
            <a:r>
              <a:rPr lang="en-US" dirty="0"/>
              <a:t> – </a:t>
            </a:r>
            <a:r>
              <a:rPr lang="hu-HU" dirty="0"/>
              <a:t>fix komponensek</a:t>
            </a:r>
            <a:endParaRPr lang="en-US" dirty="0"/>
          </a:p>
          <a:p>
            <a:r>
              <a:rPr lang="en-US" dirty="0"/>
              <a:t>AAA </a:t>
            </a:r>
            <a:r>
              <a:rPr lang="hu-HU" dirty="0"/>
              <a:t>játék</a:t>
            </a:r>
            <a:r>
              <a:rPr lang="en-US" dirty="0"/>
              <a:t> – </a:t>
            </a:r>
            <a:r>
              <a:rPr lang="hu-HU" dirty="0"/>
              <a:t>rugalmas komponensek</a:t>
            </a:r>
            <a:endParaRPr lang="en-US" dirty="0"/>
          </a:p>
          <a:p>
            <a:r>
              <a:rPr lang="hu-HU" dirty="0"/>
              <a:t>előfizetéses játékvilág folytonosan fejlesztett tartalommal </a:t>
            </a:r>
            <a:r>
              <a:rPr lang="en-US" dirty="0"/>
              <a:t>– </a:t>
            </a:r>
            <a:r>
              <a:rPr lang="hu-HU" dirty="0"/>
              <a:t>tulajdonságalapú</a:t>
            </a:r>
            <a:endParaRPr lang="en-US" dirty="0"/>
          </a:p>
          <a:p>
            <a:endParaRPr lang="en-US" dirty="0"/>
          </a:p>
        </p:txBody>
      </p:sp>
    </p:spTree>
    <p:extLst>
      <p:ext uri="{BB962C8B-B14F-4D97-AF65-F5344CB8AC3E}">
        <p14:creationId xmlns:p14="http://schemas.microsoft.com/office/powerpoint/2010/main" val="528090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Kotlinban</a:t>
            </a:r>
            <a:endParaRPr lang="en-US" dirty="0"/>
          </a:p>
        </p:txBody>
      </p:sp>
      <p:sp>
        <p:nvSpPr>
          <p:cNvPr id="3" name="Content Placeholder 2"/>
          <p:cNvSpPr>
            <a:spLocks noGrp="1"/>
          </p:cNvSpPr>
          <p:nvPr>
            <p:ph idx="1"/>
          </p:nvPr>
        </p:nvSpPr>
        <p:spPr/>
        <p:txBody>
          <a:bodyPr/>
          <a:lstStyle/>
          <a:p>
            <a:r>
              <a:rPr lang="hu-HU" dirty="0"/>
              <a:t>objektum-orientált komponens-megvalósítás</a:t>
            </a:r>
            <a:endParaRPr lang="en-US" dirty="0"/>
          </a:p>
        </p:txBody>
      </p:sp>
    </p:spTree>
    <p:extLst>
      <p:ext uri="{BB962C8B-B14F-4D97-AF65-F5344CB8AC3E}">
        <p14:creationId xmlns:p14="http://schemas.microsoft.com/office/powerpoint/2010/main" val="3854856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Transzformációk a játékmotorban</a:t>
            </a:r>
            <a:endParaRPr lang="en-US" dirty="0"/>
          </a:p>
        </p:txBody>
      </p:sp>
      <p:sp>
        <p:nvSpPr>
          <p:cNvPr id="3" name="Content Placeholder 2"/>
          <p:cNvSpPr>
            <a:spLocks noGrp="1"/>
          </p:cNvSpPr>
          <p:nvPr>
            <p:ph idx="1"/>
          </p:nvPr>
        </p:nvSpPr>
        <p:spPr/>
        <p:txBody>
          <a:bodyPr>
            <a:noAutofit/>
          </a:bodyPr>
          <a:lstStyle/>
          <a:p>
            <a:r>
              <a:rPr lang="hu-HU" sz="2400" dirty="0"/>
              <a:t>modellpéldányok elhelyezése a virtuális világban</a:t>
            </a:r>
            <a:endParaRPr lang="en-US" sz="2400" dirty="0"/>
          </a:p>
          <a:p>
            <a:pPr lvl="1"/>
            <a:r>
              <a:rPr lang="hu-HU" sz="2000" dirty="0"/>
              <a:t>modell skálázása, forgatása, eltolása</a:t>
            </a:r>
            <a:endParaRPr lang="en-US" sz="2000" dirty="0"/>
          </a:p>
          <a:p>
            <a:pPr lvl="1"/>
            <a:r>
              <a:rPr lang="hu-HU" sz="2000" dirty="0"/>
              <a:t>animáció: a transzformáció képkockáról képkockára változik</a:t>
            </a:r>
            <a:endParaRPr lang="en-US" sz="2000" dirty="0"/>
          </a:p>
          <a:p>
            <a:pPr lvl="1"/>
            <a:r>
              <a:rPr lang="hu-HU" sz="2000" dirty="0"/>
              <a:t>a </a:t>
            </a:r>
            <a:r>
              <a:rPr lang="en-US" sz="2000" dirty="0"/>
              <a:t>model</a:t>
            </a:r>
            <a:r>
              <a:rPr lang="hu-HU" sz="2000" dirty="0"/>
              <a:t>l maga változatlan </a:t>
            </a:r>
            <a:r>
              <a:rPr lang="en-US" sz="2000" dirty="0"/>
              <a:t>(vertex, index buffer</a:t>
            </a:r>
            <a:r>
              <a:rPr lang="hu-HU" sz="2000" dirty="0" err="1"/>
              <a:t>ek</a:t>
            </a:r>
            <a:r>
              <a:rPr lang="en-US" sz="2000" dirty="0"/>
              <a:t>)</a:t>
            </a:r>
          </a:p>
          <a:p>
            <a:pPr lvl="1"/>
            <a:r>
              <a:rPr lang="hu-HU" sz="2000" dirty="0"/>
              <a:t>minden példányra más transzformáció</a:t>
            </a:r>
            <a:r>
              <a:rPr lang="en-US" sz="2000" dirty="0"/>
              <a:t> [</a:t>
            </a:r>
            <a:r>
              <a:rPr lang="en-US" sz="2000" b="1" dirty="0">
                <a:solidFill>
                  <a:srgbClr val="FF0000"/>
                </a:solidFill>
              </a:rPr>
              <a:t>game object</a:t>
            </a:r>
            <a:r>
              <a:rPr lang="en-US" sz="2000" dirty="0"/>
              <a:t>, entity]</a:t>
            </a:r>
          </a:p>
          <a:p>
            <a:pPr lvl="1"/>
            <a:r>
              <a:rPr lang="hu-HU" sz="2000" dirty="0"/>
              <a:t>ez a</a:t>
            </a:r>
            <a:r>
              <a:rPr lang="en-US" sz="2000" dirty="0"/>
              <a:t> </a:t>
            </a:r>
            <a:r>
              <a:rPr lang="en-US" sz="2000" b="1" dirty="0">
                <a:solidFill>
                  <a:srgbClr val="FF0000"/>
                </a:solidFill>
              </a:rPr>
              <a:t>model</a:t>
            </a:r>
            <a:r>
              <a:rPr lang="hu-HU" sz="2000" b="1" dirty="0">
                <a:solidFill>
                  <a:srgbClr val="FF0000"/>
                </a:solidFill>
              </a:rPr>
              <a:t>lezési</a:t>
            </a:r>
            <a:r>
              <a:rPr lang="en-US" sz="2000" b="1" dirty="0">
                <a:solidFill>
                  <a:srgbClr val="FF0000"/>
                </a:solidFill>
              </a:rPr>
              <a:t> trans</a:t>
            </a:r>
            <a:r>
              <a:rPr lang="hu-HU" sz="2000" b="1" dirty="0">
                <a:solidFill>
                  <a:srgbClr val="FF0000"/>
                </a:solidFill>
              </a:rPr>
              <a:t>z</a:t>
            </a:r>
            <a:r>
              <a:rPr lang="en-US" sz="2000" b="1" dirty="0">
                <a:solidFill>
                  <a:srgbClr val="FF0000"/>
                </a:solidFill>
              </a:rPr>
              <a:t>form</a:t>
            </a:r>
            <a:r>
              <a:rPr lang="hu-HU" sz="2000" b="1" dirty="0" err="1">
                <a:solidFill>
                  <a:srgbClr val="FF0000"/>
                </a:solidFill>
              </a:rPr>
              <a:t>áció</a:t>
            </a:r>
            <a:r>
              <a:rPr lang="en-US" sz="2000" dirty="0"/>
              <a:t>, </a:t>
            </a:r>
            <a:r>
              <a:rPr lang="hu-HU" sz="2000" dirty="0"/>
              <a:t>amit a </a:t>
            </a:r>
            <a:r>
              <a:rPr lang="hu-HU" sz="2000" b="1" dirty="0"/>
              <a:t>játékobjektum modellmátrixa</a:t>
            </a:r>
            <a:r>
              <a:rPr lang="hu-HU" sz="2000" dirty="0"/>
              <a:t> reprezentál</a:t>
            </a:r>
            <a:endParaRPr lang="en-US" sz="2000" b="1" dirty="0"/>
          </a:p>
          <a:p>
            <a:r>
              <a:rPr lang="hu-HU" sz="2400" dirty="0">
                <a:solidFill>
                  <a:schemeClr val="bg1">
                    <a:lumMod val="75000"/>
                  </a:schemeClr>
                </a:solidFill>
              </a:rPr>
              <a:t>a virtuális világ nézetablakra képzése</a:t>
            </a:r>
            <a:endParaRPr lang="en-US" sz="2400" dirty="0">
              <a:solidFill>
                <a:schemeClr val="bg1">
                  <a:lumMod val="75000"/>
                </a:schemeClr>
              </a:solidFill>
            </a:endParaRPr>
          </a:p>
          <a:p>
            <a:pPr lvl="1"/>
            <a:r>
              <a:rPr lang="hu-HU" sz="2000" dirty="0">
                <a:solidFill>
                  <a:schemeClr val="bg1">
                    <a:lumMod val="75000"/>
                  </a:schemeClr>
                </a:solidFill>
              </a:rPr>
              <a:t>a virtuális világot egy téglalap alakú ablakon át látjuk</a:t>
            </a:r>
            <a:endParaRPr lang="en-US" sz="2000" b="1" dirty="0">
              <a:solidFill>
                <a:schemeClr val="bg1">
                  <a:lumMod val="75000"/>
                </a:schemeClr>
              </a:solidFill>
            </a:endParaRPr>
          </a:p>
          <a:p>
            <a:pPr lvl="1"/>
            <a:r>
              <a:rPr lang="hu-HU" sz="2000" dirty="0">
                <a:solidFill>
                  <a:schemeClr val="bg1">
                    <a:lumMod val="75000"/>
                  </a:schemeClr>
                </a:solidFill>
              </a:rPr>
              <a:t>ez alapértelmezésben</a:t>
            </a:r>
            <a:r>
              <a:rPr lang="en-US" sz="2000" dirty="0">
                <a:solidFill>
                  <a:schemeClr val="bg1">
                    <a:lumMod val="75000"/>
                  </a:schemeClr>
                </a:solidFill>
              </a:rPr>
              <a:t> [-1,-1], [1, 1], </a:t>
            </a:r>
            <a:r>
              <a:rPr lang="hu-HU" sz="2000" dirty="0">
                <a:solidFill>
                  <a:schemeClr val="bg1">
                    <a:lumMod val="75000"/>
                  </a:schemeClr>
                </a:solidFill>
              </a:rPr>
              <a:t>de ha </a:t>
            </a:r>
            <a:r>
              <a:rPr lang="hu-HU" sz="2000" b="1" dirty="0">
                <a:solidFill>
                  <a:schemeClr val="bg1">
                    <a:lumMod val="75000"/>
                  </a:schemeClr>
                </a:solidFill>
              </a:rPr>
              <a:t>mindent ugyanazzal a nézeti </a:t>
            </a:r>
            <a:r>
              <a:rPr lang="hu-HU" sz="2000" dirty="0">
                <a:solidFill>
                  <a:schemeClr val="bg1">
                    <a:lumMod val="75000"/>
                  </a:schemeClr>
                </a:solidFill>
              </a:rPr>
              <a:t>transzformációval leképzünk, akkor ez változtatható</a:t>
            </a:r>
            <a:endParaRPr lang="en-US" sz="2000" dirty="0">
              <a:solidFill>
                <a:schemeClr val="bg1">
                  <a:lumMod val="75000"/>
                </a:schemeClr>
              </a:solidFill>
            </a:endParaRPr>
          </a:p>
        </p:txBody>
      </p:sp>
      <p:sp>
        <p:nvSpPr>
          <p:cNvPr id="4" name="TextBox 3"/>
          <p:cNvSpPr txBox="1"/>
          <p:nvPr/>
        </p:nvSpPr>
        <p:spPr>
          <a:xfrm rot="19686962">
            <a:off x="6600906" y="3907858"/>
            <a:ext cx="1806905" cy="923330"/>
          </a:xfrm>
          <a:prstGeom prst="rect">
            <a:avLst/>
          </a:prstGeom>
          <a:noFill/>
          <a:ln w="76200">
            <a:solidFill>
              <a:schemeClr val="accent2"/>
            </a:solidFill>
          </a:ln>
        </p:spPr>
        <p:txBody>
          <a:bodyPr wrap="none" rtlCol="0">
            <a:spAutoFit/>
          </a:bodyPr>
          <a:lstStyle/>
          <a:p>
            <a:pPr algn="ctr"/>
            <a:r>
              <a:rPr lang="hu-HU" sz="1350" dirty="0">
                <a:solidFill>
                  <a:srgbClr val="FF0000"/>
                </a:solidFill>
                <a:latin typeface="Impact" panose="020B0806030902050204" pitchFamily="34" charset="0"/>
              </a:rPr>
              <a:t>ERRŐL MAJD</a:t>
            </a:r>
            <a:endParaRPr lang="en-US" sz="1350" dirty="0">
              <a:solidFill>
                <a:srgbClr val="FF0000"/>
              </a:solidFill>
              <a:latin typeface="Impact" panose="020B0806030902050204" pitchFamily="34" charset="0"/>
            </a:endParaRPr>
          </a:p>
          <a:p>
            <a:pPr algn="ctr"/>
            <a:r>
              <a:rPr lang="hu-HU" sz="4050" dirty="0">
                <a:solidFill>
                  <a:srgbClr val="FF0000"/>
                </a:solidFill>
                <a:latin typeface="Impact" panose="020B0806030902050204" pitchFamily="34" charset="0"/>
              </a:rPr>
              <a:t>KÉSŐBB</a:t>
            </a:r>
            <a:endParaRPr lang="en-US" sz="1350" dirty="0">
              <a:solidFill>
                <a:srgbClr val="FF0000"/>
              </a:solidFill>
              <a:latin typeface="Impact" panose="020B0806030902050204" pitchFamily="34" charset="0"/>
            </a:endParaRPr>
          </a:p>
        </p:txBody>
      </p:sp>
    </p:spTree>
    <p:extLst>
      <p:ext uri="{BB962C8B-B14F-4D97-AF65-F5344CB8AC3E}">
        <p14:creationId xmlns:p14="http://schemas.microsoft.com/office/powerpoint/2010/main" val="3947583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 virtuális világ és a játékobjektumok</a:t>
            </a:r>
            <a:endParaRPr lang="en-US" dirty="0"/>
          </a:p>
        </p:txBody>
      </p:sp>
      <p:sp>
        <p:nvSpPr>
          <p:cNvPr id="4" name="Rectangle 3"/>
          <p:cNvSpPr/>
          <p:nvPr/>
        </p:nvSpPr>
        <p:spPr>
          <a:xfrm>
            <a:off x="1418666" y="3149975"/>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Scene</a:t>
            </a:r>
          </a:p>
        </p:txBody>
      </p:sp>
      <p:sp>
        <p:nvSpPr>
          <p:cNvPr id="5" name="Rectangle 4"/>
          <p:cNvSpPr/>
          <p:nvPr/>
        </p:nvSpPr>
        <p:spPr>
          <a:xfrm>
            <a:off x="5177117" y="3149975"/>
            <a:ext cx="1816613"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Whipsmart" panose="020B0502030203050204" pitchFamily="34" charset="0"/>
              </a:rPr>
              <a:t>GameObject</a:t>
            </a:r>
            <a:endParaRPr lang="en-US" sz="2000" dirty="0">
              <a:latin typeface="Whipsmart" panose="020B0502030203050204" pitchFamily="34" charset="0"/>
            </a:endParaRPr>
          </a:p>
        </p:txBody>
      </p:sp>
      <p:sp>
        <p:nvSpPr>
          <p:cNvPr id="3" name="Diamond 2"/>
          <p:cNvSpPr/>
          <p:nvPr/>
        </p:nvSpPr>
        <p:spPr>
          <a:xfrm>
            <a:off x="3106272" y="3516407"/>
            <a:ext cx="383240" cy="336176"/>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Arrow Connector 6"/>
          <p:cNvCxnSpPr>
            <a:stCxn id="3" idx="3"/>
            <a:endCxn id="5" idx="1"/>
          </p:cNvCxnSpPr>
          <p:nvPr/>
        </p:nvCxnSpPr>
        <p:spPr>
          <a:xfrm>
            <a:off x="3489512" y="3684495"/>
            <a:ext cx="1687605" cy="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1533163" y="4351732"/>
            <a:ext cx="1489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a:latin typeface="Whipsmart" pitchFamily="34" charset="0"/>
              </a:rPr>
              <a:t>a virtuális világ</a:t>
            </a:r>
          </a:p>
        </p:txBody>
      </p:sp>
      <p:sp>
        <p:nvSpPr>
          <p:cNvPr id="9" name="Szövegdoboz 20"/>
          <p:cNvSpPr txBox="1">
            <a:spLocks noChangeArrowheads="1"/>
          </p:cNvSpPr>
          <p:nvPr/>
        </p:nvSpPr>
        <p:spPr bwMode="auto">
          <a:xfrm>
            <a:off x="5127309" y="4351731"/>
            <a:ext cx="1967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a:latin typeface="Whipsmart" pitchFamily="34" charset="0"/>
              </a:rPr>
              <a:t>játékobjektumoknak</a:t>
            </a:r>
          </a:p>
        </p:txBody>
      </p:sp>
      <p:sp>
        <p:nvSpPr>
          <p:cNvPr id="10" name="Szövegdoboz 20"/>
          <p:cNvSpPr txBox="1">
            <a:spLocks noChangeArrowheads="1"/>
          </p:cNvSpPr>
          <p:nvPr/>
        </p:nvSpPr>
        <p:spPr bwMode="auto">
          <a:xfrm>
            <a:off x="3382555" y="4351731"/>
            <a:ext cx="15648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a:latin typeface="Whipsmart" pitchFamily="34" charset="0"/>
              </a:rPr>
              <a:t>gyűjteménye a </a:t>
            </a:r>
          </a:p>
        </p:txBody>
      </p:sp>
      <p:sp>
        <p:nvSpPr>
          <p:cNvPr id="11" name="Szövegdoboz 20"/>
          <p:cNvSpPr txBox="1">
            <a:spLocks noChangeArrowheads="1"/>
          </p:cNvSpPr>
          <p:nvPr/>
        </p:nvSpPr>
        <p:spPr bwMode="auto">
          <a:xfrm>
            <a:off x="3160714" y="316006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12" name="Szövegdoboz 20"/>
          <p:cNvSpPr txBox="1">
            <a:spLocks noChangeArrowheads="1"/>
          </p:cNvSpPr>
          <p:nvPr/>
        </p:nvSpPr>
        <p:spPr bwMode="auto">
          <a:xfrm>
            <a:off x="4902763" y="326179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Tree>
    <p:extLst>
      <p:ext uri="{BB962C8B-B14F-4D97-AF65-F5344CB8AC3E}">
        <p14:creationId xmlns:p14="http://schemas.microsoft.com/office/powerpoint/2010/main" val="115246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Mire jó?</a:t>
            </a:r>
            <a:endParaRPr lang="en-US" dirty="0"/>
          </a:p>
        </p:txBody>
      </p:sp>
      <p:sp>
        <p:nvSpPr>
          <p:cNvPr id="5" name="Content Placeholder 4"/>
          <p:cNvSpPr>
            <a:spLocks noGrp="1"/>
          </p:cNvSpPr>
          <p:nvPr>
            <p:ph idx="1"/>
          </p:nvPr>
        </p:nvSpPr>
        <p:spPr/>
        <p:txBody>
          <a:bodyPr/>
          <a:lstStyle/>
          <a:p>
            <a:r>
              <a:rPr lang="hu-HU" dirty="0" err="1"/>
              <a:t>metaprogramozás</a:t>
            </a:r>
            <a:endParaRPr lang="hu-HU" dirty="0"/>
          </a:p>
          <a:p>
            <a:pPr lvl="1"/>
            <a:r>
              <a:rPr lang="hu-HU" dirty="0"/>
              <a:t>a program írja a programot</a:t>
            </a:r>
          </a:p>
          <a:p>
            <a:pPr lvl="1"/>
            <a:endParaRPr lang="hu-HU" dirty="0"/>
          </a:p>
          <a:p>
            <a:pPr lvl="1"/>
            <a:r>
              <a:rPr lang="hu-HU" dirty="0"/>
              <a:t>C++: a </a:t>
            </a:r>
            <a:r>
              <a:rPr lang="hu-HU" dirty="0" err="1"/>
              <a:t>template-rendszer</a:t>
            </a:r>
            <a:r>
              <a:rPr lang="hu-HU" dirty="0"/>
              <a:t> lát bele a kódba és ő tudja módosítani</a:t>
            </a:r>
          </a:p>
          <a:p>
            <a:pPr lvl="2"/>
            <a:r>
              <a:rPr lang="hu-HU" dirty="0"/>
              <a:t>nem saját magára van visszavetítve a C++ kód</a:t>
            </a:r>
          </a:p>
          <a:p>
            <a:pPr lvl="2"/>
            <a:r>
              <a:rPr lang="hu-HU" dirty="0"/>
              <a:t>ez is </a:t>
            </a:r>
            <a:r>
              <a:rPr lang="hu-HU" dirty="0" err="1"/>
              <a:t>metaprogramming</a:t>
            </a:r>
            <a:endParaRPr lang="hu-HU" dirty="0"/>
          </a:p>
          <a:p>
            <a:pPr lvl="2"/>
            <a:r>
              <a:rPr lang="hu-HU" dirty="0"/>
              <a:t>egyfajta </a:t>
            </a:r>
            <a:r>
              <a:rPr lang="hu-HU" dirty="0" err="1"/>
              <a:t>reflection</a:t>
            </a:r>
            <a:r>
              <a:rPr lang="hu-HU" dirty="0"/>
              <a:t> (</a:t>
            </a:r>
            <a:r>
              <a:rPr lang="hu-HU" dirty="0" err="1"/>
              <a:t>compile-time</a:t>
            </a:r>
            <a:r>
              <a:rPr lang="hu-HU" dirty="0"/>
              <a:t> </a:t>
            </a:r>
            <a:r>
              <a:rPr lang="hu-HU" dirty="0" err="1"/>
              <a:t>reflection</a:t>
            </a:r>
            <a:r>
              <a:rPr lang="hu-HU" dirty="0"/>
              <a:t>)</a:t>
            </a:r>
          </a:p>
          <a:p>
            <a:pPr lvl="2"/>
            <a:endParaRPr lang="hu-HU" dirty="0"/>
          </a:p>
          <a:p>
            <a:pPr lvl="2"/>
            <a:endParaRPr lang="hu-HU" dirty="0"/>
          </a:p>
          <a:p>
            <a:r>
              <a:rPr lang="hu-HU" dirty="0"/>
              <a:t>az is </a:t>
            </a:r>
            <a:r>
              <a:rPr lang="hu-HU" dirty="0" err="1"/>
              <a:t>reflection</a:t>
            </a:r>
            <a:r>
              <a:rPr lang="hu-HU" dirty="0"/>
              <a:t>, ha az egyik program lát bele a másik program szerkezetébe!</a:t>
            </a:r>
            <a:endParaRPr lang="en-US" dirty="0"/>
          </a:p>
        </p:txBody>
      </p:sp>
    </p:spTree>
    <p:extLst>
      <p:ext uri="{BB962C8B-B14F-4D97-AF65-F5344CB8AC3E}">
        <p14:creationId xmlns:p14="http://schemas.microsoft.com/office/powerpoint/2010/main" val="17989027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Egy játékobjektum anatómiája</a:t>
            </a:r>
            <a:endParaRPr lang="en-US" dirty="0"/>
          </a:p>
        </p:txBody>
      </p:sp>
      <p:sp>
        <p:nvSpPr>
          <p:cNvPr id="4" name="Rectangle 3"/>
          <p:cNvSpPr/>
          <p:nvPr/>
        </p:nvSpPr>
        <p:spPr>
          <a:xfrm>
            <a:off x="125624" y="2777795"/>
            <a:ext cx="1723347"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Whipsmart" panose="020B0502030203050204" pitchFamily="34" charset="0"/>
              </a:rPr>
              <a:t>GameObject</a:t>
            </a:r>
            <a:endParaRPr lang="en-US" sz="2000" dirty="0">
              <a:latin typeface="Whipsmart" panose="020B0502030203050204" pitchFamily="34" charset="0"/>
            </a:endParaRPr>
          </a:p>
        </p:txBody>
      </p:sp>
      <p:sp>
        <p:nvSpPr>
          <p:cNvPr id="5" name="Rectangle 4"/>
          <p:cNvSpPr/>
          <p:nvPr/>
        </p:nvSpPr>
        <p:spPr>
          <a:xfrm>
            <a:off x="125624" y="4236802"/>
            <a:ext cx="172334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987297" y="3846836"/>
            <a:ext cx="1" cy="3899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326341" y="2777795"/>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Mesh</a:t>
            </a:r>
          </a:p>
        </p:txBody>
      </p:sp>
      <p:cxnSp>
        <p:nvCxnSpPr>
          <p:cNvPr id="10" name="Straight Arrow Connector 9"/>
          <p:cNvCxnSpPr>
            <a:stCxn id="4" idx="3"/>
            <a:endCxn id="9" idx="1"/>
          </p:cNvCxnSpPr>
          <p:nvPr/>
        </p:nvCxnSpPr>
        <p:spPr>
          <a:xfrm>
            <a:off x="1848971" y="3312316"/>
            <a:ext cx="477370"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35995" y="2125267"/>
            <a:ext cx="1938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egy modellpéldány</a:t>
            </a:r>
          </a:p>
        </p:txBody>
      </p:sp>
      <p:sp>
        <p:nvSpPr>
          <p:cNvPr id="14" name="Szövegdoboz 20"/>
          <p:cNvSpPr txBox="1">
            <a:spLocks noChangeArrowheads="1"/>
          </p:cNvSpPr>
          <p:nvPr/>
        </p:nvSpPr>
        <p:spPr bwMode="auto">
          <a:xfrm>
            <a:off x="2400849" y="2125267"/>
            <a:ext cx="16690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 modellek</a:t>
            </a:r>
          </a:p>
          <a:p>
            <a:pPr algn="ctr"/>
            <a:r>
              <a:rPr lang="hu-HU" altLang="en-US" sz="1800" dirty="0">
                <a:latin typeface="Whipsmart" pitchFamily="34" charset="0"/>
              </a:rPr>
              <a:t>háromszöghálók</a:t>
            </a:r>
          </a:p>
        </p:txBody>
      </p:sp>
      <p:sp>
        <p:nvSpPr>
          <p:cNvPr id="15" name="Rectangle 14"/>
          <p:cNvSpPr/>
          <p:nvPr/>
        </p:nvSpPr>
        <p:spPr>
          <a:xfrm>
            <a:off x="2326341" y="4236802"/>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Geometry</a:t>
            </a:r>
          </a:p>
        </p:txBody>
      </p:sp>
      <p:cxnSp>
        <p:nvCxnSpPr>
          <p:cNvPr id="16" name="Straight Arrow Connector 15"/>
          <p:cNvCxnSpPr>
            <a:stCxn id="9" idx="2"/>
            <a:endCxn id="15" idx="0"/>
          </p:cNvCxnSpPr>
          <p:nvPr/>
        </p:nvCxnSpPr>
        <p:spPr>
          <a:xfrm>
            <a:off x="3170144" y="3846836"/>
            <a:ext cx="0" cy="3899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2491116" y="5305843"/>
            <a:ext cx="1358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geometriával</a:t>
            </a:r>
            <a:endParaRPr lang="en-US" altLang="en-US" sz="1800" dirty="0">
              <a:latin typeface="Whipsmart" pitchFamily="34" charset="0"/>
            </a:endParaRPr>
          </a:p>
        </p:txBody>
      </p:sp>
      <p:sp>
        <p:nvSpPr>
          <p:cNvPr id="20" name="Rectangle 19"/>
          <p:cNvSpPr/>
          <p:nvPr/>
        </p:nvSpPr>
        <p:spPr>
          <a:xfrm>
            <a:off x="4613575" y="4284725"/>
            <a:ext cx="1687606"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vertex buffer</a:t>
            </a:r>
          </a:p>
        </p:txBody>
      </p:sp>
      <p:sp>
        <p:nvSpPr>
          <p:cNvPr id="22" name="Rectangle 21"/>
          <p:cNvSpPr/>
          <p:nvPr/>
        </p:nvSpPr>
        <p:spPr>
          <a:xfrm>
            <a:off x="4592560" y="4946134"/>
            <a:ext cx="1680881" cy="3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index buffer</a:t>
            </a:r>
          </a:p>
        </p:txBody>
      </p:sp>
      <p:sp>
        <p:nvSpPr>
          <p:cNvPr id="24" name="Szövegdoboz 20"/>
          <p:cNvSpPr txBox="1">
            <a:spLocks noChangeArrowheads="1"/>
          </p:cNvSpPr>
          <p:nvPr/>
        </p:nvSpPr>
        <p:spPr bwMode="auto">
          <a:xfrm>
            <a:off x="4565463" y="5305842"/>
            <a:ext cx="17283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amit </a:t>
            </a:r>
            <a:r>
              <a:rPr lang="hu-HU" altLang="en-US" sz="1800" dirty="0" err="1">
                <a:latin typeface="Whipsmart" pitchFamily="34" charset="0"/>
              </a:rPr>
              <a:t>bufferekben</a:t>
            </a:r>
            <a:endParaRPr lang="hu-HU" altLang="en-US" sz="1800" dirty="0">
              <a:latin typeface="Whipsmart" pitchFamily="34" charset="0"/>
            </a:endParaRPr>
          </a:p>
          <a:p>
            <a:pPr algn="ctr"/>
            <a:r>
              <a:rPr lang="hu-HU" altLang="en-US" sz="1800" dirty="0">
                <a:latin typeface="Whipsmart" pitchFamily="34" charset="0"/>
              </a:rPr>
              <a:t>adunk meg</a:t>
            </a:r>
            <a:endParaRPr lang="en-US" altLang="en-US" sz="1800" dirty="0">
              <a:latin typeface="Whipsmart" pitchFamily="34" charset="0"/>
            </a:endParaRPr>
          </a:p>
        </p:txBody>
      </p:sp>
      <p:cxnSp>
        <p:nvCxnSpPr>
          <p:cNvPr id="25" name="Straight Arrow Connector 24"/>
          <p:cNvCxnSpPr>
            <a:cxnSpLocks/>
            <a:stCxn id="15" idx="3"/>
            <a:endCxn id="20" idx="1"/>
          </p:cNvCxnSpPr>
          <p:nvPr/>
        </p:nvCxnSpPr>
        <p:spPr>
          <a:xfrm flipV="1">
            <a:off x="4013947" y="4469392"/>
            <a:ext cx="599628" cy="30193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4013947" y="4771322"/>
            <a:ext cx="578613" cy="3546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4216963" y="428472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41" name="Rectangle 40"/>
          <p:cNvSpPr/>
          <p:nvPr/>
        </p:nvSpPr>
        <p:spPr>
          <a:xfrm>
            <a:off x="4602366" y="2776116"/>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4013947" y="3310637"/>
            <a:ext cx="588419" cy="16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4558246" y="2361017"/>
            <a:ext cx="1742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és megjelenéssel</a:t>
            </a:r>
          </a:p>
        </p:txBody>
      </p:sp>
      <p:sp>
        <p:nvSpPr>
          <p:cNvPr id="47" name="Rectangle 46"/>
          <p:cNvSpPr/>
          <p:nvPr/>
        </p:nvSpPr>
        <p:spPr>
          <a:xfrm>
            <a:off x="6793241" y="3090062"/>
            <a:ext cx="2164976" cy="44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P</a:t>
            </a:r>
            <a:r>
              <a:rPr lang="hu-HU" sz="2000" dirty="0">
                <a:latin typeface="Whipsmart" panose="020B0502030203050204" pitchFamily="34" charset="0"/>
              </a:rPr>
              <a:t>rogram</a:t>
            </a:r>
            <a:endParaRPr lang="en-US" sz="2000" dirty="0">
              <a:latin typeface="Whipsmart" panose="020B0502030203050204" pitchFamily="34" charset="0"/>
            </a:endParaRPr>
          </a:p>
        </p:txBody>
      </p:sp>
      <p:sp>
        <p:nvSpPr>
          <p:cNvPr id="48" name="Rectangle 47"/>
          <p:cNvSpPr/>
          <p:nvPr/>
        </p:nvSpPr>
        <p:spPr>
          <a:xfrm>
            <a:off x="6845330" y="1890950"/>
            <a:ext cx="718349" cy="4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VS</a:t>
            </a:r>
            <a:endParaRPr lang="en-US" sz="2000" dirty="0">
              <a:latin typeface="Whipsmart" panose="020B0502030203050204" pitchFamily="34" charset="0"/>
            </a:endParaRPr>
          </a:p>
        </p:txBody>
      </p:sp>
      <p:sp>
        <p:nvSpPr>
          <p:cNvPr id="49" name="Szövegdoboz 20"/>
          <p:cNvSpPr txBox="1">
            <a:spLocks noChangeArrowheads="1"/>
          </p:cNvSpPr>
          <p:nvPr/>
        </p:nvSpPr>
        <p:spPr bwMode="auto">
          <a:xfrm>
            <a:off x="6989931" y="3551902"/>
            <a:ext cx="17155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amik programmá</a:t>
            </a:r>
          </a:p>
          <a:p>
            <a:pPr algn="ctr"/>
            <a:r>
              <a:rPr lang="hu-HU" altLang="en-US" sz="1800" dirty="0">
                <a:latin typeface="Whipsmart" pitchFamily="34" charset="0"/>
              </a:rPr>
              <a:t>kapcsolódnak</a:t>
            </a:r>
          </a:p>
        </p:txBody>
      </p:sp>
      <p:cxnSp>
        <p:nvCxnSpPr>
          <p:cNvPr id="50" name="Straight Arrow Connector 49"/>
          <p:cNvCxnSpPr>
            <a:stCxn id="47" idx="0"/>
            <a:endCxn id="48" idx="2"/>
          </p:cNvCxnSpPr>
          <p:nvPr/>
        </p:nvCxnSpPr>
        <p:spPr>
          <a:xfrm flipH="1" flipV="1">
            <a:off x="7204504" y="2291403"/>
            <a:ext cx="671225" cy="79865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6289971" y="3310637"/>
            <a:ext cx="503270"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6764428" y="4249450"/>
            <a:ext cx="2276024" cy="39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uniform setting</a:t>
            </a:r>
            <a:r>
              <a:rPr lang="hu-HU" sz="2000" dirty="0">
                <a:latin typeface="Whipsmart" panose="020B0502030203050204" pitchFamily="34" charset="0"/>
              </a:rPr>
              <a:t> 0</a:t>
            </a:r>
            <a:endParaRPr lang="en-US" sz="2000" dirty="0">
              <a:latin typeface="Whipsmart" panose="020B0502030203050204" pitchFamily="34" charset="0"/>
            </a:endParaRPr>
          </a:p>
        </p:txBody>
      </p:sp>
      <p:sp>
        <p:nvSpPr>
          <p:cNvPr id="57" name="Rectangle 56"/>
          <p:cNvSpPr/>
          <p:nvPr/>
        </p:nvSpPr>
        <p:spPr>
          <a:xfrm>
            <a:off x="6764428" y="4958783"/>
            <a:ext cx="2276024" cy="3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uniform </a:t>
            </a:r>
            <a:r>
              <a:rPr lang="hu-HU" sz="2000" dirty="0" err="1">
                <a:latin typeface="Whipsmart" panose="020B0502030203050204" pitchFamily="34" charset="0"/>
              </a:rPr>
              <a:t>setting</a:t>
            </a:r>
            <a:r>
              <a:rPr lang="hu-HU" sz="2000" dirty="0">
                <a:latin typeface="Whipsmart" panose="020B0502030203050204" pitchFamily="34" charset="0"/>
              </a:rPr>
              <a:t> n</a:t>
            </a:r>
            <a:endParaRPr lang="en-US" sz="2000" dirty="0">
              <a:latin typeface="Whipsmart" panose="020B0502030203050204" pitchFamily="34" charset="0"/>
            </a:endParaRPr>
          </a:p>
        </p:txBody>
      </p:sp>
      <p:cxnSp>
        <p:nvCxnSpPr>
          <p:cNvPr id="58" name="Straight Arrow Connector 57"/>
          <p:cNvCxnSpPr>
            <a:stCxn id="41" idx="3"/>
            <a:endCxn id="56" idx="1"/>
          </p:cNvCxnSpPr>
          <p:nvPr/>
        </p:nvCxnSpPr>
        <p:spPr>
          <a:xfrm>
            <a:off x="6289971" y="3310637"/>
            <a:ext cx="474458" cy="113590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6289971" y="3310636"/>
            <a:ext cx="474456" cy="18280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6539947" y="5318491"/>
            <a:ext cx="26040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és uniform-beállításokkal</a:t>
            </a:r>
          </a:p>
          <a:p>
            <a:pPr algn="ctr"/>
            <a:r>
              <a:rPr lang="hu-HU" altLang="en-US" sz="1800" dirty="0">
                <a:latin typeface="Whipsmart" pitchFamily="34" charset="0"/>
              </a:rPr>
              <a:t>(köztük textúrákkal)</a:t>
            </a:r>
          </a:p>
          <a:p>
            <a:pPr algn="ctr"/>
            <a:r>
              <a:rPr lang="hu-HU" altLang="en-US" sz="1800" dirty="0">
                <a:latin typeface="Whipsmart" pitchFamily="34" charset="0"/>
              </a:rPr>
              <a:t>vannak paraméterezve</a:t>
            </a:r>
          </a:p>
        </p:txBody>
      </p:sp>
      <p:sp>
        <p:nvSpPr>
          <p:cNvPr id="78" name="Szövegdoboz 20"/>
          <p:cNvSpPr txBox="1">
            <a:spLocks noChangeArrowheads="1"/>
          </p:cNvSpPr>
          <p:nvPr/>
        </p:nvSpPr>
        <p:spPr bwMode="auto">
          <a:xfrm>
            <a:off x="265225" y="5305843"/>
            <a:ext cx="1479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 világba</a:t>
            </a:r>
          </a:p>
          <a:p>
            <a:pPr algn="ctr"/>
            <a:r>
              <a:rPr lang="hu-HU" altLang="en-US" sz="1800" dirty="0">
                <a:latin typeface="Whipsmart" pitchFamily="34" charset="0"/>
              </a:rPr>
              <a:t>transzformálva</a:t>
            </a:r>
          </a:p>
        </p:txBody>
      </p:sp>
      <p:sp>
        <p:nvSpPr>
          <p:cNvPr id="37" name="Rectangle 36"/>
          <p:cNvSpPr/>
          <p:nvPr/>
        </p:nvSpPr>
        <p:spPr>
          <a:xfrm>
            <a:off x="8006326" y="1878543"/>
            <a:ext cx="718349" cy="4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FS</a:t>
            </a:r>
            <a:endParaRPr lang="en-US" sz="2000" dirty="0">
              <a:latin typeface="Whipsmart" panose="020B0502030203050204" pitchFamily="34" charset="0"/>
            </a:endParaRPr>
          </a:p>
        </p:txBody>
      </p:sp>
      <p:cxnSp>
        <p:nvCxnSpPr>
          <p:cNvPr id="38" name="Straight Arrow Connector 37"/>
          <p:cNvCxnSpPr>
            <a:stCxn id="47" idx="0"/>
            <a:endCxn id="37" idx="2"/>
          </p:cNvCxnSpPr>
          <p:nvPr/>
        </p:nvCxnSpPr>
        <p:spPr>
          <a:xfrm flipV="1">
            <a:off x="7875729" y="2278996"/>
            <a:ext cx="489772" cy="8110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7953526" y="4515538"/>
            <a:ext cx="43954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3300" dirty="0">
                <a:latin typeface="Whipsmart" pitchFamily="34" charset="0"/>
              </a:rPr>
              <a:t>...</a:t>
            </a:r>
          </a:p>
        </p:txBody>
      </p:sp>
      <p:sp>
        <p:nvSpPr>
          <p:cNvPr id="52" name="Szövegdoboz 20"/>
          <p:cNvSpPr txBox="1">
            <a:spLocks noChangeArrowheads="1"/>
          </p:cNvSpPr>
          <p:nvPr/>
        </p:nvSpPr>
        <p:spPr bwMode="auto">
          <a:xfrm>
            <a:off x="6420177" y="1355648"/>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amit árnyalókkal adunk meg</a:t>
            </a:r>
          </a:p>
        </p:txBody>
      </p:sp>
    </p:spTree>
    <p:extLst>
      <p:ext uri="{BB962C8B-B14F-4D97-AF65-F5344CB8AC3E}">
        <p14:creationId xmlns:p14="http://schemas.microsoft.com/office/powerpoint/2010/main" val="78603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Osztályok</a:t>
            </a:r>
            <a:r>
              <a:rPr lang="en-US" dirty="0"/>
              <a:t> (</a:t>
            </a:r>
            <a:r>
              <a:rPr lang="hu-HU" dirty="0"/>
              <a:t>komponensek?</a:t>
            </a:r>
            <a:r>
              <a:rPr lang="en-US" dirty="0"/>
              <a:t>)</a:t>
            </a:r>
          </a:p>
        </p:txBody>
      </p:sp>
      <p:sp>
        <p:nvSpPr>
          <p:cNvPr id="4" name="Rectangle 3"/>
          <p:cNvSpPr/>
          <p:nvPr/>
        </p:nvSpPr>
        <p:spPr>
          <a:xfrm>
            <a:off x="125624" y="2777795"/>
            <a:ext cx="1723347"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Whipsmart" panose="020B0502030203050204" pitchFamily="34" charset="0"/>
              </a:rPr>
              <a:t>GameObject</a:t>
            </a:r>
            <a:endParaRPr lang="en-US" sz="2000" dirty="0">
              <a:latin typeface="Whipsmart" panose="020B0502030203050204" pitchFamily="34" charset="0"/>
            </a:endParaRPr>
          </a:p>
        </p:txBody>
      </p:sp>
      <p:sp>
        <p:nvSpPr>
          <p:cNvPr id="5" name="Rectangle 4"/>
          <p:cNvSpPr/>
          <p:nvPr/>
        </p:nvSpPr>
        <p:spPr>
          <a:xfrm>
            <a:off x="125624" y="4236802"/>
            <a:ext cx="172334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987297" y="3846836"/>
            <a:ext cx="1" cy="3899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326341" y="2777795"/>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Mesh</a:t>
            </a:r>
          </a:p>
        </p:txBody>
      </p:sp>
      <p:cxnSp>
        <p:nvCxnSpPr>
          <p:cNvPr id="10" name="Straight Arrow Connector 9"/>
          <p:cNvCxnSpPr>
            <a:stCxn id="4" idx="3"/>
            <a:endCxn id="9" idx="1"/>
          </p:cNvCxnSpPr>
          <p:nvPr/>
        </p:nvCxnSpPr>
        <p:spPr>
          <a:xfrm>
            <a:off x="1848971" y="3312316"/>
            <a:ext cx="477370"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35992" y="2125267"/>
            <a:ext cx="1938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egy modellpéldány</a:t>
            </a:r>
          </a:p>
        </p:txBody>
      </p:sp>
      <p:sp>
        <p:nvSpPr>
          <p:cNvPr id="14" name="Szövegdoboz 20"/>
          <p:cNvSpPr txBox="1">
            <a:spLocks noChangeArrowheads="1"/>
          </p:cNvSpPr>
          <p:nvPr/>
        </p:nvSpPr>
        <p:spPr bwMode="auto">
          <a:xfrm>
            <a:off x="2400845" y="2125267"/>
            <a:ext cx="16690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 modellek</a:t>
            </a:r>
          </a:p>
          <a:p>
            <a:pPr algn="ctr"/>
            <a:r>
              <a:rPr lang="hu-HU" altLang="en-US" sz="1800" dirty="0">
                <a:latin typeface="Whipsmart" pitchFamily="34" charset="0"/>
              </a:rPr>
              <a:t>háromszöghálók</a:t>
            </a:r>
          </a:p>
        </p:txBody>
      </p:sp>
      <p:sp>
        <p:nvSpPr>
          <p:cNvPr id="15" name="Rectangle 14"/>
          <p:cNvSpPr/>
          <p:nvPr/>
        </p:nvSpPr>
        <p:spPr>
          <a:xfrm>
            <a:off x="2326341" y="4236802"/>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Geometry</a:t>
            </a:r>
          </a:p>
        </p:txBody>
      </p:sp>
      <p:cxnSp>
        <p:nvCxnSpPr>
          <p:cNvPr id="16" name="Straight Arrow Connector 15"/>
          <p:cNvCxnSpPr>
            <a:stCxn id="9" idx="2"/>
            <a:endCxn id="15" idx="0"/>
          </p:cNvCxnSpPr>
          <p:nvPr/>
        </p:nvCxnSpPr>
        <p:spPr>
          <a:xfrm>
            <a:off x="3170144" y="3846836"/>
            <a:ext cx="0" cy="3899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2491112" y="5305843"/>
            <a:ext cx="1358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geometriával</a:t>
            </a:r>
            <a:endParaRPr lang="en-US" altLang="en-US" sz="1800" dirty="0">
              <a:latin typeface="Whipsmart" pitchFamily="34" charset="0"/>
            </a:endParaRPr>
          </a:p>
        </p:txBody>
      </p:sp>
      <p:sp>
        <p:nvSpPr>
          <p:cNvPr id="20" name="Rectangle 19"/>
          <p:cNvSpPr/>
          <p:nvPr/>
        </p:nvSpPr>
        <p:spPr>
          <a:xfrm>
            <a:off x="4585836" y="4230520"/>
            <a:ext cx="1687606" cy="400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vertex buffer</a:t>
            </a:r>
          </a:p>
        </p:txBody>
      </p:sp>
      <p:sp>
        <p:nvSpPr>
          <p:cNvPr id="22" name="Rectangle 21"/>
          <p:cNvSpPr/>
          <p:nvPr/>
        </p:nvSpPr>
        <p:spPr>
          <a:xfrm>
            <a:off x="4592560" y="4946134"/>
            <a:ext cx="1680881" cy="3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index buffer</a:t>
            </a:r>
          </a:p>
        </p:txBody>
      </p:sp>
      <p:sp>
        <p:nvSpPr>
          <p:cNvPr id="24" name="Szövegdoboz 20"/>
          <p:cNvSpPr txBox="1">
            <a:spLocks noChangeArrowheads="1"/>
          </p:cNvSpPr>
          <p:nvPr/>
        </p:nvSpPr>
        <p:spPr bwMode="auto">
          <a:xfrm>
            <a:off x="4565460" y="5305842"/>
            <a:ext cx="17283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amit </a:t>
            </a:r>
            <a:r>
              <a:rPr lang="hu-HU" altLang="en-US" sz="1800" dirty="0" err="1">
                <a:latin typeface="Whipsmart" pitchFamily="34" charset="0"/>
              </a:rPr>
              <a:t>bufferekben</a:t>
            </a:r>
            <a:endParaRPr lang="hu-HU" altLang="en-US" sz="1800" dirty="0">
              <a:latin typeface="Whipsmart" pitchFamily="34" charset="0"/>
            </a:endParaRPr>
          </a:p>
          <a:p>
            <a:pPr algn="ctr"/>
            <a:r>
              <a:rPr lang="hu-HU" altLang="en-US" sz="1800" dirty="0">
                <a:latin typeface="Whipsmart" pitchFamily="34" charset="0"/>
              </a:rPr>
              <a:t>adunk meg</a:t>
            </a:r>
            <a:endParaRPr lang="en-US" altLang="en-US" sz="1800" dirty="0">
              <a:latin typeface="Whipsmart" pitchFamily="34" charset="0"/>
            </a:endParaRPr>
          </a:p>
        </p:txBody>
      </p:sp>
      <p:cxnSp>
        <p:nvCxnSpPr>
          <p:cNvPr id="25" name="Straight Arrow Connector 24"/>
          <p:cNvCxnSpPr>
            <a:stCxn id="15" idx="3"/>
            <a:endCxn id="20" idx="1"/>
          </p:cNvCxnSpPr>
          <p:nvPr/>
        </p:nvCxnSpPr>
        <p:spPr>
          <a:xfrm flipV="1">
            <a:off x="4013947" y="4430747"/>
            <a:ext cx="571889" cy="34057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4013947" y="4771322"/>
            <a:ext cx="578613" cy="3546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4216963" y="428472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41" name="Rectangle 40"/>
          <p:cNvSpPr/>
          <p:nvPr/>
        </p:nvSpPr>
        <p:spPr>
          <a:xfrm>
            <a:off x="4602366" y="2776116"/>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4013947" y="3310637"/>
            <a:ext cx="588419" cy="16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4558245" y="2125267"/>
            <a:ext cx="1742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és megjelenéssel</a:t>
            </a:r>
          </a:p>
        </p:txBody>
      </p:sp>
      <p:sp>
        <p:nvSpPr>
          <p:cNvPr id="47" name="Rectangle 46"/>
          <p:cNvSpPr/>
          <p:nvPr/>
        </p:nvSpPr>
        <p:spPr>
          <a:xfrm>
            <a:off x="6793241" y="3090062"/>
            <a:ext cx="2164976" cy="44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P</a:t>
            </a:r>
            <a:r>
              <a:rPr lang="hu-HU" sz="2000" dirty="0">
                <a:latin typeface="Whipsmart" panose="020B0502030203050204" pitchFamily="34" charset="0"/>
              </a:rPr>
              <a:t>rogram</a:t>
            </a:r>
            <a:endParaRPr lang="en-US" sz="2000" dirty="0">
              <a:latin typeface="Whipsmart" panose="020B0502030203050204" pitchFamily="34" charset="0"/>
            </a:endParaRPr>
          </a:p>
        </p:txBody>
      </p:sp>
      <p:sp>
        <p:nvSpPr>
          <p:cNvPr id="48" name="Rectangle 47"/>
          <p:cNvSpPr/>
          <p:nvPr/>
        </p:nvSpPr>
        <p:spPr>
          <a:xfrm>
            <a:off x="6845330" y="1890950"/>
            <a:ext cx="718349" cy="4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VS</a:t>
            </a:r>
            <a:endParaRPr lang="en-US" sz="2000" dirty="0">
              <a:latin typeface="Whipsmart" panose="020B0502030203050204" pitchFamily="34" charset="0"/>
            </a:endParaRPr>
          </a:p>
        </p:txBody>
      </p:sp>
      <p:sp>
        <p:nvSpPr>
          <p:cNvPr id="49" name="Szövegdoboz 20"/>
          <p:cNvSpPr txBox="1">
            <a:spLocks noChangeArrowheads="1"/>
          </p:cNvSpPr>
          <p:nvPr/>
        </p:nvSpPr>
        <p:spPr bwMode="auto">
          <a:xfrm>
            <a:off x="6989925" y="3551902"/>
            <a:ext cx="17155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amik programmá</a:t>
            </a:r>
          </a:p>
          <a:p>
            <a:pPr algn="ctr"/>
            <a:r>
              <a:rPr lang="hu-HU" altLang="en-US" sz="1800" dirty="0">
                <a:latin typeface="Whipsmart" pitchFamily="34" charset="0"/>
              </a:rPr>
              <a:t>kapcsolódnak</a:t>
            </a:r>
          </a:p>
        </p:txBody>
      </p:sp>
      <p:cxnSp>
        <p:nvCxnSpPr>
          <p:cNvPr id="50" name="Straight Arrow Connector 49"/>
          <p:cNvCxnSpPr>
            <a:stCxn id="47" idx="0"/>
            <a:endCxn id="48" idx="2"/>
          </p:cNvCxnSpPr>
          <p:nvPr/>
        </p:nvCxnSpPr>
        <p:spPr>
          <a:xfrm flipH="1" flipV="1">
            <a:off x="7204504" y="2291403"/>
            <a:ext cx="671225" cy="79865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6289971" y="3310637"/>
            <a:ext cx="503270"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6764428" y="4249450"/>
            <a:ext cx="2276024" cy="39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uniform setting</a:t>
            </a:r>
            <a:r>
              <a:rPr lang="hu-HU" sz="2000" dirty="0">
                <a:latin typeface="Whipsmart" panose="020B0502030203050204" pitchFamily="34" charset="0"/>
              </a:rPr>
              <a:t> 0</a:t>
            </a:r>
            <a:endParaRPr lang="en-US" sz="2000" dirty="0">
              <a:latin typeface="Whipsmart" panose="020B0502030203050204" pitchFamily="34" charset="0"/>
            </a:endParaRPr>
          </a:p>
        </p:txBody>
      </p:sp>
      <p:sp>
        <p:nvSpPr>
          <p:cNvPr id="57" name="Rectangle 56"/>
          <p:cNvSpPr/>
          <p:nvPr/>
        </p:nvSpPr>
        <p:spPr>
          <a:xfrm>
            <a:off x="6764428" y="4958783"/>
            <a:ext cx="2276024" cy="3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uniform </a:t>
            </a:r>
            <a:r>
              <a:rPr lang="hu-HU" sz="2000" dirty="0" err="1">
                <a:latin typeface="Whipsmart" panose="020B0502030203050204" pitchFamily="34" charset="0"/>
              </a:rPr>
              <a:t>setting</a:t>
            </a:r>
            <a:r>
              <a:rPr lang="hu-HU" sz="2000" dirty="0">
                <a:latin typeface="Whipsmart" panose="020B0502030203050204" pitchFamily="34" charset="0"/>
              </a:rPr>
              <a:t> n</a:t>
            </a:r>
            <a:endParaRPr lang="en-US" sz="2000" dirty="0">
              <a:latin typeface="Whipsmart" panose="020B0502030203050204" pitchFamily="34" charset="0"/>
            </a:endParaRPr>
          </a:p>
        </p:txBody>
      </p:sp>
      <p:cxnSp>
        <p:nvCxnSpPr>
          <p:cNvPr id="58" name="Straight Arrow Connector 57"/>
          <p:cNvCxnSpPr>
            <a:stCxn id="41" idx="3"/>
            <a:endCxn id="56" idx="1"/>
          </p:cNvCxnSpPr>
          <p:nvPr/>
        </p:nvCxnSpPr>
        <p:spPr>
          <a:xfrm>
            <a:off x="6289971" y="3310637"/>
            <a:ext cx="474458" cy="113590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6289971" y="3310636"/>
            <a:ext cx="474456" cy="18280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6539947" y="5318491"/>
            <a:ext cx="26040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és uniform-beállításokkal</a:t>
            </a:r>
          </a:p>
          <a:p>
            <a:pPr algn="ctr"/>
            <a:r>
              <a:rPr lang="hu-HU" altLang="en-US" sz="1800" dirty="0">
                <a:latin typeface="Whipsmart" pitchFamily="34" charset="0"/>
              </a:rPr>
              <a:t>(köztük textúrákkal)</a:t>
            </a:r>
          </a:p>
          <a:p>
            <a:pPr algn="ctr"/>
            <a:r>
              <a:rPr lang="hu-HU" altLang="en-US" sz="1800" dirty="0">
                <a:latin typeface="Whipsmart" pitchFamily="34" charset="0"/>
              </a:rPr>
              <a:t>vannak paraméterezve</a:t>
            </a:r>
          </a:p>
        </p:txBody>
      </p:sp>
      <p:sp>
        <p:nvSpPr>
          <p:cNvPr id="78" name="Szövegdoboz 20"/>
          <p:cNvSpPr txBox="1">
            <a:spLocks noChangeArrowheads="1"/>
          </p:cNvSpPr>
          <p:nvPr/>
        </p:nvSpPr>
        <p:spPr bwMode="auto">
          <a:xfrm>
            <a:off x="247589" y="5305843"/>
            <a:ext cx="15151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 világba</a:t>
            </a:r>
          </a:p>
          <a:p>
            <a:pPr algn="ctr"/>
            <a:r>
              <a:rPr lang="hu-HU" altLang="en-US" sz="1800" dirty="0">
                <a:latin typeface="Whipsmart" pitchFamily="34" charset="0"/>
              </a:rPr>
              <a:t>transzformálva</a:t>
            </a:r>
          </a:p>
        </p:txBody>
      </p:sp>
      <p:sp>
        <p:nvSpPr>
          <p:cNvPr id="37" name="Rectangle 36"/>
          <p:cNvSpPr/>
          <p:nvPr/>
        </p:nvSpPr>
        <p:spPr>
          <a:xfrm>
            <a:off x="8006326" y="1878543"/>
            <a:ext cx="718349" cy="4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FS</a:t>
            </a:r>
            <a:endParaRPr lang="en-US" sz="2000" dirty="0">
              <a:latin typeface="Whipsmart" panose="020B0502030203050204" pitchFamily="34" charset="0"/>
            </a:endParaRPr>
          </a:p>
        </p:txBody>
      </p:sp>
      <p:cxnSp>
        <p:nvCxnSpPr>
          <p:cNvPr id="38" name="Straight Arrow Connector 37"/>
          <p:cNvCxnSpPr>
            <a:stCxn id="47" idx="0"/>
            <a:endCxn id="37" idx="2"/>
          </p:cNvCxnSpPr>
          <p:nvPr/>
        </p:nvCxnSpPr>
        <p:spPr>
          <a:xfrm flipV="1">
            <a:off x="7875729" y="2278996"/>
            <a:ext cx="489772" cy="8110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7953526" y="4515538"/>
            <a:ext cx="43954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3300" dirty="0">
                <a:latin typeface="Whipsmart" pitchFamily="34" charset="0"/>
              </a:rPr>
              <a:t>...</a:t>
            </a:r>
          </a:p>
        </p:txBody>
      </p:sp>
      <p:sp>
        <p:nvSpPr>
          <p:cNvPr id="52" name="Szövegdoboz 20"/>
          <p:cNvSpPr txBox="1">
            <a:spLocks noChangeArrowheads="1"/>
          </p:cNvSpPr>
          <p:nvPr/>
        </p:nvSpPr>
        <p:spPr bwMode="auto">
          <a:xfrm>
            <a:off x="6453320" y="1352441"/>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amit árnyalókkal adunk meg</a:t>
            </a:r>
          </a:p>
        </p:txBody>
      </p:sp>
    </p:spTree>
    <p:extLst>
      <p:ext uri="{BB962C8B-B14F-4D97-AF65-F5344CB8AC3E}">
        <p14:creationId xmlns:p14="http://schemas.microsoft.com/office/powerpoint/2010/main" val="21264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a </a:t>
            </a:r>
            <a:r>
              <a:rPr lang="hu-HU" dirty="0" err="1">
                <a:latin typeface="Consolas" panose="020B0609020204030204" pitchFamily="49" charset="0"/>
                <a:cs typeface="Consolas" panose="020B0609020204030204" pitchFamily="49" charset="0"/>
              </a:rPr>
              <a:t>Shader</a:t>
            </a:r>
            <a:r>
              <a:rPr lang="hu-HU" dirty="0"/>
              <a:t> osztály marad, ami volt</a:t>
            </a:r>
          </a:p>
          <a:p>
            <a:pPr lvl="1"/>
            <a:r>
              <a:rPr lang="hu-HU" dirty="0"/>
              <a:t>nincs változás</a:t>
            </a:r>
          </a:p>
          <a:p>
            <a:r>
              <a:rPr lang="hu-HU" dirty="0"/>
              <a:t>az árnyalók nem lesznek komponensek</a:t>
            </a:r>
          </a:p>
          <a:p>
            <a:r>
              <a:rPr lang="hu-HU" dirty="0"/>
              <a:t>csak addig érdekesek, amíg </a:t>
            </a:r>
            <a:r>
              <a:rPr lang="hu-HU" dirty="0">
                <a:latin typeface="Consolas" panose="020B0609020204030204" pitchFamily="49" charset="0"/>
                <a:cs typeface="Consolas" panose="020B0609020204030204" pitchFamily="49" charset="0"/>
              </a:rPr>
              <a:t>Program</a:t>
            </a:r>
            <a:r>
              <a:rPr lang="hu-HU" dirty="0"/>
              <a:t>okat nem csinálunk belőlük</a:t>
            </a:r>
          </a:p>
          <a:p>
            <a:endParaRPr lang="hu-HU" dirty="0"/>
          </a:p>
          <a:p>
            <a:r>
              <a:rPr lang="hu-HU" dirty="0"/>
              <a:t>de a </a:t>
            </a:r>
            <a:r>
              <a:rPr lang="hu-HU" dirty="0">
                <a:latin typeface="Consolas" panose="020B0609020204030204" pitchFamily="49" charset="0"/>
                <a:cs typeface="Consolas" panose="020B0609020204030204" pitchFamily="49" charset="0"/>
              </a:rPr>
              <a:t>Program</a:t>
            </a:r>
            <a:r>
              <a:rPr lang="hu-HU" dirty="0"/>
              <a:t>ból komponens csinálunk</a:t>
            </a:r>
            <a:endParaRPr lang="en-US" dirty="0"/>
          </a:p>
        </p:txBody>
      </p:sp>
      <p:grpSp>
        <p:nvGrpSpPr>
          <p:cNvPr id="37" name="Group 36"/>
          <p:cNvGrpSpPr/>
          <p:nvPr/>
        </p:nvGrpSpPr>
        <p:grpSpPr>
          <a:xfrm>
            <a:off x="4033284" y="167915"/>
            <a:ext cx="4778027" cy="1719984"/>
            <a:chOff x="-750193" y="1361724"/>
            <a:chExt cx="12694482" cy="4569733"/>
          </a:xfrm>
        </p:grpSpPr>
        <p:sp>
          <p:nvSpPr>
            <p:cNvPr id="3" name="Rectangle 2"/>
            <p:cNvSpPr/>
            <p:nvPr/>
          </p:nvSpPr>
          <p:spPr>
            <a:xfrm>
              <a:off x="-750193" y="2558487"/>
              <a:ext cx="3215488"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Whipsmart" panose="020B0502030203050204" pitchFamily="34" charset="0"/>
                </a:rPr>
                <a:t>GameObject</a:t>
              </a:r>
              <a:endParaRPr lang="en-US" sz="12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Mesh</a:t>
              </a:r>
            </a:p>
          </p:txBody>
        </p:sp>
        <p:cxnSp>
          <p:nvCxnSpPr>
            <p:cNvPr id="7" name="Straight Arrow Connector 6"/>
            <p:cNvCxnSpPr>
              <a:cxnSpLocks/>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39696" y="4506070"/>
              <a:ext cx="2657178"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Geometry</a:t>
              </a:r>
            </a:p>
          </p:txBody>
        </p:sp>
        <p:cxnSp>
          <p:nvCxnSpPr>
            <p:cNvPr id="11" name="Straight Arrow Connector 10"/>
            <p:cNvCxnSpPr>
              <a:stCxn id="6" idx="2"/>
              <a:endCxn id="10" idx="0"/>
            </p:cNvCxnSpPr>
            <p:nvPr/>
          </p:nvCxnSpPr>
          <p:spPr>
            <a:xfrm>
              <a:off x="4226858" y="3986114"/>
              <a:ext cx="41428"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Program</a:t>
              </a:r>
            </a:p>
          </p:txBody>
        </p:sp>
        <p:sp>
          <p:nvSpPr>
            <p:cNvPr id="23" name="Rectangle 22"/>
            <p:cNvSpPr/>
            <p:nvPr/>
          </p:nvSpPr>
          <p:spPr>
            <a:xfrm>
              <a:off x="9057655" y="1361724"/>
              <a:ext cx="1027251" cy="5504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VS</a:t>
              </a:r>
              <a:endParaRPr lang="en-US" sz="12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571282" y="1912201"/>
              <a:ext cx="929691"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3" y="1361724"/>
              <a:ext cx="1027248" cy="533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FS</a:t>
              </a:r>
              <a:endParaRPr lang="en-US" sz="1200" b="1" dirty="0">
                <a:latin typeface="Whipsmart" panose="020B0502030203050204" pitchFamily="34" charset="0"/>
              </a:endParaRPr>
            </a:p>
          </p:txBody>
        </p:sp>
        <p:cxnSp>
          <p:nvCxnSpPr>
            <p:cNvPr id="34" name="Straight Arrow Connector 33"/>
            <p:cNvCxnSpPr>
              <a:cxnSpLocks/>
              <a:stCxn id="22" idx="0"/>
              <a:endCxn id="33" idx="2"/>
            </p:cNvCxnSpPr>
            <p:nvPr/>
          </p:nvCxnSpPr>
          <p:spPr>
            <a:xfrm flipV="1">
              <a:off x="10500973" y="1895660"/>
              <a:ext cx="687754"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32931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normAutofit lnSpcReduction="10000"/>
          </a:bodyPr>
          <a:lstStyle/>
          <a:p>
            <a:r>
              <a:rPr lang="hu-HU" dirty="0"/>
              <a:t>a </a:t>
            </a:r>
            <a:r>
              <a:rPr lang="hu-HU" dirty="0">
                <a:latin typeface="Consolas" panose="020B0609020204030204" pitchFamily="49" charset="0"/>
                <a:cs typeface="Consolas" panose="020B0609020204030204" pitchFamily="49" charset="0"/>
              </a:rPr>
              <a:t>Program</a:t>
            </a:r>
            <a:r>
              <a:rPr lang="hu-HU" dirty="0"/>
              <a:t> osztály továbbra is </a:t>
            </a:r>
          </a:p>
          <a:p>
            <a:pPr lvl="1"/>
            <a:r>
              <a:rPr lang="hu-HU" dirty="0" err="1"/>
              <a:t>WebGL</a:t>
            </a:r>
            <a:r>
              <a:rPr lang="hu-HU" dirty="0"/>
              <a:t> programmá linkeli az árnyalókat</a:t>
            </a:r>
          </a:p>
          <a:p>
            <a:pPr lvl="1"/>
            <a:r>
              <a:rPr lang="hu-HU" dirty="0"/>
              <a:t>beköti az attribútumokat a bemenetekre (</a:t>
            </a:r>
            <a:r>
              <a:rPr lang="hu-HU" dirty="0" err="1"/>
              <a:t>vertexPosition</a:t>
            </a:r>
            <a:r>
              <a:rPr lang="hu-HU" dirty="0"/>
              <a:t>, </a:t>
            </a:r>
            <a:r>
              <a:rPr lang="hu-HU" dirty="0" err="1"/>
              <a:t>vertexNormal</a:t>
            </a:r>
            <a:r>
              <a:rPr lang="hu-HU" dirty="0"/>
              <a:t>, </a:t>
            </a:r>
            <a:r>
              <a:rPr lang="hu-HU" dirty="0" err="1"/>
              <a:t>vertexTexCoord</a:t>
            </a:r>
            <a:r>
              <a:rPr lang="hu-HU" dirty="0"/>
              <a:t>)</a:t>
            </a:r>
          </a:p>
          <a:p>
            <a:pPr lvl="1"/>
            <a:endParaRPr lang="hu-HU" dirty="0"/>
          </a:p>
          <a:p>
            <a:pPr lvl="1"/>
            <a:endParaRPr lang="hu-HU" dirty="0"/>
          </a:p>
          <a:p>
            <a:r>
              <a:rPr lang="hu-HU" dirty="0"/>
              <a:t>komponens lesz a </a:t>
            </a:r>
            <a:r>
              <a:rPr lang="hu-HU" dirty="0">
                <a:latin typeface="Consolas" panose="020B0609020204030204" pitchFamily="49" charset="0"/>
                <a:cs typeface="Consolas" panose="020B0609020204030204" pitchFamily="49" charset="0"/>
              </a:rPr>
              <a:t>Program</a:t>
            </a:r>
            <a:endParaRPr lang="en-US" dirty="0"/>
          </a:p>
          <a:p>
            <a:pPr lvl="1"/>
            <a:r>
              <a:rPr lang="hu-HU" dirty="0"/>
              <a:t>de a lényegi plusz funkciókat nem közvetlenül ide rakjuk majd</a:t>
            </a:r>
          </a:p>
          <a:p>
            <a:pPr lvl="1"/>
            <a:r>
              <a:rPr lang="hu-HU" dirty="0"/>
              <a:t>hanem lesz egy </a:t>
            </a:r>
            <a:r>
              <a:rPr lang="hu-HU" dirty="0" err="1"/>
              <a:t>alkomponense</a:t>
            </a:r>
            <a:r>
              <a:rPr lang="hu-HU" dirty="0"/>
              <a:t>, a </a:t>
            </a:r>
            <a:r>
              <a:rPr lang="hu-HU" dirty="0" err="1">
                <a:latin typeface="Consolas" panose="020B0609020204030204" pitchFamily="49" charset="0"/>
                <a:cs typeface="Consolas" panose="020B0609020204030204" pitchFamily="49" charset="0"/>
              </a:rPr>
              <a:t>ProgramReflection</a:t>
            </a:r>
            <a:endParaRPr lang="hu-HU" sz="2800" dirty="0">
              <a:latin typeface="Consolas" panose="020B0609020204030204" pitchFamily="49" charset="0"/>
              <a:cs typeface="Consolas" panose="020B0609020204030204" pitchFamily="49" charset="0"/>
            </a:endParaRPr>
          </a:p>
          <a:p>
            <a:pPr lvl="2"/>
            <a:r>
              <a:rPr lang="hu-HU" dirty="0"/>
              <a:t>a </a:t>
            </a:r>
            <a:r>
              <a:rPr lang="en-US" dirty="0" err="1">
                <a:latin typeface="Consolas" panose="020B0609020204030204" pitchFamily="49" charset="0"/>
                <a:cs typeface="Consolas" panose="020B0609020204030204" pitchFamily="49" charset="0"/>
              </a:rPr>
              <a:t>WebGLMath</a:t>
            </a:r>
            <a:r>
              <a:rPr lang="hu-HU" dirty="0"/>
              <a:t> könyvtárban van</a:t>
            </a:r>
          </a:p>
          <a:p>
            <a:pPr lvl="2"/>
            <a:r>
              <a:rPr lang="hu-HU" dirty="0"/>
              <a:t>ez kezeli a program uniformjait</a:t>
            </a:r>
            <a:endParaRPr lang="hu-HU" sz="17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4186237" y="167915"/>
            <a:ext cx="4688914" cy="1719984"/>
            <a:chOff x="-513433" y="1361724"/>
            <a:chExt cx="12457722" cy="4569733"/>
          </a:xfrm>
        </p:grpSpPr>
        <p:sp>
          <p:nvSpPr>
            <p:cNvPr id="5" name="Rectangle 4"/>
            <p:cNvSpPr/>
            <p:nvPr/>
          </p:nvSpPr>
          <p:spPr>
            <a:xfrm>
              <a:off x="-513433" y="2558487"/>
              <a:ext cx="2978728"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Whipsmart" panose="020B0502030203050204" pitchFamily="34" charset="0"/>
                </a:rPr>
                <a:t>GameObject</a:t>
              </a:r>
              <a:endParaRPr lang="en-US" sz="12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2959878" y="4506070"/>
              <a:ext cx="2562281"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8" y="3986114"/>
              <a:ext cx="14161"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Program</a:t>
              </a:r>
            </a:p>
          </p:txBody>
        </p:sp>
        <p:sp>
          <p:nvSpPr>
            <p:cNvPr id="17" name="Rectangle 16"/>
            <p:cNvSpPr/>
            <p:nvPr/>
          </p:nvSpPr>
          <p:spPr>
            <a:xfrm>
              <a:off x="9057655" y="1361724"/>
              <a:ext cx="1027251"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VS</a:t>
              </a:r>
              <a:endParaRPr lang="en-US" sz="12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571282" y="1912201"/>
              <a:ext cx="929691"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0" y="1361724"/>
              <a:ext cx="1010523"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FS</a:t>
              </a:r>
              <a:endParaRPr lang="en-US" sz="1200" b="1" dirty="0">
                <a:latin typeface="Whipsmart" panose="020B0502030203050204" pitchFamily="34" charset="0"/>
              </a:endParaRPr>
            </a:p>
          </p:txBody>
        </p:sp>
        <p:cxnSp>
          <p:nvCxnSpPr>
            <p:cNvPr id="21" name="Straight Arrow Connector 20"/>
            <p:cNvCxnSpPr>
              <a:cxnSpLocks/>
              <a:stCxn id="16" idx="0"/>
              <a:endCxn id="20" idx="2"/>
            </p:cNvCxnSpPr>
            <p:nvPr/>
          </p:nvCxnSpPr>
          <p:spPr>
            <a:xfrm flipV="1">
              <a:off x="10500973" y="1895660"/>
              <a:ext cx="67939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242824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p:txBody>
          <a:bodyPr/>
          <a:lstStyle/>
          <a:p>
            <a:r>
              <a:rPr lang="hu-HU" dirty="0"/>
              <a:t>már van több, geometriát reprezentáló osztályunk: </a:t>
            </a:r>
            <a:r>
              <a:rPr lang="hu-HU" dirty="0" err="1">
                <a:latin typeface="Consolas" panose="020B0609020204030204" pitchFamily="49" charset="0"/>
                <a:cs typeface="Consolas" panose="020B0609020204030204" pitchFamily="49" charset="0"/>
              </a:rPr>
              <a:t>TexturedQuadGeometry</a:t>
            </a:r>
            <a:r>
              <a:rPr lang="hu-HU" dirty="0"/>
              <a:t>, </a:t>
            </a:r>
            <a:r>
              <a:rPr lang="hu-HU" dirty="0" err="1">
                <a:latin typeface="Consolas" panose="020B0609020204030204" pitchFamily="49" charset="0"/>
                <a:cs typeface="Consolas" panose="020B0609020204030204" pitchFamily="49" charset="0"/>
              </a:rPr>
              <a:t>TexturedTriangleGeometry</a:t>
            </a:r>
            <a:endParaRPr lang="hu-HU" dirty="0">
              <a:latin typeface="Consolas" panose="020B0609020204030204" pitchFamily="49" charset="0"/>
              <a:cs typeface="Consolas" panose="020B0609020204030204" pitchFamily="49" charset="0"/>
            </a:endParaRPr>
          </a:p>
          <a:p>
            <a:r>
              <a:rPr lang="hu-HU" dirty="0"/>
              <a:t>mindnek van </a:t>
            </a:r>
            <a:r>
              <a:rPr lang="hu-HU" dirty="0" err="1">
                <a:latin typeface="Consolas" panose="020B0609020204030204" pitchFamily="49" charset="0"/>
                <a:cs typeface="Consolas" panose="020B0609020204030204" pitchFamily="49" charset="0"/>
              </a:rPr>
              <a:t>draw</a:t>
            </a:r>
            <a:r>
              <a:rPr lang="hu-HU" dirty="0"/>
              <a:t> metódusa</a:t>
            </a:r>
          </a:p>
          <a:p>
            <a:r>
              <a:rPr lang="hu-HU" dirty="0"/>
              <a:t>kapnak egy közös őst</a:t>
            </a:r>
          </a:p>
        </p:txBody>
      </p:sp>
      <p:sp>
        <p:nvSpPr>
          <p:cNvPr id="3" name="Rectangle 2"/>
          <p:cNvSpPr/>
          <p:nvPr/>
        </p:nvSpPr>
        <p:spPr>
          <a:xfrm>
            <a:off x="4218884" y="3528035"/>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Geometry</a:t>
            </a:r>
          </a:p>
        </p:txBody>
      </p:sp>
      <p:sp>
        <p:nvSpPr>
          <p:cNvPr id="4" name="Rectangle 3"/>
          <p:cNvSpPr/>
          <p:nvPr/>
        </p:nvSpPr>
        <p:spPr>
          <a:xfrm>
            <a:off x="6506547" y="4535972"/>
            <a:ext cx="2461470" cy="61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Triangle</a:t>
            </a:r>
            <a:r>
              <a:rPr lang="hu-HU" sz="2000" dirty="0" err="1">
                <a:latin typeface="Whipsmart" panose="020B0502030203050204" pitchFamily="34" charset="0"/>
              </a:rPr>
              <a:t>Geometry</a:t>
            </a:r>
            <a:endParaRPr lang="en-US" sz="2000" dirty="0">
              <a:latin typeface="Whipsmart" panose="020B0502030203050204" pitchFamily="34" charset="0"/>
            </a:endParaRPr>
          </a:p>
        </p:txBody>
      </p:sp>
      <p:cxnSp>
        <p:nvCxnSpPr>
          <p:cNvPr id="5" name="Straight Arrow Connector 4"/>
          <p:cNvCxnSpPr>
            <a:stCxn id="3" idx="3"/>
            <a:endCxn id="4" idx="1"/>
          </p:cNvCxnSpPr>
          <p:nvPr/>
        </p:nvCxnSpPr>
        <p:spPr>
          <a:xfrm>
            <a:off x="5906490" y="4062556"/>
            <a:ext cx="600057" cy="779134"/>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6506547" y="5927280"/>
            <a:ext cx="2461470" cy="61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Quad</a:t>
            </a:r>
            <a:r>
              <a:rPr lang="hu-HU" sz="2000" dirty="0" err="1">
                <a:latin typeface="Whipsmart" panose="020B0502030203050204" pitchFamily="34" charset="0"/>
              </a:rPr>
              <a:t>Geometry</a:t>
            </a:r>
            <a:endParaRPr lang="en-US" sz="2000" dirty="0">
              <a:latin typeface="Whipsmart" panose="020B0502030203050204" pitchFamily="34" charset="0"/>
            </a:endParaRPr>
          </a:p>
        </p:txBody>
      </p:sp>
      <p:cxnSp>
        <p:nvCxnSpPr>
          <p:cNvPr id="9" name="Straight Arrow Connector 8"/>
          <p:cNvCxnSpPr>
            <a:stCxn id="3" idx="3"/>
            <a:endCxn id="8" idx="1"/>
          </p:cNvCxnSpPr>
          <p:nvPr/>
        </p:nvCxnSpPr>
        <p:spPr>
          <a:xfrm>
            <a:off x="5906490" y="4062556"/>
            <a:ext cx="600057" cy="2170442"/>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6506547" y="5248610"/>
            <a:ext cx="2461470" cy="577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Whipsmart" panose="020B0502030203050204" pitchFamily="34" charset="0"/>
              </a:rPr>
              <a:t>StarGeometry</a:t>
            </a:r>
            <a:endParaRPr lang="en-US" sz="2000" dirty="0">
              <a:latin typeface="Whipsmart" panose="020B0502030203050204" pitchFamily="34" charset="0"/>
            </a:endParaRPr>
          </a:p>
        </p:txBody>
      </p:sp>
      <p:cxnSp>
        <p:nvCxnSpPr>
          <p:cNvPr id="13" name="Straight Arrow Connector 12"/>
          <p:cNvCxnSpPr>
            <a:stCxn id="3" idx="3"/>
            <a:endCxn id="12" idx="1"/>
          </p:cNvCxnSpPr>
          <p:nvPr/>
        </p:nvCxnSpPr>
        <p:spPr>
          <a:xfrm>
            <a:off x="5906490" y="4062556"/>
            <a:ext cx="600057" cy="147478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3841747" y="193380"/>
            <a:ext cx="4788702" cy="1719984"/>
            <a:chOff x="-778554" y="1361724"/>
            <a:chExt cx="12722843" cy="4569733"/>
          </a:xfrm>
        </p:grpSpPr>
        <p:sp>
          <p:nvSpPr>
            <p:cNvPr id="14" name="Rectangle 13"/>
            <p:cNvSpPr/>
            <p:nvPr/>
          </p:nvSpPr>
          <p:spPr>
            <a:xfrm>
              <a:off x="-778554" y="2558487"/>
              <a:ext cx="3243849"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Whipsmart" panose="020B0502030203050204" pitchFamily="34" charset="0"/>
                </a:rPr>
                <a:t>GameObject</a:t>
              </a:r>
              <a:endParaRPr lang="en-US" sz="12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Mesh</a:t>
              </a:r>
            </a:p>
          </p:txBody>
        </p:sp>
        <p:cxnSp>
          <p:nvCxnSpPr>
            <p:cNvPr id="16" name="Straight Arrow Connector 15"/>
            <p:cNvCxnSpPr>
              <a:cxnSpLocks/>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07761" y="4506070"/>
              <a:ext cx="2638197"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Geometry</a:t>
              </a:r>
            </a:p>
          </p:txBody>
        </p:sp>
        <p:cxnSp>
          <p:nvCxnSpPr>
            <p:cNvPr id="19" name="Straight Arrow Connector 18"/>
            <p:cNvCxnSpPr>
              <a:stCxn id="15" idx="2"/>
              <a:endCxn id="17" idx="0"/>
            </p:cNvCxnSpPr>
            <p:nvPr/>
          </p:nvCxnSpPr>
          <p:spPr>
            <a:xfrm>
              <a:off x="4226858" y="3986114"/>
              <a:ext cx="3"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Program</a:t>
              </a:r>
            </a:p>
          </p:txBody>
        </p:sp>
        <p:sp>
          <p:nvSpPr>
            <p:cNvPr id="27" name="Rectangle 26"/>
            <p:cNvSpPr/>
            <p:nvPr/>
          </p:nvSpPr>
          <p:spPr>
            <a:xfrm>
              <a:off x="9057655" y="1361724"/>
              <a:ext cx="1027251"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VS</a:t>
              </a:r>
              <a:endParaRPr lang="en-US" sz="12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571282" y="1912201"/>
              <a:ext cx="929691"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0" y="1361724"/>
              <a:ext cx="1010523"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FS</a:t>
              </a:r>
              <a:endParaRPr lang="en-US" sz="1200" b="1" dirty="0">
                <a:latin typeface="Whipsmart" panose="020B0502030203050204" pitchFamily="34" charset="0"/>
              </a:endParaRPr>
            </a:p>
          </p:txBody>
        </p:sp>
        <p:cxnSp>
          <p:nvCxnSpPr>
            <p:cNvPr id="31" name="Straight Arrow Connector 30"/>
            <p:cNvCxnSpPr>
              <a:cxnSpLocks/>
              <a:stCxn id="26" idx="0"/>
              <a:endCxn id="30" idx="2"/>
            </p:cNvCxnSpPr>
            <p:nvPr/>
          </p:nvCxnSpPr>
          <p:spPr>
            <a:xfrm flipV="1">
              <a:off x="10500973" y="1895660"/>
              <a:ext cx="67939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4" name="Rectangle 33"/>
          <p:cNvSpPr/>
          <p:nvPr/>
        </p:nvSpPr>
        <p:spPr>
          <a:xfrm>
            <a:off x="486652" y="5074387"/>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76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4137660" y="167915"/>
            <a:ext cx="4695989" cy="1719984"/>
            <a:chOff x="-532230" y="1361724"/>
            <a:chExt cx="12476519" cy="4569733"/>
          </a:xfrm>
        </p:grpSpPr>
        <p:sp>
          <p:nvSpPr>
            <p:cNvPr id="14" name="Rectangle 13"/>
            <p:cNvSpPr/>
            <p:nvPr/>
          </p:nvSpPr>
          <p:spPr>
            <a:xfrm>
              <a:off x="-532230" y="2558487"/>
              <a:ext cx="2997525"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Whipsmart" panose="020B0502030203050204" pitchFamily="34" charset="0"/>
                </a:rPr>
                <a:t>GameObject</a:t>
              </a:r>
              <a:endParaRPr lang="en-US" sz="1200" b="1" dirty="0">
                <a:latin typeface="Whipsmart" panose="020B0502030203050204" pitchFamily="34" charset="0"/>
              </a:endParaRPr>
            </a:p>
          </p:txBody>
        </p:sp>
        <p:sp>
          <p:nvSpPr>
            <p:cNvPr id="15" name="Rectangle 14"/>
            <p:cNvSpPr/>
            <p:nvPr/>
          </p:nvSpPr>
          <p:spPr>
            <a:xfrm>
              <a:off x="3101788" y="2560727"/>
              <a:ext cx="2250141" cy="14253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09448" y="4506070"/>
              <a:ext cx="2611626"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Geometry</a:t>
              </a:r>
            </a:p>
          </p:txBody>
        </p:sp>
        <p:cxnSp>
          <p:nvCxnSpPr>
            <p:cNvPr id="19" name="Straight Arrow Connector 18"/>
            <p:cNvCxnSpPr>
              <a:stCxn id="15" idx="2"/>
              <a:endCxn id="17" idx="0"/>
            </p:cNvCxnSpPr>
            <p:nvPr/>
          </p:nvCxnSpPr>
          <p:spPr>
            <a:xfrm flipH="1">
              <a:off x="4215261" y="3986114"/>
              <a:ext cx="11597"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Program</a:t>
              </a:r>
            </a:p>
          </p:txBody>
        </p:sp>
        <p:sp>
          <p:nvSpPr>
            <p:cNvPr id="27" name="Rectangle 26"/>
            <p:cNvSpPr/>
            <p:nvPr/>
          </p:nvSpPr>
          <p:spPr>
            <a:xfrm>
              <a:off x="9057655" y="1361724"/>
              <a:ext cx="1027251"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VS</a:t>
              </a:r>
              <a:endParaRPr lang="en-US" sz="12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571282" y="1912201"/>
              <a:ext cx="929691"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0" y="1361724"/>
              <a:ext cx="1010523"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FS</a:t>
              </a:r>
              <a:endParaRPr lang="en-US" sz="1200" b="1" dirty="0">
                <a:latin typeface="Whipsmart" panose="020B0502030203050204" pitchFamily="34" charset="0"/>
              </a:endParaRPr>
            </a:p>
          </p:txBody>
        </p:sp>
        <p:cxnSp>
          <p:nvCxnSpPr>
            <p:cNvPr id="31" name="Straight Arrow Connector 30"/>
            <p:cNvCxnSpPr>
              <a:cxnSpLocks/>
              <a:stCxn id="26" idx="0"/>
              <a:endCxn id="30" idx="2"/>
            </p:cNvCxnSpPr>
            <p:nvPr/>
          </p:nvCxnSpPr>
          <p:spPr>
            <a:xfrm flipV="1">
              <a:off x="10500973" y="1895660"/>
              <a:ext cx="67939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1635394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hu-HU" dirty="0"/>
              <a:t>mi az anyag?</a:t>
            </a:r>
            <a:endParaRPr lang="hu-HU" dirty="0">
              <a:cs typeface="Consolas" panose="020B0609020204030204" pitchFamily="49" charset="0"/>
            </a:endParaRPr>
          </a:p>
          <a:p>
            <a:pPr lvl="1"/>
            <a:r>
              <a:rPr lang="hu-HU" dirty="0">
                <a:cs typeface="Consolas" panose="020B0609020204030204" pitchFamily="49" charset="0"/>
              </a:rPr>
              <a:t>felület optikai tulajdonságai</a:t>
            </a:r>
          </a:p>
          <a:p>
            <a:pPr lvl="1"/>
            <a:r>
              <a:rPr lang="hu-HU" dirty="0">
                <a:cs typeface="Consolas" panose="020B0609020204030204" pitchFamily="49" charset="0"/>
              </a:rPr>
              <a:t>minden </a:t>
            </a:r>
            <a:r>
              <a:rPr lang="hu-HU" dirty="0" err="1">
                <a:cs typeface="Consolas" panose="020B0609020204030204" pitchFamily="49" charset="0"/>
              </a:rPr>
              <a:t>pipelinebeállítás</a:t>
            </a:r>
            <a:r>
              <a:rPr lang="hu-HU" dirty="0">
                <a:cs typeface="Consolas" panose="020B0609020204030204" pitchFamily="49" charset="0"/>
              </a:rPr>
              <a:t>, ami a geometrián kívül a rajzoláshoz kell</a:t>
            </a:r>
            <a:endParaRPr lang="en-US" dirty="0">
              <a:cs typeface="Consolas" panose="020B0609020204030204" pitchFamily="49" charset="0"/>
            </a:endParaRPr>
          </a:p>
        </p:txBody>
      </p:sp>
      <p:grpSp>
        <p:nvGrpSpPr>
          <p:cNvPr id="11" name="Group 10"/>
          <p:cNvGrpSpPr/>
          <p:nvPr/>
        </p:nvGrpSpPr>
        <p:grpSpPr>
          <a:xfrm>
            <a:off x="3948224" y="546005"/>
            <a:ext cx="4783825" cy="1719984"/>
            <a:chOff x="-765597" y="1361724"/>
            <a:chExt cx="12709886" cy="4569733"/>
          </a:xfrm>
        </p:grpSpPr>
        <p:sp>
          <p:nvSpPr>
            <p:cNvPr id="14" name="Rectangle 13"/>
            <p:cNvSpPr/>
            <p:nvPr/>
          </p:nvSpPr>
          <p:spPr>
            <a:xfrm>
              <a:off x="-765597" y="2558487"/>
              <a:ext cx="3230895"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latin typeface="Whipsmart" panose="020B0502030203050204" pitchFamily="34" charset="0"/>
                </a:rPr>
                <a:t>GameObject</a:t>
              </a:r>
              <a:endParaRPr lang="en-US" sz="135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Mesh</a:t>
              </a:r>
            </a:p>
          </p:txBody>
        </p:sp>
        <p:cxnSp>
          <p:nvCxnSpPr>
            <p:cNvPr id="16" name="Straight Arrow Connector 15"/>
            <p:cNvCxnSpPr>
              <a:cxnSpLocks/>
              <a:stCxn id="14" idx="3"/>
              <a:endCxn id="15" idx="1"/>
            </p:cNvCxnSpPr>
            <p:nvPr/>
          </p:nvCxnSpPr>
          <p:spPr>
            <a:xfrm>
              <a:off x="2465298" y="3272302"/>
              <a:ext cx="636490"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6442" y="4506070"/>
              <a:ext cx="2652117"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Geometry</a:t>
              </a:r>
            </a:p>
          </p:txBody>
        </p:sp>
        <p:cxnSp>
          <p:nvCxnSpPr>
            <p:cNvPr id="19" name="Straight Arrow Connector 18"/>
            <p:cNvCxnSpPr>
              <a:stCxn id="15" idx="2"/>
              <a:endCxn id="17" idx="0"/>
            </p:cNvCxnSpPr>
            <p:nvPr/>
          </p:nvCxnSpPr>
          <p:spPr>
            <a:xfrm>
              <a:off x="4226858" y="3986114"/>
              <a:ext cx="35642"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Program</a:t>
              </a:r>
            </a:p>
          </p:txBody>
        </p:sp>
        <p:sp>
          <p:nvSpPr>
            <p:cNvPr id="27" name="Rectangle 26"/>
            <p:cNvSpPr/>
            <p:nvPr/>
          </p:nvSpPr>
          <p:spPr>
            <a:xfrm>
              <a:off x="8895582" y="1361724"/>
              <a:ext cx="1189324"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b="1" dirty="0">
                  <a:latin typeface="Whipsmart" panose="020B0502030203050204" pitchFamily="34" charset="0"/>
                </a:rPr>
                <a:t>VS</a:t>
              </a:r>
              <a:endParaRPr lang="en-US" sz="135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490245" y="1912201"/>
              <a:ext cx="1010728"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3" y="1361724"/>
              <a:ext cx="1126040"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b="1" dirty="0">
                  <a:latin typeface="Whipsmart" panose="020B0502030203050204" pitchFamily="34" charset="0"/>
                </a:rPr>
                <a:t>FS</a:t>
              </a:r>
              <a:endParaRPr lang="en-US" sz="1350" b="1" dirty="0">
                <a:latin typeface="Whipsmart" panose="020B0502030203050204" pitchFamily="34" charset="0"/>
              </a:endParaRPr>
            </a:p>
          </p:txBody>
        </p:sp>
        <p:cxnSp>
          <p:nvCxnSpPr>
            <p:cNvPr id="31" name="Straight Arrow Connector 30"/>
            <p:cNvCxnSpPr>
              <a:cxnSpLocks/>
              <a:stCxn id="26" idx="0"/>
              <a:endCxn id="30" idx="2"/>
            </p:cNvCxnSpPr>
            <p:nvPr/>
          </p:nvCxnSpPr>
          <p:spPr>
            <a:xfrm flipV="1">
              <a:off x="10500973" y="1895660"/>
              <a:ext cx="73715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496087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hu-HU" dirty="0" err="1"/>
              <a:t>Material</a:t>
            </a:r>
            <a:r>
              <a:rPr lang="hu-HU" dirty="0"/>
              <a:t> </a:t>
            </a:r>
            <a:r>
              <a:rPr lang="en-US" dirty="0"/>
              <a:t>= Program + &lt;uniform settings&gt;</a:t>
            </a:r>
          </a:p>
          <a:p>
            <a:r>
              <a:rPr lang="hu-HU" dirty="0"/>
              <a:t>pl. </a:t>
            </a:r>
            <a:r>
              <a:rPr lang="en-US" dirty="0" err="1"/>
              <a:t>sz</a:t>
            </a:r>
            <a:r>
              <a:rPr lang="hu-HU" dirty="0"/>
              <a:t>ín, fényesség, textúrák</a:t>
            </a:r>
          </a:p>
          <a:p>
            <a:r>
              <a:rPr lang="hu-HU" dirty="0"/>
              <a:t>de nem csak az anyag alapján állítunk uniformokat</a:t>
            </a:r>
          </a:p>
          <a:p>
            <a:pPr lvl="1"/>
            <a:r>
              <a:rPr lang="hu-HU" dirty="0"/>
              <a:t>pl. idő, modellmátrix, kamerapozíció, fényforrás...</a:t>
            </a:r>
          </a:p>
          <a:p>
            <a:pPr lvl="1"/>
            <a:r>
              <a:rPr lang="hu-HU" dirty="0"/>
              <a:t>tehát azt, hogy uniformokat állít be, legjobb, ha minden komponensünk tudja majd</a:t>
            </a:r>
          </a:p>
          <a:p>
            <a:pPr lvl="1"/>
            <a:endParaRPr lang="hu-HU" dirty="0"/>
          </a:p>
          <a:p>
            <a:r>
              <a:rPr lang="hu-HU" dirty="0"/>
              <a:t>vagyis az anyag jóformán egy üres komponens</a:t>
            </a:r>
            <a:endParaRPr lang="en-US" dirty="0"/>
          </a:p>
        </p:txBody>
      </p:sp>
      <p:grpSp>
        <p:nvGrpSpPr>
          <p:cNvPr id="11" name="Group 10"/>
          <p:cNvGrpSpPr/>
          <p:nvPr/>
        </p:nvGrpSpPr>
        <p:grpSpPr>
          <a:xfrm>
            <a:off x="3955312" y="546005"/>
            <a:ext cx="4776737" cy="1719984"/>
            <a:chOff x="-746765" y="1361724"/>
            <a:chExt cx="12691054" cy="4569733"/>
          </a:xfrm>
        </p:grpSpPr>
        <p:sp>
          <p:nvSpPr>
            <p:cNvPr id="14" name="Rectangle 13"/>
            <p:cNvSpPr/>
            <p:nvPr/>
          </p:nvSpPr>
          <p:spPr>
            <a:xfrm>
              <a:off x="-746765" y="2558487"/>
              <a:ext cx="3212060"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latin typeface="Whipsmart" panose="020B0502030203050204" pitchFamily="34" charset="0"/>
                </a:rPr>
                <a:t>GameObject</a:t>
              </a:r>
              <a:endParaRPr lang="en-US" sz="135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Mesh</a:t>
              </a:r>
            </a:p>
          </p:txBody>
        </p:sp>
        <p:cxnSp>
          <p:nvCxnSpPr>
            <p:cNvPr id="16" name="Straight Arrow Connector 15"/>
            <p:cNvCxnSpPr>
              <a:cxnSpLocks/>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6442" y="4506070"/>
              <a:ext cx="2652117"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Geometry</a:t>
              </a:r>
            </a:p>
          </p:txBody>
        </p:sp>
        <p:cxnSp>
          <p:nvCxnSpPr>
            <p:cNvPr id="19" name="Straight Arrow Connector 18"/>
            <p:cNvCxnSpPr>
              <a:stCxn id="15" idx="2"/>
              <a:endCxn id="17" idx="0"/>
            </p:cNvCxnSpPr>
            <p:nvPr/>
          </p:nvCxnSpPr>
          <p:spPr>
            <a:xfrm>
              <a:off x="4226858" y="3986114"/>
              <a:ext cx="35642"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Program</a:t>
              </a:r>
            </a:p>
          </p:txBody>
        </p:sp>
        <p:sp>
          <p:nvSpPr>
            <p:cNvPr id="27" name="Rectangle 26"/>
            <p:cNvSpPr/>
            <p:nvPr/>
          </p:nvSpPr>
          <p:spPr>
            <a:xfrm>
              <a:off x="8895582" y="1361724"/>
              <a:ext cx="1189324"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b="1" dirty="0">
                  <a:latin typeface="Whipsmart" panose="020B0502030203050204" pitchFamily="34" charset="0"/>
                </a:rPr>
                <a:t>VS</a:t>
              </a:r>
              <a:endParaRPr lang="en-US" sz="135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490245" y="1912201"/>
              <a:ext cx="1010728"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0" y="1361724"/>
              <a:ext cx="1189324"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b="1" dirty="0">
                  <a:latin typeface="Whipsmart" panose="020B0502030203050204" pitchFamily="34" charset="0"/>
                </a:rPr>
                <a:t>FS</a:t>
              </a:r>
              <a:endParaRPr lang="en-US" sz="1350" b="1" dirty="0">
                <a:latin typeface="Whipsmart" panose="020B0502030203050204" pitchFamily="34" charset="0"/>
              </a:endParaRPr>
            </a:p>
          </p:txBody>
        </p:sp>
        <p:cxnSp>
          <p:nvCxnSpPr>
            <p:cNvPr id="31" name="Straight Arrow Connector 30"/>
            <p:cNvCxnSpPr>
              <a:cxnSpLocks/>
              <a:stCxn id="26" idx="0"/>
              <a:endCxn id="30" idx="2"/>
            </p:cNvCxnSpPr>
            <p:nvPr/>
          </p:nvCxnSpPr>
          <p:spPr>
            <a:xfrm flipV="1">
              <a:off x="10500973" y="1895660"/>
              <a:ext cx="76879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523032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Uniformok, textúrák az anyagban</a:t>
            </a:r>
            <a:endParaRPr lang="en-US" dirty="0"/>
          </a:p>
        </p:txBody>
      </p:sp>
      <p:sp>
        <p:nvSpPr>
          <p:cNvPr id="3" name="Content Placeholder 2"/>
          <p:cNvSpPr>
            <a:spLocks noGrp="1"/>
          </p:cNvSpPr>
          <p:nvPr>
            <p:ph idx="1"/>
          </p:nvPr>
        </p:nvSpPr>
        <p:spPr/>
        <p:txBody>
          <a:bodyPr/>
          <a:lstStyle/>
          <a:p>
            <a:r>
              <a:rPr lang="hu-HU" dirty="0"/>
              <a:t>két anyag használhatja ugyanazt a </a:t>
            </a:r>
            <a:r>
              <a:rPr lang="en-US" dirty="0" err="1"/>
              <a:t>WebGL</a:t>
            </a:r>
            <a:r>
              <a:rPr lang="en-US" dirty="0"/>
              <a:t> program</a:t>
            </a:r>
            <a:r>
              <a:rPr lang="hu-HU" dirty="0" err="1"/>
              <a:t>ot</a:t>
            </a:r>
            <a:endParaRPr lang="hu-HU" dirty="0"/>
          </a:p>
          <a:p>
            <a:r>
              <a:rPr lang="hu-HU" dirty="0"/>
              <a:t>eltérő szín- és </a:t>
            </a:r>
            <a:r>
              <a:rPr lang="hu-HU" dirty="0" err="1"/>
              <a:t>textúrabeállításokkal</a:t>
            </a:r>
            <a:endParaRPr lang="hu-HU" dirty="0"/>
          </a:p>
          <a:p>
            <a:r>
              <a:rPr lang="hu-HU" dirty="0"/>
              <a:t>minden anyagnak a saját uniform-értékeit kell tárolnia, a textúrákat beleértve</a:t>
            </a:r>
          </a:p>
          <a:p>
            <a:pPr lvl="1"/>
            <a:r>
              <a:rPr lang="hu-HU" dirty="0"/>
              <a:t>de milyen uniformok vannak?</a:t>
            </a:r>
          </a:p>
          <a:p>
            <a:pPr lvl="1"/>
            <a:r>
              <a:rPr lang="hu-HU" dirty="0"/>
              <a:t>a használt </a:t>
            </a:r>
            <a:r>
              <a:rPr lang="hu-HU" dirty="0" err="1"/>
              <a:t>shadertől</a:t>
            </a:r>
            <a:r>
              <a:rPr lang="hu-HU" dirty="0"/>
              <a:t> függ</a:t>
            </a:r>
          </a:p>
          <a:p>
            <a:pPr lvl="1"/>
            <a:r>
              <a:rPr lang="hu-HU" dirty="0" err="1"/>
              <a:t>shader</a:t>
            </a:r>
            <a:r>
              <a:rPr lang="hu-HU" dirty="0"/>
              <a:t> </a:t>
            </a:r>
            <a:r>
              <a:rPr lang="hu-HU" dirty="0" err="1"/>
              <a:t>reflection</a:t>
            </a:r>
            <a:r>
              <a:rPr lang="hu-HU" dirty="0"/>
              <a:t> kell hozzá</a:t>
            </a:r>
          </a:p>
        </p:txBody>
      </p:sp>
    </p:spTree>
    <p:extLst>
      <p:ext uri="{BB962C8B-B14F-4D97-AF65-F5344CB8AC3E}">
        <p14:creationId xmlns:p14="http://schemas.microsoft.com/office/powerpoint/2010/main" val="28510330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Más uniformok</a:t>
            </a:r>
            <a:endParaRPr lang="en-US" dirty="0"/>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hu-HU" dirty="0"/>
              <a:t>kameramátrixok, </a:t>
            </a:r>
            <a:r>
              <a:rPr lang="hu-HU" dirty="0" err="1"/>
              <a:t>fényforrástulajdonságok</a:t>
            </a:r>
            <a:endParaRPr lang="hu-HU" dirty="0"/>
          </a:p>
          <a:p>
            <a:r>
              <a:rPr lang="hu-HU" dirty="0"/>
              <a:t>per </a:t>
            </a:r>
            <a:r>
              <a:rPr lang="hu-HU" dirty="0" err="1"/>
              <a:t>object</a:t>
            </a:r>
            <a:endParaRPr lang="hu-HU" dirty="0"/>
          </a:p>
          <a:p>
            <a:pPr lvl="1"/>
            <a:r>
              <a:rPr lang="hu-HU" dirty="0"/>
              <a:t>modellmátrix, animációs fázis</a:t>
            </a:r>
          </a:p>
          <a:p>
            <a:pPr marL="342900" lvl="1" indent="0">
              <a:buNone/>
            </a:pPr>
            <a:endParaRPr lang="hu-HU" dirty="0"/>
          </a:p>
          <a:p>
            <a:r>
              <a:rPr lang="hu-HU" dirty="0"/>
              <a:t>ezeket is be kell állítani rajzolás előtt</a:t>
            </a:r>
          </a:p>
        </p:txBody>
      </p:sp>
    </p:spTree>
    <p:extLst>
      <p:ext uri="{BB962C8B-B14F-4D97-AF65-F5344CB8AC3E}">
        <p14:creationId xmlns:p14="http://schemas.microsoft.com/office/powerpoint/2010/main" val="42673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Árnyaló-visszavetítés</a:t>
            </a:r>
            <a:br>
              <a:rPr lang="hu-HU" dirty="0"/>
            </a:br>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a:t>csúcspont- és </a:t>
            </a:r>
            <a:r>
              <a:rPr lang="hu-HU" dirty="0" err="1"/>
              <a:t>képpontárnyalók</a:t>
            </a:r>
            <a:endParaRPr lang="hu-HU" dirty="0"/>
          </a:p>
          <a:p>
            <a:pPr lvl="1"/>
            <a:r>
              <a:rPr lang="hu-HU" dirty="0"/>
              <a:t>bementek</a:t>
            </a:r>
          </a:p>
          <a:p>
            <a:pPr lvl="1"/>
            <a:r>
              <a:rPr lang="hu-HU" dirty="0"/>
              <a:t>kimenetek</a:t>
            </a:r>
          </a:p>
          <a:p>
            <a:pPr lvl="1"/>
            <a:r>
              <a:rPr lang="hu-HU" dirty="0"/>
              <a:t>utasításszám</a:t>
            </a:r>
          </a:p>
          <a:p>
            <a:pPr lvl="1"/>
            <a:r>
              <a:rPr lang="hu-HU" dirty="0"/>
              <a:t>erőforrások kapcsolódási pontjai</a:t>
            </a:r>
          </a:p>
          <a:p>
            <a:pPr lvl="1"/>
            <a:r>
              <a:rPr lang="hu-HU" b="1" dirty="0"/>
              <a:t>uniform változók</a:t>
            </a:r>
          </a:p>
          <a:p>
            <a:pPr lvl="1"/>
            <a:endParaRPr lang="en-US" dirty="0"/>
          </a:p>
        </p:txBody>
      </p:sp>
    </p:spTree>
    <p:extLst>
      <p:ext uri="{BB962C8B-B14F-4D97-AF65-F5344CB8AC3E}">
        <p14:creationId xmlns:p14="http://schemas.microsoft.com/office/powerpoint/2010/main" val="29237038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Mitől függ, hogy melyik uniform tartozik az anyaghoz?</a:t>
            </a:r>
            <a:endParaRPr lang="en-US" dirty="0"/>
          </a:p>
        </p:txBody>
      </p:sp>
      <p:sp>
        <p:nvSpPr>
          <p:cNvPr id="4" name="Content Placeholder 3"/>
          <p:cNvSpPr>
            <a:spLocks noGrp="1"/>
          </p:cNvSpPr>
          <p:nvPr>
            <p:ph idx="1"/>
          </p:nvPr>
        </p:nvSpPr>
        <p:spPr/>
        <p:txBody>
          <a:bodyPr/>
          <a:lstStyle/>
          <a:p>
            <a:r>
              <a:rPr lang="hu-HU" dirty="0"/>
              <a:t>az anyagokat nem változtatjuk</a:t>
            </a:r>
          </a:p>
          <a:p>
            <a:pPr lvl="1"/>
            <a:r>
              <a:rPr lang="hu-HU" dirty="0"/>
              <a:t>az elején legyártjuk és utána használjuk</a:t>
            </a:r>
          </a:p>
          <a:p>
            <a:r>
              <a:rPr lang="hu-HU" dirty="0"/>
              <a:t>de a </a:t>
            </a:r>
            <a:r>
              <a:rPr lang="en-US" dirty="0"/>
              <a:t>per-frame </a:t>
            </a:r>
            <a:r>
              <a:rPr lang="hu-HU" dirty="0"/>
              <a:t>és</a:t>
            </a:r>
            <a:r>
              <a:rPr lang="en-US" dirty="0"/>
              <a:t> per-object uniform</a:t>
            </a:r>
            <a:r>
              <a:rPr lang="hu-HU" dirty="0"/>
              <a:t>ok folyamatosan változnak</a:t>
            </a:r>
            <a:endParaRPr lang="en-US" dirty="0"/>
          </a:p>
        </p:txBody>
      </p:sp>
    </p:spTree>
    <p:extLst>
      <p:ext uri="{BB962C8B-B14F-4D97-AF65-F5344CB8AC3E}">
        <p14:creationId xmlns:p14="http://schemas.microsoft.com/office/powerpoint/2010/main" val="2309460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Komponensek újrahasznosítása</a:t>
            </a: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45128" y="5437415"/>
            <a:ext cx="857250" cy="386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transform</a:t>
            </a:r>
            <a:endParaRPr lang="en-US" sz="1350" dirty="0">
              <a:solidFill>
                <a:schemeClr val="tx1"/>
              </a:solidFill>
            </a:endParaRPr>
          </a:p>
        </p:txBody>
      </p:sp>
      <p:sp>
        <p:nvSpPr>
          <p:cNvPr id="12" name="Rectangle 11"/>
          <p:cNvSpPr/>
          <p:nvPr/>
        </p:nvSpPr>
        <p:spPr>
          <a:xfrm>
            <a:off x="3086100" y="5437413"/>
            <a:ext cx="947058" cy="386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pulse</a:t>
            </a:r>
            <a:endParaRPr lang="en-US" sz="1350" dirty="0">
              <a:solidFill>
                <a:schemeClr val="tx1"/>
              </a:solidFill>
            </a:endParaRPr>
          </a:p>
        </p:txBody>
      </p:sp>
      <p:sp>
        <p:nvSpPr>
          <p:cNvPr id="13" name="Rectangle 12"/>
          <p:cNvSpPr/>
          <p:nvPr/>
        </p:nvSpPr>
        <p:spPr>
          <a:xfrm>
            <a:off x="4403676" y="5437412"/>
            <a:ext cx="612322" cy="3863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a:t>
            </a:r>
            <a:endParaRPr lang="en-US" sz="1350" dirty="0">
              <a:solidFill>
                <a:schemeClr val="tx1"/>
              </a:solidFill>
            </a:endParaRPr>
          </a:p>
        </p:txBody>
      </p:sp>
      <p:sp>
        <p:nvSpPr>
          <p:cNvPr id="14" name="Rectangle 13"/>
          <p:cNvSpPr/>
          <p:nvPr/>
        </p:nvSpPr>
        <p:spPr>
          <a:xfrm>
            <a:off x="5330323" y="5437412"/>
            <a:ext cx="788809" cy="3863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blinking</a:t>
            </a:r>
            <a:endParaRPr lang="en-US" sz="1350" dirty="0">
              <a:solidFill>
                <a:schemeClr val="tx1"/>
              </a:solidFill>
            </a:endParaRPr>
          </a:p>
        </p:txBody>
      </p:sp>
      <p:sp>
        <p:nvSpPr>
          <p:cNvPr id="15" name="Rectangle 14"/>
          <p:cNvSpPr/>
          <p:nvPr/>
        </p:nvSpPr>
        <p:spPr>
          <a:xfrm>
            <a:off x="6433457" y="5437412"/>
            <a:ext cx="788809" cy="386321"/>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sp>
        <p:nvSpPr>
          <p:cNvPr id="16" name="Rectangle 15"/>
          <p:cNvSpPr/>
          <p:nvPr/>
        </p:nvSpPr>
        <p:spPr>
          <a:xfrm>
            <a:off x="1845128" y="4753093"/>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cxnSp>
        <p:nvCxnSpPr>
          <p:cNvPr id="18" name="Straight Arrow Connector 17"/>
          <p:cNvCxnSpPr>
            <a:stCxn id="16" idx="2"/>
            <a:endCxn id="11" idx="0"/>
          </p:cNvCxnSpPr>
          <p:nvPr/>
        </p:nvCxnSpPr>
        <p:spPr>
          <a:xfrm>
            <a:off x="2273753" y="5139414"/>
            <a:ext cx="0" cy="29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2305456" y="5139414"/>
            <a:ext cx="2404382"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131003" y="4753093"/>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blinky</a:t>
            </a:r>
            <a:endParaRPr lang="en-US" sz="1350" dirty="0">
              <a:solidFill>
                <a:schemeClr val="tx1"/>
              </a:solidFill>
            </a:endParaRPr>
          </a:p>
        </p:txBody>
      </p:sp>
      <p:cxnSp>
        <p:nvCxnSpPr>
          <p:cNvPr id="26" name="Straight Arrow Connector 25"/>
          <p:cNvCxnSpPr>
            <a:stCxn id="25" idx="2"/>
          </p:cNvCxnSpPr>
          <p:nvPr/>
        </p:nvCxnSpPr>
        <p:spPr>
          <a:xfrm flipH="1">
            <a:off x="2242052" y="5139414"/>
            <a:ext cx="1317576"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3591330" y="5139414"/>
            <a:ext cx="2133398"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42469" y="4772207"/>
            <a:ext cx="947058"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jelly</a:t>
            </a:r>
            <a:endParaRPr lang="en-US" sz="1350" dirty="0">
              <a:solidFill>
                <a:schemeClr val="tx1"/>
              </a:solidFill>
            </a:endParaRPr>
          </a:p>
        </p:txBody>
      </p:sp>
      <p:cxnSp>
        <p:nvCxnSpPr>
          <p:cNvPr id="33" name="Straight Arrow Connector 32"/>
          <p:cNvCxnSpPr>
            <a:stCxn id="32" idx="2"/>
            <a:endCxn id="12" idx="0"/>
          </p:cNvCxnSpPr>
          <p:nvPr/>
        </p:nvCxnSpPr>
        <p:spPr>
          <a:xfrm flipH="1">
            <a:off x="3559629" y="5158528"/>
            <a:ext cx="1456369" cy="27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4709837" y="5158528"/>
            <a:ext cx="306161" cy="27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67136" y="4782003"/>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mixed jelly</a:t>
            </a:r>
            <a:endParaRPr lang="en-US" sz="1350" dirty="0">
              <a:solidFill>
                <a:schemeClr val="tx1"/>
              </a:solidFill>
            </a:endParaRPr>
          </a:p>
        </p:txBody>
      </p:sp>
      <p:cxnSp>
        <p:nvCxnSpPr>
          <p:cNvPr id="40" name="Straight Arrow Connector 39"/>
          <p:cNvCxnSpPr>
            <a:stCxn id="39" idx="2"/>
            <a:endCxn id="12" idx="0"/>
          </p:cNvCxnSpPr>
          <p:nvPr/>
        </p:nvCxnSpPr>
        <p:spPr>
          <a:xfrm flipH="1">
            <a:off x="3559629" y="5168324"/>
            <a:ext cx="3074019" cy="269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6633649" y="5168324"/>
            <a:ext cx="194213" cy="269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845128" y="4133444"/>
            <a:ext cx="857251" cy="38632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solid blue</a:t>
            </a:r>
            <a:endParaRPr lang="en-US" sz="1350" dirty="0">
              <a:solidFill>
                <a:schemeClr val="bg1"/>
              </a:solidFill>
            </a:endParaRPr>
          </a:p>
        </p:txBody>
      </p:sp>
      <p:cxnSp>
        <p:nvCxnSpPr>
          <p:cNvPr id="49" name="Straight Arrow Connector 48"/>
          <p:cNvCxnSpPr>
            <a:stCxn id="48" idx="2"/>
            <a:endCxn id="16" idx="0"/>
          </p:cNvCxnSpPr>
          <p:nvPr/>
        </p:nvCxnSpPr>
        <p:spPr>
          <a:xfrm>
            <a:off x="2273753" y="4519765"/>
            <a:ext cx="0"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83064" y="4133444"/>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3" y="4519765"/>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816492" y="4138342"/>
            <a:ext cx="926176" cy="3863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slow green</a:t>
            </a:r>
            <a:endParaRPr lang="en-US" sz="1350" dirty="0">
              <a:solidFill>
                <a:schemeClr val="bg1"/>
              </a:solidFill>
            </a:endParaRPr>
          </a:p>
        </p:txBody>
      </p:sp>
      <p:sp>
        <p:nvSpPr>
          <p:cNvPr id="63" name="Rectangle 62"/>
          <p:cNvSpPr/>
          <p:nvPr/>
        </p:nvSpPr>
        <p:spPr>
          <a:xfrm>
            <a:off x="4844343" y="4136228"/>
            <a:ext cx="975934" cy="386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fast purple</a:t>
            </a:r>
            <a:endParaRPr lang="en-US" sz="1350" dirty="0">
              <a:solidFill>
                <a:schemeClr val="bg1"/>
              </a:solidFill>
            </a:endParaRPr>
          </a:p>
        </p:txBody>
      </p:sp>
      <p:cxnSp>
        <p:nvCxnSpPr>
          <p:cNvPr id="64" name="Straight Arrow Connector 63"/>
          <p:cNvCxnSpPr>
            <a:stCxn id="62" idx="2"/>
            <a:endCxn id="25" idx="0"/>
          </p:cNvCxnSpPr>
          <p:nvPr/>
        </p:nvCxnSpPr>
        <p:spPr>
          <a:xfrm flipH="1">
            <a:off x="3559629" y="4524663"/>
            <a:ext cx="719951" cy="22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3559629" y="4522549"/>
            <a:ext cx="1772681" cy="230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262301" y="4148761"/>
            <a:ext cx="1333024" cy="386321"/>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orange vanilla</a:t>
            </a:r>
            <a:endParaRPr lang="en-US" sz="1350" dirty="0">
              <a:solidFill>
                <a:schemeClr val="tx1"/>
              </a:solidFill>
            </a:endParaRPr>
          </a:p>
        </p:txBody>
      </p:sp>
      <p:cxnSp>
        <p:nvCxnSpPr>
          <p:cNvPr id="71" name="Straight Arrow Connector 70"/>
          <p:cNvCxnSpPr>
            <a:stCxn id="70" idx="2"/>
            <a:endCxn id="39" idx="0"/>
          </p:cNvCxnSpPr>
          <p:nvPr/>
        </p:nvCxnSpPr>
        <p:spPr>
          <a:xfrm flipH="1">
            <a:off x="6633648" y="4535081"/>
            <a:ext cx="295165"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7" y="3526378"/>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Heart 74"/>
          <p:cNvSpPr/>
          <p:nvPr/>
        </p:nvSpPr>
        <p:spPr>
          <a:xfrm>
            <a:off x="8483493" y="3565960"/>
            <a:ext cx="320556" cy="332327"/>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gular Pentagon 75"/>
          <p:cNvSpPr/>
          <p:nvPr/>
        </p:nvSpPr>
        <p:spPr>
          <a:xfrm>
            <a:off x="4844342" y="3491777"/>
            <a:ext cx="453894" cy="441981"/>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Moon 76"/>
          <p:cNvSpPr/>
          <p:nvPr/>
        </p:nvSpPr>
        <p:spPr>
          <a:xfrm>
            <a:off x="6119131" y="3543444"/>
            <a:ext cx="322496" cy="386321"/>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5-Point Star 77"/>
          <p:cNvSpPr/>
          <p:nvPr/>
        </p:nvSpPr>
        <p:spPr>
          <a:xfrm>
            <a:off x="2392717" y="2909738"/>
            <a:ext cx="390347" cy="37277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79" name="Straight Arrow Connector 78"/>
          <p:cNvCxnSpPr>
            <a:stCxn id="78" idx="2"/>
            <a:endCxn id="74" idx="0"/>
          </p:cNvCxnSpPr>
          <p:nvPr/>
        </p:nvCxnSpPr>
        <p:spPr>
          <a:xfrm flipH="1">
            <a:off x="2040301" y="3282516"/>
            <a:ext cx="426967" cy="243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2989378" y="2928460"/>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3" name="Straight Arrow Connector 82"/>
          <p:cNvCxnSpPr>
            <a:stCxn id="78" idx="2"/>
            <a:endCxn id="48" idx="0"/>
          </p:cNvCxnSpPr>
          <p:nvPr/>
        </p:nvCxnSpPr>
        <p:spPr>
          <a:xfrm flipH="1">
            <a:off x="2273754" y="3282516"/>
            <a:ext cx="193514" cy="85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235474" y="3301238"/>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9" y="3301238"/>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4973909" y="2830421"/>
            <a:ext cx="453894" cy="441981"/>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96" name="Straight Arrow Connector 95"/>
          <p:cNvCxnSpPr>
            <a:stCxn id="95" idx="2"/>
            <a:endCxn id="76" idx="0"/>
          </p:cNvCxnSpPr>
          <p:nvPr/>
        </p:nvCxnSpPr>
        <p:spPr>
          <a:xfrm>
            <a:off x="5060596" y="3272402"/>
            <a:ext cx="10694" cy="21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4366067" y="3308822"/>
            <a:ext cx="705222" cy="18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4279381" y="2866841"/>
            <a:ext cx="453894" cy="441981"/>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03" name="Straight Arrow Connector 102"/>
          <p:cNvCxnSpPr>
            <a:stCxn id="102" idx="2"/>
            <a:endCxn id="52" idx="0"/>
          </p:cNvCxnSpPr>
          <p:nvPr/>
        </p:nvCxnSpPr>
        <p:spPr>
          <a:xfrm flipH="1">
            <a:off x="3259435" y="3308822"/>
            <a:ext cx="1106633" cy="8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5929799" y="2885295"/>
            <a:ext cx="322496" cy="386321"/>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09" name="Straight Arrow Connector 108"/>
          <p:cNvCxnSpPr>
            <a:stCxn id="95" idx="2"/>
            <a:endCxn id="62" idx="0"/>
          </p:cNvCxnSpPr>
          <p:nvPr/>
        </p:nvCxnSpPr>
        <p:spPr>
          <a:xfrm flipH="1">
            <a:off x="4279580" y="3272402"/>
            <a:ext cx="781016" cy="86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5332310" y="3271616"/>
            <a:ext cx="919985" cy="86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6252295" y="3271616"/>
            <a:ext cx="189332" cy="27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7282364" y="2897528"/>
            <a:ext cx="320556" cy="332327"/>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19" name="Straight Arrow Connector 118"/>
          <p:cNvCxnSpPr>
            <a:stCxn id="118" idx="1"/>
            <a:endCxn id="70" idx="0"/>
          </p:cNvCxnSpPr>
          <p:nvPr/>
        </p:nvCxnSpPr>
        <p:spPr>
          <a:xfrm flipH="1">
            <a:off x="6928813" y="3229855"/>
            <a:ext cx="513830" cy="91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7442643" y="3229855"/>
            <a:ext cx="1201129" cy="41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3974085" y="3533857"/>
            <a:ext cx="518954" cy="3632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3567049" y="2936168"/>
            <a:ext cx="518954" cy="36323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35" name="Straight Arrow Connector 134"/>
          <p:cNvCxnSpPr>
            <a:stCxn id="134" idx="2"/>
            <a:endCxn id="48" idx="0"/>
          </p:cNvCxnSpPr>
          <p:nvPr/>
        </p:nvCxnSpPr>
        <p:spPr>
          <a:xfrm flipH="1">
            <a:off x="2273753" y="3299406"/>
            <a:ext cx="1552773" cy="83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3826526" y="3299405"/>
            <a:ext cx="407036" cy="23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799159" y="4164190"/>
            <a:ext cx="1333024" cy="386321"/>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spangled</a:t>
            </a:r>
            <a:endParaRPr lang="en-US" sz="1350" dirty="0">
              <a:solidFill>
                <a:schemeClr val="tx1"/>
              </a:solidFill>
            </a:endParaRPr>
          </a:p>
        </p:txBody>
      </p:sp>
      <p:cxnSp>
        <p:nvCxnSpPr>
          <p:cNvPr id="143" name="Straight Arrow Connector 142"/>
          <p:cNvCxnSpPr>
            <a:stCxn id="142" idx="2"/>
            <a:endCxn id="147" idx="0"/>
          </p:cNvCxnSpPr>
          <p:nvPr/>
        </p:nvCxnSpPr>
        <p:spPr>
          <a:xfrm flipH="1">
            <a:off x="8209080" y="4550510"/>
            <a:ext cx="256591"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542568" y="4797432"/>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cxnSp>
        <p:nvCxnSpPr>
          <p:cNvPr id="148" name="Straight Arrow Connector 147"/>
          <p:cNvCxnSpPr>
            <a:stCxn id="147" idx="2"/>
            <a:endCxn id="15" idx="0"/>
          </p:cNvCxnSpPr>
          <p:nvPr/>
        </p:nvCxnSpPr>
        <p:spPr>
          <a:xfrm flipH="1">
            <a:off x="6827862" y="5183753"/>
            <a:ext cx="1381219" cy="25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2273754" y="5183753"/>
            <a:ext cx="5935327" cy="2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8077898" y="2906868"/>
            <a:ext cx="518954" cy="363238"/>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56" name="Straight Arrow Connector 155"/>
          <p:cNvCxnSpPr>
            <a:stCxn id="155" idx="2"/>
            <a:endCxn id="142" idx="0"/>
          </p:cNvCxnSpPr>
          <p:nvPr/>
        </p:nvCxnSpPr>
        <p:spPr>
          <a:xfrm>
            <a:off x="8337375" y="3270106"/>
            <a:ext cx="128296" cy="89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4233562" y="3270106"/>
            <a:ext cx="4103813" cy="26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436435" y="1132021"/>
            <a:ext cx="2492378" cy="117705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5" name="Rectangle 164"/>
          <p:cNvSpPr/>
          <p:nvPr/>
        </p:nvSpPr>
        <p:spPr>
          <a:xfrm>
            <a:off x="4436435" y="1131091"/>
            <a:ext cx="893888" cy="59243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66" name="Straight Arrow Connector 165"/>
          <p:cNvCxnSpPr>
            <a:stCxn id="164" idx="2"/>
            <a:endCxn id="155" idx="0"/>
          </p:cNvCxnSpPr>
          <p:nvPr/>
        </p:nvCxnSpPr>
        <p:spPr>
          <a:xfrm>
            <a:off x="5682624" y="2309071"/>
            <a:ext cx="2654751" cy="59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3826527" y="1723524"/>
            <a:ext cx="1056853" cy="121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4489248" y="114940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3" name="Straight Arrow Connector 172"/>
          <p:cNvCxnSpPr>
            <a:stCxn id="172" idx="2"/>
            <a:endCxn id="80" idx="0"/>
          </p:cNvCxnSpPr>
          <p:nvPr/>
        </p:nvCxnSpPr>
        <p:spPr>
          <a:xfrm flipH="1">
            <a:off x="3184552" y="1402447"/>
            <a:ext cx="1344071" cy="152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4709837" y="1136540"/>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7" name="Straight Arrow Connector 176"/>
          <p:cNvCxnSpPr>
            <a:stCxn id="176" idx="2"/>
            <a:endCxn id="80" idx="0"/>
          </p:cNvCxnSpPr>
          <p:nvPr/>
        </p:nvCxnSpPr>
        <p:spPr>
          <a:xfrm flipH="1">
            <a:off x="3184552" y="1389585"/>
            <a:ext cx="1564660" cy="153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4939862" y="115011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2" name="Straight Arrow Connector 181"/>
          <p:cNvCxnSpPr>
            <a:stCxn id="181" idx="2"/>
            <a:endCxn id="80" idx="0"/>
          </p:cNvCxnSpPr>
          <p:nvPr/>
        </p:nvCxnSpPr>
        <p:spPr>
          <a:xfrm flipH="1">
            <a:off x="3184552" y="1403158"/>
            <a:ext cx="1794685" cy="152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4638369" y="1417190"/>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6" name="Straight Arrow Connector 185"/>
          <p:cNvCxnSpPr>
            <a:stCxn id="185" idx="2"/>
            <a:endCxn id="80" idx="0"/>
          </p:cNvCxnSpPr>
          <p:nvPr/>
        </p:nvCxnSpPr>
        <p:spPr>
          <a:xfrm flipH="1">
            <a:off x="3184552" y="1670235"/>
            <a:ext cx="1493192" cy="125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4860936" y="1404931"/>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52" y="1603599"/>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9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Uniform</a:t>
            </a:r>
            <a:r>
              <a:rPr lang="hu-HU" dirty="0"/>
              <a:t>ok és komponensek</a:t>
            </a:r>
            <a:br>
              <a:rPr lang="hu-HU" dirty="0"/>
            </a:b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45128" y="5437415"/>
            <a:ext cx="857250" cy="386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transform</a:t>
            </a:r>
            <a:endParaRPr lang="en-US" sz="1350" dirty="0">
              <a:solidFill>
                <a:schemeClr val="tx1"/>
              </a:solidFill>
            </a:endParaRPr>
          </a:p>
        </p:txBody>
      </p:sp>
      <p:sp>
        <p:nvSpPr>
          <p:cNvPr id="12" name="Rectangle 11"/>
          <p:cNvSpPr/>
          <p:nvPr/>
        </p:nvSpPr>
        <p:spPr>
          <a:xfrm>
            <a:off x="3086100" y="5437413"/>
            <a:ext cx="947058" cy="386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pulse</a:t>
            </a:r>
            <a:endParaRPr lang="en-US" sz="1350" dirty="0">
              <a:solidFill>
                <a:schemeClr val="tx1"/>
              </a:solidFill>
            </a:endParaRPr>
          </a:p>
        </p:txBody>
      </p:sp>
      <p:sp>
        <p:nvSpPr>
          <p:cNvPr id="13" name="Rectangle 12"/>
          <p:cNvSpPr/>
          <p:nvPr/>
        </p:nvSpPr>
        <p:spPr>
          <a:xfrm>
            <a:off x="4403676" y="5437412"/>
            <a:ext cx="612322" cy="3863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a:t>
            </a:r>
            <a:endParaRPr lang="en-US" sz="1350" dirty="0">
              <a:solidFill>
                <a:schemeClr val="tx1"/>
              </a:solidFill>
            </a:endParaRPr>
          </a:p>
        </p:txBody>
      </p:sp>
      <p:sp>
        <p:nvSpPr>
          <p:cNvPr id="14" name="Rectangle 13"/>
          <p:cNvSpPr/>
          <p:nvPr/>
        </p:nvSpPr>
        <p:spPr>
          <a:xfrm>
            <a:off x="5330323" y="5437412"/>
            <a:ext cx="788809" cy="3863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blinking</a:t>
            </a:r>
            <a:endParaRPr lang="en-US" sz="1350" dirty="0">
              <a:solidFill>
                <a:schemeClr val="tx1"/>
              </a:solidFill>
            </a:endParaRPr>
          </a:p>
        </p:txBody>
      </p:sp>
      <p:sp>
        <p:nvSpPr>
          <p:cNvPr id="15" name="Rectangle 14"/>
          <p:cNvSpPr/>
          <p:nvPr/>
        </p:nvSpPr>
        <p:spPr>
          <a:xfrm>
            <a:off x="6433457" y="5437412"/>
            <a:ext cx="788809" cy="386321"/>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sp>
        <p:nvSpPr>
          <p:cNvPr id="16" name="Rectangle 15"/>
          <p:cNvSpPr/>
          <p:nvPr/>
        </p:nvSpPr>
        <p:spPr>
          <a:xfrm>
            <a:off x="1845128" y="4753093"/>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cxnSp>
        <p:nvCxnSpPr>
          <p:cNvPr id="18" name="Straight Arrow Connector 17"/>
          <p:cNvCxnSpPr>
            <a:stCxn id="16" idx="2"/>
            <a:endCxn id="11" idx="0"/>
          </p:cNvCxnSpPr>
          <p:nvPr/>
        </p:nvCxnSpPr>
        <p:spPr>
          <a:xfrm>
            <a:off x="2273753" y="5139414"/>
            <a:ext cx="0" cy="29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2305456" y="5139414"/>
            <a:ext cx="2404382"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131003" y="4753093"/>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blinky</a:t>
            </a:r>
            <a:endParaRPr lang="en-US" sz="1350" dirty="0">
              <a:solidFill>
                <a:schemeClr val="tx1"/>
              </a:solidFill>
            </a:endParaRPr>
          </a:p>
        </p:txBody>
      </p:sp>
      <p:cxnSp>
        <p:nvCxnSpPr>
          <p:cNvPr id="26" name="Straight Arrow Connector 25"/>
          <p:cNvCxnSpPr>
            <a:stCxn id="25" idx="2"/>
          </p:cNvCxnSpPr>
          <p:nvPr/>
        </p:nvCxnSpPr>
        <p:spPr>
          <a:xfrm flipH="1">
            <a:off x="2242052" y="5139414"/>
            <a:ext cx="1317576"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3591330" y="5139414"/>
            <a:ext cx="2133398"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42469" y="4772207"/>
            <a:ext cx="947058"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jelly</a:t>
            </a:r>
            <a:endParaRPr lang="en-US" sz="1350" dirty="0">
              <a:solidFill>
                <a:schemeClr val="tx1"/>
              </a:solidFill>
            </a:endParaRPr>
          </a:p>
        </p:txBody>
      </p:sp>
      <p:cxnSp>
        <p:nvCxnSpPr>
          <p:cNvPr id="33" name="Straight Arrow Connector 32"/>
          <p:cNvCxnSpPr>
            <a:stCxn id="32" idx="2"/>
            <a:endCxn id="12" idx="0"/>
          </p:cNvCxnSpPr>
          <p:nvPr/>
        </p:nvCxnSpPr>
        <p:spPr>
          <a:xfrm flipH="1">
            <a:off x="3559629" y="5158528"/>
            <a:ext cx="1456369" cy="27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4709837" y="5158528"/>
            <a:ext cx="306161" cy="27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67136" y="4782003"/>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mixed jelly</a:t>
            </a:r>
            <a:endParaRPr lang="en-US" sz="1350" dirty="0">
              <a:solidFill>
                <a:schemeClr val="tx1"/>
              </a:solidFill>
            </a:endParaRPr>
          </a:p>
        </p:txBody>
      </p:sp>
      <p:cxnSp>
        <p:nvCxnSpPr>
          <p:cNvPr id="40" name="Straight Arrow Connector 39"/>
          <p:cNvCxnSpPr>
            <a:stCxn id="39" idx="2"/>
            <a:endCxn id="12" idx="0"/>
          </p:cNvCxnSpPr>
          <p:nvPr/>
        </p:nvCxnSpPr>
        <p:spPr>
          <a:xfrm flipH="1">
            <a:off x="3559629" y="5168324"/>
            <a:ext cx="3074019" cy="269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6633649" y="5168324"/>
            <a:ext cx="194213" cy="269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845128" y="4133444"/>
            <a:ext cx="857251" cy="38632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solid blue</a:t>
            </a:r>
            <a:endParaRPr lang="en-US" sz="1350" dirty="0">
              <a:solidFill>
                <a:schemeClr val="bg1"/>
              </a:solidFill>
            </a:endParaRPr>
          </a:p>
        </p:txBody>
      </p:sp>
      <p:cxnSp>
        <p:nvCxnSpPr>
          <p:cNvPr id="49" name="Straight Arrow Connector 48"/>
          <p:cNvCxnSpPr>
            <a:stCxn id="48" idx="2"/>
            <a:endCxn id="16" idx="0"/>
          </p:cNvCxnSpPr>
          <p:nvPr/>
        </p:nvCxnSpPr>
        <p:spPr>
          <a:xfrm>
            <a:off x="2273753" y="4519765"/>
            <a:ext cx="0"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83064" y="4133444"/>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3" y="4519765"/>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816492" y="4138342"/>
            <a:ext cx="926176" cy="3863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slow green</a:t>
            </a:r>
            <a:endParaRPr lang="en-US" sz="1350" dirty="0">
              <a:solidFill>
                <a:schemeClr val="bg1"/>
              </a:solidFill>
            </a:endParaRPr>
          </a:p>
        </p:txBody>
      </p:sp>
      <p:sp>
        <p:nvSpPr>
          <p:cNvPr id="63" name="Rectangle 62"/>
          <p:cNvSpPr/>
          <p:nvPr/>
        </p:nvSpPr>
        <p:spPr>
          <a:xfrm>
            <a:off x="4844343" y="4136228"/>
            <a:ext cx="975934" cy="386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fast purple</a:t>
            </a:r>
            <a:endParaRPr lang="en-US" sz="1350" dirty="0">
              <a:solidFill>
                <a:schemeClr val="bg1"/>
              </a:solidFill>
            </a:endParaRPr>
          </a:p>
        </p:txBody>
      </p:sp>
      <p:cxnSp>
        <p:nvCxnSpPr>
          <p:cNvPr id="64" name="Straight Arrow Connector 63"/>
          <p:cNvCxnSpPr>
            <a:stCxn id="62" idx="2"/>
            <a:endCxn id="25" idx="0"/>
          </p:cNvCxnSpPr>
          <p:nvPr/>
        </p:nvCxnSpPr>
        <p:spPr>
          <a:xfrm flipH="1">
            <a:off x="3559629" y="4524663"/>
            <a:ext cx="719951" cy="22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3559629" y="4522549"/>
            <a:ext cx="1772681" cy="230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262301" y="4148761"/>
            <a:ext cx="1333024" cy="386321"/>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orange vanilla</a:t>
            </a:r>
            <a:endParaRPr lang="en-US" sz="1350" dirty="0">
              <a:solidFill>
                <a:schemeClr val="tx1"/>
              </a:solidFill>
            </a:endParaRPr>
          </a:p>
        </p:txBody>
      </p:sp>
      <p:cxnSp>
        <p:nvCxnSpPr>
          <p:cNvPr id="71" name="Straight Arrow Connector 70"/>
          <p:cNvCxnSpPr>
            <a:stCxn id="70" idx="2"/>
            <a:endCxn id="39" idx="0"/>
          </p:cNvCxnSpPr>
          <p:nvPr/>
        </p:nvCxnSpPr>
        <p:spPr>
          <a:xfrm flipH="1">
            <a:off x="6633648" y="4535081"/>
            <a:ext cx="295165"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7" y="3526378"/>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Heart 74"/>
          <p:cNvSpPr/>
          <p:nvPr/>
        </p:nvSpPr>
        <p:spPr>
          <a:xfrm>
            <a:off x="8483493" y="3565960"/>
            <a:ext cx="320556" cy="332327"/>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gular Pentagon 75"/>
          <p:cNvSpPr/>
          <p:nvPr/>
        </p:nvSpPr>
        <p:spPr>
          <a:xfrm>
            <a:off x="4844342" y="3491777"/>
            <a:ext cx="453894" cy="441981"/>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Moon 76"/>
          <p:cNvSpPr/>
          <p:nvPr/>
        </p:nvSpPr>
        <p:spPr>
          <a:xfrm>
            <a:off x="6119131" y="3543444"/>
            <a:ext cx="322496" cy="386321"/>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5-Point Star 77"/>
          <p:cNvSpPr/>
          <p:nvPr/>
        </p:nvSpPr>
        <p:spPr>
          <a:xfrm>
            <a:off x="2392717" y="2909738"/>
            <a:ext cx="390347" cy="37277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79" name="Straight Arrow Connector 78"/>
          <p:cNvCxnSpPr>
            <a:stCxn id="78" idx="2"/>
            <a:endCxn id="74" idx="0"/>
          </p:cNvCxnSpPr>
          <p:nvPr/>
        </p:nvCxnSpPr>
        <p:spPr>
          <a:xfrm flipH="1">
            <a:off x="2040301" y="3282516"/>
            <a:ext cx="426967" cy="243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2989378" y="2928460"/>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3" name="Straight Arrow Connector 82"/>
          <p:cNvCxnSpPr>
            <a:stCxn id="78" idx="2"/>
            <a:endCxn id="48" idx="0"/>
          </p:cNvCxnSpPr>
          <p:nvPr/>
        </p:nvCxnSpPr>
        <p:spPr>
          <a:xfrm flipH="1">
            <a:off x="2273754" y="3282516"/>
            <a:ext cx="193514" cy="85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235474" y="3301238"/>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9" y="3301238"/>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4973909" y="2830421"/>
            <a:ext cx="453894" cy="441981"/>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96" name="Straight Arrow Connector 95"/>
          <p:cNvCxnSpPr>
            <a:stCxn id="95" idx="2"/>
            <a:endCxn id="76" idx="0"/>
          </p:cNvCxnSpPr>
          <p:nvPr/>
        </p:nvCxnSpPr>
        <p:spPr>
          <a:xfrm>
            <a:off x="5060596" y="3272402"/>
            <a:ext cx="10694" cy="21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4366067" y="3308822"/>
            <a:ext cx="705222" cy="18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4279381" y="2866841"/>
            <a:ext cx="453894" cy="441981"/>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03" name="Straight Arrow Connector 102"/>
          <p:cNvCxnSpPr>
            <a:stCxn id="102" idx="2"/>
            <a:endCxn id="52" idx="0"/>
          </p:cNvCxnSpPr>
          <p:nvPr/>
        </p:nvCxnSpPr>
        <p:spPr>
          <a:xfrm flipH="1">
            <a:off x="3259435" y="3308822"/>
            <a:ext cx="1106633" cy="8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5929799" y="2885295"/>
            <a:ext cx="322496" cy="386321"/>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09" name="Straight Arrow Connector 108"/>
          <p:cNvCxnSpPr>
            <a:stCxn id="95" idx="2"/>
            <a:endCxn id="62" idx="0"/>
          </p:cNvCxnSpPr>
          <p:nvPr/>
        </p:nvCxnSpPr>
        <p:spPr>
          <a:xfrm flipH="1">
            <a:off x="4279580" y="3272402"/>
            <a:ext cx="781016" cy="86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5332310" y="3271616"/>
            <a:ext cx="919985" cy="86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6252295" y="3271616"/>
            <a:ext cx="189332" cy="27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7282364" y="2897528"/>
            <a:ext cx="320556" cy="332327"/>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19" name="Straight Arrow Connector 118"/>
          <p:cNvCxnSpPr>
            <a:stCxn id="118" idx="1"/>
            <a:endCxn id="70" idx="0"/>
          </p:cNvCxnSpPr>
          <p:nvPr/>
        </p:nvCxnSpPr>
        <p:spPr>
          <a:xfrm flipH="1">
            <a:off x="6928813" y="3229855"/>
            <a:ext cx="513830" cy="91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7442643" y="3229855"/>
            <a:ext cx="1201129" cy="41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3974085" y="3533857"/>
            <a:ext cx="518954" cy="3632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3567049" y="2936168"/>
            <a:ext cx="518954" cy="36323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35" name="Straight Arrow Connector 134"/>
          <p:cNvCxnSpPr>
            <a:stCxn id="134" idx="2"/>
            <a:endCxn id="48" idx="0"/>
          </p:cNvCxnSpPr>
          <p:nvPr/>
        </p:nvCxnSpPr>
        <p:spPr>
          <a:xfrm flipH="1">
            <a:off x="2273753" y="3299406"/>
            <a:ext cx="1552773" cy="83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3826526" y="3299405"/>
            <a:ext cx="407036" cy="23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799159" y="4164190"/>
            <a:ext cx="1333024" cy="386321"/>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spangled</a:t>
            </a:r>
            <a:endParaRPr lang="en-US" sz="1350" dirty="0">
              <a:solidFill>
                <a:schemeClr val="tx1"/>
              </a:solidFill>
            </a:endParaRPr>
          </a:p>
        </p:txBody>
      </p:sp>
      <p:cxnSp>
        <p:nvCxnSpPr>
          <p:cNvPr id="143" name="Straight Arrow Connector 142"/>
          <p:cNvCxnSpPr>
            <a:stCxn id="142" idx="2"/>
            <a:endCxn id="147" idx="0"/>
          </p:cNvCxnSpPr>
          <p:nvPr/>
        </p:nvCxnSpPr>
        <p:spPr>
          <a:xfrm flipH="1">
            <a:off x="8209080" y="4550510"/>
            <a:ext cx="256591"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542568" y="4797432"/>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cxnSp>
        <p:nvCxnSpPr>
          <p:cNvPr id="148" name="Straight Arrow Connector 147"/>
          <p:cNvCxnSpPr>
            <a:stCxn id="147" idx="2"/>
            <a:endCxn id="15" idx="0"/>
          </p:cNvCxnSpPr>
          <p:nvPr/>
        </p:nvCxnSpPr>
        <p:spPr>
          <a:xfrm flipH="1">
            <a:off x="6827862" y="5183753"/>
            <a:ext cx="1381219" cy="25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2273754" y="5183753"/>
            <a:ext cx="5935327" cy="2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8077898" y="2906868"/>
            <a:ext cx="518954" cy="363238"/>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56" name="Straight Arrow Connector 155"/>
          <p:cNvCxnSpPr>
            <a:stCxn id="155" idx="2"/>
            <a:endCxn id="142" idx="0"/>
          </p:cNvCxnSpPr>
          <p:nvPr/>
        </p:nvCxnSpPr>
        <p:spPr>
          <a:xfrm>
            <a:off x="8337375" y="3270106"/>
            <a:ext cx="128296" cy="89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4233562" y="3270106"/>
            <a:ext cx="4103813" cy="26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436435" y="1132021"/>
            <a:ext cx="2492378" cy="117705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5" name="Rectangle 164"/>
          <p:cNvSpPr/>
          <p:nvPr/>
        </p:nvSpPr>
        <p:spPr>
          <a:xfrm>
            <a:off x="4436435" y="1131091"/>
            <a:ext cx="893888" cy="59243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66" name="Straight Arrow Connector 165"/>
          <p:cNvCxnSpPr>
            <a:stCxn id="164" idx="2"/>
            <a:endCxn id="155" idx="0"/>
          </p:cNvCxnSpPr>
          <p:nvPr/>
        </p:nvCxnSpPr>
        <p:spPr>
          <a:xfrm>
            <a:off x="5682624" y="2309071"/>
            <a:ext cx="2654751" cy="59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3826527" y="1723524"/>
            <a:ext cx="1056853" cy="121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4489248" y="114940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3" name="Straight Arrow Connector 172"/>
          <p:cNvCxnSpPr>
            <a:stCxn id="172" idx="2"/>
            <a:endCxn id="80" idx="0"/>
          </p:cNvCxnSpPr>
          <p:nvPr/>
        </p:nvCxnSpPr>
        <p:spPr>
          <a:xfrm flipH="1">
            <a:off x="3184552" y="1402447"/>
            <a:ext cx="1344071" cy="152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4709837" y="1136540"/>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7" name="Straight Arrow Connector 176"/>
          <p:cNvCxnSpPr>
            <a:stCxn id="176" idx="2"/>
            <a:endCxn id="80" idx="0"/>
          </p:cNvCxnSpPr>
          <p:nvPr/>
        </p:nvCxnSpPr>
        <p:spPr>
          <a:xfrm flipH="1">
            <a:off x="3184552" y="1389585"/>
            <a:ext cx="1564660" cy="153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4939862" y="115011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2" name="Straight Arrow Connector 181"/>
          <p:cNvCxnSpPr>
            <a:stCxn id="181" idx="2"/>
            <a:endCxn id="80" idx="0"/>
          </p:cNvCxnSpPr>
          <p:nvPr/>
        </p:nvCxnSpPr>
        <p:spPr>
          <a:xfrm flipH="1">
            <a:off x="3184552" y="1403158"/>
            <a:ext cx="1794685" cy="152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4638369" y="1417190"/>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6" name="Straight Arrow Connector 185"/>
          <p:cNvCxnSpPr>
            <a:stCxn id="185" idx="2"/>
            <a:endCxn id="80" idx="0"/>
          </p:cNvCxnSpPr>
          <p:nvPr/>
        </p:nvCxnSpPr>
        <p:spPr>
          <a:xfrm flipH="1">
            <a:off x="3184552" y="1670235"/>
            <a:ext cx="1493192" cy="125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4860936" y="1404931"/>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52" y="1603599"/>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570794" y="5394671"/>
            <a:ext cx="1235401"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p:txBody>
      </p:sp>
      <p:sp>
        <p:nvSpPr>
          <p:cNvPr id="88" name="Rounded Rectangle 87"/>
          <p:cNvSpPr/>
          <p:nvPr/>
        </p:nvSpPr>
        <p:spPr>
          <a:xfrm>
            <a:off x="2987235" y="5396556"/>
            <a:ext cx="1235401"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a:solidFill>
                  <a:srgbClr val="FF0000"/>
                </a:solidFill>
              </a:rPr>
              <a:t>time</a:t>
            </a:r>
          </a:p>
        </p:txBody>
      </p:sp>
      <p:sp>
        <p:nvSpPr>
          <p:cNvPr id="89" name="Rounded Rectangle 88"/>
          <p:cNvSpPr/>
          <p:nvPr/>
        </p:nvSpPr>
        <p:spPr>
          <a:xfrm>
            <a:off x="4279381" y="5403037"/>
            <a:ext cx="972766"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solidColor</a:t>
            </a:r>
            <a:endParaRPr lang="en-US" sz="1350" dirty="0">
              <a:solidFill>
                <a:srgbClr val="FF0000"/>
              </a:solidFill>
            </a:endParaRPr>
          </a:p>
        </p:txBody>
      </p:sp>
      <p:sp>
        <p:nvSpPr>
          <p:cNvPr id="90" name="Rounded Rectangle 89"/>
          <p:cNvSpPr/>
          <p:nvPr/>
        </p:nvSpPr>
        <p:spPr>
          <a:xfrm>
            <a:off x="5320832" y="5403037"/>
            <a:ext cx="917688"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blinkFreq</a:t>
            </a:r>
            <a:endParaRPr lang="en-US" sz="1350" dirty="0">
              <a:solidFill>
                <a:srgbClr val="FF0000"/>
              </a:solidFill>
            </a:endParaRPr>
          </a:p>
        </p:txBody>
      </p:sp>
      <p:sp>
        <p:nvSpPr>
          <p:cNvPr id="91" name="Rounded Rectangle 90"/>
          <p:cNvSpPr/>
          <p:nvPr/>
        </p:nvSpPr>
        <p:spPr>
          <a:xfrm>
            <a:off x="6421327" y="5383949"/>
            <a:ext cx="1097144"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stripeWidth</a:t>
            </a:r>
            <a:endParaRPr lang="en-US" sz="1350" dirty="0">
              <a:solidFill>
                <a:srgbClr val="FF0000"/>
              </a:solidFill>
            </a:endParaRPr>
          </a:p>
        </p:txBody>
      </p:sp>
    </p:spTree>
    <p:extLst>
      <p:ext uri="{BB962C8B-B14F-4D97-AF65-F5344CB8AC3E}">
        <p14:creationId xmlns:p14="http://schemas.microsoft.com/office/powerpoint/2010/main" val="26393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0"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0"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0"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0"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0"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0"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0"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0"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0"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0"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5" grpId="0" animBg="1"/>
      <p:bldP spid="32" grpId="0" animBg="1"/>
      <p:bldP spid="39" grpId="0" animBg="1"/>
      <p:bldP spid="62" grpId="0" animBg="1"/>
      <p:bldP spid="63" grpId="0" animBg="1"/>
      <p:bldP spid="70" grpId="0" animBg="1"/>
      <p:bldP spid="95" grpId="0" animBg="1"/>
      <p:bldP spid="108" grpId="0" animBg="1"/>
      <p:bldP spid="118" grpId="0" animBg="1"/>
      <p:bldP spid="6" grpId="0" animBg="1"/>
      <p:bldP spid="88" grpId="0" animBg="1"/>
      <p:bldP spid="89" grpId="0" animBg="1"/>
      <p:bldP spid="90" grpId="0" animBg="1"/>
      <p:bldP spid="9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a:t>vizsgálhatjuk a lefordított és linkelt </a:t>
            </a:r>
            <a:r>
              <a:rPr lang="hu-HU" b="1" dirty="0">
                <a:solidFill>
                  <a:srgbClr val="FF0000"/>
                </a:solidFill>
              </a:rPr>
              <a:t>programokat</a:t>
            </a:r>
            <a:endParaRPr lang="en-US" b="1" dirty="0">
              <a:solidFill>
                <a:srgbClr val="FF0000"/>
              </a:solidFill>
            </a:endParaRPr>
          </a:p>
          <a:p>
            <a:pPr lvl="1"/>
            <a:r>
              <a:rPr lang="hu-HU" dirty="0"/>
              <a:t>szerezzünk információt az árnyalókban használt </a:t>
            </a:r>
            <a:r>
              <a:rPr lang="en-US" b="1" dirty="0"/>
              <a:t>uniform </a:t>
            </a:r>
            <a:r>
              <a:rPr lang="hu-HU" b="1" dirty="0"/>
              <a:t>változókról </a:t>
            </a:r>
          </a:p>
          <a:p>
            <a:pPr lvl="1"/>
            <a:r>
              <a:rPr lang="hu-HU" dirty="0"/>
              <a:t>ez alapján fogunk </a:t>
            </a:r>
            <a:r>
              <a:rPr lang="hu-HU" dirty="0" err="1"/>
              <a:t>Kotlin</a:t>
            </a:r>
            <a:r>
              <a:rPr lang="hu-HU" dirty="0"/>
              <a:t> változókat létrehozni</a:t>
            </a:r>
          </a:p>
          <a:p>
            <a:pPr lvl="1"/>
            <a:endParaRPr lang="en-US" dirty="0"/>
          </a:p>
        </p:txBody>
      </p:sp>
      <p:sp>
        <p:nvSpPr>
          <p:cNvPr id="4" name="Rectangle 3"/>
          <p:cNvSpPr/>
          <p:nvPr/>
        </p:nvSpPr>
        <p:spPr>
          <a:xfrm>
            <a:off x="0" y="3908959"/>
            <a:ext cx="9144000" cy="24440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16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5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15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15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15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00"/>
                </a:solidFill>
                <a:latin typeface="Consolas" panose="020B0609020204030204" pitchFamily="49" charset="0"/>
                <a:ea typeface="Times New Roman" panose="02020603050405020304" pitchFamily="18" charset="0"/>
              </a:rPr>
              <a:t>location </a:t>
            </a:r>
            <a:r>
              <a:rPr lang="en-US" sz="1600" dirty="0">
                <a:solidFill>
                  <a:srgbClr val="C70040"/>
                </a:solidFill>
                <a:latin typeface="Consolas" panose="020B0609020204030204" pitchFamily="49" charset="0"/>
                <a:ea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rPr>
              <a:t>gl</a:t>
            </a:r>
            <a:r>
              <a:rPr lang="en-US" sz="1600" dirty="0" err="1">
                <a:solidFill>
                  <a:srgbClr val="C70040"/>
                </a:solidFill>
                <a:latin typeface="Consolas" panose="020B0609020204030204" pitchFamily="49" charset="0"/>
                <a:ea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rPr>
              <a:t>getUniformLocation</a:t>
            </a:r>
            <a:r>
              <a:rPr lang="en-US" sz="1600" dirty="0">
                <a:solidFill>
                  <a:srgbClr val="000000"/>
                </a:solidFill>
                <a:latin typeface="Consolas" panose="020B0609020204030204" pitchFamily="49" charset="0"/>
                <a:ea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rPr>
              <a:t>glProgram</a:t>
            </a:r>
            <a:r>
              <a:rPr lang="en-US" sz="1600" dirty="0">
                <a:solidFill>
                  <a:srgbClr val="000000"/>
                </a:solidFill>
                <a:latin typeface="Consolas" panose="020B0609020204030204" pitchFamily="49" charset="0"/>
                <a:ea typeface="Times New Roman" panose="02020603050405020304" pitchFamily="18" charset="0"/>
              </a:rPr>
              <a:t>, glUniform</a:t>
            </a:r>
            <a:r>
              <a:rPr lang="en-US" sz="1600" dirty="0">
                <a:solidFill>
                  <a:srgbClr val="C70040"/>
                </a:solidFill>
                <a:latin typeface="Consolas" panose="020B0609020204030204" pitchFamily="49" charset="0"/>
                <a:ea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rPr>
              <a:t>name)</a:t>
            </a:r>
            <a:r>
              <a:rPr lang="en-US" sz="1600" dirty="0">
                <a:solidFill>
                  <a:srgbClr val="C70040"/>
                </a:solidFill>
                <a:latin typeface="Consolas" panose="020B0609020204030204" pitchFamily="49" charset="0"/>
                <a:ea typeface="Times New Roman" panose="02020603050405020304" pitchFamily="18" charset="0"/>
              </a:rPr>
              <a:t>!!</a:t>
            </a:r>
            <a:endParaRPr lang="en-US" sz="1500" dirty="0">
              <a:latin typeface="Consolas" panose="020B0609020204030204" pitchFamily="49" charset="0"/>
              <a:ea typeface="Times New Roman" panose="02020603050405020304" pitchFamily="18" charset="0"/>
              <a:cs typeface="Consolas" panose="020B0609020204030204" pitchFamily="49" charset="0"/>
            </a:endParaRPr>
          </a:p>
          <a:p>
            <a:r>
              <a:rPr lang="hu-HU" sz="1500" dirty="0">
                <a:solidFill>
                  <a:schemeClr val="tx1"/>
                </a:solidFill>
                <a:latin typeface="Consolas" panose="020B0609020204030204" pitchFamily="49" charset="0"/>
                <a:cs typeface="Consolas" panose="020B0609020204030204" pitchFamily="49" charset="0"/>
              </a:rPr>
              <a:t>  </a:t>
            </a:r>
            <a:r>
              <a:rPr lang="en-US" sz="15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7365039" y="4227880"/>
            <a:ext cx="1395524" cy="1431161"/>
          </a:xfrm>
          <a:prstGeom prst="rect">
            <a:avLst/>
          </a:prstGeom>
          <a:noFill/>
        </p:spPr>
        <p:txBody>
          <a:bodyPr wrap="square" rtlCol="0">
            <a:spAutoFit/>
          </a:bodyPr>
          <a:lstStyle/>
          <a:p>
            <a:r>
              <a:rPr lang="en-US" sz="8700" dirty="0">
                <a:solidFill>
                  <a:srgbClr val="C00000"/>
                </a:solidFill>
                <a:latin typeface="Whipsmart" panose="020B0502030203050204" pitchFamily="34" charset="0"/>
                <a:sym typeface="Webdings" panose="05030102010509060703" pitchFamily="18" charset="2"/>
              </a:rPr>
              <a:t></a:t>
            </a:r>
            <a:endParaRPr lang="en-US" sz="87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8185517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4287355" cy="994172"/>
          </a:xfrm>
        </p:spPr>
        <p:txBody>
          <a:bodyPr>
            <a:normAutofit fontScale="90000"/>
          </a:bodyPr>
          <a:lstStyle/>
          <a:p>
            <a:r>
              <a:rPr lang="en-US" dirty="0" err="1"/>
              <a:t>Unifo</a:t>
            </a:r>
            <a:r>
              <a:rPr lang="hu-HU" dirty="0"/>
              <a:t>r</a:t>
            </a:r>
            <a:r>
              <a:rPr lang="en-US" dirty="0"/>
              <a:t>m</a:t>
            </a:r>
            <a:r>
              <a:rPr lang="hu-HU" dirty="0"/>
              <a:t>ok</a:t>
            </a:r>
            <a:r>
              <a:rPr lang="en-US" dirty="0"/>
              <a:t> </a:t>
            </a:r>
            <a:r>
              <a:rPr lang="hu-HU" dirty="0"/>
              <a:t>és komponensek</a:t>
            </a: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45125" y="4753096"/>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25" name="Rectangle 24"/>
          <p:cNvSpPr/>
          <p:nvPr/>
        </p:nvSpPr>
        <p:spPr>
          <a:xfrm>
            <a:off x="3131000" y="4753096"/>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blinky</a:t>
            </a:r>
            <a:endParaRPr lang="en-US" sz="1350" dirty="0">
              <a:solidFill>
                <a:schemeClr val="tx1"/>
              </a:solidFill>
            </a:endParaRPr>
          </a:p>
        </p:txBody>
      </p:sp>
      <p:sp>
        <p:nvSpPr>
          <p:cNvPr id="32" name="Rectangle 31"/>
          <p:cNvSpPr/>
          <p:nvPr/>
        </p:nvSpPr>
        <p:spPr>
          <a:xfrm>
            <a:off x="4542466" y="4772210"/>
            <a:ext cx="947058"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jelly</a:t>
            </a:r>
            <a:endParaRPr lang="en-US" sz="1350" dirty="0">
              <a:solidFill>
                <a:schemeClr val="tx1"/>
              </a:solidFill>
            </a:endParaRPr>
          </a:p>
        </p:txBody>
      </p:sp>
      <p:sp>
        <p:nvSpPr>
          <p:cNvPr id="39" name="Rectangle 38"/>
          <p:cNvSpPr/>
          <p:nvPr/>
        </p:nvSpPr>
        <p:spPr>
          <a:xfrm>
            <a:off x="5967133" y="4782006"/>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mixed jelly</a:t>
            </a:r>
            <a:endParaRPr lang="en-US" sz="1350" dirty="0">
              <a:solidFill>
                <a:schemeClr val="tx1"/>
              </a:solidFill>
            </a:endParaRPr>
          </a:p>
        </p:txBody>
      </p:sp>
      <p:sp>
        <p:nvSpPr>
          <p:cNvPr id="48" name="Rectangle 47"/>
          <p:cNvSpPr/>
          <p:nvPr/>
        </p:nvSpPr>
        <p:spPr>
          <a:xfrm>
            <a:off x="1845125" y="4133447"/>
            <a:ext cx="857251" cy="38632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solid blue</a:t>
            </a:r>
            <a:endParaRPr lang="en-US" sz="1350" dirty="0">
              <a:solidFill>
                <a:schemeClr val="bg1"/>
              </a:solidFill>
            </a:endParaRPr>
          </a:p>
        </p:txBody>
      </p:sp>
      <p:cxnSp>
        <p:nvCxnSpPr>
          <p:cNvPr id="49" name="Straight Arrow Connector 48"/>
          <p:cNvCxnSpPr>
            <a:stCxn id="48" idx="2"/>
            <a:endCxn id="16" idx="0"/>
          </p:cNvCxnSpPr>
          <p:nvPr/>
        </p:nvCxnSpPr>
        <p:spPr>
          <a:xfrm>
            <a:off x="2273750" y="4519768"/>
            <a:ext cx="0"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83061" y="4133447"/>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816489" y="4138345"/>
            <a:ext cx="926176" cy="3863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slow green</a:t>
            </a:r>
            <a:endParaRPr lang="en-US" sz="1350" dirty="0">
              <a:solidFill>
                <a:schemeClr val="bg1"/>
              </a:solidFill>
            </a:endParaRPr>
          </a:p>
        </p:txBody>
      </p:sp>
      <p:sp>
        <p:nvSpPr>
          <p:cNvPr id="63" name="Rectangle 62"/>
          <p:cNvSpPr/>
          <p:nvPr/>
        </p:nvSpPr>
        <p:spPr>
          <a:xfrm>
            <a:off x="4844340" y="4136231"/>
            <a:ext cx="975934" cy="386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fast purple</a:t>
            </a:r>
            <a:endParaRPr lang="en-US" sz="1350" dirty="0">
              <a:solidFill>
                <a:schemeClr val="bg1"/>
              </a:solidFill>
            </a:endParaRPr>
          </a:p>
        </p:txBody>
      </p:sp>
      <p:cxnSp>
        <p:nvCxnSpPr>
          <p:cNvPr id="64" name="Straight Arrow Connector 63"/>
          <p:cNvCxnSpPr>
            <a:stCxn id="62" idx="2"/>
            <a:endCxn id="25" idx="0"/>
          </p:cNvCxnSpPr>
          <p:nvPr/>
        </p:nvCxnSpPr>
        <p:spPr>
          <a:xfrm flipH="1">
            <a:off x="3559626" y="4524666"/>
            <a:ext cx="719951" cy="22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3559626" y="4522552"/>
            <a:ext cx="1772681" cy="230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262298" y="4148764"/>
            <a:ext cx="1333024" cy="386321"/>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orange vanilla</a:t>
            </a:r>
            <a:endParaRPr lang="en-US" sz="1350" dirty="0">
              <a:solidFill>
                <a:schemeClr val="tx1"/>
              </a:solidFill>
            </a:endParaRPr>
          </a:p>
        </p:txBody>
      </p:sp>
      <p:cxnSp>
        <p:nvCxnSpPr>
          <p:cNvPr id="71" name="Straight Arrow Connector 70"/>
          <p:cNvCxnSpPr>
            <a:stCxn id="70" idx="2"/>
            <a:endCxn id="39" idx="0"/>
          </p:cNvCxnSpPr>
          <p:nvPr/>
        </p:nvCxnSpPr>
        <p:spPr>
          <a:xfrm flipH="1">
            <a:off x="6633645" y="4535084"/>
            <a:ext cx="295165"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4" y="3526381"/>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Heart 74"/>
          <p:cNvSpPr/>
          <p:nvPr/>
        </p:nvSpPr>
        <p:spPr>
          <a:xfrm>
            <a:off x="8483490" y="3565963"/>
            <a:ext cx="320556" cy="332327"/>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gular Pentagon 75"/>
          <p:cNvSpPr/>
          <p:nvPr/>
        </p:nvSpPr>
        <p:spPr>
          <a:xfrm>
            <a:off x="4844339" y="3491780"/>
            <a:ext cx="453894" cy="441981"/>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Moon 76"/>
          <p:cNvSpPr/>
          <p:nvPr/>
        </p:nvSpPr>
        <p:spPr>
          <a:xfrm>
            <a:off x="6119128" y="3543447"/>
            <a:ext cx="322496" cy="386321"/>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5-Point Star 77"/>
          <p:cNvSpPr/>
          <p:nvPr/>
        </p:nvSpPr>
        <p:spPr>
          <a:xfrm>
            <a:off x="2392714" y="2909741"/>
            <a:ext cx="390347" cy="37277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79" name="Straight Arrow Connector 78"/>
          <p:cNvCxnSpPr>
            <a:stCxn id="78" idx="2"/>
            <a:endCxn id="74" idx="0"/>
          </p:cNvCxnSpPr>
          <p:nvPr/>
        </p:nvCxnSpPr>
        <p:spPr>
          <a:xfrm flipH="1">
            <a:off x="2040298" y="3282519"/>
            <a:ext cx="426967" cy="243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2989375" y="2928463"/>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3" name="Straight Arrow Connector 82"/>
          <p:cNvCxnSpPr>
            <a:stCxn id="78" idx="2"/>
            <a:endCxn id="48" idx="0"/>
          </p:cNvCxnSpPr>
          <p:nvPr/>
        </p:nvCxnSpPr>
        <p:spPr>
          <a:xfrm flipH="1">
            <a:off x="2273751" y="3282519"/>
            <a:ext cx="193514" cy="85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235471" y="3301241"/>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4973906" y="2830424"/>
            <a:ext cx="453894" cy="441981"/>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96" name="Straight Arrow Connector 95"/>
          <p:cNvCxnSpPr>
            <a:stCxn id="95" idx="2"/>
            <a:endCxn id="76" idx="0"/>
          </p:cNvCxnSpPr>
          <p:nvPr/>
        </p:nvCxnSpPr>
        <p:spPr>
          <a:xfrm>
            <a:off x="5060593" y="3272405"/>
            <a:ext cx="10694" cy="21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4366064" y="3308825"/>
            <a:ext cx="705222" cy="18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4279378" y="2866844"/>
            <a:ext cx="453894" cy="441981"/>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03" name="Straight Arrow Connector 102"/>
          <p:cNvCxnSpPr>
            <a:stCxn id="102" idx="2"/>
            <a:endCxn id="52" idx="0"/>
          </p:cNvCxnSpPr>
          <p:nvPr/>
        </p:nvCxnSpPr>
        <p:spPr>
          <a:xfrm flipH="1">
            <a:off x="3259432" y="3308825"/>
            <a:ext cx="1106633" cy="8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5929796" y="2885298"/>
            <a:ext cx="322496" cy="386321"/>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09" name="Straight Arrow Connector 108"/>
          <p:cNvCxnSpPr>
            <a:stCxn id="95" idx="2"/>
            <a:endCxn id="62" idx="0"/>
          </p:cNvCxnSpPr>
          <p:nvPr/>
        </p:nvCxnSpPr>
        <p:spPr>
          <a:xfrm flipH="1">
            <a:off x="4279577" y="3272405"/>
            <a:ext cx="781016" cy="86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5332307" y="3271619"/>
            <a:ext cx="919985" cy="86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6252292" y="3271619"/>
            <a:ext cx="189332" cy="27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7282361" y="2897531"/>
            <a:ext cx="320556" cy="332327"/>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19" name="Straight Arrow Connector 118"/>
          <p:cNvCxnSpPr>
            <a:stCxn id="118" idx="1"/>
            <a:endCxn id="70" idx="0"/>
          </p:cNvCxnSpPr>
          <p:nvPr/>
        </p:nvCxnSpPr>
        <p:spPr>
          <a:xfrm flipH="1">
            <a:off x="6928810" y="3229858"/>
            <a:ext cx="513830" cy="91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7442640" y="3229858"/>
            <a:ext cx="1201129" cy="41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3974082" y="3533860"/>
            <a:ext cx="518954" cy="3632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3567046" y="2936171"/>
            <a:ext cx="518954" cy="36323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35" name="Straight Arrow Connector 134"/>
          <p:cNvCxnSpPr>
            <a:stCxn id="134" idx="2"/>
            <a:endCxn id="48" idx="0"/>
          </p:cNvCxnSpPr>
          <p:nvPr/>
        </p:nvCxnSpPr>
        <p:spPr>
          <a:xfrm flipH="1">
            <a:off x="2273750" y="3299409"/>
            <a:ext cx="1552773" cy="83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3826523" y="3299408"/>
            <a:ext cx="407036" cy="23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799156" y="4164193"/>
            <a:ext cx="1333024" cy="386321"/>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spangled</a:t>
            </a:r>
            <a:endParaRPr lang="en-US" sz="1350" dirty="0">
              <a:solidFill>
                <a:schemeClr val="tx1"/>
              </a:solidFill>
            </a:endParaRPr>
          </a:p>
        </p:txBody>
      </p:sp>
      <p:cxnSp>
        <p:nvCxnSpPr>
          <p:cNvPr id="143" name="Straight Arrow Connector 142"/>
          <p:cNvCxnSpPr>
            <a:stCxn id="142" idx="2"/>
            <a:endCxn id="147" idx="0"/>
          </p:cNvCxnSpPr>
          <p:nvPr/>
        </p:nvCxnSpPr>
        <p:spPr>
          <a:xfrm flipH="1">
            <a:off x="8209077" y="4550513"/>
            <a:ext cx="256591"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542565" y="4797435"/>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sp>
        <p:nvSpPr>
          <p:cNvPr id="155" name="Rectangle 154"/>
          <p:cNvSpPr/>
          <p:nvPr/>
        </p:nvSpPr>
        <p:spPr>
          <a:xfrm>
            <a:off x="8077895" y="2906871"/>
            <a:ext cx="518954" cy="363238"/>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56" name="Straight Arrow Connector 155"/>
          <p:cNvCxnSpPr>
            <a:stCxn id="155" idx="2"/>
            <a:endCxn id="142" idx="0"/>
          </p:cNvCxnSpPr>
          <p:nvPr/>
        </p:nvCxnSpPr>
        <p:spPr>
          <a:xfrm>
            <a:off x="8337372" y="3270109"/>
            <a:ext cx="128296" cy="89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4233559" y="3270109"/>
            <a:ext cx="4103813" cy="26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436432" y="1132024"/>
            <a:ext cx="2492378" cy="117705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5" name="Rectangle 164"/>
          <p:cNvSpPr/>
          <p:nvPr/>
        </p:nvSpPr>
        <p:spPr>
          <a:xfrm>
            <a:off x="4436432" y="1131094"/>
            <a:ext cx="893888" cy="59243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66" name="Straight Arrow Connector 165"/>
          <p:cNvCxnSpPr>
            <a:stCxn id="164" idx="2"/>
            <a:endCxn id="155" idx="0"/>
          </p:cNvCxnSpPr>
          <p:nvPr/>
        </p:nvCxnSpPr>
        <p:spPr>
          <a:xfrm>
            <a:off x="5682621" y="2309074"/>
            <a:ext cx="2654751" cy="59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3826524" y="1723527"/>
            <a:ext cx="1056853" cy="121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4489245" y="1149406"/>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3" name="Straight Arrow Connector 172"/>
          <p:cNvCxnSpPr>
            <a:stCxn id="172" idx="2"/>
            <a:endCxn id="80" idx="0"/>
          </p:cNvCxnSpPr>
          <p:nvPr/>
        </p:nvCxnSpPr>
        <p:spPr>
          <a:xfrm flipH="1">
            <a:off x="3184549" y="1402450"/>
            <a:ext cx="1344071" cy="152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4709834" y="113654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7" name="Straight Arrow Connector 176"/>
          <p:cNvCxnSpPr>
            <a:stCxn id="176" idx="2"/>
            <a:endCxn id="80" idx="0"/>
          </p:cNvCxnSpPr>
          <p:nvPr/>
        </p:nvCxnSpPr>
        <p:spPr>
          <a:xfrm flipH="1">
            <a:off x="3184549" y="1389588"/>
            <a:ext cx="1564660" cy="153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4939859" y="1150116"/>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2" name="Straight Arrow Connector 181"/>
          <p:cNvCxnSpPr>
            <a:stCxn id="181" idx="2"/>
            <a:endCxn id="80" idx="0"/>
          </p:cNvCxnSpPr>
          <p:nvPr/>
        </p:nvCxnSpPr>
        <p:spPr>
          <a:xfrm flipH="1">
            <a:off x="3184549" y="1403161"/>
            <a:ext cx="1794685" cy="152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4638366" y="141719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6" name="Straight Arrow Connector 185"/>
          <p:cNvCxnSpPr>
            <a:stCxn id="185" idx="2"/>
            <a:endCxn id="80" idx="0"/>
          </p:cNvCxnSpPr>
          <p:nvPr/>
        </p:nvCxnSpPr>
        <p:spPr>
          <a:xfrm flipH="1">
            <a:off x="3184549" y="1670238"/>
            <a:ext cx="1493192" cy="125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4860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49"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681287" y="5096832"/>
            <a:ext cx="123540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p:txBody>
      </p:sp>
      <p:sp>
        <p:nvSpPr>
          <p:cNvPr id="88" name="Rounded Rectangle 87"/>
          <p:cNvSpPr/>
          <p:nvPr/>
        </p:nvSpPr>
        <p:spPr>
          <a:xfrm>
            <a:off x="3034368" y="5096832"/>
            <a:ext cx="123540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a:solidFill>
                  <a:srgbClr val="FF0000"/>
                </a:solidFill>
              </a:rPr>
              <a:t>time</a:t>
            </a:r>
          </a:p>
          <a:p>
            <a:pPr algn="ctr"/>
            <a:r>
              <a:rPr lang="en-US" sz="1350" dirty="0" err="1">
                <a:solidFill>
                  <a:srgbClr val="FF0000"/>
                </a:solidFill>
              </a:rPr>
              <a:t>solidColor</a:t>
            </a:r>
            <a:endParaRPr lang="en-US" sz="1350" dirty="0">
              <a:solidFill>
                <a:srgbClr val="FF0000"/>
              </a:solidFill>
            </a:endParaRPr>
          </a:p>
        </p:txBody>
      </p:sp>
      <p:sp>
        <p:nvSpPr>
          <p:cNvPr id="89" name="Rounded Rectangle 88"/>
          <p:cNvSpPr/>
          <p:nvPr/>
        </p:nvSpPr>
        <p:spPr>
          <a:xfrm>
            <a:off x="4557151" y="5096832"/>
            <a:ext cx="117478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a:p>
            <a:pPr algn="ctr"/>
            <a:r>
              <a:rPr lang="en-US" sz="1350" dirty="0" err="1">
                <a:solidFill>
                  <a:srgbClr val="FF0000"/>
                </a:solidFill>
              </a:rPr>
              <a:t>blinkFreq</a:t>
            </a:r>
            <a:endParaRPr lang="en-US" sz="1350" dirty="0">
              <a:solidFill>
                <a:srgbClr val="FF0000"/>
              </a:solidFill>
            </a:endParaRPr>
          </a:p>
        </p:txBody>
      </p:sp>
      <p:sp>
        <p:nvSpPr>
          <p:cNvPr id="92" name="Rounded Rectangle 91"/>
          <p:cNvSpPr/>
          <p:nvPr/>
        </p:nvSpPr>
        <p:spPr>
          <a:xfrm>
            <a:off x="6043741" y="5096832"/>
            <a:ext cx="1238620"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a:p>
            <a:pPr algn="ctr"/>
            <a:r>
              <a:rPr lang="en-US" sz="1350" dirty="0" err="1">
                <a:solidFill>
                  <a:srgbClr val="FF0000"/>
                </a:solidFill>
              </a:rPr>
              <a:t>blinkFreq</a:t>
            </a:r>
            <a:endParaRPr lang="en-US" sz="1350" dirty="0">
              <a:solidFill>
                <a:srgbClr val="FF0000"/>
              </a:solidFill>
            </a:endParaRPr>
          </a:p>
          <a:p>
            <a:pPr algn="ctr"/>
            <a:r>
              <a:rPr lang="en-US" sz="1350" dirty="0" err="1">
                <a:solidFill>
                  <a:srgbClr val="FF0000"/>
                </a:solidFill>
              </a:rPr>
              <a:t>stripeWidth</a:t>
            </a:r>
            <a:endParaRPr lang="en-US" sz="1350" dirty="0">
              <a:solidFill>
                <a:srgbClr val="FF0000"/>
              </a:solidFill>
            </a:endParaRPr>
          </a:p>
        </p:txBody>
      </p:sp>
      <p:sp>
        <p:nvSpPr>
          <p:cNvPr id="93" name="Rounded Rectangle 92"/>
          <p:cNvSpPr/>
          <p:nvPr/>
        </p:nvSpPr>
        <p:spPr>
          <a:xfrm>
            <a:off x="7611965" y="5107391"/>
            <a:ext cx="1263623"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a:p>
            <a:pPr algn="ctr"/>
            <a:r>
              <a:rPr lang="en-US" sz="1350" dirty="0" err="1">
                <a:solidFill>
                  <a:srgbClr val="FF0000"/>
                </a:solidFill>
              </a:rPr>
              <a:t>stripeWidth</a:t>
            </a:r>
            <a:endParaRPr lang="en-US" sz="1350" dirty="0">
              <a:solidFill>
                <a:srgbClr val="FF0000"/>
              </a:solidFill>
            </a:endParaRPr>
          </a:p>
        </p:txBody>
      </p:sp>
      <p:cxnSp>
        <p:nvCxnSpPr>
          <p:cNvPr id="11" name="Straight Connector 10"/>
          <p:cNvCxnSpPr/>
          <p:nvPr/>
        </p:nvCxnSpPr>
        <p:spPr>
          <a:xfrm>
            <a:off x="233465" y="5490048"/>
            <a:ext cx="933855" cy="255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4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4287355" cy="994172"/>
          </a:xfrm>
        </p:spPr>
        <p:txBody>
          <a:bodyPr>
            <a:normAutofit fontScale="90000"/>
          </a:bodyPr>
          <a:lstStyle/>
          <a:p>
            <a:r>
              <a:rPr lang="en-US" dirty="0" err="1"/>
              <a:t>Unifo</a:t>
            </a:r>
            <a:r>
              <a:rPr lang="hu-HU" dirty="0"/>
              <a:t>r</a:t>
            </a:r>
            <a:r>
              <a:rPr lang="en-US" dirty="0"/>
              <a:t>m</a:t>
            </a:r>
            <a:r>
              <a:rPr lang="hu-HU" dirty="0"/>
              <a:t>ok</a:t>
            </a:r>
            <a:r>
              <a:rPr lang="en-US" dirty="0"/>
              <a:t> </a:t>
            </a:r>
            <a:r>
              <a:rPr lang="hu-HU" dirty="0"/>
              <a:t>és komponensek</a:t>
            </a: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45125" y="4753096"/>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2783061" y="4133447"/>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4" y="3526381"/>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2989375" y="2928463"/>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2235471" y="3301241"/>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4860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49"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681287" y="5096832"/>
            <a:ext cx="123540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p:txBody>
      </p:sp>
      <p:sp>
        <p:nvSpPr>
          <p:cNvPr id="11" name="Rounded Rectangle 10"/>
          <p:cNvSpPr/>
          <p:nvPr/>
        </p:nvSpPr>
        <p:spPr>
          <a:xfrm>
            <a:off x="5104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400" dirty="0">
                <a:solidFill>
                  <a:srgbClr val="FF0000"/>
                </a:solidFill>
                <a:latin typeface="Whipsmart" panose="020B0502030203050204" pitchFamily="34" charset="0"/>
              </a:rPr>
              <a:t>játékobjektum rajzolása</a:t>
            </a:r>
            <a:r>
              <a:rPr lang="en-US" sz="2400" dirty="0">
                <a:solidFill>
                  <a:srgbClr val="FF0000"/>
                </a:solidFill>
                <a:latin typeface="Whipsmart" panose="020B0502030203050204" pitchFamily="34" charset="0"/>
              </a:rPr>
              <a:t>:</a:t>
            </a:r>
          </a:p>
          <a:p>
            <a:pPr marL="557213" indent="-557213">
              <a:buFont typeface="+mj-lt"/>
              <a:buAutoNum type="arabicPeriod"/>
            </a:pPr>
            <a:r>
              <a:rPr lang="en-US" sz="2400" dirty="0" err="1">
                <a:solidFill>
                  <a:srgbClr val="FF0000"/>
                </a:solidFill>
                <a:latin typeface="Whipsmart" panose="020B0502030203050204" pitchFamily="34" charset="0"/>
              </a:rPr>
              <a:t>gl</a:t>
            </a:r>
            <a:r>
              <a:rPr lang="en-US" sz="2400" dirty="0">
                <a:solidFill>
                  <a:srgbClr val="FF0000"/>
                </a:solidFill>
                <a:latin typeface="Whipsmart" panose="020B0502030203050204" pitchFamily="34" charset="0"/>
              </a:rPr>
              <a:t> program </a:t>
            </a:r>
            <a:r>
              <a:rPr lang="hu-HU" sz="2400" dirty="0">
                <a:solidFill>
                  <a:srgbClr val="FF0000"/>
                </a:solidFill>
                <a:latin typeface="Whipsmart" panose="020B0502030203050204" pitchFamily="34" charset="0"/>
              </a:rPr>
              <a:t>beállítása</a:t>
            </a:r>
            <a:endParaRPr lang="en-US" sz="2400" dirty="0">
              <a:solidFill>
                <a:srgbClr val="FF0000"/>
              </a:solidFill>
              <a:latin typeface="Whipsmart" panose="020B0502030203050204" pitchFamily="34" charset="0"/>
            </a:endParaRPr>
          </a:p>
          <a:p>
            <a:pPr marL="557213" indent="-557213">
              <a:buFont typeface="+mj-lt"/>
              <a:buAutoNum type="arabicPeriod"/>
            </a:pPr>
            <a:r>
              <a:rPr lang="en-US" sz="2400" dirty="0">
                <a:solidFill>
                  <a:srgbClr val="FF0000"/>
                </a:solidFill>
                <a:latin typeface="Whipsmart" panose="020B0502030203050204" pitchFamily="34" charset="0"/>
              </a:rPr>
              <a:t>uniform</a:t>
            </a:r>
            <a:r>
              <a:rPr lang="hu-HU" sz="2400" dirty="0">
                <a:solidFill>
                  <a:srgbClr val="FF0000"/>
                </a:solidFill>
                <a:latin typeface="Whipsmart" panose="020B0502030203050204" pitchFamily="34" charset="0"/>
              </a:rPr>
              <a:t>ok beállítása</a:t>
            </a:r>
            <a:endParaRPr lang="en-US" sz="2400" dirty="0">
              <a:solidFill>
                <a:srgbClr val="FF0000"/>
              </a:solidFill>
              <a:latin typeface="Whipsmart" panose="020B0502030203050204" pitchFamily="34" charset="0"/>
            </a:endParaRPr>
          </a:p>
          <a:p>
            <a:pPr marL="900113" lvl="1" indent="-557213">
              <a:buFont typeface="Arial" panose="020B0604020202020204" pitchFamily="34" charset="0"/>
              <a:buChar char="•"/>
            </a:pPr>
            <a:r>
              <a:rPr lang="hu-HU" sz="2400" dirty="0">
                <a:solidFill>
                  <a:srgbClr val="FF0000"/>
                </a:solidFill>
                <a:latin typeface="Whipsmart" panose="020B0502030203050204" pitchFamily="34" charset="0"/>
              </a:rPr>
              <a:t>de honnan</a:t>
            </a:r>
            <a:r>
              <a:rPr lang="en-US" sz="2400" dirty="0">
                <a:solidFill>
                  <a:srgbClr val="FF0000"/>
                </a:solidFill>
                <a:latin typeface="Whipsmart" panose="020B0502030203050204" pitchFamily="34" charset="0"/>
              </a:rPr>
              <a:t>?</a:t>
            </a:r>
          </a:p>
          <a:p>
            <a:pPr marL="557213" indent="-557213">
              <a:buFont typeface="+mj-lt"/>
              <a:buAutoNum type="arabicPeriod"/>
            </a:pPr>
            <a:r>
              <a:rPr lang="en-US" sz="2400" dirty="0" err="1">
                <a:solidFill>
                  <a:srgbClr val="FF0000"/>
                </a:solidFill>
                <a:latin typeface="Whipsmart" panose="020B0502030203050204" pitchFamily="34" charset="0"/>
              </a:rPr>
              <a:t>geometr</a:t>
            </a:r>
            <a:r>
              <a:rPr lang="hu-HU" sz="2400" dirty="0" err="1">
                <a:solidFill>
                  <a:srgbClr val="FF0000"/>
                </a:solidFill>
                <a:latin typeface="Whipsmart" panose="020B0502030203050204" pitchFamily="34" charset="0"/>
              </a:rPr>
              <a:t>ia</a:t>
            </a:r>
            <a:r>
              <a:rPr lang="hu-HU" sz="2400" dirty="0">
                <a:solidFill>
                  <a:srgbClr val="FF0000"/>
                </a:solidFill>
                <a:latin typeface="Whipsmart" panose="020B0502030203050204" pitchFamily="34" charset="0"/>
              </a:rPr>
              <a:t> rajzolása</a:t>
            </a:r>
            <a:endParaRPr lang="en-US" sz="2400" dirty="0">
              <a:solidFill>
                <a:srgbClr val="FF0000"/>
              </a:solidFill>
              <a:latin typeface="Whipsmart" panose="020B0502030203050204" pitchFamily="34" charset="0"/>
            </a:endParaRPr>
          </a:p>
        </p:txBody>
      </p:sp>
      <p:sp>
        <p:nvSpPr>
          <p:cNvPr id="81" name="Rounded Rectangle 80"/>
          <p:cNvSpPr/>
          <p:nvPr/>
        </p:nvSpPr>
        <p:spPr>
          <a:xfrm>
            <a:off x="3227145" y="4392002"/>
            <a:ext cx="1656232" cy="3612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solidFill>
                  <a:srgbClr val="FF0000"/>
                </a:solidFill>
                <a:latin typeface="Consolas" panose="020B0609020204030204" pitchFamily="49" charset="0"/>
              </a:rPr>
              <a:t>this.solidColor</a:t>
            </a:r>
            <a:endParaRPr lang="en-US" sz="1350" dirty="0">
              <a:solidFill>
                <a:srgbClr val="FF0000"/>
              </a:solidFill>
              <a:latin typeface="Consolas" panose="020B0609020204030204" pitchFamily="49" charset="0"/>
            </a:endParaRPr>
          </a:p>
        </p:txBody>
      </p:sp>
      <p:sp>
        <p:nvSpPr>
          <p:cNvPr id="82" name="Rounded Rectangle 81"/>
          <p:cNvSpPr/>
          <p:nvPr/>
        </p:nvSpPr>
        <p:spPr>
          <a:xfrm>
            <a:off x="5093500" y="1433496"/>
            <a:ext cx="1802599" cy="294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solidFill>
                  <a:srgbClr val="FF0000"/>
                </a:solidFill>
                <a:latin typeface="Consolas" panose="020B0609020204030204" pitchFamily="49" charset="0"/>
              </a:rPr>
              <a:t>this.modelMatrix</a:t>
            </a:r>
            <a:endParaRPr lang="en-US" sz="1350" dirty="0">
              <a:solidFill>
                <a:srgbClr val="FF0000"/>
              </a:solidFill>
              <a:latin typeface="Consolas" panose="020B0609020204030204" pitchFamily="49" charset="0"/>
            </a:endParaRPr>
          </a:p>
        </p:txBody>
      </p:sp>
      <p:grpSp>
        <p:nvGrpSpPr>
          <p:cNvPr id="17" name="Group 16"/>
          <p:cNvGrpSpPr/>
          <p:nvPr/>
        </p:nvGrpSpPr>
        <p:grpSpPr>
          <a:xfrm rot="777579">
            <a:off x="3200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GameObject#draw</a:t>
              </a:r>
              <a:r>
                <a:rPr lang="en-US" sz="1350" dirty="0">
                  <a:latin typeface="Consolas" panose="020B0609020204030204" pitchFamily="49" charset="0"/>
                </a:rPr>
                <a:t>()</a:t>
              </a:r>
            </a:p>
          </p:txBody>
        </p:sp>
      </p:grpSp>
      <p:grpSp>
        <p:nvGrpSpPr>
          <p:cNvPr id="84" name="Group 83"/>
          <p:cNvGrpSpPr/>
          <p:nvPr/>
        </p:nvGrpSpPr>
        <p:grpSpPr>
          <a:xfrm rot="8461895">
            <a:off x="3313906" y="1562128"/>
            <a:ext cx="1843634" cy="834053"/>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890074"/>
              <a:ext cx="2458179" cy="400109"/>
            </a:xfrm>
            <a:prstGeom prst="rect">
              <a:avLst/>
            </a:prstGeom>
            <a:noFill/>
          </p:spPr>
          <p:txBody>
            <a:bodyPr wrap="square" rtlCol="0">
              <a:spAutoFit/>
            </a:bodyPr>
            <a:lstStyle/>
            <a:p>
              <a:r>
                <a:rPr lang="en-US" sz="1350" dirty="0" err="1">
                  <a:latin typeface="Consolas" panose="020B0609020204030204" pitchFamily="49" charset="0"/>
                </a:rPr>
                <a:t>Mesh#draw</a:t>
              </a:r>
              <a:r>
                <a:rPr lang="en-US" sz="1350" dirty="0">
                  <a:latin typeface="Consolas" panose="020B0609020204030204" pitchFamily="49" charset="0"/>
                </a:rPr>
                <a:t>()</a:t>
              </a:r>
            </a:p>
          </p:txBody>
        </p:sp>
      </p:grpSp>
      <p:grpSp>
        <p:nvGrpSpPr>
          <p:cNvPr id="91" name="Group 90"/>
          <p:cNvGrpSpPr/>
          <p:nvPr/>
        </p:nvGrpSpPr>
        <p:grpSpPr>
          <a:xfrm rot="10045984">
            <a:off x="2767404" y="4538250"/>
            <a:ext cx="2033594" cy="800801"/>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893756"/>
              <a:ext cx="2711459" cy="400109"/>
            </a:xfrm>
            <a:prstGeom prst="rect">
              <a:avLst/>
            </a:prstGeom>
            <a:noFill/>
          </p:spPr>
          <p:txBody>
            <a:bodyPr wrap="square" rtlCol="0">
              <a:spAutoFit/>
            </a:bodyPr>
            <a:lstStyle/>
            <a:p>
              <a:r>
                <a:rPr lang="en-US" sz="1350" dirty="0" err="1">
                  <a:latin typeface="Consolas" panose="020B0609020204030204" pitchFamily="49" charset="0"/>
                </a:rPr>
                <a:t>Program#draw</a:t>
              </a:r>
              <a:r>
                <a:rPr lang="en-US" sz="1350" dirty="0">
                  <a:latin typeface="Consolas" panose="020B0609020204030204" pitchFamily="49" charset="0"/>
                </a:rPr>
                <a:t>()</a:t>
              </a:r>
            </a:p>
          </p:txBody>
        </p:sp>
      </p:grpSp>
      <p:grpSp>
        <p:nvGrpSpPr>
          <p:cNvPr id="98" name="Group 97"/>
          <p:cNvGrpSpPr/>
          <p:nvPr/>
        </p:nvGrpSpPr>
        <p:grpSpPr>
          <a:xfrm rot="4128179">
            <a:off x="2937232" y="3517461"/>
            <a:ext cx="1843634" cy="300082"/>
            <a:chOff x="4159194" y="468472"/>
            <a:chExt cx="2458179" cy="400109"/>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4" y="468472"/>
              <a:ext cx="2458179" cy="400109"/>
            </a:xfrm>
            <a:prstGeom prst="rect">
              <a:avLst/>
            </a:prstGeom>
            <a:noFill/>
          </p:spPr>
          <p:txBody>
            <a:bodyPr wrap="square" rtlCol="0">
              <a:spAutoFit/>
            </a:bodyPr>
            <a:lstStyle/>
            <a:p>
              <a:r>
                <a:rPr lang="en-US" sz="1350" dirty="0" err="1">
                  <a:latin typeface="Consolas" panose="020B0609020204030204" pitchFamily="49" charset="0"/>
                </a:rPr>
                <a:t>Material#draw</a:t>
              </a:r>
              <a:r>
                <a:rPr lang="en-US" sz="1350" dirty="0">
                  <a:latin typeface="Consolas" panose="020B0609020204030204" pitchFamily="49" charset="0"/>
                </a:rPr>
                <a:t>()</a:t>
              </a:r>
            </a:p>
          </p:txBody>
        </p:sp>
      </p:grpSp>
      <p:grpSp>
        <p:nvGrpSpPr>
          <p:cNvPr id="104" name="Group 103"/>
          <p:cNvGrpSpPr/>
          <p:nvPr/>
        </p:nvGrpSpPr>
        <p:grpSpPr>
          <a:xfrm rot="8461895">
            <a:off x="2059315" y="2599741"/>
            <a:ext cx="2033594" cy="800801"/>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893756"/>
              <a:ext cx="2711459" cy="400109"/>
            </a:xfrm>
            <a:prstGeom prst="rect">
              <a:avLst/>
            </a:prstGeom>
            <a:noFill/>
          </p:spPr>
          <p:txBody>
            <a:bodyPr wrap="square" rtlCol="0">
              <a:spAutoFit/>
            </a:bodyPr>
            <a:lstStyle/>
            <a:p>
              <a:r>
                <a:rPr lang="en-US" sz="1350" dirty="0" err="1">
                  <a:latin typeface="Consolas" panose="020B0609020204030204" pitchFamily="49" charset="0"/>
                </a:rPr>
                <a:t>Star#draw</a:t>
              </a:r>
              <a:r>
                <a:rPr lang="en-US" sz="1350" dirty="0">
                  <a:latin typeface="Consolas" panose="020B0609020204030204" pitchFamily="49" charset="0"/>
                </a:rPr>
                <a:t>()</a:t>
              </a:r>
            </a:p>
          </p:txBody>
        </p:sp>
      </p:grpSp>
      <p:sp>
        <p:nvSpPr>
          <p:cNvPr id="107" name="Rounded Rectangle 106"/>
          <p:cNvSpPr/>
          <p:nvPr/>
        </p:nvSpPr>
        <p:spPr>
          <a:xfrm>
            <a:off x="6139966" y="5353238"/>
            <a:ext cx="3000655" cy="5640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solidFill>
                  <a:srgbClr val="FF0000"/>
                </a:solidFill>
                <a:latin typeface="Consolas" panose="020B0609020204030204" pitchFamily="49" charset="0"/>
              </a:rPr>
              <a:t>solidColor</a:t>
            </a:r>
            <a:r>
              <a:rPr lang="en-US" sz="1350" dirty="0">
                <a:solidFill>
                  <a:srgbClr val="FF0000"/>
                </a:solidFill>
                <a:latin typeface="Whipsmart" panose="020B0502030203050204" pitchFamily="34" charset="0"/>
              </a:rPr>
              <a:t> uniform </a:t>
            </a:r>
            <a:r>
              <a:rPr lang="en-US" sz="1350" dirty="0">
                <a:solidFill>
                  <a:srgbClr val="FF0000"/>
                </a:solidFill>
                <a:latin typeface="Consolas" panose="020B0609020204030204" pitchFamily="49" charset="0"/>
              </a:rPr>
              <a:t>&lt;- </a:t>
            </a:r>
            <a:r>
              <a:rPr lang="en-US" sz="1350" dirty="0" err="1">
                <a:solidFill>
                  <a:srgbClr val="FF0000"/>
                </a:solidFill>
                <a:latin typeface="Consolas" panose="020B0609020204030204" pitchFamily="49" charset="0"/>
              </a:rPr>
              <a:t>solidColor</a:t>
            </a:r>
            <a:r>
              <a:rPr lang="en-US" sz="1350" dirty="0">
                <a:solidFill>
                  <a:srgbClr val="FF0000"/>
                </a:solidFill>
                <a:latin typeface="Whipsmart" panose="020B0502030203050204" pitchFamily="34" charset="0"/>
              </a:rPr>
              <a:t> </a:t>
            </a:r>
            <a:r>
              <a:rPr lang="hu-HU" sz="1350" dirty="0">
                <a:solidFill>
                  <a:srgbClr val="FF0000"/>
                </a:solidFill>
                <a:latin typeface="Whipsmart" panose="020B0502030203050204" pitchFamily="34" charset="0"/>
              </a:rPr>
              <a:t>a hívásláncban levő komponens adja</a:t>
            </a:r>
            <a:endParaRPr lang="en-US" sz="1350" dirty="0">
              <a:solidFill>
                <a:srgbClr val="FF0000"/>
              </a:solidFill>
              <a:latin typeface="Whipsmart" panose="020B0502030203050204" pitchFamily="34" charset="0"/>
            </a:endParaRPr>
          </a:p>
        </p:txBody>
      </p:sp>
      <p:sp>
        <p:nvSpPr>
          <p:cNvPr id="110" name="Rounded Rectangle 109"/>
          <p:cNvSpPr/>
          <p:nvPr/>
        </p:nvSpPr>
        <p:spPr>
          <a:xfrm>
            <a:off x="2934633" y="5365416"/>
            <a:ext cx="3187388" cy="5640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solidFill>
                  <a:srgbClr val="FF0000"/>
                </a:solidFill>
                <a:latin typeface="Consolas" panose="020B0609020204030204" pitchFamily="49" charset="0"/>
              </a:rPr>
              <a:t>modelMatrix</a:t>
            </a:r>
            <a:r>
              <a:rPr lang="en-US" sz="1350" dirty="0">
                <a:solidFill>
                  <a:srgbClr val="FF0000"/>
                </a:solidFill>
                <a:latin typeface="Whipsmart" panose="020B0502030203050204" pitchFamily="34" charset="0"/>
              </a:rPr>
              <a:t> uniform </a:t>
            </a:r>
            <a:r>
              <a:rPr lang="en-US" sz="1350" dirty="0">
                <a:solidFill>
                  <a:srgbClr val="FF0000"/>
                </a:solidFill>
                <a:latin typeface="Consolas" panose="020B0609020204030204" pitchFamily="49" charset="0"/>
              </a:rPr>
              <a:t>&lt;- </a:t>
            </a:r>
            <a:r>
              <a:rPr lang="en-US" sz="1350" dirty="0" err="1">
                <a:solidFill>
                  <a:srgbClr val="FF0000"/>
                </a:solidFill>
                <a:latin typeface="Consolas" panose="020B0609020204030204" pitchFamily="49" charset="0"/>
              </a:rPr>
              <a:t>modelMatrix</a:t>
            </a:r>
            <a:r>
              <a:rPr lang="en-US" sz="1350" dirty="0">
                <a:solidFill>
                  <a:srgbClr val="FF0000"/>
                </a:solidFill>
                <a:latin typeface="Whipsmart" panose="020B0502030203050204" pitchFamily="34" charset="0"/>
              </a:rPr>
              <a:t> </a:t>
            </a:r>
            <a:r>
              <a:rPr lang="hu-HU" sz="1350" dirty="0">
                <a:solidFill>
                  <a:srgbClr val="FF0000"/>
                </a:solidFill>
                <a:latin typeface="Whipsmart" panose="020B0502030203050204" pitchFamily="34" charset="0"/>
              </a:rPr>
              <a:t>a hívásláncban levő komponens adja</a:t>
            </a:r>
            <a:endParaRPr lang="en-US" sz="1350"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1906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 </a:t>
            </a:r>
            <a:r>
              <a:rPr lang="hu-HU" dirty="0" err="1"/>
              <a:t>Composite</a:t>
            </a:r>
            <a:r>
              <a:rPr lang="hu-HU" dirty="0"/>
              <a:t> tervezési minta</a:t>
            </a:r>
            <a:endParaRPr lang="en-US" dirty="0"/>
          </a:p>
        </p:txBody>
      </p:sp>
      <p:sp>
        <p:nvSpPr>
          <p:cNvPr id="3" name="Content Placeholder 2"/>
          <p:cNvSpPr>
            <a:spLocks noGrp="1"/>
          </p:cNvSpPr>
          <p:nvPr>
            <p:ph idx="1"/>
          </p:nvPr>
        </p:nvSpPr>
        <p:spPr/>
        <p:txBody>
          <a:bodyPr/>
          <a:lstStyle/>
          <a:p>
            <a:r>
              <a:rPr lang="hu-HU" dirty="0"/>
              <a:t>rész-egész hierarchia</a:t>
            </a:r>
            <a:endParaRPr lang="en-US" dirty="0"/>
          </a:p>
        </p:txBody>
      </p:sp>
      <p:sp>
        <p:nvSpPr>
          <p:cNvPr id="4" name="Rectangle 3"/>
          <p:cNvSpPr/>
          <p:nvPr/>
        </p:nvSpPr>
        <p:spPr>
          <a:xfrm>
            <a:off x="3684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2536487" y="3501066"/>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274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5226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854574" y="5278357"/>
            <a:ext cx="3804247" cy="323165"/>
          </a:xfrm>
          <a:prstGeom prst="rect">
            <a:avLst/>
          </a:prstGeom>
          <a:noFill/>
        </p:spPr>
        <p:txBody>
          <a:bodyPr wrap="none" rtlCol="0">
            <a:spAutoFit/>
          </a:bodyPr>
          <a:lstStyle/>
          <a:p>
            <a:r>
              <a:rPr lang="hu-HU" sz="1500" dirty="0">
                <a:latin typeface="Whipsmart" panose="020B0502030203050204" pitchFamily="34" charset="0"/>
              </a:rPr>
              <a:t>metódusok implementációja konkrét funkciókkal</a:t>
            </a:r>
            <a:endParaRPr lang="en-US" sz="1500" dirty="0">
              <a:latin typeface="Whipsmart" panose="020B0502030203050204" pitchFamily="34" charset="0"/>
            </a:endParaRPr>
          </a:p>
        </p:txBody>
      </p:sp>
      <p:sp>
        <p:nvSpPr>
          <p:cNvPr id="12" name="TextBox 11"/>
          <p:cNvSpPr txBox="1"/>
          <p:nvPr/>
        </p:nvSpPr>
        <p:spPr>
          <a:xfrm>
            <a:off x="4898012" y="5426109"/>
            <a:ext cx="3180679" cy="553998"/>
          </a:xfrm>
          <a:prstGeom prst="rect">
            <a:avLst/>
          </a:prstGeom>
          <a:noFill/>
        </p:spPr>
        <p:txBody>
          <a:bodyPr wrap="none" rtlCol="0">
            <a:spAutoFit/>
          </a:bodyPr>
          <a:lstStyle/>
          <a:p>
            <a:pPr algn="ctr"/>
            <a:r>
              <a:rPr lang="hu-HU" sz="1500" dirty="0">
                <a:latin typeface="Whipsmart" panose="020B0502030203050204" pitchFamily="34" charset="0"/>
              </a:rPr>
              <a:t>metódusok implementációja:</a:t>
            </a:r>
          </a:p>
          <a:p>
            <a:pPr algn="ctr"/>
            <a:r>
              <a:rPr lang="hu-HU" sz="1500" dirty="0">
                <a:latin typeface="Whipsmart" panose="020B0502030203050204" pitchFamily="34" charset="0"/>
              </a:rPr>
              <a:t>gyerekobjektumok metódusainak hívása</a:t>
            </a:r>
            <a:endParaRPr lang="en-US" sz="1500" dirty="0">
              <a:latin typeface="Whipsmart" panose="020B0502030203050204" pitchFamily="34" charset="0"/>
            </a:endParaRPr>
          </a:p>
        </p:txBody>
      </p:sp>
      <p:cxnSp>
        <p:nvCxnSpPr>
          <p:cNvPr id="13" name="Straight Arrow Connector 12"/>
          <p:cNvCxnSpPr>
            <a:stCxn id="4" idx="2"/>
            <a:endCxn id="10" idx="0"/>
          </p:cNvCxnSpPr>
          <p:nvPr/>
        </p:nvCxnSpPr>
        <p:spPr>
          <a:xfrm>
            <a:off x="4946515" y="3501066"/>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6208678" y="2931276"/>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7749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7912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6240293" y="265949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9745"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1795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5219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48909" y="6008837"/>
            <a:ext cx="4270721" cy="323165"/>
          </a:xfrm>
          <a:prstGeom prst="rect">
            <a:avLst/>
          </a:prstGeom>
          <a:noFill/>
        </p:spPr>
        <p:txBody>
          <a:bodyPr wrap="none" rtlCol="0">
            <a:spAutoFit/>
          </a:bodyPr>
          <a:lstStyle/>
          <a:p>
            <a:r>
              <a:rPr lang="hu-HU" sz="1500" dirty="0">
                <a:latin typeface="Whipsmart" panose="020B0502030203050204" pitchFamily="34" charset="0"/>
              </a:rPr>
              <a:t>a </a:t>
            </a:r>
            <a:r>
              <a:rPr lang="hu-HU" sz="1500" b="1" dirty="0" err="1">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metódus már meg is van, rajzolja a geometriát</a:t>
            </a:r>
            <a:endParaRPr lang="en-US" sz="1500" dirty="0">
              <a:latin typeface="Whipsmart" panose="020B0502030203050204" pitchFamily="34" charset="0"/>
            </a:endParaRPr>
          </a:p>
        </p:txBody>
      </p:sp>
      <p:sp>
        <p:nvSpPr>
          <p:cNvPr id="29" name="TextBox 28"/>
          <p:cNvSpPr txBox="1"/>
          <p:nvPr/>
        </p:nvSpPr>
        <p:spPr>
          <a:xfrm>
            <a:off x="4450107" y="5375418"/>
            <a:ext cx="4657044" cy="1475404"/>
          </a:xfrm>
          <a:prstGeom prst="rect">
            <a:avLst/>
          </a:prstGeom>
          <a:noFill/>
        </p:spPr>
        <p:txBody>
          <a:bodyPr wrap="none" rtlCol="0">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273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867123"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990900"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990900" y="3501066"/>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3684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3684349" y="2836915"/>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69143" y="4307901"/>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3460986" y="3501066"/>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1878059" y="4799638"/>
            <a:ext cx="3204723" cy="323165"/>
          </a:xfrm>
          <a:prstGeom prst="rect">
            <a:avLst/>
          </a:prstGeom>
          <a:noFill/>
        </p:spPr>
        <p:txBody>
          <a:bodyPr wrap="none" rtlCol="0">
            <a:spAutoFit/>
          </a:bodyPr>
          <a:lstStyle/>
          <a:p>
            <a:r>
              <a:rPr lang="hu-HU" sz="1500" dirty="0">
                <a:latin typeface="Whipsmart" panose="020B0502030203050204" pitchFamily="34" charset="0"/>
              </a:rPr>
              <a:t>a </a:t>
            </a:r>
            <a:r>
              <a:rPr lang="hu-HU" sz="1500" b="1" dirty="0" err="1">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metódus beállítja a uniformokat</a:t>
            </a:r>
            <a:endParaRPr lang="en-US" sz="1500" dirty="0">
              <a:latin typeface="Whipsmart" panose="020B0502030203050204" pitchFamily="34" charset="0"/>
            </a:endParaRPr>
          </a:p>
        </p:txBody>
      </p:sp>
      <p:sp>
        <p:nvSpPr>
          <p:cNvPr id="43" name="TextBox 42"/>
          <p:cNvSpPr txBox="1"/>
          <p:nvPr/>
        </p:nvSpPr>
        <p:spPr>
          <a:xfrm>
            <a:off x="7722208" y="4736542"/>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a:t>lekérdezi a uniformokat a </a:t>
            </a:r>
            <a:r>
              <a:rPr lang="hu-HU" dirty="0" err="1"/>
              <a:t>WebGL</a:t>
            </a:r>
            <a:r>
              <a:rPr lang="hu-HU" dirty="0"/>
              <a:t> programból, </a:t>
            </a:r>
            <a:r>
              <a:rPr lang="hu-HU" dirty="0" err="1"/>
              <a:t>structnév</a:t>
            </a:r>
            <a:r>
              <a:rPr lang="hu-HU" dirty="0"/>
              <a:t> alapján csoportosítva</a:t>
            </a:r>
          </a:p>
          <a:p>
            <a:r>
              <a:rPr lang="hu-HU" dirty="0" err="1">
                <a:latin typeface="Consolas" panose="020B0609020204030204" pitchFamily="49" charset="0"/>
                <a:cs typeface="Consolas" panose="020B0609020204030204" pitchFamily="49" charset="0"/>
              </a:rPr>
              <a:t>draw</a:t>
            </a:r>
            <a:r>
              <a:rPr lang="hu-HU" dirty="0"/>
              <a:t> metódus</a:t>
            </a:r>
          </a:p>
          <a:p>
            <a:pPr lvl="1"/>
            <a:r>
              <a:rPr lang="hu-HU" dirty="0"/>
              <a:t>megkapja a hívásláncban szereplő komponenseket</a:t>
            </a:r>
          </a:p>
          <a:p>
            <a:pPr lvl="1"/>
            <a:r>
              <a:rPr lang="en-US" dirty="0"/>
              <a:t>a </a:t>
            </a:r>
            <a:r>
              <a:rPr lang="en-US" dirty="0" err="1"/>
              <a:t>benn</a:t>
            </a:r>
            <a:r>
              <a:rPr lang="hu-HU" dirty="0"/>
              <a:t>ük tárolt uniform értékeket beállítja</a:t>
            </a:r>
            <a:endParaRPr lang="en-US" dirty="0"/>
          </a:p>
        </p:txBody>
      </p:sp>
      <p:sp>
        <p:nvSpPr>
          <p:cNvPr id="4" name="Rectangle 3"/>
          <p:cNvSpPr/>
          <p:nvPr/>
        </p:nvSpPr>
        <p:spPr>
          <a:xfrm>
            <a:off x="0" y="4000500"/>
            <a:ext cx="9144000" cy="28575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6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6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pl. a game </a:t>
            </a:r>
            <a:r>
              <a:rPr lang="hu-HU"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object</a:t>
            </a:r>
            <a:endParaRPr lang="en-US" sz="14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tipikusan</a:t>
            </a:r>
            <a:r>
              <a:rPr lang="hu-HU"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pl. </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7365039" y="3865565"/>
            <a:ext cx="1395524" cy="1431161"/>
          </a:xfrm>
          <a:prstGeom prst="rect">
            <a:avLst/>
          </a:prstGeom>
          <a:noFill/>
        </p:spPr>
        <p:txBody>
          <a:bodyPr wrap="square" rtlCol="0">
            <a:spAutoFit/>
          </a:bodyPr>
          <a:lstStyle/>
          <a:p>
            <a:r>
              <a:rPr lang="en-US" sz="8700" dirty="0">
                <a:solidFill>
                  <a:srgbClr val="C00000"/>
                </a:solidFill>
                <a:latin typeface="Whipsmart" panose="020B0502030203050204" pitchFamily="34" charset="0"/>
                <a:sym typeface="Webdings" panose="05030102010509060703" pitchFamily="18" charset="2"/>
              </a:rPr>
              <a:t></a:t>
            </a:r>
            <a:endParaRPr lang="en-US" sz="87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933495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v</a:t>
            </a:r>
            <a:r>
              <a:rPr lang="hu-HU" dirty="0" err="1"/>
              <a:t>áltozók</a:t>
            </a:r>
            <a:r>
              <a:rPr lang="hu-HU" dirty="0"/>
              <a:t> létrehozása</a:t>
            </a:r>
            <a:endParaRPr lang="en-US" dirty="0"/>
          </a:p>
        </p:txBody>
      </p:sp>
      <p:sp>
        <p:nvSpPr>
          <p:cNvPr id="4" name="Rectangle 3"/>
          <p:cNvSpPr/>
          <p:nvPr/>
        </p:nvSpPr>
        <p:spPr>
          <a:xfrm>
            <a:off x="3664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5206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4926770" y="2571426"/>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6188933" y="2001636"/>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7729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7892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6220548" y="172985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0"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1776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5199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29164" y="5079197"/>
            <a:ext cx="276550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metódus üres</a:t>
            </a:r>
            <a:endParaRPr lang="en-US" sz="1500" dirty="0">
              <a:latin typeface="Whipsmart" panose="020B0502030203050204" pitchFamily="34" charset="0"/>
            </a:endParaRPr>
          </a:p>
        </p:txBody>
      </p:sp>
      <p:sp>
        <p:nvSpPr>
          <p:cNvPr id="30" name="Rectangle 29"/>
          <p:cNvSpPr/>
          <p:nvPr/>
        </p:nvSpPr>
        <p:spPr>
          <a:xfrm>
            <a:off x="253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847378"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971155"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971155" y="2571426"/>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3664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3664604" y="1907275"/>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49398" y="3378261"/>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3441241" y="2571426"/>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1858314" y="3869998"/>
            <a:ext cx="2454518" cy="553998"/>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gatherUniforms</a:t>
            </a:r>
            <a:r>
              <a:rPr lang="hu-HU" sz="1500" b="1" dirty="0">
                <a:latin typeface="Consolas" panose="020B0609020204030204" pitchFamily="49" charset="0"/>
                <a:cs typeface="Consolas" panose="020B0609020204030204" pitchFamily="49" charset="0"/>
              </a:rPr>
              <a:t> </a:t>
            </a:r>
            <a:r>
              <a:rPr lang="hu-HU" sz="1500" dirty="0">
                <a:latin typeface="Whipsmart" panose="020B0502030203050204" pitchFamily="34" charset="0"/>
              </a:rPr>
              <a:t>metódus</a:t>
            </a:r>
          </a:p>
          <a:p>
            <a:r>
              <a:rPr lang="hu-HU" sz="1500" dirty="0">
                <a:latin typeface="Whipsmart" panose="020B0502030203050204" pitchFamily="34" charset="0"/>
              </a:rPr>
              <a:t>létrehozza a változókat</a:t>
            </a:r>
            <a:endParaRPr lang="en-US" sz="1500" dirty="0">
              <a:latin typeface="Whipsmart" panose="020B0502030203050204" pitchFamily="34" charset="0"/>
            </a:endParaRPr>
          </a:p>
        </p:txBody>
      </p:sp>
      <p:sp>
        <p:nvSpPr>
          <p:cNvPr id="35" name="Diamond 34"/>
          <p:cNvSpPr/>
          <p:nvPr/>
        </p:nvSpPr>
        <p:spPr>
          <a:xfrm>
            <a:off x="6276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5753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6271716"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3764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4749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5738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6738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7738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4202497"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5199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6124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6471286"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6471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6670524" y="4322160"/>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7696656" y="3813884"/>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A</a:t>
            </a:r>
            <a:r>
              <a:rPr lang="hu-HU" sz="2800" dirty="0"/>
              <a:t> </a:t>
            </a:r>
            <a:r>
              <a:rPr lang="hu-HU" sz="2800" dirty="0" err="1">
                <a:latin typeface="Consolas" panose="020B0609020204030204" pitchFamily="49" charset="0"/>
                <a:cs typeface="Consolas" panose="020B0609020204030204" pitchFamily="49" charset="0"/>
              </a:rPr>
              <a:t>ProgramReflection</a:t>
            </a:r>
            <a:r>
              <a:rPr lang="hu-HU" sz="2800" dirty="0"/>
              <a:t> </a:t>
            </a:r>
            <a:r>
              <a:rPr lang="en-US" sz="2800" dirty="0" err="1"/>
              <a:t>tudja</a:t>
            </a:r>
            <a:r>
              <a:rPr lang="en-US" sz="2800" dirty="0"/>
              <a:t> m</a:t>
            </a:r>
            <a:r>
              <a:rPr lang="hu-HU" sz="2800" dirty="0"/>
              <a:t>ég:</a:t>
            </a:r>
            <a:br>
              <a:rPr lang="hu-HU" sz="2800" dirty="0"/>
            </a:br>
            <a:r>
              <a:rPr lang="hu-HU" sz="2800" dirty="0"/>
              <a:t>létrehozni a változókat a </a:t>
            </a:r>
            <a:r>
              <a:rPr lang="hu-HU" sz="2800" dirty="0" err="1">
                <a:latin typeface="Consolas" panose="020B0609020204030204" pitchFamily="49" charset="0"/>
                <a:cs typeface="Consolas" panose="020B0609020204030204" pitchFamily="49" charset="0"/>
              </a:rPr>
              <a:t>UniformProvider</a:t>
            </a:r>
            <a:r>
              <a:rPr lang="hu-HU" sz="2800" dirty="0" err="1"/>
              <a:t>ekbe</a:t>
            </a:r>
            <a:endParaRPr lang="en-US" sz="2800" dirty="0"/>
          </a:p>
        </p:txBody>
      </p:sp>
      <p:sp>
        <p:nvSpPr>
          <p:cNvPr id="4" name="Content Placeholder 3"/>
          <p:cNvSpPr>
            <a:spLocks noGrp="1"/>
          </p:cNvSpPr>
          <p:nvPr>
            <p:ph idx="1"/>
          </p:nvPr>
        </p:nvSpPr>
        <p:spPr/>
        <p:txBody>
          <a:bodyPr>
            <a:normAutofit/>
          </a:bodyPr>
          <a:lstStyle/>
          <a:p>
            <a:r>
              <a:rPr lang="hu-HU" dirty="0"/>
              <a:t>gyerekkomponensek hozzáadásakor</a:t>
            </a:r>
          </a:p>
          <a:p>
            <a:r>
              <a:rPr lang="hu-HU" dirty="0"/>
              <a:t>biztosítsuk, hogy a </a:t>
            </a:r>
            <a:r>
              <a:rPr lang="hu-HU" dirty="0" err="1"/>
              <a:t>providereknek</a:t>
            </a:r>
            <a:r>
              <a:rPr lang="hu-HU" dirty="0"/>
              <a:t> megfelelő típusú változói vannak a uniformok értékeinek tárolására</a:t>
            </a:r>
          </a:p>
          <a:p>
            <a:r>
              <a:rPr lang="hu-HU" dirty="0"/>
              <a:t>ha ezt a programozóra hagyjuk</a:t>
            </a:r>
          </a:p>
          <a:p>
            <a:pPr lvl="1"/>
            <a:r>
              <a:rPr lang="hu-HU" dirty="0"/>
              <a:t>az pluszmunka és hibalehetőség</a:t>
            </a:r>
          </a:p>
          <a:p>
            <a:r>
              <a:rPr lang="hu-HU" dirty="0" err="1"/>
              <a:t>Kotlin</a:t>
            </a:r>
            <a:r>
              <a:rPr lang="hu-HU" dirty="0"/>
              <a:t> objektumok a uniformok tükrözésére</a:t>
            </a:r>
            <a:endParaRPr lang="en-US" dirty="0"/>
          </a:p>
          <a:p>
            <a:pPr lvl="1"/>
            <a:r>
              <a:rPr lang="hu-HU" dirty="0"/>
              <a:t>megfelelő típusú objektumokat kell létrehozni típusazonosító (</a:t>
            </a:r>
            <a:r>
              <a:rPr lang="hu-HU" dirty="0" err="1">
                <a:latin typeface="Consolas" panose="020B0609020204030204" pitchFamily="49" charset="0"/>
                <a:cs typeface="Consolas" panose="020B0609020204030204" pitchFamily="49" charset="0"/>
              </a:rPr>
              <a:t>glUniform.type</a:t>
            </a:r>
            <a:r>
              <a:rPr lang="hu-HU" dirty="0"/>
              <a:t>) alapján</a:t>
            </a:r>
            <a:r>
              <a:rPr lang="en-US" dirty="0"/>
              <a:t> (e.g. vec3, mat4, …)</a:t>
            </a:r>
          </a:p>
          <a:p>
            <a:pPr lvl="1"/>
            <a:r>
              <a:rPr lang="hu-HU" dirty="0"/>
              <a:t>a létrehozott változókat név szerint el kell érnünk a</a:t>
            </a:r>
            <a:r>
              <a:rPr lang="en-US" dirty="0"/>
              <a:t> </a:t>
            </a:r>
            <a:r>
              <a:rPr lang="hu-HU" dirty="0" err="1">
                <a:latin typeface="Consolas" panose="020B0609020204030204" pitchFamily="49" charset="0"/>
                <a:cs typeface="Consolas" panose="020B0609020204030204" pitchFamily="49" charset="0"/>
              </a:rPr>
              <a:t>UniformProvider</a:t>
            </a:r>
            <a:r>
              <a:rPr lang="en-US" dirty="0"/>
              <a:t> </a:t>
            </a:r>
            <a:r>
              <a:rPr lang="en-US" dirty="0" err="1"/>
              <a:t>obje</a:t>
            </a:r>
            <a:r>
              <a:rPr lang="hu-HU" dirty="0" err="1"/>
              <a:t>ktumokban</a:t>
            </a:r>
            <a:endParaRPr lang="en-US" dirty="0"/>
          </a:p>
        </p:txBody>
      </p:sp>
    </p:spTree>
    <p:extLst>
      <p:ext uri="{BB962C8B-B14F-4D97-AF65-F5344CB8AC3E}">
        <p14:creationId xmlns:p14="http://schemas.microsoft.com/office/powerpoint/2010/main" val="185314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Mire jó?</a:t>
            </a:r>
            <a:endParaRPr lang="en-US" dirty="0"/>
          </a:p>
        </p:txBody>
      </p:sp>
      <p:sp>
        <p:nvSpPr>
          <p:cNvPr id="3" name="Content Placeholder 2"/>
          <p:cNvSpPr>
            <a:spLocks noGrp="1"/>
          </p:cNvSpPr>
          <p:nvPr>
            <p:ph idx="1"/>
          </p:nvPr>
        </p:nvSpPr>
        <p:spPr/>
        <p:txBody>
          <a:bodyPr/>
          <a:lstStyle/>
          <a:p>
            <a:r>
              <a:rPr lang="hu-HU" dirty="0" err="1"/>
              <a:t>GUI-ra</a:t>
            </a:r>
            <a:r>
              <a:rPr lang="hu-HU" dirty="0"/>
              <a:t> kirakni a uniformok értékeit</a:t>
            </a:r>
          </a:p>
          <a:p>
            <a:r>
              <a:rPr lang="hu-HU" dirty="0"/>
              <a:t>háttérstruktúrák automatikus létrehozása</a:t>
            </a:r>
          </a:p>
          <a:p>
            <a:pPr lvl="1"/>
            <a:r>
              <a:rPr lang="hu-HU" dirty="0"/>
              <a:t>pl. minden uniformnak (vagy </a:t>
            </a:r>
            <a:r>
              <a:rPr lang="hu-HU" dirty="0" err="1"/>
              <a:t>konstansbuffernek</a:t>
            </a:r>
            <a:r>
              <a:rPr lang="hu-HU" dirty="0"/>
              <a:t>) legyen másolata a rendszermemóriában</a:t>
            </a:r>
          </a:p>
          <a:p>
            <a:pPr lvl="1"/>
            <a:r>
              <a:rPr lang="hu-HU" dirty="0"/>
              <a:t>ezt egyszer/igény szerint beállítjuk</a:t>
            </a:r>
          </a:p>
          <a:p>
            <a:pPr lvl="1"/>
            <a:r>
              <a:rPr lang="hu-HU" dirty="0"/>
              <a:t>amikor kell, az aktuális </a:t>
            </a:r>
            <a:r>
              <a:rPr lang="hu-HU" dirty="0" err="1"/>
              <a:t>shader</a:t>
            </a:r>
            <a:r>
              <a:rPr lang="hu-HU" dirty="0"/>
              <a:t>/program megfelelő változójába másolódik</a:t>
            </a:r>
          </a:p>
          <a:p>
            <a:pPr lvl="1"/>
            <a:endParaRPr lang="hu-HU" dirty="0"/>
          </a:p>
          <a:p>
            <a:pPr lvl="1"/>
            <a:r>
              <a:rPr lang="hu-HU" dirty="0"/>
              <a:t>D3D </a:t>
            </a:r>
            <a:r>
              <a:rPr lang="hu-HU" dirty="0" err="1"/>
              <a:t>Effect</a:t>
            </a:r>
            <a:r>
              <a:rPr lang="hu-HU" dirty="0"/>
              <a:t> </a:t>
            </a:r>
            <a:r>
              <a:rPr lang="hu-HU" dirty="0" err="1"/>
              <a:t>framework</a:t>
            </a:r>
            <a:r>
              <a:rPr lang="hu-HU" dirty="0"/>
              <a:t> egyik szerepe</a:t>
            </a:r>
            <a:endParaRPr lang="en-US" dirty="0"/>
          </a:p>
        </p:txBody>
      </p:sp>
    </p:spTree>
    <p:extLst>
      <p:ext uri="{BB962C8B-B14F-4D97-AF65-F5344CB8AC3E}">
        <p14:creationId xmlns:p14="http://schemas.microsoft.com/office/powerpoint/2010/main" val="35160336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4287355" cy="994172"/>
          </a:xfrm>
        </p:spPr>
        <p:txBody>
          <a:bodyPr>
            <a:normAutofit fontScale="90000"/>
          </a:bodyPr>
          <a:lstStyle/>
          <a:p>
            <a:r>
              <a:rPr lang="en-US" dirty="0" err="1"/>
              <a:t>Unifo</a:t>
            </a:r>
            <a:r>
              <a:rPr lang="hu-HU" dirty="0"/>
              <a:t>r</a:t>
            </a:r>
            <a:r>
              <a:rPr lang="en-US" dirty="0"/>
              <a:t>m</a:t>
            </a:r>
            <a:r>
              <a:rPr lang="hu-HU" dirty="0"/>
              <a:t>ok</a:t>
            </a:r>
            <a:r>
              <a:rPr lang="en-US" dirty="0"/>
              <a:t> </a:t>
            </a:r>
            <a:r>
              <a:rPr lang="hu-HU" dirty="0"/>
              <a:t>begyűjtése</a:t>
            </a: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45125" y="4753096"/>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2783061" y="4133447"/>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4" y="3526381"/>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2989375" y="2928463"/>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2235471" y="3301241"/>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4860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49"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703079"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5104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hu-HU" sz="2000" dirty="0">
                <a:solidFill>
                  <a:srgbClr val="FF0000"/>
                </a:solidFill>
                <a:latin typeface="Whipsmart" panose="020B0502030203050204" pitchFamily="34" charset="0"/>
              </a:rPr>
              <a:t>célobjektum: akihez gyerekkomponenseket adunk</a:t>
            </a:r>
          </a:p>
          <a:p>
            <a:pPr marL="457200" indent="-457200">
              <a:buFont typeface="Arial" panose="020B0604020202020204" pitchFamily="34" charset="0"/>
              <a:buChar char="•"/>
            </a:pPr>
            <a:r>
              <a:rPr lang="en-US" sz="2000" dirty="0" err="1">
                <a:solidFill>
                  <a:srgbClr val="FF0000"/>
                </a:solidFill>
                <a:latin typeface="Whipsmart" panose="020B0502030203050204" pitchFamily="34" charset="0"/>
              </a:rPr>
              <a:t>gyerekkomponensek</a:t>
            </a:r>
            <a:r>
              <a:rPr lang="en-US" sz="2000" dirty="0">
                <a:solidFill>
                  <a:srgbClr val="FF0000"/>
                </a:solidFill>
                <a:latin typeface="Whipsmart" panose="020B0502030203050204" pitchFamily="34" charset="0"/>
              </a:rPr>
              <a:t> </a:t>
            </a:r>
            <a:r>
              <a:rPr lang="en-US" sz="2000" dirty="0" err="1">
                <a:solidFill>
                  <a:srgbClr val="FF0000"/>
                </a:solidFill>
                <a:latin typeface="Whipsmart" panose="020B0502030203050204" pitchFamily="34" charset="0"/>
              </a:rPr>
              <a:t>bej</a:t>
            </a:r>
            <a:r>
              <a:rPr lang="hu-HU" sz="2000" dirty="0" err="1">
                <a:solidFill>
                  <a:srgbClr val="FF0000"/>
                </a:solidFill>
                <a:latin typeface="Whipsmart" panose="020B0502030203050204" pitchFamily="34" charset="0"/>
              </a:rPr>
              <a:t>árása</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hu-HU" sz="2000" dirty="0">
                <a:solidFill>
                  <a:srgbClr val="FF0000"/>
                </a:solidFill>
                <a:latin typeface="Whipsmart" panose="020B0502030203050204" pitchFamily="34" charset="0"/>
              </a:rPr>
              <a:t>minden programra a megfelelő </a:t>
            </a:r>
            <a:r>
              <a:rPr lang="hu-HU" sz="2000" dirty="0" err="1">
                <a:solidFill>
                  <a:srgbClr val="FF0000"/>
                </a:solidFill>
                <a:latin typeface="Whipsmart" panose="020B0502030203050204" pitchFamily="34" charset="0"/>
              </a:rPr>
              <a:t>structnevű</a:t>
            </a:r>
            <a:r>
              <a:rPr lang="hu-HU" sz="2000" dirty="0">
                <a:solidFill>
                  <a:srgbClr val="FF0000"/>
                </a:solidFill>
                <a:latin typeface="Whipsmart" panose="020B0502030203050204" pitchFamily="34" charset="0"/>
              </a:rPr>
              <a:t> uniformok tükrözése</a:t>
            </a:r>
            <a:endParaRPr lang="en-US" sz="2000" dirty="0">
              <a:solidFill>
                <a:srgbClr val="FF0000"/>
              </a:solidFill>
              <a:latin typeface="Whipsmart" panose="020B0502030203050204" pitchFamily="34" charset="0"/>
            </a:endParaRPr>
          </a:p>
        </p:txBody>
      </p:sp>
      <p:grpSp>
        <p:nvGrpSpPr>
          <p:cNvPr id="17" name="Group 16"/>
          <p:cNvGrpSpPr/>
          <p:nvPr/>
        </p:nvGrpSpPr>
        <p:grpSpPr>
          <a:xfrm rot="777579">
            <a:off x="3200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2707366" y="1715827"/>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2791698" y="4480311"/>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2665626"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1941697"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4974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3096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sz="3200" dirty="0" err="1">
                <a:latin typeface="Consolas" panose="020B0609020204030204" pitchFamily="49" charset="0"/>
                <a:cs typeface="Consolas" panose="020B0609020204030204" pitchFamily="49" charset="0"/>
              </a:rPr>
              <a:t>ProgramReflection</a:t>
            </a:r>
            <a:r>
              <a:rPr lang="en-US" sz="3200" dirty="0">
                <a:latin typeface="Consolas" panose="020B0609020204030204" pitchFamily="49" charset="0"/>
                <a:cs typeface="Consolas" panose="020B0609020204030204" pitchFamily="49" charset="0"/>
              </a:rPr>
              <a:t>::</a:t>
            </a:r>
            <a:r>
              <a:rPr lang="en-US" sz="3200" dirty="0" err="1">
                <a:latin typeface="Consolas" panose="020B0609020204030204" pitchFamily="49" charset="0"/>
                <a:cs typeface="Consolas" panose="020B0609020204030204" pitchFamily="49" charset="0"/>
              </a:rPr>
              <a:t>gatherUniforms</a:t>
            </a:r>
            <a:endParaRPr lang="en-US" sz="3200" dirty="0">
              <a:latin typeface="Consolas" panose="020B0609020204030204" pitchFamily="49" charset="0"/>
              <a:cs typeface="Consolas" panose="020B0609020204030204" pitchFamily="49" charset="0"/>
            </a:endParaRPr>
          </a:p>
        </p:txBody>
      </p:sp>
      <p:sp>
        <p:nvSpPr>
          <p:cNvPr id="4" name="Rectangle 3"/>
          <p:cNvSpPr/>
          <p:nvPr/>
        </p:nvSpPr>
        <p:spPr>
          <a:xfrm>
            <a:off x="165826" y="2243137"/>
            <a:ext cx="8812348" cy="375761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pl. </a:t>
            </a:r>
            <a:r>
              <a:rPr lang="en-US"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egy</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7817588" y="590171"/>
            <a:ext cx="1395524" cy="1431161"/>
          </a:xfrm>
          <a:prstGeom prst="rect">
            <a:avLst/>
          </a:prstGeom>
          <a:noFill/>
        </p:spPr>
        <p:txBody>
          <a:bodyPr wrap="square" rtlCol="0">
            <a:spAutoFit/>
          </a:bodyPr>
          <a:lstStyle/>
          <a:p>
            <a:r>
              <a:rPr lang="en-US" sz="8700" dirty="0">
                <a:solidFill>
                  <a:srgbClr val="C00000"/>
                </a:solidFill>
                <a:latin typeface="Whipsmart" panose="020B0502030203050204" pitchFamily="34" charset="0"/>
                <a:sym typeface="Webdings" panose="05030102010509060703" pitchFamily="18" charset="2"/>
              </a:rPr>
              <a:t></a:t>
            </a:r>
            <a:endParaRPr lang="en-US" sz="87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768714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osztály</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Program(</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gl</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a:solidFill>
                  <a:srgbClr val="000000"/>
                </a:solidFill>
                <a:ea typeface="Times New Roman" panose="02020603050405020304" pitchFamily="18" charset="0"/>
                <a:cs typeface="Times New Roman" panose="02020603050405020304" pitchFamily="18" charset="0"/>
              </a:rPr>
              <a:t>WebGL2RenderingContext,</a:t>
            </a:r>
            <a:r>
              <a:rPr lang="hu-HU" sz="1200" dirty="0">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vertexShader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fragmentShader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"program"</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sz="400" dirty="0" err="1">
                <a:solidFill>
                  <a:srgbClr val="C70040"/>
                </a:solidFill>
                <a:ea typeface="Times New Roman" panose="02020603050405020304" pitchFamily="18" charset="0"/>
                <a:cs typeface="Times New Roman" panose="02020603050405020304" pitchFamily="18" charset="0"/>
              </a:rPr>
              <a:t>val</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createProgram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create </a:t>
            </a:r>
            <a:r>
              <a:rPr lang="en-US" sz="400" dirty="0" err="1">
                <a:solidFill>
                  <a:srgbClr val="8F8634"/>
                </a:solidFill>
                <a:ea typeface="Times New Roman" panose="02020603050405020304" pitchFamily="18" charset="0"/>
                <a:cs typeface="Times New Roman" panose="02020603050405020304" pitchFamily="18" charset="0"/>
              </a:rPr>
              <a:t>WebGL</a:t>
            </a:r>
            <a:r>
              <a:rPr lang="en-US" sz="400" dirty="0">
                <a:solidFill>
                  <a:srgbClr val="8F8634"/>
                </a:solidFill>
                <a:ea typeface="Times New Roman" panose="02020603050405020304" pitchFamily="18" charset="0"/>
                <a:cs typeface="Times New Roman" panose="02020603050405020304" pitchFamily="18" charset="0"/>
              </a:rPr>
              <a:t> 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init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vertexShader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fragmentShader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0</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vertexPosition</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1</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vertexColor</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linkProgram</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if </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getProgramParameter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GL</a:t>
            </a:r>
            <a:r>
              <a:rPr lang="en-US" sz="400" dirty="0">
                <a:solidFill>
                  <a:srgbClr val="C7004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LINK_STATUS</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false</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link </a:t>
            </a:r>
            <a:r>
              <a:rPr lang="en-US" sz="400" dirty="0" err="1">
                <a:solidFill>
                  <a:srgbClr val="8F8634"/>
                </a:solidFill>
                <a:ea typeface="Times New Roman" panose="02020603050405020304" pitchFamily="18" charset="0"/>
                <a:cs typeface="Times New Roman" panose="02020603050405020304" pitchFamily="18" charset="0"/>
              </a:rPr>
              <a:t>shaders</a:t>
            </a:r>
            <a:r>
              <a:rPr lang="en-US" sz="400" dirty="0">
                <a:solidFill>
                  <a:srgbClr val="8F8634"/>
                </a:solidFill>
                <a:ea typeface="Times New Roman" panose="02020603050405020304" pitchFamily="18" charset="0"/>
                <a:cs typeface="Times New Roman" panose="02020603050405020304" pitchFamily="18" charset="0"/>
              </a:rPr>
              <a:t> [vertex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vertexShader.sourceUrl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]:[fragment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fragmentShader.sourceUrl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\n</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gl.getProgramInfoLog</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this.glProgram</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ProgramReflection</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glProgram</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754931" y="3212554"/>
            <a:ext cx="2900153" cy="369332"/>
          </a:xfrm>
          <a:prstGeom prst="rect">
            <a:avLst/>
          </a:prstGeom>
          <a:noFill/>
        </p:spPr>
        <p:txBody>
          <a:bodyPr wrap="none" rtlCol="0">
            <a:spAutoFit/>
          </a:bodyPr>
          <a:lstStyle/>
          <a:p>
            <a:r>
              <a:rPr lang="hu-HU" dirty="0">
                <a:solidFill>
                  <a:srgbClr val="FF0000"/>
                </a:solidFill>
                <a:latin typeface="Whipsmart" panose="020B0502030203050204" pitchFamily="34" charset="0"/>
              </a:rPr>
              <a:t>gyerekkomponens a </a:t>
            </a:r>
            <a:r>
              <a:rPr lang="hu-HU" dirty="0" err="1">
                <a:solidFill>
                  <a:srgbClr val="FF0000"/>
                </a:solidFill>
                <a:latin typeface="Whipsmart" panose="020B0502030203050204" pitchFamily="34" charset="0"/>
              </a:rPr>
              <a:t>reflection</a:t>
            </a:r>
            <a:endParaRPr lang="en-US" dirty="0">
              <a:solidFill>
                <a:srgbClr val="FF0000"/>
              </a:solidFill>
              <a:latin typeface="Whipsmart" panose="020B0502030203050204" pitchFamily="34" charset="0"/>
            </a:endParaRPr>
          </a:p>
        </p:txBody>
      </p:sp>
      <p:cxnSp>
        <p:nvCxnSpPr>
          <p:cNvPr id="7" name="Straight Arrow Connector 6"/>
          <p:cNvCxnSpPr>
            <a:stCxn id="6" idx="1"/>
          </p:cNvCxnSpPr>
          <p:nvPr/>
        </p:nvCxnSpPr>
        <p:spPr>
          <a:xfrm flipH="1">
            <a:off x="5219701" y="3397220"/>
            <a:ext cx="535230" cy="5556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53018" y="1149616"/>
            <a:ext cx="1276311" cy="369332"/>
          </a:xfrm>
          <a:prstGeom prst="rect">
            <a:avLst/>
          </a:prstGeom>
          <a:noFill/>
        </p:spPr>
        <p:txBody>
          <a:bodyPr wrap="none" rtlCol="0">
            <a:spAutoFit/>
          </a:bodyPr>
          <a:lstStyle/>
          <a:p>
            <a:r>
              <a:rPr lang="hu-HU" dirty="0">
                <a:solidFill>
                  <a:srgbClr val="FF0000"/>
                </a:solidFill>
                <a:latin typeface="Whipsmart" panose="020B0502030203050204" pitchFamily="34" charset="0"/>
              </a:rPr>
              <a:t>struktúranév</a:t>
            </a:r>
            <a:endParaRPr lang="en-US" dirty="0">
              <a:solidFill>
                <a:srgbClr val="FF0000"/>
              </a:solidFill>
              <a:latin typeface="Whipsmart" panose="020B0502030203050204" pitchFamily="34" charset="0"/>
            </a:endParaRPr>
          </a:p>
        </p:txBody>
      </p:sp>
      <p:cxnSp>
        <p:nvCxnSpPr>
          <p:cNvPr id="10" name="Straight Arrow Connector 9"/>
          <p:cNvCxnSpPr>
            <a:stCxn id="9" idx="2"/>
          </p:cNvCxnSpPr>
          <p:nvPr/>
        </p:nvCxnSpPr>
        <p:spPr>
          <a:xfrm>
            <a:off x="6291174" y="1518948"/>
            <a:ext cx="843051" cy="7844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Material</a:t>
            </a:r>
            <a:r>
              <a:rPr lang="hu-HU" dirty="0"/>
              <a:t> osztály</a:t>
            </a:r>
            <a:endParaRPr lang="en-US" dirty="0"/>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430456" y="4302095"/>
            <a:ext cx="2658100" cy="369332"/>
          </a:xfrm>
          <a:prstGeom prst="rect">
            <a:avLst/>
          </a:prstGeom>
          <a:noFill/>
        </p:spPr>
        <p:txBody>
          <a:bodyPr wrap="none" rtlCol="0">
            <a:spAutoFit/>
          </a:bodyPr>
          <a:lstStyle/>
          <a:p>
            <a:r>
              <a:rPr lang="hu-HU" dirty="0">
                <a:solidFill>
                  <a:srgbClr val="FF0000"/>
                </a:solidFill>
                <a:latin typeface="Whipsmart" panose="020B0502030203050204" pitchFamily="34" charset="0"/>
              </a:rPr>
              <a:t>gyerekkomponens program</a:t>
            </a:r>
            <a:endParaRPr lang="en-US" dirty="0">
              <a:solidFill>
                <a:srgbClr val="FF0000"/>
              </a:solidFill>
              <a:latin typeface="Whipsmart" panose="020B0502030203050204" pitchFamily="34" charset="0"/>
            </a:endParaRPr>
          </a:p>
        </p:txBody>
      </p:sp>
      <p:cxnSp>
        <p:nvCxnSpPr>
          <p:cNvPr id="7" name="Straight Arrow Connector 6"/>
          <p:cNvCxnSpPr>
            <a:stCxn id="6" idx="0"/>
          </p:cNvCxnSpPr>
          <p:nvPr/>
        </p:nvCxnSpPr>
        <p:spPr>
          <a:xfrm flipH="1" flipV="1">
            <a:off x="6753225" y="3498850"/>
            <a:ext cx="6281" cy="8032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53018" y="1149616"/>
            <a:ext cx="1276311" cy="369332"/>
          </a:xfrm>
          <a:prstGeom prst="rect">
            <a:avLst/>
          </a:prstGeom>
          <a:noFill/>
        </p:spPr>
        <p:txBody>
          <a:bodyPr wrap="none" rtlCol="0">
            <a:spAutoFit/>
          </a:bodyPr>
          <a:lstStyle/>
          <a:p>
            <a:r>
              <a:rPr lang="hu-HU" dirty="0">
                <a:solidFill>
                  <a:srgbClr val="FF0000"/>
                </a:solidFill>
                <a:latin typeface="Whipsmart" panose="020B0502030203050204" pitchFamily="34" charset="0"/>
              </a:rPr>
              <a:t>struktúranév</a:t>
            </a:r>
            <a:endParaRPr lang="en-US" dirty="0">
              <a:solidFill>
                <a:srgbClr val="FF0000"/>
              </a:solidFill>
              <a:latin typeface="Whipsmart" panose="020B0502030203050204" pitchFamily="34" charset="0"/>
            </a:endParaRPr>
          </a:p>
        </p:txBody>
      </p:sp>
      <p:cxnSp>
        <p:nvCxnSpPr>
          <p:cNvPr id="10" name="Straight Arrow Connector 9"/>
          <p:cNvCxnSpPr>
            <a:stCxn id="9" idx="2"/>
          </p:cNvCxnSpPr>
          <p:nvPr/>
        </p:nvCxnSpPr>
        <p:spPr>
          <a:xfrm flipH="1">
            <a:off x="4029075" y="1518948"/>
            <a:ext cx="2262099" cy="748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Hogyan használható?</a:t>
            </a:r>
            <a:endParaRPr lang="en-US" dirty="0"/>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cs typeface="Times New Roman" panose="02020603050405020304" pitchFamily="18" charset="0"/>
              </a:rPr>
              <a:t>)</a:t>
            </a:r>
            <a:r>
              <a:rPr lang="hu-HU" dirty="0">
                <a:solidFill>
                  <a:srgbClr val="000000"/>
                </a:solidFill>
                <a:cs typeface="Times New Roman" panose="02020603050405020304" pitchFamily="18" charset="0"/>
              </a:rPr>
              <a:t>.</a:t>
            </a:r>
            <a:r>
              <a:rPr lang="hu-HU" dirty="0" err="1">
                <a:solidFill>
                  <a:srgbClr val="000000"/>
                </a:solidFill>
                <a:cs typeface="Times New Roman" panose="02020603050405020304" pitchFamily="18" charset="0"/>
              </a:rPr>
              <a:t>a</a:t>
            </a:r>
            <a:r>
              <a:rPr lang="hu-HU" dirty="0" err="1">
                <a:solidFill>
                  <a:srgbClr val="000000"/>
                </a:solidFill>
                <a:ea typeface="Times New Roman" panose="02020603050405020304" pitchFamily="18" charset="0"/>
                <a:cs typeface="Times New Roman" panose="02020603050405020304" pitchFamily="18" charset="0"/>
              </a:rPr>
              <a:t>pply</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925131" y="5875408"/>
            <a:ext cx="7322838" cy="646331"/>
          </a:xfrm>
          <a:prstGeom prst="rect">
            <a:avLst/>
          </a:prstGeom>
          <a:noFill/>
        </p:spPr>
        <p:txBody>
          <a:bodyPr wrap="none" rtlCol="0">
            <a:spAutoFit/>
          </a:bodyPr>
          <a:lstStyle/>
          <a:p>
            <a:r>
              <a:rPr lang="hu-HU" dirty="0">
                <a:solidFill>
                  <a:srgbClr val="FF0000"/>
                </a:solidFill>
                <a:latin typeface="Whipsmart" panose="020B0502030203050204" pitchFamily="34" charset="0"/>
              </a:rPr>
              <a:t>ha nincs ilyen uniform (pl. kikommenteztük a </a:t>
            </a:r>
            <a:r>
              <a:rPr lang="hu-HU" dirty="0" err="1">
                <a:solidFill>
                  <a:srgbClr val="FF0000"/>
                </a:solidFill>
                <a:latin typeface="Whipsmart" panose="020B0502030203050204" pitchFamily="34" charset="0"/>
              </a:rPr>
              <a:t>shaderből</a:t>
            </a:r>
            <a:r>
              <a:rPr lang="hu-HU" dirty="0">
                <a:solidFill>
                  <a:srgbClr val="FF0000"/>
                </a:solidFill>
                <a:latin typeface="Whipsmart" panose="020B0502030203050204" pitchFamily="34" charset="0"/>
              </a:rPr>
              <a:t>)</a:t>
            </a:r>
          </a:p>
          <a:p>
            <a:r>
              <a:rPr lang="hu-HU" dirty="0">
                <a:solidFill>
                  <a:srgbClr val="FF0000"/>
                </a:solidFill>
                <a:latin typeface="Whipsmart" panose="020B0502030203050204" pitchFamily="34" charset="0"/>
              </a:rPr>
              <a:t>a tömbindex-operátor dob egy </a:t>
            </a:r>
            <a:r>
              <a:rPr lang="hu-HU" dirty="0" err="1">
                <a:solidFill>
                  <a:srgbClr val="FF0000"/>
                </a:solidFill>
                <a:latin typeface="Whipsmart" panose="020B0502030203050204" pitchFamily="34" charset="0"/>
              </a:rPr>
              <a:t>warningot</a:t>
            </a:r>
            <a:r>
              <a:rPr lang="hu-HU" dirty="0">
                <a:solidFill>
                  <a:srgbClr val="FF0000"/>
                </a:solidFill>
                <a:latin typeface="Whipsmart" panose="020B0502030203050204" pitchFamily="34" charset="0"/>
              </a:rPr>
              <a:t>, de különben semmi sem fog történni</a:t>
            </a:r>
            <a:endParaRPr lang="en-US" dirty="0">
              <a:solidFill>
                <a:srgbClr val="FF0000"/>
              </a:solidFill>
              <a:latin typeface="Whipsmart" panose="020B0502030203050204" pitchFamily="34" charset="0"/>
            </a:endParaRPr>
          </a:p>
        </p:txBody>
      </p:sp>
      <p:cxnSp>
        <p:nvCxnSpPr>
          <p:cNvPr id="7" name="Straight Arrow Connector 6"/>
          <p:cNvCxnSpPr>
            <a:cxnSpLocks/>
            <a:stCxn id="6" idx="0"/>
          </p:cNvCxnSpPr>
          <p:nvPr/>
        </p:nvCxnSpPr>
        <p:spPr>
          <a:xfrm flipH="1" flipV="1">
            <a:off x="4456800" y="4658400"/>
            <a:ext cx="129750" cy="12170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16970" y="99458"/>
            <a:ext cx="2379380" cy="1200329"/>
          </a:xfrm>
          <a:prstGeom prst="rect">
            <a:avLst/>
          </a:prstGeom>
          <a:noFill/>
        </p:spPr>
        <p:txBody>
          <a:bodyPr wrap="square" rtlCol="0">
            <a:spAutoFit/>
          </a:bodyPr>
          <a:lstStyle/>
          <a:p>
            <a:r>
              <a:rPr lang="hu-HU" dirty="0">
                <a:solidFill>
                  <a:srgbClr val="FF0000"/>
                </a:solidFill>
                <a:latin typeface="Whipsmart" panose="020B0502030203050204" pitchFamily="34" charset="0"/>
              </a:rPr>
              <a:t>minden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van </a:t>
            </a:r>
            <a:r>
              <a:rPr lang="hu-HU" dirty="0" err="1">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metódusa, nem is fontos a pontos típus</a:t>
            </a:r>
            <a:endParaRPr lang="en-US" dirty="0">
              <a:solidFill>
                <a:srgbClr val="FF0000"/>
              </a:solidFill>
              <a:latin typeface="Whipsmart" panose="020B0502030203050204" pitchFamily="34" charset="0"/>
            </a:endParaRPr>
          </a:p>
        </p:txBody>
      </p:sp>
      <p:cxnSp>
        <p:nvCxnSpPr>
          <p:cNvPr id="10" name="Straight Arrow Connector 9"/>
          <p:cNvCxnSpPr>
            <a:cxnSpLocks/>
            <a:stCxn id="9" idx="2"/>
          </p:cNvCxnSpPr>
          <p:nvPr/>
        </p:nvCxnSpPr>
        <p:spPr>
          <a:xfrm flipH="1">
            <a:off x="4586550" y="1299787"/>
            <a:ext cx="3120110" cy="25738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2306" y="2629932"/>
            <a:ext cx="3698448" cy="923330"/>
          </a:xfrm>
          <a:prstGeom prst="rect">
            <a:avLst/>
          </a:prstGeom>
          <a:noFill/>
        </p:spPr>
        <p:txBody>
          <a:bodyPr wrap="none" rtlCol="0">
            <a:spAutoFit/>
          </a:bodyPr>
          <a:lstStyle/>
          <a:p>
            <a:r>
              <a:rPr lang="hu-HU" dirty="0">
                <a:solidFill>
                  <a:srgbClr val="FF0000"/>
                </a:solidFill>
                <a:latin typeface="Whipsmart" panose="020B0502030203050204" pitchFamily="34" charset="0"/>
              </a:rPr>
              <a:t>ez automatikusan idekerült,</a:t>
            </a:r>
          </a:p>
          <a:p>
            <a:r>
              <a:rPr lang="hu-HU" dirty="0">
                <a:solidFill>
                  <a:srgbClr val="FF0000"/>
                </a:solidFill>
                <a:latin typeface="Whipsmart" panose="020B0502030203050204" pitchFamily="34" charset="0"/>
              </a:rPr>
              <a:t>mert a programban használjuk</a:t>
            </a:r>
          </a:p>
          <a:p>
            <a:r>
              <a:rPr lang="hu-HU" dirty="0">
                <a:solidFill>
                  <a:srgbClr val="FF0000"/>
                </a:solidFill>
                <a:latin typeface="Whipsmart" panose="020B0502030203050204" pitchFamily="34" charset="0"/>
              </a:rPr>
              <a:t>a </a:t>
            </a:r>
            <a:r>
              <a:rPr lang="hu-HU" dirty="0" err="1">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uniformot</a:t>
            </a:r>
            <a:endParaRPr lang="en-US" dirty="0">
              <a:solidFill>
                <a:srgbClr val="FF0000"/>
              </a:solidFill>
              <a:latin typeface="Whipsmart" panose="020B0502030203050204" pitchFamily="34" charset="0"/>
            </a:endParaRPr>
          </a:p>
        </p:txBody>
      </p:sp>
      <p:cxnSp>
        <p:nvCxnSpPr>
          <p:cNvPr id="14" name="Straight Arrow Connector 13"/>
          <p:cNvCxnSpPr>
            <a:cxnSpLocks/>
          </p:cNvCxnSpPr>
          <p:nvPr/>
        </p:nvCxnSpPr>
        <p:spPr>
          <a:xfrm>
            <a:off x="2753591" y="3553262"/>
            <a:ext cx="0" cy="320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Mesh</a:t>
            </a:r>
            <a:r>
              <a:rPr lang="hu-HU" dirty="0"/>
              <a:t> osztály: egyszerű, de lecserélhető</a:t>
            </a:r>
            <a:endParaRPr lang="en-US" dirty="0"/>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5653018" y="1149616"/>
            <a:ext cx="1276311" cy="369332"/>
          </a:xfrm>
          <a:prstGeom prst="rect">
            <a:avLst/>
          </a:prstGeom>
          <a:noFill/>
        </p:spPr>
        <p:txBody>
          <a:bodyPr wrap="none" rtlCol="0">
            <a:spAutoFit/>
          </a:bodyPr>
          <a:lstStyle/>
          <a:p>
            <a:r>
              <a:rPr lang="hu-HU" dirty="0">
                <a:solidFill>
                  <a:srgbClr val="FF0000"/>
                </a:solidFill>
                <a:latin typeface="Whipsmart" panose="020B0502030203050204" pitchFamily="34" charset="0"/>
              </a:rPr>
              <a:t>struktúranév</a:t>
            </a:r>
            <a:endParaRPr lang="en-US" dirty="0">
              <a:solidFill>
                <a:srgbClr val="FF0000"/>
              </a:solidFill>
              <a:latin typeface="Whipsmart" panose="020B0502030203050204" pitchFamily="34" charset="0"/>
            </a:endParaRPr>
          </a:p>
        </p:txBody>
      </p:sp>
      <p:cxnSp>
        <p:nvCxnSpPr>
          <p:cNvPr id="10" name="Straight Arrow Connector 9"/>
          <p:cNvCxnSpPr>
            <a:stCxn id="9" idx="2"/>
          </p:cNvCxnSpPr>
          <p:nvPr/>
        </p:nvCxnSpPr>
        <p:spPr>
          <a:xfrm flipH="1">
            <a:off x="4029075" y="1518948"/>
            <a:ext cx="2262099" cy="748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GameObject</a:t>
            </a:r>
            <a:r>
              <a:rPr lang="hu-HU" dirty="0"/>
              <a:t> osztály</a:t>
            </a:r>
            <a:endParaRPr lang="en-US" dirty="0"/>
          </a:p>
        </p:txBody>
      </p:sp>
      <p:sp>
        <p:nvSpPr>
          <p:cNvPr id="5" name="Content Placeholder 4"/>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err="1">
                <a:solidFill>
                  <a:srgbClr val="000000"/>
                </a:solidFill>
                <a:ea typeface="Times New Roman" panose="02020603050405020304" pitchFamily="18" charset="0"/>
                <a:cs typeface="Times New Roman" panose="02020603050405020304" pitchFamily="18" charset="0"/>
              </a:rPr>
              <a:t>GameObject</a:t>
            </a:r>
            <a:r>
              <a:rPr lang="en-US" sz="2000" dirty="0">
                <a:solidFill>
                  <a:srgbClr val="000000"/>
                </a:solidFill>
                <a:ea typeface="Times New Roman" panose="02020603050405020304" pitchFamily="18" charset="0"/>
                <a:cs typeface="Times New Roman" panose="02020603050405020304" pitchFamily="18" charset="0"/>
              </a:rPr>
              <a:t>(</a:t>
            </a:r>
            <a:r>
              <a:rPr lang="hu-HU" sz="2000" dirty="0">
                <a:solidFill>
                  <a:srgbClr val="000000"/>
                </a:solidFill>
                <a:ea typeface="Times New Roman" panose="02020603050405020304" pitchFamily="18" charset="0"/>
                <a:cs typeface="Times New Roman" panose="02020603050405020304" pitchFamily="18" charset="0"/>
              </a:rPr>
              <a:t> </a:t>
            </a:r>
            <a:r>
              <a:rPr lang="hu-HU" sz="2000" dirty="0" err="1">
                <a:solidFill>
                  <a:srgbClr val="C70040"/>
                </a:solidFill>
                <a:cs typeface="Times New Roman" panose="02020603050405020304" pitchFamily="18" charset="0"/>
              </a:rPr>
              <a:t>vararg</a:t>
            </a:r>
            <a:r>
              <a:rPr lang="hu-HU" sz="1800" dirty="0">
                <a:latin typeface="Calibri" panose="020F0502020204030204" pitchFamily="34" charset="0"/>
                <a:ea typeface="Times New Roman" panose="02020603050405020304" pitchFamily="18" charset="0"/>
                <a:cs typeface="Times New Roman" panose="02020603050405020304" pitchFamily="18" charset="0"/>
              </a:rPr>
              <a:t>  </a:t>
            </a:r>
            <a:r>
              <a:rPr lang="en-US" sz="2000" i="1" dirty="0">
                <a:solidFill>
                  <a:srgbClr val="CB6500"/>
                </a:solidFill>
                <a:ea typeface="Times New Roman" panose="02020603050405020304" pitchFamily="18" charset="0"/>
                <a:cs typeface="Times New Roman" panose="02020603050405020304" pitchFamily="18" charset="0"/>
              </a:rPr>
              <a:t>mesh</a:t>
            </a:r>
            <a:r>
              <a:rPr lang="hu-HU" sz="2000" i="1" dirty="0">
                <a:solidFill>
                  <a:srgbClr val="CB6500"/>
                </a:solidFill>
                <a:ea typeface="Times New Roman" panose="02020603050405020304" pitchFamily="18" charset="0"/>
                <a:cs typeface="Times New Roman" panose="02020603050405020304" pitchFamily="18" charset="0"/>
              </a:rPr>
              <a:t>es</a:t>
            </a:r>
            <a:r>
              <a:rPr lang="en-US" sz="2000" i="1" dirty="0">
                <a:solidFill>
                  <a:srgbClr val="CB65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cs typeface="Times New Roman" panose="02020603050405020304" pitchFamily="18" charset="0"/>
              </a:rPr>
              <a:t>Mesh</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 </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427E00"/>
                </a:solidFill>
                <a:ea typeface="Times New Roman" panose="02020603050405020304" pitchFamily="18" charset="0"/>
                <a:cs typeface="Times New Roman" panose="02020603050405020304" pitchFamily="18" charset="0"/>
              </a:rPr>
              <a:t>UniformProvider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8F8634"/>
                </a:solidFill>
                <a:ea typeface="Times New Roman" panose="02020603050405020304" pitchFamily="18" charset="0"/>
                <a:cs typeface="Times New Roman" panose="02020603050405020304" pitchFamily="18" charset="0"/>
              </a:rPr>
              <a:t>"</a:t>
            </a:r>
            <a:r>
              <a:rPr lang="en-US" sz="2000" dirty="0" err="1">
                <a:solidFill>
                  <a:srgbClr val="8F8634"/>
                </a:solidFill>
                <a:ea typeface="Times New Roman" panose="02020603050405020304" pitchFamily="18" charset="0"/>
                <a:cs typeface="Times New Roman" panose="02020603050405020304" pitchFamily="18" charset="0"/>
              </a:rPr>
              <a:t>gameObject</a:t>
            </a:r>
            <a:r>
              <a:rPr lang="en-US" sz="2000" dirty="0">
                <a:solidFill>
                  <a:srgbClr val="8F8634"/>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hu-HU" sz="2000" b="0" i="0" u="none" strike="noStrike" kern="1200" cap="none" spc="0" normalizeH="0" baseline="0" noProof="0" dirty="0">
                <a:ln>
                  <a:noFill/>
                </a:ln>
                <a:solidFill>
                  <a:srgbClr val="C70040"/>
                </a:solidFill>
                <a:effectLst/>
                <a:uLnTx/>
                <a:uFillTx/>
                <a:latin typeface="Consolas" panose="020B0609020204030204" pitchFamily="49" charset="0"/>
                <a:ea typeface="Times New Roman" panose="02020603050405020304" pitchFamily="18" charset="0"/>
                <a:cs typeface="Times New Roman" panose="02020603050405020304" pitchFamily="18" charset="0"/>
              </a:rPr>
              <a:t>  </a:t>
            </a:r>
            <a:r>
              <a:rPr kumimoji="0" lang="sv-SE" sz="2000" b="0" i="0" u="none" strike="noStrike" kern="1200" cap="none" spc="0" normalizeH="0" baseline="0" noProof="0" dirty="0">
                <a:ln>
                  <a:noFill/>
                </a:ln>
                <a:solidFill>
                  <a:srgbClr val="C70040"/>
                </a:solidFill>
                <a:effectLst/>
                <a:uLnTx/>
                <a:uFillTx/>
                <a:latin typeface="Consolas" panose="020B0609020204030204" pitchFamily="49" charset="0"/>
                <a:ea typeface="Times New Roman" panose="02020603050405020304" pitchFamily="18" charset="0"/>
                <a:cs typeface="Times New Roman" panose="02020603050405020304" pitchFamily="18" charset="0"/>
              </a:rPr>
              <a:t>val</a:t>
            </a:r>
            <a:r>
              <a:rPr kumimoji="0" lang="sv-SE"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position </a:t>
            </a:r>
            <a:r>
              <a:rPr kumimoji="0" lang="sv-SE" sz="2000" b="0" i="0" u="none" strike="noStrike" kern="1200" cap="none" spc="0" normalizeH="0" baseline="0" noProof="0" dirty="0">
                <a:ln>
                  <a:noFill/>
                </a:ln>
                <a:solidFill>
                  <a:srgbClr val="C70040"/>
                </a:solidFill>
                <a:effectLst/>
                <a:uLnTx/>
                <a:uFillTx/>
                <a:latin typeface="Consolas" panose="020B0609020204030204" pitchFamily="49" charset="0"/>
                <a:ea typeface="Times New Roman" panose="02020603050405020304" pitchFamily="18" charset="0"/>
                <a:cs typeface="Times New Roman" panose="02020603050405020304" pitchFamily="18" charset="0"/>
              </a:rPr>
              <a:t>=</a:t>
            </a:r>
            <a:r>
              <a:rPr kumimoji="0" lang="sv-SE"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Vec3()</a:t>
            </a:r>
          </a:p>
          <a:p>
            <a:pPr marL="0"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sv-SE"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a:t>
            </a:r>
            <a:r>
              <a:rPr kumimoji="0" lang="sv-SE" sz="2000" b="0" i="0" u="none" strike="noStrike" kern="1200" cap="none" spc="0" normalizeH="0" baseline="0" noProof="0" dirty="0">
                <a:ln>
                  <a:noFill/>
                </a:ln>
                <a:solidFill>
                  <a:srgbClr val="C70040"/>
                </a:solidFill>
                <a:effectLst/>
                <a:uLnTx/>
                <a:uFillTx/>
                <a:latin typeface="Consolas" panose="020B0609020204030204" pitchFamily="49" charset="0"/>
                <a:ea typeface="Times New Roman" panose="02020603050405020304" pitchFamily="18" charset="0"/>
                <a:cs typeface="Times New Roman" panose="02020603050405020304" pitchFamily="18" charset="0"/>
              </a:rPr>
              <a:t>var</a:t>
            </a:r>
            <a:r>
              <a:rPr kumimoji="0" lang="sv-SE"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roll </a:t>
            </a:r>
            <a:r>
              <a:rPr kumimoji="0" lang="sv-SE" sz="2000" b="0" i="0" u="none" strike="noStrike" kern="1200" cap="none" spc="0" normalizeH="0" baseline="0" noProof="0" dirty="0">
                <a:ln>
                  <a:noFill/>
                </a:ln>
                <a:solidFill>
                  <a:srgbClr val="C70040"/>
                </a:solidFill>
                <a:effectLst/>
                <a:uLnTx/>
                <a:uFillTx/>
                <a:latin typeface="Consolas" panose="020B0609020204030204" pitchFamily="49" charset="0"/>
                <a:ea typeface="Times New Roman" panose="02020603050405020304" pitchFamily="18" charset="0"/>
                <a:cs typeface="Times New Roman" panose="02020603050405020304" pitchFamily="18" charset="0"/>
              </a:rPr>
              <a:t>=</a:t>
            </a:r>
            <a:r>
              <a:rPr kumimoji="0" lang="sv-SE"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0.0f</a:t>
            </a:r>
          </a:p>
          <a:p>
            <a:pPr marL="0"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sv-SE"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a:t>
            </a:r>
            <a:r>
              <a:rPr kumimoji="0" lang="sv-SE" sz="2000" b="0" i="0" u="none" strike="noStrike" kern="1200" cap="none" spc="0" normalizeH="0" baseline="0" noProof="0" dirty="0">
                <a:ln>
                  <a:noFill/>
                </a:ln>
                <a:solidFill>
                  <a:srgbClr val="C70040"/>
                </a:solidFill>
                <a:effectLst/>
                <a:uLnTx/>
                <a:uFillTx/>
                <a:latin typeface="Consolas" panose="020B0609020204030204" pitchFamily="49" charset="0"/>
                <a:ea typeface="Times New Roman" panose="02020603050405020304" pitchFamily="18" charset="0"/>
                <a:cs typeface="Times New Roman" panose="02020603050405020304" pitchFamily="18" charset="0"/>
              </a:rPr>
              <a:t>val</a:t>
            </a:r>
            <a:r>
              <a:rPr kumimoji="0" lang="sv-SE"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scale </a:t>
            </a:r>
            <a:r>
              <a:rPr kumimoji="0" lang="sv-SE" sz="2000" b="0" i="0" u="none" strike="noStrike" kern="1200" cap="none" spc="0" normalizeH="0" baseline="0" noProof="0" dirty="0">
                <a:ln>
                  <a:noFill/>
                </a:ln>
                <a:solidFill>
                  <a:srgbClr val="C70040"/>
                </a:solidFill>
                <a:effectLst/>
                <a:uLnTx/>
                <a:uFillTx/>
                <a:latin typeface="Consolas" panose="020B0609020204030204" pitchFamily="49" charset="0"/>
                <a:ea typeface="Times New Roman" panose="02020603050405020304" pitchFamily="18" charset="0"/>
                <a:cs typeface="Times New Roman" panose="02020603050405020304" pitchFamily="18" charset="0"/>
              </a:rPr>
              <a:t>=</a:t>
            </a:r>
            <a:r>
              <a:rPr kumimoji="0" lang="sv-SE"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rPr>
              <a:t> Vec3(1.0f, 1.0f, 1.0f)</a:t>
            </a:r>
            <a:endPar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ea typeface="Times New Roman" panose="02020603050405020304" pitchFamily="18" charset="0"/>
                <a:cs typeface="Times New Roman" panose="02020603050405020304" pitchFamily="18" charset="0"/>
              </a:rPr>
              <a:t>  i</a:t>
            </a:r>
            <a:r>
              <a:rPr lang="en-US" sz="2000" dirty="0">
                <a:solidFill>
                  <a:srgbClr val="000000"/>
                </a:solidFill>
                <a:ea typeface="Times New Roman" panose="02020603050405020304" pitchFamily="18" charset="0"/>
                <a:cs typeface="Times New Roman" panose="02020603050405020304" pitchFamily="18" charset="0"/>
              </a:rPr>
              <a:t>nit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addComponentsAndGatherUniforms</a:t>
            </a:r>
            <a:r>
              <a:rPr lang="en-US" sz="2000" dirty="0">
                <a:solidFill>
                  <a:srgbClr val="000000"/>
                </a:solidFill>
                <a:ea typeface="Times New Roman" panose="02020603050405020304" pitchFamily="18" charset="0"/>
                <a:cs typeface="Times New Roman" panose="02020603050405020304" pitchFamily="18" charset="0"/>
              </a:rPr>
              <a:t>(</a:t>
            </a:r>
            <a:r>
              <a:rPr lang="hu-HU"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mesh</a:t>
            </a:r>
            <a:r>
              <a:rPr lang="hu-HU" sz="2000" dirty="0">
                <a:solidFill>
                  <a:srgbClr val="000000"/>
                </a:solidFill>
                <a:ea typeface="Times New Roman" panose="02020603050405020304" pitchFamily="18" charset="0"/>
                <a:cs typeface="Times New Roman" panose="02020603050405020304" pitchFamily="18" charset="0"/>
              </a:rPr>
              <a:t>es</a:t>
            </a:r>
            <a:r>
              <a:rPr lang="en-US" sz="2000" dirty="0">
                <a:solidFill>
                  <a:srgbClr val="000000"/>
                </a:solidFill>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hu-HU"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fun </a:t>
            </a:r>
            <a:r>
              <a:rPr lang="en-US" sz="2000" dirty="0">
                <a:solidFill>
                  <a:srgbClr val="427E00"/>
                </a:solidFill>
                <a:ea typeface="Times New Roman" panose="02020603050405020304" pitchFamily="18" charset="0"/>
                <a:cs typeface="Times New Roman" panose="02020603050405020304" pitchFamily="18" charset="0"/>
              </a:rPr>
              <a:t>update</a:t>
            </a:r>
            <a:r>
              <a:rPr lang="en-US" sz="2000" dirty="0">
                <a:solidFill>
                  <a:srgbClr val="000000"/>
                </a:solidFill>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hu-HU" sz="2000" dirty="0" err="1">
                <a:solidFill>
                  <a:srgbClr val="000000"/>
                </a:solidFill>
                <a:ea typeface="Times New Roman" panose="02020603050405020304" pitchFamily="18" charset="0"/>
                <a:cs typeface="Times New Roman" panose="02020603050405020304" pitchFamily="18" charset="0"/>
              </a:rPr>
              <a:t>this</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modelMatrix</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427E00"/>
                </a:solidFill>
                <a:ea typeface="Times New Roman" panose="02020603050405020304" pitchFamily="18" charset="0"/>
                <a:cs typeface="Times New Roman" panose="02020603050405020304" pitchFamily="18" charset="0"/>
              </a:rPr>
              <a:t>set</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7004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strike="sngStrike" dirty="0">
                <a:solidFill>
                  <a:srgbClr val="000000"/>
                </a:solidFill>
                <a:ea typeface="Times New Roman" panose="02020603050405020304" pitchFamily="18" charset="0"/>
                <a:cs typeface="Times New Roman" panose="02020603050405020304" pitchFamily="18" charset="0"/>
              </a:rPr>
              <a:t>scale(scale)</a:t>
            </a:r>
            <a:r>
              <a:rPr lang="en-US" sz="2000" strike="sngStrike" dirty="0">
                <a:solidFill>
                  <a:srgbClr val="C70040"/>
                </a:solidFill>
                <a:ea typeface="Times New Roman" panose="02020603050405020304" pitchFamily="18" charset="0"/>
                <a:cs typeface="Times New Roman" panose="02020603050405020304" pitchFamily="18" charset="0"/>
              </a:rPr>
              <a:t>?.</a:t>
            </a:r>
            <a:r>
              <a:rPr lang="en-US" sz="2000" strike="sngStrike" dirty="0">
                <a:solidFill>
                  <a:srgbClr val="000000"/>
                </a:solidFill>
                <a:ea typeface="Times New Roman" panose="02020603050405020304" pitchFamily="18" charset="0"/>
                <a:cs typeface="Times New Roman" panose="02020603050405020304" pitchFamily="18" charset="0"/>
              </a:rPr>
              <a:t>rotate(roll)</a:t>
            </a:r>
            <a:r>
              <a:rPr lang="en-US" sz="2000" strike="sngStrike" dirty="0">
                <a:solidFill>
                  <a:srgbClr val="C70040"/>
                </a:solidFill>
                <a:ea typeface="Times New Roman" panose="02020603050405020304" pitchFamily="18" charset="0"/>
                <a:cs typeface="Times New Roman" panose="02020603050405020304" pitchFamily="18" charset="0"/>
              </a:rPr>
              <a:t>?.</a:t>
            </a:r>
            <a:r>
              <a:rPr lang="en-US" sz="2000" strike="sngStrike" dirty="0">
                <a:solidFill>
                  <a:srgbClr val="000000"/>
                </a:solidFill>
                <a:ea typeface="Times New Roman" panose="02020603050405020304" pitchFamily="18" charset="0"/>
                <a:cs typeface="Times New Roman" panose="02020603050405020304" pitchFamily="18" charset="0"/>
              </a:rPr>
              <a:t>translate(position)</a:t>
            </a:r>
            <a:endParaRPr lang="en-US" sz="18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291041" y="3688316"/>
            <a:ext cx="2710999" cy="646331"/>
          </a:xfrm>
          <a:prstGeom prst="rect">
            <a:avLst/>
          </a:prstGeom>
          <a:noFill/>
        </p:spPr>
        <p:txBody>
          <a:bodyPr wrap="none" rtlCol="0">
            <a:spAutoFit/>
          </a:bodyPr>
          <a:lstStyle/>
          <a:p>
            <a:r>
              <a:rPr lang="en-US" dirty="0" err="1">
                <a:solidFill>
                  <a:srgbClr val="FF0000"/>
                </a:solidFill>
                <a:latin typeface="Whipsmart" panose="020B0502030203050204" pitchFamily="34" charset="0"/>
              </a:rPr>
              <a:t>ez</a:t>
            </a:r>
            <a:r>
              <a:rPr lang="en-US" dirty="0">
                <a:solidFill>
                  <a:srgbClr val="FF0000"/>
                </a:solidFill>
                <a:latin typeface="Whipsmart" panose="020B0502030203050204" pitchFamily="34" charset="0"/>
              </a:rPr>
              <a:t> </a:t>
            </a:r>
            <a:r>
              <a:rPr lang="en-US" dirty="0" err="1">
                <a:solidFill>
                  <a:srgbClr val="FF0000"/>
                </a:solidFill>
                <a:latin typeface="Whipsmart" panose="020B0502030203050204" pitchFamily="34" charset="0"/>
              </a:rPr>
              <a:t>nem</a:t>
            </a:r>
            <a:r>
              <a:rPr lang="en-US" dirty="0">
                <a:solidFill>
                  <a:srgbClr val="FF0000"/>
                </a:solidFill>
                <a:latin typeface="Whipsmart" panose="020B0502030203050204" pitchFamily="34" charset="0"/>
              </a:rPr>
              <a:t> </a:t>
            </a:r>
            <a:r>
              <a:rPr lang="en-US" dirty="0" err="1">
                <a:solidFill>
                  <a:srgbClr val="FF0000"/>
                </a:solidFill>
                <a:latin typeface="Whipsmart" panose="020B0502030203050204" pitchFamily="34" charset="0"/>
              </a:rPr>
              <a:t>megy</a:t>
            </a:r>
            <a:r>
              <a:rPr lang="en-US" dirty="0">
                <a:solidFill>
                  <a:srgbClr val="FF0000"/>
                </a:solidFill>
                <a:latin typeface="Whipsmart" panose="020B0502030203050204" pitchFamily="34" charset="0"/>
              </a:rPr>
              <a:t>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r>
              <a:rPr lang="en-US" dirty="0" err="1">
                <a:solidFill>
                  <a:srgbClr val="FF0000"/>
                </a:solidFill>
                <a:latin typeface="Whipsmart" panose="020B0502030203050204" pitchFamily="34" charset="0"/>
              </a:rPr>
              <a:t>ra</a:t>
            </a:r>
            <a:r>
              <a:rPr lang="en-US" dirty="0">
                <a:solidFill>
                  <a:srgbClr val="FF0000"/>
                </a:solidFill>
                <a:latin typeface="Whipsmart" panose="020B0502030203050204" pitchFamily="34" charset="0"/>
              </a:rPr>
              <a:t>,</a:t>
            </a:r>
          </a:p>
          <a:p>
            <a:r>
              <a:rPr lang="en-US" dirty="0" err="1">
                <a:solidFill>
                  <a:srgbClr val="FF0000"/>
                </a:solidFill>
                <a:latin typeface="Whipsmart" panose="020B0502030203050204" pitchFamily="34" charset="0"/>
              </a:rPr>
              <a:t>csak</a:t>
            </a:r>
            <a:r>
              <a:rPr lang="en-US" dirty="0">
                <a:solidFill>
                  <a:srgbClr val="FF0000"/>
                </a:solidFill>
                <a:latin typeface="Whipsmart" panose="020B0502030203050204" pitchFamily="34" charset="0"/>
              </a:rPr>
              <a:t> ha </a:t>
            </a:r>
            <a:r>
              <a:rPr lang="en-US" dirty="0">
                <a:solidFill>
                  <a:srgbClr val="FF0000"/>
                </a:solidFill>
                <a:latin typeface="Consolas" panose="020B0609020204030204" pitchFamily="49" charset="0"/>
                <a:cs typeface="Consolas" panose="020B0609020204030204" pitchFamily="49" charset="0"/>
              </a:rPr>
              <a:t>Mat4</a:t>
            </a:r>
            <a:r>
              <a:rPr lang="en-US" dirty="0">
                <a:solidFill>
                  <a:srgbClr val="FF0000"/>
                </a:solidFill>
                <a:latin typeface="Whipsmart" panose="020B0502030203050204" pitchFamily="34" charset="0"/>
              </a:rPr>
              <a:t>-re </a:t>
            </a:r>
            <a:r>
              <a:rPr lang="en-US" dirty="0" err="1">
                <a:solidFill>
                  <a:srgbClr val="FF0000"/>
                </a:solidFill>
                <a:latin typeface="Whipsmart" panose="020B0502030203050204" pitchFamily="34" charset="0"/>
              </a:rPr>
              <a:t>castoln</a:t>
            </a:r>
            <a:r>
              <a:rPr lang="hu-HU" dirty="0" err="1">
                <a:solidFill>
                  <a:srgbClr val="FF0000"/>
                </a:solidFill>
                <a:latin typeface="Whipsmart" panose="020B0502030203050204" pitchFamily="34" charset="0"/>
              </a:rPr>
              <a:t>ánk</a:t>
            </a:r>
            <a:endParaRPr lang="en-US" dirty="0">
              <a:solidFill>
                <a:srgbClr val="FF0000"/>
              </a:solidFill>
              <a:latin typeface="Whipsmart" panose="020B0502030203050204" pitchFamily="34" charset="0"/>
            </a:endParaRPr>
          </a:p>
        </p:txBody>
      </p:sp>
      <p:cxnSp>
        <p:nvCxnSpPr>
          <p:cNvPr id="7" name="Straight Arrow Connector 6"/>
          <p:cNvCxnSpPr>
            <a:cxnSpLocks/>
            <a:stCxn id="6" idx="2"/>
          </p:cNvCxnSpPr>
          <p:nvPr/>
        </p:nvCxnSpPr>
        <p:spPr>
          <a:xfrm flipH="1">
            <a:off x="4572000" y="4334647"/>
            <a:ext cx="3074541" cy="849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73700" y="4156797"/>
            <a:ext cx="2539478" cy="646331"/>
          </a:xfrm>
          <a:prstGeom prst="rect">
            <a:avLst/>
          </a:prstGeom>
          <a:noFill/>
        </p:spPr>
        <p:txBody>
          <a:bodyPr wrap="none" rtlCol="0">
            <a:spAutoFit/>
          </a:bodyPr>
          <a:lstStyle/>
          <a:p>
            <a:r>
              <a:rPr lang="hu-HU" dirty="0">
                <a:solidFill>
                  <a:srgbClr val="FF0000"/>
                </a:solidFill>
                <a:latin typeface="Whipsmart" panose="020B0502030203050204" pitchFamily="34" charset="0"/>
              </a:rPr>
              <a:t>kaptunk ilyet a programtól</a:t>
            </a:r>
          </a:p>
          <a:p>
            <a:r>
              <a:rPr lang="hu-HU" dirty="0">
                <a:solidFill>
                  <a:srgbClr val="FF0000"/>
                </a:solidFill>
                <a:latin typeface="Whipsmart" panose="020B0502030203050204" pitchFamily="34" charset="0"/>
              </a:rPr>
              <a:t>(reméljük)</a:t>
            </a:r>
            <a:endParaRPr lang="en-US" dirty="0">
              <a:solidFill>
                <a:srgbClr val="FF0000"/>
              </a:solidFill>
              <a:latin typeface="Whipsmart" panose="020B0502030203050204" pitchFamily="34" charset="0"/>
            </a:endParaRPr>
          </a:p>
        </p:txBody>
      </p:sp>
      <p:cxnSp>
        <p:nvCxnSpPr>
          <p:cNvPr id="12" name="Straight Arrow Connector 11"/>
          <p:cNvCxnSpPr>
            <a:cxnSpLocks/>
            <a:stCxn id="11" idx="1"/>
          </p:cNvCxnSpPr>
          <p:nvPr/>
        </p:nvCxnSpPr>
        <p:spPr>
          <a:xfrm flipH="1">
            <a:off x="2808000" y="4479963"/>
            <a:ext cx="565700" cy="323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GameObject</a:t>
            </a:r>
            <a:r>
              <a:rPr lang="hu-HU" dirty="0"/>
              <a:t> </a:t>
            </a:r>
            <a:r>
              <a:rPr lang="hu-HU" dirty="0" err="1"/>
              <a:t>propertyvel</a:t>
            </a:r>
            <a:endParaRPr lang="en-US" dirty="0"/>
          </a:p>
        </p:txBody>
      </p:sp>
      <p:sp>
        <p:nvSpPr>
          <p:cNvPr id="5" name="Content Placeholder 4"/>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mesh</a:t>
            </a:r>
            <a:r>
              <a:rPr lang="hu-HU" dirty="0">
                <a:solidFill>
                  <a:srgbClr val="000000"/>
                </a:solidFill>
                <a:ea typeface="Times New Roman" panose="02020603050405020304" pitchFamily="18" charset="0"/>
                <a:cs typeface="Times New Roman" panose="02020603050405020304" pitchFamily="18" charset="0"/>
              </a:rPr>
              <a:t>es</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4572000" y="4664601"/>
            <a:ext cx="3416320" cy="646331"/>
          </a:xfrm>
          <a:prstGeom prst="rect">
            <a:avLst/>
          </a:prstGeom>
          <a:noFill/>
        </p:spPr>
        <p:txBody>
          <a:bodyPr wrap="none" rtlCol="0">
            <a:spAutoFit/>
          </a:bodyPr>
          <a:lstStyle/>
          <a:p>
            <a:r>
              <a:rPr lang="hu-HU" dirty="0">
                <a:solidFill>
                  <a:srgbClr val="FF0000"/>
                </a:solidFill>
                <a:latin typeface="Whipsmart" panose="020B0502030203050204" pitchFamily="34" charset="0"/>
              </a:rPr>
              <a:t>elég a </a:t>
            </a:r>
            <a:r>
              <a:rPr lang="hu-HU" dirty="0" err="1">
                <a:solidFill>
                  <a:srgbClr val="FF0000"/>
                </a:solidFill>
                <a:latin typeface="Whipsmart" panose="020B0502030203050204" pitchFamily="34" charset="0"/>
              </a:rPr>
              <a:t>property-t</a:t>
            </a:r>
            <a:r>
              <a:rPr lang="hu-HU" dirty="0">
                <a:solidFill>
                  <a:srgbClr val="FF0000"/>
                </a:solidFill>
                <a:latin typeface="Whipsmart" panose="020B0502030203050204" pitchFamily="34" charset="0"/>
              </a:rPr>
              <a:t> állítanunk,</a:t>
            </a:r>
          </a:p>
          <a:p>
            <a:r>
              <a:rPr lang="hu-HU" dirty="0">
                <a:solidFill>
                  <a:srgbClr val="FF0000"/>
                </a:solidFill>
                <a:latin typeface="Whipsmart" panose="020B0502030203050204" pitchFamily="34" charset="0"/>
              </a:rPr>
              <a:t>és a uniform beállítása automatikus</a:t>
            </a:r>
            <a:endParaRPr lang="en-US" dirty="0">
              <a:solidFill>
                <a:srgbClr val="FF0000"/>
              </a:solidFill>
              <a:latin typeface="Whipsmart" panose="020B0502030203050204" pitchFamily="34" charset="0"/>
            </a:endParaRPr>
          </a:p>
        </p:txBody>
      </p:sp>
      <p:cxnSp>
        <p:nvCxnSpPr>
          <p:cNvPr id="7" name="Straight Arrow Connector 6"/>
          <p:cNvCxnSpPr>
            <a:stCxn id="6" idx="1"/>
          </p:cNvCxnSpPr>
          <p:nvPr/>
        </p:nvCxnSpPr>
        <p:spPr>
          <a:xfrm flipH="1">
            <a:off x="2651292" y="4987767"/>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33375" y="2825376"/>
            <a:ext cx="2938625" cy="646331"/>
          </a:xfrm>
          <a:prstGeom prst="rect">
            <a:avLst/>
          </a:prstGeom>
          <a:noFill/>
        </p:spPr>
        <p:txBody>
          <a:bodyPr wrap="none" rtlCol="0">
            <a:spAutoFit/>
          </a:bodyPr>
          <a:lstStyle/>
          <a:p>
            <a:r>
              <a:rPr lang="hu-HU" dirty="0">
                <a:solidFill>
                  <a:srgbClr val="FF0000"/>
                </a:solidFill>
                <a:latin typeface="Whipsmart" panose="020B0502030203050204" pitchFamily="34" charset="0"/>
              </a:rPr>
              <a:t>ez egy </a:t>
            </a:r>
            <a:r>
              <a:rPr lang="hu-HU" dirty="0" err="1">
                <a:solidFill>
                  <a:srgbClr val="FF0000"/>
                </a:solidFill>
                <a:latin typeface="Whipsmart" panose="020B0502030203050204" pitchFamily="34" charset="0"/>
              </a:rPr>
              <a:t>delegated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property</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előre berakja a uniformok közé</a:t>
            </a:r>
            <a:endParaRPr lang="en-US" dirty="0">
              <a:solidFill>
                <a:srgbClr val="FF0000"/>
              </a:solidFill>
              <a:latin typeface="Whipsmart" panose="020B0502030203050204" pitchFamily="34" charset="0"/>
            </a:endParaRPr>
          </a:p>
        </p:txBody>
      </p:sp>
      <p:cxnSp>
        <p:nvCxnSpPr>
          <p:cNvPr id="12" name="Straight Arrow Connector 11"/>
          <p:cNvCxnSpPr>
            <a:stCxn id="11" idx="0"/>
          </p:cNvCxnSpPr>
          <p:nvPr/>
        </p:nvCxnSpPr>
        <p:spPr>
          <a:xfrm flipV="1">
            <a:off x="3102688" y="2598420"/>
            <a:ext cx="463472" cy="226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40845" y="3284776"/>
            <a:ext cx="2874505" cy="369332"/>
          </a:xfrm>
          <a:prstGeom prst="rect">
            <a:avLst/>
          </a:prstGeom>
          <a:noFill/>
        </p:spPr>
        <p:txBody>
          <a:bodyPr wrap="none" rtlCol="0">
            <a:spAutoFit/>
          </a:bodyPr>
          <a:lstStyle/>
          <a:p>
            <a:r>
              <a:rPr lang="hu-HU" dirty="0">
                <a:solidFill>
                  <a:srgbClr val="FF0000"/>
                </a:solidFill>
                <a:latin typeface="Whipsmart" panose="020B0502030203050204" pitchFamily="34" charset="0"/>
              </a:rPr>
              <a:t>ez már csak ellenőrzi a típusát</a:t>
            </a:r>
            <a:endParaRPr lang="en-US" dirty="0">
              <a:solidFill>
                <a:srgbClr val="FF0000"/>
              </a:solidFill>
              <a:latin typeface="Whipsmart" panose="020B0502030203050204" pitchFamily="34" charset="0"/>
            </a:endParaRPr>
          </a:p>
        </p:txBody>
      </p:sp>
      <p:cxnSp>
        <p:nvCxnSpPr>
          <p:cNvPr id="14" name="Straight Arrow Connector 13"/>
          <p:cNvCxnSpPr>
            <a:stCxn id="13" idx="1"/>
          </p:cNvCxnSpPr>
          <p:nvPr/>
        </p:nvCxnSpPr>
        <p:spPr>
          <a:xfrm flipH="1">
            <a:off x="5035473" y="3469442"/>
            <a:ext cx="605372" cy="332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a:off x="2157808" y="2193399"/>
            <a:ext cx="4602992" cy="288540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Textúrák</a:t>
            </a:r>
            <a:endParaRPr lang="en-US" dirty="0"/>
          </a:p>
        </p:txBody>
      </p:sp>
      <p:sp>
        <p:nvSpPr>
          <p:cNvPr id="5" name="Content Placeholder 4"/>
          <p:cNvSpPr>
            <a:spLocks noGrp="1"/>
          </p:cNvSpPr>
          <p:nvPr>
            <p:ph idx="1"/>
          </p:nvPr>
        </p:nvSpPr>
        <p:spPr/>
        <p:txBody>
          <a:bodyPr/>
          <a:lstStyle/>
          <a:p>
            <a:r>
              <a:rPr lang="hu-HU" dirty="0"/>
              <a:t>uniform sampler2D változó</a:t>
            </a:r>
          </a:p>
          <a:p>
            <a:pPr lvl="1"/>
            <a:r>
              <a:rPr lang="hu-HU" dirty="0"/>
              <a:t>ennek egy integert kell beállítani</a:t>
            </a:r>
          </a:p>
          <a:p>
            <a:pPr lvl="1"/>
            <a:r>
              <a:rPr lang="hu-HU" dirty="0"/>
              <a:t>adott indexre a megfelelő textúrát kötni</a:t>
            </a:r>
            <a:endParaRPr lang="en-US" dirty="0"/>
          </a:p>
        </p:txBody>
      </p:sp>
    </p:spTree>
    <p:extLst>
      <p:ext uri="{BB962C8B-B14F-4D97-AF65-F5344CB8AC3E}">
        <p14:creationId xmlns:p14="http://schemas.microsoft.com/office/powerpoint/2010/main" val="22473145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Textúra u</a:t>
            </a:r>
            <a:r>
              <a:rPr lang="en-US" dirty="0" err="1"/>
              <a:t>niform</a:t>
            </a:r>
            <a:r>
              <a:rPr lang="hu-HU" dirty="0"/>
              <a:t>ok</a:t>
            </a:r>
            <a:endParaRPr lang="en-US" dirty="0"/>
          </a:p>
        </p:txBody>
      </p:sp>
      <p:sp>
        <p:nvSpPr>
          <p:cNvPr id="4" name="Rectangle 3"/>
          <p:cNvSpPr/>
          <p:nvPr/>
        </p:nvSpPr>
        <p:spPr>
          <a:xfrm>
            <a:off x="3664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5206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4926770" y="2571426"/>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6188933" y="2001636"/>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7729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7892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6220548" y="172985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0"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1776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5199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29164" y="5079197"/>
            <a:ext cx="276550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metódus üres</a:t>
            </a:r>
            <a:endParaRPr lang="en-US" sz="1500" dirty="0">
              <a:latin typeface="Whipsmart" panose="020B0502030203050204" pitchFamily="34" charset="0"/>
            </a:endParaRPr>
          </a:p>
        </p:txBody>
      </p:sp>
      <p:sp>
        <p:nvSpPr>
          <p:cNvPr id="30" name="Rectangle 29"/>
          <p:cNvSpPr/>
          <p:nvPr/>
        </p:nvSpPr>
        <p:spPr>
          <a:xfrm>
            <a:off x="253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847378"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971155"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971155" y="2571426"/>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3664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3664604" y="1907275"/>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49398" y="3378261"/>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3441241" y="2571426"/>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1858314" y="3869998"/>
            <a:ext cx="2454518" cy="553998"/>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gatherUniforms</a:t>
            </a:r>
            <a:r>
              <a:rPr lang="hu-HU" sz="1500" b="1" dirty="0">
                <a:latin typeface="Consolas" panose="020B0609020204030204" pitchFamily="49" charset="0"/>
                <a:cs typeface="Consolas" panose="020B0609020204030204" pitchFamily="49" charset="0"/>
              </a:rPr>
              <a:t> </a:t>
            </a:r>
            <a:r>
              <a:rPr lang="hu-HU" sz="1500" dirty="0">
                <a:latin typeface="Whipsmart" panose="020B0502030203050204" pitchFamily="34" charset="0"/>
              </a:rPr>
              <a:t>metódus</a:t>
            </a:r>
          </a:p>
          <a:p>
            <a:r>
              <a:rPr lang="hu-HU" sz="1500" dirty="0">
                <a:latin typeface="Whipsmart" panose="020B0502030203050204" pitchFamily="34" charset="0"/>
              </a:rPr>
              <a:t>létrehozza a változókat</a:t>
            </a:r>
            <a:endParaRPr lang="en-US" sz="1500" dirty="0">
              <a:latin typeface="Whipsmart" panose="020B0502030203050204" pitchFamily="34" charset="0"/>
            </a:endParaRPr>
          </a:p>
        </p:txBody>
      </p:sp>
      <p:sp>
        <p:nvSpPr>
          <p:cNvPr id="35" name="Diamond 34"/>
          <p:cNvSpPr/>
          <p:nvPr/>
        </p:nvSpPr>
        <p:spPr>
          <a:xfrm>
            <a:off x="6276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5753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6271716"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324929" y="624692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1309560" y="624692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2299188" y="624692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3298987" y="624692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4298786" y="624692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49" idx="2"/>
            <a:endCxn id="40" idx="0"/>
          </p:cNvCxnSpPr>
          <p:nvPr/>
        </p:nvCxnSpPr>
        <p:spPr>
          <a:xfrm flipH="1">
            <a:off x="763012" y="5426461"/>
            <a:ext cx="3686311"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49" idx="2"/>
            <a:endCxn id="41" idx="0"/>
          </p:cNvCxnSpPr>
          <p:nvPr/>
        </p:nvCxnSpPr>
        <p:spPr>
          <a:xfrm flipH="1">
            <a:off x="1759819" y="5426461"/>
            <a:ext cx="2689504"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49" idx="2"/>
            <a:endCxn id="43" idx="0"/>
          </p:cNvCxnSpPr>
          <p:nvPr/>
        </p:nvCxnSpPr>
        <p:spPr>
          <a:xfrm flipH="1">
            <a:off x="2749447" y="5426461"/>
            <a:ext cx="1699876"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49" idx="2"/>
            <a:endCxn id="44" idx="0"/>
          </p:cNvCxnSpPr>
          <p:nvPr/>
        </p:nvCxnSpPr>
        <p:spPr>
          <a:xfrm flipH="1">
            <a:off x="3749246" y="5426461"/>
            <a:ext cx="700077"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9" idx="2"/>
            <a:endCxn id="45" idx="0"/>
          </p:cNvCxnSpPr>
          <p:nvPr/>
        </p:nvCxnSpPr>
        <p:spPr>
          <a:xfrm>
            <a:off x="4449323" y="5426461"/>
            <a:ext cx="299722"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6670524" y="4322160"/>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7696656" y="3813884"/>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
        <p:nvSpPr>
          <p:cNvPr id="49" name="Rectangle 48"/>
          <p:cNvSpPr/>
          <p:nvPr/>
        </p:nvSpPr>
        <p:spPr>
          <a:xfrm>
            <a:off x="3497580" y="4990547"/>
            <a:ext cx="190348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UniformFloat</a:t>
            </a:r>
            <a:endParaRPr lang="hu-HU" sz="2000" dirty="0">
              <a:latin typeface="Consolas" panose="020B0609020204030204" pitchFamily="49" charset="0"/>
              <a:cs typeface="Consolas" panose="020B0609020204030204" pitchFamily="49" charset="0"/>
            </a:endParaRPr>
          </a:p>
        </p:txBody>
      </p:sp>
      <p:sp>
        <p:nvSpPr>
          <p:cNvPr id="51" name="Rectangle 50"/>
          <p:cNvSpPr/>
          <p:nvPr/>
        </p:nvSpPr>
        <p:spPr>
          <a:xfrm>
            <a:off x="6834477" y="5509996"/>
            <a:ext cx="2174177"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UniformSampler</a:t>
            </a:r>
            <a:endParaRPr lang="hu-HU" sz="2000" dirty="0">
              <a:latin typeface="Consolas" panose="020B0609020204030204" pitchFamily="49" charset="0"/>
              <a:cs typeface="Consolas" panose="020B0609020204030204" pitchFamily="49" charset="0"/>
            </a:endParaRPr>
          </a:p>
        </p:txBody>
      </p:sp>
      <p:cxnSp>
        <p:nvCxnSpPr>
          <p:cNvPr id="52" name="Straight Arrow Connector 51"/>
          <p:cNvCxnSpPr>
            <a:stCxn id="38" idx="1"/>
            <a:endCxn id="49" idx="3"/>
          </p:cNvCxnSpPr>
          <p:nvPr/>
        </p:nvCxnSpPr>
        <p:spPr>
          <a:xfrm flipH="1" flipV="1">
            <a:off x="5401066" y="5208504"/>
            <a:ext cx="352775" cy="23552"/>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Arrow Connector 53"/>
          <p:cNvCxnSpPr>
            <a:stCxn id="38" idx="3"/>
            <a:endCxn id="51" idx="0"/>
          </p:cNvCxnSpPr>
          <p:nvPr/>
        </p:nvCxnSpPr>
        <p:spPr>
          <a:xfrm>
            <a:off x="7188731" y="5232056"/>
            <a:ext cx="732835" cy="277940"/>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5" name="Rectangle 54"/>
          <p:cNvSpPr/>
          <p:nvPr/>
        </p:nvSpPr>
        <p:spPr>
          <a:xfrm>
            <a:off x="5438175" y="6239355"/>
            <a:ext cx="1531647"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Sampler2D</a:t>
            </a:r>
          </a:p>
        </p:txBody>
      </p:sp>
      <p:sp>
        <p:nvSpPr>
          <p:cNvPr id="58" name="Rectangle 57"/>
          <p:cNvSpPr/>
          <p:nvPr/>
        </p:nvSpPr>
        <p:spPr>
          <a:xfrm>
            <a:off x="7208693" y="6236229"/>
            <a:ext cx="1730611"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SamplerCube</a:t>
            </a:r>
            <a:endParaRPr lang="hu-HU" sz="2000" dirty="0">
              <a:latin typeface="Consolas" panose="020B0609020204030204" pitchFamily="49" charset="0"/>
              <a:cs typeface="Consolas" panose="020B0609020204030204" pitchFamily="49" charset="0"/>
            </a:endParaRPr>
          </a:p>
        </p:txBody>
      </p:sp>
      <p:cxnSp>
        <p:nvCxnSpPr>
          <p:cNvPr id="59" name="Straight Arrow Connector 58"/>
          <p:cNvCxnSpPr>
            <a:stCxn id="51" idx="1"/>
            <a:endCxn id="55" idx="0"/>
          </p:cNvCxnSpPr>
          <p:nvPr/>
        </p:nvCxnSpPr>
        <p:spPr>
          <a:xfrm flipH="1">
            <a:off x="6203999" y="5727953"/>
            <a:ext cx="630478" cy="511402"/>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Arrow Connector 59"/>
          <p:cNvCxnSpPr>
            <a:stCxn id="51" idx="2"/>
            <a:endCxn id="58" idx="0"/>
          </p:cNvCxnSpPr>
          <p:nvPr/>
        </p:nvCxnSpPr>
        <p:spPr>
          <a:xfrm>
            <a:off x="7921566" y="5945910"/>
            <a:ext cx="152433" cy="290319"/>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69" name="Rectangle 68"/>
          <p:cNvSpPr/>
          <p:nvPr/>
        </p:nvSpPr>
        <p:spPr>
          <a:xfrm>
            <a:off x="514508" y="1463012"/>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Texture</a:t>
            </a:r>
            <a:endParaRPr lang="hu-HU" sz="2000" dirty="0">
              <a:latin typeface="Consolas" panose="020B0609020204030204" pitchFamily="49" charset="0"/>
              <a:cs typeface="Consolas" panose="020B0609020204030204" pitchFamily="49" charset="0"/>
            </a:endParaRPr>
          </a:p>
        </p:txBody>
      </p:sp>
      <p:cxnSp>
        <p:nvCxnSpPr>
          <p:cNvPr id="71" name="Straight Arrow Connector 70"/>
          <p:cNvCxnSpPr>
            <a:stCxn id="69" idx="2"/>
          </p:cNvCxnSpPr>
          <p:nvPr/>
        </p:nvCxnSpPr>
        <p:spPr>
          <a:xfrm flipH="1">
            <a:off x="687234" y="1898926"/>
            <a:ext cx="544719" cy="46426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75" name="Curved Connector 74"/>
          <p:cNvCxnSpPr>
            <a:stCxn id="51" idx="0"/>
            <a:endCxn id="69" idx="3"/>
          </p:cNvCxnSpPr>
          <p:nvPr/>
        </p:nvCxnSpPr>
        <p:spPr>
          <a:xfrm rot="16200000" flipV="1">
            <a:off x="3020969" y="609399"/>
            <a:ext cx="3829027" cy="5972168"/>
          </a:xfrm>
          <a:prstGeom prst="curvedConnector2">
            <a:avLst/>
          </a:prstGeom>
          <a:solidFill>
            <a:schemeClr val="bg1"/>
          </a:solidFill>
          <a:ln w="571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24719" y="2338503"/>
            <a:ext cx="152785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Texture2D</a:t>
            </a:r>
            <a:endParaRPr lang="hu-HU" sz="2000" dirty="0">
              <a:latin typeface="Consolas" panose="020B0609020204030204" pitchFamily="49" charset="0"/>
              <a:cs typeface="Consolas" panose="020B0609020204030204" pitchFamily="49" charset="0"/>
            </a:endParaRPr>
          </a:p>
        </p:txBody>
      </p:sp>
      <p:sp>
        <p:nvSpPr>
          <p:cNvPr id="78" name="Rectangle 77"/>
          <p:cNvSpPr/>
          <p:nvPr/>
        </p:nvSpPr>
        <p:spPr>
          <a:xfrm>
            <a:off x="1663530" y="2338503"/>
            <a:ext cx="172854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TextureCube</a:t>
            </a:r>
            <a:endParaRPr lang="hu-HU" sz="2000" dirty="0">
              <a:latin typeface="Consolas" panose="020B0609020204030204" pitchFamily="49" charset="0"/>
              <a:cs typeface="Consolas" panose="020B0609020204030204" pitchFamily="49" charset="0"/>
            </a:endParaRPr>
          </a:p>
        </p:txBody>
      </p:sp>
      <p:cxnSp>
        <p:nvCxnSpPr>
          <p:cNvPr id="79" name="Straight Arrow Connector 78"/>
          <p:cNvCxnSpPr>
            <a:stCxn id="69" idx="2"/>
            <a:endCxn id="78" idx="0"/>
          </p:cNvCxnSpPr>
          <p:nvPr/>
        </p:nvCxnSpPr>
        <p:spPr>
          <a:xfrm>
            <a:off x="1231953" y="1898926"/>
            <a:ext cx="1295847" cy="439577"/>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1244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ID3D11ShaderReflection</a:t>
            </a:r>
          </a:p>
        </p:txBody>
      </p:sp>
      <p:sp>
        <p:nvSpPr>
          <p:cNvPr id="4" name="Content Placeholder 3"/>
          <p:cNvSpPr>
            <a:spLocks noGrp="1"/>
          </p:cNvSpPr>
          <p:nvPr>
            <p:ph idx="1"/>
          </p:nvPr>
        </p:nvSpPr>
        <p:spPr/>
        <p:txBody>
          <a:bodyPr/>
          <a:lstStyle/>
          <a:p>
            <a:r>
              <a:rPr lang="en-US" dirty="0"/>
              <a:t>device-&gt;</a:t>
            </a:r>
            <a:r>
              <a:rPr lang="en-US" dirty="0" err="1"/>
              <a:t>CreateVertexShader</a:t>
            </a:r>
            <a:r>
              <a:rPr lang="en-US" dirty="0"/>
              <a:t>(</a:t>
            </a:r>
            <a:endParaRPr lang="hu-HU" dirty="0"/>
          </a:p>
          <a:p>
            <a:r>
              <a:rPr lang="hu-HU" dirty="0"/>
              <a:t>  </a:t>
            </a:r>
            <a:r>
              <a:rPr lang="en-US" dirty="0" err="1"/>
              <a:t>byteCode</a:t>
            </a:r>
            <a:r>
              <a:rPr lang="en-US" dirty="0"/>
              <a:t>-&gt;</a:t>
            </a:r>
            <a:r>
              <a:rPr lang="en-US" dirty="0" err="1"/>
              <a:t>GetBufferPointer</a:t>
            </a:r>
            <a:r>
              <a:rPr lang="en-US" dirty="0"/>
              <a:t>(),</a:t>
            </a:r>
            <a:endParaRPr lang="hu-HU" dirty="0"/>
          </a:p>
          <a:p>
            <a:r>
              <a:rPr lang="hu-HU" dirty="0"/>
              <a:t>  </a:t>
            </a:r>
            <a:r>
              <a:rPr lang="en-US" dirty="0" err="1"/>
              <a:t>byteCode</a:t>
            </a:r>
            <a:r>
              <a:rPr lang="en-US" dirty="0"/>
              <a:t>-&gt;</a:t>
            </a:r>
            <a:r>
              <a:rPr lang="en-US" dirty="0" err="1"/>
              <a:t>GetBufferSize</a:t>
            </a:r>
            <a:r>
              <a:rPr lang="en-US" dirty="0"/>
              <a:t>(),</a:t>
            </a:r>
            <a:endParaRPr lang="hu-HU" dirty="0"/>
          </a:p>
          <a:p>
            <a:r>
              <a:rPr lang="hu-HU" dirty="0"/>
              <a:t>  </a:t>
            </a:r>
            <a:r>
              <a:rPr lang="en-US" dirty="0" err="1"/>
              <a:t>nullptr</a:t>
            </a:r>
            <a:r>
              <a:rPr lang="en-US" dirty="0"/>
              <a:t>,</a:t>
            </a:r>
            <a:endParaRPr lang="hu-HU" dirty="0"/>
          </a:p>
          <a:p>
            <a:r>
              <a:rPr lang="hu-HU" dirty="0"/>
              <a:t>  </a:t>
            </a:r>
            <a:r>
              <a:rPr lang="en-US" dirty="0" err="1"/>
              <a:t>shader</a:t>
            </a:r>
            <a:r>
              <a:rPr lang="en-US" dirty="0"/>
              <a:t> );</a:t>
            </a:r>
            <a:endParaRPr lang="hu-HU" dirty="0"/>
          </a:p>
          <a:p>
            <a:endParaRPr lang="hu-HU" dirty="0"/>
          </a:p>
          <a:p>
            <a:r>
              <a:rPr lang="en-US" dirty="0"/>
              <a:t>ID3D11ShaderReflection* </a:t>
            </a:r>
            <a:r>
              <a:rPr lang="en-US" dirty="0" err="1"/>
              <a:t>shaderReflector</a:t>
            </a:r>
            <a:r>
              <a:rPr lang="en-US" dirty="0"/>
              <a:t> = </a:t>
            </a:r>
            <a:r>
              <a:rPr lang="en-US" dirty="0" err="1"/>
              <a:t>nullptr</a:t>
            </a:r>
            <a:r>
              <a:rPr lang="en-US" dirty="0"/>
              <a:t>; </a:t>
            </a:r>
            <a:endParaRPr lang="hu-HU" dirty="0"/>
          </a:p>
          <a:p>
            <a:endParaRPr lang="en-US" dirty="0"/>
          </a:p>
          <a:p>
            <a:r>
              <a:rPr lang="en-US" dirty="0"/>
              <a:t>D3DReflect(</a:t>
            </a:r>
            <a:endParaRPr lang="hu-HU" dirty="0"/>
          </a:p>
          <a:p>
            <a:r>
              <a:rPr lang="hu-HU" dirty="0"/>
              <a:t>  </a:t>
            </a:r>
            <a:r>
              <a:rPr lang="en-US" dirty="0" err="1"/>
              <a:t>shaderCode</a:t>
            </a:r>
            <a:r>
              <a:rPr lang="en-US" dirty="0"/>
              <a:t>-&gt;</a:t>
            </a:r>
            <a:r>
              <a:rPr lang="en-US" dirty="0" err="1"/>
              <a:t>GetBufferPointer</a:t>
            </a:r>
            <a:r>
              <a:rPr lang="en-US" dirty="0"/>
              <a:t>(),</a:t>
            </a:r>
            <a:endParaRPr lang="hu-HU" dirty="0"/>
          </a:p>
          <a:p>
            <a:r>
              <a:rPr lang="hu-HU" dirty="0"/>
              <a:t>  </a:t>
            </a:r>
            <a:r>
              <a:rPr lang="en-US" dirty="0" err="1"/>
              <a:t>shaderCode</a:t>
            </a:r>
            <a:r>
              <a:rPr lang="en-US" dirty="0"/>
              <a:t>-&gt;</a:t>
            </a:r>
            <a:r>
              <a:rPr lang="en-US" dirty="0" err="1"/>
              <a:t>GetBufferSize</a:t>
            </a:r>
            <a:r>
              <a:rPr lang="en-US" dirty="0"/>
              <a:t>(), </a:t>
            </a:r>
            <a:endParaRPr lang="hu-HU" dirty="0"/>
          </a:p>
          <a:p>
            <a:r>
              <a:rPr lang="hu-HU" dirty="0"/>
              <a:t>  </a:t>
            </a:r>
            <a:r>
              <a:rPr lang="en-US" dirty="0"/>
              <a:t>IID_ID3D11ShaderReflection,</a:t>
            </a:r>
            <a:endParaRPr lang="hu-HU" dirty="0"/>
          </a:p>
          <a:p>
            <a:r>
              <a:rPr lang="hu-HU" dirty="0"/>
              <a:t>  </a:t>
            </a:r>
            <a:r>
              <a:rPr lang="en-US" dirty="0"/>
              <a:t>(void**) &amp;</a:t>
            </a:r>
            <a:r>
              <a:rPr lang="en-US" dirty="0" err="1"/>
              <a:t>shaderReflector</a:t>
            </a:r>
            <a:r>
              <a:rPr lang="en-US" dirty="0"/>
              <a:t>);</a:t>
            </a:r>
          </a:p>
        </p:txBody>
      </p:sp>
    </p:spTree>
    <p:extLst>
      <p:ext uri="{BB962C8B-B14F-4D97-AF65-F5344CB8AC3E}">
        <p14:creationId xmlns:p14="http://schemas.microsoft.com/office/powerpoint/2010/main" val="15706609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WebGLMath</a:t>
            </a:r>
            <a:r>
              <a:rPr lang="hu-HU" dirty="0"/>
              <a:t> </a:t>
            </a:r>
            <a:r>
              <a:rPr lang="hu-HU" sz="4000" dirty="0">
                <a:latin typeface="Consolas" panose="020B0609020204030204" pitchFamily="49" charset="0"/>
                <a:cs typeface="Consolas" panose="020B0609020204030204" pitchFamily="49" charset="0"/>
              </a:rPr>
              <a:t>Sampler2D</a:t>
            </a:r>
            <a:r>
              <a:rPr lang="en-US" sz="4000" dirty="0">
                <a:latin typeface="Consolas" panose="020B0609020204030204" pitchFamily="49" charset="0"/>
                <a:cs typeface="Consolas" panose="020B0609020204030204" pitchFamily="49" charset="0"/>
              </a:rPr>
              <a:t>::commit</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override fun </a:t>
            </a:r>
            <a:r>
              <a:rPr lang="en-US" dirty="0">
                <a:solidFill>
                  <a:srgbClr val="427E00"/>
                </a:solidFill>
                <a:ea typeface="Times New Roman" panose="02020603050405020304" pitchFamily="18" charset="0"/>
                <a:cs typeface="Times New Roman" panose="02020603050405020304" pitchFamily="18" charset="0"/>
              </a:rPr>
              <a:t>commit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000000"/>
                </a:solidFill>
                <a:ea typeface="Times New Roman" panose="02020603050405020304" pitchFamily="18" charset="0"/>
                <a:cs typeface="Times New Roman" panose="02020603050405020304" pitchFamily="18" charset="0"/>
              </a:rPr>
              <a:t>  </a:t>
            </a:r>
            <a:r>
              <a:rPr lang="en-US" i="1" dirty="0" err="1">
                <a:solidFill>
                  <a:srgbClr val="CB6500"/>
                </a:solidFill>
                <a:ea typeface="Times New Roman" panose="02020603050405020304" pitchFamily="18" charset="0"/>
                <a:cs typeface="Times New Roman" panose="02020603050405020304" pitchFamily="18" charset="0"/>
              </a:rPr>
              <a:t>gl</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WebGLRenderingContext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000000"/>
                </a:solidFill>
                <a:ea typeface="Times New Roman" panose="02020603050405020304" pitchFamily="18" charset="0"/>
                <a:cs typeface="Times New Roman" panose="02020603050405020304" pitchFamily="18" charset="0"/>
              </a:rPr>
              <a:t>  </a:t>
            </a:r>
            <a:r>
              <a:rPr lang="en-US" i="1" dirty="0" err="1">
                <a:solidFill>
                  <a:srgbClr val="CB6500"/>
                </a:solidFill>
                <a:ea typeface="Times New Roman" panose="02020603050405020304" pitchFamily="18" charset="0"/>
                <a:cs typeface="Times New Roman" panose="02020603050405020304" pitchFamily="18" charset="0"/>
              </a:rPr>
              <a:t>uniformLocation</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WebGLUniformLocation</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i="1" dirty="0" err="1">
                <a:solidFill>
                  <a:srgbClr val="CB6500"/>
                </a:solidFill>
                <a:ea typeface="Times New Roman" panose="02020603050405020304" pitchFamily="18" charset="0"/>
                <a:cs typeface="Times New Roman" panose="02020603050405020304" pitchFamily="18" charset="0"/>
              </a:rPr>
              <a:t>samplerIndex</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34A7BD"/>
                </a:solidFill>
                <a:ea typeface="Times New Roman" panose="02020603050405020304" pitchFamily="18" charset="0"/>
                <a:cs typeface="Times New Roman" panose="02020603050405020304" pitchFamily="18" charset="0"/>
              </a:rPr>
              <a:t>Int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samplerIndex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gl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uniform1iv(</a:t>
            </a:r>
            <a:r>
              <a:rPr lang="en-US" dirty="0" err="1">
                <a:solidFill>
                  <a:srgbClr val="000000"/>
                </a:solidFill>
                <a:ea typeface="Times New Roman" panose="02020603050405020304" pitchFamily="18" charset="0"/>
                <a:cs typeface="Times New Roman" panose="02020603050405020304" pitchFamily="18" charset="0"/>
              </a:rPr>
              <a:t>uniformLocation</a:t>
            </a:r>
            <a:r>
              <a:rPr lang="en-US" dirty="0">
                <a:solidFill>
                  <a:srgbClr val="000000"/>
                </a:solidFill>
                <a:ea typeface="Times New Roman" panose="02020603050405020304" pitchFamily="18" charset="0"/>
                <a:cs typeface="Times New Roman" panose="02020603050405020304" pitchFamily="18" charset="0"/>
              </a:rPr>
              <a:t>, storage)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activeTexture</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GL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TEXTURE0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samplerIndex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bindTexture</a:t>
            </a:r>
            <a:r>
              <a:rPr lang="en-US" dirty="0">
                <a:solidFill>
                  <a:srgbClr val="000000"/>
                </a:solidFill>
                <a:ea typeface="Times New Roman" panose="02020603050405020304" pitchFamily="18" charset="0"/>
                <a:cs typeface="Times New Roman" panose="02020603050405020304" pitchFamily="18" charset="0"/>
              </a:rPr>
              <a:t>(GL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TEXTURE_2D</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glTextures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029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Text</a:t>
            </a:r>
            <a:r>
              <a:rPr lang="hu-HU" dirty="0" err="1"/>
              <a:t>úrák</a:t>
            </a:r>
            <a:r>
              <a:rPr lang="hu-HU" dirty="0"/>
              <a:t> használata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textured</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fs</a:t>
            </a:r>
            <a:r>
              <a:rPr lang="hu-HU" dirty="0" err="1">
                <a:solidFill>
                  <a:srgbClr val="000000"/>
                </a:solidFill>
                <a:ea typeface="Times New Roman" panose="02020603050405020304" pitchFamily="18" charset="0"/>
                <a:cs typeface="Times New Roman" panose="02020603050405020304" pitchFamily="18" charset="0"/>
              </a:rPr>
              <a:t>Textured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texture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Texture2D</a:t>
            </a:r>
            <a:r>
              <a:rPr lang="en-US"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gl</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8F8634"/>
                </a:solidFill>
                <a:ea typeface="Times New Roman" panose="02020603050405020304" pitchFamily="18" charset="0"/>
                <a:cs typeface="Times New Roman" panose="02020603050405020304" pitchFamily="18" charset="0"/>
              </a:rPr>
              <a:t>"media/asteroid.png"</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C7004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hu-HU" dirty="0" err="1">
                <a:solidFill>
                  <a:srgbClr val="000000"/>
                </a:solidFill>
                <a:ea typeface="Times New Roman" panose="02020603050405020304" pitchFamily="18" charset="0"/>
                <a:cs typeface="Times New Roman" panose="02020603050405020304" pitchFamily="18" charset="0"/>
              </a:rPr>
              <a:t>textured</a:t>
            </a:r>
            <a:r>
              <a:rPr lang="en-US" dirty="0">
                <a:solidFill>
                  <a:srgbClr val="000000"/>
                </a:solidFill>
                <a:ea typeface="Times New Roman" panose="02020603050405020304" pitchFamily="18" charset="0"/>
                <a:cs typeface="Times New Roman" panose="02020603050405020304" pitchFamily="18" charset="0"/>
              </a:rPr>
              <a:t>Program)</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apply</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this[</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colorTexture</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texture</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6084066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6996</TotalTime>
  <Words>10418</Words>
  <Application>Microsoft Office PowerPoint</Application>
  <PresentationFormat>On-screen Show (4:3)</PresentationFormat>
  <Paragraphs>1412</Paragraphs>
  <Slides>91</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91</vt:i4>
      </vt:variant>
    </vt:vector>
  </HeadingPairs>
  <TitlesOfParts>
    <vt:vector size="102" baseType="lpstr">
      <vt:lpstr>Arial</vt:lpstr>
      <vt:lpstr>Calibri</vt:lpstr>
      <vt:lpstr>Chiller</vt:lpstr>
      <vt:lpstr>Consolas</vt:lpstr>
      <vt:lpstr>Corbel</vt:lpstr>
      <vt:lpstr>Impact</vt:lpstr>
      <vt:lpstr>Times New Roman</vt:lpstr>
      <vt:lpstr>Verdana</vt:lpstr>
      <vt:lpstr>Whipsmart</vt:lpstr>
      <vt:lpstr>Xolonium</vt:lpstr>
      <vt:lpstr>1_Office Theme</vt:lpstr>
      <vt:lpstr>Árnyaló-visszavetítés, anyagrendszer, game object model</vt:lpstr>
      <vt:lpstr>Visszavetítés – reflection betekintéssel - introspection</vt:lpstr>
      <vt:lpstr>Visszavetítés</vt:lpstr>
      <vt:lpstr>Mire jó?</vt:lpstr>
      <vt:lpstr>Visszavetítés módosíthatósággal</vt:lpstr>
      <vt:lpstr>Mire jó?</vt:lpstr>
      <vt:lpstr>Árnyaló-visszavetítés Shader reflection</vt:lpstr>
      <vt:lpstr>Mire jó?</vt:lpstr>
      <vt:lpstr>ID3D11ShaderReflection</vt:lpstr>
      <vt:lpstr>Konstans bufferek feldolgozása</vt:lpstr>
      <vt:lpstr>OpenGL/WebGL reflection</vt:lpstr>
      <vt:lpstr>WebGL reflection</vt:lpstr>
      <vt:lpstr>Játékmotorok</vt:lpstr>
      <vt:lpstr>Komplexitás: GPU vs. színtérmenedzsement</vt:lpstr>
      <vt:lpstr>Rugalmasság vs. teljesítmény</vt:lpstr>
      <vt:lpstr>Komponens-alapú objektummodell</vt:lpstr>
      <vt:lpstr>Entitások</vt:lpstr>
      <vt:lpstr>GPU állapotváltozók</vt:lpstr>
      <vt:lpstr>Anyagrendszerek</vt:lpstr>
      <vt:lpstr>Renderqueue</vt:lpstr>
      <vt:lpstr>GameObject / Entity</vt:lpstr>
      <vt:lpstr>Mi az entitás?</vt:lpstr>
      <vt:lpstr>Entitástároló adatszerkezetek</vt:lpstr>
      <vt:lpstr>Runtime object model</vt:lpstr>
      <vt:lpstr>Object model alaptípusok</vt:lpstr>
      <vt:lpstr>Objektum-centrikus</vt:lpstr>
      <vt:lpstr>Tulajdonság-centrikus</vt:lpstr>
      <vt:lpstr>Rajzolás objektum-centrikusan</vt:lpstr>
      <vt:lpstr>Rajzolás tulajdonság-centrikusan</vt:lpstr>
      <vt:lpstr>Objektum-centrikus: hajóverseny</vt:lpstr>
      <vt:lpstr>Biztos, hogy más dolgok nem entitások?</vt:lpstr>
      <vt:lpstr>Hajóverseny</vt:lpstr>
      <vt:lpstr>Osztályhierarchia (részlet)</vt:lpstr>
      <vt:lpstr>UT2004 osztályhierarchia</vt:lpstr>
      <vt:lpstr>Monolitikus osztályhierarchia</vt:lpstr>
      <vt:lpstr>Taxonómia</vt:lpstr>
      <vt:lpstr>Többdimenziós taxonómia</vt:lpstr>
      <vt:lpstr>Többdimenziós taxonómia játékban</vt:lpstr>
      <vt:lpstr>Probléma a hajós játékban</vt:lpstr>
      <vt:lpstr>Miért kerüljük a többszörös öröklést?</vt:lpstr>
      <vt:lpstr>A többszörös öröklődés nem is rossz</vt:lpstr>
      <vt:lpstr>Mix-in osztályok</vt:lpstr>
      <vt:lpstr>Hajós játék mix-in-ekkel</vt:lpstr>
      <vt:lpstr>A megoldás: öröklés helyett kompozíció (aggregáció)!</vt:lpstr>
      <vt:lpstr>Komponensek</vt:lpstr>
      <vt:lpstr>Csereszabatos komponensek</vt:lpstr>
      <vt:lpstr>Rugalmas komponensek</vt:lpstr>
      <vt:lpstr>Az Entity osztály szerepe</vt:lpstr>
      <vt:lpstr>A komponensek egy rácson</vt:lpstr>
      <vt:lpstr>Dobjuk ki az entitásokat?</vt:lpstr>
      <vt:lpstr>Structure of arrays</vt:lpstr>
      <vt:lpstr>A tulajdonság-központúság felé: nincs öröklődés a komponensek között</vt:lpstr>
      <vt:lpstr>A tulajdonság-központúság felé: nincs öröklődés a komponensek között</vt:lpstr>
      <vt:lpstr>Adatszerkezet a tulajdonságok tárolására</vt:lpstr>
      <vt:lpstr>Rendezett tömb!</vt:lpstr>
      <vt:lpstr>Hogyan válasszunk Game Object Modellt?</vt:lpstr>
      <vt:lpstr>Kotlinban</vt:lpstr>
      <vt:lpstr>Transzformációk a játékmotorban</vt:lpstr>
      <vt:lpstr>A virtuális világ és a játékobjektumok</vt:lpstr>
      <vt:lpstr>Egy játékobjektum anatómiája</vt:lpstr>
      <vt:lpstr>Osztályok (komponensek?)</vt:lpstr>
      <vt:lpstr>Shader</vt:lpstr>
      <vt:lpstr>Program</vt:lpstr>
      <vt:lpstr>Geometry</vt:lpstr>
      <vt:lpstr>Mesh</vt:lpstr>
      <vt:lpstr>Material</vt:lpstr>
      <vt:lpstr>Material</vt:lpstr>
      <vt:lpstr>Uniformok, textúrák az anyagban</vt:lpstr>
      <vt:lpstr>Más uniformok</vt:lpstr>
      <vt:lpstr>Mitől függ, hogy melyik uniform tartozik az anyaghoz?</vt:lpstr>
      <vt:lpstr>Komponensek újrahasznosítása</vt:lpstr>
      <vt:lpstr>Uniformok és komponensek </vt:lpstr>
      <vt:lpstr>Shader reflection</vt:lpstr>
      <vt:lpstr>Uniformok és komponensek</vt:lpstr>
      <vt:lpstr>Uniformok és komponensek</vt:lpstr>
      <vt:lpstr>A Composite tervezési minta</vt:lpstr>
      <vt:lpstr>ProgramReflection</vt:lpstr>
      <vt:lpstr>Uniform változók létrehozása</vt:lpstr>
      <vt:lpstr>A ProgramReflection tudja még: létrehozni a változókat a UniformProviderekbe</vt:lpstr>
      <vt:lpstr>Uniformok begyűjtése</vt:lpstr>
      <vt:lpstr>ProgramReflection::gatherUniforms</vt:lpstr>
      <vt:lpstr>Program osztály</vt:lpstr>
      <vt:lpstr>Material osztály</vt:lpstr>
      <vt:lpstr>Hogyan használható?</vt:lpstr>
      <vt:lpstr>Mesh osztály: egyszerű, de lecserélhető</vt:lpstr>
      <vt:lpstr>GameObject osztály</vt:lpstr>
      <vt:lpstr>GameObject propertyvel</vt:lpstr>
      <vt:lpstr>Textúrák</vt:lpstr>
      <vt:lpstr>Textúra uniformok</vt:lpstr>
      <vt:lpstr>WebGLMath Sampler2D::commit</vt:lpstr>
      <vt:lpstr>Textúrák használata</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184</cp:revision>
  <dcterms:created xsi:type="dcterms:W3CDTF">2017-01-23T15:49:11Z</dcterms:created>
  <dcterms:modified xsi:type="dcterms:W3CDTF">2023-03-10T21:45:37Z</dcterms:modified>
</cp:coreProperties>
</file>