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7"/>
  </p:notesMasterIdLst>
  <p:sldIdLst>
    <p:sldId id="256" r:id="rId2"/>
    <p:sldId id="274" r:id="rId3"/>
    <p:sldId id="322" r:id="rId4"/>
    <p:sldId id="323" r:id="rId5"/>
    <p:sldId id="324" r:id="rId6"/>
    <p:sldId id="326" r:id="rId7"/>
    <p:sldId id="282" r:id="rId8"/>
    <p:sldId id="349" r:id="rId9"/>
    <p:sldId id="287" r:id="rId10"/>
    <p:sldId id="336" r:id="rId11"/>
    <p:sldId id="292" r:id="rId12"/>
    <p:sldId id="350" r:id="rId13"/>
    <p:sldId id="351" r:id="rId14"/>
    <p:sldId id="340" r:id="rId15"/>
    <p:sldId id="300" r:id="rId16"/>
    <p:sldId id="357" r:id="rId17"/>
    <p:sldId id="358" r:id="rId18"/>
    <p:sldId id="359" r:id="rId19"/>
    <p:sldId id="319" r:id="rId20"/>
    <p:sldId id="354" r:id="rId21"/>
    <p:sldId id="355" r:id="rId22"/>
    <p:sldId id="318" r:id="rId23"/>
    <p:sldId id="330" r:id="rId24"/>
    <p:sldId id="356" r:id="rId25"/>
    <p:sldId id="331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Whipsmart" panose="020B0502030203050204" pitchFamily="3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800" autoAdjust="0"/>
  </p:normalViewPr>
  <p:slideViewPr>
    <p:cSldViewPr snapToGrid="0">
      <p:cViewPr varScale="1">
        <p:scale>
          <a:sx n="118" d="100"/>
          <a:sy n="118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6A5-2623-498E-9F4A-90F99F2366D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A754-96D1-4693-94FC-21A26206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Material, Mesh, </a:t>
            </a:r>
            <a:br>
              <a:rPr lang="hu-HU" dirty="0"/>
            </a:br>
            <a:r>
              <a:rPr lang="hu-HU" dirty="0"/>
              <a:t>GameObject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/>
              <a:t>2.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Mesh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gyártson két különböző </a:t>
            </a:r>
            <a:r>
              <a:rPr lang="hu-HU" dirty="0" err="1"/>
              <a:t>mesh-t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raiderMesh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asteroidMesh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geometriával</a:t>
            </a:r>
            <a:r>
              <a:rPr lang="en-US" dirty="0"/>
              <a:t> (</a:t>
            </a:r>
            <a:r>
              <a:rPr lang="hu-HU" dirty="0"/>
              <a:t>ne legyen kettő</a:t>
            </a:r>
            <a:r>
              <a:rPr lang="en-US" dirty="0"/>
              <a:t> p</a:t>
            </a:r>
            <a:r>
              <a:rPr lang="hu-HU" dirty="0" err="1"/>
              <a:t>éldány</a:t>
            </a:r>
            <a:r>
              <a:rPr lang="en-US" dirty="0"/>
              <a:t>)</a:t>
            </a:r>
          </a:p>
          <a:p>
            <a:r>
              <a:rPr lang="hu-HU" dirty="0"/>
              <a:t>de különböző </a:t>
            </a:r>
            <a:r>
              <a:rPr lang="hu-HU" dirty="0" err="1"/>
              <a:t>anyagga</a:t>
            </a:r>
            <a:r>
              <a:rPr lang="en-US" dirty="0"/>
              <a:t>l</a:t>
            </a:r>
          </a:p>
          <a:p>
            <a:pPr lvl="1"/>
            <a:r>
              <a:rPr lang="hu-HU" dirty="0" err="1">
                <a:solidFill>
                  <a:prstClr val="black"/>
                </a:solidFill>
              </a:rPr>
              <a:t>pl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asteroid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</a:p>
          <a:p>
            <a:endParaRPr lang="en-US" dirty="0"/>
          </a:p>
          <a:p>
            <a:r>
              <a:rPr lang="hu-HU" dirty="0"/>
              <a:t>rajzolja a </a:t>
            </a:r>
            <a:r>
              <a:rPr lang="hu-HU" dirty="0" err="1"/>
              <a:t>mesheket</a:t>
            </a:r>
            <a:r>
              <a:rPr lang="hu-HU" dirty="0"/>
              <a:t> eltérő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beállításokkal</a:t>
            </a:r>
            <a:r>
              <a:rPr lang="en-US" dirty="0"/>
              <a:t> (</a:t>
            </a:r>
            <a:r>
              <a:rPr lang="hu-HU" dirty="0"/>
              <a:t>még mindig</a:t>
            </a:r>
            <a:r>
              <a:rPr lang="en-US" dirty="0"/>
              <a:t>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useProgram</a:t>
            </a:r>
            <a:r>
              <a:rPr lang="en-US" dirty="0"/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getUniform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)</a:t>
            </a:r>
          </a:p>
          <a:p>
            <a:r>
              <a:rPr lang="hu-HU" dirty="0"/>
              <a:t>így két sor helyett (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material.draw</a:t>
            </a:r>
            <a:r>
              <a:rPr lang="hu-HU" dirty="0"/>
              <a:t> és 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geometry.draw</a:t>
            </a:r>
            <a:r>
              <a:rPr lang="hu-HU" dirty="0"/>
              <a:t>) lett egy (hurrá!)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958013" y="4600575"/>
            <a:ext cx="335756" cy="2128838"/>
          </a:xfrm>
          <a:prstGeom prst="rightBrace">
            <a:avLst>
              <a:gd name="adj1" fmla="val 1019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8728521">
            <a:off x="6786304" y="50868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opcion</a:t>
            </a:r>
            <a:r>
              <a:rPr lang="hu-HU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ális</a:t>
            </a:r>
            <a:endParaRPr lang="en-US" sz="4000" dirty="0">
              <a:solidFill>
                <a:srgbClr val="7030A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0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osztály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vision.gears.webglmath.Vec3Array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B65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0" lang="hu-HU" sz="2400" b="0" i="1" u="none" strike="noStrike" kern="1200" cap="none" spc="0" normalizeH="0" baseline="0" noProof="0" dirty="0">
                <a:ln>
                  <a:noFill/>
                </a:ln>
                <a:solidFill>
                  <a:srgbClr val="CB65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B65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hu-H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27E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F8634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F8634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F8634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Vec3()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roll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0.0f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scale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Vec3(1.0f, 1.0f, 1.0f)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5961" y="3948832"/>
            <a:ext cx="31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 z tengely körül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4" idx="1"/>
          </p:cNvCxnSpPr>
          <p:nvPr/>
        </p:nvCxnSpPr>
        <p:spPr>
          <a:xfrm flipH="1">
            <a:off x="3091158" y="4133498"/>
            <a:ext cx="274480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38" y="3099686"/>
            <a:ext cx="5779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uniform-g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yűjtéskor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ha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használjuk, keletkezne egy változó, amit pl.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avatar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-k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ént el is érnénk.</a:t>
            </a:r>
          </a:p>
          <a:p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Helyette szeretnénk, hogy a már létező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játssza ezt a szerepet. A fenti </a:t>
            </a:r>
            <a:r>
              <a:rPr lang="hu-HU" i="1" dirty="0">
                <a:solidFill>
                  <a:srgbClr val="FF0000"/>
                </a:solidFill>
                <a:latin typeface="Whipsmart" panose="020B0502030203050204" pitchFamily="34" charset="0"/>
              </a:rPr>
              <a:t>property delegation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ezt oldja meg: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operátora beteszi a propery-t a uniformok közé.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1439802" y="3119431"/>
            <a:ext cx="971936" cy="1134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362076" y="4253848"/>
            <a:ext cx="1049662" cy="110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15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sz="40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// </a:t>
            </a:r>
            <a:r>
              <a:rPr lang="en-US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ezt</a:t>
            </a: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met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ódust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minden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frameben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meg fogjuk hívni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// mozgatásra és a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kiszámítására</a:t>
            </a:r>
            <a:endParaRPr lang="en-US" sz="2000" dirty="0">
              <a:solidFill>
                <a:srgbClr val="00B05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feladat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állítása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roll alapján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Mat4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paraméter nélkül egységmátrixot állít be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hozzászoroz egy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elforgatásmátrixot</a:t>
            </a:r>
            <a:endParaRPr lang="hu-HU" sz="2000" b="1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hasonlóan működik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SORREND A KOMMENTBEN DIREKT VAN KEVERVE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GameObject</a:t>
            </a:r>
            <a:r>
              <a:rPr lang="hu-HU" dirty="0" err="1"/>
              <a:t>-et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 </a:t>
            </a:r>
            <a:r>
              <a:rPr lang="hu-HU" dirty="0"/>
              <a:t>konstruktorban hozzon létre egy tömböt</a:t>
            </a:r>
            <a:endParaRPr lang="en-US" dirty="0"/>
          </a:p>
          <a:p>
            <a:pPr marL="342900" lvl="1" indent="0">
              <a:buNone/>
            </a:pP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US" dirty="0"/>
          </a:p>
          <a:p>
            <a:r>
              <a:rPr lang="en-US" dirty="0" err="1"/>
              <a:t>hozzon</a:t>
            </a:r>
            <a:r>
              <a:rPr lang="en-US" dirty="0"/>
              <a:t> l</a:t>
            </a:r>
            <a:r>
              <a:rPr lang="hu-HU" dirty="0"/>
              <a:t>étre pár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et</a:t>
            </a:r>
            <a:r>
              <a:rPr lang="en-US" dirty="0"/>
              <a:t> </a:t>
            </a:r>
            <a:r>
              <a:rPr lang="hu-HU" dirty="0"/>
              <a:t>a meglevő </a:t>
            </a:r>
            <a:r>
              <a:rPr lang="hu-HU" dirty="0" err="1"/>
              <a:t>meshekkel</a:t>
            </a:r>
            <a:endParaRPr lang="en-US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hu-HU" dirty="0" err="1"/>
              <a:t>juk</a:t>
            </a:r>
            <a:r>
              <a:rPr lang="hu-HU" dirty="0"/>
              <a:t> őket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/>
              <a:t>tömbhöz (vagy +</a:t>
            </a:r>
            <a:r>
              <a:rPr lang="en-US" dirty="0"/>
              <a:t>=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 err="1"/>
              <a:t>-et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endParaRPr lang="hu-HU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 err="1"/>
              <a:t>-t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r>
              <a:rPr lang="hu-HU" dirty="0"/>
              <a:t> (ezt úgy örökölte)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/>
              <a:t> most már mást nem rajzol</a:t>
            </a:r>
          </a:p>
          <a:p>
            <a:pPr lvl="1"/>
            <a:r>
              <a:rPr lang="hu-HU" dirty="0"/>
              <a:t>de animálni animálhat, és a képet törölheti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09544-E13B-4985-B863-2742A3B9D4E7}"/>
              </a:ext>
            </a:extLst>
          </p:cNvPr>
          <p:cNvSpPr/>
          <p:nvPr/>
        </p:nvSpPr>
        <p:spPr>
          <a:xfrm>
            <a:off x="3767292" y="1019815"/>
            <a:ext cx="4227639" cy="881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raider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Mesh).apply{</a:t>
            </a:r>
          </a:p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position.set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(0.5f, 0.5f)</a:t>
            </a:r>
          </a:p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9522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játékobjektumok különböző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/>
              <a:t> </a:t>
            </a:r>
            <a:r>
              <a:rPr lang="hu-HU" dirty="0"/>
              <a:t>metódusokkal</a:t>
            </a:r>
          </a:p>
          <a:p>
            <a:pPr lvl="1"/>
            <a:r>
              <a:rPr lang="hu-HU" dirty="0"/>
              <a:t>leszármaztatás helyett delegálás egy </a:t>
            </a:r>
            <a:r>
              <a:rPr lang="hu-HU" dirty="0" err="1">
                <a:latin typeface="Consolas" panose="020B0609020204030204" pitchFamily="49" charset="0"/>
              </a:rPr>
              <a:t>GameObject.Motion</a:t>
            </a:r>
            <a:r>
              <a:rPr lang="hu-HU" dirty="0"/>
              <a:t> osztálynak</a:t>
            </a:r>
          </a:p>
          <a:p>
            <a:pPr lvl="2"/>
            <a:r>
              <a:rPr lang="hu-HU" dirty="0"/>
              <a:t>ennek lehetnek </a:t>
            </a:r>
            <a:r>
              <a:rPr lang="hu-HU" dirty="0" err="1"/>
              <a:t>leszármazottai</a:t>
            </a:r>
            <a:endParaRPr lang="en-US" dirty="0"/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explicit </a:t>
            </a:r>
            <a:r>
              <a:rPr lang="hu-HU" dirty="0"/>
              <a:t>új osztályokat gyártani feltétlenül, lehet névtelen is (object expression)</a:t>
            </a:r>
          </a:p>
          <a:p>
            <a:r>
              <a:rPr lang="hu-HU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Scene::u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.Motion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Motion(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open operator </a:t>
            </a:r>
            <a:r>
              <a:rPr lang="hu-HU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dt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0.016666f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>
                <a:solidFill>
                  <a:srgbClr val="CB65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keysPressed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&gt;(),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hu-HU" sz="2000" dirty="0" err="1">
                <a:solidFill>
                  <a:srgbClr val="CB6500"/>
                </a:solidFill>
              </a:rPr>
              <a:t>interactors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  <a:r>
              <a:rPr lang="hu-HU" sz="2000" dirty="0">
                <a:solidFill>
                  <a:srgbClr val="000000"/>
                </a:solidFill>
              </a:rPr>
              <a:t>,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hu-HU" sz="2000" dirty="0" err="1">
                <a:solidFill>
                  <a:srgbClr val="CB6500"/>
                </a:solidFill>
              </a:rPr>
              <a:t>spawn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    )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Boolean</a:t>
            </a:r>
            <a:r>
              <a:rPr lang="en-US" sz="2000" dirty="0">
                <a:solidFill>
                  <a:srgbClr val="000000"/>
                </a:solidFill>
              </a:rPr>
              <a:t> {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     </a:t>
            </a:r>
            <a:r>
              <a:rPr lang="en-US" sz="2000" dirty="0">
                <a:solidFill>
                  <a:srgbClr val="C70040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   }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}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var move = Motion(this)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711" y="5072045"/>
            <a:ext cx="136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akkor hamis, ha az objektumot törölni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cxnSpLocks/>
            <a:stCxn id="10" idx="1"/>
          </p:cNvCxnSpPr>
          <p:nvPr/>
        </p:nvCxnSpPr>
        <p:spPr>
          <a:xfrm flipH="1" flipV="1">
            <a:off x="2807936" y="5178903"/>
            <a:ext cx="4075775" cy="493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65" y="6229863"/>
            <a:ext cx="26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lehessen alosztály, override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0"/>
          </p:cNvCxnSpPr>
          <p:nvPr/>
        </p:nvCxnSpPr>
        <p:spPr>
          <a:xfrm flipH="1" flipV="1">
            <a:off x="461246" y="2864581"/>
            <a:ext cx="1186115" cy="336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5" idx="0"/>
          </p:cNvCxnSpPr>
          <p:nvPr/>
        </p:nvCxnSpPr>
        <p:spPr>
          <a:xfrm flipH="1" flipV="1">
            <a:off x="898216" y="3188262"/>
            <a:ext cx="749145" cy="3041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8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, </a:t>
            </a:r>
            <a:r>
              <a:rPr lang="hu-HU" dirty="0" err="1"/>
              <a:t>motion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raiderMesh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).apply{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move =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 err="1">
                <a:solidFill>
                  <a:srgbClr val="C70040"/>
                </a:solidFill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(this){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Vec3(0.1f, 0.1f)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override operator fun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* dt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return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3458" y="4505402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ációs logikát megvalósítő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met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dus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4" idx="1"/>
          </p:cNvCxnSpPr>
          <p:nvPr/>
        </p:nvCxnSpPr>
        <p:spPr>
          <a:xfrm flipH="1" flipV="1">
            <a:off x="4070294" y="3188262"/>
            <a:ext cx="1743164" cy="1640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8970" y="1196123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7" idx="1"/>
          </p:cNvCxnSpPr>
          <p:nvPr/>
        </p:nvCxnSpPr>
        <p:spPr>
          <a:xfrm flipH="1">
            <a:off x="5140045" y="1380789"/>
            <a:ext cx="1128925" cy="1286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6980" y="4149104"/>
            <a:ext cx="298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helyben definiált és példányosított névtelen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GameObject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.Motion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-alosztály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(Java-style)</a:t>
            </a: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1631724" y="2524715"/>
            <a:ext cx="425256" cy="2224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7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update(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spawn 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killList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&gt;()  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if(!</a:t>
            </a:r>
            <a:r>
              <a:rPr lang="en-US" sz="18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… )){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killList.add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(it)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killList.forEach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gameObjects.remove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(it)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spawn.forEach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gameObjects.add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(it)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70B8E-639B-E01F-D0A0-83BF139585D9}"/>
              </a:ext>
            </a:extLst>
          </p:cNvPr>
          <p:cNvSpPr txBox="1"/>
          <p:nvPr/>
        </p:nvSpPr>
        <p:spPr>
          <a:xfrm>
            <a:off x="6038852" y="2911271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megsz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űnő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objectek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eltávolítása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C1B8A9-7E43-F23B-E386-287BC0C8E40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572000" y="3234437"/>
            <a:ext cx="1466852" cy="1240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35F7B5-6DE4-0122-CE02-0D78FA71C569}"/>
              </a:ext>
            </a:extLst>
          </p:cNvPr>
          <p:cNvSpPr txBox="1"/>
          <p:nvPr/>
        </p:nvSpPr>
        <p:spPr>
          <a:xfrm>
            <a:off x="6126516" y="5337533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újonnan létrehozott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objectek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hozzáadása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B84E6-DF01-00D2-7B0A-C798246228F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5065614"/>
            <a:ext cx="1554516" cy="595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25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magától forgó játékobjektum</a:t>
            </a:r>
          </a:p>
          <a:p>
            <a:r>
              <a:rPr lang="hu-HU" dirty="0"/>
              <a:t>különböző sebességekkel, de egyenes vonalban egyenletesen mozgó játékobjektumok</a:t>
            </a:r>
          </a:p>
          <a:p>
            <a:r>
              <a:rPr lang="hu-HU" dirty="0"/>
              <a:t>gombokkal forgatható játékobjektum</a:t>
            </a:r>
          </a:p>
          <a:p>
            <a:r>
              <a:rPr lang="hu-HU" dirty="0"/>
              <a:t>gombokkal mozgatható játékobjektum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Komponensrendszer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uniformok kényelmes beállítása</a:t>
            </a:r>
          </a:p>
          <a:p>
            <a:pPr lvl="1"/>
            <a:r>
              <a:rPr lang="hu-HU" dirty="0"/>
              <a:t>vannak anyaghoz kötöttek</a:t>
            </a:r>
          </a:p>
          <a:p>
            <a:pPr lvl="2"/>
            <a:r>
              <a:rPr lang="hu-HU" dirty="0"/>
              <a:t>szín, textúra</a:t>
            </a:r>
          </a:p>
          <a:p>
            <a:pPr lvl="1"/>
            <a:r>
              <a:rPr lang="hu-HU" dirty="0"/>
              <a:t>vannak nem kötöttek (</a:t>
            </a:r>
            <a:r>
              <a:rPr lang="en-US" dirty="0"/>
              <a:t>m</a:t>
            </a:r>
            <a:r>
              <a:rPr lang="hu-HU" dirty="0" err="1"/>
              <a:t>áshoz</a:t>
            </a:r>
            <a:r>
              <a:rPr lang="hu-HU" dirty="0"/>
              <a:t> kötöttek)</a:t>
            </a:r>
          </a:p>
          <a:p>
            <a:pPr lvl="2"/>
            <a:r>
              <a:rPr lang="hu-HU" dirty="0"/>
              <a:t>transzformációk,  animációs fázis</a:t>
            </a:r>
          </a:p>
          <a:p>
            <a:r>
              <a:rPr lang="hu-HU" dirty="0"/>
              <a:t>visszavetítés</a:t>
            </a:r>
          </a:p>
          <a:p>
            <a:pPr lvl="1"/>
            <a:r>
              <a:rPr lang="hu-HU" dirty="0"/>
              <a:t>legyenek </a:t>
            </a:r>
            <a:r>
              <a:rPr lang="hu-HU" dirty="0" err="1"/>
              <a:t>Kotlin</a:t>
            </a:r>
            <a:r>
              <a:rPr lang="hu-HU" dirty="0"/>
              <a:t> változók, amiket beállíthatunk</a:t>
            </a:r>
          </a:p>
          <a:p>
            <a:pPr lvl="2"/>
            <a:r>
              <a:rPr lang="hu-HU" dirty="0"/>
              <a:t>egyesek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1600" dirty="0"/>
              <a:t> </a:t>
            </a:r>
            <a:r>
              <a:rPr lang="hu-HU" dirty="0"/>
              <a:t>objektumokhoz tartoznak</a:t>
            </a:r>
          </a:p>
          <a:p>
            <a:pPr lvl="2"/>
            <a:r>
              <a:rPr lang="hu-HU" dirty="0"/>
              <a:t>másokat máshova (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,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 </a:t>
            </a:r>
            <a:r>
              <a:rPr lang="en-US" dirty="0" err="1"/>
              <a:t>mindegyiket</a:t>
            </a:r>
            <a:r>
              <a:rPr lang="en-US" dirty="0"/>
              <a:t> </a:t>
            </a:r>
            <a:r>
              <a:rPr lang="hu-HU" dirty="0"/>
              <a:t>állítsa be magától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179469" y="4700588"/>
            <a:ext cx="107156" cy="550068"/>
          </a:xfrm>
          <a:prstGeom prst="righ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265161">
            <a:off x="7151210" y="412540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lesz</a:t>
            </a:r>
            <a:r>
              <a:rPr lang="hu-HU" dirty="0">
                <a:latin typeface="Whipsmart" panose="020B0502030203050204" pitchFamily="34" charset="0"/>
                <a:cs typeface="Consolas" panose="020B0609020204030204" pitchFamily="49" charset="0"/>
              </a:rPr>
              <a:t>á</a:t>
            </a:r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rmazottak</a:t>
            </a:r>
            <a:endParaRPr lang="en-US" dirty="0"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4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OrthoCamera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0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b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updateViewProjMatrix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scale(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hu-HU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.5f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1.0f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rotate(roll)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translate(position)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invert()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Használja a kamerát!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vegyen fel a színtérbe egy kamerát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hu-HU" dirty="0"/>
              <a:t> metódusban</a:t>
            </a:r>
            <a:r>
              <a:rPr lang="en-US" dirty="0"/>
              <a:t>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setAspectRatio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j</a:t>
            </a:r>
            <a:r>
              <a:rPr lang="hu-HU" sz="2800" dirty="0"/>
              <a:t>ól jön</a:t>
            </a:r>
          </a:p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használja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hu-HU" dirty="0"/>
              <a:t> uniformot</a:t>
            </a:r>
          </a:p>
          <a:p>
            <a:pPr lvl="1"/>
            <a:r>
              <a:rPr lang="hu-HU" sz="2800" dirty="0"/>
              <a:t>transzformálja vele a világkoordinátás pozíciót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 err="1"/>
              <a:t>ek</a:t>
            </a:r>
            <a:r>
              <a:rPr lang="hu-HU" dirty="0"/>
              <a:t> rajzolásakor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/>
              <a:t> metódusnak adjuk paraméterül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 err="1"/>
              <a:t>t</a:t>
            </a:r>
            <a:endParaRPr lang="hu-HU" dirty="0"/>
          </a:p>
          <a:p>
            <a:pPr lvl="1"/>
            <a:r>
              <a:rPr lang="hu-HU" sz="2800" dirty="0"/>
              <a:t>mivel ő adja a </a:t>
            </a:r>
            <a:r>
              <a:rPr lang="hu-HU" sz="2800" dirty="0" err="1"/>
              <a:t>uniformértéket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74021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kamera kövesse az egyik objektumot</a:t>
            </a:r>
          </a:p>
          <a:p>
            <a:pPr lvl="1"/>
            <a:r>
              <a:rPr lang="hu-HU" dirty="0"/>
              <a:t>a kamera pozícióját kell minden képkockában átállítani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00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eltűnő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 </a:t>
            </a:r>
            <a:r>
              <a:rPr lang="en-US" dirty="0" err="1"/>
              <a:t>dobjuk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/>
              <a:t>-b</a:t>
            </a:r>
            <a:r>
              <a:rPr lang="hu-HU" dirty="0"/>
              <a:t>ől</a:t>
            </a:r>
          </a:p>
          <a:p>
            <a:pPr lvl="1"/>
            <a:r>
              <a:rPr lang="hu-HU" dirty="0"/>
              <a:t>ne azonnal, csak ha már minden move lement</a:t>
            </a:r>
          </a:p>
          <a:p>
            <a:r>
              <a:rPr lang="hu-HU" dirty="0"/>
              <a:t>legyen egy játékobjektum, aki ha pl. a világ jobb oldalára téved (x</a:t>
            </a:r>
            <a:r>
              <a:rPr lang="en-US" dirty="0"/>
              <a:t>&gt;0</a:t>
            </a:r>
            <a:r>
              <a:rPr lang="hu-HU"/>
              <a:t>), </a:t>
            </a:r>
            <a:r>
              <a:rPr lang="hu-HU" dirty="0"/>
              <a:t>megsemmisül</a:t>
            </a:r>
            <a:endParaRPr lang="en-US" dirty="0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DE2CD11-4816-AAC7-0186-EE30A255D0AE}"/>
              </a:ext>
            </a:extLst>
          </p:cNvPr>
          <p:cNvSpPr/>
          <p:nvPr/>
        </p:nvSpPr>
        <p:spPr>
          <a:xfrm rot="2420425">
            <a:off x="7148286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5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scrollozó háttérkép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1db háttérobjektum</a:t>
            </a:r>
          </a:p>
          <a:p>
            <a:r>
              <a:rPr lang="hu-HU" dirty="0"/>
              <a:t>geometria: teljes képernyős téglalap</a:t>
            </a:r>
          </a:p>
          <a:p>
            <a:r>
              <a:rPr lang="hu-HU" dirty="0"/>
              <a:t>sima textúrázó FS</a:t>
            </a:r>
          </a:p>
          <a:p>
            <a:pPr lvl="1"/>
            <a:r>
              <a:rPr lang="hu-HU" dirty="0"/>
              <a:t>textúra: bármilyen kép (legyen 2-hatvány x 2-hatvány)</a:t>
            </a:r>
          </a:p>
          <a:p>
            <a:r>
              <a:rPr lang="hu-HU" dirty="0"/>
              <a:t>speciális VS</a:t>
            </a:r>
          </a:p>
          <a:p>
            <a:pPr lvl="1"/>
            <a:r>
              <a:rPr lang="hu-HU" dirty="0"/>
              <a:t>pozíciót nem bántja</a:t>
            </a:r>
          </a:p>
          <a:p>
            <a:pPr lvl="1"/>
            <a:r>
              <a:rPr lang="hu-HU" dirty="0"/>
              <a:t>de számolja a világkoordinátát a képernyőkoordinátából</a:t>
            </a:r>
          </a:p>
          <a:p>
            <a:pPr lvl="1"/>
            <a:r>
              <a:rPr lang="hu-HU" dirty="0"/>
              <a:t>ehhez a kamera view matrixának inverzét uniformban megkapja a kamerától</a:t>
            </a:r>
          </a:p>
          <a:p>
            <a:pPr lvl="1"/>
            <a:r>
              <a:rPr lang="hu-HU" dirty="0"/>
              <a:t>ezzel szorozza 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vertexPosition</a:t>
            </a:r>
            <a:r>
              <a:rPr lang="hu-HU" dirty="0"/>
              <a:t>-t</a:t>
            </a:r>
          </a:p>
          <a:p>
            <a:pPr lvl="1"/>
            <a:r>
              <a:rPr lang="hu-HU" dirty="0"/>
              <a:t>a kapott világkoordináta (*</a:t>
            </a:r>
            <a:r>
              <a:rPr lang="hu-HU" dirty="0" err="1"/>
              <a:t>freki</a:t>
            </a:r>
            <a:r>
              <a:rPr lang="hu-HU" dirty="0"/>
              <a:t>) lesz a </a:t>
            </a:r>
            <a:r>
              <a:rPr lang="hu-HU" dirty="0" err="1"/>
              <a:t>textúrakoordináta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7148286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0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 osztály</a:t>
            </a:r>
            <a:r>
              <a:rPr lang="en-US" dirty="0"/>
              <a:t>: </a:t>
            </a:r>
            <a:r>
              <a:rPr lang="hu-HU" dirty="0"/>
              <a:t>visszavetített változók létrehozása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"material"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(program)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1400" y="390525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 a programban használt uniformra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10250" y="4274582"/>
            <a:ext cx="1060450" cy="21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300" y="509873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megfelelő típusú változó létrehozása és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berak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ása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ide:</a:t>
            </a:r>
          </a:p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::uniforms : Array&lt;Uniform&gt;</a:t>
            </a:r>
            <a:endParaRPr lang="hu-H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1155700" y="4809968"/>
            <a:ext cx="990600" cy="611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Pillantsuk be a </a:t>
            </a:r>
            <a:r>
              <a:rPr lang="hu-HU" sz="3600" dirty="0" err="1">
                <a:latin typeface="Consolas" panose="020B0609020204030204" pitchFamily="49" charset="0"/>
              </a:rPr>
              <a:t>gatherUniforms</a:t>
            </a:r>
            <a:r>
              <a:rPr lang="hu-HU" dirty="0" err="1"/>
              <a:t>-ba</a:t>
            </a:r>
            <a:r>
              <a:rPr lang="hu-HU" dirty="0"/>
              <a:t> </a:t>
            </a: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144000" cy="516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ProgramReflection-ben</a:t>
            </a: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[uniformDesc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012" y="2297963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 célobjektum felelősségébe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44220" y="2944295"/>
            <a:ext cx="433218" cy="558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9834" y="4075590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247896" y="4095324"/>
            <a:ext cx="971938" cy="164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7479" y="4401182"/>
            <a:ext cx="3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hozzunk létre illeszkedő típusú változót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101037" y="4585848"/>
            <a:ext cx="1306442" cy="158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6206" y="5542702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adjuk hozzá a változót a célobjektumhoz, azonos névvel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229100" y="5435137"/>
            <a:ext cx="857106" cy="43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36752" y="1099232"/>
            <a:ext cx="4488180" cy="195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UniformProvider-ben</a:t>
            </a: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16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(target)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3043631" y="960788"/>
            <a:ext cx="1528369" cy="82767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shaderben nem használt uniformok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kioptimalizálva</a:t>
            </a:r>
          </a:p>
          <a:p>
            <a:r>
              <a:rPr lang="hu-HU" dirty="0"/>
              <a:t>nincs visszavetítve</a:t>
            </a:r>
          </a:p>
          <a:p>
            <a:r>
              <a:rPr lang="hu-HU" dirty="0"/>
              <a:t>nincs hozzá változó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Materia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dirty="0" err="1"/>
              <a:t>ban</a:t>
            </a:r>
            <a:endParaRPr lang="hu-HU" dirty="0"/>
          </a:p>
          <a:p>
            <a:r>
              <a:rPr lang="hu-HU" dirty="0"/>
              <a:t>tehát lehet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hu-HU" dirty="0"/>
              <a:t>ilyenkor figyelmeztetés íródik ki</a:t>
            </a:r>
          </a:p>
          <a:p>
            <a:pPr lvl="1"/>
            <a:r>
              <a:rPr lang="hu-HU" dirty="0"/>
              <a:t>nem szeretnénk hibát kapni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74" y="4614038"/>
            <a:ext cx="5873108" cy="185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solidColor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noSuchProp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5444346" y="3450973"/>
            <a:ext cx="2628714" cy="171327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példa a visszavetített uniform elérésére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346" y="5825035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safe access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hogy null esetén ne legyen hiba, semmi se történjen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505200" y="5825035"/>
            <a:ext cx="1939146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Pillantsunk be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ProgramReflection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</a:t>
            </a:r>
            <a:r>
              <a:rPr lang="hu-HU" dirty="0" err="1"/>
              <a:t>-b</a:t>
            </a: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(provider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provider[uniformDesc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185" y="2824618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uniformokat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ad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 komponensre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314700" y="3009284"/>
            <a:ext cx="1226485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0372" y="4025283"/>
            <a:ext cx="28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uniformok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402580" y="4137661"/>
            <a:ext cx="807792" cy="7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5360" y="4930736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töltsük fel az adatot a uniformba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azonos nevű változóból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794760" y="4674296"/>
            <a:ext cx="990600" cy="57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6050280" y="1243347"/>
            <a:ext cx="2971800" cy="15240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9778" y="3303982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ő felelősségi körébe 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623294" y="3488648"/>
            <a:ext cx="1226484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haszn</a:t>
            </a:r>
            <a:r>
              <a:rPr lang="hu-HU" dirty="0"/>
              <a:t>áljuk az anyagrendszert?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//</a:t>
            </a:r>
            <a:r>
              <a:rPr lang="hu-HU" i="1" dirty="0" err="1">
                <a:solidFill>
                  <a:srgbClr val="00B050"/>
                </a:solidFill>
              </a:rPr>
              <a:t>in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Scene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constructor</a:t>
            </a:r>
            <a:r>
              <a:rPr lang="en-US" i="1" dirty="0">
                <a:solidFill>
                  <a:srgbClr val="00B050"/>
                </a:solidFill>
              </a:rPr>
              <a:t>:</a:t>
            </a:r>
          </a:p>
          <a:p>
            <a:r>
              <a:rPr lang="hu-HU" dirty="0" err="1"/>
              <a:t>val</a:t>
            </a:r>
            <a:r>
              <a:rPr lang="hu-HU" dirty="0"/>
              <a:t> </a:t>
            </a:r>
            <a:r>
              <a:rPr lang="en-US" dirty="0" err="1"/>
              <a:t>raiderMaterial</a:t>
            </a:r>
            <a:r>
              <a:rPr lang="en-US" dirty="0"/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/>
              <a:t> Material(</a:t>
            </a:r>
            <a:r>
              <a:rPr lang="en-US" dirty="0" err="1"/>
              <a:t>texturedProgram</a:t>
            </a:r>
            <a:r>
              <a:rPr lang="en-US" dirty="0"/>
              <a:t>)</a:t>
            </a:r>
            <a:r>
              <a:rPr lang="hu-HU" dirty="0"/>
              <a:t>.</a:t>
            </a:r>
            <a:r>
              <a:rPr lang="hu-HU" dirty="0" err="1"/>
              <a:t>apply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this["</a:t>
            </a:r>
            <a:r>
              <a:rPr lang="en-US" dirty="0" err="1"/>
              <a:t>colorTexture</a:t>
            </a:r>
            <a:r>
              <a:rPr lang="en-US" dirty="0"/>
              <a:t>"]?.set(</a:t>
            </a: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Texture2D(</a:t>
            </a:r>
            <a:r>
              <a:rPr lang="en-US" dirty="0" err="1"/>
              <a:t>gl</a:t>
            </a:r>
            <a:r>
              <a:rPr lang="en-US" dirty="0"/>
              <a:t>, "media/raider.png"))</a:t>
            </a:r>
          </a:p>
          <a:p>
            <a:r>
              <a:rPr lang="en-US" dirty="0"/>
              <a:t>  this["</a:t>
            </a:r>
            <a:r>
              <a:rPr lang="en-US" dirty="0" err="1"/>
              <a:t>texOffset</a:t>
            </a:r>
            <a:r>
              <a:rPr lang="en-US" dirty="0"/>
              <a:t>"]?</a:t>
            </a:r>
            <a:r>
              <a:rPr lang="hu-HU" dirty="0"/>
              <a:t>.</a:t>
            </a:r>
            <a:r>
              <a:rPr lang="en-US" dirty="0"/>
              <a:t>set(0.1, 0.4)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rgbClr val="00B050"/>
                </a:solidFill>
              </a:rPr>
              <a:t>//in Scene::update: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egyelőre marad: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program,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gl.uniform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anyagon kívüli unformokra (pl. modelMatrix)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material.draw</a:t>
            </a:r>
            <a:r>
              <a:rPr lang="en-US" dirty="0"/>
              <a:t>()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quadGeometry.draw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2500" y="259307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sampler2D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283332" y="2777737"/>
            <a:ext cx="879168" cy="25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0043" y="425281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vec2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222171" y="4117881"/>
            <a:ext cx="967872" cy="31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2568" y="5980837"/>
            <a:ext cx="25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semmi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uniformLocation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semmi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uniform2fv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833008" y="5992587"/>
            <a:ext cx="2619560" cy="31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6674559" y="3498863"/>
            <a:ext cx="2141034" cy="109282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csak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példa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hu-HU" dirty="0"/>
              <a:t>e</a:t>
            </a:r>
            <a:r>
              <a:rPr lang="en-US" dirty="0" err="1"/>
              <a:t>ladat</a:t>
            </a:r>
            <a:r>
              <a:rPr lang="en-US" dirty="0"/>
              <a:t>: </a:t>
            </a:r>
            <a:r>
              <a:rPr lang="en-US" dirty="0" err="1"/>
              <a:t>haszn</a:t>
            </a:r>
            <a:r>
              <a:rPr lang="hu-HU" dirty="0"/>
              <a:t>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Material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két különböző anyag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asteroidMaterial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raiderMaterial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programmal</a:t>
            </a:r>
            <a:endParaRPr lang="en-US" dirty="0"/>
          </a:p>
          <a:p>
            <a:r>
              <a:rPr lang="hu-HU" dirty="0"/>
              <a:t>de eltérő uniform értékekkel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m</a:t>
            </a:r>
            <a:r>
              <a:rPr lang="hu-HU" dirty="0"/>
              <a:t>ás</a:t>
            </a:r>
            <a:r>
              <a:rPr lang="en-US" dirty="0"/>
              <a:t>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colorTexture</a:t>
            </a:r>
            <a:endParaRPr lang="en-US" dirty="0"/>
          </a:p>
          <a:p>
            <a:endParaRPr lang="en-US" dirty="0"/>
          </a:p>
          <a:p>
            <a:r>
              <a:rPr lang="hu-HU" dirty="0"/>
              <a:t>rajzolja ugyanazt a geometriát kétszer, de különböző anyaggal, és különböző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beállítással </a:t>
            </a:r>
            <a:r>
              <a:rPr lang="en-US" dirty="0"/>
              <a:t>(</a:t>
            </a:r>
            <a:r>
              <a:rPr lang="hu-HU" dirty="0"/>
              <a:t>amit egyelőre állítsunk a korábbi módon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71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osztály </a:t>
            </a:r>
            <a:br>
              <a:rPr lang="en-US" dirty="0"/>
            </a:br>
            <a:r>
              <a:rPr lang="hu-HU" dirty="0"/>
              <a:t>(</a:t>
            </a:r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</a:t>
            </a:r>
            <a:r>
              <a:rPr lang="en-US" dirty="0"/>
              <a:t>=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dirty="0"/>
              <a:t> &amp;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vision.gears.webglmath.Geometry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"mesh"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geometry)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8414" y="3831750"/>
            <a:ext cx="27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per-mesh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 nem tipikus, de elképzelhető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mindenesetre lehetséges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5316476" y="3851484"/>
            <a:ext cx="971938" cy="44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49274" y="5837876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gyerek-komponensek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953000" y="5765279"/>
            <a:ext cx="59627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451860" y="5765279"/>
            <a:ext cx="209741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9383</TotalTime>
  <Words>1792</Words>
  <Application>Microsoft Office PowerPoint</Application>
  <PresentationFormat>On-screen Show (4:3)</PresentationFormat>
  <Paragraphs>327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Consolas</vt:lpstr>
      <vt:lpstr>Whipsmart</vt:lpstr>
      <vt:lpstr>Calibri</vt:lpstr>
      <vt:lpstr>Arial</vt:lpstr>
      <vt:lpstr>Office Theme</vt:lpstr>
      <vt:lpstr>Material, Mesh,  GameObject</vt:lpstr>
      <vt:lpstr>Komponensrendszer</vt:lpstr>
      <vt:lpstr>Material osztály: visszavetített változók létrehozása</vt:lpstr>
      <vt:lpstr>Pillantsuk be a gatherUniforms-ba [részlet]</vt:lpstr>
      <vt:lpstr>A shaderben nem használt uniformok </vt:lpstr>
      <vt:lpstr>Pillantsunk be a ProgramReflection::draw-ba [részlet]</vt:lpstr>
      <vt:lpstr>Hogyan használjuk az anyagrendszert?</vt:lpstr>
      <vt:lpstr>Feladat: használja a Material-t</vt:lpstr>
      <vt:lpstr>Mesh osztály  (Mesh = Geometry &amp; Material)</vt:lpstr>
      <vt:lpstr>Feladat: használja a Mesh-t</vt:lpstr>
      <vt:lpstr>GameObject osztály</vt:lpstr>
      <vt:lpstr>GameObject::modelMatrix</vt:lpstr>
      <vt:lpstr>GameObject::update</vt:lpstr>
      <vt:lpstr>Feladat: használja a GameObject-et</vt:lpstr>
      <vt:lpstr>Animáció</vt:lpstr>
      <vt:lpstr>GameObject.Motion</vt:lpstr>
      <vt:lpstr>Scene, motion példa</vt:lpstr>
      <vt:lpstr>Scene</vt:lpstr>
      <vt:lpstr>Feladat</vt:lpstr>
      <vt:lpstr>OrthoCamera</vt:lpstr>
      <vt:lpstr>OrthoCamera:: updateViewProjMatrix</vt:lpstr>
      <vt:lpstr>Használja a kamerát!</vt:lpstr>
      <vt:lpstr>Feladat</vt:lpstr>
      <vt:lpstr>Bónusz feladat: eltűnő objektumok</vt:lpstr>
      <vt:lpstr>Bónusz feladat: scrollozó háttérkép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174</cp:revision>
  <dcterms:created xsi:type="dcterms:W3CDTF">2017-01-23T15:49:11Z</dcterms:created>
  <dcterms:modified xsi:type="dcterms:W3CDTF">2023-03-10T21:39:33Z</dcterms:modified>
</cp:coreProperties>
</file>