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43"/>
  </p:notesMasterIdLst>
  <p:sldIdLst>
    <p:sldId id="506" r:id="rId4"/>
    <p:sldId id="507" r:id="rId5"/>
    <p:sldId id="508" r:id="rId6"/>
    <p:sldId id="509" r:id="rId7"/>
    <p:sldId id="555" r:id="rId8"/>
    <p:sldId id="547" r:id="rId9"/>
    <p:sldId id="548" r:id="rId10"/>
    <p:sldId id="511" r:id="rId11"/>
    <p:sldId id="549" r:id="rId12"/>
    <p:sldId id="550" r:id="rId13"/>
    <p:sldId id="514" r:id="rId14"/>
    <p:sldId id="516" r:id="rId15"/>
    <p:sldId id="517" r:id="rId16"/>
    <p:sldId id="518" r:id="rId17"/>
    <p:sldId id="541" r:id="rId18"/>
    <p:sldId id="542" r:id="rId19"/>
    <p:sldId id="520" r:id="rId20"/>
    <p:sldId id="543" r:id="rId21"/>
    <p:sldId id="544" r:id="rId22"/>
    <p:sldId id="557" r:id="rId23"/>
    <p:sldId id="546" r:id="rId24"/>
    <p:sldId id="523" r:id="rId25"/>
    <p:sldId id="563" r:id="rId26"/>
    <p:sldId id="564" r:id="rId27"/>
    <p:sldId id="556" r:id="rId28"/>
    <p:sldId id="565" r:id="rId29"/>
    <p:sldId id="566" r:id="rId30"/>
    <p:sldId id="567" r:id="rId31"/>
    <p:sldId id="530" r:id="rId32"/>
    <p:sldId id="568" r:id="rId33"/>
    <p:sldId id="534" r:id="rId34"/>
    <p:sldId id="535" r:id="rId35"/>
    <p:sldId id="569" r:id="rId36"/>
    <p:sldId id="570" r:id="rId37"/>
    <p:sldId id="539" r:id="rId38"/>
    <p:sldId id="540" r:id="rId39"/>
    <p:sldId id="352" r:id="rId40"/>
    <p:sldId id="553" r:id="rId41"/>
    <p:sldId id="55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72254" autoAdjust="0"/>
  </p:normalViewPr>
  <p:slideViewPr>
    <p:cSldViewPr snapToGrid="0">
      <p:cViewPr varScale="1">
        <p:scale>
          <a:sx n="68" d="100"/>
          <a:sy n="68" d="100"/>
        </p:scale>
        <p:origin x="1171" y="77"/>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a:t>
            </a:r>
            <a:r>
              <a:rPr lang="en-US" baseline="0" dirty="0" smtClean="0"/>
              <a:t>[Note that it would be possible to make position, roll, and scale constructor parameters. However, letting some other code pass in a Vec3 object could lead to confusing situations if a reference to that object is maintained outside of the class, and its x, y, z properties are changed externally.]</a:t>
            </a:r>
          </a:p>
          <a:p>
            <a:r>
              <a:rPr lang="en-US" baseline="0" dirty="0" smtClean="0"/>
              <a:t>We </a:t>
            </a:r>
            <a:r>
              <a:rPr lang="en-US" baseline="0" dirty="0"/>
              <a:t>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33</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having position, roll, and scale as constructor </a:t>
            </a:r>
            <a:r>
              <a:rPr lang="en-US" dirty="0" err="1" smtClean="0"/>
              <a:t>paramters</a:t>
            </a:r>
            <a:r>
              <a:rPr lang="en-US" dirty="0" smtClean="0"/>
              <a:t> of </a:t>
            </a:r>
            <a:r>
              <a:rPr lang="en-US" dirty="0" err="1" smtClean="0"/>
              <a:t>GameObject</a:t>
            </a:r>
            <a:r>
              <a:rPr lang="en-US" dirty="0" smtClean="0"/>
              <a:t> is not much of a detriment,</a:t>
            </a:r>
            <a:r>
              <a:rPr lang="en-US" baseline="0" dirty="0" smtClean="0"/>
              <a:t> as we can use .apply{}. This invokes the code in {} with </a:t>
            </a:r>
            <a:r>
              <a:rPr lang="en-US" b="1" baseline="0" dirty="0" smtClean="0"/>
              <a:t>this</a:t>
            </a:r>
            <a:r>
              <a:rPr lang="en-US" baseline="0" dirty="0" smtClean="0"/>
              <a:t> referring to the game object itself, and we can adjust the properties. Note that position is a value. We cannot reassign it. However, we can call the </a:t>
            </a:r>
            <a:r>
              <a:rPr lang="en-US" b="1" baseline="0" dirty="0" smtClean="0"/>
              <a:t>set </a:t>
            </a:r>
            <a:r>
              <a:rPr lang="en-US" baseline="0" dirty="0" smtClean="0"/>
              <a:t>method to change its properties.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35</a:t>
            </a:fld>
            <a:endParaRPr lang="en-US"/>
          </a:p>
        </p:txBody>
      </p:sp>
    </p:spTree>
    <p:extLst>
      <p:ext uri="{BB962C8B-B14F-4D97-AF65-F5344CB8AC3E}">
        <p14:creationId xmlns:p14="http://schemas.microsoft.com/office/powerpoint/2010/main" val="4111045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39</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539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337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lnSpc>
                <a:spcPct val="100000"/>
              </a:lnSpc>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274861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908500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744706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r>
              <a:rPr lang="hu-HU" dirty="0"/>
              <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t>class</a:t>
            </a:r>
          </a:p>
        </p:txBody>
      </p:sp>
      <p:sp>
        <p:nvSpPr>
          <p:cNvPr id="5" name="Content Placeholder 4"/>
          <p:cNvSpPr>
            <a:spLocks noGrp="1"/>
          </p:cNvSpPr>
          <p:nvPr>
            <p:ph idx="1"/>
          </p:nvPr>
        </p:nvSpPr>
        <p:spPr/>
        <p:txBody>
          <a:bodyPr>
            <a:normAutofit fontScale="32500" lnSpcReduction="2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import </a:t>
            </a:r>
            <a:r>
              <a:rPr lang="en-US" dirty="0" err="1">
                <a:solidFill>
                  <a:schemeClr val="bg1">
                    <a:lumMod val="50000"/>
                  </a:schemeClr>
                </a:solidFill>
                <a:ea typeface="Times New Roman" panose="02020603050405020304" pitchFamily="18" charset="0"/>
                <a:cs typeface="Times New Roman" panose="02020603050405020304" pitchFamily="18" charset="0"/>
              </a:rPr>
              <a:t>org.khronos.webgl.WebGLRenderingContext</a:t>
            </a:r>
            <a:r>
              <a:rPr lang="en-US" dirty="0">
                <a:solidFill>
                  <a:schemeClr val="bg1">
                    <a:lumMod val="50000"/>
                  </a:schemeClr>
                </a:solidFill>
                <a:ea typeface="Times New Roman" panose="02020603050405020304" pitchFamily="18" charset="0"/>
                <a:cs typeface="Times New Roman" panose="02020603050405020304" pitchFamily="18" charset="0"/>
              </a:rPr>
              <a:t> as GL</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import </a:t>
            </a:r>
            <a:r>
              <a:rPr lang="en-US" dirty="0" err="1">
                <a:ea typeface="Times New Roman" panose="02020603050405020304" pitchFamily="18" charset="0"/>
                <a:cs typeface="Times New Roman" panose="02020603050405020304" pitchFamily="18" charset="0"/>
              </a:rPr>
              <a:t>vision.gears.webglmath.UniformProvider</a:t>
            </a:r>
            <a:endParaRPr lang="en-US"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import </a:t>
            </a:r>
            <a:r>
              <a:rPr lang="en-US" dirty="0" err="1">
                <a:ea typeface="Times New Roman" panose="02020603050405020304" pitchFamily="18" charset="0"/>
                <a:cs typeface="Times New Roman" panose="02020603050405020304" pitchFamily="18" charset="0"/>
              </a:rPr>
              <a:t>vision.gears.webglmath.ProgramReflection</a:t>
            </a:r>
            <a:endParaRPr lang="en-US"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class Program(</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
            </a:r>
            <a:r>
              <a:rPr lang="en-US" dirty="0">
                <a:solidFill>
                  <a:schemeClr val="bg1">
                    <a:lumMod val="50000"/>
                  </a:schemeClr>
                </a:solidFill>
                <a:ea typeface="Times New Roman" panose="02020603050405020304" pitchFamily="18" charset="0"/>
                <a:cs typeface="Times New Roman" panose="02020603050405020304" pitchFamily="18" charset="0"/>
              </a:rPr>
              <a:t> : WebGL2RenderingContext,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attributeBindings</a:t>
            </a:r>
            <a:r>
              <a:rPr lang="en-US" dirty="0">
                <a:solidFill>
                  <a:schemeClr val="bg1">
                    <a:lumMod val="50000"/>
                  </a:schemeClr>
                </a:solidFill>
                <a:ea typeface="Times New Roman" panose="02020603050405020304" pitchFamily="18" charset="0"/>
                <a:cs typeface="Times New Roman" panose="02020603050405020304" pitchFamily="18" charset="0"/>
              </a:rPr>
              <a:t> : Array&lt;String&gt; = Program.PNT ) </a:t>
            </a:r>
            <a:endParaRPr lang="en-US" dirty="0" smtClean="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300" dirty="0" smtClean="0">
                <a:ea typeface="Times New Roman" panose="02020603050405020304" pitchFamily="18" charset="0"/>
                <a:cs typeface="Times New Roman" panose="02020603050405020304" pitchFamily="18" charset="0"/>
              </a:rPr>
              <a:t>: </a:t>
            </a:r>
            <a:r>
              <a:rPr lang="en-US" sz="4300" dirty="0" err="1">
                <a:ea typeface="Times New Roman" panose="02020603050405020304" pitchFamily="18" charset="0"/>
                <a:cs typeface="Times New Roman" panose="02020603050405020304" pitchFamily="18" charset="0"/>
              </a:rPr>
              <a:t>UniformProvider</a:t>
            </a:r>
            <a:r>
              <a:rPr lang="en-US" sz="4300" dirty="0">
                <a:ea typeface="Times New Roman" panose="02020603050405020304" pitchFamily="18" charset="0"/>
                <a:cs typeface="Times New Roman" panose="02020603050405020304" pitchFamily="18" charset="0"/>
              </a:rPr>
              <a:t>("program")</a:t>
            </a:r>
            <a:r>
              <a:rPr lang="en-US" sz="4300" dirty="0">
                <a:solidFill>
                  <a:schemeClr val="bg1">
                    <a:lumMod val="50000"/>
                  </a:schemeClr>
                </a:solidFill>
                <a:ea typeface="Times New Roman" panose="02020603050405020304" pitchFamily="18" charset="0"/>
                <a:cs typeface="Times New Roman" panose="02020603050405020304" pitchFamily="18" charset="0"/>
              </a:rPr>
              <a:t> </a:t>
            </a:r>
            <a:endParaRPr lang="en-US" dirty="0" smtClean="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lumMod val="50000"/>
                  </a:schemeClr>
                </a:solidFill>
                <a:ea typeface="Times New Roman" panose="02020603050405020304" pitchFamily="18" charset="0"/>
                <a:cs typeface="Times New Roman" panose="02020603050405020304" pitchFamily="18" charset="0"/>
              </a:rPr>
              <a:t>{</a:t>
            </a: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gl.createProgram</a:t>
            </a:r>
            <a:r>
              <a:rPr lang="en-US" dirty="0">
                <a:solidFill>
                  <a:schemeClr val="bg1">
                    <a:lumMod val="50000"/>
                  </a:schemeClr>
                </a:solidFill>
                <a:ea typeface="Times New Roman" panose="02020603050405020304" pitchFamily="18" charset="0"/>
                <a:cs typeface="Times New Roman" panose="02020603050405020304" pitchFamily="18" charset="0"/>
              </a:rPr>
              <a:t>() ?: throw Error("Could not create </a:t>
            </a:r>
            <a:r>
              <a:rPr lang="en-US" dirty="0" err="1">
                <a:solidFill>
                  <a:schemeClr val="bg1">
                    <a:lumMod val="50000"/>
                  </a:schemeClr>
                </a:solidFill>
                <a:ea typeface="Times New Roman" panose="02020603050405020304" pitchFamily="18" charset="0"/>
                <a:cs typeface="Times New Roman" panose="02020603050405020304" pitchFamily="18" charset="0"/>
              </a:rPr>
              <a:t>WebGL</a:t>
            </a:r>
            <a:r>
              <a:rPr lang="en-US" dirty="0">
                <a:solidFill>
                  <a:schemeClr val="bg1">
                    <a:lumMod val="50000"/>
                  </a:schemeClr>
                </a:solidFill>
                <a:ea typeface="Times New Roman" panose="02020603050405020304" pitchFamily="18" charset="0"/>
                <a:cs typeface="Times New Roman" panose="02020603050405020304" pitchFamily="18" charset="0"/>
              </a:rPr>
              <a:t> program.")</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init</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gl.attachShader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vertexShader.glShader</a:t>
            </a:r>
            <a:r>
              <a:rPr lang="en-US" dirty="0">
                <a:solidFill>
                  <a:schemeClr val="bg1">
                    <a:lumMod val="50000"/>
                  </a:schemeClr>
                </a:solidFill>
                <a:ea typeface="Times New Roman" panose="02020603050405020304" pitchFamily="18" charset="0"/>
                <a:cs typeface="Times New Roman" panose="02020603050405020304" pitchFamily="18" charset="0"/>
              </a:rPr>
              <a:t>) //#attach# OpenGL phraseology: you attach resources to one another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gl.attachShader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fragmentShader.glShader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 0</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attributeBindings.forEach</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gl.bindAttribLocation</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it) //#vertex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input 'it' is taken from vertex record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gl.linkProgram</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if (</a:t>
            </a:r>
            <a:r>
              <a:rPr lang="en-US" dirty="0" err="1">
                <a:solidFill>
                  <a:schemeClr val="bg1">
                    <a:lumMod val="50000"/>
                  </a:schemeClr>
                </a:solidFill>
                <a:ea typeface="Times New Roman" panose="02020603050405020304" pitchFamily="18" charset="0"/>
                <a:cs typeface="Times New Roman" panose="02020603050405020304" pitchFamily="18" charset="0"/>
              </a:rPr>
              <a:t>gl.getProgramParameter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GL.LINK_STATUS) == false)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throw Error("Could not link </a:t>
            </a:r>
            <a:r>
              <a:rPr lang="en-US" dirty="0" err="1">
                <a:solidFill>
                  <a:schemeClr val="bg1">
                    <a:lumMod val="50000"/>
                  </a:schemeClr>
                </a:solidFill>
                <a:ea typeface="Times New Roman" panose="02020603050405020304" pitchFamily="18" charset="0"/>
                <a:cs typeface="Times New Roman" panose="02020603050405020304" pitchFamily="18" charset="0"/>
              </a:rPr>
              <a:t>shaders</a:t>
            </a:r>
            <a:r>
              <a:rPr lang="en-US" dirty="0">
                <a:solidFill>
                  <a:schemeClr val="bg1">
                    <a:lumMod val="50000"/>
                  </a:schemeClr>
                </a:solidFill>
                <a:ea typeface="Times New Roman" panose="02020603050405020304" pitchFamily="18" charset="0"/>
                <a:cs typeface="Times New Roman" panose="02020603050405020304" pitchFamily="18" charset="0"/>
              </a:rPr>
              <a:t> [vertex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vertexShader.sourceUrl</a:t>
            </a:r>
            <a:r>
              <a:rPr lang="en-US" dirty="0">
                <a:solidFill>
                  <a:schemeClr val="bg1">
                    <a:lumMod val="50000"/>
                  </a:schemeClr>
                </a:solidFill>
                <a:ea typeface="Times New Roman" panose="02020603050405020304" pitchFamily="18" charset="0"/>
                <a:cs typeface="Times New Roman" panose="02020603050405020304" pitchFamily="18" charset="0"/>
              </a:rPr>
              <a:t>}]:[fragment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fragmentShader.sourceUrl</a:t>
            </a:r>
            <a:r>
              <a:rPr lang="en-US" dirty="0">
                <a:solidFill>
                  <a:schemeClr val="bg1">
                    <a:lumMod val="50000"/>
                  </a:schemeClr>
                </a:solidFill>
                <a:ea typeface="Times New Roman" panose="02020603050405020304" pitchFamily="18" charset="0"/>
                <a:cs typeface="Times New Roman" panose="02020603050405020304" pitchFamily="18" charset="0"/>
              </a:rPr>
              <a:t>}\n${</a:t>
            </a:r>
            <a:r>
              <a:rPr lang="en-US" dirty="0" err="1">
                <a:solidFill>
                  <a:schemeClr val="bg1">
                    <a:lumMod val="50000"/>
                  </a:schemeClr>
                </a:solidFill>
                <a:ea typeface="Times New Roman" panose="02020603050405020304" pitchFamily="18" charset="0"/>
                <a:cs typeface="Times New Roman" panose="02020603050405020304" pitchFamily="18" charset="0"/>
              </a:rPr>
              <a:t>gl.getProgramInfoLog</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this.glProgram</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addComponentsAndGatherUniforms</a:t>
            </a:r>
            <a:r>
              <a:rPr lang="en-US" sz="6200" dirty="0">
                <a:ea typeface="Times New Roman" panose="02020603050405020304" pitchFamily="18" charset="0"/>
                <a:cs typeface="Times New Roman" panose="02020603050405020304" pitchFamily="18" charset="0"/>
              </a:rPr>
              <a:t>(</a:t>
            </a:r>
            <a:r>
              <a:rPr lang="en-US" sz="6200" dirty="0" err="1">
                <a:ea typeface="Times New Roman" panose="02020603050405020304" pitchFamily="18" charset="0"/>
                <a:cs typeface="Times New Roman" panose="02020603050405020304" pitchFamily="18" charset="0"/>
              </a:rPr>
              <a:t>ProgramReflection</a:t>
            </a:r>
            <a:r>
              <a:rPr lang="en-US" sz="6200" dirty="0">
                <a:ea typeface="Times New Roman" panose="02020603050405020304" pitchFamily="18" charset="0"/>
                <a:cs typeface="Times New Roman" panose="02020603050405020304" pitchFamily="18" charset="0"/>
              </a:rPr>
              <a:t>(</a:t>
            </a:r>
            <a:r>
              <a:rPr lang="en-US" sz="6200" dirty="0" err="1">
                <a:ea typeface="Times New Roman" panose="02020603050405020304" pitchFamily="18" charset="0"/>
                <a:cs typeface="Times New Roman" panose="02020603050405020304" pitchFamily="18" charset="0"/>
              </a:rPr>
              <a:t>gl</a:t>
            </a: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glProgram</a:t>
            </a:r>
            <a:r>
              <a:rPr lang="en-US" sz="6200" dirty="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Program.all</a:t>
            </a:r>
            <a:r>
              <a:rPr lang="en-US" sz="6200" dirty="0">
                <a:ea typeface="Times New Roman" panose="02020603050405020304" pitchFamily="18" charset="0"/>
                <a:cs typeface="Times New Roman" panose="02020603050405020304" pitchFamily="18" charset="0"/>
              </a:rPr>
              <a:t> += this</a:t>
            </a:r>
            <a:endParaRPr lang="en-US" sz="3400"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companion object{ //#companion object# this is how you create class static members</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PC = </a:t>
            </a:r>
            <a:r>
              <a:rPr lang="en-US" dirty="0" err="1">
                <a:solidFill>
                  <a:schemeClr val="bg1">
                    <a:lumMod val="50000"/>
                  </a:schemeClr>
                </a:solidFill>
                <a:ea typeface="Times New Roman" panose="02020603050405020304" pitchFamily="18" charset="0"/>
                <a:cs typeface="Times New Roman" panose="02020603050405020304" pitchFamily="18" charset="0"/>
              </a:rPr>
              <a:t>arrayOf</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vertexPosition</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vertexColor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PNT = </a:t>
            </a:r>
            <a:r>
              <a:rPr lang="en-US" dirty="0" err="1">
                <a:solidFill>
                  <a:schemeClr val="bg1">
                    <a:lumMod val="50000"/>
                  </a:schemeClr>
                </a:solidFill>
                <a:ea typeface="Times New Roman" panose="02020603050405020304" pitchFamily="18" charset="0"/>
                <a:cs typeface="Times New Roman" panose="02020603050405020304" pitchFamily="18" charset="0"/>
              </a:rPr>
              <a:t>arrayOf</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vertexPosition</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vertexNormal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vertexTexCoord</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var</a:t>
            </a:r>
            <a:r>
              <a:rPr lang="en-US" sz="6200" dirty="0">
                <a:ea typeface="Times New Roman" panose="02020603050405020304" pitchFamily="18" charset="0"/>
                <a:cs typeface="Times New Roman" panose="02020603050405020304" pitchFamily="18" charset="0"/>
              </a:rPr>
              <a:t> all = </a:t>
            </a:r>
            <a:r>
              <a:rPr lang="en-US" sz="6200" dirty="0" err="1">
                <a:ea typeface="Times New Roman" panose="02020603050405020304" pitchFamily="18" charset="0"/>
                <a:cs typeface="Times New Roman" panose="02020603050405020304" pitchFamily="18" charset="0"/>
              </a:rPr>
              <a:t>emptyArray</a:t>
            </a:r>
            <a:r>
              <a:rPr lang="en-US" sz="6200" dirty="0">
                <a:ea typeface="Times New Roman" panose="02020603050405020304" pitchFamily="18" charset="0"/>
                <a:cs typeface="Times New Roman" panose="02020603050405020304" pitchFamily="18" charset="0"/>
              </a:rPr>
              <a:t>&lt;Program&gt;()</a:t>
            </a:r>
            <a:endParaRPr lang="en-US" sz="3400"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858034" y="2386415"/>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6242756" y="2709581"/>
            <a:ext cx="1615278" cy="2200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77374" y="1138119"/>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2856089" y="1784450"/>
            <a:ext cx="3614968" cy="1096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62665" y="5690033"/>
            <a:ext cx="2900153"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all the programs we have</a:t>
            </a:r>
          </a:p>
        </p:txBody>
      </p:sp>
      <p:cxnSp>
        <p:nvCxnSpPr>
          <p:cNvPr id="17" name="Straight Arrow Connector 16"/>
          <p:cNvCxnSpPr>
            <a:cxnSpLocks/>
            <a:stCxn id="16" idx="1"/>
          </p:cNvCxnSpPr>
          <p:nvPr/>
        </p:nvCxnSpPr>
        <p:spPr>
          <a:xfrm flipH="1">
            <a:off x="5113867" y="5874699"/>
            <a:ext cx="3248798" cy="31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6" idx="1"/>
          </p:cNvCxnSpPr>
          <p:nvPr/>
        </p:nvCxnSpPr>
        <p:spPr>
          <a:xfrm flipH="1" flipV="1">
            <a:off x="3457282" y="5324032"/>
            <a:ext cx="4905383" cy="55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smtClean="0"/>
              <a:t>class</a:t>
            </a:r>
            <a:endParaRPr lang="en-US" dirty="0"/>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yellowStar</a:t>
            </a:r>
            <a:r>
              <a:rPr lang="en-US" dirty="0"/>
              <a:t>, </a:t>
            </a:r>
            <a:r>
              <a:rPr lang="en-US" dirty="0" err="1">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smtClean="0"/>
              <a:t>mesh</a:t>
            </a:r>
            <a:r>
              <a:rPr lang="hu-HU" dirty="0" smtClean="0"/>
              <a:t> (or a collection of meshes)</a:t>
            </a:r>
            <a:r>
              <a:rPr lang="en-US" dirty="0" smtClean="0"/>
              <a:t> </a:t>
            </a:r>
            <a:r>
              <a:rPr lang="en-US" dirty="0"/>
              <a:t>with a transformation (i.e. scale, position, and orientation)</a:t>
            </a:r>
          </a:p>
        </p:txBody>
      </p:sp>
    </p:spTree>
    <p:extLst>
      <p:ext uri="{BB962C8B-B14F-4D97-AF65-F5344CB8AC3E}">
        <p14:creationId xmlns:p14="http://schemas.microsoft.com/office/powerpoint/2010/main" val="37244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hu-HU" dirty="0" smtClean="0">
                <a:solidFill>
                  <a:srgbClr val="C70040"/>
                </a:solidFill>
                <a:ea typeface="Times New Roman" panose="02020603050405020304" pitchFamily="18" charset="0"/>
                <a:cs typeface="Times New Roman" panose="02020603050405020304" pitchFamily="18" charset="0"/>
              </a:rPr>
              <a:t>vararg </a:t>
            </a:r>
            <a:r>
              <a:rPr lang="en-US" i="1" dirty="0" smtClean="0">
                <a:solidFill>
                  <a:srgbClr val="CB6500"/>
                </a:solidFill>
                <a:ea typeface="Times New Roman" panose="02020603050405020304" pitchFamily="18" charset="0"/>
                <a:cs typeface="Times New Roman" panose="02020603050405020304" pitchFamily="18" charset="0"/>
              </a:rPr>
              <a:t>mesh</a:t>
            </a:r>
            <a:r>
              <a:rPr lang="hu-HU" i="1" dirty="0" smtClean="0">
                <a:solidFill>
                  <a:srgbClr val="CB6500"/>
                </a:solidFill>
                <a:ea typeface="Times New Roman" panose="02020603050405020304" pitchFamily="18" charset="0"/>
                <a:cs typeface="Times New Roman" panose="02020603050405020304" pitchFamily="18" charset="0"/>
              </a:rPr>
              <a:t>es</a:t>
            </a:r>
            <a:r>
              <a:rPr lang="en-US" i="1" dirty="0" smtClean="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smtClean="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smtClean="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position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var</a:t>
            </a:r>
            <a:r>
              <a:rPr lang="sv-SE" dirty="0">
                <a:solidFill>
                  <a:srgbClr val="000000"/>
                </a:solidFill>
                <a:ea typeface="Times New Roman" panose="02020603050405020304" pitchFamily="18" charset="0"/>
                <a:cs typeface="Times New Roman" panose="02020603050405020304" pitchFamily="18" charset="0"/>
              </a:rPr>
              <a:t> roll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0.0f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scale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Vec3(1.0f, 1.0f, 1.0f)</a:t>
            </a: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mesh</a:t>
            </a:r>
            <a:r>
              <a:rPr lang="hu-HU" dirty="0" smtClean="0">
                <a:solidFill>
                  <a:srgbClr val="000000"/>
                </a:solidFill>
                <a:ea typeface="Times New Roman" panose="02020603050405020304" pitchFamily="18" charset="0"/>
                <a:cs typeface="Times New Roman" panose="02020603050405020304" pitchFamily="18" charset="0"/>
              </a:rPr>
              <a:t>es</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15924"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3410094" y="5200502"/>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1E2E218A-50B5-42F2-A59A-95F52F8B396F}"/>
              </a:ext>
            </a:extLst>
          </p:cNvPr>
          <p:cNvSpPr txBox="1"/>
          <p:nvPr/>
        </p:nvSpPr>
        <p:spPr>
          <a:xfrm>
            <a:off x="5838493" y="978266"/>
            <a:ext cx="541045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t>
            </a:r>
            <a:r>
              <a:rPr lang="hu-HU" dirty="0" smtClean="0">
                <a:solidFill>
                  <a:srgbClr val="FF0000"/>
                </a:solidFill>
                <a:latin typeface="Whipsmart" panose="020B0502030203050204" pitchFamily="34" charset="0"/>
              </a:rPr>
              <a:t>will have a single </a:t>
            </a:r>
            <a:r>
              <a:rPr lang="en-US" dirty="0" smtClean="0">
                <a:solidFill>
                  <a:srgbClr val="FF0000"/>
                </a:solidFill>
                <a:latin typeface="Whipsmart" panose="020B0502030203050204" pitchFamily="34" charset="0"/>
              </a:rPr>
              <a:t>Mesh </a:t>
            </a:r>
            <a:r>
              <a:rPr lang="hu-HU" dirty="0" smtClean="0">
                <a:solidFill>
                  <a:srgbClr val="FF0000"/>
                </a:solidFill>
                <a:latin typeface="Whipsmart" panose="020B0502030203050204" pitchFamily="34" charset="0"/>
              </a:rPr>
              <a:t>now</a:t>
            </a:r>
            <a:r>
              <a:rPr lang="en-US" dirty="0" smtClean="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r>
              <a:rPr lang="hu-HU" dirty="0" smtClean="0">
                <a:solidFill>
                  <a:srgbClr val="FF0000"/>
                </a:solidFill>
                <a:latin typeface="Whipsmart" panose="020B0502030203050204" pitchFamily="34" charset="0"/>
              </a:rPr>
              <a:t>More meshes for a single GameObject will be useful later</a:t>
            </a:r>
            <a:r>
              <a:rPr lang="en-US" dirty="0" smtClean="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9" name="Straight Arrow Connector 8">
            <a:extLst>
              <a:ext uri="{FF2B5EF4-FFF2-40B4-BE49-F238E27FC236}">
                <a16:creationId xmlns:a16="http://schemas.microsoft.com/office/drawing/2014/main" xmlns="" id="{029036F2-40A9-461F-B02A-11B81D51A1DE}"/>
              </a:ext>
            </a:extLst>
          </p:cNvPr>
          <p:cNvCxnSpPr/>
          <p:nvPr/>
        </p:nvCxnSpPr>
        <p:spPr>
          <a:xfrm flipH="1">
            <a:off x="3781778" y="1624597"/>
            <a:ext cx="2259916" cy="328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smtClean="0">
                <a:solidFill>
                  <a:srgbClr val="000000"/>
                </a:solidFill>
                <a:ea typeface="Times New Roman" panose="02020603050405020304" pitchFamily="18" charset="0"/>
                <a:cs typeface="Times New Roman" panose="02020603050405020304" pitchFamily="18" charset="0"/>
              </a:rPr>
              <a:t>GameObject</a:t>
            </a:r>
            <a:r>
              <a:rPr lang="en-US" dirty="0" smtClean="0">
                <a:solidFill>
                  <a:srgbClr val="000000"/>
                </a:solidFill>
                <a:ea typeface="Times New Roman" panose="02020603050405020304" pitchFamily="18" charset="0"/>
                <a:cs typeface="Times New Roman" panose="02020603050405020304" pitchFamily="18" charset="0"/>
              </a:rPr>
              <a:t>(</a:t>
            </a:r>
            <a:r>
              <a:rPr lang="hu-HU" dirty="0">
                <a:solidFill>
                  <a:srgbClr val="C70040"/>
                </a:solidFill>
                <a:ea typeface="Times New Roman" panose="02020603050405020304" pitchFamily="18" charset="0"/>
                <a:cs typeface="Times New Roman" panose="02020603050405020304" pitchFamily="18" charset="0"/>
              </a:rPr>
              <a:t>vararg </a:t>
            </a:r>
            <a:r>
              <a:rPr lang="en-US" i="1" dirty="0">
                <a:solidFill>
                  <a:srgbClr val="CB6500"/>
                </a:solidFill>
                <a:ea typeface="Times New Roman" panose="02020603050405020304" pitchFamily="18" charset="0"/>
                <a:cs typeface="Times New Roman" panose="02020603050405020304" pitchFamily="18" charset="0"/>
              </a:rPr>
              <a:t>mesh</a:t>
            </a:r>
            <a:r>
              <a:rPr lang="hu-HU" i="1" dirty="0">
                <a:solidFill>
                  <a:srgbClr val="CB6500"/>
                </a:solidFill>
                <a:ea typeface="Times New Roman" panose="02020603050405020304" pitchFamily="18" charset="0"/>
                <a:cs typeface="Times New Roman" panose="02020603050405020304" pitchFamily="18" charset="0"/>
              </a:rPr>
              <a:t>es</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a:solidFill>
                  <a:srgbClr val="000000"/>
                </a:solidFill>
                <a:ea typeface="Times New Roman" panose="02020603050405020304" pitchFamily="18" charset="0"/>
                <a:cs typeface="Times New Roman" panose="02020603050405020304" pitchFamily="18" charset="0"/>
              </a:rPr>
              <a:t>Mesh</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smtClean="0">
                <a:solidFill>
                  <a:srgbClr val="000000"/>
                </a:solidFill>
                <a:ea typeface="Times New Roman" panose="02020603050405020304" pitchFamily="18" charset="0"/>
                <a:cs typeface="Times New Roman" panose="02020603050405020304" pitchFamily="18" charset="0"/>
              </a:rPr>
              <a:t> </a:t>
            </a:r>
            <a:r>
              <a:rPr lang="sv-SE" dirty="0" smtClean="0">
                <a:solidFill>
                  <a:srgbClr val="C70040"/>
                </a:solidFill>
                <a:ea typeface="Times New Roman" panose="02020603050405020304" pitchFamily="18" charset="0"/>
                <a:cs typeface="Times New Roman" panose="02020603050405020304" pitchFamily="18" charset="0"/>
              </a:rPr>
              <a:t>val</a:t>
            </a:r>
            <a:r>
              <a:rPr lang="sv-SE" dirty="0" smtClean="0">
                <a:solidFill>
                  <a:srgbClr val="000000"/>
                </a:solidFill>
                <a:ea typeface="Times New Roman" panose="02020603050405020304" pitchFamily="18" charset="0"/>
                <a:cs typeface="Times New Roman" panose="02020603050405020304" pitchFamily="18" charset="0"/>
              </a:rPr>
              <a:t> </a:t>
            </a:r>
            <a:r>
              <a:rPr lang="sv-SE" dirty="0">
                <a:solidFill>
                  <a:srgbClr val="000000"/>
                </a:solidFill>
                <a:ea typeface="Times New Roman" panose="02020603050405020304" pitchFamily="18" charset="0"/>
                <a:cs typeface="Times New Roman" panose="02020603050405020304" pitchFamily="18" charset="0"/>
              </a:rPr>
              <a:t>position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var</a:t>
            </a:r>
            <a:r>
              <a:rPr lang="sv-SE" dirty="0">
                <a:solidFill>
                  <a:srgbClr val="000000"/>
                </a:solidFill>
                <a:ea typeface="Times New Roman" panose="02020603050405020304" pitchFamily="18" charset="0"/>
                <a:cs typeface="Times New Roman" panose="02020603050405020304" pitchFamily="18" charset="0"/>
              </a:rPr>
              <a:t> roll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0.0f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scale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Vec3(1.0f, 1.0f, 1.0f)</a:t>
            </a:r>
            <a:r>
              <a:rPr lang="hu-HU" dirty="0" smtClean="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mesh</a:t>
            </a:r>
            <a:r>
              <a:rPr lang="hu-HU" dirty="0" smtClean="0">
                <a:solidFill>
                  <a:srgbClr val="000000"/>
                </a:solidFill>
                <a:ea typeface="Times New Roman" panose="02020603050405020304" pitchFamily="18" charset="0"/>
                <a:cs typeface="Times New Roman" panose="02020603050405020304" pitchFamily="18" charset="0"/>
              </a:rPr>
              <a:t>es</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07736" y="2705522"/>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p:nvPr/>
        </p:nvCxnSpPr>
        <p:spPr>
          <a:xfrm flipH="1" flipV="1">
            <a:off x="4718756" y="2472268"/>
            <a:ext cx="812800" cy="233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10" y="2362466"/>
            <a:ext cx="3994634" cy="27163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smtClean="0"/>
              <a:t>create </a:t>
            </a:r>
            <a:r>
              <a:rPr lang="en-US" dirty="0"/>
              <a:t>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dirty="0" smtClean="0"/>
              <a:t>add them </a:t>
            </a:r>
            <a:r>
              <a:rPr lang="en-US" dirty="0"/>
              <a:t>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2" name="Rectangle 1"/>
          <p:cNvSpPr/>
          <p:nvPr/>
        </p:nvSpPr>
        <p:spPr>
          <a:xfrm>
            <a:off x="6502400" y="270934"/>
            <a:ext cx="5689600" cy="155469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gameObjects</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smtClean="0">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GameObject</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tealTriangleMesh</a:t>
            </a:r>
            <a:r>
              <a:rPr lang="en-US" sz="2000" dirty="0">
                <a:latin typeface="Consolas" panose="020B0609020204030204" pitchFamily="49" charset="0"/>
                <a:ea typeface="Times New Roman" panose="02020603050405020304" pitchFamily="18" charset="0"/>
                <a:cs typeface="Times New Roman" panose="02020603050405020304" pitchFamily="18" charset="0"/>
              </a:rPr>
              <a:t>).apply{</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position.set</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(0.5f, 0.5f)</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54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not all game objects need to have </a:t>
            </a:r>
            <a:r>
              <a:rPr lang="en-US" dirty="0">
                <a:latin typeface="Consolas" panose="020B0609020204030204" pitchFamily="49" charset="0"/>
                <a:cs typeface="Consolas" panose="020B0609020204030204" pitchFamily="49" charset="0"/>
              </a:rPr>
              <a:t>move</a:t>
            </a:r>
            <a:r>
              <a:rPr lang="en-US" dirty="0"/>
              <a:t>, or have the same function as their </a:t>
            </a:r>
            <a:r>
              <a:rPr lang="en-US" dirty="0">
                <a:latin typeface="Consolas" panose="020B0609020204030204" pitchFamily="49" charset="0"/>
                <a:cs typeface="Consolas" panose="020B0609020204030204" pitchFamily="49" charset="0"/>
              </a:rPr>
              <a:t>move</a:t>
            </a:r>
            <a:r>
              <a:rPr lang="en-US" dirty="0"/>
              <a:t> property</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8128573" y="4940522"/>
            <a:ext cx="1735274"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return false if object needs to be deleted</a:t>
            </a:r>
          </a:p>
        </p:txBody>
      </p:sp>
      <p:cxnSp>
        <p:nvCxnSpPr>
          <p:cNvPr id="11" name="Straight Arrow Connector 10"/>
          <p:cNvCxnSpPr>
            <a:cxnSpLocks/>
            <a:stCxn id="10" idx="1"/>
          </p:cNvCxnSpPr>
          <p:nvPr/>
        </p:nvCxnSpPr>
        <p:spPr>
          <a:xfrm flipH="1" flipV="1">
            <a:off x="2558374" y="4630366"/>
            <a:ext cx="5570199" cy="771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082486"/>
            <a:ext cx="2614992"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override</a:t>
            </a:r>
            <a:endParaRPr lang="en-US" dirty="0">
              <a:solidFill>
                <a:srgbClr val="FF0000"/>
              </a:solidFill>
              <a:latin typeface="Whipsmart" panose="020B0502030203050204" pitchFamily="34" charset="0"/>
            </a:endParaRPr>
          </a:p>
        </p:txBody>
      </p:sp>
      <p:cxnSp>
        <p:nvCxnSpPr>
          <p:cNvPr id="16" name="Straight Arrow Connector 15"/>
          <p:cNvCxnSpPr>
            <a:stCxn id="15" idx="0"/>
          </p:cNvCxnSpPr>
          <p:nvPr/>
        </p:nvCxnSpPr>
        <p:spPr>
          <a:xfrm flipH="1" flipV="1">
            <a:off x="210312" y="2584252"/>
            <a:ext cx="1097184" cy="3498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p:cNvCxnSpPr>
          <p:nvPr/>
        </p:nvCxnSpPr>
        <p:spPr>
          <a:xfrm flipH="1" flipV="1">
            <a:off x="704088" y="3187756"/>
            <a:ext cx="603408" cy="2894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smtClean="0"/>
              <a:t>.kt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init</a:t>
            </a: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addComponentsAndGatherUniforms</a:t>
            </a:r>
            <a:r>
              <a:rPr lang="en-US" sz="2000" b="1" dirty="0">
                <a:latin typeface="Consolas" panose="020B0609020204030204" pitchFamily="49" charset="0"/>
                <a:cs typeface="Times New Roman" panose="02020603050405020304" pitchFamily="18" charset="0"/>
              </a:rPr>
              <a:t>(*</a:t>
            </a:r>
            <a:r>
              <a:rPr lang="en-US" sz="2000" b="1" dirty="0" err="1">
                <a:latin typeface="Consolas" panose="020B0609020204030204" pitchFamily="49" charset="0"/>
                <a:cs typeface="Times New Roman" panose="02020603050405020304" pitchFamily="18" charset="0"/>
              </a:rPr>
              <a:t>Program.all</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a16="http://schemas.microsoft.com/office/drawing/2014/main" xmlns=""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38206</TotalTime>
  <Words>5224</Words>
  <Application>Microsoft Office PowerPoint</Application>
  <PresentationFormat>Widescreen</PresentationFormat>
  <Paragraphs>791</Paragraphs>
  <Slides>39</Slides>
  <Notes>28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39</vt:i4>
      </vt:variant>
    </vt:vector>
  </HeadingPairs>
  <TitlesOfParts>
    <vt:vector size="53" baseType="lpstr">
      <vt:lpstr>Arial</vt:lpstr>
      <vt:lpstr>Calibri</vt:lpstr>
      <vt:lpstr>Chiller</vt:lpstr>
      <vt:lpstr>Consolas</vt:lpstr>
      <vt:lpstr>Corbel</vt:lpstr>
      <vt:lpstr>Orthodox Herbertarian</vt:lpstr>
      <vt:lpstr>Stencil</vt:lpstr>
      <vt:lpstr>Times New Roman</vt:lpstr>
      <vt:lpstr>Webdings</vt:lpstr>
      <vt:lpstr>Whipsmart</vt:lpstr>
      <vt:lpstr>Xolonium</vt:lpstr>
      <vt:lpstr>Office Theme</vt:lpstr>
      <vt:lpstr>1_Office Theme</vt:lpstr>
      <vt:lpstr>2_Office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vt:lpstr>
      <vt:lpstr>Task: use Mesh</vt:lpstr>
      <vt:lpstr>GameObject concept</vt:lpstr>
      <vt:lpstr>GameObject class</vt:lpstr>
      <vt:lpstr>GameObject class with delegated property</vt:lpstr>
      <vt:lpstr>Task: use GameObject</vt:lpstr>
      <vt:lpstr>Animation</vt:lpstr>
      <vt:lpstr>GameObject::move</vt:lpstr>
      <vt:lpstr>What about uniforms in Scene? (e.g. time)</vt:lpstr>
      <vt:lpstr>Scene.kt </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Microsoft account</cp:lastModifiedBy>
  <cp:revision>360</cp:revision>
  <dcterms:created xsi:type="dcterms:W3CDTF">2014-12-27T20:04:49Z</dcterms:created>
  <dcterms:modified xsi:type="dcterms:W3CDTF">2021-10-05T20:44:07Z</dcterms:modified>
</cp:coreProperties>
</file>