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7" r:id="rId2"/>
    <p:sldId id="499" r:id="rId3"/>
    <p:sldId id="501" r:id="rId4"/>
    <p:sldId id="505" r:id="rId5"/>
    <p:sldId id="502" r:id="rId6"/>
    <p:sldId id="506" r:id="rId7"/>
    <p:sldId id="503" r:id="rId8"/>
    <p:sldId id="504" r:id="rId9"/>
    <p:sldId id="5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84" autoAdjust="0"/>
  </p:normalViewPr>
  <p:slideViewPr>
    <p:cSldViewPr snapToGrid="0">
      <p:cViewPr varScale="1">
        <p:scale>
          <a:sx n="122" d="100"/>
          <a:sy n="122" d="100"/>
        </p:scale>
        <p:origin x="96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Orthodox Herbertarian" panose="04030A05080202020503" pitchFamily="8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Computer Graphics</a:t>
            </a:r>
            <a:br>
              <a:rPr lang="en-US" dirty="0"/>
            </a:br>
            <a:r>
              <a:rPr lang="hu-HU" dirty="0" err="1"/>
              <a:t>Geometry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László Szécsi  </a:t>
            </a:r>
            <a:r>
              <a:rPr lang="en-US" altLang="en-US" dirty="0" err="1"/>
              <a:t>szecsi</a:t>
            </a:r>
            <a:r>
              <a:rPr lang="hu-HU" altLang="en-US" dirty="0"/>
              <a:t>@iit.bme.hu</a:t>
            </a:r>
          </a:p>
          <a:p>
            <a:r>
              <a:rPr lang="hu-HU" altLang="en-US" dirty="0"/>
              <a:t>AIT</a:t>
            </a:r>
          </a:p>
        </p:txBody>
      </p:sp>
    </p:spTree>
    <p:extLst>
      <p:ext uri="{BB962C8B-B14F-4D97-AF65-F5344CB8AC3E}">
        <p14:creationId xmlns:p14="http://schemas.microsoft.com/office/powerpoint/2010/main" val="112883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-Point Star 3"/>
          <p:cNvSpPr/>
          <p:nvPr/>
        </p:nvSpPr>
        <p:spPr>
          <a:xfrm>
            <a:off x="3962400" y="2133600"/>
            <a:ext cx="4267200" cy="4267200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 flipV="1">
            <a:off x="5585952" y="3774068"/>
            <a:ext cx="538316" cy="692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– as a triangle fan</a:t>
            </a:r>
          </a:p>
        </p:txBody>
      </p:sp>
      <p:sp>
        <p:nvSpPr>
          <p:cNvPr id="5" name="Oval 4"/>
          <p:cNvSpPr/>
          <p:nvPr/>
        </p:nvSpPr>
        <p:spPr>
          <a:xfrm>
            <a:off x="5867400" y="1981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80704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6089857" y="2450690"/>
            <a:ext cx="51618" cy="2061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166057" y="3761776"/>
            <a:ext cx="465803" cy="7526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178346" y="3778046"/>
            <a:ext cx="2051255" cy="734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66057" y="4528341"/>
            <a:ext cx="728815" cy="244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78345" y="4552571"/>
            <a:ext cx="1231490" cy="1821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151307" y="4495801"/>
            <a:ext cx="0" cy="9673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831327" y="4543206"/>
            <a:ext cx="1319980" cy="1795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30764" y="4543206"/>
            <a:ext cx="945123" cy="2717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999885" y="3802629"/>
            <a:ext cx="2133602" cy="692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22707" y="42672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9907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48549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0" y="6145161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66271" y="4557252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0" y="4562167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26394" y="513337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6096000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86251" y="354944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3999886" y="2133600"/>
            <a:ext cx="4305915" cy="4800600"/>
          </a:xfrm>
          <a:prstGeom prst="arc">
            <a:avLst>
              <a:gd name="adj1" fmla="val 11952023"/>
              <a:gd name="adj2" fmla="val 21570950"/>
            </a:avLst>
          </a:prstGeom>
          <a:solidFill>
            <a:srgbClr val="99FF66">
              <a:alpha val="25098"/>
            </a:srgbClr>
          </a:solidFill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8800" i="1" dirty="0">
                <a:latin typeface="Symbol" panose="05050102010706020507" pitchFamily="18" charset="2"/>
              </a:rPr>
              <a:t>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4734" y="3242414"/>
            <a:ext cx="261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i="1" dirty="0" err="1"/>
              <a:t>R</a:t>
            </a:r>
            <a:r>
              <a:rPr lang="en-US" sz="2400" dirty="0" err="1"/>
              <a:t>cos</a:t>
            </a:r>
            <a:r>
              <a:rPr lang="en-US" sz="2400" i="1" dirty="0" err="1">
                <a:latin typeface="Symbol" panose="05050102010706020507" pitchFamily="18" charset="2"/>
              </a:rPr>
              <a:t>j</a:t>
            </a:r>
            <a:r>
              <a:rPr lang="en-US" sz="2400" i="1" dirty="0">
                <a:latin typeface="Symbol" panose="05050102010706020507" pitchFamily="18" charset="2"/>
              </a:rPr>
              <a:t>  </a:t>
            </a:r>
            <a:r>
              <a:rPr lang="en-US" sz="2400" i="1" dirty="0" err="1"/>
              <a:t>R</a:t>
            </a:r>
            <a:r>
              <a:rPr lang="en-US" sz="2400" dirty="0" err="1"/>
              <a:t>sin</a:t>
            </a:r>
            <a:r>
              <a:rPr lang="en-US" sz="2400" i="1" dirty="0" err="1">
                <a:latin typeface="Symbol" panose="05050102010706020507" pitchFamily="18" charset="2"/>
              </a:rPr>
              <a:t>j</a:t>
            </a:r>
            <a:r>
              <a:rPr lang="en-US" sz="2400" dirty="0">
                <a:latin typeface="Symbol" panose="05050102010706020507" pitchFamily="18" charset="2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779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StarGeometry</a:t>
            </a:r>
            <a:r>
              <a:rPr lang="en-US" dirty="0"/>
              <a:t> – vertex buffer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start with an array holding only the origin</a:t>
            </a:r>
            <a:r>
              <a:rPr lang="en-US" dirty="0"/>
              <a:t>’s coordinates</a:t>
            </a:r>
          </a:p>
          <a:p>
            <a:r>
              <a:rPr lang="en-US" dirty="0"/>
              <a:t>in a loop, push in coordinates along the perimeter</a:t>
            </a:r>
          </a:p>
          <a:p>
            <a:pPr lvl="1"/>
            <a:r>
              <a:rPr lang="en-US" dirty="0"/>
              <a:t>the loop variable is angle phi</a:t>
            </a:r>
          </a:p>
          <a:p>
            <a:pPr lvl="1"/>
            <a:r>
              <a:rPr lang="en-US" dirty="0"/>
              <a:t>use cos phi and sin phi</a:t>
            </a:r>
          </a:p>
          <a:p>
            <a:pPr lvl="1"/>
            <a:r>
              <a:rPr lang="en-US" dirty="0"/>
              <a:t>radius is different for odd vertices</a:t>
            </a:r>
          </a:p>
          <a:p>
            <a:r>
              <a:rPr lang="en-US" dirty="0"/>
              <a:t>use your array in place of the literal array of numbers when filling the vertex buffer</a:t>
            </a:r>
          </a:p>
          <a:p>
            <a:r>
              <a:rPr lang="en-US" dirty="0"/>
              <a:t>take care to keep the typed array constructor</a:t>
            </a:r>
          </a:p>
          <a:p>
            <a:r>
              <a:rPr lang="en-US" dirty="0"/>
              <a:t>also fill the color vertex buffer to appropriate size (be creative)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2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Array construction in Kotlin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943100"/>
            <a:ext cx="12192000" cy="519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val 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&lt;Float&gt;()</a:t>
            </a:r>
          </a:p>
          <a:p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( 0.0f)</a:t>
            </a:r>
          </a:p>
          <a:p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( 0.0f )</a:t>
            </a:r>
          </a:p>
          <a:p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( 0.5f  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for(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in 0..55)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phi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* 2.0f *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PI.toFloat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 / 54.0f;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cos(phi))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sin(phi))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exCoords.add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( 0.5f  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gl.bufferData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(GL.ARRAY_BUFFER,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Float32Array(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vert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exCoords.to</a:t>
            </a:r>
            <a:r>
              <a:rPr lang="hu-HU">
                <a:solidFill>
                  <a:schemeClr val="tx1"/>
                </a:solidFill>
                <a:latin typeface="Consolas" panose="020B0609020204030204" pitchFamily="49" charset="0"/>
              </a:rPr>
              <a:t>Typed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GL.STATIC_DRAW)</a:t>
            </a:r>
          </a:p>
        </p:txBody>
      </p:sp>
    </p:spTree>
    <p:extLst>
      <p:ext uri="{BB962C8B-B14F-4D97-AF65-F5344CB8AC3E}">
        <p14:creationId xmlns:p14="http://schemas.microsoft.com/office/powerpoint/2010/main" val="31801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StarGeometry</a:t>
            </a:r>
            <a:r>
              <a:rPr lang="en-US" dirty="0"/>
              <a:t> – index buffer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triangles do you need?</a:t>
            </a:r>
          </a:p>
          <a:p>
            <a:r>
              <a:rPr lang="en-US" dirty="0"/>
              <a:t>how many indices does that mean?</a:t>
            </a:r>
          </a:p>
          <a:p>
            <a:r>
              <a:rPr lang="en-US" dirty="0"/>
              <a:t>what are the indices of the vertices that make a triangle?</a:t>
            </a:r>
          </a:p>
          <a:p>
            <a:pPr lvl="1"/>
            <a:r>
              <a:rPr lang="en-US" dirty="0"/>
              <a:t>note that the origin is part of every triangle here</a:t>
            </a:r>
          </a:p>
          <a:p>
            <a:r>
              <a:rPr lang="en-US" dirty="0"/>
              <a:t>fill array of indices in a loop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0" dirty="0">
                <a:solidFill>
                  <a:srgbClr val="00B050"/>
                </a:solidFill>
                <a:latin typeface="Whipsmart" panose="020B0502030203050204" pitchFamily="34" charset="0"/>
              </a:rPr>
              <a:t>.</a:t>
            </a:r>
            <a:endParaRPr lang="en-US" sz="20000" dirty="0">
              <a:solidFill>
                <a:srgbClr val="00B050"/>
              </a:solidFill>
              <a:latin typeface="Whipsmart" panose="020B0502030203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9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Array</a:t>
            </a:r>
            <a:r>
              <a:rPr lang="hu-HU" dirty="0"/>
              <a:t> of </a:t>
            </a:r>
            <a:r>
              <a:rPr lang="hu-HU" dirty="0" err="1"/>
              <a:t>Short</a:t>
            </a:r>
            <a:r>
              <a:rPr lang="hu-HU" dirty="0"/>
              <a:t> in Kotlin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943100"/>
            <a:ext cx="12192000" cy="5192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</a:rPr>
              <a:t>indices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hu-HU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Short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&gt;() </a:t>
            </a:r>
          </a:p>
          <a:p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(i in 0..180) {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indices.add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hu-HU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.toShort</a:t>
            </a:r>
            <a:r>
              <a:rPr lang="hu-HU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indices.add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((i+1)</a:t>
            </a:r>
            <a:r>
              <a:rPr lang="hu-HU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hu-HU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toShort</a:t>
            </a:r>
            <a:r>
              <a:rPr lang="hu-HU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indices.add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((i+2)</a:t>
            </a:r>
            <a:r>
              <a:rPr lang="hu-HU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hu-HU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toShort</a:t>
            </a:r>
            <a:r>
              <a:rPr lang="hu-HU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endParaRPr lang="hu-HU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gl.bufferData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(GL.ELEMENT_ARRAY_BUFFER, Uint16Array(</a:t>
            </a:r>
            <a:r>
              <a:rPr lang="hu-HU" dirty="0" err="1">
                <a:solidFill>
                  <a:schemeClr val="tx1"/>
                </a:solidFill>
                <a:latin typeface="Consolas" panose="020B0609020204030204" pitchFamily="49" charset="0"/>
              </a:rPr>
              <a:t>indices.toTypedArray</a:t>
            </a:r>
            <a:r>
              <a:rPr lang="hu-HU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GL.STATIC_DRAW)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4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StarGeometry</a:t>
            </a:r>
            <a:r>
              <a:rPr lang="en-US" dirty="0"/>
              <a:t> – create and draw it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draw method, pass the number of indices</a:t>
            </a:r>
          </a:p>
          <a:p>
            <a:endParaRPr lang="en-US" dirty="0"/>
          </a:p>
          <a:p>
            <a:r>
              <a:rPr lang="en-US" dirty="0"/>
              <a:t>create an instance of </a:t>
            </a:r>
            <a:r>
              <a:rPr lang="en-US" dirty="0" err="1"/>
              <a:t>StarGeometry</a:t>
            </a:r>
            <a:r>
              <a:rPr lang="en-US" dirty="0"/>
              <a:t> in the Scene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draw it in update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042400" y="568960"/>
            <a:ext cx="2311400" cy="1615440"/>
            <a:chOff x="1824734" y="1981200"/>
            <a:chExt cx="6618717" cy="4953000"/>
          </a:xfrm>
        </p:grpSpPr>
        <p:sp>
          <p:nvSpPr>
            <p:cNvPr id="4" name="5-Point Star 3"/>
            <p:cNvSpPr/>
            <p:nvPr/>
          </p:nvSpPr>
          <p:spPr>
            <a:xfrm>
              <a:off x="3962400" y="2133600"/>
              <a:ext cx="4267200" cy="4267200"/>
            </a:xfrm>
            <a:prstGeom prst="star5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 flipV="1">
              <a:off x="5585952" y="3774068"/>
              <a:ext cx="538316" cy="6924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867400" y="1981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0704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6089857" y="2450690"/>
              <a:ext cx="51618" cy="2061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166057" y="3761776"/>
              <a:ext cx="465803" cy="7526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178346" y="3778046"/>
              <a:ext cx="2051255" cy="7340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166057" y="4528341"/>
              <a:ext cx="728815" cy="2442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78345" y="4552571"/>
              <a:ext cx="1231490" cy="18211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51307" y="4495801"/>
              <a:ext cx="0" cy="9673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831327" y="4543206"/>
              <a:ext cx="1319980" cy="1795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230764" y="4543206"/>
              <a:ext cx="945123" cy="2717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3999885" y="3802629"/>
              <a:ext cx="2133602" cy="6923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22707" y="42672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Oval 10"/>
            <p:cNvSpPr/>
            <p:nvPr/>
          </p:nvSpPr>
          <p:spPr>
            <a:xfrm>
              <a:off x="6379907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" name="Oval 5"/>
            <p:cNvSpPr/>
            <p:nvPr/>
          </p:nvSpPr>
          <p:spPr>
            <a:xfrm>
              <a:off x="3748549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0" y="6145161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Oval 9"/>
            <p:cNvSpPr/>
            <p:nvPr/>
          </p:nvSpPr>
          <p:spPr>
            <a:xfrm>
              <a:off x="6666271" y="4557252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456216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926394" y="513337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Oval 8"/>
            <p:cNvSpPr/>
            <p:nvPr/>
          </p:nvSpPr>
          <p:spPr>
            <a:xfrm>
              <a:off x="7162800" y="60960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Oval 6"/>
            <p:cNvSpPr/>
            <p:nvPr/>
          </p:nvSpPr>
          <p:spPr>
            <a:xfrm>
              <a:off x="7986251" y="3549445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" name="Arc 2"/>
            <p:cNvSpPr/>
            <p:nvPr/>
          </p:nvSpPr>
          <p:spPr>
            <a:xfrm>
              <a:off x="3999886" y="2133600"/>
              <a:ext cx="4305915" cy="4800600"/>
            </a:xfrm>
            <a:prstGeom prst="arc">
              <a:avLst>
                <a:gd name="adj1" fmla="val 11952023"/>
                <a:gd name="adj2" fmla="val 21570950"/>
              </a:avLst>
            </a:prstGeom>
            <a:solidFill>
              <a:srgbClr val="99FF66">
                <a:alpha val="25098"/>
              </a:srgbClr>
            </a:solidFill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latin typeface="Symbol" panose="05050102010706020507" pitchFamily="18" charset="2"/>
                </a:rPr>
                <a:t>j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24734" y="3242413"/>
              <a:ext cx="261391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(</a:t>
              </a:r>
              <a:r>
                <a:rPr lang="en-US" sz="600" i="1" dirty="0" err="1"/>
                <a:t>R</a:t>
              </a:r>
              <a:r>
                <a:rPr lang="en-US" sz="600" dirty="0" err="1"/>
                <a:t>cos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i="1" dirty="0">
                  <a:latin typeface="Symbol" panose="05050102010706020507" pitchFamily="18" charset="2"/>
                </a:rPr>
                <a:t>  </a:t>
              </a:r>
              <a:r>
                <a:rPr lang="en-US" sz="600" i="1" dirty="0" err="1"/>
                <a:t>R</a:t>
              </a:r>
              <a:r>
                <a:rPr lang="en-US" sz="600" dirty="0" err="1"/>
                <a:t>sin</a:t>
              </a:r>
              <a:r>
                <a:rPr lang="en-US" sz="600" i="1" dirty="0" err="1">
                  <a:latin typeface="Symbol" panose="05050102010706020507" pitchFamily="18" charset="2"/>
                </a:rPr>
                <a:t>j</a:t>
              </a:r>
              <a:r>
                <a:rPr lang="en-US" sz="600" dirty="0">
                  <a:latin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496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index buffer may refer to non-existent vertices</a:t>
            </a:r>
          </a:p>
          <a:p>
            <a:pPr lvl="1"/>
            <a:r>
              <a:rPr lang="en-US" dirty="0"/>
              <a:t>because there are too few vertex coordinates</a:t>
            </a:r>
          </a:p>
          <a:p>
            <a:pPr lvl="1"/>
            <a:r>
              <a:rPr lang="en-US" dirty="0"/>
              <a:t>because there are too many/wrong indices</a:t>
            </a:r>
          </a:p>
          <a:p>
            <a:r>
              <a:rPr lang="en-US" dirty="0"/>
              <a:t>there may be too few indices</a:t>
            </a:r>
          </a:p>
          <a:p>
            <a:endParaRPr lang="en-US" dirty="0"/>
          </a:p>
          <a:p>
            <a:r>
              <a:rPr lang="en-US" dirty="0"/>
              <a:t>these produce runtime error messages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332496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curve</a:t>
            </a:r>
          </a:p>
          <a:p>
            <a:pPr lvl="1"/>
            <a:r>
              <a:rPr lang="en-US" dirty="0"/>
              <a:t>a shape (set of points) given by a point-valued function of </a:t>
            </a:r>
            <a:r>
              <a:rPr lang="en-US" i="1" dirty="0"/>
              <a:t>t</a:t>
            </a:r>
          </a:p>
          <a:p>
            <a:pPr lvl="1"/>
            <a:r>
              <a:rPr lang="en-US" dirty="0"/>
              <a:t>can be written as two scalar function for coordinates x and y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 is scalar, called the curve parameter</a:t>
            </a:r>
          </a:p>
          <a:p>
            <a:r>
              <a:rPr lang="en-US" dirty="0"/>
              <a:t>easy to generate points on curve (just substitute values of </a:t>
            </a:r>
            <a:r>
              <a:rPr lang="en-US" i="1" dirty="0"/>
              <a:t>t</a:t>
            </a:r>
            <a:r>
              <a:rPr lang="en-US" dirty="0"/>
              <a:t> to get coordinates)</a:t>
            </a:r>
          </a:p>
          <a:p>
            <a:pPr lvl="1"/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7218095" y="4322157"/>
            <a:ext cx="2113280" cy="2143760"/>
          </a:xfrm>
          <a:prstGeom prst="hear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267257" y="4400160"/>
            <a:ext cx="2084439" cy="2015612"/>
          </a:xfrm>
          <a:custGeom>
            <a:avLst/>
            <a:gdLst>
              <a:gd name="connsiteX0" fmla="*/ 1012723 w 2084439"/>
              <a:gd name="connsiteY0" fmla="*/ 2015612 h 2015612"/>
              <a:gd name="connsiteX1" fmla="*/ 1543665 w 2084439"/>
              <a:gd name="connsiteY1" fmla="*/ 1592825 h 2015612"/>
              <a:gd name="connsiteX2" fmla="*/ 1995949 w 2084439"/>
              <a:gd name="connsiteY2" fmla="*/ 993058 h 2015612"/>
              <a:gd name="connsiteX3" fmla="*/ 2084439 w 2084439"/>
              <a:gd name="connsiteY3" fmla="*/ 285135 h 2015612"/>
              <a:gd name="connsiteX4" fmla="*/ 1376516 w 2084439"/>
              <a:gd name="connsiteY4" fmla="*/ 0 h 2015612"/>
              <a:gd name="connsiteX5" fmla="*/ 1002891 w 2084439"/>
              <a:gd name="connsiteY5" fmla="*/ 373625 h 2015612"/>
              <a:gd name="connsiteX6" fmla="*/ 707923 w 2084439"/>
              <a:gd name="connsiteY6" fmla="*/ 0 h 2015612"/>
              <a:gd name="connsiteX7" fmla="*/ 0 w 2084439"/>
              <a:gd name="connsiteY7" fmla="*/ 314632 h 2015612"/>
              <a:gd name="connsiteX8" fmla="*/ 9833 w 2084439"/>
              <a:gd name="connsiteY8" fmla="*/ 1012722 h 2015612"/>
              <a:gd name="connsiteX9" fmla="*/ 412955 w 2084439"/>
              <a:gd name="connsiteY9" fmla="*/ 1592825 h 2015612"/>
              <a:gd name="connsiteX10" fmla="*/ 1012723 w 2084439"/>
              <a:gd name="connsiteY10" fmla="*/ 2015612 h 20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4439" h="2015612">
                <a:moveTo>
                  <a:pt x="1012723" y="2015612"/>
                </a:moveTo>
                <a:lnTo>
                  <a:pt x="1543665" y="1592825"/>
                </a:lnTo>
                <a:lnTo>
                  <a:pt x="1995949" y="993058"/>
                </a:lnTo>
                <a:lnTo>
                  <a:pt x="2084439" y="285135"/>
                </a:lnTo>
                <a:lnTo>
                  <a:pt x="1376516" y="0"/>
                </a:lnTo>
                <a:lnTo>
                  <a:pt x="1002891" y="373625"/>
                </a:lnTo>
                <a:lnTo>
                  <a:pt x="707923" y="0"/>
                </a:lnTo>
                <a:lnTo>
                  <a:pt x="0" y="314632"/>
                </a:lnTo>
                <a:lnTo>
                  <a:pt x="9833" y="1012722"/>
                </a:lnTo>
                <a:lnTo>
                  <a:pt x="412955" y="1592825"/>
                </a:lnTo>
                <a:lnTo>
                  <a:pt x="1012723" y="2015612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7" idx="7"/>
          </p:cNvCxnSpPr>
          <p:nvPr/>
        </p:nvCxnSpPr>
        <p:spPr>
          <a:xfrm>
            <a:off x="7267257" y="4714792"/>
            <a:ext cx="1004119" cy="693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5"/>
          </p:cNvCxnSpPr>
          <p:nvPr/>
        </p:nvCxnSpPr>
        <p:spPr>
          <a:xfrm>
            <a:off x="8270148" y="4773786"/>
            <a:ext cx="14747" cy="629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3"/>
          </p:cNvCxnSpPr>
          <p:nvPr/>
        </p:nvCxnSpPr>
        <p:spPr>
          <a:xfrm flipH="1">
            <a:off x="8284895" y="4685295"/>
            <a:ext cx="1066800" cy="703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</p:cNvCxnSpPr>
          <p:nvPr/>
        </p:nvCxnSpPr>
        <p:spPr>
          <a:xfrm flipH="1" flipV="1">
            <a:off x="8309476" y="5395676"/>
            <a:ext cx="108462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1"/>
          </p:cNvCxnSpPr>
          <p:nvPr/>
        </p:nvCxnSpPr>
        <p:spPr>
          <a:xfrm flipH="1" flipV="1">
            <a:off x="8284893" y="5395675"/>
            <a:ext cx="526028" cy="597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7" idx="0"/>
          </p:cNvCxnSpPr>
          <p:nvPr/>
        </p:nvCxnSpPr>
        <p:spPr>
          <a:xfrm flipV="1">
            <a:off x="8279980" y="5403050"/>
            <a:ext cx="14441" cy="1012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7" idx="9"/>
          </p:cNvCxnSpPr>
          <p:nvPr/>
        </p:nvCxnSpPr>
        <p:spPr>
          <a:xfrm flipV="1">
            <a:off x="7680212" y="5395675"/>
            <a:ext cx="597309" cy="597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8"/>
          </p:cNvCxnSpPr>
          <p:nvPr/>
        </p:nvCxnSpPr>
        <p:spPr>
          <a:xfrm flipV="1">
            <a:off x="7277090" y="5383386"/>
            <a:ext cx="1017331" cy="29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146015" y="466747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7" idx="6"/>
          </p:cNvCxnSpPr>
          <p:nvPr/>
        </p:nvCxnSpPr>
        <p:spPr>
          <a:xfrm>
            <a:off x="7975180" y="4400160"/>
            <a:ext cx="309715" cy="100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</p:cNvCxnSpPr>
          <p:nvPr/>
        </p:nvCxnSpPr>
        <p:spPr>
          <a:xfrm flipH="1">
            <a:off x="8284894" y="4400160"/>
            <a:ext cx="358878" cy="1002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132496" y="6296557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65896" y="5825838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116336" y="525679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61811" y="4501556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27015" y="4252675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41214" y="4252674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364" y="4586360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78766" y="5223612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63453" y="5825838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46015" y="5256797"/>
            <a:ext cx="277761" cy="27776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" y="4560731"/>
            <a:ext cx="1873067" cy="337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" y="5050571"/>
            <a:ext cx="6131201" cy="34346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0" y="-531638"/>
            <a:ext cx="520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0B050"/>
                </a:solidFill>
                <a:latin typeface="Whipsmart" panose="020B050203020305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05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4852"/>
  <p:tag name="ORIGINALWIDTH" val="658.4177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x = 16 \sin^3 t&#10;$$&#10;&#10;\end{document}"/>
  <p:tag name="IGUANATEXSIZE" val="28"/>
  <p:tag name="IGUANATEXCURSOR" val="791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.7349"/>
  <p:tag name="ORIGINALWIDTH" val="2155.23"/>
  <p:tag name="LATEXADDIN" val="\documentclass{tufte-book}&#10;\usepackage{amsmath}&#10;\usepackage{amssymb}&#10;%\usepackage{urwchancal}&#10;%\usepackage[cal=rsfso,calscaled=.96]{mathalfa}&#10;\usepackage{bm}&#10;\usepackage{accents}&#10;\usepackage{color}&#10;&#10;\definecolor{ppblue}{rgb}{0.0, 0.44, 0.75}&#10;\definecolor{ppgreen}{rgb}{0.0, 0.69, 0.31}&#10;\definecolor{pplightgreen}{rgb}{0.57, 0.82, 0.31}&#10;&#10;\DeclareMathSymbol{\ii}{\mathalpha}{letters}{&quot;10}&#10;\DeclareMathSymbol{\jj}{\mathalpha}{letters}{&quot;11}&#10;&#10;\newcommand{\rvec}[1]{\bm{#1}}&#10;\newcommand{\rmx}[1]{\bm{#1}}&#10;\newcommand{\uvec}[1]{\bm{{\hat{#1}}}}&#10;\newcommand{\cuvec}[1]{\mathbf{{\hat{#1}}}}&#10;%\newcommand{\rgb}[1]{\bm{#1}}&#10;\newcommand{\rgb}[1]{\bm{{\accentset{\color{red}.\color[rgb]{0, 0.5, 0}.\color{blue}.}{#1}}}}&#10;\newcommand{\idx}[1]{\mathrm{#1}}&#10;\pagestyle{empty}&#10;\begin{document}&#10;&#10;$$&#10;y = 13 \cos t - 5 \cos 2t - 2 \cos 3 t - \cos 4t&#10;$$&#10;&#10;\end{document}"/>
  <p:tag name="IGUANATEXSIZE" val="28"/>
  <p:tag name="IGUANATEXCURSOR" val="828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42203</TotalTime>
  <Words>482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Orthodox Herbertarian</vt:lpstr>
      <vt:lpstr>Symbol</vt:lpstr>
      <vt:lpstr>Whipsmart</vt:lpstr>
      <vt:lpstr>Office Theme</vt:lpstr>
      <vt:lpstr>Computer Graphics Geometry</vt:lpstr>
      <vt:lpstr>Star – as a triangle fan</vt:lpstr>
      <vt:lpstr>StarGeometry – vertex buffer</vt:lpstr>
      <vt:lpstr>Array construction in Kotlin</vt:lpstr>
      <vt:lpstr>StarGeometry – index buffer</vt:lpstr>
      <vt:lpstr>Array of Short in Kotlin</vt:lpstr>
      <vt:lpstr>StarGeometry – create and draw it</vt:lpstr>
      <vt:lpstr>Potential errors</vt:lpstr>
      <vt:lpstr>Heart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Szécsi László</cp:lastModifiedBy>
  <cp:revision>279</cp:revision>
  <dcterms:created xsi:type="dcterms:W3CDTF">2014-12-27T20:04:49Z</dcterms:created>
  <dcterms:modified xsi:type="dcterms:W3CDTF">2022-02-15T11:42:27Z</dcterms:modified>
</cp:coreProperties>
</file>