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44"/>
  </p:notesMasterIdLst>
  <p:sldIdLst>
    <p:sldId id="506" r:id="rId4"/>
    <p:sldId id="507" r:id="rId5"/>
    <p:sldId id="508" r:id="rId6"/>
    <p:sldId id="509" r:id="rId7"/>
    <p:sldId id="555" r:id="rId8"/>
    <p:sldId id="547" r:id="rId9"/>
    <p:sldId id="548" r:id="rId10"/>
    <p:sldId id="511" r:id="rId11"/>
    <p:sldId id="549" r:id="rId12"/>
    <p:sldId id="550" r:id="rId13"/>
    <p:sldId id="514" r:id="rId14"/>
    <p:sldId id="516" r:id="rId15"/>
    <p:sldId id="517" r:id="rId16"/>
    <p:sldId id="518" r:id="rId17"/>
    <p:sldId id="541" r:id="rId18"/>
    <p:sldId id="542" r:id="rId19"/>
    <p:sldId id="520" r:id="rId20"/>
    <p:sldId id="543" r:id="rId21"/>
    <p:sldId id="544" r:id="rId22"/>
    <p:sldId id="557" r:id="rId23"/>
    <p:sldId id="546" r:id="rId24"/>
    <p:sldId id="523" r:id="rId25"/>
    <p:sldId id="563" r:id="rId26"/>
    <p:sldId id="564" r:id="rId27"/>
    <p:sldId id="556" r:id="rId28"/>
    <p:sldId id="565" r:id="rId29"/>
    <p:sldId id="566" r:id="rId30"/>
    <p:sldId id="567" r:id="rId31"/>
    <p:sldId id="530" r:id="rId32"/>
    <p:sldId id="568" r:id="rId33"/>
    <p:sldId id="534" r:id="rId34"/>
    <p:sldId id="535" r:id="rId35"/>
    <p:sldId id="569" r:id="rId36"/>
    <p:sldId id="570" r:id="rId37"/>
    <p:sldId id="539" r:id="rId38"/>
    <p:sldId id="540" r:id="rId39"/>
    <p:sldId id="357" r:id="rId40"/>
    <p:sldId id="358" r:id="rId41"/>
    <p:sldId id="553" r:id="rId42"/>
    <p:sldId id="55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2254" autoAdjust="0"/>
  </p:normalViewPr>
  <p:slideViewPr>
    <p:cSldViewPr snapToGrid="0">
      <p:cViewPr varScale="1">
        <p:scale>
          <a:sx n="96" d="100"/>
          <a:sy n="96" d="100"/>
        </p:scale>
        <p:origin x="1038" y="7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3/6/2022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a:t>
            </a:r>
            <a:r>
              <a:rPr lang="hu-HU" dirty="0" err="1"/>
              <a:t>virtual</a:t>
            </a:r>
            <a:r>
              <a:rPr lang="hu-HU" baseline="0" dirty="0"/>
              <a:t> </a:t>
            </a:r>
            <a:r>
              <a:rPr lang="hu-HU" baseline="0" dirty="0" err="1"/>
              <a:t>world</a:t>
            </a:r>
            <a:r>
              <a:rPr lang="hu-HU" baseline="0" dirty="0"/>
              <a:t> (</a:t>
            </a:r>
            <a:r>
              <a:rPr lang="hu-HU" baseline="0" dirty="0" err="1"/>
              <a:t>often</a:t>
            </a:r>
            <a:r>
              <a:rPr lang="hu-HU" baseline="0" dirty="0"/>
              <a:t> </a:t>
            </a:r>
            <a:r>
              <a:rPr lang="hu-HU" baseline="0" dirty="0" err="1"/>
              <a:t>represented</a:t>
            </a:r>
            <a:r>
              <a:rPr lang="hu-HU" baseline="0" dirty="0"/>
              <a:t> </a:t>
            </a:r>
            <a:r>
              <a:rPr lang="hu-HU" baseline="0" dirty="0" err="1"/>
              <a:t>by</a:t>
            </a:r>
            <a:r>
              <a:rPr lang="hu-HU" baseline="0" dirty="0"/>
              <a:t> a </a:t>
            </a:r>
            <a:r>
              <a:rPr lang="hu-HU" baseline="0" dirty="0" err="1"/>
              <a:t>Scene</a:t>
            </a:r>
            <a:r>
              <a:rPr lang="hu-HU" baseline="0" dirty="0"/>
              <a:t> </a:t>
            </a:r>
            <a:r>
              <a:rPr lang="hu-HU" baseline="0" dirty="0" err="1"/>
              <a:t>object</a:t>
            </a:r>
            <a:r>
              <a:rPr lang="hu-HU" baseline="0" dirty="0"/>
              <a:t>), is a </a:t>
            </a:r>
            <a:r>
              <a:rPr lang="hu-HU" baseline="0" dirty="0" err="1"/>
              <a:t>collection</a:t>
            </a:r>
            <a:r>
              <a:rPr lang="hu-HU" baseline="0" dirty="0"/>
              <a:t> of game </a:t>
            </a:r>
            <a:r>
              <a:rPr lang="hu-HU" baseline="0" dirty="0" err="1"/>
              <a:t>objects</a:t>
            </a:r>
            <a:r>
              <a:rPr lang="hu-HU" baseline="0" dirty="0"/>
              <a:t> (plus camera, </a:t>
            </a:r>
            <a:r>
              <a:rPr lang="hu-HU" baseline="0" dirty="0" err="1"/>
              <a:t>lights</a:t>
            </a:r>
            <a:r>
              <a:rPr lang="hu-HU" baseline="0" dirty="0"/>
              <a:t>.... </a:t>
            </a:r>
            <a:r>
              <a:rPr lang="hu-HU" baseline="0" dirty="0" err="1"/>
              <a:t>in</a:t>
            </a:r>
            <a:r>
              <a:rPr lang="hu-HU" baseline="0" dirty="0"/>
              <a:t> </a:t>
            </a:r>
            <a:r>
              <a:rPr lang="hu-HU" baseline="0" dirty="0" err="1"/>
              <a:t>systems</a:t>
            </a:r>
            <a:r>
              <a:rPr lang="hu-HU" baseline="0" dirty="0"/>
              <a:t> </a:t>
            </a:r>
            <a:r>
              <a:rPr lang="hu-HU" baseline="0" dirty="0" err="1"/>
              <a:t>where</a:t>
            </a:r>
            <a:r>
              <a:rPr lang="hu-HU" baseline="0" dirty="0"/>
              <a:t> </a:t>
            </a:r>
            <a:r>
              <a:rPr lang="hu-HU" baseline="0" dirty="0" err="1"/>
              <a:t>those</a:t>
            </a:r>
            <a:r>
              <a:rPr lang="hu-HU" baseline="0" dirty="0"/>
              <a:t> </a:t>
            </a:r>
            <a:r>
              <a:rPr lang="hu-HU" baseline="0" dirty="0" err="1"/>
              <a:t>are</a:t>
            </a:r>
            <a:r>
              <a:rPr lang="hu-HU" baseline="0" dirty="0"/>
              <a:t> </a:t>
            </a:r>
            <a:r>
              <a:rPr lang="hu-HU" baseline="0" dirty="0" err="1"/>
              <a:t>not</a:t>
            </a:r>
            <a:r>
              <a:rPr lang="hu-HU" baseline="0" dirty="0"/>
              <a:t> </a:t>
            </a:r>
            <a:r>
              <a:rPr lang="hu-HU" baseline="0" dirty="0" err="1"/>
              <a:t>considered</a:t>
            </a:r>
            <a:r>
              <a:rPr lang="hu-HU" baseline="0" dirty="0"/>
              <a:t> </a:t>
            </a:r>
            <a:r>
              <a:rPr lang="hu-HU" baseline="0" dirty="0" err="1"/>
              <a:t>first</a:t>
            </a:r>
            <a:r>
              <a:rPr lang="hu-HU" baseline="0" dirty="0"/>
              <a:t> </a:t>
            </a:r>
            <a:r>
              <a:rPr lang="hu-HU" baseline="0" dirty="0" err="1"/>
              <a:t>class</a:t>
            </a:r>
            <a:r>
              <a:rPr lang="hu-HU" baseline="0" dirty="0"/>
              <a:t> game </a:t>
            </a:r>
            <a:r>
              <a:rPr lang="hu-HU" baseline="0" dirty="0" err="1"/>
              <a:t>objects</a:t>
            </a:r>
            <a:r>
              <a:rPr lang="hu-HU" baseline="0" dirty="0"/>
              <a:t> </a:t>
            </a:r>
            <a:r>
              <a:rPr lang="hu-HU" baseline="0" dirty="0" err="1"/>
              <a:t>themselves</a:t>
            </a:r>
            <a:r>
              <a:rPr lang="hu-HU" baseline="0" dirty="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a:t>
            </a:fld>
            <a:endParaRPr lang="en-US"/>
          </a:p>
        </p:txBody>
      </p:sp>
    </p:spTree>
    <p:extLst>
      <p:ext uri="{BB962C8B-B14F-4D97-AF65-F5344CB8AC3E}">
        <p14:creationId xmlns:p14="http://schemas.microsoft.com/office/powerpoint/2010/main" val="107271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there are two types of uniforms.</a:t>
            </a:r>
          </a:p>
          <a:p>
            <a:endParaRPr lang="en-US" dirty="0"/>
          </a:p>
          <a:p>
            <a:r>
              <a:rPr lang="en-US" dirty="0"/>
              <a:t>Per-material</a:t>
            </a:r>
            <a:r>
              <a:rPr lang="en-US" baseline="0" dirty="0"/>
              <a:t> uniform settings are listed at material creation time, and typically never change. When an object sporting the material needs to be drawn, all the settings stored in it should be shoved into the GPU's uniforms.</a:t>
            </a:r>
          </a:p>
          <a:p>
            <a:endParaRPr lang="en-US" baseline="0" dirty="0"/>
          </a:p>
          <a:p>
            <a:r>
              <a:rPr lang="en-US" baseline="0" dirty="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360232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build</a:t>
            </a:r>
            <a:r>
              <a:rPr lang="en-US" baseline="0" dirty="0"/>
              <a:t> a scene, we work from the bottom up, using the </a:t>
            </a:r>
            <a:r>
              <a:rPr lang="en-US" baseline="0" dirty="0" err="1"/>
              <a:t>Shader</a:t>
            </a:r>
            <a:r>
              <a:rPr lang="en-US" baseline="0" dirty="0"/>
              <a:t>, Program, Material, Geometry, Mesh, and </a:t>
            </a:r>
            <a:r>
              <a:rPr lang="en-US" baseline="0" dirty="0" err="1"/>
              <a:t>GameObject</a:t>
            </a:r>
            <a:r>
              <a:rPr lang="en-US" baseline="0" dirty="0"/>
              <a:t> components.</a:t>
            </a:r>
          </a:p>
          <a:p>
            <a:endParaRPr lang="en-US" baseline="0" dirty="0"/>
          </a:p>
          <a:p>
            <a:r>
              <a:rPr lang="en-US" baseline="0" dirty="0"/>
              <a:t>First, we create some </a:t>
            </a:r>
            <a:r>
              <a:rPr lang="en-US" baseline="0" dirty="0" err="1"/>
              <a:t>shaders</a:t>
            </a:r>
            <a:r>
              <a:rPr lang="en-US" baseline="0" dirty="0"/>
              <a:t>.</a:t>
            </a:r>
          </a:p>
          <a:p>
            <a:r>
              <a:rPr lang="en-US" baseline="0" dirty="0"/>
              <a:t>VS-FS combinations are linked into programs.</a:t>
            </a:r>
          </a:p>
          <a:p>
            <a:r>
              <a:rPr lang="en-US" baseline="0" dirty="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a:t>We also, independently, create instances of our geometries. One of each is enough. Two </a:t>
            </a:r>
            <a:r>
              <a:rPr lang="en-US" baseline="0" dirty="0" err="1"/>
              <a:t>StarGeometry</a:t>
            </a:r>
            <a:r>
              <a:rPr lang="en-US" baseline="0" dirty="0"/>
              <a:t> instances will be identical --- unless we parametrize them e.g. with the number of the points the star has. In this latter case, it of course makes sense to create one 5-pointed, one 7-pointed, and one 8-pointed star.</a:t>
            </a:r>
          </a:p>
          <a:p>
            <a:r>
              <a:rPr lang="en-US" baseline="0" dirty="0"/>
              <a:t>Then we combine geometry instances with material instances to create meshes.</a:t>
            </a:r>
          </a:p>
          <a:p>
            <a:r>
              <a:rPr lang="en-US" baseline="0" dirty="0"/>
              <a:t>A game object is going to be an instance of a mesh in the virtual world. It contains a reference to a mesh, plus its position/rotations/scale --- everything required to assemble the model transformation matrix.</a:t>
            </a:r>
          </a:p>
          <a:p>
            <a:endParaRPr lang="en-US" baseline="0" dirty="0"/>
          </a:p>
          <a:p>
            <a:r>
              <a:rPr lang="en-US" baseline="0" dirty="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50828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Uniforms are declared in the </a:t>
            </a:r>
            <a:r>
              <a:rPr lang="en-US" dirty="0" err="1"/>
              <a:t>shaders</a:t>
            </a:r>
            <a:r>
              <a:rPr lang="en-US" dirty="0"/>
              <a:t>. What uniforms need to be set depend</a:t>
            </a:r>
            <a:r>
              <a:rPr lang="en-US" baseline="0" dirty="0"/>
              <a:t> on which </a:t>
            </a:r>
            <a:r>
              <a:rPr lang="en-US" baseline="0" dirty="0" err="1"/>
              <a:t>shaders</a:t>
            </a:r>
            <a:r>
              <a:rPr lang="en-US" baseline="0" dirty="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19116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Shader reflection is a way</a:t>
            </a:r>
            <a:r>
              <a:rPr lang="en-US" baseline="0" dirty="0"/>
              <a:t> for our host (written in </a:t>
            </a:r>
            <a:r>
              <a:rPr lang="hu-HU" baseline="0" dirty="0"/>
              <a:t>Kotlin</a:t>
            </a:r>
            <a:r>
              <a:rPr lang="en-US" baseline="0" dirty="0"/>
              <a:t>, running on the CPU) program to know about the shader code.</a:t>
            </a:r>
          </a:p>
          <a:p>
            <a:endParaRPr lang="en-US" baseline="0" dirty="0"/>
          </a:p>
          <a:p>
            <a:r>
              <a:rPr lang="en-US" baseline="0" dirty="0"/>
              <a:t>This </a:t>
            </a:r>
            <a:r>
              <a:rPr lang="hu-HU" baseline="0" dirty="0"/>
              <a:t>may </a:t>
            </a:r>
            <a:r>
              <a:rPr lang="en-US" baseline="0" dirty="0"/>
              <a:t>seem</a:t>
            </a:r>
            <a:r>
              <a:rPr lang="hu-HU" baseline="0" dirty="0"/>
              <a:t> </a:t>
            </a:r>
            <a:r>
              <a:rPr lang="en-US" baseline="0" dirty="0"/>
              <a:t>superfluous. _We_ wrote the </a:t>
            </a:r>
            <a:r>
              <a:rPr lang="en-US" baseline="0" dirty="0" err="1"/>
              <a:t>shader</a:t>
            </a:r>
            <a:r>
              <a:rPr lang="en-US" baseline="0" dirty="0"/>
              <a:t>. We know what is in it. We are able to write host code that e.g. sets uniforms referred to using the proper name, as the proper type, as they exist in the </a:t>
            </a:r>
            <a:r>
              <a:rPr lang="en-US" baseline="0" dirty="0" err="1"/>
              <a:t>shader</a:t>
            </a:r>
            <a:r>
              <a:rPr lang="en-US" baseline="0" dirty="0"/>
              <a:t>. Indeed, reflection is a convenience, not a necessity.</a:t>
            </a:r>
          </a:p>
          <a:p>
            <a:endParaRPr lang="en-US" baseline="0" dirty="0"/>
          </a:p>
          <a:p>
            <a:r>
              <a:rPr lang="en-US" baseline="0" dirty="0"/>
              <a:t>It allows us to spare code duplication between the </a:t>
            </a:r>
            <a:r>
              <a:rPr lang="en-US" baseline="0" dirty="0" err="1"/>
              <a:t>shaders</a:t>
            </a:r>
            <a:r>
              <a:rPr lang="en-US" baseline="0" dirty="0"/>
              <a:t> and the host code. It eliminates some points of possible error.</a:t>
            </a:r>
            <a:endParaRPr lang="hu-HU" baseline="0" dirty="0"/>
          </a:p>
          <a:p>
            <a:endParaRPr lang="hu-H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interested in processing all uniforms used in our shaders, and </a:t>
            </a:r>
            <a:r>
              <a:rPr lang="hu-HU" dirty="0"/>
              <a:t>gathering</a:t>
            </a:r>
            <a:r>
              <a:rPr lang="en-US" dirty="0"/>
              <a:t> the relevant </a:t>
            </a:r>
            <a:r>
              <a:rPr lang="hu-HU" dirty="0"/>
              <a:t>variables</a:t>
            </a:r>
            <a:r>
              <a:rPr lang="en-US" baseline="0" dirty="0"/>
              <a:t> to the </a:t>
            </a:r>
            <a:r>
              <a:rPr lang="hu-HU" baseline="0" dirty="0"/>
              <a:t>adequate components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17</a:t>
            </a:fld>
            <a:endParaRPr lang="en-US"/>
          </a:p>
        </p:txBody>
      </p:sp>
    </p:spTree>
    <p:extLst>
      <p:ext uri="{BB962C8B-B14F-4D97-AF65-F5344CB8AC3E}">
        <p14:creationId xmlns:p14="http://schemas.microsoft.com/office/powerpoint/2010/main" val="24368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works on linked programs, not individual </a:t>
            </a:r>
            <a:r>
              <a:rPr lang="en-US" dirty="0" err="1"/>
              <a:t>shaders</a:t>
            </a:r>
            <a:r>
              <a:rPr lang="en-US" dirty="0"/>
              <a:t>. The reason for that</a:t>
            </a:r>
            <a:r>
              <a:rPr lang="en-US" baseline="0" dirty="0"/>
              <a:t> is that both the VS and the FS may declare uniforms, some of which may overlap or conflict with one another. Thus, we can forget about individual </a:t>
            </a:r>
            <a:r>
              <a:rPr lang="en-US" baseline="0" dirty="0" err="1"/>
              <a:t>shaders</a:t>
            </a:r>
            <a:r>
              <a:rPr lang="en-US" baseline="0" dirty="0"/>
              <a:t>, and consider programs to be the lowest level of our component hierarchy.</a:t>
            </a:r>
          </a:p>
          <a:p>
            <a:endParaRPr lang="en-US" baseline="0" dirty="0"/>
          </a:p>
          <a:p>
            <a:r>
              <a:rPr lang="en-US" baseline="0" dirty="0"/>
              <a:t>Via </a:t>
            </a:r>
            <a:r>
              <a:rPr lang="en-US" baseline="0" dirty="0" err="1"/>
              <a:t>shader</a:t>
            </a:r>
            <a:r>
              <a:rPr lang="en-US" baseline="0" dirty="0"/>
              <a:t> reflection, programs should be able to acquire info about the uniforms being used there.</a:t>
            </a:r>
          </a:p>
          <a:p>
            <a:endParaRPr lang="en-US" baseline="0" dirty="0"/>
          </a:p>
          <a:p>
            <a:r>
              <a:rPr lang="en-US" baseline="0" dirty="0"/>
              <a:t>Let us consider a single game object. Its subcomponents form a tree. Leaves of the tree are the program and the geometry.</a:t>
            </a:r>
          </a:p>
          <a:p>
            <a:r>
              <a:rPr lang="en-US" baseline="0" dirty="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18</a:t>
            </a:fld>
            <a:endParaRPr lang="en-US"/>
          </a:p>
        </p:txBody>
      </p:sp>
    </p:spTree>
    <p:extLst>
      <p:ext uri="{BB962C8B-B14F-4D97-AF65-F5344CB8AC3E}">
        <p14:creationId xmlns:p14="http://schemas.microsoft.com/office/powerpoint/2010/main" val="291764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19</a:t>
            </a:fld>
            <a:endParaRPr lang="en-US"/>
          </a:p>
        </p:txBody>
      </p:sp>
    </p:spTree>
    <p:extLst>
      <p:ext uri="{BB962C8B-B14F-4D97-AF65-F5344CB8AC3E}">
        <p14:creationId xmlns:p14="http://schemas.microsoft.com/office/powerpoint/2010/main" val="166414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20</a:t>
            </a:fld>
            <a:endParaRPr lang="en-US"/>
          </a:p>
        </p:txBody>
      </p:sp>
    </p:spTree>
    <p:extLst>
      <p:ext uri="{BB962C8B-B14F-4D97-AF65-F5344CB8AC3E}">
        <p14:creationId xmlns:p14="http://schemas.microsoft.com/office/powerpoint/2010/main" val="195677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ProgramReflection</a:t>
            </a:r>
            <a:r>
              <a:rPr lang="en-US" baseline="0" dirty="0"/>
              <a:t> is part of the </a:t>
            </a:r>
            <a:r>
              <a:rPr lang="en-US" baseline="0" dirty="0" err="1"/>
              <a:t>WebGLMath</a:t>
            </a:r>
            <a:r>
              <a:rPr lang="en-US" baseline="0" dirty="0"/>
              <a:t> library. All program objects will have one child component: the </a:t>
            </a:r>
            <a:r>
              <a:rPr lang="en-US" baseline="0" dirty="0" err="1"/>
              <a:t>ProgramReflection</a:t>
            </a:r>
            <a:r>
              <a:rPr lang="en-US" baseline="0" dirty="0"/>
              <a:t> object that handles the uniform info extracted from the program.</a:t>
            </a:r>
          </a:p>
          <a:p>
            <a:endParaRPr lang="en-US" baseline="0" dirty="0"/>
          </a:p>
          <a:p>
            <a:r>
              <a:rPr lang="en-US" baseline="0" dirty="0"/>
              <a:t>The </a:t>
            </a:r>
            <a:r>
              <a:rPr lang="en-US" dirty="0" err="1"/>
              <a:t>ProgramReflection</a:t>
            </a:r>
            <a:r>
              <a:rPr lang="en-US" dirty="0"/>
              <a:t> object themselves</a:t>
            </a:r>
            <a:r>
              <a:rPr lang="en-US" baseline="0" dirty="0"/>
              <a:t> will be the leaves. They do implement the draw method: by extracting the uniform values from the appropriate providers (i.e. objects in the call chain, including the current material and game object) and setting them to the uniforms. </a:t>
            </a:r>
            <a:r>
              <a:rPr lang="en-US" baseline="0" dirty="0" err="1"/>
              <a:t>ProgramReflections</a:t>
            </a:r>
            <a:r>
              <a:rPr lang="en-US" baseline="0" dirty="0"/>
              <a:t> know all uniform locations. Which providers have values from which uniforms are found out from the names of the structures they are in. E.g. uniforms in the "material" structure come from the material. For that purpose, all </a:t>
            </a:r>
            <a:r>
              <a:rPr lang="en-US" baseline="0" dirty="0" err="1"/>
              <a:t>UniformProvider</a:t>
            </a:r>
            <a:r>
              <a:rPr lang="en-US" baseline="0" dirty="0"/>
              <a:t> components will have a </a:t>
            </a:r>
            <a:r>
              <a:rPr lang="en-US" baseline="0" dirty="0" err="1"/>
              <a:t>structNames</a:t>
            </a:r>
            <a:r>
              <a:rPr lang="en-US" baseline="0" dirty="0"/>
              <a:t> property, listing all the </a:t>
            </a:r>
            <a:r>
              <a:rPr lang="en-US" baseline="0" dirty="0" err="1"/>
              <a:t>struct</a:t>
            </a:r>
            <a:r>
              <a:rPr lang="en-US" baseline="0" dirty="0"/>
              <a:t> names they are responsible for. For the most part, Material will have "material", </a:t>
            </a:r>
            <a:r>
              <a:rPr lang="en-US" baseline="0" dirty="0" err="1"/>
              <a:t>GameObject</a:t>
            </a:r>
            <a:r>
              <a:rPr lang="en-US" baseline="0" dirty="0"/>
              <a:t> will have "</a:t>
            </a:r>
            <a:r>
              <a:rPr lang="en-US" baseline="0" dirty="0" err="1"/>
              <a:t>gameObject</a:t>
            </a:r>
            <a:r>
              <a:rPr lang="en-US" baseline="0" dirty="0"/>
              <a:t>", but this is something that can be extended as the programmer sees fit.</a:t>
            </a:r>
          </a:p>
          <a:p>
            <a:endParaRPr lang="en-US" baseline="0" dirty="0"/>
          </a:p>
          <a:p>
            <a:r>
              <a:rPr lang="en-US" baseline="0" dirty="0"/>
              <a:t>The </a:t>
            </a:r>
            <a:r>
              <a:rPr lang="en-US" baseline="0" dirty="0" err="1"/>
              <a:t>UniformProvider</a:t>
            </a:r>
            <a:r>
              <a:rPr lang="en-US" baseline="0" dirty="0"/>
              <a:t> constructor takes the </a:t>
            </a:r>
            <a:r>
              <a:rPr lang="en-US" baseline="0" dirty="0" err="1"/>
              <a:t>struct</a:t>
            </a:r>
            <a:r>
              <a:rPr lang="en-US" baseline="0" dirty="0"/>
              <a:t> names as a parameter.</a:t>
            </a:r>
          </a:p>
          <a:p>
            <a:endParaRPr lang="en-US" baseline="0" dirty="0"/>
          </a:p>
          <a:p>
            <a:r>
              <a:rPr lang="en-US" baseline="0" dirty="0"/>
              <a:t>Note that after </a:t>
            </a:r>
            <a:r>
              <a:rPr lang="en-US" baseline="0" dirty="0" err="1"/>
              <a:t>ProgramReflection#draw</a:t>
            </a:r>
            <a:r>
              <a:rPr lang="en-US" baseline="0" dirty="0"/>
              <a:t> has been called, the pipeline is all set up, and </a:t>
            </a:r>
            <a:r>
              <a:rPr lang="en-US" baseline="0" dirty="0" err="1"/>
              <a:t>Geometry#draw</a:t>
            </a:r>
            <a:r>
              <a:rPr lang="en-US" baseline="0" dirty="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21</a:t>
            </a:fld>
            <a:endParaRPr lang="en-US"/>
          </a:p>
        </p:txBody>
      </p:sp>
    </p:spTree>
    <p:extLst>
      <p:ext uri="{BB962C8B-B14F-4D97-AF65-F5344CB8AC3E}">
        <p14:creationId xmlns:p14="http://schemas.microsoft.com/office/powerpoint/2010/main" val="147470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only discussed the draw operation that </a:t>
            </a:r>
            <a:r>
              <a:rPr lang="en-US" dirty="0" err="1"/>
              <a:t>UniformProvider</a:t>
            </a:r>
            <a:r>
              <a:rPr lang="en-US" dirty="0"/>
              <a:t> components</a:t>
            </a:r>
            <a:r>
              <a:rPr lang="en-US" baseline="0" dirty="0"/>
              <a:t> supported.</a:t>
            </a:r>
          </a:p>
          <a:p>
            <a:r>
              <a:rPr lang="en-US" baseline="0" dirty="0"/>
              <a:t>We need two other features:</a:t>
            </a:r>
          </a:p>
          <a:p>
            <a:r>
              <a:rPr lang="en-US" baseline="0" dirty="0"/>
              <a:t>- add child components</a:t>
            </a:r>
          </a:p>
          <a:p>
            <a:r>
              <a:rPr lang="en-US" baseline="0" dirty="0"/>
              <a:t>- ensure the object has the right variables in its `uniforms` container</a:t>
            </a:r>
          </a:p>
          <a:p>
            <a:endParaRPr lang="en-US" baseline="0" dirty="0"/>
          </a:p>
          <a:p>
            <a:r>
              <a:rPr lang="en-US" baseline="0" dirty="0"/>
              <a:t>What </a:t>
            </a:r>
            <a:r>
              <a:rPr lang="en-US" baseline="0" dirty="0" err="1"/>
              <a:t>varables</a:t>
            </a:r>
            <a:r>
              <a:rPr lang="en-US" baseline="0" dirty="0"/>
              <a:t> a component should have, depends, perplexingly, on what uniforms are required by the shaders. Consequently, it depends on what children the component has. Therefore, when the children are added, the trees of subcomponents </a:t>
            </a:r>
            <a:r>
              <a:rPr lang="hu-HU" baseline="0" dirty="0"/>
              <a:t>should</a:t>
            </a:r>
            <a:r>
              <a:rPr lang="en-US" baseline="0" dirty="0"/>
              <a:t> be traversed to find the program reflection (or later: program reflections) at the leaves. The </a:t>
            </a:r>
            <a:r>
              <a:rPr lang="en-US" baseline="0" dirty="0" err="1"/>
              <a:t>ProgramReflection</a:t>
            </a:r>
            <a:r>
              <a:rPr lang="en-US" baseline="0" dirty="0"/>
              <a:t> class can do this: populate an object with objects matching the uniforms.</a:t>
            </a:r>
            <a:endParaRPr lang="hu-HU" baseline="0" dirty="0"/>
          </a:p>
          <a:p>
            <a:endParaRPr lang="hu-HU" baseline="0" dirty="0"/>
          </a:p>
          <a:p>
            <a:r>
              <a:rPr lang="hu-HU" baseline="0" dirty="0"/>
              <a:t>The name of the method to add child components is UniformProvider</a:t>
            </a:r>
            <a:r>
              <a:rPr lang="en-US" baseline="0" dirty="0"/>
              <a:t>#</a:t>
            </a:r>
            <a:r>
              <a:rPr lang="en-US" baseline="0" dirty="0" err="1"/>
              <a:t>addComponentsAndGatherUniforms</a:t>
            </a:r>
            <a:r>
              <a:rPr lang="en-US" baseline="0" dirty="0"/>
              <a:t>().</a:t>
            </a:r>
          </a:p>
          <a:p>
            <a:r>
              <a:rPr lang="en-US" baseline="0" dirty="0"/>
              <a:t>It inserts the children into a collection, and calls the method </a:t>
            </a:r>
            <a:r>
              <a:rPr lang="hu-HU" baseline="0" dirty="0"/>
              <a:t>UniformProvider</a:t>
            </a:r>
            <a:r>
              <a:rPr lang="en-US" baseline="0" dirty="0"/>
              <a:t>#gatherUniforms(target).</a:t>
            </a:r>
          </a:p>
          <a:p>
            <a:r>
              <a:rPr lang="en-US" baseline="0" dirty="0"/>
              <a:t>This is implemented for </a:t>
            </a:r>
            <a:r>
              <a:rPr lang="en-US" baseline="0" dirty="0" err="1"/>
              <a:t>UniformProviders</a:t>
            </a:r>
            <a:r>
              <a:rPr lang="en-US" baseline="0" dirty="0"/>
              <a:t> by calling the same method in all children, if implemented there. Geometries do not implement the method --- they have no uniforms to prescribe. </a:t>
            </a:r>
            <a:r>
              <a:rPr lang="en-US" baseline="0" dirty="0" err="1"/>
              <a:t>ProgramReflection</a:t>
            </a:r>
            <a:r>
              <a:rPr lang="en-US" baseline="0" dirty="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22</a:t>
            </a:fld>
            <a:endParaRPr lang="en-US"/>
          </a:p>
        </p:txBody>
      </p:sp>
    </p:spTree>
    <p:extLst>
      <p:ext uri="{BB962C8B-B14F-4D97-AF65-F5344CB8AC3E}">
        <p14:creationId xmlns:p14="http://schemas.microsoft.com/office/powerpoint/2010/main" val="264699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Just like the draw method, the gatherUniforms method is also declared in our Component class, i.e. Drawable. UniformProvider</a:t>
            </a:r>
            <a:r>
              <a:rPr lang="en-US" dirty="0"/>
              <a:t>’s </a:t>
            </a:r>
            <a:r>
              <a:rPr lang="en-US" dirty="0" err="1"/>
              <a:t>gatherUniforms</a:t>
            </a:r>
            <a:r>
              <a:rPr lang="en-US" dirty="0"/>
              <a:t> calls the children, but passing the objects along the call chain. </a:t>
            </a:r>
            <a:r>
              <a:rPr lang="en-US" dirty="0" err="1"/>
              <a:t>ProgramReflections</a:t>
            </a:r>
            <a:r>
              <a:rPr lang="en-US" dirty="0"/>
              <a:t> then add the uniforms to the appropriate components, and Geometries need to do nothing.</a:t>
            </a:r>
          </a:p>
        </p:txBody>
      </p:sp>
      <p:sp>
        <p:nvSpPr>
          <p:cNvPr id="4" name="Slide Number Placeholder 3"/>
          <p:cNvSpPr>
            <a:spLocks noGrp="1"/>
          </p:cNvSpPr>
          <p:nvPr>
            <p:ph type="sldNum" sz="quarter" idx="10"/>
          </p:nvPr>
        </p:nvSpPr>
        <p:spPr/>
        <p:txBody>
          <a:bodyPr/>
          <a:lstStyle/>
          <a:p>
            <a:fld id="{13414422-304B-4EC6-ABD9-7288B98B5903}" type="slidenum">
              <a:rPr lang="en-US" smtClean="0"/>
              <a:t>23</a:t>
            </a:fld>
            <a:endParaRPr lang="en-US"/>
          </a:p>
        </p:txBody>
      </p:sp>
    </p:spTree>
    <p:extLst>
      <p:ext uri="{BB962C8B-B14F-4D97-AF65-F5344CB8AC3E}">
        <p14:creationId xmlns:p14="http://schemas.microsoft.com/office/powerpoint/2010/main" val="76393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a:t>
            </a:r>
            <a:r>
              <a:rPr lang="hu-HU" baseline="0" noProof="0" dirty="0"/>
              <a:t>buffers</a:t>
            </a:r>
            <a:r>
              <a:rPr lang="en-US" baseline="0" noProof="0" dirty="0"/>
              <a:t> with proper shaders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191435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24</a:t>
            </a:fld>
            <a:endParaRPr lang="en-US"/>
          </a:p>
        </p:txBody>
      </p:sp>
    </p:spTree>
    <p:extLst>
      <p:ext uri="{BB962C8B-B14F-4D97-AF65-F5344CB8AC3E}">
        <p14:creationId xmlns:p14="http://schemas.microsoft.com/office/powerpoint/2010/main" val="75734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This a glimpse into what </a:t>
            </a:r>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baseline="0"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gatherUniforms</a:t>
            </a:r>
            <a:r>
              <a:rPr lang="hu-HU" dirty="0">
                <a:latin typeface="Consolas" panose="020B0609020204030204" pitchFamily="49" charset="0"/>
                <a:cs typeface="Consolas" panose="020B0609020204030204" pitchFamily="49" charset="0"/>
              </a:rPr>
              <a:t> does.</a:t>
            </a:r>
          </a:p>
          <a:p>
            <a:r>
              <a:rPr lang="hu-HU" baseline="0" dirty="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a:latin typeface="Consolas" panose="020B0609020204030204" pitchFamily="49" charset="0"/>
            </a:endParaRPr>
          </a:p>
          <a:p>
            <a:r>
              <a:rPr lang="hu-HU" dirty="0">
                <a:latin typeface="Consolas" panose="020B0609020204030204" pitchFamily="49" charset="0"/>
              </a:rPr>
              <a:t>For</a:t>
            </a:r>
            <a:r>
              <a:rPr lang="hu-HU" baseline="0" dirty="0">
                <a:latin typeface="Consolas" panose="020B0609020204030204" pitchFamily="49" charset="0"/>
              </a:rPr>
              <a:t> all the uniforms in the structs provided by the target, a variable of appropriate type is created (e.g. Vec2 for a vec2, Mat4 for a mat4). The new object is added to the target</a:t>
            </a:r>
            <a:r>
              <a:rPr lang="en-US" baseline="0" dirty="0">
                <a:latin typeface="Consolas" panose="020B0609020204030204" pitchFamily="49" charset="0"/>
              </a:rPr>
              <a:t>’s uniforms collection</a:t>
            </a:r>
            <a:r>
              <a:rPr lang="hu-HU" baseline="0" dirty="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44711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Program a subclass of </a:t>
            </a:r>
            <a:r>
              <a:rPr lang="en-US" dirty="0" err="1"/>
              <a:t>UniformProvider</a:t>
            </a:r>
            <a:r>
              <a:rPr lang="en-US" dirty="0"/>
              <a:t>. Even though it is quite unlikely that we would use per-program uniforms,</a:t>
            </a:r>
            <a:r>
              <a:rPr lang="en-US" baseline="0" dirty="0"/>
              <a:t> they are not an outlandish thought at all.</a:t>
            </a:r>
          </a:p>
          <a:p>
            <a:endParaRPr lang="en-US" baseline="0" dirty="0"/>
          </a:p>
          <a:p>
            <a:r>
              <a:rPr lang="en-US" baseline="0" dirty="0"/>
              <a:t>Instead of adding functionality to the Program class, we can make a </a:t>
            </a:r>
            <a:r>
              <a:rPr lang="en-US" baseline="0" dirty="0" err="1"/>
              <a:t>ProgramReflection</a:t>
            </a:r>
            <a:r>
              <a:rPr lang="en-US" baseline="0" dirty="0"/>
              <a:t> its child component, and the leaf of the tree. </a:t>
            </a:r>
            <a:r>
              <a:rPr lang="en-US" baseline="0" dirty="0" err="1"/>
              <a:t>ProgramReflection</a:t>
            </a:r>
            <a:r>
              <a:rPr lang="en-US" baseline="0" dirty="0"/>
              <a:t> already has the proper </a:t>
            </a:r>
            <a:r>
              <a:rPr lang="hu-HU" baseline="0" dirty="0"/>
              <a:t>method implemented, as discussed above.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26</a:t>
            </a:fld>
            <a:endParaRPr lang="en-US"/>
          </a:p>
        </p:txBody>
      </p:sp>
    </p:spTree>
    <p:extLst>
      <p:ext uri="{BB962C8B-B14F-4D97-AF65-F5344CB8AC3E}">
        <p14:creationId xmlns:p14="http://schemas.microsoft.com/office/powerpoint/2010/main" val="348852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Material is going to be a full-fledged</a:t>
            </a:r>
            <a:r>
              <a:rPr lang="hu-HU" baseline="0" dirty="0"/>
              <a:t> component, with actual uniforms to provide. What uniforms? That depends on the program! So instead of adding hardcoded properties like</a:t>
            </a:r>
          </a:p>
          <a:p>
            <a:r>
              <a:rPr lang="en-US" baseline="0" dirty="0" err="1"/>
              <a:t>val</a:t>
            </a:r>
            <a:r>
              <a:rPr lang="en-US" baseline="0" dirty="0"/>
              <a:t> </a:t>
            </a:r>
            <a:r>
              <a:rPr lang="hu-HU" baseline="0" dirty="0"/>
              <a:t>solidColor </a:t>
            </a:r>
            <a:r>
              <a:rPr lang="en-US" baseline="0" dirty="0"/>
              <a:t>= Vec3()</a:t>
            </a:r>
          </a:p>
          <a:p>
            <a:r>
              <a:rPr lang="en-US" baseline="0" dirty="0"/>
              <a:t>we trust the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aseline="0" dirty="0"/>
              <a:t>method to populate the created material instance’s uniforms collection with objects.</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27</a:t>
            </a:fld>
            <a:endParaRPr lang="en-US"/>
          </a:p>
        </p:txBody>
      </p:sp>
    </p:spTree>
    <p:extLst>
      <p:ext uri="{BB962C8B-B14F-4D97-AF65-F5344CB8AC3E}">
        <p14:creationId xmlns:p14="http://schemas.microsoft.com/office/powerpoint/2010/main" val="668521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the goal with materials. That we can pre-fabricate them in the</a:t>
            </a:r>
            <a:r>
              <a:rPr lang="en-US" baseline="0" dirty="0"/>
              <a:t> Scene constructor, setting the uniforms as simply as setting object properties (albeit with a bit different syntax). When, in update, we call </a:t>
            </a:r>
            <a:r>
              <a:rPr lang="en-US" baseline="0" dirty="0" err="1"/>
              <a:t>material.draw</a:t>
            </a:r>
            <a:r>
              <a:rPr lang="en-US" baseline="0" dirty="0"/>
              <a:t>(), the properties are automatically committed to the respective uniforms. We do not have to manually acquire location handles and copy data to the uniforms any more.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346202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Mesh is a straightforward component</a:t>
            </a:r>
            <a:r>
              <a:rPr lang="en-US" baseline="0" dirty="0"/>
              <a:t> with two child components: material and geometry. The order is important, as when drawing happens, material has to be applied first, then the geometry drawn. Note that the draw method inherited from </a:t>
            </a:r>
            <a:r>
              <a:rPr lang="en-US" baseline="0" dirty="0" err="1"/>
              <a:t>UniformProvider</a:t>
            </a:r>
            <a:r>
              <a:rPr lang="en-US" baseline="0" dirty="0"/>
              <a:t> takes care of this fully. Per-mesh uniforms are unusual, we are unlikely to encounter any, but it would be possible to use some where it made sense (perhaps in a 3D model editor).</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30</a:t>
            </a:fld>
            <a:endParaRPr lang="en-US"/>
          </a:p>
        </p:txBody>
      </p:sp>
    </p:spTree>
    <p:extLst>
      <p:ext uri="{BB962C8B-B14F-4D97-AF65-F5344CB8AC3E}">
        <p14:creationId xmlns:p14="http://schemas.microsoft.com/office/powerpoint/2010/main" val="1627039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GameObject</a:t>
            </a:r>
            <a:r>
              <a:rPr lang="en-US" baseline="0" dirty="0"/>
              <a:t> is a component with one child: the mesh. It also has a position, orientation, and scale --- sufficient data to compute the model matrix. [Note that it would be possible to make position, roll, and scale constructor parameters. However, letting some other code pass in a Vec3 object could lead to confusing situations if a reference to that object is maintained outside of the class, and its x, y, z properties are changed externally.]</a:t>
            </a:r>
          </a:p>
          <a:p>
            <a:r>
              <a:rPr lang="en-US" baseline="0" dirty="0"/>
              <a:t>We may assume that most programs will declare and use the </a:t>
            </a:r>
            <a:r>
              <a:rPr lang="en-US" baseline="0" dirty="0" err="1"/>
              <a:t>gameObject.modelMatrix</a:t>
            </a:r>
            <a:r>
              <a:rPr lang="en-US" baseline="0" dirty="0"/>
              <a:t> uniform in their vertex shaders. Thus, this entry will be automatically added to the uniforms collection of every </a:t>
            </a:r>
            <a:r>
              <a:rPr lang="en-US" baseline="0" dirty="0" err="1"/>
              <a:t>GameObject</a:t>
            </a:r>
            <a:r>
              <a:rPr lang="en-US" baseline="0" dirty="0"/>
              <a:t>. However, manipulating the matrix is inconvenient, as we can only access it through the Uniform interface, which does not provide the methods that class Mat4 does for assembling transformations. We need this because setting the pos, roll, scale properties in itself is in no way sufficient to influence the shader.</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33</a:t>
            </a:fld>
            <a:endParaRPr lang="en-US"/>
          </a:p>
        </p:txBody>
      </p:sp>
    </p:spTree>
    <p:extLst>
      <p:ext uri="{BB962C8B-B14F-4D97-AF65-F5344CB8AC3E}">
        <p14:creationId xmlns:p14="http://schemas.microsoft.com/office/powerpoint/2010/main" val="3330122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having position, roll, and scale as constructor </a:t>
            </a:r>
            <a:r>
              <a:rPr lang="en-US" dirty="0" err="1"/>
              <a:t>paramters</a:t>
            </a:r>
            <a:r>
              <a:rPr lang="en-US" dirty="0"/>
              <a:t> of </a:t>
            </a:r>
            <a:r>
              <a:rPr lang="en-US" dirty="0" err="1"/>
              <a:t>GameObject</a:t>
            </a:r>
            <a:r>
              <a:rPr lang="en-US" dirty="0"/>
              <a:t> is not much of a detriment,</a:t>
            </a:r>
            <a:r>
              <a:rPr lang="en-US" baseline="0" dirty="0"/>
              <a:t> as we can use .apply{}. This invokes the code in {} with </a:t>
            </a:r>
            <a:r>
              <a:rPr lang="en-US" b="1" baseline="0" dirty="0"/>
              <a:t>this</a:t>
            </a:r>
            <a:r>
              <a:rPr lang="en-US" baseline="0" dirty="0"/>
              <a:t> referring to the game object itself, and we can adjust the properties. Note that position is a value. We cannot reassign it. However, we can call the </a:t>
            </a:r>
            <a:r>
              <a:rPr lang="en-US" b="1" baseline="0" dirty="0"/>
              <a:t>set </a:t>
            </a:r>
            <a:r>
              <a:rPr lang="en-US" baseline="0" dirty="0"/>
              <a:t>method to change its properties.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35</a:t>
            </a:fld>
            <a:endParaRPr lang="en-US"/>
          </a:p>
        </p:txBody>
      </p:sp>
    </p:spTree>
    <p:extLst>
      <p:ext uri="{BB962C8B-B14F-4D97-AF65-F5344CB8AC3E}">
        <p14:creationId xmlns:p14="http://schemas.microsoft.com/office/powerpoint/2010/main" val="4111045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40</a:t>
            </a:fld>
            <a:endParaRPr lang="en-US"/>
          </a:p>
        </p:txBody>
      </p:sp>
    </p:spTree>
    <p:extLst>
      <p:ext uri="{BB962C8B-B14F-4D97-AF65-F5344CB8AC3E}">
        <p14:creationId xmlns:p14="http://schemas.microsoft.com/office/powerpoint/2010/main" val="172806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noProof="0" dirty="0"/>
              <a:t>Stripping away the hardware resources, we see a simple hierarchy of classes. These (and some later additions) will be the components in out component-based programming scheme.</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129482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have different</a:t>
            </a:r>
            <a:r>
              <a:rPr lang="en-US" baseline="0" noProof="0" dirty="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217861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39970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25015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Material is</a:t>
            </a:r>
            <a:r>
              <a:rPr lang="en-US" baseline="0" noProof="0" dirty="0"/>
              <a:t> supposed to manage optical surface properties, one would think. Color, texture, matte vs shiny, golden or translucent, these sound like optical material properties. Indeed, if our </a:t>
            </a:r>
            <a:r>
              <a:rPr lang="en-US" baseline="0" noProof="0" dirty="0" err="1"/>
              <a:t>shaders</a:t>
            </a:r>
            <a:r>
              <a:rPr lang="en-US" baseline="0" noProof="0" dirty="0"/>
              <a:t> compute colors based on real world light transport, then these are the inputs they will require. How do </a:t>
            </a:r>
            <a:r>
              <a:rPr lang="en-US" baseline="0" noProof="0" dirty="0" err="1"/>
              <a:t>shaders</a:t>
            </a:r>
            <a:r>
              <a:rPr lang="en-US" baseline="0" noProof="0" dirty="0"/>
              <a:t> get inputs? Through uniforms!</a:t>
            </a:r>
          </a:p>
          <a:p>
            <a:endParaRPr lang="en-US" baseline="0" noProof="0" dirty="0"/>
          </a:p>
          <a:p>
            <a:r>
              <a:rPr lang="en-US" baseline="0" noProof="0" dirty="0"/>
              <a:t>So, at least for conventional </a:t>
            </a:r>
            <a:r>
              <a:rPr lang="en-US" baseline="0" noProof="0" dirty="0" err="1"/>
              <a:t>shaders</a:t>
            </a:r>
            <a:r>
              <a:rPr lang="en-US" baseline="0" noProof="0" dirty="0"/>
              <a:t> we will encounter in this course, the notions that mater</a:t>
            </a:r>
            <a:r>
              <a:rPr lang="hu-HU" baseline="0" noProof="0" dirty="0"/>
              <a:t>i</a:t>
            </a:r>
            <a:r>
              <a:rPr lang="en-US" baseline="0" noProof="0" dirty="0" err="1"/>
              <a:t>als</a:t>
            </a:r>
            <a:r>
              <a:rPr lang="en-US" baseline="0" noProof="0" dirty="0"/>
              <a:t> are collections of settings for uniforms, and that they store appearance properties, are in pretty good agreement. What those properties are, exactly, however, vary from </a:t>
            </a:r>
            <a:r>
              <a:rPr lang="en-US" baseline="0" noProof="0" dirty="0" err="1"/>
              <a:t>shader</a:t>
            </a:r>
            <a:r>
              <a:rPr lang="en-US" baseline="0" noProof="0" dirty="0"/>
              <a:t> to </a:t>
            </a:r>
            <a:r>
              <a:rPr lang="en-US" baseline="0" noProof="0" dirty="0" err="1"/>
              <a:t>shader</a:t>
            </a:r>
            <a:r>
              <a:rPr lang="en-US" baseline="0" noProof="0" dirty="0"/>
              <a:t> (e.g. solid color, or color texture, or shininess, or refractive index).</a:t>
            </a:r>
          </a:p>
          <a:p>
            <a:endParaRPr lang="en-US" baseline="0"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71018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a:t>
            </a:r>
            <a:r>
              <a:rPr lang="en-US" baseline="0" dirty="0"/>
              <a:t> a programming issue that we do not really know what properties a Material object is supposed to store. It depends on the </a:t>
            </a:r>
            <a:r>
              <a:rPr lang="en-US" baseline="0" dirty="0" err="1"/>
              <a:t>shaders</a:t>
            </a:r>
            <a:r>
              <a:rPr lang="en-US" baseline="0" dirty="0"/>
              <a:t> (the OpenGL program) it is using.</a:t>
            </a:r>
          </a:p>
          <a:p>
            <a:endParaRPr lang="en-US" baseline="0" dirty="0"/>
          </a:p>
          <a:p>
            <a:r>
              <a:rPr lang="en-US" baseline="0" dirty="0"/>
              <a:t>In </a:t>
            </a:r>
            <a:r>
              <a:rPr lang="hu-HU" baseline="0" dirty="0"/>
              <a:t>Kotlin</a:t>
            </a:r>
            <a:r>
              <a:rPr lang="en-US" baseline="0" dirty="0"/>
              <a:t>, we can use shader reflection to query the uniforms in runtime, and </a:t>
            </a:r>
            <a:r>
              <a:rPr lang="hu-HU" baseline="0" dirty="0"/>
              <a:t>store </a:t>
            </a:r>
            <a:r>
              <a:rPr lang="en-US" baseline="0" dirty="0"/>
              <a:t>the matching </a:t>
            </a:r>
            <a:r>
              <a:rPr lang="hu-HU" baseline="0" dirty="0"/>
              <a:t>variables in collections</a:t>
            </a:r>
            <a:r>
              <a:rPr lang="en-US" baseline="0" dirty="0"/>
              <a:t> </a:t>
            </a:r>
            <a:r>
              <a:rPr lang="hu-HU" baseline="0" dirty="0"/>
              <a:t>in </a:t>
            </a:r>
            <a:r>
              <a:rPr lang="en-US" baseline="0" dirty="0"/>
              <a:t>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4375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uniforms</a:t>
            </a:r>
            <a:r>
              <a:rPr lang="en-US" baseline="0" dirty="0"/>
              <a:t> are part of the material! In fact, quite a few of the ones we have seen so far are not.</a:t>
            </a:r>
          </a:p>
          <a:p>
            <a:endParaRPr lang="en-US" baseline="0" dirty="0"/>
          </a:p>
          <a:p>
            <a:r>
              <a:rPr lang="en-US" baseline="0" dirty="0"/>
              <a:t>The uniforms ‘</a:t>
            </a:r>
            <a:r>
              <a:rPr lang="hu-HU" baseline="0" dirty="0"/>
              <a:t>gameObject.p</a:t>
            </a:r>
            <a:r>
              <a:rPr lang="en-US" baseline="0" dirty="0" err="1"/>
              <a:t>osition</a:t>
            </a:r>
            <a:r>
              <a:rPr lang="en-US" baseline="0" dirty="0"/>
              <a:t>', '</a:t>
            </a:r>
            <a:r>
              <a:rPr lang="hu-HU" baseline="0" dirty="0" err="1"/>
              <a:t>gameObject</a:t>
            </a:r>
            <a:r>
              <a:rPr lang="hu-HU" baseline="0" dirty="0"/>
              <a:t>.</a:t>
            </a:r>
            <a:r>
              <a:rPr lang="en-US" baseline="0" dirty="0" err="1"/>
              <a:t>modelMatrix</a:t>
            </a:r>
            <a:r>
              <a:rPr lang="en-US" baseline="0" dirty="0"/>
              <a:t>' have nothing to do with appearance. In fact, two or more objects with the same appearance (same material), may very well have different model matrices.</a:t>
            </a:r>
          </a:p>
          <a:p>
            <a:endParaRPr lang="en-US" baseline="0" dirty="0"/>
          </a:p>
          <a:p>
            <a:r>
              <a:rPr lang="en-US" baseline="0" dirty="0"/>
              <a:t>Later, </a:t>
            </a:r>
            <a:r>
              <a:rPr lang="hu-HU" baseline="0" dirty="0"/>
              <a:t>camera.v</a:t>
            </a:r>
            <a:r>
              <a:rPr lang="en-US" baseline="0" dirty="0" err="1"/>
              <a:t>iew</a:t>
            </a:r>
            <a:r>
              <a:rPr lang="hu-HU" baseline="0" dirty="0" err="1"/>
              <a:t>Proj</a:t>
            </a:r>
            <a:r>
              <a:rPr lang="en-US" baseline="0" dirty="0"/>
              <a:t>Matrix, which </a:t>
            </a:r>
            <a:r>
              <a:rPr lang="hu-HU" baseline="0" dirty="0" err="1"/>
              <a:t>describes</a:t>
            </a:r>
            <a:r>
              <a:rPr lang="hu-HU" baseline="0" dirty="0"/>
              <a:t> </a:t>
            </a:r>
            <a:r>
              <a:rPr lang="hu-HU" baseline="0" dirty="0" err="1"/>
              <a:t>the</a:t>
            </a:r>
            <a:r>
              <a:rPr lang="hu-HU" baseline="0" dirty="0"/>
              <a:t> camera</a:t>
            </a:r>
            <a:r>
              <a:rPr lang="en-US" baseline="0" dirty="0"/>
              <a:t>, will also not be part of the material.</a:t>
            </a:r>
          </a:p>
          <a:p>
            <a:endParaRPr lang="en-US" baseline="0" dirty="0"/>
          </a:p>
          <a:p>
            <a:r>
              <a:rPr lang="en-US" baseline="0" dirty="0"/>
              <a:t>These uniforms either change only between frames (time, camera position [</a:t>
            </a:r>
            <a:r>
              <a:rPr lang="en-US" baseline="0" dirty="0" err="1"/>
              <a:t>a.k.a</a:t>
            </a:r>
            <a:r>
              <a:rPr lang="en-US" baseline="0" dirty="0"/>
              <a:t> eye position], </a:t>
            </a:r>
            <a:r>
              <a:rPr lang="en-US" baseline="0" dirty="0" err="1"/>
              <a:t>viewMatrix</a:t>
            </a:r>
            <a:r>
              <a:rPr lang="en-US" baseline="0" dirty="0"/>
              <a:t>, light positions and powers), or are different for each game object (</a:t>
            </a:r>
            <a:r>
              <a:rPr lang="en-US" baseline="0" dirty="0" err="1"/>
              <a:t>modelMatrix</a:t>
            </a:r>
            <a:r>
              <a:rPr lang="en-US" baseline="0" dirty="0"/>
              <a:t>, </a:t>
            </a:r>
            <a:r>
              <a:rPr lang="en-US" baseline="0" dirty="0" err="1"/>
              <a:t>modelViewMatrix</a:t>
            </a:r>
            <a:r>
              <a:rPr lang="en-US" baseline="0" dirty="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354699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8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16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5652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80279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43671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543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370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0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16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E7654-5F7C-48DD-8660-4430BBD90C95}" type="datetimeFigureOut">
              <a:rPr lang="en-US" smtClean="0"/>
              <a:pPr/>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CE768-A908-4CF0-8579-1C8F785CB907}" type="slidenum">
              <a:rPr lang="en-US" smtClean="0"/>
              <a:pPr/>
              <a:t>‹#›</a:t>
            </a:fld>
            <a:endParaRPr lang="en-US"/>
          </a:p>
        </p:txBody>
      </p:sp>
    </p:spTree>
    <p:extLst>
      <p:ext uri="{BB962C8B-B14F-4D97-AF65-F5344CB8AC3E}">
        <p14:creationId xmlns:p14="http://schemas.microsoft.com/office/powerpoint/2010/main" val="3659432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5390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337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lnSpc>
                <a:spcPct val="100000"/>
              </a:lnSpc>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2748611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908500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65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3/6/2022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3/6/2022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3/6/2022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3/6/2022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3/6/2022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3/6/2022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3/6/2022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1704237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3/6/2022</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37447068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rPr>
              <a:t>Computer </a:t>
            </a:r>
            <a:r>
              <a:rPr lang="hu-HU" dirty="0">
                <a:solidFill>
                  <a:srgbClr val="C00000"/>
                </a:solidFill>
              </a:rPr>
              <a:t>G</a:t>
            </a:r>
            <a:r>
              <a:rPr lang="en-US" dirty="0" err="1">
                <a:solidFill>
                  <a:srgbClr val="C00000"/>
                </a:solidFill>
              </a:rPr>
              <a:t>raphics</a:t>
            </a:r>
            <a:br>
              <a:rPr lang="hu-HU" dirty="0"/>
            </a:br>
            <a:r>
              <a:rPr lang="en-US" dirty="0"/>
              <a:t>Game Object Model</a:t>
            </a:r>
          </a:p>
        </p:txBody>
      </p:sp>
      <p:sp>
        <p:nvSpPr>
          <p:cNvPr id="3" name="Subtitle 2"/>
          <p:cNvSpPr>
            <a:spLocks noGrp="1"/>
          </p:cNvSpPr>
          <p:nvPr>
            <p:ph type="subTitle" idx="1"/>
          </p:nvPr>
        </p:nvSpPr>
        <p:spPr/>
        <p:txBody>
          <a:bodyPr>
            <a:normAutofit/>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211591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en-US" dirty="0"/>
              <a:t>all pipeline settings that concern object appearance</a:t>
            </a:r>
          </a:p>
          <a:p>
            <a:r>
              <a:rPr lang="en-US" dirty="0"/>
              <a:t>most importantly</a:t>
            </a:r>
          </a:p>
          <a:p>
            <a:pPr lvl="1"/>
            <a:r>
              <a:rPr lang="en-US" dirty="0"/>
              <a:t>what </a:t>
            </a:r>
            <a:r>
              <a:rPr lang="en-US" dirty="0" err="1"/>
              <a:t>WebGL</a:t>
            </a:r>
            <a:r>
              <a:rPr lang="en-US" dirty="0"/>
              <a:t> program (i.e. VS-FS combo) is used</a:t>
            </a:r>
          </a:p>
          <a:p>
            <a:pPr lvl="1"/>
            <a:r>
              <a:rPr lang="en-US" dirty="0"/>
              <a:t>with what uniform settings</a:t>
            </a:r>
          </a:p>
          <a:p>
            <a:pPr lvl="2"/>
            <a:r>
              <a:rPr lang="en-US" dirty="0"/>
              <a:t>e.g. </a:t>
            </a:r>
            <a:r>
              <a:rPr lang="en-US" dirty="0">
                <a:latin typeface="Consolas" panose="020B0609020204030204" pitchFamily="49" charset="0"/>
                <a:cs typeface="Consolas" panose="020B0609020204030204" pitchFamily="49" charset="0"/>
              </a:rPr>
              <a:t>color</a:t>
            </a:r>
            <a:r>
              <a:rPr lang="en-US" dirty="0"/>
              <a:t>, </a:t>
            </a:r>
            <a:r>
              <a:rPr lang="en-US" dirty="0" err="1">
                <a:latin typeface="Consolas" panose="020B0609020204030204" pitchFamily="49" charset="0"/>
                <a:cs typeface="Consolas" panose="020B0609020204030204" pitchFamily="49" charset="0"/>
              </a:rPr>
              <a:t>stripeWidth</a:t>
            </a:r>
            <a:endParaRPr lang="en-US" dirty="0">
              <a:latin typeface="Consolas" panose="020B0609020204030204" pitchFamily="49" charset="0"/>
              <a:cs typeface="Consolas" panose="020B0609020204030204" pitchFamily="49" charset="0"/>
            </a:endParaRPr>
          </a:p>
          <a:p>
            <a:pPr lvl="2"/>
            <a:r>
              <a:rPr lang="en-US" dirty="0">
                <a:cs typeface="Consolas" panose="020B0609020204030204" pitchFamily="49" charset="0"/>
              </a:rPr>
              <a:t>later, this will include textures</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97411"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a:off x="4226859" y="3986114"/>
              <a:ext cx="5273"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709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material, then</a:t>
            </a:r>
            <a:r>
              <a:rPr lang="hu-HU"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 collection of render settings shared by several objects</a:t>
            </a:r>
            <a:endParaRPr lang="hu-HU" dirty="0"/>
          </a:p>
          <a:p>
            <a:pPr lvl="1"/>
            <a:r>
              <a:rPr lang="en-US" dirty="0"/>
              <a:t>which of all settings concern the material is fixed</a:t>
            </a:r>
            <a:endParaRPr lang="hu-HU" dirty="0"/>
          </a:p>
          <a:p>
            <a:pPr lvl="1"/>
            <a:r>
              <a:rPr lang="en-US" dirty="0"/>
              <a:t>decided when planning the material system</a:t>
            </a:r>
            <a:endParaRPr lang="hu-HU" dirty="0"/>
          </a:p>
          <a:p>
            <a:pPr marL="514350" indent="-514350">
              <a:buFont typeface="+mj-lt"/>
              <a:buAutoNum type="arabicPeriod"/>
            </a:pPr>
            <a:r>
              <a:rPr lang="en-US" dirty="0"/>
              <a:t>Everything in the Mesh outside of geometry</a:t>
            </a:r>
            <a:endParaRPr lang="hu-HU" dirty="0"/>
          </a:p>
          <a:p>
            <a:pPr marL="514350" indent="-514350">
              <a:buFont typeface="+mj-lt"/>
              <a:buAutoNum type="arabicPeriod"/>
            </a:pPr>
            <a:endParaRPr lang="hu-HU" dirty="0"/>
          </a:p>
          <a:p>
            <a:pPr marL="514350" indent="-514350">
              <a:buFont typeface="+mj-lt"/>
              <a:buAutoNum type="arabicPeriod"/>
            </a:pPr>
            <a:r>
              <a:rPr lang="en-US" dirty="0"/>
              <a:t>optical surface properties???</a:t>
            </a:r>
          </a:p>
        </p:txBody>
      </p:sp>
    </p:spTree>
    <p:extLst>
      <p:ext uri="{BB962C8B-B14F-4D97-AF65-F5344CB8AC3E}">
        <p14:creationId xmlns:p14="http://schemas.microsoft.com/office/powerpoint/2010/main" val="285966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textures in material</a:t>
            </a:r>
          </a:p>
        </p:txBody>
      </p:sp>
      <p:sp>
        <p:nvSpPr>
          <p:cNvPr id="3" name="Content Placeholder 2"/>
          <p:cNvSpPr>
            <a:spLocks noGrp="1"/>
          </p:cNvSpPr>
          <p:nvPr>
            <p:ph idx="1"/>
          </p:nvPr>
        </p:nvSpPr>
        <p:spPr/>
        <p:txBody>
          <a:bodyPr/>
          <a:lstStyle/>
          <a:p>
            <a:r>
              <a:rPr lang="en-US" dirty="0"/>
              <a:t>two materials may use the same </a:t>
            </a:r>
            <a:r>
              <a:rPr lang="en-US" dirty="0" err="1"/>
              <a:t>WebGL</a:t>
            </a:r>
            <a:r>
              <a:rPr lang="en-US" dirty="0"/>
              <a:t> program</a:t>
            </a:r>
            <a:endParaRPr lang="hu-HU" dirty="0"/>
          </a:p>
          <a:p>
            <a:r>
              <a:rPr lang="en-US" dirty="0"/>
              <a:t>but with different texture, color settings</a:t>
            </a:r>
            <a:endParaRPr lang="hu-HU" dirty="0"/>
          </a:p>
          <a:p>
            <a:r>
              <a:rPr lang="en-US" dirty="0"/>
              <a:t>all materials should store their own values for uniforms, including texture bindings</a:t>
            </a:r>
            <a:endParaRPr lang="hu-HU" dirty="0"/>
          </a:p>
          <a:p>
            <a:pPr lvl="1"/>
            <a:r>
              <a:rPr lang="en-US" dirty="0"/>
              <a:t>materials need to reflect uniforms used in </a:t>
            </a:r>
            <a:r>
              <a:rPr lang="en-US" dirty="0" err="1"/>
              <a:t>shaders</a:t>
            </a:r>
            <a:endParaRPr lang="hu-HU" dirty="0"/>
          </a:p>
          <a:p>
            <a:pPr lvl="1"/>
            <a:r>
              <a:rPr lang="en-US" dirty="0"/>
              <a:t>how?</a:t>
            </a:r>
          </a:p>
          <a:p>
            <a:pPr lvl="2"/>
            <a:r>
              <a:rPr lang="en-US" dirty="0"/>
              <a:t>JS: metaprogramming</a:t>
            </a:r>
          </a:p>
        </p:txBody>
      </p:sp>
    </p:spTree>
    <p:extLst>
      <p:ext uri="{BB962C8B-B14F-4D97-AF65-F5344CB8AC3E}">
        <p14:creationId xmlns:p14="http://schemas.microsoft.com/office/powerpoint/2010/main" val="346054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not in the material?</a:t>
            </a:r>
          </a:p>
        </p:txBody>
      </p:sp>
      <p:sp>
        <p:nvSpPr>
          <p:cNvPr id="3" name="Content Placeholder 2"/>
          <p:cNvSpPr>
            <a:spLocks noGrp="1"/>
          </p:cNvSpPr>
          <p:nvPr>
            <p:ph idx="1"/>
          </p:nvPr>
        </p:nvSpPr>
        <p:spPr/>
        <p:txBody>
          <a:bodyPr/>
          <a:lstStyle/>
          <a:p>
            <a:r>
              <a:rPr lang="hu-HU" dirty="0"/>
              <a:t>per </a:t>
            </a:r>
            <a:r>
              <a:rPr lang="hu-HU" dirty="0" err="1"/>
              <a:t>frame</a:t>
            </a:r>
            <a:endParaRPr lang="hu-HU" dirty="0"/>
          </a:p>
          <a:p>
            <a:pPr lvl="1"/>
            <a:r>
              <a:rPr lang="en-US" dirty="0"/>
              <a:t>camera matrices, light source properties</a:t>
            </a:r>
            <a:endParaRPr lang="hu-HU" dirty="0"/>
          </a:p>
          <a:p>
            <a:r>
              <a:rPr lang="hu-HU" dirty="0"/>
              <a:t>per </a:t>
            </a:r>
            <a:r>
              <a:rPr lang="hu-HU" dirty="0" err="1"/>
              <a:t>object</a:t>
            </a:r>
            <a:endParaRPr lang="hu-HU" dirty="0"/>
          </a:p>
          <a:p>
            <a:pPr lvl="1"/>
            <a:r>
              <a:rPr lang="en-US" dirty="0"/>
              <a:t>model matrix, animation phase</a:t>
            </a:r>
            <a:endParaRPr lang="hu-HU" dirty="0"/>
          </a:p>
          <a:p>
            <a:pPr marL="457200" lvl="1" indent="0">
              <a:buNone/>
            </a:pPr>
            <a:endParaRPr lang="hu-HU" dirty="0"/>
          </a:p>
          <a:p>
            <a:r>
              <a:rPr lang="en-US" dirty="0"/>
              <a:t>these also have to be set before any draw operation</a:t>
            </a:r>
            <a:endParaRPr lang="hu-HU" dirty="0"/>
          </a:p>
        </p:txBody>
      </p:sp>
    </p:spTree>
    <p:extLst>
      <p:ext uri="{BB962C8B-B14F-4D97-AF65-F5344CB8AC3E}">
        <p14:creationId xmlns:p14="http://schemas.microsoft.com/office/powerpoint/2010/main" val="420063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Per-material and non-per-material uniforms</a:t>
            </a:r>
          </a:p>
        </p:txBody>
      </p:sp>
      <p:sp>
        <p:nvSpPr>
          <p:cNvPr id="4" name="Content Placeholder 3"/>
          <p:cNvSpPr>
            <a:spLocks noGrp="1"/>
          </p:cNvSpPr>
          <p:nvPr>
            <p:ph idx="1"/>
          </p:nvPr>
        </p:nvSpPr>
        <p:spPr/>
        <p:txBody>
          <a:bodyPr/>
          <a:lstStyle/>
          <a:p>
            <a:r>
              <a:rPr lang="en-US" dirty="0"/>
              <a:t>materials are static: color, texture set at creation, never changed</a:t>
            </a:r>
            <a:endParaRPr lang="hu-HU" dirty="0"/>
          </a:p>
          <a:p>
            <a:pPr lvl="1"/>
            <a:r>
              <a:rPr lang="en-US" dirty="0"/>
              <a:t>That is why having a variable instance in every material object is useful. We set its value at material creation, and just commit it to the uniform before drawing something with the material.</a:t>
            </a:r>
            <a:endParaRPr lang="hu-HU" dirty="0"/>
          </a:p>
          <a:p>
            <a:r>
              <a:rPr lang="en-US" dirty="0"/>
              <a:t>But per-frame or per-object uniforms change all the time.</a:t>
            </a:r>
          </a:p>
        </p:txBody>
      </p:sp>
    </p:spTree>
    <p:extLst>
      <p:ext uri="{BB962C8B-B14F-4D97-AF65-F5344CB8AC3E}">
        <p14:creationId xmlns:p14="http://schemas.microsoft.com/office/powerpoint/2010/main" val="125775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Component</a:t>
            </a:r>
            <a:r>
              <a:rPr lang="hu-HU" dirty="0"/>
              <a:t> </a:t>
            </a:r>
            <a:r>
              <a:rPr lang="hu-HU" dirty="0" err="1"/>
              <a:t>reuse</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094391" y="6049894"/>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p:txBody>
      </p:sp>
      <p:sp>
        <p:nvSpPr>
          <p:cNvPr id="88" name="Rounded Rectangle 87"/>
          <p:cNvSpPr/>
          <p:nvPr/>
        </p:nvSpPr>
        <p:spPr>
          <a:xfrm>
            <a:off x="3982979" y="6052407"/>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p:txBody>
      </p:sp>
      <p:sp>
        <p:nvSpPr>
          <p:cNvPr id="89" name="Rounded Rectangle 88"/>
          <p:cNvSpPr/>
          <p:nvPr/>
        </p:nvSpPr>
        <p:spPr>
          <a:xfrm>
            <a:off x="5779279"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solidColor</a:t>
            </a:r>
            <a:endParaRPr lang="en-US" dirty="0">
              <a:solidFill>
                <a:srgbClr val="FF0000"/>
              </a:solidFill>
            </a:endParaRPr>
          </a:p>
        </p:txBody>
      </p:sp>
      <p:sp>
        <p:nvSpPr>
          <p:cNvPr id="90" name="Rounded Rectangle 89"/>
          <p:cNvSpPr/>
          <p:nvPr/>
        </p:nvSpPr>
        <p:spPr>
          <a:xfrm>
            <a:off x="7094443"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blinkFreq</a:t>
            </a:r>
            <a:endParaRPr lang="en-US" dirty="0">
              <a:solidFill>
                <a:srgbClr val="FF0000"/>
              </a:solidFill>
            </a:endParaRPr>
          </a:p>
        </p:txBody>
      </p:sp>
      <p:sp>
        <p:nvSpPr>
          <p:cNvPr id="91" name="Rounded Rectangle 90"/>
          <p:cNvSpPr/>
          <p:nvPr/>
        </p:nvSpPr>
        <p:spPr>
          <a:xfrm>
            <a:off x="8561768" y="6035598"/>
            <a:ext cx="1462859"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stripeWidth</a:t>
            </a:r>
            <a:endParaRPr lang="en-US" dirty="0">
              <a:solidFill>
                <a:srgbClr val="FF0000"/>
              </a:solidFill>
            </a:endParaRPr>
          </a:p>
        </p:txBody>
      </p:sp>
    </p:spTree>
    <p:extLst>
      <p:ext uri="{BB962C8B-B14F-4D97-AF65-F5344CB8AC3E}">
        <p14:creationId xmlns:p14="http://schemas.microsoft.com/office/powerpoint/2010/main" val="3979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1"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1"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1"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1"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1"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1"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1"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1"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1"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1"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4" grpId="1" animBg="1"/>
      <p:bldP spid="25" grpId="1" animBg="1"/>
      <p:bldP spid="32" grpId="1" animBg="1"/>
      <p:bldP spid="39" grpId="1" animBg="1"/>
      <p:bldP spid="62" grpId="1" animBg="1"/>
      <p:bldP spid="63" grpId="1" animBg="1"/>
      <p:bldP spid="70" grpId="1" animBg="1"/>
      <p:bldP spid="95" grpId="1" animBg="1"/>
      <p:bldP spid="108" grpId="1" animBg="1"/>
      <p:bldP spid="118" grpId="1" animBg="1"/>
      <p:bldP spid="6" grpId="0" animBg="1"/>
      <p:bldP spid="88" grpId="0" animBg="1"/>
      <p:bldP spid="89" grpId="0" animBg="1"/>
      <p:bldP spid="90"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err="1"/>
              <a:t>examine</a:t>
            </a:r>
            <a:r>
              <a:rPr lang="hu-HU" dirty="0"/>
              <a:t> </a:t>
            </a:r>
            <a:r>
              <a:rPr lang="hu-HU" dirty="0" err="1"/>
              <a:t>compiled</a:t>
            </a:r>
            <a:r>
              <a:rPr lang="hu-HU" dirty="0"/>
              <a:t> and linked </a:t>
            </a:r>
            <a:r>
              <a:rPr lang="hu-HU" b="1" dirty="0" err="1">
                <a:solidFill>
                  <a:srgbClr val="FF0000"/>
                </a:solidFill>
              </a:rPr>
              <a:t>programs</a:t>
            </a:r>
            <a:endParaRPr lang="en-US" b="1" dirty="0">
              <a:solidFill>
                <a:srgbClr val="FF0000"/>
              </a:solidFill>
            </a:endParaRPr>
          </a:p>
          <a:p>
            <a:pPr lvl="1"/>
            <a:r>
              <a:rPr lang="hu-HU" dirty="0" err="1"/>
              <a:t>get</a:t>
            </a:r>
            <a:r>
              <a:rPr lang="hu-HU" dirty="0"/>
              <a:t> </a:t>
            </a:r>
            <a:r>
              <a:rPr lang="hu-HU" dirty="0" err="1"/>
              <a:t>info</a:t>
            </a:r>
            <a:r>
              <a:rPr lang="hu-HU" dirty="0"/>
              <a:t> </a:t>
            </a:r>
            <a:r>
              <a:rPr lang="hu-HU" dirty="0" err="1"/>
              <a:t>about</a:t>
            </a:r>
            <a:r>
              <a:rPr lang="hu-HU" dirty="0"/>
              <a:t> </a:t>
            </a:r>
            <a:r>
              <a:rPr lang="en-US" b="1" dirty="0"/>
              <a:t>uniform variables</a:t>
            </a:r>
            <a:r>
              <a:rPr lang="hu-HU" b="1" dirty="0"/>
              <a:t> </a:t>
            </a:r>
            <a:r>
              <a:rPr lang="hu-HU" dirty="0" err="1"/>
              <a:t>in</a:t>
            </a:r>
            <a:r>
              <a:rPr lang="hu-HU" dirty="0"/>
              <a:t> </a:t>
            </a:r>
            <a:r>
              <a:rPr lang="hu-HU" dirty="0" err="1"/>
              <a:t>the</a:t>
            </a:r>
            <a:r>
              <a:rPr lang="hu-HU" dirty="0"/>
              <a:t> </a:t>
            </a:r>
            <a:r>
              <a:rPr lang="en-US" dirty="0"/>
              <a:t>vertex and fragment shaders</a:t>
            </a:r>
          </a:p>
          <a:p>
            <a:pPr lvl="1"/>
            <a:r>
              <a:rPr lang="hu-HU" dirty="0"/>
              <a:t>we are going to use this to create matching Kotlin properties </a:t>
            </a:r>
          </a:p>
          <a:p>
            <a:pPr lvl="1"/>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getProgramParameter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WebGLRenderingContext</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C4FCD"/>
                </a:solidFill>
                <a:latin typeface="Consolas" panose="020B0609020204030204" pitchFamily="49" charset="0"/>
                <a:ea typeface="Times New Roman" panose="02020603050405020304" pitchFamily="18" charset="0"/>
                <a:cs typeface="Times New Roman" panose="02020603050405020304" pitchFamily="18" charset="0"/>
              </a:rPr>
              <a:t>ACTIVE_UNIFORMS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as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until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getActiveUniform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GL.FLOAT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00"/>
                </a:solidFill>
                <a:latin typeface="Consolas" panose="020B0609020204030204" pitchFamily="49" charset="0"/>
                <a:ea typeface="Times New Roman" panose="02020603050405020304" pitchFamily="18" charset="0"/>
              </a:rPr>
              <a:t>location </a:t>
            </a:r>
            <a:r>
              <a:rPr lang="en-US" sz="2000" dirty="0">
                <a:solidFill>
                  <a:srgbClr val="C7004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getUniformLocation</a:t>
            </a:r>
            <a:r>
              <a:rPr lang="en-US" sz="2000" dirty="0">
                <a:solidFill>
                  <a:srgbClr val="00000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rPr>
              <a:t>, glUniform</a:t>
            </a:r>
            <a:r>
              <a:rPr lang="en-US" sz="2000" dirty="0">
                <a:solidFill>
                  <a:srgbClr val="C70040"/>
                </a:solidFill>
                <a:latin typeface="Consolas" panose="020B0609020204030204" pitchFamily="49" charset="0"/>
                <a:ea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rPr>
              <a:t>name)</a:t>
            </a:r>
            <a:r>
              <a:rPr lang="en-US" sz="2000" dirty="0">
                <a:solidFill>
                  <a:srgbClr val="C70040"/>
                </a:solidFill>
                <a:latin typeface="Consolas" panose="020B0609020204030204" pitchFamily="49" charset="0"/>
                <a:ea typeface="Times New Roman" panose="02020603050405020304" pitchFamily="18" charset="0"/>
              </a:rPr>
              <a:t>!!</a:t>
            </a:r>
            <a:endParaRPr lang="en-US" sz="2000" dirty="0">
              <a:latin typeface="Consolas" panose="020B0609020204030204" pitchFamily="49" charset="0"/>
              <a:ea typeface="Times New Roman" panose="02020603050405020304" pitchFamily="18" charset="0"/>
              <a:cs typeface="Consolas" panose="020B0609020204030204" pitchFamily="49" charset="0"/>
            </a:endParaRPr>
          </a:p>
          <a:p>
            <a:r>
              <a:rPr lang="hu-HU" sz="2000" dirty="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9813304" y="4148733"/>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1437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25" name="Rectangle 24"/>
          <p:cNvSpPr/>
          <p:nvPr/>
        </p:nvSpPr>
        <p:spPr>
          <a:xfrm>
            <a:off x="41746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sp>
        <p:nvSpPr>
          <p:cNvPr id="32" name="Rectangle 31"/>
          <p:cNvSpPr/>
          <p:nvPr/>
        </p:nvSpPr>
        <p:spPr>
          <a:xfrm>
            <a:off x="6056621" y="5219946"/>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sp>
        <p:nvSpPr>
          <p:cNvPr id="39" name="Rectangle 38"/>
          <p:cNvSpPr/>
          <p:nvPr/>
        </p:nvSpPr>
        <p:spPr>
          <a:xfrm>
            <a:off x="7956177" y="5233007"/>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sp>
        <p:nvSpPr>
          <p:cNvPr id="48" name="Rectangle 47"/>
          <p:cNvSpPr/>
          <p:nvPr/>
        </p:nvSpPr>
        <p:spPr>
          <a:xfrm>
            <a:off x="2460166" y="4368262"/>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67" y="4883357"/>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1" y="4374793"/>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19" y="4371974"/>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67" y="4889888"/>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67" y="4887069"/>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0" y="4388684"/>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0" y="4903779"/>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0" y="3611618"/>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19" y="3512706"/>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38" y="3581595"/>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86" y="2736654"/>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397" y="3233692"/>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67" y="3233692"/>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5" y="2630899"/>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57" y="3220206"/>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19" y="3268766"/>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37" y="2679459"/>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09" y="3268766"/>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5" y="2704063"/>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2" y="3220206"/>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2" y="3219158"/>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89" y="3219158"/>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5" y="2720375"/>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3" y="3163477"/>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19" y="3163477"/>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76" y="3568813"/>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2" y="2771894"/>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67" y="3256211"/>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1" y="3256211"/>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4" y="4409256"/>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36" y="4924351"/>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3" y="5253579"/>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55" name="Rectangle 154"/>
          <p:cNvSpPr/>
          <p:nvPr/>
        </p:nvSpPr>
        <p:spPr>
          <a:xfrm>
            <a:off x="10770527" y="2732828"/>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496" y="3217145"/>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5" y="3217145"/>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3" y="366365"/>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3" y="365125"/>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28" y="1935765"/>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1" y="1155036"/>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59" y="3895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5" y="726934"/>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78" y="3723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5" y="709784"/>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78" y="390487"/>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5" y="727881"/>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87" y="7465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5" y="1083984"/>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88" name="Rounded Rectangle 87"/>
          <p:cNvSpPr/>
          <p:nvPr/>
        </p:nvSpPr>
        <p:spPr>
          <a:xfrm>
            <a:off x="4045823"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a:p>
            <a:pPr algn="ctr"/>
            <a:r>
              <a:rPr lang="en-US" dirty="0" err="1">
                <a:solidFill>
                  <a:srgbClr val="FF0000"/>
                </a:solidFill>
              </a:rPr>
              <a:t>solidColor</a:t>
            </a:r>
            <a:endParaRPr lang="en-US" dirty="0">
              <a:solidFill>
                <a:srgbClr val="FF0000"/>
              </a:solidFill>
            </a:endParaRPr>
          </a:p>
        </p:txBody>
      </p:sp>
      <p:sp>
        <p:nvSpPr>
          <p:cNvPr id="89" name="Rounded Rectangle 88"/>
          <p:cNvSpPr/>
          <p:nvPr/>
        </p:nvSpPr>
        <p:spPr>
          <a:xfrm>
            <a:off x="6076200" y="5652776"/>
            <a:ext cx="1566375"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p:txBody>
      </p:sp>
      <p:sp>
        <p:nvSpPr>
          <p:cNvPr id="92" name="Rounded Rectangle 91"/>
          <p:cNvSpPr/>
          <p:nvPr/>
        </p:nvSpPr>
        <p:spPr>
          <a:xfrm>
            <a:off x="8105498" y="5652776"/>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sp>
        <p:nvSpPr>
          <p:cNvPr id="93" name="Rounded Rectangle 92"/>
          <p:cNvSpPr/>
          <p:nvPr/>
        </p:nvSpPr>
        <p:spPr>
          <a:xfrm>
            <a:off x="10240741" y="5666855"/>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cxnSp>
        <p:nvCxnSpPr>
          <p:cNvPr id="11" name="Straight Connector 10"/>
          <p:cNvCxnSpPr/>
          <p:nvPr/>
        </p:nvCxnSpPr>
        <p:spPr>
          <a:xfrm>
            <a:off x="311286" y="6177064"/>
            <a:ext cx="1245140" cy="3404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41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11" name="Rounded Rectangle 10"/>
          <p:cNvSpPr/>
          <p:nvPr/>
        </p:nvSpPr>
        <p:spPr>
          <a:xfrm>
            <a:off x="6805615" y="1427158"/>
            <a:ext cx="5134697" cy="4572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0000"/>
                </a:solidFill>
                <a:latin typeface="Whipsmart" panose="020B0502030203050204" pitchFamily="34" charset="0"/>
              </a:rPr>
              <a:t>to draw game object:</a:t>
            </a:r>
          </a:p>
          <a:p>
            <a:pPr marL="742950" indent="-742950">
              <a:buFont typeface="+mj-lt"/>
              <a:buAutoNum type="arabicPeriod"/>
            </a:pPr>
            <a:r>
              <a:rPr lang="en-US" sz="3600" dirty="0">
                <a:solidFill>
                  <a:srgbClr val="FF0000"/>
                </a:solidFill>
                <a:latin typeface="Whipsmart" panose="020B0502030203050204" pitchFamily="34" charset="0"/>
              </a:rPr>
              <a:t>set </a:t>
            </a:r>
            <a:r>
              <a:rPr lang="en-US" sz="3600" dirty="0" err="1">
                <a:solidFill>
                  <a:srgbClr val="FF0000"/>
                </a:solidFill>
                <a:latin typeface="Whipsmart" panose="020B0502030203050204" pitchFamily="34" charset="0"/>
              </a:rPr>
              <a:t>gl</a:t>
            </a:r>
            <a:r>
              <a:rPr lang="en-US" sz="3600" dirty="0">
                <a:solidFill>
                  <a:srgbClr val="FF0000"/>
                </a:solidFill>
                <a:latin typeface="Whipsmart" panose="020B0502030203050204" pitchFamily="34" charset="0"/>
              </a:rPr>
              <a:t> program use</a:t>
            </a:r>
          </a:p>
          <a:p>
            <a:pPr marL="742950" indent="-742950">
              <a:buFont typeface="+mj-lt"/>
              <a:buAutoNum type="arabicPeriod"/>
            </a:pPr>
            <a:r>
              <a:rPr lang="en-US" sz="3600" dirty="0">
                <a:solidFill>
                  <a:srgbClr val="FF0000"/>
                </a:solidFill>
                <a:latin typeface="Whipsmart" panose="020B0502030203050204" pitchFamily="34" charset="0"/>
              </a:rPr>
              <a:t>set uniforms</a:t>
            </a:r>
          </a:p>
          <a:p>
            <a:pPr marL="1200150" lvl="1" indent="-742950">
              <a:buFont typeface="Arial" panose="020B0604020202020204" pitchFamily="34" charset="0"/>
              <a:buChar char="•"/>
            </a:pPr>
            <a:r>
              <a:rPr lang="en-US" sz="3600" dirty="0">
                <a:solidFill>
                  <a:srgbClr val="FF0000"/>
                </a:solidFill>
                <a:latin typeface="Whipsmart" panose="020B0502030203050204" pitchFamily="34" charset="0"/>
              </a:rPr>
              <a:t>from where?</a:t>
            </a:r>
          </a:p>
          <a:p>
            <a:pPr marL="742950" indent="-742950">
              <a:buFont typeface="+mj-lt"/>
              <a:buAutoNum type="arabicPeriod"/>
            </a:pPr>
            <a:r>
              <a:rPr lang="en-US" sz="3600" dirty="0">
                <a:solidFill>
                  <a:srgbClr val="FF0000"/>
                </a:solidFill>
                <a:latin typeface="Whipsmart" panose="020B0502030203050204" pitchFamily="34" charset="0"/>
              </a:rPr>
              <a:t>draw geometry</a:t>
            </a:r>
          </a:p>
        </p:txBody>
      </p:sp>
      <p:sp>
        <p:nvSpPr>
          <p:cNvPr id="81" name="Rounded Rectangle 80"/>
          <p:cNvSpPr/>
          <p:nvPr/>
        </p:nvSpPr>
        <p:spPr>
          <a:xfrm>
            <a:off x="4302859" y="4713002"/>
            <a:ext cx="2533327" cy="5150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solidColor</a:t>
            </a:r>
            <a:r>
              <a:rPr lang="en-US" dirty="0">
                <a:solidFill>
                  <a:srgbClr val="FF0000"/>
                </a:solidFill>
                <a:latin typeface="Consolas" panose="020B0609020204030204" pitchFamily="49" charset="0"/>
              </a:rPr>
              <a:t>"]</a:t>
            </a:r>
          </a:p>
        </p:txBody>
      </p:sp>
      <p:sp>
        <p:nvSpPr>
          <p:cNvPr id="82" name="Rounded Rectangle 81"/>
          <p:cNvSpPr/>
          <p:nvPr/>
        </p:nvSpPr>
        <p:spPr>
          <a:xfrm>
            <a:off x="6791335" y="768328"/>
            <a:ext cx="2673678" cy="455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modelMatrix</a:t>
            </a:r>
            <a:r>
              <a:rPr lang="en-US" dirty="0">
                <a:solidFill>
                  <a:srgbClr val="FF0000"/>
                </a:solidFill>
                <a:latin typeface="Consolas" panose="020B0609020204030204" pitchFamily="49" charset="0"/>
              </a:rPr>
              <a:t>"]</a:t>
            </a:r>
          </a:p>
        </p:txBody>
      </p:sp>
      <p:grpSp>
        <p:nvGrpSpPr>
          <p:cNvPr id="17" name="Group 16"/>
          <p:cNvGrpSpPr/>
          <p:nvPr/>
        </p:nvGrpSpPr>
        <p:grpSpPr>
          <a:xfrm rot="777579">
            <a:off x="4265853" y="261889"/>
            <a:ext cx="2458179" cy="378673"/>
            <a:chOff x="4159193" y="483861"/>
            <a:chExt cx="2458179" cy="378673"/>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GameObject#draw</a:t>
              </a:r>
              <a:r>
                <a:rPr lang="en-US" dirty="0">
                  <a:latin typeface="Consolas" panose="020B0609020204030204" pitchFamily="49" charset="0"/>
                </a:rPr>
                <a:t>()</a:t>
              </a:r>
            </a:p>
          </p:txBody>
        </p:sp>
      </p:grpSp>
      <p:grpSp>
        <p:nvGrpSpPr>
          <p:cNvPr id="84" name="Group 83"/>
          <p:cNvGrpSpPr/>
          <p:nvPr/>
        </p:nvGrpSpPr>
        <p:grpSpPr>
          <a:xfrm rot="8461895">
            <a:off x="4418541" y="939838"/>
            <a:ext cx="2458179" cy="1112070"/>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905463"/>
              <a:ext cx="2458179" cy="369332"/>
            </a:xfrm>
            <a:prstGeom prst="rect">
              <a:avLst/>
            </a:prstGeom>
            <a:noFill/>
          </p:spPr>
          <p:txBody>
            <a:bodyPr wrap="square" rtlCol="0">
              <a:spAutoFit/>
            </a:bodyPr>
            <a:lstStyle/>
            <a:p>
              <a:r>
                <a:rPr lang="en-US" dirty="0" err="1">
                  <a:latin typeface="Consolas" panose="020B0609020204030204" pitchFamily="49" charset="0"/>
                </a:rPr>
                <a:t>Mesh#draw</a:t>
              </a:r>
              <a:r>
                <a:rPr lang="en-US" dirty="0">
                  <a:latin typeface="Consolas" panose="020B0609020204030204" pitchFamily="49" charset="0"/>
                </a:rPr>
                <a:t>()</a:t>
              </a:r>
            </a:p>
          </p:txBody>
        </p:sp>
      </p:grpSp>
      <p:grpSp>
        <p:nvGrpSpPr>
          <p:cNvPr id="91" name="Group 90"/>
          <p:cNvGrpSpPr/>
          <p:nvPr/>
        </p:nvGrpSpPr>
        <p:grpSpPr>
          <a:xfrm rot="10045984">
            <a:off x="3689871" y="4907999"/>
            <a:ext cx="2711459" cy="1067735"/>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Program#draw</a:t>
              </a:r>
              <a:r>
                <a:rPr lang="en-US" dirty="0">
                  <a:latin typeface="Consolas" panose="020B0609020204030204" pitchFamily="49" charset="0"/>
                </a:rPr>
                <a:t>()</a:t>
              </a:r>
            </a:p>
          </p:txBody>
        </p:sp>
      </p:grpSp>
      <p:grpSp>
        <p:nvGrpSpPr>
          <p:cNvPr id="98" name="Group 97"/>
          <p:cNvGrpSpPr/>
          <p:nvPr/>
        </p:nvGrpSpPr>
        <p:grpSpPr>
          <a:xfrm rot="4128179">
            <a:off x="3911954" y="3559355"/>
            <a:ext cx="2458179" cy="378673"/>
            <a:chOff x="4159193" y="483861"/>
            <a:chExt cx="2458179" cy="378673"/>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Material#draw</a:t>
              </a:r>
              <a:r>
                <a:rPr lang="en-US" dirty="0">
                  <a:latin typeface="Consolas" panose="020B0609020204030204" pitchFamily="49" charset="0"/>
                </a:rPr>
                <a:t>()</a:t>
              </a:r>
            </a:p>
          </p:txBody>
        </p:sp>
      </p:grpSp>
      <p:grpSp>
        <p:nvGrpSpPr>
          <p:cNvPr id="104" name="Group 103"/>
          <p:cNvGrpSpPr/>
          <p:nvPr/>
        </p:nvGrpSpPr>
        <p:grpSpPr>
          <a:xfrm rot="8461895">
            <a:off x="2745752" y="2323320"/>
            <a:ext cx="2711459" cy="1067735"/>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Star#draw</a:t>
              </a:r>
              <a:r>
                <a:rPr lang="en-US" dirty="0">
                  <a:latin typeface="Consolas" panose="020B0609020204030204" pitchFamily="49" charset="0"/>
                </a:rPr>
                <a:t>()</a:t>
              </a:r>
            </a:p>
          </p:txBody>
        </p:sp>
      </p:grpSp>
      <p:sp>
        <p:nvSpPr>
          <p:cNvPr id="107" name="Rounded Rectangle 106"/>
          <p:cNvSpPr/>
          <p:nvPr/>
        </p:nvSpPr>
        <p:spPr>
          <a:xfrm>
            <a:off x="8186621" y="5994651"/>
            <a:ext cx="4000873"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provided by component in call chain</a:t>
            </a:r>
          </a:p>
        </p:txBody>
      </p:sp>
      <p:sp>
        <p:nvSpPr>
          <p:cNvPr id="110" name="Rounded Rectangle 109"/>
          <p:cNvSpPr/>
          <p:nvPr/>
        </p:nvSpPr>
        <p:spPr>
          <a:xfrm>
            <a:off x="3912844" y="6010888"/>
            <a:ext cx="4249850"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provided by component in call chain</a:t>
            </a:r>
          </a:p>
        </p:txBody>
      </p:sp>
    </p:spTree>
    <p:extLst>
      <p:ext uri="{BB962C8B-B14F-4D97-AF65-F5344CB8AC3E}">
        <p14:creationId xmlns:p14="http://schemas.microsoft.com/office/powerpoint/2010/main" val="21252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 in graphics engines</a:t>
            </a:r>
          </a:p>
        </p:txBody>
      </p:sp>
      <p:sp>
        <p:nvSpPr>
          <p:cNvPr id="3" name="Content Placeholder 2"/>
          <p:cNvSpPr>
            <a:spLocks noGrp="1"/>
          </p:cNvSpPr>
          <p:nvPr>
            <p:ph idx="1"/>
          </p:nvPr>
        </p:nvSpPr>
        <p:spPr/>
        <p:txBody>
          <a:bodyPr>
            <a:noAutofit/>
          </a:bodyPr>
          <a:lstStyle/>
          <a:p>
            <a:r>
              <a:rPr lang="en-US" dirty="0"/>
              <a:t>Placing instances of models into the virtual world</a:t>
            </a:r>
          </a:p>
          <a:p>
            <a:pPr lvl="1"/>
            <a:r>
              <a:rPr lang="en-US" dirty="0"/>
              <a:t>scale, rotate, and translate model</a:t>
            </a:r>
          </a:p>
          <a:p>
            <a:pPr lvl="1"/>
            <a:r>
              <a:rPr lang="en-US" dirty="0"/>
              <a:t>animation: transformation changes from frame to frame</a:t>
            </a:r>
          </a:p>
          <a:p>
            <a:pPr lvl="1"/>
            <a:r>
              <a:rPr lang="en-US" dirty="0"/>
              <a:t>model itself does not change (vertex, index buffers </a:t>
            </a:r>
            <a:r>
              <a:rPr lang="hu-HU" dirty="0"/>
              <a:t>are </a:t>
            </a:r>
            <a:r>
              <a:rPr lang="en-US" dirty="0"/>
              <a:t>static)</a:t>
            </a:r>
          </a:p>
          <a:p>
            <a:pPr lvl="1"/>
            <a:r>
              <a:rPr lang="en-US" dirty="0"/>
              <a:t>transformation is different for every instance [</a:t>
            </a:r>
            <a:r>
              <a:rPr lang="en-US" b="1" dirty="0">
                <a:solidFill>
                  <a:srgbClr val="FF0000"/>
                </a:solidFill>
              </a:rPr>
              <a:t>game object</a:t>
            </a:r>
            <a:r>
              <a:rPr lang="en-US" dirty="0"/>
              <a:t>, entity]</a:t>
            </a:r>
          </a:p>
          <a:p>
            <a:pPr lvl="1"/>
            <a:r>
              <a:rPr lang="en-US" dirty="0"/>
              <a:t>this is the </a:t>
            </a:r>
            <a:r>
              <a:rPr lang="en-US" b="1" dirty="0">
                <a:solidFill>
                  <a:srgbClr val="FF0000"/>
                </a:solidFill>
              </a:rPr>
              <a:t>model transformation</a:t>
            </a:r>
            <a:r>
              <a:rPr lang="en-US" dirty="0"/>
              <a:t>, given by the </a:t>
            </a:r>
            <a:r>
              <a:rPr lang="en-US" b="1" dirty="0"/>
              <a:t>model matrix of each game object</a:t>
            </a:r>
          </a:p>
          <a:p>
            <a:r>
              <a:rPr lang="en-US" dirty="0">
                <a:solidFill>
                  <a:schemeClr val="bg1">
                    <a:lumMod val="75000"/>
                  </a:schemeClr>
                </a:solidFill>
              </a:rPr>
              <a:t>Mapping the virtual world to the viewport</a:t>
            </a:r>
          </a:p>
          <a:p>
            <a:pPr lvl="1"/>
            <a:r>
              <a:rPr lang="en-US" dirty="0">
                <a:solidFill>
                  <a:schemeClr val="bg1">
                    <a:lumMod val="75000"/>
                  </a:schemeClr>
                </a:solidFill>
              </a:rPr>
              <a:t>we see the virtual world through a rectangular </a:t>
            </a:r>
            <a:r>
              <a:rPr lang="en-US" b="1" dirty="0">
                <a:solidFill>
                  <a:schemeClr val="bg1">
                    <a:lumMod val="75000"/>
                  </a:schemeClr>
                </a:solidFill>
              </a:rPr>
              <a:t>window</a:t>
            </a:r>
          </a:p>
          <a:p>
            <a:pPr lvl="1"/>
            <a:r>
              <a:rPr lang="en-US" dirty="0">
                <a:solidFill>
                  <a:schemeClr val="bg1">
                    <a:lumMod val="75000"/>
                  </a:schemeClr>
                </a:solidFill>
              </a:rPr>
              <a:t>by default it is at [-1,-1], [1, 1], but with scaling and translating </a:t>
            </a:r>
            <a:r>
              <a:rPr lang="en-US" b="1" dirty="0">
                <a:solidFill>
                  <a:schemeClr val="bg1">
                    <a:lumMod val="75000"/>
                  </a:schemeClr>
                </a:solidFill>
              </a:rPr>
              <a:t>everything by the same</a:t>
            </a:r>
            <a:r>
              <a:rPr lang="en-US" dirty="0">
                <a:solidFill>
                  <a:schemeClr val="bg1">
                    <a:lumMod val="75000"/>
                  </a:schemeClr>
                </a:solidFill>
              </a:rPr>
              <a:t> </a:t>
            </a:r>
            <a:r>
              <a:rPr lang="en-US" b="1" dirty="0">
                <a:solidFill>
                  <a:schemeClr val="bg1">
                    <a:lumMod val="75000"/>
                  </a:schemeClr>
                </a:solidFill>
              </a:rPr>
              <a:t>view </a:t>
            </a:r>
            <a:r>
              <a:rPr lang="en-US" dirty="0">
                <a:solidFill>
                  <a:schemeClr val="bg1">
                    <a:lumMod val="75000"/>
                  </a:schemeClr>
                </a:solidFill>
              </a:rPr>
              <a:t>transformation, this can be changed</a:t>
            </a:r>
          </a:p>
        </p:txBody>
      </p:sp>
      <p:sp>
        <p:nvSpPr>
          <p:cNvPr id="4" name="TextBox 3"/>
          <p:cNvSpPr txBox="1"/>
          <p:nvPr/>
        </p:nvSpPr>
        <p:spPr>
          <a:xfrm rot="19686962">
            <a:off x="5848606" y="5063940"/>
            <a:ext cx="2284601" cy="1200329"/>
          </a:xfrm>
          <a:prstGeom prst="rect">
            <a:avLst/>
          </a:prstGeom>
          <a:noFill/>
          <a:ln w="76200">
            <a:solidFill>
              <a:schemeClr val="accent2"/>
            </a:solidFill>
          </a:ln>
        </p:spPr>
        <p:txBody>
          <a:bodyPr wrap="none" rtlCol="0">
            <a:spAutoFit/>
          </a:bodyPr>
          <a:lstStyle/>
          <a:p>
            <a:pPr algn="ctr"/>
            <a:r>
              <a:rPr lang="en-US" dirty="0">
                <a:solidFill>
                  <a:srgbClr val="FF0000"/>
                </a:solidFill>
                <a:latin typeface="Stencil" panose="040409050D0802020404" pitchFamily="82" charset="0"/>
              </a:rPr>
              <a:t>To Be Addressed</a:t>
            </a:r>
          </a:p>
          <a:p>
            <a:pPr algn="ctr"/>
            <a:r>
              <a:rPr lang="en-US" sz="5400" dirty="0">
                <a:solidFill>
                  <a:srgbClr val="FF0000"/>
                </a:solidFill>
                <a:latin typeface="Stencil" panose="040409050D0802020404" pitchFamily="82" charset="0"/>
              </a:rPr>
              <a:t>Later</a:t>
            </a:r>
            <a:endParaRPr lang="en-US" dirty="0">
              <a:solidFill>
                <a:srgbClr val="FF0000"/>
              </a:solidFill>
              <a:latin typeface="Stencil" panose="040409050D0802020404" pitchFamily="82" charset="0"/>
            </a:endParaRPr>
          </a:p>
        </p:txBody>
      </p:sp>
    </p:spTree>
    <p:extLst>
      <p:ext uri="{BB962C8B-B14F-4D97-AF65-F5344CB8AC3E}">
        <p14:creationId xmlns:p14="http://schemas.microsoft.com/office/powerpoint/2010/main" val="324441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Composite design pattern</a:t>
            </a:r>
            <a:endParaRPr lang="en-US" dirty="0"/>
          </a:p>
        </p:txBody>
      </p:sp>
      <p:sp>
        <p:nvSpPr>
          <p:cNvPr id="3" name="Content Placeholder 2"/>
          <p:cNvSpPr>
            <a:spLocks noGrp="1"/>
          </p:cNvSpPr>
          <p:nvPr>
            <p:ph idx="1"/>
          </p:nvPr>
        </p:nvSpPr>
        <p:spPr/>
        <p:txBody>
          <a:bodyPr/>
          <a:lstStyle/>
          <a:p>
            <a:r>
              <a:rPr lang="hu-HU" dirty="0"/>
              <a:t>part-whole hierarchy</a:t>
            </a:r>
            <a:endParaRPr lang="en-US" dirty="0"/>
          </a:p>
        </p:txBody>
      </p:sp>
      <p:sp>
        <p:nvSpPr>
          <p:cNvPr id="4" name="Rectangle 3"/>
          <p:cNvSpPr/>
          <p:nvPr/>
        </p:nvSpPr>
        <p:spPr>
          <a:xfrm>
            <a:off x="5208351" y="236148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4060487" y="3501067"/>
            <a:ext cx="2410028"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798323"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Leaf</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50185"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1" name="TextBox 10"/>
          <p:cNvSpPr txBox="1"/>
          <p:nvPr/>
        </p:nvSpPr>
        <p:spPr>
          <a:xfrm>
            <a:off x="2378575" y="5278358"/>
            <a:ext cx="3163045" cy="323165"/>
          </a:xfrm>
          <a:prstGeom prst="rect">
            <a:avLst/>
          </a:prstGeom>
          <a:noFill/>
        </p:spPr>
        <p:txBody>
          <a:bodyPr wrap="none" rtlCol="0">
            <a:spAutoFit/>
          </a:bodyPr>
          <a:lstStyle/>
          <a:p>
            <a:r>
              <a:rPr lang="hu-HU" sz="1500" dirty="0">
                <a:latin typeface="Whipsmart" panose="020B0502030203050204" pitchFamily="34" charset="0"/>
              </a:rPr>
              <a:t>functional method implementations</a:t>
            </a:r>
            <a:endParaRPr lang="en-US" sz="1500" dirty="0">
              <a:latin typeface="Whipsmart" panose="020B0502030203050204" pitchFamily="34" charset="0"/>
            </a:endParaRPr>
          </a:p>
        </p:txBody>
      </p:sp>
      <p:sp>
        <p:nvSpPr>
          <p:cNvPr id="12" name="TextBox 11"/>
          <p:cNvSpPr txBox="1"/>
          <p:nvPr/>
        </p:nvSpPr>
        <p:spPr>
          <a:xfrm>
            <a:off x="6843602" y="5426109"/>
            <a:ext cx="2337499" cy="553998"/>
          </a:xfrm>
          <a:prstGeom prst="rect">
            <a:avLst/>
          </a:prstGeom>
          <a:noFill/>
        </p:spPr>
        <p:txBody>
          <a:bodyPr wrap="none" rtlCol="0">
            <a:spAutoFit/>
          </a:bodyPr>
          <a:lstStyle/>
          <a:p>
            <a:pPr algn="ctr"/>
            <a:r>
              <a:rPr lang="hu-HU" sz="1500" dirty="0">
                <a:latin typeface="Whipsmart" panose="020B0502030203050204" pitchFamily="34" charset="0"/>
              </a:rPr>
              <a:t>method implementations:</a:t>
            </a:r>
          </a:p>
          <a:p>
            <a:pPr algn="ctr"/>
            <a:r>
              <a:rPr lang="hu-HU" sz="1500" dirty="0">
                <a:latin typeface="Whipsmart" panose="020B0502030203050204" pitchFamily="34" charset="0"/>
              </a:rPr>
              <a:t>call children</a:t>
            </a:r>
            <a:r>
              <a:rPr lang="en-US" sz="1500" dirty="0">
                <a:latin typeface="Whipsmart" panose="020B0502030203050204" pitchFamily="34" charset="0"/>
              </a:rPr>
              <a:t>’s methods</a:t>
            </a:r>
          </a:p>
        </p:txBody>
      </p:sp>
      <p:cxnSp>
        <p:nvCxnSpPr>
          <p:cNvPr id="13" name="Straight Arrow Connector 12"/>
          <p:cNvCxnSpPr>
            <a:stCxn id="4" idx="2"/>
            <a:endCxn id="10" idx="0"/>
          </p:cNvCxnSpPr>
          <p:nvPr/>
        </p:nvCxnSpPr>
        <p:spPr>
          <a:xfrm>
            <a:off x="6470515" y="350106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32679" y="293127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73691" y="444554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36609" y="42096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64293" y="265949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43746" y="567868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19990" y="567868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43049" y="404304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72909" y="6008838"/>
            <a:ext cx="4879862" cy="323165"/>
          </a:xfrm>
          <a:prstGeom prst="rect">
            <a:avLst/>
          </a:prstGeom>
          <a:noFill/>
        </p:spPr>
        <p:txBody>
          <a:bodyPr wrap="none" rtlCol="0">
            <a:spAutoFit/>
          </a:bodyPr>
          <a:lstStyle/>
          <a:p>
            <a:r>
              <a:rPr lang="hu-HU" sz="1500" dirty="0">
                <a:latin typeface="Whipsmart" panose="020B0502030203050204" pitchFamily="34" charset="0"/>
              </a:rPr>
              <a:t>we already have a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drawing the geometry</a:t>
            </a:r>
            <a:endParaRPr lang="en-US" sz="1500" dirty="0">
              <a:latin typeface="Whipsmart" panose="020B0502030203050204" pitchFamily="34" charset="0"/>
            </a:endParaRPr>
          </a:p>
        </p:txBody>
      </p:sp>
      <p:sp>
        <p:nvSpPr>
          <p:cNvPr id="29" name="TextBox 28"/>
          <p:cNvSpPr txBox="1"/>
          <p:nvPr/>
        </p:nvSpPr>
        <p:spPr>
          <a:xfrm>
            <a:off x="6366283" y="5321824"/>
            <a:ext cx="4657044" cy="1475404"/>
          </a:xfrm>
          <a:prstGeom prst="rect">
            <a:avLst/>
          </a:prstGeom>
          <a:noFill/>
        </p:spPr>
        <p:txBody>
          <a:bodyPr wrap="none" rtlCol="0">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components</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797455" y="430761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91124" y="474352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514901" y="474352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514901" y="350106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208349" y="235094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endParaRPr lang="hu-HU" sz="1600" dirty="0">
              <a:latin typeface="Consolas" panose="020B0609020204030204" pitchFamily="49" charset="0"/>
              <a:cs typeface="Consolas" panose="020B0609020204030204" pitchFamily="49" charset="0"/>
            </a:endParaRPr>
          </a:p>
        </p:txBody>
      </p:sp>
      <p:cxnSp>
        <p:nvCxnSpPr>
          <p:cNvPr id="20" name="Straight Connector 19"/>
          <p:cNvCxnSpPr/>
          <p:nvPr/>
        </p:nvCxnSpPr>
        <p:spPr>
          <a:xfrm>
            <a:off x="5208349" y="283691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3143" y="430790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84987" y="350106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402060" y="4799639"/>
            <a:ext cx="2821606" cy="323165"/>
          </a:xfrm>
          <a:prstGeom prst="rect">
            <a:avLst/>
          </a:prstGeom>
          <a:noFill/>
        </p:spPr>
        <p:txBody>
          <a:bodyPr wrap="none" rtlCol="0">
            <a:spAutoFit/>
          </a:bodyPr>
          <a:lstStyle/>
          <a:p>
            <a:r>
              <a:rPr lang="hu-HU" sz="1500" dirty="0">
                <a:latin typeface="Whipsmart" panose="020B0502030203050204" pitchFamily="34" charset="0"/>
              </a:rPr>
              <a:t>the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sets uniforms</a:t>
            </a:r>
            <a:endParaRPr lang="en-US" sz="1500" dirty="0">
              <a:latin typeface="Whipsmart" panose="020B0502030203050204" pitchFamily="34" charset="0"/>
            </a:endParaRPr>
          </a:p>
        </p:txBody>
      </p:sp>
      <p:sp>
        <p:nvSpPr>
          <p:cNvPr id="43" name="TextBox 42"/>
          <p:cNvSpPr txBox="1"/>
          <p:nvPr/>
        </p:nvSpPr>
        <p:spPr>
          <a:xfrm>
            <a:off x="9246208" y="4736543"/>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20978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xit" presetSubtype="0" fill="hold" grpId="0"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23" grpId="0" animBg="1"/>
      <p:bldP spid="26" grpId="0" animBg="1"/>
      <p:bldP spid="27" grpId="0" animBg="1"/>
      <p:bldP spid="28" grpId="0"/>
      <p:bldP spid="29" grpId="0"/>
      <p:bldP spid="30" grpId="0" animBg="1"/>
      <p:bldP spid="34" grpId="0" animBg="1"/>
      <p:bldP spid="36"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a:t>
            </a:r>
            <a:r>
              <a:rPr lang="hu-HU" dirty="0" err="1"/>
              <a:t>other</a:t>
            </a:r>
            <a:r>
              <a:rPr lang="hu-HU" dirty="0"/>
              <a:t> </a:t>
            </a:r>
            <a:r>
              <a:rPr lang="hu-HU" dirty="0" err="1"/>
              <a:t>kind</a:t>
            </a:r>
            <a:r>
              <a:rPr lang="hu-HU" dirty="0"/>
              <a:t> of </a:t>
            </a:r>
            <a:r>
              <a:rPr lang="hu-HU" dirty="0" err="1"/>
              <a:t>leaf</a:t>
            </a:r>
            <a:r>
              <a:rPr lang="hu-HU" dirty="0"/>
              <a:t> </a:t>
            </a:r>
            <a:r>
              <a:rPr lang="hu-HU" dirty="0" err="1"/>
              <a:t>component</a:t>
            </a:r>
            <a:r>
              <a:rPr lang="hu-HU" dirty="0"/>
              <a:t>:</a:t>
            </a:r>
            <a:br>
              <a:rPr lang="hu-HU" dirty="0"/>
            </a:br>
            <a:r>
              <a:rPr lang="hu-HU" dirty="0" err="1">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err="1"/>
              <a:t>queries</a:t>
            </a:r>
            <a:r>
              <a:rPr lang="hu-HU" dirty="0"/>
              <a:t> </a:t>
            </a:r>
            <a:r>
              <a:rPr lang="hu-HU" dirty="0" err="1"/>
              <a:t>uniforms</a:t>
            </a:r>
            <a:r>
              <a:rPr lang="hu-HU" dirty="0"/>
              <a:t> </a:t>
            </a:r>
            <a:r>
              <a:rPr lang="hu-HU" dirty="0" err="1"/>
              <a:t>from</a:t>
            </a:r>
            <a:r>
              <a:rPr lang="hu-HU" dirty="0"/>
              <a:t> a </a:t>
            </a:r>
            <a:r>
              <a:rPr lang="hu-HU" dirty="0" err="1"/>
              <a:t>WebGL</a:t>
            </a:r>
            <a:r>
              <a:rPr lang="hu-HU" dirty="0"/>
              <a:t> program, </a:t>
            </a:r>
            <a:r>
              <a:rPr lang="hu-HU" dirty="0" err="1"/>
              <a:t>organized</a:t>
            </a:r>
            <a:r>
              <a:rPr lang="hu-HU" dirty="0"/>
              <a:t> </a:t>
            </a:r>
            <a:r>
              <a:rPr lang="hu-HU" dirty="0" err="1"/>
              <a:t>by</a:t>
            </a:r>
            <a:r>
              <a:rPr lang="hu-HU" dirty="0"/>
              <a:t> </a:t>
            </a:r>
            <a:r>
              <a:rPr lang="hu-HU" dirty="0" err="1"/>
              <a:t>struct</a:t>
            </a:r>
            <a:r>
              <a:rPr lang="hu-HU" dirty="0"/>
              <a:t> </a:t>
            </a:r>
            <a:r>
              <a:rPr lang="hu-HU" dirty="0" err="1"/>
              <a:t>name</a:t>
            </a:r>
            <a:endParaRPr lang="hu-HU" dirty="0"/>
          </a:p>
          <a:p>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pPr lvl="1"/>
            <a:r>
              <a:rPr lang="hu-HU" dirty="0" err="1"/>
              <a:t>takes</a:t>
            </a:r>
            <a:r>
              <a:rPr lang="hu-HU" dirty="0"/>
              <a:t> </a:t>
            </a:r>
            <a:r>
              <a:rPr lang="hu-HU" dirty="0" err="1"/>
              <a:t>list</a:t>
            </a:r>
            <a:r>
              <a:rPr lang="hu-HU" dirty="0"/>
              <a:t> of uniform </a:t>
            </a:r>
            <a:r>
              <a:rPr lang="hu-HU" dirty="0" err="1"/>
              <a:t>provider</a:t>
            </a:r>
            <a:r>
              <a:rPr lang="hu-HU" dirty="0"/>
              <a:t> </a:t>
            </a:r>
            <a:r>
              <a:rPr lang="hu-HU" dirty="0" err="1"/>
              <a:t>components</a:t>
            </a:r>
            <a:r>
              <a:rPr lang="hu-HU" dirty="0"/>
              <a:t> </a:t>
            </a:r>
            <a:r>
              <a:rPr lang="hu-HU" dirty="0" err="1"/>
              <a:t>passed</a:t>
            </a:r>
            <a:r>
              <a:rPr lang="hu-HU" dirty="0"/>
              <a:t> down </a:t>
            </a:r>
            <a:r>
              <a:rPr lang="hu-HU" dirty="0" err="1"/>
              <a:t>on</a:t>
            </a:r>
            <a:r>
              <a:rPr lang="hu-HU" dirty="0"/>
              <a:t> </a:t>
            </a:r>
            <a:r>
              <a:rPr lang="hu-HU" dirty="0" err="1"/>
              <a:t>call</a:t>
            </a:r>
            <a:r>
              <a:rPr lang="hu-HU" dirty="0"/>
              <a:t> </a:t>
            </a:r>
            <a:r>
              <a:rPr lang="hu-HU" dirty="0" err="1"/>
              <a:t>chain</a:t>
            </a:r>
            <a:endParaRPr lang="hu-HU" dirty="0"/>
          </a:p>
          <a:p>
            <a:pPr lvl="1"/>
            <a:r>
              <a:rPr lang="hu-HU" dirty="0" err="1"/>
              <a:t>commits</a:t>
            </a:r>
            <a:r>
              <a:rPr lang="hu-HU" dirty="0"/>
              <a:t> </a:t>
            </a:r>
            <a:r>
              <a:rPr lang="hu-HU" dirty="0" err="1"/>
              <a:t>values</a:t>
            </a:r>
            <a:r>
              <a:rPr lang="hu-HU" dirty="0"/>
              <a:t> of </a:t>
            </a:r>
            <a:r>
              <a:rPr lang="hu-HU" dirty="0" err="1"/>
              <a:t>provider</a:t>
            </a:r>
            <a:r>
              <a:rPr lang="hu-HU" dirty="0"/>
              <a:t> </a:t>
            </a:r>
            <a:r>
              <a:rPr lang="hu-HU" dirty="0" err="1"/>
              <a:t>properties</a:t>
            </a:r>
            <a:r>
              <a:rPr lang="hu-HU" dirty="0"/>
              <a:t> </a:t>
            </a:r>
            <a:r>
              <a:rPr lang="hu-HU" dirty="0" err="1"/>
              <a:t>to</a:t>
            </a:r>
            <a:r>
              <a:rPr lang="hu-HU" dirty="0"/>
              <a:t> </a:t>
            </a:r>
            <a:r>
              <a:rPr lang="hu-HU" dirty="0" err="1"/>
              <a:t>the</a:t>
            </a:r>
            <a:r>
              <a:rPr lang="hu-HU" dirty="0"/>
              <a:t> </a:t>
            </a:r>
            <a:r>
              <a:rPr lang="hu-HU" dirty="0" err="1"/>
              <a:t>respective</a:t>
            </a:r>
            <a:r>
              <a:rPr lang="hu-HU" dirty="0"/>
              <a:t> </a:t>
            </a:r>
            <a:r>
              <a:rPr lang="hu-HU" dirty="0" err="1"/>
              <a:t>uniforms</a:t>
            </a:r>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8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game object</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typically</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e.g. </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provider[uniformDesc</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commit(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8959174" y="3175967"/>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30034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hu-HU" dirty="0" err="1"/>
              <a:t>Another</a:t>
            </a:r>
            <a:r>
              <a:rPr lang="hu-HU" dirty="0"/>
              <a:t> </a:t>
            </a:r>
            <a:r>
              <a:rPr lang="hu-HU" dirty="0" err="1">
                <a:latin typeface="Consolas" panose="020B0609020204030204" pitchFamily="49" charset="0"/>
                <a:cs typeface="Consolas" panose="020B0609020204030204" pitchFamily="49" charset="0"/>
              </a:rPr>
              <a:t>ProgramReflection</a:t>
            </a:r>
            <a:r>
              <a:rPr lang="hu-HU" dirty="0"/>
              <a:t> </a:t>
            </a:r>
            <a:r>
              <a:rPr lang="hu-HU" dirty="0" err="1"/>
              <a:t>operation</a:t>
            </a:r>
            <a:r>
              <a:rPr lang="hu-HU" dirty="0"/>
              <a:t>:</a:t>
            </a:r>
            <a:br>
              <a:rPr lang="hu-HU" dirty="0"/>
            </a:br>
            <a:r>
              <a:rPr lang="hu-HU" dirty="0" err="1"/>
              <a:t>populate</a:t>
            </a:r>
            <a:r>
              <a:rPr lang="hu-HU" dirty="0"/>
              <a:t> </a:t>
            </a:r>
            <a:r>
              <a:rPr lang="hu-HU" dirty="0" err="1">
                <a:latin typeface="Consolas" panose="020B0609020204030204" pitchFamily="49" charset="0"/>
                <a:cs typeface="Consolas" panose="020B0609020204030204" pitchFamily="49" charset="0"/>
              </a:rPr>
              <a:t>UniformProvider</a:t>
            </a:r>
            <a:r>
              <a:rPr lang="hu-HU" dirty="0" err="1"/>
              <a:t>s</a:t>
            </a:r>
            <a:r>
              <a:rPr lang="en-US" dirty="0"/>
              <a:t> </a:t>
            </a:r>
            <a:r>
              <a:rPr lang="hu-HU" dirty="0"/>
              <a:t>with </a:t>
            </a:r>
            <a:r>
              <a:rPr lang="en-US" dirty="0"/>
              <a:t>variables</a:t>
            </a:r>
          </a:p>
        </p:txBody>
      </p:sp>
      <p:sp>
        <p:nvSpPr>
          <p:cNvPr id="4" name="Content Placeholder 3"/>
          <p:cNvSpPr>
            <a:spLocks noGrp="1"/>
          </p:cNvSpPr>
          <p:nvPr>
            <p:ph idx="1"/>
          </p:nvPr>
        </p:nvSpPr>
        <p:spPr/>
        <p:txBody>
          <a:bodyPr>
            <a:normAutofit/>
          </a:bodyPr>
          <a:lstStyle/>
          <a:p>
            <a:r>
              <a:rPr lang="en-US" dirty="0"/>
              <a:t>add child components</a:t>
            </a:r>
            <a:endParaRPr lang="hu-HU" dirty="0"/>
          </a:p>
          <a:p>
            <a:r>
              <a:rPr lang="hu-HU" dirty="0"/>
              <a:t>ensure the providers have correctly typed properties for holding the values for the uniforms</a:t>
            </a:r>
          </a:p>
          <a:p>
            <a:r>
              <a:rPr lang="hu-HU" dirty="0" err="1"/>
              <a:t>we</a:t>
            </a:r>
            <a:r>
              <a:rPr lang="hu-HU" dirty="0"/>
              <a:t> </a:t>
            </a:r>
            <a:r>
              <a:rPr lang="hu-HU" dirty="0" err="1"/>
              <a:t>could</a:t>
            </a:r>
            <a:r>
              <a:rPr lang="hu-HU" dirty="0"/>
              <a:t> </a:t>
            </a:r>
            <a:r>
              <a:rPr lang="hu-HU" dirty="0" err="1"/>
              <a:t>leave</a:t>
            </a:r>
            <a:r>
              <a:rPr lang="hu-HU" dirty="0"/>
              <a:t> </a:t>
            </a:r>
            <a:r>
              <a:rPr lang="hu-HU" dirty="0" err="1"/>
              <a:t>this</a:t>
            </a:r>
            <a:r>
              <a:rPr lang="hu-HU" dirty="0"/>
              <a:t> </a:t>
            </a:r>
            <a:r>
              <a:rPr lang="hu-HU" dirty="0" err="1"/>
              <a:t>as</a:t>
            </a:r>
            <a:r>
              <a:rPr lang="hu-HU" dirty="0"/>
              <a:t> a </a:t>
            </a:r>
            <a:r>
              <a:rPr lang="hu-HU" dirty="0" err="1"/>
              <a:t>programmer</a:t>
            </a:r>
            <a:r>
              <a:rPr lang="hu-HU" dirty="0"/>
              <a:t> </a:t>
            </a:r>
            <a:r>
              <a:rPr lang="hu-HU" dirty="0" err="1"/>
              <a:t>responsibility</a:t>
            </a:r>
            <a:endParaRPr lang="hu-HU" dirty="0"/>
          </a:p>
          <a:p>
            <a:pPr lvl="1"/>
            <a:r>
              <a:rPr lang="hu-HU" dirty="0" err="1"/>
              <a:t>that</a:t>
            </a:r>
            <a:r>
              <a:rPr lang="hu-HU" dirty="0"/>
              <a:t> </a:t>
            </a:r>
            <a:r>
              <a:rPr lang="hu-HU" dirty="0" err="1"/>
              <a:t>would</a:t>
            </a:r>
            <a:r>
              <a:rPr lang="hu-HU" dirty="0"/>
              <a:t> </a:t>
            </a:r>
            <a:r>
              <a:rPr lang="hu-HU" dirty="0" err="1"/>
              <a:t>mean</a:t>
            </a:r>
            <a:r>
              <a:rPr lang="hu-HU" dirty="0"/>
              <a:t> extra </a:t>
            </a:r>
            <a:r>
              <a:rPr lang="hu-HU" dirty="0" err="1"/>
              <a:t>work</a:t>
            </a:r>
            <a:r>
              <a:rPr lang="hu-HU" dirty="0"/>
              <a:t> and more </a:t>
            </a:r>
            <a:r>
              <a:rPr lang="hu-HU" dirty="0" err="1"/>
              <a:t>mistakes</a:t>
            </a:r>
            <a:endParaRPr lang="hu-HU" dirty="0"/>
          </a:p>
          <a:p>
            <a:r>
              <a:rPr lang="en-US" dirty="0"/>
              <a:t>reflect uniform variables as Kotlin objects</a:t>
            </a:r>
          </a:p>
          <a:p>
            <a:pPr lvl="1"/>
            <a:r>
              <a:rPr lang="en-US" dirty="0"/>
              <a:t>we need a way to create appropriate objects based on type names (e.g. vec3, mat4, …)</a:t>
            </a:r>
          </a:p>
          <a:p>
            <a:pPr lvl="1"/>
            <a:r>
              <a:rPr lang="en-US" dirty="0"/>
              <a:t>created variables become properties of </a:t>
            </a:r>
            <a:r>
              <a:rPr lang="hu-HU" dirty="0" err="1">
                <a:latin typeface="Consolas" panose="020B0609020204030204" pitchFamily="49" charset="0"/>
                <a:cs typeface="Consolas" panose="020B0609020204030204" pitchFamily="49" charset="0"/>
              </a:rPr>
              <a:t>UniformProvider</a:t>
            </a:r>
            <a:r>
              <a:rPr lang="en-US" dirty="0"/>
              <a:t> objects, but dynamically added</a:t>
            </a:r>
          </a:p>
        </p:txBody>
      </p:sp>
    </p:spTree>
    <p:extLst>
      <p:ext uri="{BB962C8B-B14F-4D97-AF65-F5344CB8AC3E}">
        <p14:creationId xmlns:p14="http://schemas.microsoft.com/office/powerpoint/2010/main" val="36556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variables for uniforms</a:t>
            </a:r>
          </a:p>
        </p:txBody>
      </p:sp>
      <p:sp>
        <p:nvSpPr>
          <p:cNvPr id="4" name="Rectangle 3"/>
          <p:cNvSpPr/>
          <p:nvPr/>
        </p:nvSpPr>
        <p:spPr>
          <a:xfrm>
            <a:off x="5188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30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6450770" y="257142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12934" y="200163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53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16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44548" y="172985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24001"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00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23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53164" y="5079198"/>
            <a:ext cx="3130985" cy="323165"/>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a:t>
            </a:r>
            <a:r>
              <a:rPr lang="en-US" sz="1500" dirty="0">
                <a:latin typeface="Whipsmart" panose="020B0502030203050204" pitchFamily="34" charset="0"/>
              </a:rPr>
              <a:t>method is empty</a:t>
            </a:r>
          </a:p>
        </p:txBody>
      </p:sp>
      <p:sp>
        <p:nvSpPr>
          <p:cNvPr id="30" name="Rectangle 29"/>
          <p:cNvSpPr/>
          <p:nvPr/>
        </p:nvSpPr>
        <p:spPr>
          <a:xfrm>
            <a:off x="1777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71379"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495156"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495156" y="257142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188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5188604" y="190727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73398" y="337826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65242" y="257142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382314" y="3869998"/>
            <a:ext cx="2414444" cy="553998"/>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 </a:t>
            </a:r>
            <a:r>
              <a:rPr lang="en-US" sz="1500" dirty="0">
                <a:latin typeface="Whipsmart" panose="020B0502030203050204" pitchFamily="34" charset="0"/>
              </a:rPr>
              <a:t>method</a:t>
            </a:r>
          </a:p>
          <a:p>
            <a:r>
              <a:rPr lang="en-US" sz="1500" dirty="0">
                <a:latin typeface="Whipsmart" panose="020B0502030203050204" pitchFamily="34" charset="0"/>
              </a:rPr>
              <a:t>adds variables</a:t>
            </a:r>
          </a:p>
        </p:txBody>
      </p:sp>
      <p:sp>
        <p:nvSpPr>
          <p:cNvPr id="35" name="Diamond 34"/>
          <p:cNvSpPr/>
          <p:nvPr/>
        </p:nvSpPr>
        <p:spPr>
          <a:xfrm>
            <a:off x="7800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7277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7795717"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5288414" y="618757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6273045"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7262673"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8262472"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9262271"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38" idx="2"/>
            <a:endCxn id="40" idx="0"/>
          </p:cNvCxnSpPr>
          <p:nvPr/>
        </p:nvCxnSpPr>
        <p:spPr>
          <a:xfrm flipH="1">
            <a:off x="5726498" y="5450013"/>
            <a:ext cx="2268789"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38" idx="2"/>
            <a:endCxn id="41" idx="0"/>
          </p:cNvCxnSpPr>
          <p:nvPr/>
        </p:nvCxnSpPr>
        <p:spPr>
          <a:xfrm flipH="1">
            <a:off x="6723304" y="5450013"/>
            <a:ext cx="1271982"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38" idx="2"/>
          </p:cNvCxnSpPr>
          <p:nvPr/>
        </p:nvCxnSpPr>
        <p:spPr>
          <a:xfrm flipH="1">
            <a:off x="7648664" y="5450013"/>
            <a:ext cx="346622" cy="7367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38" idx="2"/>
            <a:endCxn id="44" idx="0"/>
          </p:cNvCxnSpPr>
          <p:nvPr/>
        </p:nvCxnSpPr>
        <p:spPr>
          <a:xfrm>
            <a:off x="7995287" y="5450013"/>
            <a:ext cx="717445"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38" idx="2"/>
            <a:endCxn id="45" idx="0"/>
          </p:cNvCxnSpPr>
          <p:nvPr/>
        </p:nvCxnSpPr>
        <p:spPr>
          <a:xfrm>
            <a:off x="7995286" y="5450013"/>
            <a:ext cx="1717244"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8194525" y="4322161"/>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9220656" y="3813885"/>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368016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1131094"/>
            <a:ext cx="4287355" cy="994172"/>
          </a:xfrm>
        </p:spPr>
        <p:txBody>
          <a:bodyPr>
            <a:normAutofit fontScale="90000"/>
          </a:bodyPr>
          <a:lstStyle/>
          <a:p>
            <a:r>
              <a:rPr lang="en-US" dirty="0"/>
              <a:t>Gathering uniforms</a:t>
            </a:r>
          </a:p>
        </p:txBody>
      </p:sp>
      <p:sp>
        <p:nvSpPr>
          <p:cNvPr id="3" name="TextBox 2"/>
          <p:cNvSpPr txBox="1"/>
          <p:nvPr/>
        </p:nvSpPr>
        <p:spPr>
          <a:xfrm>
            <a:off x="1757465"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152400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69125" y="4753097"/>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4307061" y="4133448"/>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3797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3369125" y="3526382"/>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4513376" y="2928464"/>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3759472" y="3301242"/>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587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384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4708550"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227080" y="5941233"/>
            <a:ext cx="215441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gameObject.modelMatrix</a:t>
            </a:r>
            <a:endParaRPr lang="en-US" sz="1350" dirty="0">
              <a:solidFill>
                <a:srgbClr val="FF0000"/>
              </a:solidFill>
            </a:endParaRPr>
          </a:p>
          <a:p>
            <a:pPr algn="ctr"/>
            <a:r>
              <a:rPr lang="en-US" sz="1350" dirty="0" err="1">
                <a:solidFill>
                  <a:srgbClr val="FF0000"/>
                </a:solidFill>
              </a:rPr>
              <a:t>material.solidColor</a:t>
            </a:r>
            <a:endParaRPr lang="en-US" sz="1350" dirty="0">
              <a:solidFill>
                <a:srgbClr val="FF0000"/>
              </a:solidFill>
            </a:endParaRPr>
          </a:p>
        </p:txBody>
      </p:sp>
      <p:sp>
        <p:nvSpPr>
          <p:cNvPr id="11" name="Rounded Rectangle 10"/>
          <p:cNvSpPr/>
          <p:nvPr/>
        </p:nvSpPr>
        <p:spPr>
          <a:xfrm>
            <a:off x="6628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dirty="0">
                <a:solidFill>
                  <a:srgbClr val="FF0000"/>
                </a:solidFill>
                <a:latin typeface="Whipsmart" panose="020B0502030203050204" pitchFamily="34" charset="0"/>
              </a:rPr>
              <a:t>target object</a:t>
            </a:r>
            <a:r>
              <a:rPr lang="hu-HU" sz="2000" dirty="0">
                <a:solidFill>
                  <a:srgbClr val="FF0000"/>
                </a:solidFill>
                <a:latin typeface="Whipsmart" panose="020B0502030203050204" pitchFamily="34" charset="0"/>
              </a:rPr>
              <a:t>: </a:t>
            </a:r>
            <a:r>
              <a:rPr lang="en-US" sz="2000" dirty="0">
                <a:solidFill>
                  <a:srgbClr val="FF0000"/>
                </a:solidFill>
                <a:latin typeface="Whipsmart" panose="020B0502030203050204" pitchFamily="34" charset="0"/>
              </a:rPr>
              <a:t>the one we add the children to</a:t>
            </a:r>
            <a:endParaRPr lang="hu-HU" sz="2000" dirty="0">
              <a:solidFill>
                <a:srgbClr val="FF0000"/>
              </a:solidFill>
              <a:latin typeface="Whipsmart" panose="020B0502030203050204" pitchFamily="34" charset="0"/>
            </a:endParaRPr>
          </a:p>
          <a:p>
            <a:pPr marL="457200" indent="-457200">
              <a:buFont typeface="Arial" panose="020B0604020202020204" pitchFamily="34" charset="0"/>
              <a:buChar char="•"/>
            </a:pPr>
            <a:r>
              <a:rPr lang="en-US" sz="2000" dirty="0">
                <a:solidFill>
                  <a:srgbClr val="FF0000"/>
                </a:solidFill>
                <a:latin typeface="Whipsmart" panose="020B0502030203050204" pitchFamily="34" charset="0"/>
              </a:rPr>
              <a:t>traversing the children</a:t>
            </a:r>
            <a:endParaRPr lang="hu-HU" sz="2000" dirty="0">
              <a:solidFill>
                <a:srgbClr val="FF0000"/>
              </a:solidFill>
              <a:latin typeface="Whipsmart" panose="020B0502030203050204" pitchFamily="34" charset="0"/>
            </a:endParaRPr>
          </a:p>
          <a:p>
            <a:pPr marL="914400" lvl="1" indent="-457200">
              <a:buFont typeface="Arial" panose="020B0604020202020204" pitchFamily="34" charset="0"/>
              <a:buChar char="•"/>
            </a:pPr>
            <a:r>
              <a:rPr lang="en-US" sz="2000" dirty="0">
                <a:solidFill>
                  <a:srgbClr val="FF0000"/>
                </a:solidFill>
                <a:latin typeface="Whipsmart" panose="020B0502030203050204" pitchFamily="34" charset="0"/>
              </a:rPr>
              <a:t>reflect every program’s uniforms that have matching struct name</a:t>
            </a:r>
          </a:p>
        </p:txBody>
      </p:sp>
      <p:grpSp>
        <p:nvGrpSpPr>
          <p:cNvPr id="17" name="Group 16"/>
          <p:cNvGrpSpPr/>
          <p:nvPr/>
        </p:nvGrpSpPr>
        <p:grpSpPr>
          <a:xfrm rot="777579">
            <a:off x="4724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a:t>
              </a:r>
              <a:r>
                <a:rPr lang="en-US" sz="1350" dirty="0">
                  <a:latin typeface="Consolas" panose="020B0609020204030204" pitchFamily="49" charset="0"/>
                </a:rPr>
                <a:t>(</a:t>
              </a:r>
              <a:r>
                <a:rPr lang="hu-HU" sz="1350" dirty="0" err="1">
                  <a:latin typeface="Consolas" panose="020B0609020204030204" pitchFamily="49" charset="0"/>
                </a:rPr>
                <a:t>mesh</a:t>
              </a:r>
              <a:r>
                <a:rPr lang="en-US" sz="1350" dirty="0">
                  <a:latin typeface="Consolas" panose="020B0609020204030204" pitchFamily="49" charset="0"/>
                </a:rPr>
                <a:t>)</a:t>
              </a:r>
            </a:p>
          </p:txBody>
        </p:sp>
      </p:grpSp>
      <p:grpSp>
        <p:nvGrpSpPr>
          <p:cNvPr id="84" name="Group 83"/>
          <p:cNvGrpSpPr/>
          <p:nvPr/>
        </p:nvGrpSpPr>
        <p:grpSpPr>
          <a:xfrm rot="8461895">
            <a:off x="4231367" y="1715828"/>
            <a:ext cx="2676693" cy="834053"/>
            <a:chOff x="3191007" y="308003"/>
            <a:chExt cx="3568924"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70219">
              <a:off x="3191007" y="979245"/>
              <a:ext cx="3568924" cy="369332"/>
            </a:xfrm>
            <a:prstGeom prst="rect">
              <a:avLst/>
            </a:prstGeom>
            <a:noFill/>
          </p:spPr>
          <p:txBody>
            <a:bodyPr wrap="square" rtlCol="0">
              <a:spAutoFit/>
            </a:bodyPr>
            <a:lstStyle/>
            <a:p>
              <a:r>
                <a:rPr lang="en-US" sz="1200" dirty="0">
                  <a:latin typeface="Consolas" panose="020B0609020204030204" pitchFamily="49" charset="0"/>
                </a:rPr>
                <a:t>Mesh::</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1" name="Group 90"/>
          <p:cNvGrpSpPr/>
          <p:nvPr/>
        </p:nvGrpSpPr>
        <p:grpSpPr>
          <a:xfrm rot="10045984">
            <a:off x="4315699" y="4480312"/>
            <a:ext cx="2504821" cy="800801"/>
            <a:chOff x="2498098" y="347468"/>
            <a:chExt cx="3339762"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2498098" y="514737"/>
              <a:ext cx="3339762" cy="369332"/>
            </a:xfrm>
            <a:prstGeom prst="rect">
              <a:avLst/>
            </a:prstGeom>
            <a:noFill/>
          </p:spPr>
          <p:txBody>
            <a:bodyPr wrap="square" rtlCol="0">
              <a:spAutoFit/>
            </a:bodyPr>
            <a:lstStyle/>
            <a:p>
              <a:r>
                <a:rPr lang="en-US" sz="1200" dirty="0">
                  <a:latin typeface="Consolas" panose="020B0609020204030204" pitchFamily="49" charset="0"/>
                </a:rPr>
                <a:t>Program::</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8" name="Group 97"/>
          <p:cNvGrpSpPr/>
          <p:nvPr/>
        </p:nvGrpSpPr>
        <p:grpSpPr>
          <a:xfrm rot="4128179">
            <a:off x="4189627" y="3640788"/>
            <a:ext cx="2506987" cy="310186"/>
            <a:chOff x="3905509" y="448953"/>
            <a:chExt cx="3342650" cy="413581"/>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05509" y="448953"/>
              <a:ext cx="3342650" cy="369332"/>
            </a:xfrm>
            <a:prstGeom prst="rect">
              <a:avLst/>
            </a:prstGeom>
            <a:noFill/>
          </p:spPr>
          <p:txBody>
            <a:bodyPr wrap="square" rtlCol="0">
              <a:spAutoFit/>
            </a:bodyPr>
            <a:lstStyle/>
            <a:p>
              <a:r>
                <a:rPr lang="en-US" sz="1200" dirty="0">
                  <a:latin typeface="Consolas" panose="020B0609020204030204" pitchFamily="49" charset="0"/>
                </a:rPr>
                <a:t>Material::</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42" name="Group 41"/>
          <p:cNvGrpSpPr/>
          <p:nvPr/>
        </p:nvGrpSpPr>
        <p:grpSpPr>
          <a:xfrm rot="558645">
            <a:off x="3465698" y="5542590"/>
            <a:ext cx="3464591" cy="284008"/>
            <a:chOff x="4159193" y="483857"/>
            <a:chExt cx="4619455" cy="378677"/>
          </a:xfrm>
        </p:grpSpPr>
        <p:cxnSp>
          <p:nvCxnSpPr>
            <p:cNvPr id="43" name="Straight Arrow Connector 4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9193" y="483857"/>
              <a:ext cx="4619455" cy="369332"/>
            </a:xfrm>
            <a:prstGeom prst="rect">
              <a:avLst/>
            </a:prstGeom>
            <a:noFill/>
          </p:spPr>
          <p:txBody>
            <a:bodyPr wrap="square" rtlCol="0">
              <a:spAutoFit/>
            </a:bodyPr>
            <a:lstStyle/>
            <a:p>
              <a:r>
                <a:rPr lang="en-US" sz="1200" dirty="0" err="1">
                  <a:latin typeface="Consolas" panose="020B0609020204030204" pitchFamily="49" charset="0"/>
                </a:rPr>
                <a:t>ProgramReflection</a:t>
              </a:r>
              <a:r>
                <a:rPr lang="en-US" sz="1200" dirty="0">
                  <a:latin typeface="Consolas" panose="020B0609020204030204" pitchFamily="49" charset="0"/>
                </a:rPr>
                <a:t>::</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sp>
        <p:nvSpPr>
          <p:cNvPr id="4" name="TextBox 3"/>
          <p:cNvSpPr txBox="1"/>
          <p:nvPr/>
        </p:nvSpPr>
        <p:spPr>
          <a:xfrm>
            <a:off x="6498763" y="1281636"/>
            <a:ext cx="292068" cy="369332"/>
          </a:xfrm>
          <a:prstGeom prst="rect">
            <a:avLst/>
          </a:prstGeom>
          <a:noFill/>
        </p:spPr>
        <p:txBody>
          <a:bodyPr wrap="none" rtlCol="0">
            <a:spAutoFit/>
          </a:bodyPr>
          <a:lstStyle/>
          <a:p>
            <a:r>
              <a:rPr lang="hu-HU" dirty="0">
                <a:latin typeface="Chiller" panose="04020404031007020602" pitchFamily="82" charset="0"/>
              </a:rPr>
              <a:t>X</a:t>
            </a:r>
            <a:endParaRPr lang="en-US" dirty="0">
              <a:latin typeface="Chiller" panose="04020404031007020602" pitchFamily="82" charset="0"/>
            </a:endParaRPr>
          </a:p>
        </p:txBody>
      </p:sp>
      <p:cxnSp>
        <p:nvCxnSpPr>
          <p:cNvPr id="15" name="Curved Connector 14"/>
          <p:cNvCxnSpPr>
            <a:endCxn id="4" idx="3"/>
          </p:cNvCxnSpPr>
          <p:nvPr/>
        </p:nvCxnSpPr>
        <p:spPr>
          <a:xfrm rot="16200000" flipV="1">
            <a:off x="4620421" y="3636712"/>
            <a:ext cx="4797338" cy="456518"/>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righ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42"/>
                                        </p:tgtEl>
                                        <p:attrNameLst>
                                          <p:attrName>style.opacity</p:attrName>
                                        </p:attrNameLst>
                                      </p:cBhvr>
                                      <p:to>
                                        <p:strVal val="0.25"/>
                                      </p:to>
                                    </p:set>
                                    <p:animEffect filter="image" prLst="opacity: 0.25">
                                      <p:cBhvr rctx="IE">
                                        <p:cTn id="37" dur="indefinite"/>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91"/>
                                        </p:tgtEl>
                                        <p:attrNameLst>
                                          <p:attrName>style.opacity</p:attrName>
                                        </p:attrNameLst>
                                      </p:cBhvr>
                                      <p:to>
                                        <p:strVal val="0.25"/>
                                      </p:to>
                                    </p:set>
                                    <p:animEffect filter="image" prLst="opacity: 0.25">
                                      <p:cBhvr rctx="IE">
                                        <p:cTn id="42" dur="indefinite"/>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98"/>
                                        </p:tgtEl>
                                        <p:attrNameLst>
                                          <p:attrName>style.opacity</p:attrName>
                                        </p:attrNameLst>
                                      </p:cBhvr>
                                      <p:to>
                                        <p:strVal val="0.25"/>
                                      </p:to>
                                    </p:set>
                                    <p:animEffect filter="image" prLst="opacity: 0.25">
                                      <p:cBhvr rctx="IE">
                                        <p:cTn id="47" dur="indefinit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br>
              <a:rPr lang="hu-HU"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gatherUniforms</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221101" y="1847850"/>
            <a:ext cx="11749797" cy="50101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target could be e.g. a game object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gatherUniforms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target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//Mat4</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0423451" y="-356106"/>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04423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Program</a:t>
            </a:r>
            <a:r>
              <a:rPr lang="hu-HU" dirty="0"/>
              <a:t> </a:t>
            </a:r>
            <a:r>
              <a:rPr lang="en-US" dirty="0">
                <a:solidFill>
                  <a:srgbClr val="FF0000"/>
                </a:solidFill>
              </a:rPr>
              <a:t>class</a:t>
            </a:r>
          </a:p>
        </p:txBody>
      </p:sp>
      <p:sp>
        <p:nvSpPr>
          <p:cNvPr id="5" name="Content Placeholder 4"/>
          <p:cNvSpPr>
            <a:spLocks noGrp="1"/>
          </p:cNvSpPr>
          <p:nvPr>
            <p:ph idx="1"/>
          </p:nvPr>
        </p:nvSpPr>
        <p:spPr/>
        <p:txBody>
          <a:bodyPr>
            <a:normAutofit fontScale="32500" lnSpcReduction="20000"/>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import </a:t>
            </a:r>
            <a:r>
              <a:rPr lang="en-US" dirty="0" err="1">
                <a:solidFill>
                  <a:schemeClr val="bg1">
                    <a:lumMod val="50000"/>
                  </a:schemeClr>
                </a:solidFill>
                <a:ea typeface="Times New Roman" panose="02020603050405020304" pitchFamily="18" charset="0"/>
                <a:cs typeface="Times New Roman" panose="02020603050405020304" pitchFamily="18" charset="0"/>
              </a:rPr>
              <a:t>org.khronos.webgl.WebGLRenderingContext</a:t>
            </a:r>
            <a:r>
              <a:rPr lang="en-US" dirty="0">
                <a:solidFill>
                  <a:schemeClr val="bg1">
                    <a:lumMod val="50000"/>
                  </a:schemeClr>
                </a:solidFill>
                <a:ea typeface="Times New Roman" panose="02020603050405020304" pitchFamily="18" charset="0"/>
                <a:cs typeface="Times New Roman" panose="02020603050405020304" pitchFamily="18" charset="0"/>
              </a:rPr>
              <a:t> as GL</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a typeface="Times New Roman" panose="02020603050405020304" pitchFamily="18" charset="0"/>
                <a:cs typeface="Times New Roman" panose="02020603050405020304" pitchFamily="18" charset="0"/>
              </a:rPr>
              <a:t>import </a:t>
            </a:r>
            <a:r>
              <a:rPr lang="en-US" dirty="0" err="1">
                <a:ea typeface="Times New Roman" panose="02020603050405020304" pitchFamily="18" charset="0"/>
                <a:cs typeface="Times New Roman" panose="02020603050405020304" pitchFamily="18" charset="0"/>
              </a:rPr>
              <a:t>vision.gears.webglmath.UniformProvider</a:t>
            </a:r>
            <a:endParaRPr lang="en-US"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a typeface="Times New Roman" panose="02020603050405020304" pitchFamily="18" charset="0"/>
                <a:cs typeface="Times New Roman" panose="02020603050405020304" pitchFamily="18" charset="0"/>
              </a:rPr>
              <a:t>import </a:t>
            </a:r>
            <a:r>
              <a:rPr lang="en-US" dirty="0" err="1">
                <a:ea typeface="Times New Roman" panose="02020603050405020304" pitchFamily="18" charset="0"/>
                <a:cs typeface="Times New Roman" panose="02020603050405020304" pitchFamily="18" charset="0"/>
              </a:rPr>
              <a:t>vision.gears.webglmath.ProgramReflection</a:t>
            </a:r>
            <a:endParaRPr lang="en-US"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class Program(</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a:t>
            </a:r>
            <a:r>
              <a:rPr lang="en-US" dirty="0">
                <a:solidFill>
                  <a:schemeClr val="bg1">
                    <a:lumMod val="50000"/>
                  </a:schemeClr>
                </a:solidFill>
                <a:ea typeface="Times New Roman" panose="02020603050405020304" pitchFamily="18" charset="0"/>
                <a:cs typeface="Times New Roman" panose="02020603050405020304" pitchFamily="18" charset="0"/>
              </a:rPr>
              <a:t> : WebGL2RenderingContext,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vertexShader</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fragmentShader</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attributeBindings</a:t>
            </a:r>
            <a:r>
              <a:rPr lang="en-US" dirty="0">
                <a:solidFill>
                  <a:schemeClr val="bg1">
                    <a:lumMod val="50000"/>
                  </a:schemeClr>
                </a:solidFill>
                <a:ea typeface="Times New Roman" panose="02020603050405020304" pitchFamily="18" charset="0"/>
                <a:cs typeface="Times New Roman" panose="02020603050405020304" pitchFamily="18" charset="0"/>
              </a:rPr>
              <a:t> : Array&lt;String&gt; = Program.PNT )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300" dirty="0">
                <a:ea typeface="Times New Roman" panose="02020603050405020304" pitchFamily="18" charset="0"/>
                <a:cs typeface="Times New Roman" panose="02020603050405020304" pitchFamily="18" charset="0"/>
              </a:rPr>
              <a:t>: </a:t>
            </a:r>
            <a:r>
              <a:rPr lang="en-US" sz="4300" dirty="0" err="1">
                <a:ea typeface="Times New Roman" panose="02020603050405020304" pitchFamily="18" charset="0"/>
                <a:cs typeface="Times New Roman" panose="02020603050405020304" pitchFamily="18" charset="0"/>
              </a:rPr>
              <a:t>UniformProvider</a:t>
            </a:r>
            <a:r>
              <a:rPr lang="en-US" sz="4300" dirty="0">
                <a:ea typeface="Times New Roman" panose="02020603050405020304" pitchFamily="18" charset="0"/>
                <a:cs typeface="Times New Roman" panose="02020603050405020304" pitchFamily="18" charset="0"/>
              </a:rPr>
              <a:t>("program")</a:t>
            </a:r>
            <a:r>
              <a:rPr lang="en-US" sz="4300" dirty="0">
                <a:solidFill>
                  <a:schemeClr val="bg1">
                    <a:lumMod val="50000"/>
                  </a:schemeClr>
                </a:solidFill>
                <a:ea typeface="Times New Roman" panose="02020603050405020304" pitchFamily="18" charset="0"/>
                <a:cs typeface="Times New Roman" panose="02020603050405020304" pitchFamily="18" charset="0"/>
              </a:rPr>
              <a:t> </a:t>
            </a: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dirty="0" err="1">
                <a:solidFill>
                  <a:schemeClr val="bg1">
                    <a:lumMod val="50000"/>
                  </a:schemeClr>
                </a:solidFill>
                <a:ea typeface="Times New Roman" panose="02020603050405020304" pitchFamily="18" charset="0"/>
                <a:cs typeface="Times New Roman" panose="02020603050405020304" pitchFamily="18" charset="0"/>
              </a:rPr>
              <a:t>gl.createProgram</a:t>
            </a:r>
            <a:r>
              <a:rPr lang="en-US" dirty="0">
                <a:solidFill>
                  <a:schemeClr val="bg1">
                    <a:lumMod val="50000"/>
                  </a:schemeClr>
                </a:solidFill>
                <a:ea typeface="Times New Roman" panose="02020603050405020304" pitchFamily="18" charset="0"/>
                <a:cs typeface="Times New Roman" panose="02020603050405020304" pitchFamily="18" charset="0"/>
              </a:rPr>
              <a:t>() ?: throw Error("Could not create </a:t>
            </a:r>
            <a:r>
              <a:rPr lang="en-US" dirty="0" err="1">
                <a:solidFill>
                  <a:schemeClr val="bg1">
                    <a:lumMod val="50000"/>
                  </a:schemeClr>
                </a:solidFill>
                <a:ea typeface="Times New Roman" panose="02020603050405020304" pitchFamily="18" charset="0"/>
                <a:cs typeface="Times New Roman" panose="02020603050405020304" pitchFamily="18" charset="0"/>
              </a:rPr>
              <a:t>WebGL</a:t>
            </a:r>
            <a:r>
              <a:rPr lang="en-US" dirty="0">
                <a:solidFill>
                  <a:schemeClr val="bg1">
                    <a:lumMod val="50000"/>
                  </a:schemeClr>
                </a:solidFill>
                <a:ea typeface="Times New Roman" panose="02020603050405020304" pitchFamily="18" charset="0"/>
                <a:cs typeface="Times New Roman" panose="02020603050405020304" pitchFamily="18" charset="0"/>
              </a:rPr>
              <a:t> program.")</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init</a:t>
            </a: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gl.attachShader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vertexShader.glShader</a:t>
            </a:r>
            <a:r>
              <a:rPr lang="en-US" dirty="0">
                <a:solidFill>
                  <a:schemeClr val="bg1">
                    <a:lumMod val="50000"/>
                  </a:schemeClr>
                </a:solidFill>
                <a:ea typeface="Times New Roman" panose="02020603050405020304" pitchFamily="18" charset="0"/>
                <a:cs typeface="Times New Roman" panose="02020603050405020304" pitchFamily="18" charset="0"/>
              </a:rPr>
              <a:t>) //#attach# OpenGL phraseology: you attach resources to one another</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gl.attachShader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fragmentShader.glShader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var</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attributeIndex</a:t>
            </a:r>
            <a:r>
              <a:rPr lang="en-US" dirty="0">
                <a:solidFill>
                  <a:schemeClr val="bg1">
                    <a:lumMod val="50000"/>
                  </a:schemeClr>
                </a:solidFill>
                <a:ea typeface="Times New Roman" panose="02020603050405020304" pitchFamily="18" charset="0"/>
                <a:cs typeface="Times New Roman" panose="02020603050405020304" pitchFamily="18" charset="0"/>
              </a:rPr>
              <a:t> = 0</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attributeBindings.forEach</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gl.bindAttribLocation</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attributeIndex</a:t>
            </a:r>
            <a:r>
              <a:rPr lang="en-US" dirty="0">
                <a:solidFill>
                  <a:schemeClr val="bg1">
                    <a:lumMod val="50000"/>
                  </a:schemeClr>
                </a:solidFill>
                <a:ea typeface="Times New Roman" panose="02020603050405020304" pitchFamily="18" charset="0"/>
                <a:cs typeface="Times New Roman" panose="02020603050405020304" pitchFamily="18" charset="0"/>
              </a:rPr>
              <a:t>++, it) //#vertex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 input 'it' is taken from vertex record at '</a:t>
            </a:r>
            <a:r>
              <a:rPr lang="en-US" dirty="0" err="1">
                <a:solidFill>
                  <a:schemeClr val="bg1">
                    <a:lumMod val="50000"/>
                  </a:schemeClr>
                </a:solidFill>
                <a:ea typeface="Times New Roman" panose="02020603050405020304" pitchFamily="18" charset="0"/>
                <a:cs typeface="Times New Roman" panose="02020603050405020304" pitchFamily="18" charset="0"/>
              </a:rPr>
              <a:t>attributeIndex</a:t>
            </a: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gl.linkProgram</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if (</a:t>
            </a:r>
            <a:r>
              <a:rPr lang="en-US" dirty="0" err="1">
                <a:solidFill>
                  <a:schemeClr val="bg1">
                    <a:lumMod val="50000"/>
                  </a:schemeClr>
                </a:solidFill>
                <a:ea typeface="Times New Roman" panose="02020603050405020304" pitchFamily="18" charset="0"/>
                <a:cs typeface="Times New Roman" panose="02020603050405020304" pitchFamily="18" charset="0"/>
              </a:rPr>
              <a:t>gl.getProgramParameter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glProgram</a:t>
            </a:r>
            <a:r>
              <a:rPr lang="en-US" dirty="0">
                <a:solidFill>
                  <a:schemeClr val="bg1">
                    <a:lumMod val="50000"/>
                  </a:schemeClr>
                </a:solidFill>
                <a:ea typeface="Times New Roman" panose="02020603050405020304" pitchFamily="18" charset="0"/>
                <a:cs typeface="Times New Roman" panose="02020603050405020304" pitchFamily="18" charset="0"/>
              </a:rPr>
              <a:t>, GL.LINK_STATUS) == false)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throw Error("Could not link </a:t>
            </a:r>
            <a:r>
              <a:rPr lang="en-US" dirty="0" err="1">
                <a:solidFill>
                  <a:schemeClr val="bg1">
                    <a:lumMod val="50000"/>
                  </a:schemeClr>
                </a:solidFill>
                <a:ea typeface="Times New Roman" panose="02020603050405020304" pitchFamily="18" charset="0"/>
                <a:cs typeface="Times New Roman" panose="02020603050405020304" pitchFamily="18" charset="0"/>
              </a:rPr>
              <a:t>shaders</a:t>
            </a:r>
            <a:r>
              <a:rPr lang="en-US" dirty="0">
                <a:solidFill>
                  <a:schemeClr val="bg1">
                    <a:lumMod val="50000"/>
                  </a:schemeClr>
                </a:solidFill>
                <a:ea typeface="Times New Roman" panose="02020603050405020304" pitchFamily="18" charset="0"/>
                <a:cs typeface="Times New Roman" panose="02020603050405020304" pitchFamily="18" charset="0"/>
              </a:rPr>
              <a:t> [vertex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vertexShader.sourceUrl</a:t>
            </a:r>
            <a:r>
              <a:rPr lang="en-US" dirty="0">
                <a:solidFill>
                  <a:schemeClr val="bg1">
                    <a:lumMod val="50000"/>
                  </a:schemeClr>
                </a:solidFill>
                <a:ea typeface="Times New Roman" panose="02020603050405020304" pitchFamily="18" charset="0"/>
                <a:cs typeface="Times New Roman" panose="02020603050405020304" pitchFamily="18" charset="0"/>
              </a:rPr>
              <a:t>}]:[fragment </a:t>
            </a:r>
            <a:r>
              <a:rPr lang="en-US" dirty="0" err="1">
                <a:solidFill>
                  <a:schemeClr val="bg1">
                    <a:lumMod val="50000"/>
                  </a:schemeClr>
                </a:solidFill>
                <a:ea typeface="Times New Roman" panose="02020603050405020304" pitchFamily="18" charset="0"/>
                <a:cs typeface="Times New Roman" panose="02020603050405020304" pitchFamily="18" charset="0"/>
              </a:rPr>
              <a:t>shader</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fragmentShader.sourceUrl</a:t>
            </a:r>
            <a:r>
              <a:rPr lang="en-US" dirty="0">
                <a:solidFill>
                  <a:schemeClr val="bg1">
                    <a:lumMod val="50000"/>
                  </a:schemeClr>
                </a:solidFill>
                <a:ea typeface="Times New Roman" panose="02020603050405020304" pitchFamily="18" charset="0"/>
                <a:cs typeface="Times New Roman" panose="02020603050405020304" pitchFamily="18" charset="0"/>
              </a:rPr>
              <a:t>}\n${</a:t>
            </a:r>
            <a:r>
              <a:rPr lang="en-US" dirty="0" err="1">
                <a:solidFill>
                  <a:schemeClr val="bg1">
                    <a:lumMod val="50000"/>
                  </a:schemeClr>
                </a:solidFill>
                <a:ea typeface="Times New Roman" panose="02020603050405020304" pitchFamily="18" charset="0"/>
                <a:cs typeface="Times New Roman" panose="02020603050405020304" pitchFamily="18" charset="0"/>
              </a:rPr>
              <a:t>gl.getProgramInfoLog</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this.glProgram</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addComponentsAndGatherUniforms</a:t>
            </a:r>
            <a:r>
              <a:rPr lang="en-US" sz="6200" dirty="0">
                <a:ea typeface="Times New Roman" panose="02020603050405020304" pitchFamily="18" charset="0"/>
                <a:cs typeface="Times New Roman" panose="02020603050405020304" pitchFamily="18" charset="0"/>
              </a:rPr>
              <a:t>(</a:t>
            </a:r>
            <a:r>
              <a:rPr lang="en-US" sz="6200" dirty="0" err="1">
                <a:ea typeface="Times New Roman" panose="02020603050405020304" pitchFamily="18" charset="0"/>
                <a:cs typeface="Times New Roman" panose="02020603050405020304" pitchFamily="18" charset="0"/>
              </a:rPr>
              <a:t>ProgramReflection</a:t>
            </a:r>
            <a:r>
              <a:rPr lang="en-US" sz="6200" dirty="0">
                <a:ea typeface="Times New Roman" panose="02020603050405020304" pitchFamily="18" charset="0"/>
                <a:cs typeface="Times New Roman" panose="02020603050405020304" pitchFamily="18" charset="0"/>
              </a:rPr>
              <a:t>(</a:t>
            </a:r>
            <a:r>
              <a:rPr lang="en-US" sz="6200" dirty="0" err="1">
                <a:ea typeface="Times New Roman" panose="02020603050405020304" pitchFamily="18" charset="0"/>
                <a:cs typeface="Times New Roman" panose="02020603050405020304" pitchFamily="18" charset="0"/>
              </a:rPr>
              <a:t>gl</a:t>
            </a: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glProgram</a:t>
            </a:r>
            <a:r>
              <a:rPr lang="en-US" sz="6200" dirty="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Program.all</a:t>
            </a:r>
            <a:r>
              <a:rPr lang="en-US" sz="6200" dirty="0">
                <a:ea typeface="Times New Roman" panose="02020603050405020304" pitchFamily="18" charset="0"/>
                <a:cs typeface="Times New Roman" panose="02020603050405020304" pitchFamily="18" charset="0"/>
              </a:rPr>
              <a:t> += this</a:t>
            </a:r>
            <a:endParaRPr lang="en-US" sz="3400"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chemeClr val="bg1">
                  <a:lumMod val="50000"/>
                </a:schemeClr>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companion object{ //#companion object# this is how you create class static members</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PC = </a:t>
            </a:r>
            <a:r>
              <a:rPr lang="en-US" dirty="0" err="1">
                <a:solidFill>
                  <a:schemeClr val="bg1">
                    <a:lumMod val="50000"/>
                  </a:schemeClr>
                </a:solidFill>
                <a:ea typeface="Times New Roman" panose="02020603050405020304" pitchFamily="18" charset="0"/>
                <a:cs typeface="Times New Roman" panose="02020603050405020304" pitchFamily="18" charset="0"/>
              </a:rPr>
              <a:t>arrayOf</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vertexPosition</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vertexColor</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val</a:t>
            </a:r>
            <a:r>
              <a:rPr lang="en-US" dirty="0">
                <a:solidFill>
                  <a:schemeClr val="bg1">
                    <a:lumMod val="50000"/>
                  </a:schemeClr>
                </a:solidFill>
                <a:ea typeface="Times New Roman" panose="02020603050405020304" pitchFamily="18" charset="0"/>
                <a:cs typeface="Times New Roman" panose="02020603050405020304" pitchFamily="18" charset="0"/>
              </a:rPr>
              <a:t> PNT = </a:t>
            </a:r>
            <a:r>
              <a:rPr lang="en-US" dirty="0" err="1">
                <a:solidFill>
                  <a:schemeClr val="bg1">
                    <a:lumMod val="50000"/>
                  </a:schemeClr>
                </a:solidFill>
                <a:ea typeface="Times New Roman" panose="02020603050405020304" pitchFamily="18" charset="0"/>
                <a:cs typeface="Times New Roman" panose="02020603050405020304" pitchFamily="18" charset="0"/>
              </a:rPr>
              <a:t>arrayOf</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vertexPosition</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vertexNormal</a:t>
            </a: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vertexTexCoord</a:t>
            </a:r>
            <a:r>
              <a:rPr lang="en-US" dirty="0">
                <a:solidFill>
                  <a:schemeClr val="bg1">
                    <a:lumMod val="50000"/>
                  </a:schemeClr>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6200" dirty="0">
                <a:ea typeface="Times New Roman" panose="02020603050405020304" pitchFamily="18" charset="0"/>
                <a:cs typeface="Times New Roman" panose="02020603050405020304" pitchFamily="18" charset="0"/>
              </a:rPr>
              <a:t>    </a:t>
            </a:r>
            <a:r>
              <a:rPr lang="en-US" sz="6200" dirty="0" err="1">
                <a:ea typeface="Times New Roman" panose="02020603050405020304" pitchFamily="18" charset="0"/>
                <a:cs typeface="Times New Roman" panose="02020603050405020304" pitchFamily="18" charset="0"/>
              </a:rPr>
              <a:t>var</a:t>
            </a:r>
            <a:r>
              <a:rPr lang="en-US" sz="6200" dirty="0">
                <a:ea typeface="Times New Roman" panose="02020603050405020304" pitchFamily="18" charset="0"/>
                <a:cs typeface="Times New Roman" panose="02020603050405020304" pitchFamily="18" charset="0"/>
              </a:rPr>
              <a:t> all = </a:t>
            </a:r>
            <a:r>
              <a:rPr lang="en-US" sz="6200" dirty="0" err="1">
                <a:ea typeface="Times New Roman" panose="02020603050405020304" pitchFamily="18" charset="0"/>
                <a:cs typeface="Times New Roman" panose="02020603050405020304" pitchFamily="18" charset="0"/>
              </a:rPr>
              <a:t>emptyArray</a:t>
            </a:r>
            <a:r>
              <a:rPr lang="en-US" sz="6200" dirty="0">
                <a:ea typeface="Times New Roman" panose="02020603050405020304" pitchFamily="18" charset="0"/>
                <a:cs typeface="Times New Roman" panose="02020603050405020304" pitchFamily="18" charset="0"/>
              </a:rPr>
              <a:t>&lt;Program&gt;()</a:t>
            </a:r>
            <a:endParaRPr lang="en-US" sz="3400" dirty="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858034" y="2386415"/>
            <a:ext cx="4262705" cy="646331"/>
          </a:xfrm>
          <a:prstGeom prst="rect">
            <a:avLst/>
          </a:prstGeom>
          <a:noFill/>
        </p:spPr>
        <p:txBody>
          <a:bodyPr wrap="none" rtlCol="0">
            <a:spAutoFit/>
          </a:bodyPr>
          <a:lstStyle/>
          <a:p>
            <a:r>
              <a:rPr lang="hu-HU" dirty="0">
                <a:solidFill>
                  <a:srgbClr val="FF0000"/>
                </a:solidFill>
                <a:latin typeface="Whipsmart" panose="020B0502030203050204" pitchFamily="34" charset="0"/>
              </a:rPr>
              <a:t>add </a:t>
            </a:r>
            <a:r>
              <a:rPr lang="en-US" dirty="0">
                <a:solidFill>
                  <a:srgbClr val="FF0000"/>
                </a:solidFill>
                <a:latin typeface="Whipsmart" panose="020B0502030203050204" pitchFamily="34" charset="0"/>
              </a:rPr>
              <a:t>a </a:t>
            </a:r>
            <a:r>
              <a:rPr lang="en-US" dirty="0" err="1">
                <a:solidFill>
                  <a:srgbClr val="FF0000"/>
                </a:solidFill>
                <a:latin typeface="Whipsmart" panose="020B0502030203050204" pitchFamily="34" charset="0"/>
              </a:rPr>
              <a:t>ProgramReflection</a:t>
            </a:r>
            <a:r>
              <a:rPr lang="en-US" dirty="0">
                <a:solidFill>
                  <a:srgbClr val="FF0000"/>
                </a:solidFill>
                <a:latin typeface="Whipsmart" panose="020B0502030203050204" pitchFamily="34" charset="0"/>
              </a:rPr>
              <a:t> instance</a:t>
            </a:r>
          </a:p>
          <a:p>
            <a:r>
              <a:rPr lang="en-US" dirty="0">
                <a:solidFill>
                  <a:srgbClr val="FF0000"/>
                </a:solidFill>
                <a:latin typeface="Whipsmart" panose="020B0502030203050204" pitchFamily="34" charset="0"/>
              </a:rPr>
              <a:t>managing our uniforms as the only child</a:t>
            </a:r>
          </a:p>
        </p:txBody>
      </p:sp>
      <p:cxnSp>
        <p:nvCxnSpPr>
          <p:cNvPr id="7" name="Straight Arrow Connector 6"/>
          <p:cNvCxnSpPr>
            <a:cxnSpLocks/>
            <a:stCxn id="6" idx="1"/>
          </p:cNvCxnSpPr>
          <p:nvPr/>
        </p:nvCxnSpPr>
        <p:spPr>
          <a:xfrm flipH="1">
            <a:off x="6242756" y="2709581"/>
            <a:ext cx="1615278" cy="22002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77374" y="1138119"/>
            <a:ext cx="418736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are responsible for setting uniforms</a:t>
            </a:r>
          </a:p>
          <a:p>
            <a:r>
              <a:rPr lang="en-US" dirty="0">
                <a:solidFill>
                  <a:srgbClr val="FF0000"/>
                </a:solidFill>
                <a:latin typeface="Whipsmart" panose="020B0502030203050204" pitchFamily="34" charset="0"/>
              </a:rPr>
              <a:t>in </a:t>
            </a:r>
            <a:r>
              <a:rPr lang="en-US" dirty="0">
                <a:solidFill>
                  <a:srgbClr val="FF0000"/>
                </a:solidFill>
                <a:latin typeface="Consolas" panose="020B0609020204030204" pitchFamily="49" charset="0"/>
                <a:cs typeface="Consolas" panose="020B0609020204030204" pitchFamily="49" charset="0"/>
              </a:rPr>
              <a:t>struct program </a:t>
            </a:r>
            <a:r>
              <a:rPr lang="en-US" dirty="0">
                <a:solidFill>
                  <a:srgbClr val="FF0000"/>
                </a:solidFill>
                <a:latin typeface="Whipsmart" panose="020B0502030203050204" pitchFamily="34" charset="0"/>
              </a:rPr>
              <a:t>(if there were any)</a:t>
            </a:r>
          </a:p>
        </p:txBody>
      </p:sp>
      <p:cxnSp>
        <p:nvCxnSpPr>
          <p:cNvPr id="10" name="Straight Arrow Connector 9"/>
          <p:cNvCxnSpPr>
            <a:cxnSpLocks/>
            <a:stCxn id="9" idx="2"/>
          </p:cNvCxnSpPr>
          <p:nvPr/>
        </p:nvCxnSpPr>
        <p:spPr>
          <a:xfrm flipH="1">
            <a:off x="2856089" y="1784450"/>
            <a:ext cx="3614968" cy="1096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62665" y="5690033"/>
            <a:ext cx="2900153"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all the programs we have</a:t>
            </a:r>
          </a:p>
        </p:txBody>
      </p:sp>
      <p:cxnSp>
        <p:nvCxnSpPr>
          <p:cNvPr id="17" name="Straight Arrow Connector 16"/>
          <p:cNvCxnSpPr>
            <a:cxnSpLocks/>
            <a:stCxn id="16" idx="1"/>
          </p:cNvCxnSpPr>
          <p:nvPr/>
        </p:nvCxnSpPr>
        <p:spPr>
          <a:xfrm flipH="1">
            <a:off x="5113867" y="5874699"/>
            <a:ext cx="3248798" cy="319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6" idx="1"/>
          </p:cNvCxnSpPr>
          <p:nvPr/>
        </p:nvCxnSpPr>
        <p:spPr>
          <a:xfrm flipH="1" flipV="1">
            <a:off x="3457282" y="5324032"/>
            <a:ext cx="4905383" cy="550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8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Material</a:t>
            </a:r>
            <a:r>
              <a:rPr lang="hu-HU" dirty="0"/>
              <a:t> </a:t>
            </a:r>
            <a:r>
              <a:rPr lang="en-US" dirty="0">
                <a:solidFill>
                  <a:srgbClr val="FF0000"/>
                </a:solidFill>
              </a:rPr>
              <a:t>class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Material(</a:t>
            </a:r>
            <a:r>
              <a:rPr lang="en-US" i="1" dirty="0">
                <a:solidFill>
                  <a:srgbClr val="CB65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"material"</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(program)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5427215" y="3796257"/>
            <a:ext cx="5211683" cy="923330"/>
          </a:xfrm>
          <a:prstGeom prst="rect">
            <a:avLst/>
          </a:prstGeom>
          <a:noFill/>
        </p:spPr>
        <p:txBody>
          <a:bodyPr wrap="none" rtlCol="0">
            <a:spAutoFit/>
          </a:bodyPr>
          <a:lstStyle/>
          <a:p>
            <a:r>
              <a:rPr lang="hu-HU" dirty="0">
                <a:solidFill>
                  <a:srgbClr val="FF0000"/>
                </a:solidFill>
                <a:latin typeface="Whipsmart" panose="020B0502030203050204" pitchFamily="34" charset="0"/>
              </a:rPr>
              <a:t>add program as child component</a:t>
            </a:r>
          </a:p>
          <a:p>
            <a:r>
              <a:rPr lang="hu-HU" dirty="0">
                <a:solidFill>
                  <a:srgbClr val="FF0000"/>
                </a:solidFill>
                <a:latin typeface="Whipsmart" panose="020B0502030203050204" pitchFamily="34" charset="0"/>
              </a:rPr>
              <a:t>let it add new properties to the constructed object</a:t>
            </a:r>
          </a:p>
          <a:p>
            <a:r>
              <a:rPr lang="hu-HU" dirty="0">
                <a:solidFill>
                  <a:srgbClr val="FF0000"/>
                </a:solidFill>
                <a:latin typeface="Whipsmart" panose="020B0502030203050204" pitchFamily="34" charset="0"/>
              </a:rPr>
              <a:t>reflecting the uniforms in struct </a:t>
            </a:r>
            <a:r>
              <a:rPr lang="hu-HU" dirty="0">
                <a:solidFill>
                  <a:srgbClr val="FF0000"/>
                </a:solidFill>
                <a:latin typeface="Consolas" panose="020B0609020204030204" pitchFamily="49" charset="0"/>
                <a:cs typeface="Consolas" panose="020B0609020204030204" pitchFamily="49" charset="0"/>
              </a:rPr>
              <a:t>material</a:t>
            </a:r>
            <a:endParaRPr lang="en-US" dirty="0">
              <a:solidFill>
                <a:srgbClr val="FF0000"/>
              </a:solidFill>
              <a:latin typeface="Consolas" panose="020B0609020204030204" pitchFamily="49" charset="0"/>
              <a:cs typeface="Consolas" panose="020B0609020204030204" pitchFamily="49" charset="0"/>
            </a:endParaRPr>
          </a:p>
        </p:txBody>
      </p:sp>
      <p:cxnSp>
        <p:nvCxnSpPr>
          <p:cNvPr id="7" name="Straight Arrow Connector 6"/>
          <p:cNvCxnSpPr>
            <a:stCxn id="6" idx="0"/>
          </p:cNvCxnSpPr>
          <p:nvPr/>
        </p:nvCxnSpPr>
        <p:spPr>
          <a:xfrm flipH="1" flipV="1">
            <a:off x="6749984" y="2993013"/>
            <a:ext cx="1283073" cy="8032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85152" y="532962"/>
            <a:ext cx="3531736" cy="646331"/>
          </a:xfrm>
          <a:prstGeom prst="rect">
            <a:avLst/>
          </a:prstGeom>
          <a:noFill/>
        </p:spPr>
        <p:txBody>
          <a:bodyPr wrap="none" rtlCol="0">
            <a:spAutoFit/>
          </a:bodyPr>
          <a:lstStyle/>
          <a:p>
            <a:r>
              <a:rPr lang="hu-HU" dirty="0">
                <a:solidFill>
                  <a:srgbClr val="FF0000"/>
                </a:solidFill>
                <a:latin typeface="Whipsmart" panose="020B0502030203050204" pitchFamily="34" charset="0"/>
              </a:rPr>
              <a:t>tell superclass the struct name</a:t>
            </a:r>
          </a:p>
          <a:p>
            <a:r>
              <a:rPr lang="hu-HU" dirty="0">
                <a:solidFill>
                  <a:srgbClr val="FF0000"/>
                </a:solidFill>
                <a:latin typeface="Whipsmart" panose="020B0502030203050204" pitchFamily="34" charset="0"/>
              </a:rPr>
              <a:t>the uniforms in which we provide</a:t>
            </a:r>
            <a:endParaRPr lang="en-US" dirty="0">
              <a:solidFill>
                <a:srgbClr val="FF0000"/>
              </a:solidFill>
              <a:latin typeface="Whipsmart" panose="020B0502030203050204" pitchFamily="34" charset="0"/>
            </a:endParaRPr>
          </a:p>
        </p:txBody>
      </p:sp>
      <p:cxnSp>
        <p:nvCxnSpPr>
          <p:cNvPr id="10" name="Straight Arrow Connector 9"/>
          <p:cNvCxnSpPr>
            <a:cxnSpLocks/>
            <a:stCxn id="9" idx="2"/>
          </p:cNvCxnSpPr>
          <p:nvPr/>
        </p:nvCxnSpPr>
        <p:spPr>
          <a:xfrm>
            <a:off x="8451020" y="1179293"/>
            <a:ext cx="1043176" cy="679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0000"/>
                </a:solidFill>
              </a:rPr>
              <a:t>How to use materials?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fsSolid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solidColor</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material[</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noSuchProp</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2449132" y="5875409"/>
            <a:ext cx="8135560" cy="646331"/>
          </a:xfrm>
          <a:prstGeom prst="rect">
            <a:avLst/>
          </a:prstGeom>
          <a:noFill/>
        </p:spPr>
        <p:txBody>
          <a:bodyPr wrap="none" rtlCol="0">
            <a:spAutoFit/>
          </a:bodyPr>
          <a:lstStyle/>
          <a:p>
            <a:r>
              <a:rPr lang="en-US" dirty="0">
                <a:solidFill>
                  <a:srgbClr val="FF0000"/>
                </a:solidFill>
                <a:latin typeface="Whipsmart" panose="020B0502030203050204" pitchFamily="34" charset="0"/>
              </a:rPr>
              <a:t>if there is no such uniform </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e.g. we commented it out of the shader</a:t>
            </a:r>
            <a:r>
              <a:rPr lang="hu-HU"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the array access operator is going to print a warning, but nothing else happens</a:t>
            </a:r>
          </a:p>
        </p:txBody>
      </p:sp>
      <p:cxnSp>
        <p:nvCxnSpPr>
          <p:cNvPr id="7" name="Straight Arrow Connector 6"/>
          <p:cNvCxnSpPr>
            <a:cxnSpLocks/>
            <a:stCxn id="6" idx="0"/>
          </p:cNvCxnSpPr>
          <p:nvPr/>
        </p:nvCxnSpPr>
        <p:spPr>
          <a:xfrm flipH="1" flipV="1">
            <a:off x="4698464" y="4581729"/>
            <a:ext cx="1818448" cy="1293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0970" y="99459"/>
            <a:ext cx="2379380" cy="1200329"/>
          </a:xfrm>
          <a:prstGeom prst="rect">
            <a:avLst/>
          </a:prstGeom>
          <a:noFill/>
        </p:spPr>
        <p:txBody>
          <a:bodyPr wrap="square" rtlCol="0">
            <a:spAutoFit/>
          </a:bodyPr>
          <a:lstStyle/>
          <a:p>
            <a:r>
              <a:rPr lang="en-US" dirty="0">
                <a:solidFill>
                  <a:srgbClr val="FF0000"/>
                </a:solidFill>
                <a:latin typeface="Whipsmart" panose="020B0502030203050204" pitchFamily="34" charset="0"/>
              </a:rPr>
              <a:t>every</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Uniform</a:t>
            </a:r>
            <a:r>
              <a:rPr lang="hu-HU" dirty="0">
                <a:solidFill>
                  <a:srgbClr val="FF0000"/>
                </a:solidFill>
                <a:latin typeface="Whipsmart" panose="020B0502030203050204" pitchFamily="34" charset="0"/>
              </a:rPr>
              <a:t>nak </a:t>
            </a:r>
            <a:r>
              <a:rPr lang="en-US" dirty="0">
                <a:solidFill>
                  <a:srgbClr val="FF0000"/>
                </a:solidFill>
                <a:latin typeface="Whipsmart" panose="020B0502030203050204" pitchFamily="34" charset="0"/>
              </a:rPr>
              <a:t>has a</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set</a:t>
            </a:r>
            <a:r>
              <a:rPr lang="hu-HU" dirty="0">
                <a:solidFill>
                  <a:srgbClr val="FF0000"/>
                </a:solidFill>
                <a:latin typeface="Whipsmart" panose="020B0502030203050204" pitchFamily="34" charset="0"/>
              </a:rPr>
              <a:t> met</a:t>
            </a:r>
            <a:r>
              <a:rPr lang="en-US" dirty="0" err="1">
                <a:solidFill>
                  <a:srgbClr val="FF0000"/>
                </a:solidFill>
                <a:latin typeface="Whipsmart" panose="020B0502030203050204" pitchFamily="34" charset="0"/>
              </a:rPr>
              <a:t>hod</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regardless of the actual object type</a:t>
            </a:r>
          </a:p>
        </p:txBody>
      </p:sp>
      <p:cxnSp>
        <p:nvCxnSpPr>
          <p:cNvPr id="10" name="Straight Arrow Connector 9"/>
          <p:cNvCxnSpPr>
            <a:stCxn id="9" idx="2"/>
          </p:cNvCxnSpPr>
          <p:nvPr/>
        </p:nvCxnSpPr>
        <p:spPr>
          <a:xfrm flipH="1">
            <a:off x="6638928" y="1299788"/>
            <a:ext cx="2591732" cy="2713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06306" y="2629932"/>
            <a:ext cx="536076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was inserted automatically, as we use</a:t>
            </a:r>
          </a:p>
          <a:p>
            <a:r>
              <a:rPr lang="en-US" dirty="0">
                <a:solidFill>
                  <a:srgbClr val="FF0000"/>
                </a:solidFill>
                <a:latin typeface="Whipsmart" panose="020B0502030203050204" pitchFamily="34" charset="0"/>
              </a:rPr>
              <a:t>the </a:t>
            </a:r>
            <a:r>
              <a:rPr lang="hu-HU" dirty="0">
                <a:solidFill>
                  <a:srgbClr val="FF0000"/>
                </a:solidFill>
                <a:latin typeface="Consolas" panose="020B0609020204030204" pitchFamily="49" charset="0"/>
                <a:cs typeface="Consolas" panose="020B0609020204030204" pitchFamily="49" charset="0"/>
              </a:rPr>
              <a:t>material.solidColor</a:t>
            </a:r>
            <a:r>
              <a:rPr lang="hu-HU" dirty="0">
                <a:solidFill>
                  <a:srgbClr val="FF0000"/>
                </a:solidFill>
                <a:latin typeface="Whipsmart" panose="020B0502030203050204" pitchFamily="34" charset="0"/>
              </a:rPr>
              <a:t> uniform</a:t>
            </a:r>
            <a:r>
              <a:rPr lang="en-US" dirty="0">
                <a:solidFill>
                  <a:srgbClr val="FF0000"/>
                </a:solidFill>
                <a:latin typeface="Whipsmart" panose="020B0502030203050204" pitchFamily="34" charset="0"/>
              </a:rPr>
              <a:t> in the program</a:t>
            </a:r>
          </a:p>
        </p:txBody>
      </p:sp>
      <p:cxnSp>
        <p:nvCxnSpPr>
          <p:cNvPr id="14" name="Straight Arrow Connector 13"/>
          <p:cNvCxnSpPr>
            <a:cxnSpLocks/>
            <a:stCxn id="12" idx="2"/>
          </p:cNvCxnSpPr>
          <p:nvPr/>
        </p:nvCxnSpPr>
        <p:spPr>
          <a:xfrm flipH="1">
            <a:off x="3949432" y="3276263"/>
            <a:ext cx="1437256" cy="736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8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Material</a:t>
            </a:r>
          </a:p>
        </p:txBody>
      </p:sp>
      <p:sp>
        <p:nvSpPr>
          <p:cNvPr id="3" name="Content Placeholder 2"/>
          <p:cNvSpPr>
            <a:spLocks noGrp="1"/>
          </p:cNvSpPr>
          <p:nvPr>
            <p:ph idx="1"/>
          </p:nvPr>
        </p:nvSpPr>
        <p:spPr/>
        <p:txBody>
          <a:bodyPr/>
          <a:lstStyle/>
          <a:p>
            <a:r>
              <a:rPr lang="en-US" dirty="0"/>
              <a:t>create two different materials</a:t>
            </a:r>
          </a:p>
          <a:p>
            <a:pPr lvl="1"/>
            <a:r>
              <a:rPr lang="en-US" dirty="0"/>
              <a:t>e.g. </a:t>
            </a:r>
            <a:r>
              <a:rPr lang="en-US" dirty="0" err="1">
                <a:latin typeface="Consolas" panose="020B0609020204030204" pitchFamily="49" charset="0"/>
                <a:cs typeface="Consolas" panose="020B0609020204030204" pitchFamily="49" charset="0"/>
              </a:rPr>
              <a:t>yellowMaterial</a:t>
            </a:r>
            <a:r>
              <a:rPr lang="en-US" dirty="0"/>
              <a:t>, </a:t>
            </a:r>
            <a:r>
              <a:rPr lang="en-US" dirty="0" err="1">
                <a:latin typeface="Consolas" panose="020B0609020204030204" pitchFamily="49" charset="0"/>
                <a:cs typeface="Consolas" panose="020B0609020204030204" pitchFamily="49" charset="0"/>
              </a:rPr>
              <a:t>cyanMaterial</a:t>
            </a:r>
            <a:endParaRPr lang="en-US" dirty="0">
              <a:latin typeface="Consolas" panose="020B0609020204030204" pitchFamily="49" charset="0"/>
              <a:cs typeface="Consolas" panose="020B0609020204030204" pitchFamily="49" charset="0"/>
            </a:endParaRPr>
          </a:p>
          <a:p>
            <a:r>
              <a:rPr lang="en-US" dirty="0"/>
              <a:t>with the same program</a:t>
            </a:r>
          </a:p>
          <a:p>
            <a:r>
              <a:rPr lang="en-US" dirty="0"/>
              <a:t>but different uniform settings</a:t>
            </a:r>
          </a:p>
          <a:p>
            <a:pPr lvl="1"/>
            <a:r>
              <a:rPr lang="en-US" dirty="0"/>
              <a:t>e.g. </a:t>
            </a:r>
            <a:r>
              <a:rPr lang="en-US" dirty="0" err="1">
                <a:latin typeface="Consolas" panose="020B0609020204030204" pitchFamily="49" charset="0"/>
                <a:cs typeface="Consolas" panose="020B0609020204030204" pitchFamily="49" charset="0"/>
              </a:rPr>
              <a:t>solidColor</a:t>
            </a:r>
            <a:endParaRPr lang="en-US" dirty="0"/>
          </a:p>
          <a:p>
            <a:endParaRPr lang="en-US" dirty="0"/>
          </a:p>
          <a:p>
            <a:r>
              <a:rPr lang="en-US" dirty="0"/>
              <a:t>draw the same geometry twice, but with different materials, and</a:t>
            </a:r>
            <a:r>
              <a:rPr lang="hu-HU" dirty="0"/>
              <a:t> </a:t>
            </a:r>
            <a:r>
              <a:rPr lang="en-US" dirty="0"/>
              <a:t>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(which are still set the old way, now)</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2509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world and game objects</a:t>
            </a:r>
          </a:p>
        </p:txBody>
      </p:sp>
      <p:sp>
        <p:nvSpPr>
          <p:cNvPr id="4" name="Rectangle 3"/>
          <p:cNvSpPr/>
          <p:nvPr/>
        </p:nvSpPr>
        <p:spPr>
          <a:xfrm>
            <a:off x="189155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Scene</a:t>
            </a:r>
          </a:p>
        </p:txBody>
      </p:sp>
      <p:sp>
        <p:nvSpPr>
          <p:cNvPr id="5" name="Rectangle 4"/>
          <p:cNvSpPr/>
          <p:nvPr/>
        </p:nvSpPr>
        <p:spPr>
          <a:xfrm>
            <a:off x="690282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3" name="Diamond 2"/>
          <p:cNvSpPr/>
          <p:nvPr/>
        </p:nvSpPr>
        <p:spPr>
          <a:xfrm>
            <a:off x="4141695" y="3545542"/>
            <a:ext cx="510987" cy="448235"/>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3"/>
            <a:endCxn id="5" idx="1"/>
          </p:cNvCxnSpPr>
          <p:nvPr/>
        </p:nvCxnSpPr>
        <p:spPr>
          <a:xfrm>
            <a:off x="4652682" y="3769660"/>
            <a:ext cx="2250142"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2206145" y="4659309"/>
            <a:ext cx="1620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virtual world</a:t>
            </a:r>
            <a:endParaRPr lang="hu-HU" altLang="en-US" dirty="0">
              <a:latin typeface="Whipsmart" pitchFamily="34" charset="0"/>
            </a:endParaRPr>
          </a:p>
        </p:txBody>
      </p:sp>
      <p:sp>
        <p:nvSpPr>
          <p:cNvPr id="9" name="Szövegdoboz 20"/>
          <p:cNvSpPr txBox="1">
            <a:spLocks noChangeArrowheads="1"/>
          </p:cNvSpPr>
          <p:nvPr/>
        </p:nvSpPr>
        <p:spPr bwMode="auto">
          <a:xfrm>
            <a:off x="7217415" y="4659308"/>
            <a:ext cx="1843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game object</a:t>
            </a:r>
            <a:r>
              <a:rPr lang="hu-HU" altLang="en-US" dirty="0">
                <a:latin typeface="Whipsmart" pitchFamily="34" charset="0"/>
              </a:rPr>
              <a:t>s</a:t>
            </a:r>
          </a:p>
        </p:txBody>
      </p:sp>
      <p:sp>
        <p:nvSpPr>
          <p:cNvPr id="10" name="Szövegdoboz 20"/>
          <p:cNvSpPr txBox="1">
            <a:spLocks noChangeArrowheads="1"/>
          </p:cNvSpPr>
          <p:nvPr/>
        </p:nvSpPr>
        <p:spPr bwMode="auto">
          <a:xfrm>
            <a:off x="4510073" y="4659308"/>
            <a:ext cx="2178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is a collection of</a:t>
            </a:r>
            <a:endParaRPr lang="hu-HU" altLang="en-US" dirty="0">
              <a:latin typeface="Whipsmart" pitchFamily="34" charset="0"/>
            </a:endParaRPr>
          </a:p>
        </p:txBody>
      </p:sp>
      <p:sp>
        <p:nvSpPr>
          <p:cNvPr id="11" name="Szövegdoboz 20"/>
          <p:cNvSpPr txBox="1">
            <a:spLocks noChangeArrowheads="1"/>
          </p:cNvSpPr>
          <p:nvPr/>
        </p:nvSpPr>
        <p:spPr bwMode="auto">
          <a:xfrm>
            <a:off x="4214285" y="307042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1</a:t>
            </a:r>
            <a:endParaRPr lang="hu-HU" altLang="en-US" dirty="0">
              <a:latin typeface="Whipsmart" pitchFamily="34" charset="0"/>
            </a:endParaRPr>
          </a:p>
        </p:txBody>
      </p:sp>
      <p:sp>
        <p:nvSpPr>
          <p:cNvPr id="12" name="Szövegdoboz 20"/>
          <p:cNvSpPr txBox="1">
            <a:spLocks noChangeArrowheads="1"/>
          </p:cNvSpPr>
          <p:nvPr/>
        </p:nvSpPr>
        <p:spPr bwMode="auto">
          <a:xfrm>
            <a:off x="6537017" y="320606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893555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Mesh</a:t>
            </a:r>
            <a:r>
              <a:rPr lang="hu-HU" dirty="0"/>
              <a:t> </a:t>
            </a:r>
            <a:r>
              <a:rPr lang="en-US" dirty="0">
                <a:solidFill>
                  <a:srgbClr val="FF0000"/>
                </a:solidFill>
              </a:rPr>
              <a:t>class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Mesh(</a:t>
            </a:r>
            <a:r>
              <a:rPr lang="en-US" i="1" dirty="0">
                <a:solidFill>
                  <a:srgbClr val="CB65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i="1" dirty="0">
                <a:solidFill>
                  <a:srgbClr val="CB65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geometry)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Box 8"/>
          <p:cNvSpPr txBox="1"/>
          <p:nvPr/>
        </p:nvSpPr>
        <p:spPr>
          <a:xfrm>
            <a:off x="7177018" y="1149616"/>
            <a:ext cx="1390124" cy="369332"/>
          </a:xfrm>
          <a:prstGeom prst="rect">
            <a:avLst/>
          </a:prstGeom>
          <a:noFill/>
        </p:spPr>
        <p:txBody>
          <a:bodyPr wrap="none" rtlCol="0">
            <a:spAutoFit/>
          </a:bodyPr>
          <a:lstStyle/>
          <a:p>
            <a:r>
              <a:rPr lang="en-US" dirty="0">
                <a:solidFill>
                  <a:srgbClr val="FF0000"/>
                </a:solidFill>
                <a:latin typeface="Whipsmart" panose="020B0502030203050204" pitchFamily="34" charset="0"/>
              </a:rPr>
              <a:t>struct name</a:t>
            </a:r>
          </a:p>
        </p:txBody>
      </p:sp>
      <p:cxnSp>
        <p:nvCxnSpPr>
          <p:cNvPr id="10" name="Straight Arrow Connector 9"/>
          <p:cNvCxnSpPr>
            <a:cxnSpLocks/>
            <a:stCxn id="9" idx="2"/>
          </p:cNvCxnSpPr>
          <p:nvPr/>
        </p:nvCxnSpPr>
        <p:spPr>
          <a:xfrm flipH="1">
            <a:off x="3424136" y="1518948"/>
            <a:ext cx="4447944" cy="815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6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Mesh</a:t>
            </a:r>
          </a:p>
        </p:txBody>
      </p:sp>
      <p:sp>
        <p:nvSpPr>
          <p:cNvPr id="3" name="Content Placeholder 2"/>
          <p:cNvSpPr>
            <a:spLocks noGrp="1"/>
          </p:cNvSpPr>
          <p:nvPr>
            <p:ph idx="1"/>
          </p:nvPr>
        </p:nvSpPr>
        <p:spPr/>
        <p:txBody>
          <a:bodyPr>
            <a:normAutofit/>
          </a:bodyPr>
          <a:lstStyle/>
          <a:p>
            <a:r>
              <a:rPr lang="en-US" dirty="0"/>
              <a:t>create two different meshes</a:t>
            </a:r>
          </a:p>
          <a:p>
            <a:pPr lvl="1"/>
            <a:r>
              <a:rPr lang="en-US" dirty="0"/>
              <a:t>e.g. </a:t>
            </a:r>
            <a:r>
              <a:rPr lang="en-US" dirty="0" err="1">
                <a:latin typeface="Consolas" panose="020B0609020204030204" pitchFamily="49" charset="0"/>
                <a:cs typeface="Consolas" panose="020B0609020204030204" pitchFamily="49" charset="0"/>
              </a:rPr>
              <a:t>yellowStar</a:t>
            </a:r>
            <a:r>
              <a:rPr lang="en-US" dirty="0"/>
              <a:t>, </a:t>
            </a:r>
            <a:r>
              <a:rPr lang="en-US" dirty="0" err="1">
                <a:latin typeface="Consolas" panose="020B0609020204030204" pitchFamily="49" charset="0"/>
                <a:cs typeface="Consolas" panose="020B0609020204030204" pitchFamily="49" charset="0"/>
              </a:rPr>
              <a:t>cyanStar</a:t>
            </a:r>
            <a:endParaRPr lang="en-US" dirty="0">
              <a:latin typeface="Consolas" panose="020B0609020204030204" pitchFamily="49" charset="0"/>
              <a:cs typeface="Consolas" panose="020B0609020204030204" pitchFamily="49" charset="0"/>
            </a:endParaRPr>
          </a:p>
          <a:p>
            <a:r>
              <a:rPr lang="en-US" dirty="0"/>
              <a:t>with the same geometry (do not create two)</a:t>
            </a:r>
          </a:p>
          <a:p>
            <a:r>
              <a:rPr lang="en-US" dirty="0"/>
              <a:t>but different materials</a:t>
            </a:r>
          </a:p>
          <a:p>
            <a:pPr lvl="1"/>
            <a:r>
              <a:rPr lang="en-US" dirty="0">
                <a:solidFill>
                  <a:prstClr val="black"/>
                </a:solidFill>
              </a:rPr>
              <a:t>e.g. </a:t>
            </a:r>
            <a:r>
              <a:rPr lang="en-US" dirty="0" err="1">
                <a:solidFill>
                  <a:prstClr val="black"/>
                </a:solidFill>
                <a:latin typeface="Consolas" panose="020B0609020204030204" pitchFamily="49" charset="0"/>
                <a:cs typeface="Consolas" panose="020B0609020204030204" pitchFamily="49" charset="0"/>
              </a:rPr>
              <a:t>yellowMaterial</a:t>
            </a:r>
            <a:r>
              <a:rPr lang="en-US" dirty="0">
                <a:solidFill>
                  <a:prstClr val="black"/>
                </a:solidFill>
              </a:rPr>
              <a:t>, </a:t>
            </a:r>
            <a:r>
              <a:rPr lang="en-US" dirty="0" err="1">
                <a:solidFill>
                  <a:prstClr val="black"/>
                </a:solidFill>
                <a:latin typeface="Consolas" panose="020B0609020204030204" pitchFamily="49" charset="0"/>
                <a:cs typeface="Consolas" panose="020B0609020204030204" pitchFamily="49" charset="0"/>
              </a:rPr>
              <a:t>cyanMaterial</a:t>
            </a:r>
            <a:endParaRPr lang="en-US" dirty="0">
              <a:solidFill>
                <a:prstClr val="black"/>
              </a:solidFill>
              <a:latin typeface="Consolas" panose="020B0609020204030204" pitchFamily="49" charset="0"/>
              <a:cs typeface="Consolas" panose="020B0609020204030204" pitchFamily="49" charset="0"/>
            </a:endParaRPr>
          </a:p>
          <a:p>
            <a:endParaRPr lang="en-US" dirty="0"/>
          </a:p>
          <a:p>
            <a:r>
              <a:rPr lang="en-US" dirty="0"/>
              <a:t>draw the meshes, with 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(still set the old way: </a:t>
            </a:r>
            <a:r>
              <a:rPr lang="en-US" dirty="0" err="1">
                <a:solidFill>
                  <a:prstClr val="black"/>
                </a:solidFill>
                <a:latin typeface="Consolas" panose="020B0609020204030204" pitchFamily="49" charset="0"/>
                <a:cs typeface="Consolas" panose="020B0609020204030204" pitchFamily="49" charset="0"/>
              </a:rPr>
              <a:t>useProgram</a:t>
            </a:r>
            <a:r>
              <a:rPr lang="en-US" dirty="0"/>
              <a:t>, </a:t>
            </a:r>
            <a:r>
              <a:rPr lang="en-US" dirty="0" err="1">
                <a:solidFill>
                  <a:prstClr val="black"/>
                </a:solidFill>
                <a:latin typeface="Consolas" panose="020B0609020204030204" pitchFamily="49" charset="0"/>
                <a:cs typeface="Consolas" panose="020B0609020204030204" pitchFamily="49" charset="0"/>
              </a:rPr>
              <a:t>getUniformHandle</a:t>
            </a:r>
            <a:r>
              <a:rPr lang="en-US" dirty="0"/>
              <a:t>, </a:t>
            </a:r>
            <a:r>
              <a:rPr lang="en-US" dirty="0">
                <a:solidFill>
                  <a:prstClr val="black"/>
                </a:solidFill>
                <a:latin typeface="Consolas" panose="020B0609020204030204" pitchFamily="49" charset="0"/>
                <a:cs typeface="Consolas" panose="020B0609020204030204" pitchFamily="49" charset="0"/>
              </a:rPr>
              <a:t>commit</a:t>
            </a:r>
            <a:r>
              <a:rPr lang="en-US" dirty="0"/>
              <a:t>)</a:t>
            </a:r>
          </a:p>
          <a:p>
            <a:r>
              <a:rPr lang="en-US" dirty="0"/>
              <a:t>now instead of two lines (material and geometry draw) you just have 1</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751218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onsolas" panose="020B0609020204030204" pitchFamily="49" charset="0"/>
                <a:ea typeface="+mn-ea"/>
                <a:cs typeface="Consolas" panose="020B0609020204030204" pitchFamily="49" charset="0"/>
              </a:rPr>
              <a:t>GameObject</a:t>
            </a:r>
            <a:r>
              <a:rPr lang="en-US" dirty="0"/>
              <a:t> concept</a:t>
            </a:r>
          </a:p>
        </p:txBody>
      </p:sp>
      <p:sp>
        <p:nvSpPr>
          <p:cNvPr id="3" name="Content Placeholder 2"/>
          <p:cNvSpPr>
            <a:spLocks noGrp="1"/>
          </p:cNvSpPr>
          <p:nvPr>
            <p:ph idx="1"/>
          </p:nvPr>
        </p:nvSpPr>
        <p:spPr/>
        <p:txBody>
          <a:bodyPr>
            <a:normAutofit/>
          </a:bodyPr>
          <a:lstStyle/>
          <a:p>
            <a:r>
              <a:rPr lang="en-US" dirty="0"/>
              <a:t>we want to draw a lot of mesh instances with different transformations</a:t>
            </a:r>
          </a:p>
          <a:p>
            <a:pPr lvl="1"/>
            <a:r>
              <a:rPr lang="en-US" dirty="0"/>
              <a:t> without hardwiring this in our scene’s update</a:t>
            </a:r>
          </a:p>
          <a:p>
            <a:r>
              <a:rPr lang="en-US" dirty="0"/>
              <a:t>every </a:t>
            </a:r>
            <a:r>
              <a:rPr lang="en-US" dirty="0" err="1">
                <a:latin typeface="Consolas" panose="020B0609020204030204" pitchFamily="49" charset="0"/>
                <a:cs typeface="Consolas" panose="020B0609020204030204" pitchFamily="49" charset="0"/>
              </a:rPr>
              <a:t>GameObject</a:t>
            </a:r>
            <a:r>
              <a:rPr lang="en-US" sz="3200" dirty="0"/>
              <a:t> </a:t>
            </a:r>
            <a:r>
              <a:rPr lang="en-US" dirty="0"/>
              <a:t>is </a:t>
            </a:r>
            <a:r>
              <a:rPr lang="hu-HU" dirty="0"/>
              <a:t>a </a:t>
            </a:r>
            <a:r>
              <a:rPr lang="en-US" dirty="0"/>
              <a:t>mesh</a:t>
            </a:r>
            <a:r>
              <a:rPr lang="hu-HU" dirty="0"/>
              <a:t> (or a collection of meshes)</a:t>
            </a:r>
            <a:r>
              <a:rPr lang="en-US" dirty="0"/>
              <a:t> with a transformation (i.e. scale, position, and orientation)</a:t>
            </a:r>
          </a:p>
        </p:txBody>
      </p:sp>
    </p:spTree>
    <p:extLst>
      <p:ext uri="{BB962C8B-B14F-4D97-AF65-F5344CB8AC3E}">
        <p14:creationId xmlns:p14="http://schemas.microsoft.com/office/powerpoint/2010/main" val="372448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solidFill>
                  <a:srgbClr val="FF0000"/>
                </a:solidFill>
              </a:rPr>
              <a:t>class</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a:t>
            </a:r>
            <a:r>
              <a:rPr lang="hu-HU" sz="2000" dirty="0">
                <a:latin typeface="Calibri" panose="020F0502020204030204" pitchFamily="34" charset="0"/>
                <a:ea typeface="Times New Roman" panose="02020603050405020304" pitchFamily="18" charset="0"/>
                <a:cs typeface="Times New Roman" panose="02020603050405020304" pitchFamily="18" charset="0"/>
              </a:rPr>
              <a:t>  </a:t>
            </a:r>
            <a:r>
              <a:rPr lang="hu-HU" dirty="0">
                <a:solidFill>
                  <a:srgbClr val="C70040"/>
                </a:solidFill>
                <a:ea typeface="Times New Roman" panose="02020603050405020304" pitchFamily="18" charset="0"/>
                <a:cs typeface="Times New Roman" panose="02020603050405020304" pitchFamily="18" charset="0"/>
              </a:rPr>
              <a:t>vararg </a:t>
            </a:r>
            <a:r>
              <a:rPr lang="en-US" i="1" dirty="0">
                <a:solidFill>
                  <a:srgbClr val="CB6500"/>
                </a:solidFill>
                <a:ea typeface="Times New Roman" panose="02020603050405020304" pitchFamily="18" charset="0"/>
                <a:cs typeface="Times New Roman" panose="02020603050405020304" pitchFamily="18" charset="0"/>
              </a:rPr>
              <a:t>mesh</a:t>
            </a:r>
            <a:r>
              <a:rPr lang="hu-HU" i="1" dirty="0">
                <a:solidFill>
                  <a:srgbClr val="CB6500"/>
                </a:solidFill>
                <a:ea typeface="Times New Roman" panose="02020603050405020304" pitchFamily="18" charset="0"/>
                <a:cs typeface="Times New Roman" panose="02020603050405020304" pitchFamily="18" charset="0"/>
              </a:rPr>
              <a:t>es</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b="1" dirty="0">
                <a:solidFill>
                  <a:srgbClr val="000000"/>
                </a:solidFill>
                <a:ea typeface="Times New Roman" panose="02020603050405020304" pitchFamily="18" charset="0"/>
                <a:cs typeface="Times New Roman" panose="02020603050405020304" pitchFamily="18" charset="0"/>
              </a:rPr>
              <a:t>Mesh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position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var</a:t>
            </a:r>
            <a:r>
              <a:rPr lang="sv-SE" dirty="0">
                <a:solidFill>
                  <a:srgbClr val="000000"/>
                </a:solidFill>
                <a:ea typeface="Times New Roman" panose="02020603050405020304" pitchFamily="18" charset="0"/>
                <a:cs typeface="Times New Roman" panose="02020603050405020304" pitchFamily="18" charset="0"/>
              </a:rPr>
              <a:t> roll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0.0f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scale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Vec3(1.0f, 1.0f, 1.0f)</a:t>
            </a:r>
            <a:endParaRPr lang="en-US"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mesh</a:t>
            </a:r>
            <a:r>
              <a:rPr lang="hu-HU" dirty="0">
                <a:solidFill>
                  <a:srgbClr val="000000"/>
                </a:solidFill>
                <a:ea typeface="Times New Roman" panose="02020603050405020304" pitchFamily="18" charset="0"/>
                <a:cs typeface="Times New Roman" panose="02020603050405020304" pitchFamily="18" charset="0"/>
              </a:rPr>
              <a:t>es</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scale(scale)</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rotate(roll)</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translate(position)</a:t>
            </a:r>
            <a:endParaRPr lang="en-US" sz="2000" strike="sng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755408" y="5010897"/>
            <a:ext cx="434125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these are not methods of class </a:t>
            </a:r>
            <a:r>
              <a:rPr lang="en-US" dirty="0">
                <a:solidFill>
                  <a:srgbClr val="FF0000"/>
                </a:solidFill>
                <a:latin typeface="Consolas" panose="020B0609020204030204" pitchFamily="49" charset="0"/>
                <a:cs typeface="Consolas" panose="020B0609020204030204" pitchFamily="49" charset="0"/>
              </a:rPr>
              <a:t>Uniform</a:t>
            </a:r>
            <a:r>
              <a:rPr lang="en-US"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we would have to cast to </a:t>
            </a:r>
            <a:r>
              <a:rPr lang="en-US" dirty="0">
                <a:solidFill>
                  <a:srgbClr val="FF0000"/>
                </a:solidFill>
                <a:latin typeface="Consolas" panose="020B0609020204030204" pitchFamily="49" charset="0"/>
                <a:cs typeface="Consolas" panose="020B0609020204030204" pitchFamily="49" charset="0"/>
              </a:rPr>
              <a:t>Mat4</a:t>
            </a:r>
            <a:endParaRPr lang="en-US" dirty="0">
              <a:solidFill>
                <a:srgbClr val="FF0000"/>
              </a:solidFill>
              <a:latin typeface="Whipsmart" panose="020B0502030203050204" pitchFamily="34" charset="0"/>
            </a:endParaRPr>
          </a:p>
        </p:txBody>
      </p:sp>
      <p:cxnSp>
        <p:nvCxnSpPr>
          <p:cNvPr id="7" name="Straight Arrow Connector 6"/>
          <p:cNvCxnSpPr>
            <a:cxnSpLocks/>
            <a:stCxn id="6" idx="2"/>
          </p:cNvCxnSpPr>
          <p:nvPr/>
        </p:nvCxnSpPr>
        <p:spPr>
          <a:xfrm flipH="1">
            <a:off x="9095363" y="5657228"/>
            <a:ext cx="830672" cy="222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15924" y="4552798"/>
            <a:ext cx="3698448"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got this entry from the program</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we hope</a:t>
            </a:r>
            <a:r>
              <a:rPr lang="hu-HU" dirty="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12" name="Straight Arrow Connector 11"/>
          <p:cNvCxnSpPr/>
          <p:nvPr/>
        </p:nvCxnSpPr>
        <p:spPr>
          <a:xfrm flipH="1">
            <a:off x="3410094" y="5200502"/>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2E218A-50B5-42F2-A59A-95F52F8B396F}"/>
              </a:ext>
            </a:extLst>
          </p:cNvPr>
          <p:cNvSpPr txBox="1"/>
          <p:nvPr/>
        </p:nvSpPr>
        <p:spPr>
          <a:xfrm>
            <a:off x="5838493" y="978266"/>
            <a:ext cx="541045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t>
            </a:r>
            <a:r>
              <a:rPr lang="hu-HU" dirty="0">
                <a:solidFill>
                  <a:srgbClr val="FF0000"/>
                </a:solidFill>
                <a:latin typeface="Whipsmart" panose="020B0502030203050204" pitchFamily="34" charset="0"/>
              </a:rPr>
              <a:t>will have a single </a:t>
            </a:r>
            <a:r>
              <a:rPr lang="en-US" dirty="0">
                <a:solidFill>
                  <a:srgbClr val="FF0000"/>
                </a:solidFill>
                <a:latin typeface="Whipsmart" panose="020B0502030203050204" pitchFamily="34" charset="0"/>
              </a:rPr>
              <a:t>Mesh </a:t>
            </a:r>
            <a:r>
              <a:rPr lang="hu-HU" dirty="0">
                <a:solidFill>
                  <a:srgbClr val="FF0000"/>
                </a:solidFill>
                <a:latin typeface="Whipsmart" panose="020B0502030203050204" pitchFamily="34" charset="0"/>
              </a:rPr>
              <a:t>now</a:t>
            </a:r>
            <a:r>
              <a:rPr lang="en-US" dirty="0">
                <a:solidFill>
                  <a:srgbClr val="FF0000"/>
                </a:solidFill>
                <a:latin typeface="Whipsmart" panose="020B0502030203050204" pitchFamily="34" charset="0"/>
              </a:rPr>
              <a:t>.</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More meshes for a single GameObject will be useful later</a:t>
            </a:r>
            <a:r>
              <a:rPr lang="en-US" dirty="0">
                <a:solidFill>
                  <a:srgbClr val="FF0000"/>
                </a:solidFill>
                <a:latin typeface="Whipsmart" panose="020B0502030203050204" pitchFamily="34" charset="0"/>
              </a:rPr>
              <a:t>.</a:t>
            </a:r>
          </a:p>
        </p:txBody>
      </p:sp>
      <p:cxnSp>
        <p:nvCxnSpPr>
          <p:cNvPr id="9" name="Straight Arrow Connector 8">
            <a:extLst>
              <a:ext uri="{FF2B5EF4-FFF2-40B4-BE49-F238E27FC236}">
                <a16:creationId xmlns:a16="http://schemas.microsoft.com/office/drawing/2014/main" id="{029036F2-40A9-461F-B02A-11B81D51A1DE}"/>
              </a:ext>
            </a:extLst>
          </p:cNvPr>
          <p:cNvCxnSpPr/>
          <p:nvPr/>
        </p:nvCxnSpPr>
        <p:spPr>
          <a:xfrm flipH="1">
            <a:off x="3781778" y="1624597"/>
            <a:ext cx="2259916" cy="3283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69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solidFill>
                  <a:srgbClr val="FF0000"/>
                </a:solidFill>
              </a:rPr>
              <a:t>class with delegated property</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C70040"/>
                </a:solidFill>
                <a:ea typeface="Times New Roman" panose="02020603050405020304" pitchFamily="18" charset="0"/>
                <a:cs typeface="Times New Roman" panose="02020603050405020304" pitchFamily="18" charset="0"/>
              </a:rPr>
              <a:t>vararg </a:t>
            </a:r>
            <a:r>
              <a:rPr lang="en-US" i="1" dirty="0">
                <a:solidFill>
                  <a:srgbClr val="CB6500"/>
                </a:solidFill>
                <a:ea typeface="Times New Roman" panose="02020603050405020304" pitchFamily="18" charset="0"/>
                <a:cs typeface="Times New Roman" panose="02020603050405020304" pitchFamily="18" charset="0"/>
              </a:rPr>
              <a:t>mesh</a:t>
            </a:r>
            <a:r>
              <a:rPr lang="hu-HU" i="1" dirty="0">
                <a:solidFill>
                  <a:srgbClr val="CB6500"/>
                </a:solidFill>
                <a:ea typeface="Times New Roman" panose="02020603050405020304" pitchFamily="18" charset="0"/>
                <a:cs typeface="Times New Roman" panose="02020603050405020304" pitchFamily="18" charset="0"/>
              </a:rPr>
              <a:t>es</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hu-HU" b="1" dirty="0">
                <a:solidFill>
                  <a:srgbClr val="000000"/>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position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var</a:t>
            </a:r>
            <a:r>
              <a:rPr lang="sv-SE" dirty="0">
                <a:solidFill>
                  <a:srgbClr val="000000"/>
                </a:solidFill>
                <a:ea typeface="Times New Roman" panose="02020603050405020304" pitchFamily="18" charset="0"/>
                <a:cs typeface="Times New Roman" panose="02020603050405020304" pitchFamily="18" charset="0"/>
              </a:rPr>
              <a:t> roll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0.0f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ea typeface="Times New Roman" panose="02020603050405020304" pitchFamily="18" charset="0"/>
                <a:cs typeface="Times New Roman" panose="02020603050405020304" pitchFamily="18" charset="0"/>
              </a:rPr>
              <a:t>  </a:t>
            </a:r>
            <a:r>
              <a:rPr lang="sv-SE" dirty="0">
                <a:solidFill>
                  <a:srgbClr val="C70040"/>
                </a:solidFill>
                <a:ea typeface="Times New Roman" panose="02020603050405020304" pitchFamily="18" charset="0"/>
                <a:cs typeface="Times New Roman" panose="02020603050405020304" pitchFamily="18" charset="0"/>
              </a:rPr>
              <a:t>val</a:t>
            </a:r>
            <a:r>
              <a:rPr lang="sv-SE" dirty="0">
                <a:solidFill>
                  <a:srgbClr val="000000"/>
                </a:solidFill>
                <a:ea typeface="Times New Roman" panose="02020603050405020304" pitchFamily="18" charset="0"/>
                <a:cs typeface="Times New Roman" panose="02020603050405020304" pitchFamily="18" charset="0"/>
              </a:rPr>
              <a:t> scale </a:t>
            </a:r>
            <a:r>
              <a:rPr lang="sv-SE" dirty="0">
                <a:solidFill>
                  <a:srgbClr val="C70040"/>
                </a:solidFill>
                <a:ea typeface="Times New Roman" panose="02020603050405020304" pitchFamily="18" charset="0"/>
                <a:cs typeface="Times New Roman" panose="02020603050405020304" pitchFamily="18" charset="0"/>
              </a:rPr>
              <a:t>=</a:t>
            </a:r>
            <a:r>
              <a:rPr lang="sv-SE" dirty="0">
                <a:solidFill>
                  <a:srgbClr val="000000"/>
                </a:solidFill>
                <a:ea typeface="Times New Roman" panose="02020603050405020304" pitchFamily="18" charset="0"/>
                <a:cs typeface="Times New Roman" panose="02020603050405020304" pitchFamily="18" charset="0"/>
              </a:rPr>
              <a:t> Vec3(1.0f, 1.0f, 1.0f)</a:t>
            </a: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mesh</a:t>
            </a:r>
            <a:r>
              <a:rPr lang="hu-HU" dirty="0">
                <a:solidFill>
                  <a:srgbClr val="000000"/>
                </a:solidFill>
                <a:ea typeface="Times New Roman" panose="02020603050405020304" pitchFamily="18" charset="0"/>
                <a:cs typeface="Times New Roman" panose="02020603050405020304" pitchFamily="18" charset="0"/>
              </a:rPr>
              <a:t>es</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scale(scale)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translate(position)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096001" y="4664602"/>
            <a:ext cx="4083169"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just need to set the</a:t>
            </a:r>
            <a:r>
              <a:rPr lang="hu-HU" dirty="0">
                <a:solidFill>
                  <a:srgbClr val="FF0000"/>
                </a:solidFill>
                <a:latin typeface="Whipsmart" panose="020B0502030203050204" pitchFamily="34" charset="0"/>
              </a:rPr>
              <a:t> property,</a:t>
            </a:r>
          </a:p>
          <a:p>
            <a:r>
              <a:rPr lang="en-US" dirty="0">
                <a:solidFill>
                  <a:srgbClr val="FF0000"/>
                </a:solidFill>
                <a:latin typeface="Whipsmart" panose="020B0502030203050204" pitchFamily="34" charset="0"/>
              </a:rPr>
              <a:t>setting the </a:t>
            </a:r>
            <a:r>
              <a:rPr lang="hu-HU" dirty="0">
                <a:solidFill>
                  <a:srgbClr val="FF0000"/>
                </a:solidFill>
                <a:latin typeface="Whipsmart" panose="020B0502030203050204" pitchFamily="34" charset="0"/>
              </a:rPr>
              <a:t>uniform </a:t>
            </a:r>
            <a:r>
              <a:rPr lang="en-US" dirty="0">
                <a:solidFill>
                  <a:srgbClr val="FF0000"/>
                </a:solidFill>
                <a:latin typeface="Whipsmart" panose="020B0502030203050204" pitchFamily="34" charset="0"/>
              </a:rPr>
              <a:t>from it is </a:t>
            </a:r>
            <a:r>
              <a:rPr lang="hu-HU" dirty="0">
                <a:solidFill>
                  <a:srgbClr val="FF0000"/>
                </a:solidFill>
                <a:latin typeface="Whipsmart" panose="020B0502030203050204" pitchFamily="34" charset="0"/>
              </a:rPr>
              <a:t>automati</a:t>
            </a:r>
            <a:r>
              <a:rPr lang="en-US" dirty="0">
                <a:solidFill>
                  <a:srgbClr val="FF0000"/>
                </a:solidFill>
                <a:latin typeface="Whipsmart" panose="020B0502030203050204" pitchFamily="34" charset="0"/>
              </a:rPr>
              <a:t>c</a:t>
            </a:r>
          </a:p>
        </p:txBody>
      </p:sp>
      <p:cxnSp>
        <p:nvCxnSpPr>
          <p:cNvPr id="7" name="Straight Arrow Connector 6"/>
          <p:cNvCxnSpPr>
            <a:stCxn id="6" idx="1"/>
          </p:cNvCxnSpPr>
          <p:nvPr/>
        </p:nvCxnSpPr>
        <p:spPr>
          <a:xfrm flipH="1">
            <a:off x="4175293" y="4987768"/>
            <a:ext cx="1920708" cy="91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07736" y="2705522"/>
            <a:ext cx="8084264"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is a delegated property</a:t>
            </a:r>
          </a:p>
          <a:p>
            <a:r>
              <a:rPr lang="en-US" dirty="0">
                <a:solidFill>
                  <a:srgbClr val="FF0000"/>
                </a:solidFill>
                <a:latin typeface="Whipsmart" panose="020B0502030203050204" pitchFamily="34" charset="0"/>
              </a:rPr>
              <a:t>Mat4’s </a:t>
            </a:r>
            <a:r>
              <a:rPr lang="en-US" dirty="0" err="1">
                <a:solidFill>
                  <a:srgbClr val="FF0000"/>
                </a:solidFill>
                <a:latin typeface="Whipsmart" panose="020B0502030203050204" pitchFamily="34" charset="0"/>
              </a:rPr>
              <a:t>provideProperty</a:t>
            </a:r>
            <a:r>
              <a:rPr lang="en-US" dirty="0">
                <a:solidFill>
                  <a:srgbClr val="FF0000"/>
                </a:solidFill>
                <a:latin typeface="Whipsmart" panose="020B0502030203050204" pitchFamily="34" charset="0"/>
              </a:rPr>
              <a:t> operator places the matrix into the uniforms collection</a:t>
            </a:r>
          </a:p>
        </p:txBody>
      </p:sp>
      <p:cxnSp>
        <p:nvCxnSpPr>
          <p:cNvPr id="12" name="Straight Arrow Connector 11"/>
          <p:cNvCxnSpPr/>
          <p:nvPr/>
        </p:nvCxnSpPr>
        <p:spPr>
          <a:xfrm flipH="1" flipV="1">
            <a:off x="4718756" y="2472268"/>
            <a:ext cx="812800" cy="233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681810" y="2362466"/>
            <a:ext cx="3994634" cy="271634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76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use </a:t>
            </a:r>
            <a:r>
              <a:rPr lang="en-US" dirty="0" err="1">
                <a:latin typeface="Consolas" panose="020B0609020204030204" pitchFamily="49" charset="0"/>
              </a:rPr>
              <a:t>GameObject</a:t>
            </a:r>
            <a:endParaRPr lang="en-US" dirty="0">
              <a:latin typeface="Consolas" panose="020B0609020204030204" pitchFamily="49" charset="0"/>
            </a:endParaRPr>
          </a:p>
        </p:txBody>
      </p:sp>
      <p:sp>
        <p:nvSpPr>
          <p:cNvPr id="4" name="Content Placeholder 3"/>
          <p:cNvSpPr>
            <a:spLocks noGrp="1"/>
          </p:cNvSpPr>
          <p:nvPr>
            <p:ph idx="1"/>
          </p:nvPr>
        </p:nvSpPr>
        <p:spPr/>
        <p:txBody>
          <a:bodyPr>
            <a:noAutofit/>
          </a:bodyPr>
          <a:lstStyle/>
          <a:p>
            <a:r>
              <a:rPr lang="en-US" dirty="0"/>
              <a:t>in </a:t>
            </a:r>
            <a:r>
              <a:rPr lang="en-US" sz="2400" dirty="0">
                <a:latin typeface="Consolas" panose="020B0609020204030204" pitchFamily="49" charset="0"/>
                <a:cs typeface="Consolas" panose="020B0609020204030204" pitchFamily="49" charset="0"/>
              </a:rPr>
              <a:t>Scene</a:t>
            </a:r>
            <a:r>
              <a:rPr lang="en-US" dirty="0"/>
              <a:t> constructor, create object array</a:t>
            </a:r>
          </a:p>
          <a:p>
            <a:pPr marL="457200" lvl="1" indent="0">
              <a:buNone/>
            </a:pP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gameObjects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ArrayList</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&gt;()</a:t>
            </a:r>
            <a:endParaRPr lang="en-US" dirty="0"/>
          </a:p>
          <a:p>
            <a:r>
              <a:rPr lang="en-US" dirty="0"/>
              <a:t>create some </a:t>
            </a:r>
            <a:r>
              <a:rPr lang="en-US" sz="2400" dirty="0" err="1">
                <a:latin typeface="Consolas" panose="020B0609020204030204" pitchFamily="49" charset="0"/>
                <a:cs typeface="Consolas" panose="020B0609020204030204" pitchFamily="49" charset="0"/>
              </a:rPr>
              <a:t>GameObject</a:t>
            </a:r>
            <a:r>
              <a:rPr lang="en-US" dirty="0" err="1"/>
              <a:t>s</a:t>
            </a:r>
            <a:r>
              <a:rPr lang="en-US" dirty="0"/>
              <a:t> with your meshes</a:t>
            </a:r>
          </a:p>
          <a:p>
            <a:r>
              <a:rPr lang="en-US" dirty="0"/>
              <a:t>add them into array </a:t>
            </a:r>
            <a:r>
              <a:rPr lang="en-US" sz="2400" dirty="0" err="1">
                <a:latin typeface="Consolas" panose="020B0609020204030204" pitchFamily="49" charset="0"/>
                <a:cs typeface="Consolas" panose="020B0609020204030204" pitchFamily="49" charset="0"/>
              </a:rPr>
              <a:t>gameObjects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update</a:t>
            </a:r>
            <a:r>
              <a:rPr lang="en-US" dirty="0"/>
              <a:t>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draw</a:t>
            </a:r>
            <a:r>
              <a:rPr lang="en-US" dirty="0"/>
              <a:t> (inherited)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latin typeface="Consolas" panose="020B0609020204030204" pitchFamily="49" charset="0"/>
                <a:cs typeface="Consolas" panose="020B0609020204030204" pitchFamily="49" charset="0"/>
              </a:rPr>
              <a:t>Scene</a:t>
            </a:r>
            <a:r>
              <a:rPr lang="en-US" dirty="0"/>
              <a:t>’s </a:t>
            </a:r>
            <a:r>
              <a:rPr lang="hu-HU" dirty="0">
                <a:latin typeface="Consolas" panose="020B0609020204030204" pitchFamily="49" charset="0"/>
                <a:cs typeface="Consolas" panose="020B0609020204030204" pitchFamily="49" charset="0"/>
              </a:rPr>
              <a:t>update</a:t>
            </a:r>
            <a:r>
              <a:rPr lang="en-US" dirty="0"/>
              <a:t> should now be doing nothing else for drawing</a:t>
            </a:r>
          </a:p>
          <a:p>
            <a:pPr lvl="1"/>
            <a:r>
              <a:rPr lang="en-US" dirty="0"/>
              <a:t>except for clearing the canvas</a:t>
            </a:r>
            <a:endParaRPr lang="en-US" dirty="0">
              <a:latin typeface="Consolas" panose="020B0609020204030204" pitchFamily="49" charset="0"/>
              <a:cs typeface="Consolas" panose="020B0609020204030204" pitchFamily="49" charset="0"/>
            </a:endParaRPr>
          </a:p>
          <a:p>
            <a:pPr lvl="1"/>
            <a:r>
              <a:rPr lang="en-US" dirty="0"/>
              <a:t>keep computing the time step </a:t>
            </a:r>
            <a:r>
              <a:rPr lang="en-US" dirty="0" err="1">
                <a:latin typeface="Consolas" panose="020B0609020204030204" pitchFamily="49" charset="0"/>
                <a:cs typeface="Consolas" panose="020B0609020204030204" pitchFamily="49" charset="0"/>
              </a:rPr>
              <a:t>dt</a:t>
            </a:r>
            <a:r>
              <a:rPr lang="en-US" dirty="0"/>
              <a:t> and other animation logic, but…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2" name="Rectangle 1"/>
          <p:cNvSpPr/>
          <p:nvPr/>
        </p:nvSpPr>
        <p:spPr>
          <a:xfrm>
            <a:off x="6502400" y="270934"/>
            <a:ext cx="5689600" cy="155469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latin typeface="Consolas" panose="020B0609020204030204" pitchFamily="49" charset="0"/>
                <a:ea typeface="Times New Roman" panose="02020603050405020304" pitchFamily="18" charset="0"/>
                <a:cs typeface="Times New Roman" panose="02020603050405020304" pitchFamily="18" charset="0"/>
              </a:rPr>
              <a:t>gameObjects</a:t>
            </a:r>
            <a:r>
              <a:rPr lang="en-US" sz="2000" dirty="0">
                <a:latin typeface="Consolas" panose="020B0609020204030204" pitchFamily="49" charset="0"/>
                <a:ea typeface="Times New Roman" panose="02020603050405020304" pitchFamily="18" charset="0"/>
                <a:cs typeface="Times New Roman" panose="02020603050405020304" pitchFamily="18" charset="0"/>
              </a:rPr>
              <a:t> += </a:t>
            </a:r>
          </a:p>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GameObject</a:t>
            </a:r>
            <a:r>
              <a:rPr lang="en-US" sz="2000" dirty="0">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latin typeface="Consolas" panose="020B0609020204030204" pitchFamily="49" charset="0"/>
                <a:ea typeface="Times New Roman" panose="02020603050405020304" pitchFamily="18" charset="0"/>
                <a:cs typeface="Times New Roman" panose="02020603050405020304" pitchFamily="18" charset="0"/>
              </a:rPr>
              <a:t>tealTriangleMesh</a:t>
            </a:r>
            <a:r>
              <a:rPr lang="en-US" sz="2000" dirty="0">
                <a:latin typeface="Consolas" panose="020B0609020204030204" pitchFamily="49" charset="0"/>
                <a:ea typeface="Times New Roman" panose="02020603050405020304" pitchFamily="18" charset="0"/>
                <a:cs typeface="Times New Roman" panose="02020603050405020304" pitchFamily="18" charset="0"/>
              </a:rPr>
              <a:t>).apply{</a:t>
            </a:r>
          </a:p>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latin typeface="Consolas" panose="020B0609020204030204" pitchFamily="49" charset="0"/>
                <a:ea typeface="Times New Roman" panose="02020603050405020304" pitchFamily="18" charset="0"/>
                <a:cs typeface="Times New Roman" panose="02020603050405020304" pitchFamily="18" charset="0"/>
              </a:rPr>
              <a:t>position.set</a:t>
            </a:r>
            <a:r>
              <a:rPr lang="en-US" sz="2000" dirty="0">
                <a:latin typeface="Consolas" panose="020B0609020204030204" pitchFamily="49" charset="0"/>
                <a:ea typeface="Times New Roman" panose="02020603050405020304" pitchFamily="18" charset="0"/>
                <a:cs typeface="Times New Roman" panose="02020603050405020304" pitchFamily="18" charset="0"/>
              </a:rPr>
              <a:t>(0.5f, 0.5f)</a:t>
            </a:r>
          </a:p>
          <a:p>
            <a:pPr>
              <a:lnSpc>
                <a:spcPct val="107000"/>
              </a:lnSpc>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nsolas" panose="020B0609020204030204" pitchFamily="49"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20154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idx="1"/>
          </p:nvPr>
        </p:nvSpPr>
        <p:spPr/>
        <p:txBody>
          <a:bodyPr/>
          <a:lstStyle/>
          <a:p>
            <a:r>
              <a:rPr lang="en-US" dirty="0"/>
              <a:t>we do not need hardwired scene properties like </a:t>
            </a:r>
            <a:r>
              <a:rPr lang="en-US" sz="2400" dirty="0" err="1">
                <a:latin typeface="Consolas" panose="020B0609020204030204" pitchFamily="49" charset="0"/>
                <a:cs typeface="Consolas" panose="020B0609020204030204" pitchFamily="49" charset="0"/>
              </a:rPr>
              <a:t>avatarPosition</a:t>
            </a:r>
            <a:r>
              <a:rPr lang="en-US" dirty="0"/>
              <a:t> any more</a:t>
            </a:r>
          </a:p>
          <a:p>
            <a:r>
              <a:rPr lang="en-US" dirty="0"/>
              <a:t>because all game objects have their own positions</a:t>
            </a:r>
          </a:p>
          <a:p>
            <a:pPr lvl="1"/>
            <a:r>
              <a:rPr lang="en-US" dirty="0"/>
              <a:t>one of them may well be referred to as </a:t>
            </a:r>
            <a:r>
              <a:rPr lang="en-US" dirty="0" err="1">
                <a:latin typeface="Consolas" panose="020B0609020204030204" pitchFamily="49" charset="0"/>
                <a:cs typeface="Consolas" panose="020B0609020204030204" pitchFamily="49" charset="0"/>
              </a:rPr>
              <a:t>scene.avatar</a:t>
            </a:r>
            <a:endParaRPr lang="en-US" dirty="0">
              <a:latin typeface="Consolas" panose="020B0609020204030204" pitchFamily="49" charset="0"/>
              <a:cs typeface="Consolas" panose="020B0609020204030204" pitchFamily="49" charset="0"/>
            </a:endParaRPr>
          </a:p>
          <a:p>
            <a:r>
              <a:rPr lang="en-US" dirty="0"/>
              <a:t>to animate, change a game object’s </a:t>
            </a:r>
            <a:r>
              <a:rPr lang="en-US" sz="2400" dirty="0">
                <a:latin typeface="Consolas" panose="020B0609020204030204" pitchFamily="49" charset="0"/>
                <a:cs typeface="Consolas" panose="020B0609020204030204" pitchFamily="49" charset="0"/>
              </a:rPr>
              <a:t>position</a:t>
            </a:r>
            <a:r>
              <a:rPr lang="en-US" dirty="0"/>
              <a:t> in every frame, conditional on keys held down</a:t>
            </a:r>
          </a:p>
          <a:p>
            <a:pPr lvl="1"/>
            <a:r>
              <a:rPr lang="en-US" dirty="0"/>
              <a:t>actually, you could do this in a </a:t>
            </a:r>
            <a:r>
              <a:rPr lang="en-US" dirty="0">
                <a:latin typeface="Consolas" panose="020B0609020204030204" pitchFamily="49" charset="0"/>
                <a:cs typeface="Consolas" panose="020B0609020204030204" pitchFamily="49" charset="0"/>
              </a:rPr>
              <a:t>move</a:t>
            </a:r>
            <a:r>
              <a:rPr lang="en-US" dirty="0"/>
              <a:t> method of game objects (and call all </a:t>
            </a:r>
            <a:r>
              <a:rPr lang="en-US" dirty="0">
                <a:latin typeface="Consolas" panose="020B0609020204030204" pitchFamily="49" charset="0"/>
                <a:cs typeface="Consolas" panose="020B0609020204030204" pitchFamily="49" charset="0"/>
              </a:rPr>
              <a:t>move</a:t>
            </a:r>
            <a:r>
              <a:rPr lang="en-US" dirty="0"/>
              <a:t>s in </a:t>
            </a:r>
            <a:r>
              <a:rPr lang="en-US" dirty="0">
                <a:latin typeface="Consolas" panose="020B0609020204030204" pitchFamily="49" charset="0"/>
                <a:cs typeface="Consolas" panose="020B0609020204030204" pitchFamily="49" charset="0"/>
              </a:rPr>
              <a:t>update</a:t>
            </a:r>
            <a:r>
              <a:rPr lang="en-US" dirty="0"/>
              <a:t>)</a:t>
            </a:r>
          </a:p>
          <a:p>
            <a:pPr lvl="1"/>
            <a:r>
              <a:rPr lang="en-US" dirty="0"/>
              <a:t>not all game objects need to have </a:t>
            </a:r>
            <a:r>
              <a:rPr lang="en-US" dirty="0">
                <a:latin typeface="Consolas" panose="020B0609020204030204" pitchFamily="49" charset="0"/>
                <a:cs typeface="Consolas" panose="020B0609020204030204" pitchFamily="49" charset="0"/>
              </a:rPr>
              <a:t>move</a:t>
            </a:r>
            <a:r>
              <a:rPr lang="en-US" dirty="0"/>
              <a:t>, or have the same function as their </a:t>
            </a:r>
            <a:r>
              <a:rPr lang="en-US" dirty="0">
                <a:latin typeface="Consolas" panose="020B0609020204030204" pitchFamily="49" charset="0"/>
                <a:cs typeface="Consolas" panose="020B0609020204030204" pitchFamily="49" charset="0"/>
              </a:rPr>
              <a:t>move</a:t>
            </a:r>
            <a:r>
              <a:rPr lang="en-US" dirty="0"/>
              <a:t> property</a:t>
            </a:r>
            <a:r>
              <a:rPr lang="hu-HU" dirty="0"/>
              <a:t> --- </a:t>
            </a:r>
            <a:r>
              <a:rPr lang="hu-HU" dirty="0" err="1"/>
              <a:t>make</a:t>
            </a:r>
            <a:r>
              <a:rPr lang="hu-HU" dirty="0"/>
              <a:t> </a:t>
            </a:r>
            <a:r>
              <a:rPr lang="hu-HU" dirty="0" err="1"/>
              <a:t>it</a:t>
            </a:r>
            <a:r>
              <a:rPr lang="hu-HU" dirty="0"/>
              <a:t> a </a:t>
            </a:r>
            <a:r>
              <a:rPr lang="hu-HU" dirty="0" err="1"/>
              <a:t>function</a:t>
            </a:r>
            <a:r>
              <a:rPr lang="hu-HU" dirty="0"/>
              <a:t> </a:t>
            </a:r>
            <a:r>
              <a:rPr lang="hu-HU" dirty="0" err="1"/>
              <a:t>object</a:t>
            </a:r>
            <a:r>
              <a:rPr lang="hu-HU" dirty="0"/>
              <a:t>!</a:t>
            </a:r>
            <a:endParaRPr lang="en-US" dirty="0"/>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TextBox 5"/>
          <p:cNvSpPr txBox="1"/>
          <p:nvPr/>
        </p:nvSpPr>
        <p:spPr>
          <a:xfrm>
            <a:off x="838200" y="3838575"/>
            <a:ext cx="520118" cy="3170099"/>
          </a:xfrm>
          <a:prstGeom prst="rect">
            <a:avLst/>
          </a:prstGeom>
          <a:noFill/>
        </p:spPr>
        <p:txBody>
          <a:bodyPr wrap="square" rtlCol="0">
            <a:spAutoFit/>
          </a:bodyPr>
          <a:lstStyle/>
          <a:p>
            <a:r>
              <a:rPr lang="en-US" sz="20000" dirty="0">
                <a:solidFill>
                  <a:schemeClr val="accent4"/>
                </a:solidFill>
                <a:latin typeface="Whipsmart" panose="020B0502030203050204" pitchFamily="34" charset="0"/>
              </a:rPr>
              <a:t>!</a:t>
            </a:r>
          </a:p>
        </p:txBody>
      </p:sp>
    </p:spTree>
    <p:extLst>
      <p:ext uri="{BB962C8B-B14F-4D97-AF65-F5344CB8AC3E}">
        <p14:creationId xmlns:p14="http://schemas.microsoft.com/office/powerpoint/2010/main" val="1298080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err="1">
                <a:latin typeface="Consolas" panose="020B0609020204030204" pitchFamily="49" charset="0"/>
                <a:cs typeface="Consolas" panose="020B0609020204030204" pitchFamily="49" charset="0"/>
              </a:rPr>
              <a:t>GameObject</a:t>
            </a:r>
            <a:r>
              <a:rPr lang="en-US" sz="4000" dirty="0">
                <a:latin typeface="Consolas" panose="020B0609020204030204" pitchFamily="49" charset="0"/>
                <a:cs typeface="Consolas" panose="020B0609020204030204" pitchFamily="49" charset="0"/>
              </a:rPr>
              <a:t>.Motion</a:t>
            </a:r>
            <a:endParaRPr lang="en-US" dirty="0"/>
          </a:p>
        </p:txBody>
      </p:sp>
      <p:sp>
        <p:nvSpPr>
          <p:cNvPr id="3" name="Content Placeholder 2"/>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cs typeface="Times New Roman" panose="02020603050405020304" pitchFamily="18" charset="0"/>
              </a:rPr>
              <a:t>class </a:t>
            </a:r>
            <a:r>
              <a:rPr lang="en-US" sz="2000" dirty="0" err="1">
                <a:solidFill>
                  <a:schemeClr val="bg1">
                    <a:lumMod val="50000"/>
                  </a:schemeClr>
                </a:solidFill>
                <a:ea typeface="Times New Roman" panose="02020603050405020304" pitchFamily="18" charset="0"/>
                <a:cs typeface="Times New Roman" panose="02020603050405020304" pitchFamily="18" charset="0"/>
              </a:rPr>
              <a:t>GameObject</a:t>
            </a:r>
            <a:r>
              <a:rPr lang="en-US" sz="2000"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hu-HU" sz="2000" dirty="0" err="1">
                <a:solidFill>
                  <a:srgbClr val="C70040"/>
                </a:solidFill>
                <a:ea typeface="Times New Roman" panose="02020603050405020304" pitchFamily="18" charset="0"/>
                <a:cs typeface="Times New Roman" panose="02020603050405020304" pitchFamily="18" charset="0"/>
              </a:rPr>
              <a:t>open</a:t>
            </a:r>
            <a:r>
              <a:rPr lang="hu-HU"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inner class Motion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open operator </a:t>
            </a:r>
            <a:r>
              <a:rPr lang="hu-HU" sz="2000" dirty="0" err="1">
                <a:solidFill>
                  <a:srgbClr val="C70040"/>
                </a:solidFill>
                <a:ea typeface="Times New Roman" panose="02020603050405020304" pitchFamily="18" charset="0"/>
                <a:cs typeface="Times New Roman" panose="02020603050405020304" pitchFamily="18" charset="0"/>
              </a:rPr>
              <a:t>fun</a:t>
            </a:r>
            <a:r>
              <a:rPr lang="hu-HU"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invoke</a:t>
            </a:r>
            <a:r>
              <a:rPr lang="hu-HU" sz="2000" dirty="0">
                <a:solidFill>
                  <a:srgbClr val="000000"/>
                </a:solidFill>
                <a:ea typeface="Times New Roman" panose="02020603050405020304" pitchFamily="18" charset="0"/>
                <a:cs typeface="Times New Roman" panose="02020603050405020304" pitchFamily="18" charset="0"/>
              </a:rPr>
              <a:t>(</a:t>
            </a:r>
          </a:p>
          <a:p>
            <a:pPr fontAlgn="t"/>
            <a:r>
              <a:rPr lang="hu-HU" sz="2000" dirty="0">
                <a:solidFill>
                  <a:srgbClr val="000000"/>
                </a:solidFill>
              </a:rPr>
              <a:t>      </a:t>
            </a:r>
            <a:r>
              <a:rPr lang="en-US" sz="2000" dirty="0">
                <a:solidFill>
                  <a:srgbClr val="CB6500"/>
                </a:solidFill>
              </a:rPr>
              <a:t>dt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0.016666f</a:t>
            </a:r>
            <a:r>
              <a:rPr lang="en-US" sz="2000" dirty="0">
                <a:solidFill>
                  <a:srgbClr val="000000"/>
                </a:solidFill>
              </a:rPr>
              <a:t>, </a:t>
            </a:r>
            <a:endParaRPr lang="en-US" sz="2000" dirty="0"/>
          </a:p>
          <a:p>
            <a:pPr fontAlgn="t"/>
            <a:r>
              <a:rPr lang="hu-HU" sz="2000" dirty="0">
                <a:solidFill>
                  <a:srgbClr val="000000"/>
                </a:solidFill>
              </a:rPr>
              <a:t>      </a:t>
            </a:r>
            <a:r>
              <a:rPr lang="en-US" sz="2000" dirty="0">
                <a:solidFill>
                  <a:srgbClr val="CB6500"/>
                </a:solidFill>
              </a:rPr>
              <a:t>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Float</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7C4FCD"/>
                </a:solidFill>
              </a:rPr>
              <a:t>0.0f</a:t>
            </a:r>
            <a:r>
              <a:rPr lang="en-US" sz="2000" dirty="0">
                <a:solidFill>
                  <a:srgbClr val="000000"/>
                </a:solidFill>
              </a:rPr>
              <a:t>, </a:t>
            </a:r>
            <a:endParaRPr lang="en-US" sz="2000" dirty="0"/>
          </a:p>
          <a:p>
            <a:pPr fontAlgn="t"/>
            <a:r>
              <a:rPr lang="hu-HU" sz="2000" dirty="0">
                <a:solidFill>
                  <a:srgbClr val="000000"/>
                </a:solidFill>
              </a:rPr>
              <a:t>      </a:t>
            </a:r>
            <a:r>
              <a:rPr lang="en-US" sz="2000" dirty="0" err="1">
                <a:solidFill>
                  <a:srgbClr val="CB6500"/>
                </a:solidFill>
              </a:rPr>
              <a:t>keysPressed</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Set</a:t>
            </a:r>
            <a:r>
              <a:rPr lang="en-US" sz="2000" dirty="0">
                <a:solidFill>
                  <a:srgbClr val="000000"/>
                </a:solidFill>
              </a:rPr>
              <a:t>&lt;</a:t>
            </a:r>
            <a:r>
              <a:rPr lang="en-US" sz="2000" dirty="0">
                <a:solidFill>
                  <a:srgbClr val="34A7BD"/>
                </a:solidFill>
              </a:rPr>
              <a:t>String</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emptySet</a:t>
            </a:r>
            <a:r>
              <a:rPr lang="en-US" sz="2000" dirty="0">
                <a:solidFill>
                  <a:srgbClr val="000000"/>
                </a:solidFill>
              </a:rPr>
              <a:t>&lt;</a:t>
            </a:r>
            <a:r>
              <a:rPr lang="en-US" sz="2000" dirty="0">
                <a:solidFill>
                  <a:srgbClr val="34A7BD"/>
                </a:solidFill>
              </a:rPr>
              <a:t>String</a:t>
            </a:r>
            <a:r>
              <a:rPr lang="en-US" sz="2000" dirty="0">
                <a:solidFill>
                  <a:srgbClr val="000000"/>
                </a:solidFill>
              </a:rPr>
              <a:t>&gt;(), </a:t>
            </a:r>
            <a:endParaRPr lang="en-US" sz="2000" dirty="0"/>
          </a:p>
          <a:p>
            <a:pPr fontAlgn="t"/>
            <a:r>
              <a:rPr lang="hu-HU" sz="2000" dirty="0">
                <a:solidFill>
                  <a:srgbClr val="000000"/>
                </a:solidFill>
              </a:rPr>
              <a:t>      </a:t>
            </a:r>
            <a:r>
              <a:rPr lang="en-US" sz="2000" dirty="0" err="1">
                <a:solidFill>
                  <a:srgbClr val="CB6500"/>
                </a:solidFill>
              </a:rPr>
              <a:t>gameObjects</a:t>
            </a:r>
            <a:r>
              <a:rPr lang="en-US" sz="2000" dirty="0">
                <a:solidFill>
                  <a:srgbClr val="000000"/>
                </a:solidFill>
              </a:rPr>
              <a:t> </a:t>
            </a:r>
            <a:r>
              <a:rPr lang="en-US" sz="2000" dirty="0">
                <a:solidFill>
                  <a:srgbClr val="C70040"/>
                </a:solidFill>
              </a:rPr>
              <a:t>:</a:t>
            </a:r>
            <a:r>
              <a:rPr lang="en-US" sz="2000" dirty="0">
                <a:solidFill>
                  <a:srgbClr val="000000"/>
                </a:solidFill>
              </a:rPr>
              <a:t> </a:t>
            </a:r>
            <a:r>
              <a:rPr lang="en-US" sz="2000" dirty="0">
                <a:solidFill>
                  <a:srgbClr val="34A7BD"/>
                </a:solidFill>
              </a:rPr>
              <a:t>List</a:t>
            </a:r>
            <a:r>
              <a:rPr lang="en-US" sz="2000" dirty="0">
                <a:solidFill>
                  <a:srgbClr val="000000"/>
                </a:solidFill>
              </a:rPr>
              <a:t>&lt;</a:t>
            </a:r>
            <a:r>
              <a:rPr lang="en-US" sz="2000" dirty="0" err="1">
                <a:solidFill>
                  <a:srgbClr val="000000"/>
                </a:solidFill>
              </a:rPr>
              <a:t>GameObject</a:t>
            </a:r>
            <a:r>
              <a:rPr lang="en-US" sz="2000" dirty="0">
                <a:solidFill>
                  <a:srgbClr val="000000"/>
                </a:solidFill>
              </a:rPr>
              <a:t>&gt; </a:t>
            </a:r>
            <a:r>
              <a:rPr lang="en-US" sz="2000" dirty="0">
                <a:solidFill>
                  <a:srgbClr val="C70040"/>
                </a:solidFill>
              </a:rPr>
              <a:t>=</a:t>
            </a:r>
            <a:r>
              <a:rPr lang="en-US" sz="2000" dirty="0">
                <a:solidFill>
                  <a:srgbClr val="000000"/>
                </a:solidFill>
              </a:rPr>
              <a:t> </a:t>
            </a:r>
            <a:r>
              <a:rPr lang="en-US" sz="2000" dirty="0" err="1">
                <a:solidFill>
                  <a:srgbClr val="000000"/>
                </a:solidFill>
              </a:rPr>
              <a:t>emptyList</a:t>
            </a:r>
            <a:r>
              <a:rPr lang="en-US" sz="2000" dirty="0">
                <a:solidFill>
                  <a:srgbClr val="000000"/>
                </a:solidFill>
              </a:rPr>
              <a:t>&lt;</a:t>
            </a:r>
            <a:r>
              <a:rPr lang="en-US" sz="2000" dirty="0" err="1">
                <a:solidFill>
                  <a:srgbClr val="000000"/>
                </a:solidFill>
              </a:rPr>
              <a:t>GameObject</a:t>
            </a:r>
            <a:r>
              <a:rPr lang="en-US" sz="2000" dirty="0">
                <a:solidFill>
                  <a:srgbClr val="000000"/>
                </a:solidFill>
              </a:rPr>
              <a:t>&gt;()</a:t>
            </a:r>
          </a:p>
          <a:p>
            <a:pPr fontAlgn="t"/>
            <a:r>
              <a:rPr lang="en-US" sz="2000" dirty="0">
                <a:solidFill>
                  <a:srgbClr val="000000"/>
                </a:solidFill>
              </a:rPr>
              <a:t>      ) </a:t>
            </a:r>
            <a:r>
              <a:rPr lang="en-US" sz="2000" dirty="0">
                <a:solidFill>
                  <a:srgbClr val="C70040"/>
                </a:solidFill>
              </a:rPr>
              <a:t>:</a:t>
            </a:r>
            <a:r>
              <a:rPr lang="en-US" sz="2000" dirty="0">
                <a:solidFill>
                  <a:srgbClr val="000000"/>
                </a:solidFill>
              </a:rPr>
              <a:t> </a:t>
            </a:r>
            <a:r>
              <a:rPr lang="en-US" sz="2000" dirty="0">
                <a:solidFill>
                  <a:srgbClr val="34A7BD"/>
                </a:solidFill>
              </a:rPr>
              <a:t>Boolean</a:t>
            </a:r>
            <a:r>
              <a:rPr lang="en-US" sz="2000" dirty="0">
                <a:solidFill>
                  <a:srgbClr val="000000"/>
                </a:solidFill>
              </a:rPr>
              <a:t> { </a:t>
            </a:r>
            <a:endParaRPr lang="en-US" sz="2000" dirty="0"/>
          </a:p>
          <a:p>
            <a:pPr fontAlgn="t"/>
            <a:r>
              <a:rPr lang="hu-HU" sz="2000" dirty="0">
                <a:solidFill>
                  <a:srgbClr val="000000"/>
                </a:solidFill>
              </a:rPr>
              <a:t>        </a:t>
            </a:r>
            <a:r>
              <a:rPr lang="en-US" sz="2000" dirty="0">
                <a:solidFill>
                  <a:srgbClr val="C70040"/>
                </a:solidFill>
              </a:rPr>
              <a:t>return</a:t>
            </a:r>
            <a:r>
              <a:rPr lang="en-US" sz="2000" dirty="0">
                <a:solidFill>
                  <a:srgbClr val="000000"/>
                </a:solidFill>
              </a:rPr>
              <a:t> </a:t>
            </a:r>
            <a:r>
              <a:rPr lang="en-US" sz="2000" dirty="0">
                <a:solidFill>
                  <a:srgbClr val="7C4FCD"/>
                </a:solidFill>
              </a:rPr>
              <a:t>true</a:t>
            </a:r>
            <a:r>
              <a:rPr lang="en-US" sz="2000" dirty="0">
                <a:solidFill>
                  <a:srgbClr val="000000"/>
                </a:solidFill>
              </a:rPr>
              <a:t> </a:t>
            </a:r>
            <a:endParaRPr lang="en-US" sz="2000" dirty="0"/>
          </a:p>
          <a:p>
            <a:pPr fontAlgn="t"/>
            <a:r>
              <a:rPr lang="hu-HU" sz="2000" dirty="0">
                <a:solidFill>
                  <a:srgbClr val="000000"/>
                </a:solidFill>
              </a:rPr>
              <a:t>    </a:t>
            </a:r>
            <a:r>
              <a:rPr lang="en-US" sz="2000" dirty="0">
                <a:solidFill>
                  <a:srgbClr val="000000"/>
                </a:solidFill>
              </a:rPr>
              <a:t>}</a:t>
            </a:r>
          </a:p>
          <a:p>
            <a:pPr fontAlgn="t"/>
            <a:r>
              <a:rPr lang="en-US" sz="2000" dirty="0">
                <a:solidFill>
                  <a:srgbClr val="000000"/>
                </a:solidFill>
              </a:rPr>
              <a:t>  }</a:t>
            </a:r>
          </a:p>
          <a:p>
            <a:pPr fontAlgn="t"/>
            <a:r>
              <a:rPr lang="en-US" sz="2000" dirty="0">
                <a:solidFill>
                  <a:srgbClr val="000000"/>
                </a:solidFill>
              </a:rPr>
              <a:t>  var move = Motion()</a:t>
            </a:r>
            <a:endParaRPr lang="en-US" sz="2000"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a typeface="Times New Roman" panose="02020603050405020304" pitchFamily="18" charset="0"/>
              </a:rPr>
              <a:t>}</a:t>
            </a:r>
            <a:endParaRPr lang="en-US" sz="2000" dirty="0">
              <a:solidFill>
                <a:schemeClr val="bg1">
                  <a:lumMod val="50000"/>
                </a:schemeClr>
              </a:solidFill>
              <a:ea typeface="Calibri" panose="020F0502020204030204" pitchFamily="34" charset="0"/>
              <a:cs typeface="Times New Roman" panose="02020603050405020304" pitchFamily="18" charset="0"/>
            </a:endParaRPr>
          </a:p>
        </p:txBody>
      </p:sp>
      <p:sp>
        <p:nvSpPr>
          <p:cNvPr id="10" name="TextBox 9"/>
          <p:cNvSpPr txBox="1"/>
          <p:nvPr/>
        </p:nvSpPr>
        <p:spPr>
          <a:xfrm>
            <a:off x="8407712" y="5072046"/>
            <a:ext cx="2157584" cy="923330"/>
          </a:xfrm>
          <a:prstGeom prst="rect">
            <a:avLst/>
          </a:prstGeom>
          <a:noFill/>
        </p:spPr>
        <p:txBody>
          <a:bodyPr wrap="square" rtlCol="0">
            <a:spAutoFit/>
          </a:bodyPr>
          <a:lstStyle/>
          <a:p>
            <a:r>
              <a:rPr lang="hu-HU" dirty="0" err="1">
                <a:solidFill>
                  <a:srgbClr val="FF0000"/>
                </a:solidFill>
                <a:latin typeface="Whipsmart" panose="020B0502030203050204" pitchFamily="34" charset="0"/>
              </a:rPr>
              <a:t>false</a:t>
            </a:r>
            <a:r>
              <a:rPr lang="hu-HU" dirty="0">
                <a:solidFill>
                  <a:srgbClr val="FF0000"/>
                </a:solidFill>
                <a:latin typeface="Whipsmart" panose="020B0502030203050204" pitchFamily="34" charset="0"/>
              </a:rPr>
              <a:t> is </a:t>
            </a:r>
            <a:r>
              <a:rPr lang="hu-HU" dirty="0" err="1">
                <a:solidFill>
                  <a:srgbClr val="FF0000"/>
                </a:solidFill>
                <a:latin typeface="Whipsmart" panose="020B0502030203050204" pitchFamily="34" charset="0"/>
              </a:rPr>
              <a:t>going</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mean</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that</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the</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object</a:t>
            </a:r>
            <a:r>
              <a:rPr lang="hu-HU" dirty="0">
                <a:solidFill>
                  <a:srgbClr val="FF0000"/>
                </a:solidFill>
                <a:latin typeface="Whipsmart" panose="020B0502030203050204" pitchFamily="34" charset="0"/>
              </a:rPr>
              <a:t> must be </a:t>
            </a:r>
            <a:r>
              <a:rPr lang="hu-HU" dirty="0" err="1">
                <a:solidFill>
                  <a:srgbClr val="FF0000"/>
                </a:solidFill>
                <a:latin typeface="Whipsmart" panose="020B0502030203050204" pitchFamily="34" charset="0"/>
              </a:rPr>
              <a:t>deleted</a:t>
            </a:r>
            <a:endParaRPr lang="en-US" dirty="0">
              <a:solidFill>
                <a:srgbClr val="FF0000"/>
              </a:solidFill>
              <a:latin typeface="Whipsmart" panose="020B0502030203050204" pitchFamily="34" charset="0"/>
            </a:endParaRPr>
          </a:p>
        </p:txBody>
      </p:sp>
      <p:cxnSp>
        <p:nvCxnSpPr>
          <p:cNvPr id="11" name="Straight Arrow Connector 10"/>
          <p:cNvCxnSpPr>
            <a:cxnSpLocks/>
            <a:stCxn id="10" idx="1"/>
          </p:cNvCxnSpPr>
          <p:nvPr/>
        </p:nvCxnSpPr>
        <p:spPr>
          <a:xfrm flipH="1" flipV="1">
            <a:off x="2822713" y="4887380"/>
            <a:ext cx="5584999" cy="646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1778" y="6070837"/>
            <a:ext cx="3702048" cy="646331"/>
          </a:xfrm>
          <a:prstGeom prst="rect">
            <a:avLst/>
          </a:prstGeom>
          <a:noFill/>
        </p:spPr>
        <p:txBody>
          <a:bodyPr wrap="square" rtlCol="0">
            <a:spAutoFit/>
          </a:bodyPr>
          <a:lstStyle/>
          <a:p>
            <a:r>
              <a:rPr lang="hu-HU" dirty="0" err="1">
                <a:solidFill>
                  <a:srgbClr val="FF0000"/>
                </a:solidFill>
                <a:latin typeface="Whipsmart" panose="020B0502030203050204" pitchFamily="34" charset="0"/>
              </a:rPr>
              <a:t>so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that</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we</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can</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create</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subclasses</a:t>
            </a:r>
            <a:r>
              <a:rPr lang="hu-HU" dirty="0">
                <a:solidFill>
                  <a:srgbClr val="FF0000"/>
                </a:solidFill>
                <a:latin typeface="Whipsmart" panose="020B0502030203050204" pitchFamily="34" charset="0"/>
              </a:rPr>
              <a:t> and </a:t>
            </a:r>
            <a:r>
              <a:rPr lang="hu-HU" dirty="0" err="1">
                <a:solidFill>
                  <a:srgbClr val="FF0000"/>
                </a:solidFill>
                <a:latin typeface="Whipsmart" panose="020B0502030203050204" pitchFamily="34" charset="0"/>
              </a:rPr>
              <a:t>override</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the</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method</a:t>
            </a:r>
            <a:endParaRPr lang="en-US" dirty="0">
              <a:solidFill>
                <a:srgbClr val="FF0000"/>
              </a:solidFill>
              <a:latin typeface="Whipsmart" panose="020B0502030203050204" pitchFamily="34" charset="0"/>
            </a:endParaRPr>
          </a:p>
        </p:txBody>
      </p:sp>
      <p:cxnSp>
        <p:nvCxnSpPr>
          <p:cNvPr id="16" name="Straight Arrow Connector 15"/>
          <p:cNvCxnSpPr>
            <a:cxnSpLocks/>
            <a:stCxn id="15" idx="0"/>
          </p:cNvCxnSpPr>
          <p:nvPr/>
        </p:nvCxnSpPr>
        <p:spPr>
          <a:xfrm flipH="1" flipV="1">
            <a:off x="693160" y="2705555"/>
            <a:ext cx="1729642" cy="33652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15" idx="0"/>
          </p:cNvCxnSpPr>
          <p:nvPr/>
        </p:nvCxnSpPr>
        <p:spPr>
          <a:xfrm flipH="1" flipV="1">
            <a:off x="1130130" y="3029237"/>
            <a:ext cx="1292672" cy="3041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883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4000" dirty="0">
                <a:solidFill>
                  <a:srgbClr val="FF0000"/>
                </a:solidFill>
              </a:rPr>
              <a:t>Game </a:t>
            </a:r>
            <a:r>
              <a:rPr lang="hu-HU" sz="4000" dirty="0" err="1">
                <a:solidFill>
                  <a:srgbClr val="FF0000"/>
                </a:solidFill>
              </a:rPr>
              <a:t>object</a:t>
            </a:r>
            <a:r>
              <a:rPr lang="hu-HU" sz="4000" dirty="0">
                <a:solidFill>
                  <a:srgbClr val="FF0000"/>
                </a:solidFill>
              </a:rPr>
              <a:t> </a:t>
            </a:r>
            <a:r>
              <a:rPr lang="hu-HU" sz="4000" dirty="0" err="1">
                <a:solidFill>
                  <a:srgbClr val="FF0000"/>
                </a:solidFill>
              </a:rPr>
              <a:t>with</a:t>
            </a:r>
            <a:r>
              <a:rPr lang="hu-HU" sz="4000" dirty="0">
                <a:solidFill>
                  <a:srgbClr val="FF0000"/>
                </a:solidFill>
              </a:rPr>
              <a:t> </a:t>
            </a:r>
            <a:r>
              <a:rPr lang="hu-HU" sz="4000" dirty="0" err="1">
                <a:solidFill>
                  <a:srgbClr val="FF0000"/>
                </a:solidFill>
              </a:rPr>
              <a:t>custom</a:t>
            </a:r>
            <a:r>
              <a:rPr lang="hu-HU" sz="4000" dirty="0">
                <a:solidFill>
                  <a:srgbClr val="FF0000"/>
                </a:solidFill>
              </a:rPr>
              <a:t> </a:t>
            </a:r>
            <a:r>
              <a:rPr lang="hu-HU" sz="4000" dirty="0" err="1">
                <a:solidFill>
                  <a:srgbClr val="FF0000"/>
                </a:solidFill>
              </a:rPr>
              <a:t>move</a:t>
            </a:r>
            <a:r>
              <a:rPr lang="hu-HU" sz="4000" dirty="0">
                <a:solidFill>
                  <a:srgbClr val="FF0000"/>
                </a:solidFill>
              </a:rPr>
              <a:t> </a:t>
            </a:r>
            <a:r>
              <a:rPr lang="hu-HU" sz="4000" dirty="0" err="1">
                <a:solidFill>
                  <a:srgbClr val="FF0000"/>
                </a:solidFill>
              </a:rPr>
              <a:t>method</a:t>
            </a:r>
            <a:endParaRPr lang="en-US" dirty="0">
              <a:solidFill>
                <a:srgbClr val="FF0000"/>
              </a:solidFill>
            </a:endParaRPr>
          </a:p>
        </p:txBody>
      </p:sp>
      <p:sp>
        <p:nvSpPr>
          <p:cNvPr id="3" name="Content Placeholder 2"/>
          <p:cNvSpPr>
            <a:spLocks noGrp="1"/>
          </p:cNvSpPr>
          <p:nvPr>
            <p:ph idx="1"/>
          </p:nvPr>
        </p:nvSpPr>
        <p:spPr/>
        <p:txBody>
          <a:bodyPr>
            <a:noAutofit/>
          </a:bodyPr>
          <a:lstStyle/>
          <a:p>
            <a:pPr>
              <a:lnSpc>
                <a:spcPct val="107000"/>
              </a:lnSpc>
            </a:pPr>
            <a:r>
              <a:rPr lang="en-US" sz="1600" dirty="0" err="1">
                <a:solidFill>
                  <a:srgbClr val="C70040"/>
                </a:solidFill>
                <a:ea typeface="Times New Roman" panose="02020603050405020304" pitchFamily="18" charset="0"/>
                <a:cs typeface="Times New Roman" panose="02020603050405020304" pitchFamily="18" charset="0"/>
              </a:rPr>
              <a:t>val</a:t>
            </a:r>
            <a:r>
              <a:rPr lang="en-US" sz="1600" dirty="0">
                <a:solidFill>
                  <a:srgbClr val="000000"/>
                </a:solidFill>
                <a:ea typeface="Times New Roman" panose="02020603050405020304" pitchFamily="18" charset="0"/>
                <a:cs typeface="Times New Roman" panose="02020603050405020304" pitchFamily="18" charset="0"/>
              </a:rPr>
              <a:t> avatar </a:t>
            </a:r>
            <a:r>
              <a:rPr lang="en-US" sz="1600" dirty="0">
                <a:solidFill>
                  <a:srgbClr val="C70040"/>
                </a:solidFill>
                <a:ea typeface="Times New Roman" panose="02020603050405020304" pitchFamily="18" charset="0"/>
                <a:cs typeface="Times New Roman" panose="02020603050405020304" pitchFamily="18" charset="0"/>
              </a:rPr>
              <a:t>=</a:t>
            </a:r>
            <a:r>
              <a:rPr lang="en-US" sz="1600" dirty="0">
                <a:solidFill>
                  <a:srgbClr val="000000"/>
                </a:solidFill>
                <a:ea typeface="Times New Roman" panose="02020603050405020304" pitchFamily="18" charset="0"/>
                <a:cs typeface="Times New Roman" panose="02020603050405020304" pitchFamily="18" charset="0"/>
              </a:rPr>
              <a:t> </a:t>
            </a:r>
            <a:r>
              <a:rPr lang="en-US" sz="1600" i="1" dirty="0" err="1">
                <a:solidFill>
                  <a:srgbClr val="427E00"/>
                </a:solidFill>
                <a:ea typeface="Times New Roman" panose="02020603050405020304" pitchFamily="18" charset="0"/>
                <a:cs typeface="Times New Roman" panose="02020603050405020304" pitchFamily="18" charset="0"/>
              </a:rPr>
              <a:t>GameObject</a:t>
            </a:r>
            <a:r>
              <a:rPr lang="en-US" sz="1600" dirty="0">
                <a:solidFill>
                  <a:srgbClr val="000000"/>
                </a:solidFill>
                <a:ea typeface="Times New Roman" panose="02020603050405020304" pitchFamily="18" charset="0"/>
                <a:cs typeface="Times New Roman" panose="02020603050405020304" pitchFamily="18" charset="0"/>
              </a:rPr>
              <a:t>(Mesh(</a:t>
            </a:r>
            <a:r>
              <a:rPr lang="en-US" sz="1600" dirty="0" err="1">
                <a:solidFill>
                  <a:srgbClr val="000000"/>
                </a:solidFill>
                <a:ea typeface="Times New Roman" panose="02020603050405020304" pitchFamily="18" charset="0"/>
                <a:cs typeface="Times New Roman" panose="02020603050405020304" pitchFamily="18" charset="0"/>
              </a:rPr>
              <a:t>asteroidMaterial</a:t>
            </a:r>
            <a:r>
              <a:rPr lang="en-US"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quadGeometry</a:t>
            </a:r>
            <a:r>
              <a:rPr lang="en-US" sz="1600" dirty="0">
                <a:solidFill>
                  <a:srgbClr val="000000"/>
                </a:solidFill>
                <a:ea typeface="Times New Roman" panose="02020603050405020304" pitchFamily="18" charset="0"/>
                <a:cs typeface="Times New Roman" panose="02020603050405020304" pitchFamily="18" charset="0"/>
              </a:rPr>
              <a:t>)).apply{</a:t>
            </a:r>
          </a:p>
          <a:p>
            <a:pPr>
              <a:lnSpc>
                <a:spcPct val="107000"/>
              </a:lnSpc>
            </a:pPr>
            <a:r>
              <a:rPr lang="en-US" sz="1600" dirty="0">
                <a:solidFill>
                  <a:srgbClr val="000000"/>
                </a:solidFill>
                <a:ea typeface="Times New Roman" panose="02020603050405020304" pitchFamily="18" charset="0"/>
                <a:cs typeface="Times New Roman" panose="02020603050405020304" pitchFamily="18" charset="0"/>
              </a:rPr>
              <a:t>  move = </a:t>
            </a:r>
            <a:r>
              <a:rPr lang="en-US" sz="1600" dirty="0">
                <a:solidFill>
                  <a:srgbClr val="C70040"/>
                </a:solidFill>
                <a:ea typeface="Times New Roman" panose="02020603050405020304" pitchFamily="18" charset="0"/>
                <a:cs typeface="Times New Roman" panose="02020603050405020304" pitchFamily="18" charset="0"/>
              </a:rPr>
              <a:t>object</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 </a:t>
            </a:r>
            <a:r>
              <a:rPr lang="en-US" sz="1600" i="1" dirty="0" err="1">
                <a:solidFill>
                  <a:srgbClr val="427E00"/>
                </a:solidFill>
                <a:ea typeface="Times New Roman" panose="02020603050405020304" pitchFamily="18" charset="0"/>
                <a:cs typeface="Times New Roman" panose="02020603050405020304" pitchFamily="18" charset="0"/>
              </a:rPr>
              <a:t>GameObject</a:t>
            </a:r>
            <a:r>
              <a:rPr lang="en-US" sz="1600" dirty="0" err="1">
                <a:solidFill>
                  <a:srgbClr val="C70040"/>
                </a:solidFill>
                <a:cs typeface="Times New Roman" panose="02020603050405020304" pitchFamily="18" charset="0"/>
              </a:rPr>
              <a:t>.</a:t>
            </a:r>
            <a:r>
              <a:rPr lang="en-US" sz="1600" i="1" dirty="0" err="1">
                <a:solidFill>
                  <a:srgbClr val="427E00"/>
                </a:solidFill>
                <a:ea typeface="Times New Roman" panose="02020603050405020304" pitchFamily="18" charset="0"/>
                <a:cs typeface="Times New Roman" panose="02020603050405020304" pitchFamily="18" charset="0"/>
              </a:rPr>
              <a:t>Motion</a:t>
            </a:r>
            <a:r>
              <a:rPr lang="en-US" sz="1600" dirty="0">
                <a:solidFill>
                  <a:srgbClr val="000000"/>
                </a:solidFill>
                <a:cs typeface="Times New Roman" panose="02020603050405020304" pitchFamily="18" charset="0"/>
              </a:rPr>
              <a:t>(){</a:t>
            </a:r>
          </a:p>
          <a:p>
            <a:pPr>
              <a:lnSpc>
                <a:spcPct val="107000"/>
              </a:lnSpc>
            </a:pPr>
            <a:r>
              <a:rPr lang="en-US" sz="1600" dirty="0">
                <a:solidFill>
                  <a:srgbClr val="C70040"/>
                </a:solidFill>
                <a:ea typeface="Times New Roman" panose="02020603050405020304" pitchFamily="18" charset="0"/>
                <a:cs typeface="Times New Roman" panose="02020603050405020304" pitchFamily="18" charset="0"/>
              </a:rPr>
              <a:t>    </a:t>
            </a:r>
            <a:r>
              <a:rPr lang="en-US" sz="1600" dirty="0" err="1">
                <a:solidFill>
                  <a:srgbClr val="C70040"/>
                </a:solidFill>
                <a:ea typeface="Times New Roman" panose="02020603050405020304" pitchFamily="18" charset="0"/>
                <a:cs typeface="Times New Roman" panose="02020603050405020304" pitchFamily="18" charset="0"/>
              </a:rPr>
              <a:t>val</a:t>
            </a:r>
            <a:r>
              <a:rPr lang="en-US" sz="1600" dirty="0">
                <a:solidFill>
                  <a:srgbClr val="C70040"/>
                </a:solidFill>
                <a:ea typeface="Times New Roman" panose="02020603050405020304" pitchFamily="18" charset="0"/>
                <a:cs typeface="Times New Roman" panose="02020603050405020304" pitchFamily="18" charset="0"/>
              </a:rPr>
              <a:t> </a:t>
            </a:r>
            <a:r>
              <a:rPr lang="en-US" sz="1600" dirty="0">
                <a:solidFill>
                  <a:srgbClr val="000000"/>
                </a:solidFill>
                <a:ea typeface="Times New Roman" panose="02020603050405020304" pitchFamily="18" charset="0"/>
                <a:cs typeface="Times New Roman" panose="02020603050405020304" pitchFamily="18" charset="0"/>
              </a:rPr>
              <a:t>velocity </a:t>
            </a:r>
            <a:r>
              <a:rPr lang="en-US" sz="1600" dirty="0">
                <a:solidFill>
                  <a:srgbClr val="C70040"/>
                </a:solidFill>
                <a:ea typeface="Times New Roman" panose="02020603050405020304" pitchFamily="18" charset="0"/>
                <a:cs typeface="Times New Roman" panose="02020603050405020304" pitchFamily="18" charset="0"/>
              </a:rPr>
              <a:t>= Vec3(0.1f, 0.1f)</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ea typeface="Times New Roman" panose="02020603050405020304" pitchFamily="18" charset="0"/>
                <a:cs typeface="Times New Roman" panose="02020603050405020304" pitchFamily="18" charset="0"/>
              </a:rPr>
              <a:t>    override operator fun</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427E00"/>
                </a:solidFill>
                <a:ea typeface="Times New Roman" panose="02020603050405020304" pitchFamily="18" charset="0"/>
                <a:cs typeface="Times New Roman" panose="02020603050405020304" pitchFamily="18" charset="0"/>
              </a:rPr>
              <a:t>invoke</a:t>
            </a:r>
            <a:r>
              <a:rPr lang="en-US" sz="1600" dirty="0">
                <a:solidFill>
                  <a:srgbClr val="000000"/>
                </a:solidFill>
                <a:ea typeface="Times New Roman" panose="02020603050405020304" pitchFamily="18" charset="0"/>
                <a:cs typeface="Times New Roman" panose="02020603050405020304" pitchFamily="18" charset="0"/>
              </a:rPr>
              <a:t>(</a:t>
            </a:r>
            <a:r>
              <a:rPr lang="en-US" sz="1600" i="1" dirty="0">
                <a:solidFill>
                  <a:srgbClr val="CB6500"/>
                </a:solidFill>
                <a:ea typeface="Times New Roman" panose="02020603050405020304" pitchFamily="18" charset="0"/>
                <a:cs typeface="Times New Roman" panose="02020603050405020304" pitchFamily="18" charset="0"/>
              </a:rPr>
              <a:t>dt</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a:t>
            </a:r>
            <a:r>
              <a:rPr lang="en-US" sz="1600" dirty="0">
                <a:solidFill>
                  <a:srgbClr val="000000"/>
                </a:solidFill>
                <a:ea typeface="Times New Roman" panose="02020603050405020304" pitchFamily="18" charset="0"/>
                <a:cs typeface="Times New Roman" panose="02020603050405020304" pitchFamily="18" charset="0"/>
              </a:rPr>
              <a:t> </a:t>
            </a:r>
            <a:r>
              <a:rPr lang="en-US" sz="1600" i="1" dirty="0">
                <a:solidFill>
                  <a:srgbClr val="34A7BD"/>
                </a:solidFill>
                <a:ea typeface="Times New Roman" panose="02020603050405020304" pitchFamily="18" charset="0"/>
                <a:cs typeface="Times New Roman" panose="02020603050405020304" pitchFamily="18" charset="0"/>
              </a:rPr>
              <a:t>Float</a:t>
            </a:r>
            <a:r>
              <a:rPr lang="en-US" sz="1600" dirty="0">
                <a:solidFill>
                  <a:srgbClr val="000000"/>
                </a:solidFill>
                <a:ea typeface="Times New Roman" panose="02020603050405020304" pitchFamily="18" charset="0"/>
                <a:cs typeface="Times New Roman" panose="02020603050405020304" pitchFamily="18" charset="0"/>
              </a:rPr>
              <a:t>, </a:t>
            </a:r>
            <a:r>
              <a:rPr lang="en-US" sz="1600" i="1" dirty="0">
                <a:solidFill>
                  <a:srgbClr val="CB6500"/>
                </a:solidFill>
                <a:ea typeface="Times New Roman" panose="02020603050405020304" pitchFamily="18" charset="0"/>
                <a:cs typeface="Times New Roman" panose="02020603050405020304" pitchFamily="18" charset="0"/>
              </a:rPr>
              <a:t>t</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a:t>
            </a:r>
            <a:r>
              <a:rPr lang="en-US" sz="1600" dirty="0">
                <a:solidFill>
                  <a:srgbClr val="000000"/>
                </a:solidFill>
                <a:ea typeface="Times New Roman" panose="02020603050405020304" pitchFamily="18" charset="0"/>
                <a:cs typeface="Times New Roman" panose="02020603050405020304" pitchFamily="18" charset="0"/>
              </a:rPr>
              <a:t> </a:t>
            </a:r>
            <a:r>
              <a:rPr lang="en-US" sz="1600" i="1" dirty="0">
                <a:solidFill>
                  <a:srgbClr val="34A7BD"/>
                </a:solidFill>
                <a:ea typeface="Times New Roman" panose="02020603050405020304" pitchFamily="18" charset="0"/>
                <a:cs typeface="Times New Roman" panose="02020603050405020304" pitchFamily="18" charset="0"/>
              </a:rPr>
              <a:t>Float</a:t>
            </a:r>
            <a:r>
              <a:rPr lang="en-US" sz="16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i="1" dirty="0">
                <a:solidFill>
                  <a:srgbClr val="000000"/>
                </a:solidFill>
                <a:ea typeface="Times New Roman" panose="02020603050405020304" pitchFamily="18" charset="0"/>
                <a:cs typeface="Times New Roman" panose="02020603050405020304" pitchFamily="18" charset="0"/>
              </a:rPr>
              <a:t>    </a:t>
            </a:r>
            <a:r>
              <a:rPr lang="en-US" sz="1600" i="1" dirty="0">
                <a:solidFill>
                  <a:srgbClr val="CB6500"/>
                </a:solidFill>
                <a:ea typeface="Times New Roman" panose="02020603050405020304" pitchFamily="18" charset="0"/>
                <a:cs typeface="Times New Roman" panose="02020603050405020304" pitchFamily="18" charset="0"/>
              </a:rPr>
              <a:t>      </a:t>
            </a:r>
            <a:r>
              <a:rPr lang="en-US" sz="1600" i="1" dirty="0" err="1">
                <a:solidFill>
                  <a:srgbClr val="CB6500"/>
                </a:solidFill>
                <a:ea typeface="Times New Roman" panose="02020603050405020304" pitchFamily="18" charset="0"/>
                <a:cs typeface="Times New Roman" panose="02020603050405020304" pitchFamily="18" charset="0"/>
              </a:rPr>
              <a:t>keysPressed</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a:t>
            </a:r>
            <a:r>
              <a:rPr lang="en-US" sz="1600" dirty="0">
                <a:solidFill>
                  <a:srgbClr val="000000"/>
                </a:solidFill>
                <a:ea typeface="Times New Roman" panose="02020603050405020304" pitchFamily="18" charset="0"/>
                <a:cs typeface="Times New Roman" panose="02020603050405020304" pitchFamily="18" charset="0"/>
              </a:rPr>
              <a:t> </a:t>
            </a:r>
            <a:r>
              <a:rPr lang="en-US" sz="1600" i="1" dirty="0">
                <a:solidFill>
                  <a:srgbClr val="34A7BD"/>
                </a:solidFill>
                <a:ea typeface="Times New Roman" panose="02020603050405020304" pitchFamily="18" charset="0"/>
                <a:cs typeface="Times New Roman" panose="02020603050405020304" pitchFamily="18" charset="0"/>
              </a:rPr>
              <a:t>Set</a:t>
            </a:r>
            <a:r>
              <a:rPr lang="en-US" sz="1600" dirty="0">
                <a:solidFill>
                  <a:srgbClr val="000000"/>
                </a:solidFill>
                <a:ea typeface="Times New Roman" panose="02020603050405020304" pitchFamily="18" charset="0"/>
                <a:cs typeface="Times New Roman" panose="02020603050405020304" pitchFamily="18" charset="0"/>
              </a:rPr>
              <a:t>&lt;</a:t>
            </a:r>
            <a:r>
              <a:rPr lang="en-US" sz="1600" i="1" dirty="0">
                <a:solidFill>
                  <a:srgbClr val="34A7BD"/>
                </a:solidFill>
                <a:ea typeface="Times New Roman" panose="02020603050405020304" pitchFamily="18" charset="0"/>
                <a:cs typeface="Times New Roman" panose="02020603050405020304" pitchFamily="18" charset="0"/>
              </a:rPr>
              <a:t>String</a:t>
            </a:r>
            <a:r>
              <a:rPr lang="en-US" sz="1600" dirty="0">
                <a:solidFill>
                  <a:srgbClr val="000000"/>
                </a:solidFill>
                <a:ea typeface="Times New Roman" panose="02020603050405020304" pitchFamily="18" charset="0"/>
                <a:cs typeface="Times New Roman" panose="02020603050405020304" pitchFamily="18" charset="0"/>
              </a:rPr>
              <a:t>&gt;,</a:t>
            </a:r>
            <a:r>
              <a:rPr lang="en-US" sz="1600" i="1" dirty="0">
                <a:solidFill>
                  <a:srgbClr val="CB6500"/>
                </a:solidFill>
                <a:ea typeface="Times New Roman" panose="02020603050405020304" pitchFamily="18" charset="0"/>
                <a:cs typeface="Times New Roman" panose="02020603050405020304" pitchFamily="18" charset="0"/>
              </a:rPr>
              <a:t> </a:t>
            </a:r>
            <a:r>
              <a:rPr lang="en-US" sz="1600" i="1" dirty="0" err="1">
                <a:solidFill>
                  <a:srgbClr val="CB6500"/>
                </a:solidFill>
                <a:ea typeface="Times New Roman" panose="02020603050405020304" pitchFamily="18" charset="0"/>
                <a:cs typeface="Times New Roman" panose="02020603050405020304" pitchFamily="18" charset="0"/>
              </a:rPr>
              <a:t>gameObjects</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C70040"/>
                </a:solidFill>
                <a:ea typeface="Times New Roman" panose="02020603050405020304" pitchFamily="18" charset="0"/>
                <a:cs typeface="Times New Roman" panose="02020603050405020304" pitchFamily="18" charset="0"/>
              </a:rPr>
              <a:t>:</a:t>
            </a:r>
            <a:r>
              <a:rPr lang="en-US" sz="1600" dirty="0">
                <a:solidFill>
                  <a:srgbClr val="000000"/>
                </a:solidFill>
                <a:ea typeface="Times New Roman" panose="02020603050405020304" pitchFamily="18" charset="0"/>
                <a:cs typeface="Times New Roman" panose="02020603050405020304" pitchFamily="18" charset="0"/>
              </a:rPr>
              <a:t> </a:t>
            </a:r>
            <a:r>
              <a:rPr lang="en-US" sz="1600" i="1" dirty="0">
                <a:solidFill>
                  <a:srgbClr val="34A7BD"/>
                </a:solidFill>
                <a:ea typeface="Times New Roman" panose="02020603050405020304" pitchFamily="18" charset="0"/>
                <a:cs typeface="Times New Roman" panose="02020603050405020304" pitchFamily="18" charset="0"/>
              </a:rPr>
              <a:t>List</a:t>
            </a:r>
            <a:r>
              <a:rPr lang="en-US" sz="1600" dirty="0">
                <a:solidFill>
                  <a:srgbClr val="000000"/>
                </a:solidFill>
                <a:ea typeface="Times New Roman" panose="02020603050405020304" pitchFamily="18" charset="0"/>
                <a:cs typeface="Times New Roman" panose="02020603050405020304" pitchFamily="18" charset="0"/>
              </a:rPr>
              <a:t>&lt;</a:t>
            </a:r>
            <a:r>
              <a:rPr lang="en-US" sz="1600" dirty="0" err="1">
                <a:solidFill>
                  <a:srgbClr val="000000"/>
                </a:solidFill>
                <a:ea typeface="Times New Roman" panose="02020603050405020304" pitchFamily="18" charset="0"/>
                <a:cs typeface="Times New Roman" panose="02020603050405020304" pitchFamily="18" charset="0"/>
              </a:rPr>
              <a:t>GameObject</a:t>
            </a:r>
            <a:r>
              <a:rPr lang="en-US" sz="1600" dirty="0">
                <a:solidFill>
                  <a:srgbClr val="000000"/>
                </a:solidFill>
                <a:ea typeface="Times New Roman" panose="02020603050405020304" pitchFamily="18" charset="0"/>
                <a:cs typeface="Times New Roman" panose="02020603050405020304" pitchFamily="18" charset="0"/>
              </a:rPr>
              <a:t>&gt;)</a:t>
            </a:r>
            <a:r>
              <a:rPr lang="en-US" sz="1600" dirty="0">
                <a:solidFill>
                  <a:srgbClr val="C70040"/>
                </a:solidFill>
                <a:ea typeface="Times New Roman" panose="02020603050405020304" pitchFamily="18" charset="0"/>
                <a:cs typeface="Times New Roman" panose="02020603050405020304" pitchFamily="18" charset="0"/>
              </a:rPr>
              <a:t>:</a:t>
            </a:r>
            <a:r>
              <a:rPr lang="en-US" sz="1600" i="1" dirty="0">
                <a:solidFill>
                  <a:srgbClr val="34A7BD"/>
                </a:solidFill>
                <a:ea typeface="Times New Roman" panose="02020603050405020304" pitchFamily="18" charset="0"/>
                <a:cs typeface="Times New Roman" panose="02020603050405020304" pitchFamily="18" charset="0"/>
              </a:rPr>
              <a:t>Boolean</a:t>
            </a:r>
            <a:r>
              <a:rPr lang="en-US" sz="16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position </a:t>
            </a:r>
            <a:r>
              <a:rPr lang="en-US" sz="1600" dirty="0">
                <a:solidFill>
                  <a:srgbClr val="C70040"/>
                </a:solidFill>
                <a:ea typeface="Times New Roman" panose="02020603050405020304" pitchFamily="18" charset="0"/>
                <a:cs typeface="Times New Roman" panose="02020603050405020304" pitchFamily="18" charset="0"/>
              </a:rPr>
              <a:t>+=</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velocity * dt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C70040"/>
                </a:solidFill>
                <a:ea typeface="Times New Roman" panose="02020603050405020304" pitchFamily="18" charset="0"/>
                <a:cs typeface="Times New Roman" panose="02020603050405020304" pitchFamily="18" charset="0"/>
              </a:rPr>
              <a:t>      return</a:t>
            </a:r>
            <a:r>
              <a:rPr lang="en-US" sz="1600" dirty="0">
                <a:solidFill>
                  <a:srgbClr val="000000"/>
                </a:solidFill>
                <a:ea typeface="Times New Roman" panose="02020603050405020304" pitchFamily="18" charset="0"/>
                <a:cs typeface="Times New Roman" panose="02020603050405020304" pitchFamily="18" charset="0"/>
              </a:rPr>
              <a:t> </a:t>
            </a:r>
            <a:r>
              <a:rPr lang="en-US" sz="1600" dirty="0">
                <a:solidFill>
                  <a:srgbClr val="7C4FCD"/>
                </a:solidFill>
                <a:ea typeface="Times New Roman" panose="02020603050405020304" pitchFamily="18" charset="0"/>
                <a:cs typeface="Times New Roman" panose="02020603050405020304" pitchFamily="18" charset="0"/>
              </a:rPr>
              <a:t>true</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a:t>
            </a:r>
            <a:endParaRPr lang="hu-HU" sz="1600"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600" dirty="0">
                <a:solidFill>
                  <a:srgbClr val="000000"/>
                </a:solidFill>
                <a:ea typeface="Times New Roman" panose="02020603050405020304" pitchFamily="18" charset="0"/>
                <a:cs typeface="Times New Roman" panose="02020603050405020304" pitchFamily="18" charset="0"/>
              </a:rPr>
              <a:t>init </a:t>
            </a:r>
            <a:r>
              <a:rPr lang="en-US" sz="16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avatar</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000000"/>
                </a:solidFill>
                <a:ea typeface="Times New Roman" panose="02020603050405020304" pitchFamily="18" charset="0"/>
                <a:cs typeface="Times New Roman" panose="02020603050405020304" pitchFamily="18" charset="0"/>
              </a:rPr>
              <a:t>position</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427E00"/>
                </a:solidFill>
                <a:ea typeface="Times New Roman" panose="02020603050405020304" pitchFamily="18" charset="0"/>
                <a:cs typeface="Times New Roman" panose="02020603050405020304" pitchFamily="18" charset="0"/>
              </a:rPr>
              <a:t>set</a:t>
            </a:r>
            <a:r>
              <a:rPr lang="en-US" sz="1600" dirty="0">
                <a:solidFill>
                  <a:srgbClr val="000000"/>
                </a:solidFill>
                <a:ea typeface="Times New Roman" panose="02020603050405020304" pitchFamily="18" charset="0"/>
                <a:cs typeface="Times New Roman" panose="02020603050405020304" pitchFamily="18" charset="0"/>
              </a:rPr>
              <a:t>(</a:t>
            </a:r>
            <a:r>
              <a:rPr lang="en-US" sz="1600" i="1" dirty="0">
                <a:solidFill>
                  <a:srgbClr val="CB6500"/>
                </a:solidFill>
                <a:ea typeface="Times New Roman" panose="02020603050405020304" pitchFamily="18" charset="0"/>
                <a:cs typeface="Times New Roman" panose="02020603050405020304" pitchFamily="18" charset="0"/>
              </a:rPr>
              <a:t>0</a:t>
            </a:r>
            <a:r>
              <a:rPr lang="en-US" sz="1600" dirty="0">
                <a:solidFill>
                  <a:srgbClr val="C70040"/>
                </a:solidFill>
                <a:ea typeface="Times New Roman" panose="02020603050405020304" pitchFamily="18" charset="0"/>
                <a:cs typeface="Times New Roman" panose="02020603050405020304" pitchFamily="18" charset="0"/>
              </a:rPr>
              <a:t>.</a:t>
            </a:r>
            <a:r>
              <a:rPr lang="en-US" sz="1600" i="1" dirty="0">
                <a:solidFill>
                  <a:srgbClr val="CB6500"/>
                </a:solidFill>
                <a:ea typeface="Times New Roman" panose="02020603050405020304" pitchFamily="18" charset="0"/>
                <a:cs typeface="Times New Roman" panose="02020603050405020304" pitchFamily="18" charset="0"/>
              </a:rPr>
              <a:t>5f</a:t>
            </a:r>
            <a:r>
              <a:rPr lang="en-US" sz="1600" dirty="0">
                <a:solidFill>
                  <a:srgbClr val="000000"/>
                </a:solidFill>
                <a:ea typeface="Times New Roman" panose="02020603050405020304" pitchFamily="18" charset="0"/>
                <a:cs typeface="Times New Roman" panose="02020603050405020304" pitchFamily="18" charset="0"/>
              </a:rPr>
              <a:t>, </a:t>
            </a:r>
            <a:r>
              <a:rPr lang="en-US" sz="1600" i="1" dirty="0">
                <a:solidFill>
                  <a:srgbClr val="CB6500"/>
                </a:solidFill>
                <a:ea typeface="Times New Roman" panose="02020603050405020304" pitchFamily="18" charset="0"/>
                <a:cs typeface="Times New Roman" panose="02020603050405020304" pitchFamily="18" charset="0"/>
              </a:rPr>
              <a:t>0</a:t>
            </a:r>
            <a:r>
              <a:rPr lang="en-US" sz="1600" dirty="0">
                <a:solidFill>
                  <a:srgbClr val="C70040"/>
                </a:solidFill>
                <a:ea typeface="Times New Roman" panose="02020603050405020304" pitchFamily="18" charset="0"/>
                <a:cs typeface="Times New Roman" panose="02020603050405020304" pitchFamily="18" charset="0"/>
              </a:rPr>
              <a:t>.</a:t>
            </a:r>
            <a:r>
              <a:rPr lang="en-US" sz="1600" i="1" dirty="0">
                <a:solidFill>
                  <a:srgbClr val="CB6500"/>
                </a:solidFill>
                <a:ea typeface="Times New Roman" panose="02020603050405020304" pitchFamily="18" charset="0"/>
                <a:cs typeface="Times New Roman" panose="02020603050405020304" pitchFamily="18" charset="0"/>
              </a:rPr>
              <a:t>5f</a:t>
            </a:r>
            <a:r>
              <a:rPr lang="en-US" sz="16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gameObjects</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000000"/>
                </a:solidFill>
                <a:ea typeface="Times New Roman" panose="02020603050405020304" pitchFamily="18" charset="0"/>
                <a:cs typeface="Times New Roman" panose="02020603050405020304" pitchFamily="18" charset="0"/>
              </a:rPr>
              <a:t>add</a:t>
            </a:r>
            <a:r>
              <a:rPr lang="en-US" sz="1600" dirty="0">
                <a:solidFill>
                  <a:srgbClr val="000000"/>
                </a:solidFill>
                <a:ea typeface="Times New Roman" panose="02020603050405020304" pitchFamily="18" charset="0"/>
                <a:cs typeface="Times New Roman" panose="02020603050405020304" pitchFamily="18" charset="0"/>
              </a:rPr>
              <a:t>(avatar)</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50000"/>
                  </a:schemeClr>
                </a:solidFill>
                <a:ea typeface="Times New Roman" panose="02020603050405020304" pitchFamily="18" charset="0"/>
                <a:cs typeface="Times New Roman" panose="02020603050405020304" pitchFamily="18" charset="0"/>
              </a:rPr>
              <a:t>fun update(</a:t>
            </a:r>
            <a:r>
              <a:rPr lang="en-US" sz="1600" i="1" dirty="0" err="1">
                <a:solidFill>
                  <a:schemeClr val="bg1">
                    <a:lumMod val="50000"/>
                  </a:schemeClr>
                </a:solidFill>
                <a:ea typeface="Times New Roman" panose="02020603050405020304" pitchFamily="18" charset="0"/>
                <a:cs typeface="Times New Roman" panose="02020603050405020304" pitchFamily="18" charset="0"/>
              </a:rPr>
              <a:t>gl</a:t>
            </a:r>
            <a:r>
              <a:rPr lang="en-US" sz="1600" i="1" dirty="0">
                <a:solidFill>
                  <a:schemeClr val="bg1">
                    <a:lumMod val="50000"/>
                  </a:schemeClr>
                </a:solidFill>
                <a:ea typeface="Times New Roman" panose="02020603050405020304" pitchFamily="18" charset="0"/>
                <a:cs typeface="Times New Roman" panose="02020603050405020304" pitchFamily="18" charset="0"/>
              </a:rPr>
              <a:t> </a:t>
            </a:r>
            <a:r>
              <a:rPr lang="en-US" sz="1600" dirty="0">
                <a:solidFill>
                  <a:schemeClr val="bg1">
                    <a:lumMod val="50000"/>
                  </a:schemeClr>
                </a:solidFill>
                <a:ea typeface="Times New Roman" panose="02020603050405020304" pitchFamily="18" charset="0"/>
                <a:cs typeface="Times New Roman" panose="02020603050405020304" pitchFamily="18" charset="0"/>
              </a:rPr>
              <a:t>: WebGL2RenderingContext, </a:t>
            </a:r>
            <a:r>
              <a:rPr lang="en-US" sz="1600" i="1" dirty="0" err="1">
                <a:solidFill>
                  <a:schemeClr val="bg1">
                    <a:lumMod val="50000"/>
                  </a:schemeClr>
                </a:solidFill>
                <a:ea typeface="Times New Roman" panose="02020603050405020304" pitchFamily="18" charset="0"/>
                <a:cs typeface="Times New Roman" panose="02020603050405020304" pitchFamily="18" charset="0"/>
              </a:rPr>
              <a:t>keysPressed</a:t>
            </a:r>
            <a:r>
              <a:rPr lang="en-US" sz="1600" i="1" dirty="0">
                <a:solidFill>
                  <a:schemeClr val="bg1">
                    <a:lumMod val="50000"/>
                  </a:schemeClr>
                </a:solidFill>
                <a:ea typeface="Times New Roman" panose="02020603050405020304" pitchFamily="18" charset="0"/>
                <a:cs typeface="Times New Roman" panose="02020603050405020304" pitchFamily="18" charset="0"/>
              </a:rPr>
              <a:t> </a:t>
            </a:r>
            <a:r>
              <a:rPr lang="en-US" sz="1600" dirty="0">
                <a:solidFill>
                  <a:schemeClr val="bg1">
                    <a:lumMod val="50000"/>
                  </a:schemeClr>
                </a:solidFill>
                <a:ea typeface="Times New Roman" panose="02020603050405020304" pitchFamily="18" charset="0"/>
                <a:cs typeface="Times New Roman" panose="02020603050405020304" pitchFamily="18" charset="0"/>
              </a:rPr>
              <a:t>: </a:t>
            </a:r>
            <a:r>
              <a:rPr lang="en-US" sz="1600" i="1" dirty="0">
                <a:solidFill>
                  <a:schemeClr val="bg1">
                    <a:lumMod val="50000"/>
                  </a:schemeClr>
                </a:solidFill>
                <a:ea typeface="Times New Roman" panose="02020603050405020304" pitchFamily="18" charset="0"/>
                <a:cs typeface="Times New Roman" panose="02020603050405020304" pitchFamily="18" charset="0"/>
              </a:rPr>
              <a:t>Set</a:t>
            </a:r>
            <a:r>
              <a:rPr lang="en-US" sz="1600" dirty="0">
                <a:solidFill>
                  <a:schemeClr val="bg1">
                    <a:lumMod val="50000"/>
                  </a:schemeClr>
                </a:solidFill>
                <a:ea typeface="Times New Roman" panose="02020603050405020304" pitchFamily="18" charset="0"/>
                <a:cs typeface="Times New Roman" panose="02020603050405020304" pitchFamily="18" charset="0"/>
              </a:rPr>
              <a:t>&lt;</a:t>
            </a:r>
            <a:r>
              <a:rPr lang="en-US" sz="1600" i="1" dirty="0">
                <a:solidFill>
                  <a:schemeClr val="bg1">
                    <a:lumMod val="50000"/>
                  </a:schemeClr>
                </a:solidFill>
                <a:ea typeface="Times New Roman" panose="02020603050405020304" pitchFamily="18" charset="0"/>
                <a:cs typeface="Times New Roman" panose="02020603050405020304" pitchFamily="18" charset="0"/>
              </a:rPr>
              <a:t>String</a:t>
            </a:r>
            <a:r>
              <a:rPr lang="en-US" sz="1600" dirty="0">
                <a:solidFill>
                  <a:schemeClr val="bg1">
                    <a:lumMod val="50000"/>
                  </a:schemeClr>
                </a:solidFill>
                <a:ea typeface="Times New Roman" panose="02020603050405020304" pitchFamily="18" charset="0"/>
                <a:cs typeface="Times New Roman" panose="02020603050405020304" pitchFamily="18" charset="0"/>
              </a:rPr>
              <a:t>&gt;) {</a:t>
            </a:r>
            <a:endPar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gameObjects</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000000"/>
                </a:solidFill>
                <a:ea typeface="Times New Roman" panose="02020603050405020304" pitchFamily="18" charset="0"/>
                <a:cs typeface="Times New Roman" panose="02020603050405020304" pitchFamily="18" charset="0"/>
              </a:rPr>
              <a:t>forEach</a:t>
            </a:r>
            <a:r>
              <a:rPr lang="en-US" sz="1600" dirty="0">
                <a:solidFill>
                  <a:srgbClr val="000000"/>
                </a:solidFill>
                <a:ea typeface="Times New Roman" panose="02020603050405020304" pitchFamily="18" charset="0"/>
                <a:cs typeface="Times New Roman" panose="02020603050405020304" pitchFamily="18" charset="0"/>
              </a:rPr>
              <a:t>{</a:t>
            </a:r>
            <a:r>
              <a:rPr lang="hu-HU"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it</a:t>
            </a:r>
            <a:r>
              <a:rPr lang="en-US" sz="1600" dirty="0" err="1">
                <a:solidFill>
                  <a:srgbClr val="C70040"/>
                </a:solidFill>
                <a:ea typeface="Times New Roman" panose="02020603050405020304" pitchFamily="18" charset="0"/>
                <a:cs typeface="Times New Roman" panose="02020603050405020304" pitchFamily="18" charset="0"/>
              </a:rPr>
              <a:t>.</a:t>
            </a:r>
            <a:r>
              <a:rPr lang="en-US" sz="1600" dirty="0" err="1">
                <a:solidFill>
                  <a:srgbClr val="000000"/>
                </a:solidFill>
                <a:ea typeface="Times New Roman" panose="02020603050405020304" pitchFamily="18" charset="0"/>
                <a:cs typeface="Times New Roman" panose="02020603050405020304" pitchFamily="18" charset="0"/>
              </a:rPr>
              <a:t>move</a:t>
            </a:r>
            <a:r>
              <a:rPr lang="en-US" sz="1600" dirty="0">
                <a:solidFill>
                  <a:srgbClr val="000000"/>
                </a:solidFill>
                <a:ea typeface="Times New Roman" panose="02020603050405020304" pitchFamily="18" charset="0"/>
                <a:cs typeface="Times New Roman" panose="02020603050405020304" pitchFamily="18" charset="0"/>
              </a:rPr>
              <a:t>(</a:t>
            </a:r>
            <a:r>
              <a:rPr lang="en-US" sz="1600" dirty="0">
                <a:solidFill>
                  <a:srgbClr val="7C4FCD"/>
                </a:solidFill>
                <a:ea typeface="Times New Roman" panose="02020603050405020304" pitchFamily="18" charset="0"/>
                <a:cs typeface="Times New Roman" panose="02020603050405020304" pitchFamily="18" charset="0"/>
              </a:rPr>
              <a:t>t, dt</a:t>
            </a:r>
            <a:r>
              <a:rPr lang="en-US"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keysPressed</a:t>
            </a:r>
            <a:r>
              <a:rPr lang="en-US" sz="1600" dirty="0">
                <a:solidFill>
                  <a:srgbClr val="000000"/>
                </a:solidFill>
                <a:ea typeface="Times New Roman" panose="02020603050405020304" pitchFamily="18" charset="0"/>
                <a:cs typeface="Times New Roman" panose="02020603050405020304" pitchFamily="18" charset="0"/>
              </a:rPr>
              <a:t>, </a:t>
            </a:r>
            <a:r>
              <a:rPr lang="en-US" sz="1600" dirty="0" err="1">
                <a:solidFill>
                  <a:srgbClr val="000000"/>
                </a:solidFill>
                <a:ea typeface="Times New Roman" panose="02020603050405020304" pitchFamily="18" charset="0"/>
                <a:cs typeface="Times New Roman" panose="02020603050405020304" pitchFamily="18" charset="0"/>
              </a:rPr>
              <a:t>gameObjects</a:t>
            </a:r>
            <a:r>
              <a:rPr lang="en-US" sz="1600" dirty="0">
                <a:solidFill>
                  <a:srgbClr val="000000"/>
                </a:solidFill>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50000"/>
                  </a:schemeClr>
                </a:solidFill>
                <a:ea typeface="Times New Roman" panose="02020603050405020304" pitchFamily="18" charset="0"/>
                <a:cs typeface="Times New Roman" panose="02020603050405020304" pitchFamily="18" charset="0"/>
              </a:rPr>
              <a:t>  </a:t>
            </a:r>
            <a:r>
              <a:rPr lang="en-US" sz="16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1600" dirty="0">
                <a:solidFill>
                  <a:schemeClr val="bg1">
                    <a:lumMod val="50000"/>
                  </a:schemeClr>
                </a:solidFill>
                <a:ea typeface="Times New Roman" panose="02020603050405020304" pitchFamily="18" charset="0"/>
                <a:cs typeface="Times New Roman" panose="02020603050405020304" pitchFamily="18" charset="0"/>
              </a:rPr>
              <a:t>{ </a:t>
            </a:r>
            <a:r>
              <a:rPr lang="en-US" sz="1600" dirty="0" err="1">
                <a:solidFill>
                  <a:schemeClr val="bg1">
                    <a:lumMod val="50000"/>
                  </a:schemeClr>
                </a:solidFill>
                <a:ea typeface="Times New Roman" panose="02020603050405020304" pitchFamily="18" charset="0"/>
                <a:cs typeface="Times New Roman" panose="02020603050405020304" pitchFamily="18" charset="0"/>
              </a:rPr>
              <a:t>it.update</a:t>
            </a:r>
            <a:r>
              <a:rPr lang="en-US" sz="1600" dirty="0">
                <a:solidFill>
                  <a:schemeClr val="bg1">
                    <a:lumMod val="50000"/>
                  </a:schemeClr>
                </a:solidFill>
                <a:ea typeface="Times New Roman" panose="02020603050405020304" pitchFamily="18" charset="0"/>
                <a:cs typeface="Times New Roman" panose="02020603050405020304" pitchFamily="18" charset="0"/>
              </a:rPr>
              <a:t>() }</a:t>
            </a:r>
            <a:endPar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50000"/>
                  </a:schemeClr>
                </a:solidFill>
                <a:ea typeface="Times New Roman" panose="02020603050405020304" pitchFamily="18" charset="0"/>
                <a:cs typeface="Times New Roman" panose="02020603050405020304" pitchFamily="18" charset="0"/>
              </a:rPr>
              <a:t>  </a:t>
            </a:r>
            <a:r>
              <a:rPr lang="en-US" sz="1600" dirty="0" err="1">
                <a:solidFill>
                  <a:schemeClr val="bg1">
                    <a:lumMod val="50000"/>
                  </a:schemeClr>
                </a:solidFill>
                <a:ea typeface="Times New Roman" panose="02020603050405020304" pitchFamily="18" charset="0"/>
                <a:cs typeface="Times New Roman" panose="02020603050405020304" pitchFamily="18" charset="0"/>
              </a:rPr>
              <a:t>gameObjects.forEach</a:t>
            </a:r>
            <a:r>
              <a:rPr lang="en-US" sz="1600" dirty="0">
                <a:solidFill>
                  <a:schemeClr val="bg1">
                    <a:lumMod val="50000"/>
                  </a:schemeClr>
                </a:solidFill>
                <a:ea typeface="Times New Roman" panose="02020603050405020304" pitchFamily="18" charset="0"/>
                <a:cs typeface="Times New Roman" panose="02020603050405020304" pitchFamily="18" charset="0"/>
              </a:rPr>
              <a:t>{ </a:t>
            </a:r>
            <a:r>
              <a:rPr lang="en-US" sz="1600" dirty="0" err="1">
                <a:solidFill>
                  <a:schemeClr val="bg1">
                    <a:lumMod val="50000"/>
                  </a:schemeClr>
                </a:solidFill>
                <a:ea typeface="Times New Roman" panose="02020603050405020304" pitchFamily="18" charset="0"/>
                <a:cs typeface="Times New Roman" panose="02020603050405020304" pitchFamily="18" charset="0"/>
              </a:rPr>
              <a:t>it.draw</a:t>
            </a:r>
            <a:r>
              <a:rPr lang="en-US" sz="1600" dirty="0">
                <a:solidFill>
                  <a:schemeClr val="bg1">
                    <a:lumMod val="50000"/>
                  </a:schemeClr>
                </a:solidFill>
                <a:ea typeface="Times New Roman" panose="02020603050405020304" pitchFamily="18" charset="0"/>
                <a:cs typeface="Times New Roman" panose="02020603050405020304" pitchFamily="18" charset="0"/>
              </a:rPr>
              <a:t>() }</a:t>
            </a:r>
            <a:endPar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bg1">
                    <a:lumMod val="50000"/>
                  </a:schemeClr>
                </a:solidFill>
                <a:ea typeface="Times New Roman" panose="02020603050405020304" pitchFamily="18" charset="0"/>
                <a:cs typeface="Times New Roman" panose="02020603050405020304" pitchFamily="18" charset="0"/>
              </a:rPr>
              <a:t>}</a:t>
            </a:r>
            <a:endParaRPr lang="en-US" sz="16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p:cNvSpPr txBox="1"/>
          <p:nvPr/>
        </p:nvSpPr>
        <p:spPr>
          <a:xfrm>
            <a:off x="7099918" y="4144171"/>
            <a:ext cx="3112160" cy="369332"/>
          </a:xfrm>
          <a:prstGeom prst="rect">
            <a:avLst/>
          </a:prstGeom>
          <a:noFill/>
        </p:spPr>
        <p:txBody>
          <a:bodyPr wrap="square" rtlCol="0">
            <a:spAutoFit/>
          </a:bodyPr>
          <a:lstStyle/>
          <a:p>
            <a:r>
              <a:rPr lang="hu-HU" dirty="0" err="1">
                <a:solidFill>
                  <a:srgbClr val="FF0000"/>
                </a:solidFill>
                <a:latin typeface="Whipsmart" panose="020B0502030203050204" pitchFamily="34" charset="0"/>
              </a:rPr>
              <a:t>method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realizing</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motion</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logic</a:t>
            </a:r>
            <a:endParaRPr lang="hu-HU" dirty="0">
              <a:solidFill>
                <a:srgbClr val="FF0000"/>
              </a:solidFill>
              <a:latin typeface="Whipsmart" panose="020B0502030203050204" pitchFamily="34" charset="0"/>
            </a:endParaRPr>
          </a:p>
        </p:txBody>
      </p:sp>
      <p:cxnSp>
        <p:nvCxnSpPr>
          <p:cNvPr id="5" name="Straight Arrow Connector 4"/>
          <p:cNvCxnSpPr>
            <a:cxnSpLocks/>
            <a:stCxn id="4" idx="1"/>
          </p:cNvCxnSpPr>
          <p:nvPr/>
        </p:nvCxnSpPr>
        <p:spPr>
          <a:xfrm flipH="1" flipV="1">
            <a:off x="3727174" y="2890914"/>
            <a:ext cx="3372744" cy="14379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24631" y="2300618"/>
            <a:ext cx="2476498" cy="369332"/>
          </a:xfrm>
          <a:prstGeom prst="rect">
            <a:avLst/>
          </a:prstGeom>
          <a:noFill/>
        </p:spPr>
        <p:txBody>
          <a:bodyPr wrap="square" rtlCol="0">
            <a:spAutoFit/>
          </a:bodyPr>
          <a:lstStyle/>
          <a:p>
            <a:r>
              <a:rPr lang="hu-HU" dirty="0" err="1">
                <a:solidFill>
                  <a:srgbClr val="FF0000"/>
                </a:solidFill>
                <a:latin typeface="Whipsmart" panose="020B0502030203050204" pitchFamily="34" charset="0"/>
              </a:rPr>
              <a:t>additional</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property</a:t>
            </a:r>
            <a:endParaRPr lang="hu-HU" dirty="0">
              <a:solidFill>
                <a:srgbClr val="FF0000"/>
              </a:solidFill>
              <a:latin typeface="Whipsmart" panose="020B0502030203050204" pitchFamily="34" charset="0"/>
            </a:endParaRPr>
          </a:p>
        </p:txBody>
      </p:sp>
      <p:cxnSp>
        <p:nvCxnSpPr>
          <p:cNvPr id="20" name="Straight Arrow Connector 19"/>
          <p:cNvCxnSpPr>
            <a:cxnSpLocks/>
            <a:stCxn id="17" idx="1"/>
          </p:cNvCxnSpPr>
          <p:nvPr/>
        </p:nvCxnSpPr>
        <p:spPr>
          <a:xfrm flipH="1">
            <a:off x="4144617" y="2485284"/>
            <a:ext cx="3780014"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72809" y="104431"/>
            <a:ext cx="6536703" cy="369332"/>
          </a:xfrm>
          <a:prstGeom prst="rect">
            <a:avLst/>
          </a:prstGeom>
          <a:noFill/>
        </p:spPr>
        <p:txBody>
          <a:bodyPr wrap="square" rtlCol="0">
            <a:spAutoFit/>
          </a:bodyPr>
          <a:lstStyle/>
          <a:p>
            <a:r>
              <a:rPr lang="hu-HU" dirty="0" err="1">
                <a:solidFill>
                  <a:srgbClr val="FF0000"/>
                </a:solidFill>
                <a:latin typeface="Whipsmart" panose="020B0502030203050204" pitchFamily="34" charset="0"/>
              </a:rPr>
              <a:t>locally</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defined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subclass</a:t>
            </a:r>
            <a:r>
              <a:rPr lang="hu-HU" dirty="0">
                <a:solidFill>
                  <a:srgbClr val="FF0000"/>
                </a:solidFill>
                <a:latin typeface="Whipsmart" panose="020B0502030203050204" pitchFamily="34" charset="0"/>
              </a:rPr>
              <a:t> of </a:t>
            </a:r>
            <a:r>
              <a:rPr lang="hu-HU" dirty="0" err="1">
                <a:solidFill>
                  <a:srgbClr val="FF0000"/>
                </a:solidFill>
                <a:latin typeface="Whipsmart" panose="020B0502030203050204" pitchFamily="34" charset="0"/>
              </a:rPr>
              <a:t>GameObject</a:t>
            </a:r>
            <a:r>
              <a:rPr lang="en-US" dirty="0">
                <a:solidFill>
                  <a:srgbClr val="FF0000"/>
                </a:solidFill>
                <a:latin typeface="Whipsmart" panose="020B0502030203050204" pitchFamily="34" charset="0"/>
              </a:rPr>
              <a:t>.Motion</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instantiated</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instantly</a:t>
            </a:r>
            <a:endParaRPr lang="hu-HU" dirty="0">
              <a:solidFill>
                <a:srgbClr val="FF0000"/>
              </a:solidFill>
              <a:latin typeface="Whipsmart" panose="020B0502030203050204" pitchFamily="34" charset="0"/>
            </a:endParaRPr>
          </a:p>
        </p:txBody>
      </p:sp>
      <p:cxnSp>
        <p:nvCxnSpPr>
          <p:cNvPr id="22" name="Straight Arrow Connector 21"/>
          <p:cNvCxnSpPr>
            <a:cxnSpLocks/>
          </p:cNvCxnSpPr>
          <p:nvPr/>
        </p:nvCxnSpPr>
        <p:spPr>
          <a:xfrm flipH="1">
            <a:off x="1894995" y="473763"/>
            <a:ext cx="3372744" cy="17434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E527B2B-123C-4E8B-AC8A-EF0509585009}"/>
              </a:ext>
            </a:extLst>
          </p:cNvPr>
          <p:cNvSpPr txBox="1"/>
          <p:nvPr/>
        </p:nvSpPr>
        <p:spPr>
          <a:xfrm>
            <a:off x="3568591" y="4190337"/>
            <a:ext cx="2683121" cy="646331"/>
          </a:xfrm>
          <a:prstGeom prst="rect">
            <a:avLst/>
          </a:prstGeom>
          <a:noFill/>
        </p:spPr>
        <p:txBody>
          <a:bodyPr wrap="square" rtlCol="0">
            <a:spAutoFit/>
          </a:bodyPr>
          <a:lstStyle/>
          <a:p>
            <a:r>
              <a:rPr lang="hu-HU" dirty="0">
                <a:solidFill>
                  <a:srgbClr val="FF0000"/>
                </a:solidFill>
                <a:latin typeface="Whipsmart" panose="020B0502030203050204" pitchFamily="34" charset="0"/>
              </a:rPr>
              <a:t>i</a:t>
            </a:r>
            <a:r>
              <a:rPr lang="en-US" dirty="0" err="1">
                <a:solidFill>
                  <a:srgbClr val="FF0000"/>
                </a:solidFill>
                <a:latin typeface="Whipsmart" panose="020B0502030203050204" pitchFamily="34" charset="0"/>
              </a:rPr>
              <a:t>nner</a:t>
            </a:r>
            <a:r>
              <a:rPr lang="en-US" dirty="0">
                <a:solidFill>
                  <a:srgbClr val="FF0000"/>
                </a:solidFill>
                <a:latin typeface="Whipsmart" panose="020B0502030203050204" pitchFamily="34" charset="0"/>
              </a:rPr>
              <a:t> class</a:t>
            </a:r>
            <a:r>
              <a:rPr lang="hu-HU" dirty="0">
                <a:solidFill>
                  <a:srgbClr val="FF0000"/>
                </a:solidFill>
                <a:latin typeface="Whipsmart" panose="020B0502030203050204" pitchFamily="34" charset="0"/>
              </a:rPr>
              <a:t> has </a:t>
            </a:r>
            <a:r>
              <a:rPr lang="hu-HU" dirty="0" err="1">
                <a:solidFill>
                  <a:srgbClr val="FF0000"/>
                </a:solidFill>
                <a:latin typeface="Whipsmart" panose="020B0502030203050204" pitchFamily="34" charset="0"/>
              </a:rPr>
              <a:t>access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to</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enclosing</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class</a:t>
            </a:r>
            <a:r>
              <a:rPr lang="hu-HU" dirty="0">
                <a:solidFill>
                  <a:srgbClr val="FF0000"/>
                </a:solidFill>
                <a:latin typeface="Whipsmart" panose="020B0502030203050204" pitchFamily="34" charset="0"/>
              </a:rPr>
              <a:t> </a:t>
            </a:r>
            <a:r>
              <a:rPr lang="hu-HU" dirty="0" err="1">
                <a:solidFill>
                  <a:srgbClr val="FF0000"/>
                </a:solidFill>
                <a:latin typeface="Whipsmart" panose="020B0502030203050204" pitchFamily="34" charset="0"/>
              </a:rPr>
              <a:t>properties</a:t>
            </a:r>
            <a:endParaRPr lang="hu-HU" dirty="0">
              <a:solidFill>
                <a:srgbClr val="FF0000"/>
              </a:solidFill>
              <a:latin typeface="Whipsmart" panose="020B0502030203050204" pitchFamily="34" charset="0"/>
            </a:endParaRPr>
          </a:p>
        </p:txBody>
      </p:sp>
      <p:cxnSp>
        <p:nvCxnSpPr>
          <p:cNvPr id="14" name="Straight Arrow Connector 13">
            <a:extLst>
              <a:ext uri="{FF2B5EF4-FFF2-40B4-BE49-F238E27FC236}">
                <a16:creationId xmlns:a16="http://schemas.microsoft.com/office/drawing/2014/main" id="{A85CB5E7-3585-4B3C-B7C0-89912515F204}"/>
              </a:ext>
            </a:extLst>
          </p:cNvPr>
          <p:cNvCxnSpPr>
            <a:cxnSpLocks/>
            <a:stCxn id="13" idx="1"/>
          </p:cNvCxnSpPr>
          <p:nvPr/>
        </p:nvCxnSpPr>
        <p:spPr>
          <a:xfrm flipH="1" flipV="1">
            <a:off x="3029120" y="3429001"/>
            <a:ext cx="539471" cy="10845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471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uniforms in </a:t>
            </a:r>
            <a:r>
              <a:rPr lang="en-US" dirty="0">
                <a:latin typeface="Consolas" panose="020B0609020204030204" pitchFamily="49" charset="0"/>
                <a:cs typeface="Consolas" panose="020B0609020204030204" pitchFamily="49" charset="0"/>
              </a:rPr>
              <a:t>Scene</a:t>
            </a:r>
            <a:r>
              <a:rPr lang="en-US" dirty="0"/>
              <a:t>? (e.g. </a:t>
            </a:r>
            <a:r>
              <a:rPr lang="en-US" dirty="0">
                <a:latin typeface="Consolas" panose="020B0609020204030204" pitchFamily="49" charset="0"/>
                <a:cs typeface="Consolas" panose="020B0609020204030204" pitchFamily="49" charset="0"/>
              </a:rPr>
              <a:t>time</a:t>
            </a:r>
            <a:r>
              <a:rPr lang="en-US" dirty="0"/>
              <a:t>)</a:t>
            </a:r>
          </a:p>
        </p:txBody>
      </p:sp>
      <p:sp>
        <p:nvSpPr>
          <p:cNvPr id="3" name="Content Placeholder 2"/>
          <p:cNvSpPr>
            <a:spLocks noGrp="1"/>
          </p:cNvSpPr>
          <p:nvPr>
            <p:ph idx="1"/>
          </p:nvPr>
        </p:nvSpPr>
        <p:spPr/>
        <p:txBody>
          <a:bodyPr/>
          <a:lstStyle/>
          <a:p>
            <a:r>
              <a:rPr lang="en-US" dirty="0"/>
              <a:t>the </a:t>
            </a:r>
            <a:r>
              <a:rPr lang="en-US" dirty="0">
                <a:cs typeface="Consolas" panose="020B0609020204030204" pitchFamily="49" charset="0"/>
              </a:rPr>
              <a:t>scene</a:t>
            </a:r>
            <a:r>
              <a:rPr lang="en-US" dirty="0"/>
              <a:t> could be a root component, having all game objects as children</a:t>
            </a:r>
          </a:p>
          <a:p>
            <a:pPr lvl="1"/>
            <a:r>
              <a:rPr lang="en-US" dirty="0" err="1">
                <a:latin typeface="Consolas" panose="020B0609020204030204" pitchFamily="49" charset="0"/>
                <a:cs typeface="Consolas" panose="020B0609020204030204" pitchFamily="49" charset="0"/>
              </a:rPr>
              <a:t>Scene#draw</a:t>
            </a:r>
            <a:r>
              <a:rPr lang="en-US" dirty="0"/>
              <a:t> would actually take care of drawing all game objects</a:t>
            </a:r>
          </a:p>
          <a:p>
            <a:pPr lvl="1"/>
            <a:r>
              <a:rPr lang="en-US" dirty="0"/>
              <a:t>but we will need to remove game objects, etc.</a:t>
            </a:r>
          </a:p>
          <a:p>
            <a:pPr lvl="1"/>
            <a:r>
              <a:rPr lang="en-US" dirty="0"/>
              <a:t>it is better to manage the </a:t>
            </a:r>
            <a:r>
              <a:rPr lang="en-US" dirty="0" err="1">
                <a:latin typeface="Consolas" panose="020B0609020204030204" pitchFamily="49" charset="0"/>
                <a:cs typeface="Consolas" panose="020B0609020204030204" pitchFamily="49" charset="0"/>
              </a:rPr>
              <a:t>gameObjects</a:t>
            </a:r>
            <a:r>
              <a:rPr lang="en-US" dirty="0"/>
              <a:t> array explicitly</a:t>
            </a:r>
          </a:p>
          <a:p>
            <a:r>
              <a:rPr lang="en-US" dirty="0"/>
              <a:t>we make </a:t>
            </a:r>
            <a:r>
              <a:rPr lang="en-US" dirty="0">
                <a:latin typeface="Consolas" panose="020B0609020204030204" pitchFamily="49" charset="0"/>
                <a:cs typeface="Consolas" panose="020B0609020204030204" pitchFamily="49" charset="0"/>
              </a:rPr>
              <a:t>Scene</a:t>
            </a:r>
            <a:r>
              <a:rPr lang="en-US" sz="3200" dirty="0"/>
              <a:t> </a:t>
            </a:r>
            <a:r>
              <a:rPr lang="en-US" dirty="0"/>
              <a:t>a </a:t>
            </a:r>
            <a:r>
              <a:rPr lang="en-US" dirty="0" err="1">
                <a:latin typeface="Consolas" panose="020B0609020204030204" pitchFamily="49" charset="0"/>
                <a:cs typeface="Consolas" panose="020B0609020204030204" pitchFamily="49" charset="0"/>
              </a:rPr>
              <a:t>UniformProvider</a:t>
            </a:r>
            <a:endParaRPr lang="en-US" sz="2400" dirty="0">
              <a:latin typeface="Consolas" panose="020B0609020204030204" pitchFamily="49" charset="0"/>
              <a:cs typeface="Consolas" panose="020B0609020204030204" pitchFamily="49" charset="0"/>
            </a:endParaRPr>
          </a:p>
          <a:p>
            <a:pPr lvl="1"/>
            <a:r>
              <a:rPr lang="en-US" dirty="0"/>
              <a:t>and all the programs its children</a:t>
            </a:r>
          </a:p>
          <a:p>
            <a:pPr lvl="1"/>
            <a:r>
              <a:rPr lang="en-US" dirty="0"/>
              <a:t>the scene is passed to the </a:t>
            </a:r>
            <a:r>
              <a:rPr lang="en-US" dirty="0">
                <a:latin typeface="Consolas" panose="020B0609020204030204" pitchFamily="49" charset="0"/>
                <a:cs typeface="Consolas" panose="020B0609020204030204" pitchFamily="49" charset="0"/>
              </a:rPr>
              <a:t>draw</a:t>
            </a:r>
            <a:r>
              <a:rPr lang="en-US" dirty="0"/>
              <a:t> method of all game objects so that they can take values for the per-scene uniforms like </a:t>
            </a:r>
            <a:r>
              <a:rPr lang="en-US" dirty="0" err="1">
                <a:latin typeface="Consolas" panose="020B0609020204030204" pitchFamily="49" charset="0"/>
                <a:cs typeface="Consolas" panose="020B0609020204030204" pitchFamily="49" charset="0"/>
              </a:rPr>
              <a:t>scene.time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38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game object</a:t>
            </a:r>
          </a:p>
        </p:txBody>
      </p:sp>
      <p:sp>
        <p:nvSpPr>
          <p:cNvPr id="4" name="Rectangle 3"/>
          <p:cNvSpPr/>
          <p:nvPr/>
        </p:nvSpPr>
        <p:spPr>
          <a:xfrm>
            <a:off x="215153"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15152"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40223"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65294"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51929" y="4764662"/>
            <a:ext cx="762518"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51929" y="5218763"/>
            <a:ext cx="771484"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34511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a:t>
            </a:r>
            <a:r>
              <a:rPr lang="hu-HU" dirty="0"/>
              <a:t>.kt </a:t>
            </a:r>
            <a:endParaRPr lang="en-US" dirty="0"/>
          </a:p>
        </p:txBody>
      </p:sp>
      <p:sp>
        <p:nvSpPr>
          <p:cNvPr id="4" name="Rectangle 3"/>
          <p:cNvSpPr/>
          <p:nvPr/>
        </p:nvSpPr>
        <p:spPr>
          <a:xfrm>
            <a:off x="3175000" y="611188"/>
            <a:ext cx="9144000" cy="444341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class Scene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val</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gl</a:t>
            </a:r>
            <a:r>
              <a:rPr lang="en-US" sz="2000" dirty="0">
                <a:solidFill>
                  <a:schemeClr val="bg1">
                    <a:lumMod val="50000"/>
                  </a:schemeClr>
                </a:solidFill>
                <a:latin typeface="Consolas" panose="020B0609020204030204" pitchFamily="49" charset="0"/>
                <a:cs typeface="Times New Roman" panose="02020603050405020304" pitchFamily="18" charset="0"/>
              </a:rPr>
              <a:t> : WebGL2RenderingContext)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UniformProvider</a:t>
            </a:r>
            <a:r>
              <a:rPr lang="en-US" sz="2000" b="1" dirty="0">
                <a:latin typeface="Consolas" panose="020B0609020204030204" pitchFamily="49" charset="0"/>
                <a:cs typeface="Times New Roman" panose="02020603050405020304" pitchFamily="18" charset="0"/>
              </a:rPr>
              <a:t>("scene") </a:t>
            </a:r>
            <a:r>
              <a:rPr lang="en-US" sz="2000" dirty="0">
                <a:solidFill>
                  <a:schemeClr val="bg1">
                    <a:lumMod val="50000"/>
                  </a:schemeClr>
                </a:solidFill>
                <a:latin typeface="Consolas" panose="020B0609020204030204" pitchFamily="49" charset="0"/>
                <a:cs typeface="Times New Roman" panose="02020603050405020304" pitchFamily="18" charset="0"/>
              </a:rPr>
              <a:t>{</a:t>
            </a:r>
          </a:p>
          <a:p>
            <a:pPr>
              <a:lnSpc>
                <a:spcPct val="107000"/>
              </a:lnSpc>
              <a:spcAft>
                <a:spcPts val="800"/>
              </a:spcAft>
            </a:pPr>
            <a:r>
              <a:rPr lang="hu-HU"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val</a:t>
            </a:r>
            <a:r>
              <a:rPr lang="en-US" sz="2000" b="1" dirty="0">
                <a:latin typeface="Consolas" panose="020B0609020204030204" pitchFamily="49" charset="0"/>
                <a:cs typeface="Times New Roman" panose="02020603050405020304" pitchFamily="18" charset="0"/>
              </a:rPr>
              <a:t> time by Vec1()</a:t>
            </a:r>
          </a:p>
          <a:p>
            <a:pPr>
              <a:lnSpc>
                <a:spcPct val="107000"/>
              </a:lnSpc>
              <a:spcAft>
                <a:spcPts val="800"/>
              </a:spcAft>
            </a:pP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init</a:t>
            </a:r>
            <a:r>
              <a:rPr lang="hu-HU" sz="2000" b="1" dirty="0">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addComponentsAndGatherUniforms</a:t>
            </a:r>
            <a:r>
              <a:rPr lang="en-US" sz="2000" b="1" dirty="0">
                <a:latin typeface="Consolas" panose="020B0609020204030204" pitchFamily="49" charset="0"/>
                <a:cs typeface="Times New Roman" panose="02020603050405020304" pitchFamily="18" charset="0"/>
              </a:rPr>
              <a:t>(*</a:t>
            </a:r>
            <a:r>
              <a:rPr lang="en-US" sz="2000" b="1" dirty="0" err="1">
                <a:latin typeface="Consolas" panose="020B0609020204030204" pitchFamily="49" charset="0"/>
                <a:cs typeface="Times New Roman" panose="02020603050405020304" pitchFamily="18" charset="0"/>
              </a:rPr>
              <a:t>Program.all</a:t>
            </a:r>
            <a:r>
              <a:rPr lang="en-US" sz="2000" b="1" dirty="0">
                <a:latin typeface="Consolas" panose="020B0609020204030204" pitchFamily="49" charset="0"/>
                <a:cs typeface="Times New Roman" panose="02020603050405020304" pitchFamily="18" charset="0"/>
              </a:rPr>
              <a:t>)</a:t>
            </a:r>
          </a:p>
          <a:p>
            <a:pPr>
              <a:lnSpc>
                <a:spcPct val="107000"/>
              </a:lnSpc>
              <a:spcAft>
                <a:spcPts val="800"/>
              </a:spcAft>
            </a:pPr>
            <a:r>
              <a:rPr lang="en-US" sz="2000" b="1" dirty="0">
                <a:latin typeface="Consolas" panose="020B0609020204030204" pitchFamily="49" charset="0"/>
                <a:cs typeface="Times New Roman" panose="02020603050405020304" pitchFamily="18" charset="0"/>
              </a:rPr>
              <a:t>  }</a:t>
            </a:r>
          </a:p>
          <a:p>
            <a:pPr>
              <a:lnSpc>
                <a:spcPct val="107000"/>
              </a:lnSpc>
              <a:spcAft>
                <a:spcPts val="800"/>
              </a:spcAft>
            </a:pPr>
            <a:endParaRPr lang="en-US" sz="2000" dirty="0">
              <a:solidFill>
                <a:schemeClr val="bg1">
                  <a:lumMod val="50000"/>
                </a:schemeClr>
              </a:solidFill>
              <a:latin typeface="Consolas" panose="020B0609020204030204" pitchFamily="49" charset="0"/>
              <a:cs typeface="Times New Roman" panose="02020603050405020304" pitchFamily="18" charset="0"/>
            </a:endParaRP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1130300" y="5410200"/>
            <a:ext cx="9296400" cy="12700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hu-HU" sz="2000" dirty="0">
                <a:solidFill>
                  <a:schemeClr val="bg1">
                    <a:lumMod val="50000"/>
                  </a:schemeClr>
                </a:solidFill>
                <a:latin typeface="Consolas" panose="020B0609020204030204" pitchFamily="49" charset="0"/>
                <a:cs typeface="Times New Roman" panose="02020603050405020304" pitchFamily="18" charset="0"/>
              </a:rPr>
              <a:t> gameObjects.</a:t>
            </a:r>
            <a:r>
              <a:rPr lang="en-US" sz="2000" dirty="0">
                <a:solidFill>
                  <a:schemeClr val="bg1">
                    <a:lumMod val="50000"/>
                  </a:schemeClr>
                </a:solidFill>
                <a:latin typeface="Consolas" panose="020B0609020204030204" pitchFamily="49" charset="0"/>
                <a:cs typeface="Times New Roman" panose="02020603050405020304" pitchFamily="18" charset="0"/>
              </a:rPr>
              <a:t>for</a:t>
            </a:r>
            <a:r>
              <a:rPr lang="hu-HU" sz="2000" dirty="0">
                <a:solidFill>
                  <a:schemeClr val="bg1">
                    <a:lumMod val="50000"/>
                  </a:schemeClr>
                </a:solidFill>
                <a:latin typeface="Consolas" panose="020B0609020204030204" pitchFamily="49" charset="0"/>
                <a:cs typeface="Times New Roman" panose="02020603050405020304" pitchFamily="18" charset="0"/>
              </a:rPr>
              <a:t>Each</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it.draw</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this</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64433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(components)</a:t>
            </a:r>
          </a:p>
        </p:txBody>
      </p:sp>
      <p:sp>
        <p:nvSpPr>
          <p:cNvPr id="4" name="Rectangle 3"/>
          <p:cNvSpPr/>
          <p:nvPr/>
        </p:nvSpPr>
        <p:spPr>
          <a:xfrm>
            <a:off x="247712"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47711"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72782"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34347"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97853"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34347"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59418"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84488" y="4764662"/>
            <a:ext cx="729959"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84488" y="5218763"/>
            <a:ext cx="738925"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84488" y="3271182"/>
            <a:ext cx="751999"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22960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endParaRPr lang="en-US" dirty="0"/>
          </a:p>
        </p:txBody>
      </p:sp>
      <p:sp>
        <p:nvSpPr>
          <p:cNvPr id="38" name="Content Placeholder 37"/>
          <p:cNvSpPr>
            <a:spLocks noGrp="1"/>
          </p:cNvSpPr>
          <p:nvPr>
            <p:ph idx="1"/>
          </p:nvPr>
        </p:nvSpPr>
        <p:spPr/>
        <p:txBody>
          <a:bodyPr/>
          <a:lstStyle/>
          <a:p>
            <a:r>
              <a:rPr lang="hu-HU" dirty="0"/>
              <a:t>Kotlin class </a:t>
            </a:r>
            <a:r>
              <a:rPr lang="hu-HU" dirty="0">
                <a:latin typeface="Consolas" panose="020B0609020204030204" pitchFamily="49" charset="0"/>
                <a:cs typeface="Consolas" panose="020B0609020204030204" pitchFamily="49" charset="0"/>
              </a:rPr>
              <a:t>Shader</a:t>
            </a:r>
            <a:r>
              <a:rPr lang="hu-HU" dirty="0"/>
              <a:t> works as before</a:t>
            </a:r>
          </a:p>
          <a:p>
            <a:pPr lvl="1"/>
            <a:r>
              <a:rPr lang="hu-HU" dirty="0"/>
              <a:t>no </a:t>
            </a:r>
            <a:r>
              <a:rPr lang="hu-HU" dirty="0" err="1"/>
              <a:t>change</a:t>
            </a:r>
            <a:endParaRPr lang="hu-HU" dirty="0"/>
          </a:p>
          <a:p>
            <a:r>
              <a:rPr lang="hu-HU" dirty="0" err="1"/>
              <a:t>shaders</a:t>
            </a:r>
            <a:r>
              <a:rPr lang="hu-HU" dirty="0"/>
              <a:t> </a:t>
            </a:r>
            <a:r>
              <a:rPr lang="hu-HU" dirty="0" err="1"/>
              <a:t>are</a:t>
            </a:r>
            <a:r>
              <a:rPr lang="hu-HU" dirty="0"/>
              <a:t> </a:t>
            </a:r>
            <a:r>
              <a:rPr lang="hu-HU" dirty="0" err="1"/>
              <a:t>not</a:t>
            </a:r>
            <a:r>
              <a:rPr lang="hu-HU" dirty="0"/>
              <a:t> </a:t>
            </a:r>
            <a:r>
              <a:rPr lang="hu-HU" dirty="0" err="1"/>
              <a:t>components</a:t>
            </a:r>
            <a:r>
              <a:rPr lang="hu-HU" dirty="0"/>
              <a:t> </a:t>
            </a:r>
            <a:r>
              <a:rPr lang="hu-HU" dirty="0" err="1"/>
              <a:t>in</a:t>
            </a:r>
            <a:r>
              <a:rPr lang="hu-HU" dirty="0"/>
              <a:t> </a:t>
            </a:r>
            <a:r>
              <a:rPr lang="hu-HU" dirty="0" err="1"/>
              <a:t>our</a:t>
            </a:r>
            <a:r>
              <a:rPr lang="hu-HU" dirty="0"/>
              <a:t> </a:t>
            </a:r>
            <a:r>
              <a:rPr lang="hu-HU" dirty="0" err="1"/>
              <a:t>scheme</a:t>
            </a:r>
            <a:endParaRPr lang="hu-HU" dirty="0"/>
          </a:p>
          <a:p>
            <a:r>
              <a:rPr lang="hu-HU" dirty="0" err="1"/>
              <a:t>just</a:t>
            </a:r>
            <a:r>
              <a:rPr lang="hu-HU" dirty="0"/>
              <a:t> </a:t>
            </a:r>
            <a:r>
              <a:rPr lang="hu-HU" dirty="0" err="1"/>
              <a:t>used</a:t>
            </a:r>
            <a:r>
              <a:rPr lang="hu-HU" dirty="0"/>
              <a:t> </a:t>
            </a:r>
            <a:r>
              <a:rPr lang="hu-HU" dirty="0" err="1"/>
              <a:t>to</a:t>
            </a:r>
            <a:r>
              <a:rPr lang="hu-HU" dirty="0"/>
              <a:t> </a:t>
            </a:r>
            <a:r>
              <a:rPr lang="hu-HU" dirty="0" err="1"/>
              <a:t>create</a:t>
            </a:r>
            <a:r>
              <a:rPr lang="hu-HU" dirty="0"/>
              <a:t> </a:t>
            </a:r>
            <a:r>
              <a:rPr lang="hu-HU" dirty="0" err="1">
                <a:latin typeface="Consolas" panose="020B0609020204030204" pitchFamily="49" charset="0"/>
                <a:cs typeface="Consolas" panose="020B0609020204030204" pitchFamily="49" charset="0"/>
              </a:rPr>
              <a:t>Program</a:t>
            </a:r>
            <a:r>
              <a:rPr lang="hu-HU" dirty="0" err="1"/>
              <a:t>s</a:t>
            </a:r>
            <a:endParaRPr lang="hu-HU" dirty="0"/>
          </a:p>
          <a:p>
            <a:endParaRPr lang="hu-HU" dirty="0"/>
          </a:p>
          <a:p>
            <a:r>
              <a:rPr lang="hu-HU" dirty="0" err="1"/>
              <a:t>we</a:t>
            </a:r>
            <a:r>
              <a:rPr lang="hu-HU" dirty="0"/>
              <a:t> </a:t>
            </a:r>
            <a:r>
              <a:rPr lang="hu-HU" dirty="0" err="1"/>
              <a:t>will</a:t>
            </a:r>
            <a:r>
              <a:rPr lang="hu-HU" dirty="0"/>
              <a:t> upgrade </a:t>
            </a:r>
            <a:r>
              <a:rPr lang="hu-HU" dirty="0">
                <a:latin typeface="Consolas" panose="020B0609020204030204" pitchFamily="49" charset="0"/>
                <a:cs typeface="Consolas" panose="020B0609020204030204" pitchFamily="49" charset="0"/>
              </a:rPr>
              <a:t>Program</a:t>
            </a:r>
            <a:r>
              <a:rPr lang="hu-HU" dirty="0"/>
              <a:t> </a:t>
            </a:r>
            <a:r>
              <a:rPr lang="hu-HU" dirty="0" err="1"/>
              <a:t>to</a:t>
            </a:r>
            <a:r>
              <a:rPr lang="hu-HU" dirty="0"/>
              <a:t> a </a:t>
            </a:r>
            <a:r>
              <a:rPr lang="hu-HU" dirty="0" err="1"/>
              <a:t>component</a:t>
            </a:r>
            <a:r>
              <a:rPr lang="hu-HU" dirty="0"/>
              <a:t> </a:t>
            </a:r>
            <a:r>
              <a:rPr lang="hu-HU" dirty="0" err="1"/>
              <a:t>in</a:t>
            </a:r>
            <a:r>
              <a:rPr lang="hu-HU" dirty="0"/>
              <a:t> </a:t>
            </a:r>
            <a:r>
              <a:rPr lang="hu-HU" dirty="0" err="1"/>
              <a:t>our</a:t>
            </a:r>
            <a:r>
              <a:rPr lang="hu-HU" dirty="0"/>
              <a:t> </a:t>
            </a:r>
            <a:r>
              <a:rPr lang="hu-HU" dirty="0" err="1"/>
              <a:t>scheme</a:t>
            </a:r>
            <a:endParaRPr lang="en-US" dirty="0"/>
          </a:p>
        </p:txBody>
      </p:sp>
      <p:grpSp>
        <p:nvGrpSpPr>
          <p:cNvPr id="37" name="Group 36"/>
          <p:cNvGrpSpPr/>
          <p:nvPr/>
        </p:nvGrpSpPr>
        <p:grpSpPr>
          <a:xfrm>
            <a:off x="5477650" y="204282"/>
            <a:ext cx="6165082" cy="2293312"/>
            <a:chOff x="-340467" y="1361724"/>
            <a:chExt cx="12284756" cy="4569733"/>
          </a:xfrm>
        </p:grpSpPr>
        <p:sp>
          <p:nvSpPr>
            <p:cNvPr id="3" name="Rectangle 2"/>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914041" y="4506070"/>
              <a:ext cx="2578029"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1" name="Straight Arrow Connector 10"/>
            <p:cNvCxnSpPr>
              <a:cxnSpLocks/>
              <a:stCxn id="6" idx="2"/>
              <a:endCxn id="10" idx="0"/>
            </p:cNvCxnSpPr>
            <p:nvPr/>
          </p:nvCxnSpPr>
          <p:spPr>
            <a:xfrm flipH="1">
              <a:off x="4203057" y="3986114"/>
              <a:ext cx="23802"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3" name="Rectangle 22"/>
            <p:cNvSpPr/>
            <p:nvPr/>
          </p:nvSpPr>
          <p:spPr>
            <a:xfrm>
              <a:off x="9127107" y="1378266"/>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2" y="1361724"/>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4" name="Straight Arrow Connector 33"/>
            <p:cNvCxnSpPr>
              <a:stCxn id="22" idx="0"/>
              <a:endCxn id="33"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9685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Program</a:t>
            </a:r>
            <a:endParaRPr lang="en-US" dirty="0"/>
          </a:p>
        </p:txBody>
      </p:sp>
      <p:sp>
        <p:nvSpPr>
          <p:cNvPr id="3" name="Content Placeholder 2"/>
          <p:cNvSpPr>
            <a:spLocks noGrp="1"/>
          </p:cNvSpPr>
          <p:nvPr>
            <p:ph idx="1"/>
          </p:nvPr>
        </p:nvSpPr>
        <p:spPr/>
        <p:txBody>
          <a:bodyPr/>
          <a:lstStyle/>
          <a:p>
            <a:r>
              <a:rPr lang="hu-HU" dirty="0"/>
              <a:t>our Kotlin class </a:t>
            </a:r>
            <a:r>
              <a:rPr lang="hu-HU" dirty="0">
                <a:latin typeface="Consolas" panose="020B0609020204030204" pitchFamily="49" charset="0"/>
                <a:cs typeface="Consolas" panose="020B0609020204030204" pitchFamily="49" charset="0"/>
              </a:rPr>
              <a:t>Program</a:t>
            </a:r>
            <a:r>
              <a:rPr lang="hu-HU" dirty="0"/>
              <a:t> is fine</a:t>
            </a:r>
          </a:p>
          <a:p>
            <a:pPr lvl="1"/>
            <a:r>
              <a:rPr lang="hu-HU" dirty="0"/>
              <a:t>link</a:t>
            </a:r>
            <a:r>
              <a:rPr lang="en-US" dirty="0"/>
              <a:t>s</a:t>
            </a:r>
            <a:r>
              <a:rPr lang="hu-HU" dirty="0"/>
              <a:t> shaders into a WebGL program</a:t>
            </a:r>
          </a:p>
          <a:p>
            <a:pPr lvl="1"/>
            <a:r>
              <a:rPr lang="hu-HU" dirty="0" err="1"/>
              <a:t>manages</a:t>
            </a:r>
            <a:r>
              <a:rPr lang="hu-HU" dirty="0"/>
              <a:t> </a:t>
            </a:r>
            <a:r>
              <a:rPr lang="hu-HU" dirty="0" err="1"/>
              <a:t>attribute</a:t>
            </a:r>
            <a:r>
              <a:rPr lang="hu-HU" dirty="0"/>
              <a:t> </a:t>
            </a:r>
            <a:r>
              <a:rPr lang="hu-HU" dirty="0" err="1"/>
              <a:t>bindings</a:t>
            </a:r>
            <a:r>
              <a:rPr lang="hu-HU" dirty="0"/>
              <a:t> (</a:t>
            </a:r>
            <a:r>
              <a:rPr lang="hu-HU" dirty="0" err="1"/>
              <a:t>vertexPosition</a:t>
            </a:r>
            <a:r>
              <a:rPr lang="hu-HU" dirty="0"/>
              <a:t> and </a:t>
            </a:r>
            <a:r>
              <a:rPr lang="hu-HU" dirty="0" err="1"/>
              <a:t>vertexColor</a:t>
            </a:r>
            <a:r>
              <a:rPr lang="hu-HU" dirty="0"/>
              <a:t> right </a:t>
            </a:r>
            <a:r>
              <a:rPr lang="hu-HU" dirty="0" err="1"/>
              <a:t>now</a:t>
            </a:r>
            <a:r>
              <a:rPr lang="hu-HU" dirty="0"/>
              <a:t>)</a:t>
            </a:r>
          </a:p>
          <a:p>
            <a:pPr lvl="1"/>
            <a:endParaRPr lang="hu-HU" dirty="0"/>
          </a:p>
          <a:p>
            <a:pPr lvl="1"/>
            <a:endParaRPr lang="hu-HU" dirty="0"/>
          </a:p>
          <a:p>
            <a:r>
              <a:rPr lang="hu-HU" dirty="0"/>
              <a:t>we will upgrade </a:t>
            </a:r>
            <a:r>
              <a:rPr lang="hu-HU" dirty="0">
                <a:latin typeface="Consolas" panose="020B0609020204030204" pitchFamily="49" charset="0"/>
                <a:cs typeface="Consolas" panose="020B0609020204030204" pitchFamily="49" charset="0"/>
              </a:rPr>
              <a:t>Program</a:t>
            </a:r>
            <a:r>
              <a:rPr lang="hu-HU" dirty="0"/>
              <a:t> to a component in our scheme</a:t>
            </a:r>
            <a:endParaRPr lang="en-US" dirty="0"/>
          </a:p>
          <a:p>
            <a:pPr lvl="1"/>
            <a:r>
              <a:rPr lang="en-US" dirty="0"/>
              <a:t>manages uniforms using machinery from </a:t>
            </a:r>
            <a:r>
              <a:rPr lang="en-US" dirty="0" err="1">
                <a:latin typeface="Consolas" panose="020B0609020204030204" pitchFamily="49" charset="0"/>
                <a:cs typeface="Consolas" panose="020B0609020204030204" pitchFamily="49" charset="0"/>
              </a:rPr>
              <a:t>WebGLMath</a:t>
            </a:r>
            <a:endParaRPr lang="hu-HU" sz="28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5477650" y="204282"/>
            <a:ext cx="6165082" cy="2293312"/>
            <a:chOff x="-340467" y="1361724"/>
            <a:chExt cx="12284756" cy="4569733"/>
          </a:xfrm>
        </p:grpSpPr>
        <p:sp>
          <p:nvSpPr>
            <p:cNvPr id="5" name="Rectangle 4"/>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9" name="Straight Arrow Connector 8"/>
            <p:cNvCxnSpPr>
              <a:stCxn id="6" idx="2"/>
              <a:endCxn id="8"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17" name="Rectangle 1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21" name="Straight Arrow Connector 20"/>
            <p:cNvCxnSpPr>
              <a:stCxn id="16" idx="0"/>
              <a:endCxn id="2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8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6" name="Content Placeholder 5"/>
          <p:cNvSpPr>
            <a:spLocks noGrp="1"/>
          </p:cNvSpPr>
          <p:nvPr>
            <p:ph idx="1"/>
          </p:nvPr>
        </p:nvSpPr>
        <p:spPr>
          <a:xfrm>
            <a:off x="838200" y="1825625"/>
            <a:ext cx="5941979" cy="4351338"/>
          </a:xfrm>
        </p:spPr>
        <p:txBody>
          <a:bodyPr>
            <a:normAutofit/>
          </a:bodyPr>
          <a:lstStyle/>
          <a:p>
            <a:r>
              <a:rPr lang="hu-HU" dirty="0" err="1"/>
              <a:t>we</a:t>
            </a:r>
            <a:r>
              <a:rPr lang="hu-HU" dirty="0"/>
              <a:t> </a:t>
            </a:r>
            <a:r>
              <a:rPr lang="hu-HU" dirty="0" err="1"/>
              <a:t>already</a:t>
            </a:r>
            <a:r>
              <a:rPr lang="hu-HU" dirty="0"/>
              <a:t> </a:t>
            </a:r>
            <a:r>
              <a:rPr lang="hu-HU" dirty="0" err="1"/>
              <a:t>have</a:t>
            </a:r>
            <a:r>
              <a:rPr lang="hu-HU" dirty="0"/>
              <a:t> </a:t>
            </a:r>
            <a:r>
              <a:rPr lang="hu-HU" dirty="0" err="1"/>
              <a:t>various</a:t>
            </a:r>
            <a:r>
              <a:rPr lang="hu-HU" dirty="0"/>
              <a:t> </a:t>
            </a:r>
            <a:r>
              <a:rPr lang="hu-HU" dirty="0" err="1"/>
              <a:t>geometry</a:t>
            </a:r>
            <a:r>
              <a:rPr lang="hu-HU" dirty="0"/>
              <a:t> </a:t>
            </a:r>
            <a:r>
              <a:rPr lang="hu-HU" dirty="0" err="1"/>
              <a:t>classes</a:t>
            </a:r>
            <a:endParaRPr lang="hu-HU" dirty="0"/>
          </a:p>
          <a:p>
            <a:r>
              <a:rPr lang="hu-HU" dirty="0" err="1"/>
              <a:t>they</a:t>
            </a:r>
            <a:r>
              <a:rPr lang="hu-HU" dirty="0"/>
              <a:t> </a:t>
            </a:r>
            <a:r>
              <a:rPr lang="hu-HU" dirty="0" err="1"/>
              <a:t>all</a:t>
            </a:r>
            <a:r>
              <a:rPr lang="hu-HU" dirty="0"/>
              <a:t> </a:t>
            </a:r>
            <a:r>
              <a:rPr lang="hu-HU" dirty="0" err="1"/>
              <a:t>have</a:t>
            </a:r>
            <a:r>
              <a:rPr lang="hu-HU" dirty="0"/>
              <a:t> a </a:t>
            </a:r>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r>
              <a:rPr lang="hu-HU" dirty="0"/>
              <a:t>we give them a new, common base class</a:t>
            </a:r>
          </a:p>
        </p:txBody>
      </p:sp>
      <p:sp>
        <p:nvSpPr>
          <p:cNvPr id="3" name="Rectangle 2"/>
          <p:cNvSpPr/>
          <p:nvPr/>
        </p:nvSpPr>
        <p:spPr>
          <a:xfrm>
            <a:off x="5504563" y="3705580"/>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sp>
        <p:nvSpPr>
          <p:cNvPr id="4" name="Rectangle 3"/>
          <p:cNvSpPr/>
          <p:nvPr/>
        </p:nvSpPr>
        <p:spPr>
          <a:xfrm>
            <a:off x="8728097" y="3410828"/>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Triangle</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5" name="Straight Arrow Connector 4"/>
          <p:cNvCxnSpPr>
            <a:stCxn id="3" idx="3"/>
            <a:endCxn id="4" idx="1"/>
          </p:cNvCxnSpPr>
          <p:nvPr/>
        </p:nvCxnSpPr>
        <p:spPr>
          <a:xfrm flipV="1">
            <a:off x="7754704" y="3818451"/>
            <a:ext cx="973393" cy="59982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8728097" y="5265906"/>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Quad</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9" name="Straight Arrow Connector 8"/>
          <p:cNvCxnSpPr>
            <a:stCxn id="3" idx="3"/>
            <a:endCxn id="8" idx="1"/>
          </p:cNvCxnSpPr>
          <p:nvPr/>
        </p:nvCxnSpPr>
        <p:spPr>
          <a:xfrm>
            <a:off x="7754704" y="4418274"/>
            <a:ext cx="973393" cy="125525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8728097" y="4361011"/>
            <a:ext cx="3281960" cy="76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err="1">
                <a:latin typeface="Whipsmart" panose="020B0502030203050204" pitchFamily="34" charset="0"/>
              </a:rPr>
              <a:t>StarGeometry</a:t>
            </a:r>
            <a:endParaRPr lang="en-US" sz="2800" dirty="0">
              <a:latin typeface="Whipsmart" panose="020B0502030203050204" pitchFamily="34" charset="0"/>
            </a:endParaRPr>
          </a:p>
        </p:txBody>
      </p:sp>
      <p:cxnSp>
        <p:nvCxnSpPr>
          <p:cNvPr id="13" name="Straight Arrow Connector 12"/>
          <p:cNvCxnSpPr>
            <a:stCxn id="3" idx="3"/>
            <a:endCxn id="12" idx="1"/>
          </p:cNvCxnSpPr>
          <p:nvPr/>
        </p:nvCxnSpPr>
        <p:spPr>
          <a:xfrm>
            <a:off x="7754704" y="4418274"/>
            <a:ext cx="973393" cy="32771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783540" y="4506070"/>
              <a:ext cx="2766682" cy="14253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166881" y="3986114"/>
              <a:ext cx="5997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057655" y="1378267"/>
              <a:ext cx="1027251"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571280" y="1912203"/>
              <a:ext cx="929692" cy="106487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32" name="Rectangle 31">
            <a:extLst>
              <a:ext uri="{FF2B5EF4-FFF2-40B4-BE49-F238E27FC236}">
                <a16:creationId xmlns:a16="http://schemas.microsoft.com/office/drawing/2014/main" id="{46497F77-41F4-4705-AC3E-FBEC60AD5098}"/>
              </a:ext>
            </a:extLst>
          </p:cNvPr>
          <p:cNvSpPr/>
          <p:nvPr/>
        </p:nvSpPr>
        <p:spPr>
          <a:xfrm>
            <a:off x="486652" y="5067299"/>
            <a:ext cx="4885448" cy="140970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class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Geometry</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fun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940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Mesh</a:t>
            </a:r>
            <a:endParaRPr lang="en-US" dirty="0"/>
          </a:p>
        </p:txBody>
      </p:sp>
      <p:sp>
        <p:nvSpPr>
          <p:cNvPr id="6" name="Content Placeholder 5"/>
          <p:cNvSpPr>
            <a:spLocks noGrp="1"/>
          </p:cNvSpPr>
          <p:nvPr>
            <p:ph idx="1"/>
          </p:nvPr>
        </p:nvSpPr>
        <p:spPr/>
        <p:txBody>
          <a:bodyPr/>
          <a:lstStyle/>
          <a:p>
            <a:r>
              <a:rPr lang="en-US" dirty="0"/>
              <a:t>M</a:t>
            </a:r>
            <a:r>
              <a:rPr lang="hu-HU" dirty="0" err="1"/>
              <a:t>esh</a:t>
            </a:r>
            <a:r>
              <a:rPr lang="hu-HU" dirty="0"/>
              <a:t> </a:t>
            </a:r>
            <a:r>
              <a:rPr lang="en-US" dirty="0"/>
              <a:t>= Geometry + Material</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78029"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222441" y="3986114"/>
              <a:ext cx="441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4107686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40518</TotalTime>
  <Words>5945</Words>
  <Application>Microsoft Office PowerPoint</Application>
  <PresentationFormat>Widescreen</PresentationFormat>
  <Paragraphs>817</Paragraphs>
  <Slides>40</Slides>
  <Notes>28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40</vt:i4>
      </vt:variant>
    </vt:vector>
  </HeadingPairs>
  <TitlesOfParts>
    <vt:vector size="52" baseType="lpstr">
      <vt:lpstr>Arial</vt:lpstr>
      <vt:lpstr>Calibri</vt:lpstr>
      <vt:lpstr>Chiller</vt:lpstr>
      <vt:lpstr>Consolas</vt:lpstr>
      <vt:lpstr>Corbel</vt:lpstr>
      <vt:lpstr>Orthodox Herbertarian</vt:lpstr>
      <vt:lpstr>Stencil</vt:lpstr>
      <vt:lpstr>Whipsmart</vt:lpstr>
      <vt:lpstr>Xolonium</vt:lpstr>
      <vt:lpstr>Office Theme</vt:lpstr>
      <vt:lpstr>1_Office Theme</vt:lpstr>
      <vt:lpstr>2_Office Theme</vt:lpstr>
      <vt:lpstr>Computer Graphics Game Object Model</vt:lpstr>
      <vt:lpstr>Transformations in graphics engines</vt:lpstr>
      <vt:lpstr>The virtual world and game objects</vt:lpstr>
      <vt:lpstr>Anatomy of a game object</vt:lpstr>
      <vt:lpstr>Classes (components)</vt:lpstr>
      <vt:lpstr>Shader</vt:lpstr>
      <vt:lpstr>Program</vt:lpstr>
      <vt:lpstr>Geometry</vt:lpstr>
      <vt:lpstr>Mesh</vt:lpstr>
      <vt:lpstr>Material</vt:lpstr>
      <vt:lpstr>What is a material, then?</vt:lpstr>
      <vt:lpstr>Uniforms, textures in material</vt:lpstr>
      <vt:lpstr>Uniforms not in the material?</vt:lpstr>
      <vt:lpstr>Per-material and non-per-material uniforms</vt:lpstr>
      <vt:lpstr>Component reuse</vt:lpstr>
      <vt:lpstr>Uniforms and components</vt:lpstr>
      <vt:lpstr>Shader reflection</vt:lpstr>
      <vt:lpstr>Uniforms and components</vt:lpstr>
      <vt:lpstr>Uniforms and components</vt:lpstr>
      <vt:lpstr>The Composite design pattern</vt:lpstr>
      <vt:lpstr>The other kind of leaf component: ProgramReflection</vt:lpstr>
      <vt:lpstr>Another ProgramReflection operation: populate UniformProviders with variables</vt:lpstr>
      <vt:lpstr>Creating variables for uniforms</vt:lpstr>
      <vt:lpstr>Gathering uniforms</vt:lpstr>
      <vt:lpstr>ProgramReflection# gatherUniforms</vt:lpstr>
      <vt:lpstr>Program class</vt:lpstr>
      <vt:lpstr>Material class</vt:lpstr>
      <vt:lpstr>How to use materials?</vt:lpstr>
      <vt:lpstr>Task: use Material</vt:lpstr>
      <vt:lpstr>Mesh class</vt:lpstr>
      <vt:lpstr>Task: use Mesh</vt:lpstr>
      <vt:lpstr>GameObject concept</vt:lpstr>
      <vt:lpstr>GameObject class</vt:lpstr>
      <vt:lpstr>GameObject class with delegated property</vt:lpstr>
      <vt:lpstr>Task: use GameObject</vt:lpstr>
      <vt:lpstr>Animation</vt:lpstr>
      <vt:lpstr>GameObject.Motion</vt:lpstr>
      <vt:lpstr>Game object with custom move method</vt:lpstr>
      <vt:lpstr>What about uniforms in Scene? (e.g. time)</vt:lpstr>
      <vt:lpstr>Scene.kt </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Szécsi László</cp:lastModifiedBy>
  <cp:revision>364</cp:revision>
  <dcterms:created xsi:type="dcterms:W3CDTF">2014-12-27T20:04:49Z</dcterms:created>
  <dcterms:modified xsi:type="dcterms:W3CDTF">2022-03-06T22:54:36Z</dcterms:modified>
</cp:coreProperties>
</file>