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256" r:id="rId2"/>
    <p:sldId id="573" r:id="rId3"/>
    <p:sldId id="574" r:id="rId4"/>
    <p:sldId id="575" r:id="rId5"/>
    <p:sldId id="576" r:id="rId6"/>
    <p:sldId id="577" r:id="rId7"/>
    <p:sldId id="578" r:id="rId8"/>
    <p:sldId id="579" r:id="rId9"/>
    <p:sldId id="580" r:id="rId10"/>
    <p:sldId id="581" r:id="rId11"/>
    <p:sldId id="582" r:id="rId12"/>
    <p:sldId id="583" r:id="rId13"/>
    <p:sldId id="584" r:id="rId14"/>
    <p:sldId id="58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33" d="100"/>
          <a:sy n="133" d="100"/>
        </p:scale>
        <p:origin x="9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3/6/2022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887413" y="739775"/>
            <a:ext cx="4873625" cy="3656013"/>
          </a:xfrm>
          <a:ln/>
        </p:spPr>
      </p:sp>
      <p:sp>
        <p:nvSpPr>
          <p:cNvPr id="8397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task of computing the pixel coordinates of a vertex from the modeling coordinates is performed by a series of transformations. Originally, the vertices are given in model space, then transformed to world space using the model transform, to camera space (a.k.a. NDC, or clip space, for clipping will be performed using these coordinates) using the view transform, and finally to pixel coordinates using the viewport transform.</a:t>
            </a:r>
          </a:p>
          <a:p>
            <a:endParaRPr lang="en-US" altLang="en-US" dirty="0"/>
          </a:p>
          <a:p>
            <a:r>
              <a:rPr lang="en-US" altLang="en-US" dirty="0"/>
              <a:t>All the transformations take a 3-element homogenous 2D coordinate vector, and return a 4-element homogenous 2D coordinate vector. All transformations are linear in homogenous coordinates, they can all be written as 3x3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9009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887413" y="739775"/>
            <a:ext cx="4873625" cy="3656013"/>
          </a:xfrm>
          <a:ln/>
        </p:spPr>
      </p:sp>
      <p:sp>
        <p:nvSpPr>
          <p:cNvPr id="8499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Recall that the virtual world contains model instances in different poses. The model transformation computes the world space coordinates of a model vertex for an object in a certain pose.</a:t>
            </a:r>
          </a:p>
          <a:p>
            <a:endParaRPr lang="en-US" altLang="en-US"/>
          </a:p>
          <a:p>
            <a:r>
              <a:rPr lang="en-US" altLang="en-US"/>
              <a:t>This interpretation tells us what we want to compute, but how the pose should be specified is not intuitive.</a:t>
            </a:r>
          </a:p>
        </p:txBody>
      </p:sp>
    </p:spTree>
    <p:extLst>
      <p:ext uri="{BB962C8B-B14F-4D97-AF65-F5344CB8AC3E}">
        <p14:creationId xmlns:p14="http://schemas.microsoft.com/office/powerpoint/2010/main" val="82882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887413" y="739775"/>
            <a:ext cx="4873625" cy="3656013"/>
          </a:xfrm>
          <a:ln/>
        </p:spPr>
      </p:sp>
      <p:sp>
        <p:nvSpPr>
          <p:cNvPr id="8601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can see this computation to move the model from its original reference position and orientation to its proper world pose. The transformation can be constructed a rotation for the orientation, and a translation for the position.</a:t>
            </a:r>
          </a:p>
          <a:p>
            <a:endParaRPr lang="en-US" altLang="en-US"/>
          </a:p>
          <a:p>
            <a:r>
              <a:rPr lang="en-US" altLang="en-US"/>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411445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placing the object in the virtual</a:t>
            </a:r>
            <a:r>
              <a:rPr lang="en-US" baseline="0" dirty="0"/>
              <a:t> world, we often want to think about this in human-interpretable terms. The notions of size, orientation and position are straightforward. A model matrix for such a pose can be constructed as a concatenation of a scaling, a rotation, and a translation.</a:t>
            </a:r>
          </a:p>
          <a:p>
            <a:endParaRPr lang="en-US" baseline="0" dirty="0"/>
          </a:p>
          <a:p>
            <a:r>
              <a:rPr lang="en-US" baseline="0" dirty="0"/>
              <a:t>As scaling and rotation are </a:t>
            </a:r>
            <a:r>
              <a:rPr lang="en-US" baseline="0" dirty="0" err="1"/>
              <a:t>wrt</a:t>
            </a:r>
            <a:r>
              <a:rPr lang="en-US" baseline="0" dirty="0"/>
              <a:t>. the origin and the coordinate axes, the order of transformations is important. If we first rotate then scale, then the object will be not be scaled along its model space axes. If we first translate, then rotate, then the object will not be rotated in place, but it will orbit the origin.</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287798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34276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7</a:t>
            </a:fld>
            <a:endParaRPr lang="en-US" dirty="0"/>
          </a:p>
        </p:txBody>
      </p:sp>
    </p:spTree>
    <p:extLst>
      <p:ext uri="{BB962C8B-B14F-4D97-AF65-F5344CB8AC3E}">
        <p14:creationId xmlns:p14="http://schemas.microsoft.com/office/powerpoint/2010/main" val="201766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457200" y="908720"/>
            <a:ext cx="82296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8" name="Szövegdoboz 37"/>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323528" y="-27384"/>
            <a:ext cx="720080"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41" name="Egyenes összekötő 40"/>
          <p:cNvCxnSpPr/>
          <p:nvPr userDrawn="1"/>
        </p:nvCxnSpPr>
        <p:spPr>
          <a:xfrm>
            <a:off x="683568" y="692696"/>
            <a:ext cx="8136904"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00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Szövegdoboz 46"/>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539552" y="-27384"/>
            <a:ext cx="82296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323528" y="548680"/>
            <a:ext cx="720080"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50" name="Egyenes összekötő 49"/>
          <p:cNvCxnSpPr/>
          <p:nvPr userDrawn="1"/>
        </p:nvCxnSpPr>
        <p:spPr>
          <a:xfrm>
            <a:off x="683568" y="1268760"/>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7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539552" y="-27384"/>
            <a:ext cx="82296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1" y="6453336"/>
            <a:ext cx="6156175"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8388424" y="6400306"/>
            <a:ext cx="650658"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5" name="Szövegdoboz 24"/>
          <p:cNvSpPr txBox="1"/>
          <p:nvPr userDrawn="1"/>
        </p:nvSpPr>
        <p:spPr>
          <a:xfrm>
            <a:off x="6084168" y="6453336"/>
            <a:ext cx="2304256"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323528" y="-27384"/>
            <a:ext cx="720080"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3333FF"/>
              </a:solidFill>
            </a:endParaRPr>
          </a:p>
        </p:txBody>
      </p:sp>
      <p:cxnSp>
        <p:nvCxnSpPr>
          <p:cNvPr id="39" name="Egyenes összekötő 38"/>
          <p:cNvCxnSpPr/>
          <p:nvPr userDrawn="1"/>
        </p:nvCxnSpPr>
        <p:spPr>
          <a:xfrm>
            <a:off x="683568" y="692696"/>
            <a:ext cx="8064896"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3/6/2022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 id="2147483678" r:id="rId9"/>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23.xml"/><Relationship Id="rId16" Type="http://schemas.openxmlformats.org/officeDocument/2006/relationships/image" Target="../media/image18.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13.png"/><Relationship Id="rId5" Type="http://schemas.openxmlformats.org/officeDocument/2006/relationships/tags" Target="../tags/tag26.xml"/><Relationship Id="rId15" Type="http://schemas.openxmlformats.org/officeDocument/2006/relationships/image" Target="../media/image17.png"/><Relationship Id="rId10" Type="http://schemas.openxmlformats.org/officeDocument/2006/relationships/slideLayout" Target="../slideLayouts/slideLayout6.xml"/><Relationship Id="rId19"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notesSlide" Target="../notesSlides/notesSlide1.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11.png"/><Relationship Id="rId3" Type="http://schemas.openxmlformats.org/officeDocument/2006/relationships/tags" Target="../tags/tag9.xml"/><Relationship Id="rId7" Type="http://schemas.openxmlformats.org/officeDocument/2006/relationships/slideLayout" Target="../slideLayouts/slideLayout5.xml"/><Relationship Id="rId12"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9.png"/><Relationship Id="rId5" Type="http://schemas.openxmlformats.org/officeDocument/2006/relationships/tags" Target="../tags/tag11.xml"/><Relationship Id="rId10" Type="http://schemas.openxmlformats.org/officeDocument/2006/relationships/image" Target="../media/image8.png"/><Relationship Id="rId4" Type="http://schemas.openxmlformats.org/officeDocument/2006/relationships/tags" Target="../tags/tag10.xml"/><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slideLayout" Target="../slideLayouts/slideLayout6.xml"/><Relationship Id="rId4" Type="http://schemas.openxmlformats.org/officeDocument/2006/relationships/tags" Target="../tags/tag16.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9.xml"/><Relationship Id="rId7" Type="http://schemas.openxmlformats.org/officeDocument/2006/relationships/image" Target="../media/image1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21.xml"/><Relationship Id="rId10" Type="http://schemas.openxmlformats.org/officeDocument/2006/relationships/image" Target="../media/image16.png"/><Relationship Id="rId4" Type="http://schemas.openxmlformats.org/officeDocument/2006/relationships/tags" Target="../tags/tag20.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2D camera</a:t>
            </a:r>
          </a:p>
        </p:txBody>
      </p:sp>
      <p:sp>
        <p:nvSpPr>
          <p:cNvPr id="3" name="Subtitle 2"/>
          <p:cNvSpPr>
            <a:spLocks noGrp="1"/>
          </p:cNvSpPr>
          <p:nvPr>
            <p:ph type="subTitle" idx="1"/>
          </p:nvPr>
        </p:nvSpPr>
        <p:spPr/>
        <p:txBody>
          <a:bodyPr/>
          <a:lstStyle/>
          <a:p>
            <a:r>
              <a:rPr lang="hu-HU" dirty="0"/>
              <a:t>László</a:t>
            </a:r>
            <a:r>
              <a:rPr lang="en-US" dirty="0"/>
              <a:t> </a:t>
            </a:r>
            <a:r>
              <a:rPr lang="en-US" dirty="0" err="1"/>
              <a:t>Sz</a:t>
            </a:r>
            <a:r>
              <a:rPr lang="hu-HU" dirty="0" err="1"/>
              <a:t>écsi</a:t>
            </a:r>
            <a:r>
              <a:rPr lang="hu-HU" dirty="0"/>
              <a:t> </a:t>
            </a:r>
            <a:endParaRPr lang="en-US" dirty="0"/>
          </a:p>
        </p:txBody>
      </p:sp>
    </p:spTree>
    <p:extLst>
      <p:ext uri="{BB962C8B-B14F-4D97-AF65-F5344CB8AC3E}">
        <p14:creationId xmlns:p14="http://schemas.microsoft.com/office/powerpoint/2010/main" val="265308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151635" y="2752065"/>
            <a:ext cx="1362147" cy="1348877"/>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024650" y="5373469"/>
            <a:ext cx="4083833" cy="606716"/>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194013" y="5442283"/>
            <a:ext cx="1191921" cy="469087"/>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425972" y="5601286"/>
            <a:ext cx="1209752" cy="251003"/>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75761" y="5607781"/>
            <a:ext cx="1014985" cy="252374"/>
          </a:xfrm>
          <a:prstGeom prst="rect">
            <a:avLst/>
          </a:prstGeom>
        </p:spPr>
      </p:pic>
      <p:sp>
        <p:nvSpPr>
          <p:cNvPr id="28" name="Freeform 24"/>
          <p:cNvSpPr>
            <a:spLocks/>
          </p:cNvSpPr>
          <p:nvPr/>
        </p:nvSpPr>
        <p:spPr bwMode="auto">
          <a:xfrm>
            <a:off x="1840337"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29" name="Freeform 24"/>
          <p:cNvSpPr>
            <a:spLocks/>
          </p:cNvSpPr>
          <p:nvPr/>
        </p:nvSpPr>
        <p:spPr bwMode="auto">
          <a:xfrm>
            <a:off x="3079034"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0" name="Freeform 24"/>
          <p:cNvSpPr>
            <a:spLocks/>
          </p:cNvSpPr>
          <p:nvPr/>
        </p:nvSpPr>
        <p:spPr bwMode="auto">
          <a:xfrm flipH="1">
            <a:off x="5094178" y="2242930"/>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1" name="Freeform 24"/>
          <p:cNvSpPr>
            <a:spLocks/>
          </p:cNvSpPr>
          <p:nvPr/>
        </p:nvSpPr>
        <p:spPr bwMode="auto">
          <a:xfrm rot="17977006" flipH="1">
            <a:off x="5753797" y="1488464"/>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3" name="Rectangle 32"/>
          <p:cNvSpPr/>
          <p:nvPr/>
        </p:nvSpPr>
        <p:spPr>
          <a:xfrm rot="19363501">
            <a:off x="3218603" y="1836179"/>
            <a:ext cx="1918965" cy="1085222"/>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757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2.77778E-6 2.96296E-6 L 0.25659 -0.15162 " pathEditMode="relative" rAng="0" ptsTypes="AA">
                                      <p:cBhvr>
                                        <p:cTn id="33" dur="2000" fill="hold"/>
                                        <p:tgtEl>
                                          <p:spTgt spid="7"/>
                                        </p:tgtEl>
                                        <p:attrNameLst>
                                          <p:attrName>ppt_x</p:attrName>
                                          <p:attrName>ppt_y</p:attrName>
                                        </p:attrNameLst>
                                      </p:cBhvr>
                                      <p:rCtr x="12830" y="-759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C70040"/>
                </a:solidFill>
                <a:ea typeface="Times New Roman" panose="02020603050405020304" pitchFamily="18" charset="0"/>
                <a:cs typeface="Times New Roman" panose="02020603050405020304" pitchFamily="18" charset="0"/>
              </a:rPr>
              <a:t>vararg</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programs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a:t>
            </a:r>
            <a:r>
              <a:rPr lang="hu-HU" dirty="0">
                <a:solidFill>
                  <a:srgbClr val="C70040"/>
                </a:solidFill>
                <a:ea typeface="Times New Roman" panose="02020603050405020304" pitchFamily="18" charset="0"/>
                <a:cs typeface="Times New Roman" panose="02020603050405020304" pitchFamily="18" charset="0"/>
              </a:rPr>
              <a:t>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2.0f</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programs)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48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err="1">
                <a:latin typeface="Consolas" panose="020B0609020204030204" pitchFamily="49" charset="0"/>
                <a:cs typeface="Consolas" panose="020B0609020204030204" pitchFamily="49" charset="0"/>
              </a:rPr>
              <a:t>OrthoCamera</a:t>
            </a:r>
            <a:r>
              <a:rPr lang="en-US" sz="4000" dirty="0">
                <a:latin typeface="Consolas" panose="020B0609020204030204" pitchFamily="49" charset="0"/>
                <a:cs typeface="Consolas" panose="020B0609020204030204" pitchFamily="49" charset="0"/>
              </a:rPr>
              <a:t>::</a:t>
            </a:r>
            <a:br>
              <a:rPr lang="en-US" sz="4000" dirty="0">
                <a:latin typeface="Consolas" panose="020B0609020204030204" pitchFamily="49" charset="0"/>
                <a:cs typeface="Consolas" panose="020B0609020204030204" pitchFamily="49" charset="0"/>
              </a:rPr>
            </a:br>
            <a:r>
              <a:rPr lang="en-US" sz="4000" dirty="0" err="1">
                <a:latin typeface="Consolas" panose="020B0609020204030204" pitchFamily="49" charset="0"/>
                <a:cs typeface="Consolas" panose="020B0609020204030204" pitchFamily="49" charset="0"/>
              </a:rPr>
              <a:t>updateViewProjMatrix</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scale(</a:t>
            </a:r>
            <a:r>
              <a:rPr lang="en-US" dirty="0">
                <a:solidFill>
                  <a:srgbClr val="7C4FCD"/>
                </a:solidFill>
                <a:ea typeface="Times New Roman" panose="02020603050405020304" pitchFamily="18" charset="0"/>
                <a:cs typeface="Times New Roman" panose="02020603050405020304" pitchFamily="18" charset="0"/>
              </a:rPr>
              <a:t>0.5f</a:t>
            </a:r>
            <a:r>
              <a:rPr lang="hu-HU" dirty="0">
                <a:solidFill>
                  <a:srgbClr val="000000"/>
                </a:solidFill>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a:t>
            </a:r>
            <a:r>
              <a:rPr lang="en-US" dirty="0" err="1">
                <a:solidFill>
                  <a:srgbClr val="000000"/>
                </a:solidFill>
                <a:ea typeface="Times New Roman" panose="02020603050405020304" pitchFamily="18" charset="0"/>
                <a:cs typeface="Times New Roman" panose="02020603050405020304" pitchFamily="18" charset="0"/>
              </a:rPr>
              <a:t>windowSize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translate(position)</a:t>
            </a:r>
            <a:r>
              <a:rPr lang="en-US" dirty="0">
                <a:solidFill>
                  <a:srgbClr val="C7004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invert()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windowSize</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updateViewProjMatrix</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760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Drawing with the camera</a:t>
            </a:r>
          </a:p>
        </p:txBody>
      </p:sp>
      <p:sp>
        <p:nvSpPr>
          <p:cNvPr id="5" name="Content Placeholder 4"/>
          <p:cNvSpPr>
            <a:spLocks noGrp="1"/>
          </p:cNvSpPr>
          <p:nvPr>
            <p:ph idx="1"/>
          </p:nvPr>
        </p:nvSpPr>
        <p:spPr>
          <a:xfrm>
            <a:off x="0" y="5346700"/>
            <a:ext cx="9144000" cy="1511300"/>
          </a:xfrm>
        </p:spPr>
        <p: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gameObjects</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forEach</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draw</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4"/>
          <p:cNvSpPr txBox="1">
            <a:spLocks/>
          </p:cNvSpPr>
          <p:nvPr/>
        </p:nvSpPr>
        <p:spPr>
          <a:xfrm>
            <a:off x="0" y="3162300"/>
            <a:ext cx="9144000" cy="15113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nsolas" panose="020B0609020204030204" pitchFamily="49" charset="0"/>
                <a:ea typeface="+mn-ea"/>
                <a:cs typeface="Consolas" panose="020B06090202040302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nsolas" panose="020B0609020204030204" pitchFamily="49" charset="0"/>
                <a:ea typeface="+mn-ea"/>
                <a:cs typeface="Consolas" panose="020B06090202040302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err="1">
                <a:solidFill>
                  <a:srgbClr val="000000"/>
                </a:solidFill>
                <a:ea typeface="Times New Roman" panose="02020603050405020304" pitchFamily="18" charset="0"/>
                <a:cs typeface="Times New Roman" panose="02020603050405020304" pitchFamily="18" charset="0"/>
              </a:rPr>
              <a:t>val</a:t>
            </a:r>
            <a:r>
              <a:rPr lang="hu-HU" dirty="0">
                <a:solidFill>
                  <a:srgbClr val="000000"/>
                </a:solidFill>
                <a:ea typeface="Times New Roman" panose="02020603050405020304" pitchFamily="18" charset="0"/>
                <a:cs typeface="Times New Roman" panose="02020603050405020304" pitchFamily="18" charset="0"/>
              </a:rPr>
              <a:t> camera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OrthoCamera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Program.all</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904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latin typeface="Consolas" panose="020B0609020204030204" pitchFamily="49" charset="0"/>
                <a:cs typeface="Consolas" panose="020B0609020204030204" pitchFamily="49" charset="0"/>
              </a:rPr>
              <a:t>Scene</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bg1">
                    <a:lumMod val="50000"/>
                  </a:schemeClr>
                </a:solidFill>
                <a:ea typeface="Times New Roman" panose="02020603050405020304" pitchFamily="18" charset="0"/>
              </a:rPr>
              <a:t>class Scene (</a:t>
            </a:r>
            <a:endParaRPr lang="en-US" sz="2800" dirty="0">
              <a:solidFill>
                <a:schemeClr val="bg1">
                  <a:lumMod val="50000"/>
                </a:schemeClr>
              </a:solidFill>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chemeClr val="bg1">
                    <a:lumMod val="50000"/>
                  </a:schemeClr>
                </a:solidFill>
                <a:ea typeface="Times New Roman" panose="02020603050405020304" pitchFamily="18" charset="0"/>
              </a:rPr>
              <a:t>  </a:t>
            </a:r>
            <a:r>
              <a:rPr lang="en-US" sz="2800" dirty="0" err="1">
                <a:solidFill>
                  <a:schemeClr val="bg1">
                    <a:lumMod val="50000"/>
                  </a:schemeClr>
                </a:solidFill>
                <a:ea typeface="Times New Roman" panose="02020603050405020304" pitchFamily="18" charset="0"/>
              </a:rPr>
              <a:t>val</a:t>
            </a:r>
            <a:r>
              <a:rPr lang="en-US" sz="2800" dirty="0">
                <a:solidFill>
                  <a:schemeClr val="bg1">
                    <a:lumMod val="50000"/>
                  </a:schemeClr>
                </a:solidFill>
                <a:ea typeface="Times New Roman" panose="02020603050405020304" pitchFamily="18" charset="0"/>
              </a:rPr>
              <a:t> </a:t>
            </a:r>
            <a:r>
              <a:rPr lang="en-US" sz="2800" i="1" dirty="0" err="1">
                <a:solidFill>
                  <a:schemeClr val="bg1">
                    <a:lumMod val="50000"/>
                  </a:schemeClr>
                </a:solidFill>
                <a:ea typeface="Times New Roman" panose="02020603050405020304" pitchFamily="18" charset="0"/>
              </a:rPr>
              <a:t>gl</a:t>
            </a:r>
            <a:r>
              <a:rPr lang="en-US" sz="2800" i="1" dirty="0">
                <a:solidFill>
                  <a:schemeClr val="bg1">
                    <a:lumMod val="50000"/>
                  </a:schemeClr>
                </a:solidFill>
                <a:ea typeface="Times New Roman" panose="02020603050405020304" pitchFamily="18" charset="0"/>
              </a:rPr>
              <a:t> </a:t>
            </a:r>
            <a:r>
              <a:rPr lang="en-US" sz="2800" dirty="0">
                <a:solidFill>
                  <a:schemeClr val="bg1">
                    <a:lumMod val="50000"/>
                  </a:schemeClr>
                </a:solidFill>
                <a:ea typeface="Times New Roman" panose="02020603050405020304" pitchFamily="18" charset="0"/>
              </a:rPr>
              <a:t>: WebGL2RenderingContext) :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i="1" dirty="0">
                <a:solidFill>
                  <a:schemeClr val="bg1">
                    <a:lumMod val="50000"/>
                  </a:schemeClr>
                </a:solidFill>
                <a:ea typeface="Times New Roman" panose="02020603050405020304" pitchFamily="18" charset="0"/>
              </a:rPr>
              <a:t>                  </a:t>
            </a:r>
            <a:r>
              <a:rPr lang="en-US" sz="2800" i="1" dirty="0" err="1">
                <a:solidFill>
                  <a:schemeClr val="bg1">
                    <a:lumMod val="50000"/>
                  </a:schemeClr>
                </a:solidFill>
                <a:ea typeface="Times New Roman" panose="02020603050405020304" pitchFamily="18" charset="0"/>
              </a:rPr>
              <a:t>UniformProvider</a:t>
            </a:r>
            <a:r>
              <a:rPr lang="en-US" sz="2800" dirty="0">
                <a:solidFill>
                  <a:schemeClr val="bg1">
                    <a:lumMod val="50000"/>
                  </a:schemeClr>
                </a:solidFill>
                <a:ea typeface="Times New Roman" panose="02020603050405020304" pitchFamily="18" charset="0"/>
              </a:rPr>
              <a:t>("scene"){</a:t>
            </a:r>
            <a:endParaRPr lang="en-US" sz="2800" dirty="0">
              <a:solidFill>
                <a:schemeClr val="bg1">
                  <a:lumMod val="50000"/>
                </a:schemeClr>
              </a:solidFill>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800"/>
              </a:spcAft>
            </a:pPr>
            <a:endParaRPr lang="en-US" sz="28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chemeClr val="bg1">
                    <a:lumMod val="50000"/>
                  </a:schemeClr>
                </a:solidFill>
                <a:ea typeface="Times New Roman" panose="02020603050405020304" pitchFamily="18" charset="0"/>
              </a:rPr>
              <a:t>addComponentsAndGatherUniforms</a:t>
            </a:r>
            <a:r>
              <a:rPr lang="en-US" sz="2800" dirty="0">
                <a:solidFill>
                  <a:schemeClr val="bg1">
                    <a:lumMod val="50000"/>
                  </a:schemeClr>
                </a:solidFill>
                <a:ea typeface="Times New Roman" panose="02020603050405020304" pitchFamily="18" charset="0"/>
              </a:rPr>
              <a:t>(*</a:t>
            </a:r>
            <a:r>
              <a:rPr lang="en-US" sz="2800" dirty="0" err="1">
                <a:solidFill>
                  <a:schemeClr val="bg1">
                    <a:lumMod val="50000"/>
                  </a:schemeClr>
                </a:solidFill>
                <a:ea typeface="Times New Roman" panose="02020603050405020304" pitchFamily="18" charset="0"/>
              </a:rPr>
              <a:t>Program.all</a:t>
            </a:r>
            <a:r>
              <a:rPr lang="en-US" sz="2800" dirty="0">
                <a:solidFill>
                  <a:schemeClr val="bg1">
                    <a:lumMod val="50000"/>
                  </a:schemeClr>
                </a:solidFill>
                <a:ea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solidFill>
                <a:srgbClr val="000000"/>
              </a:solidFill>
              <a:effectLst/>
              <a:ea typeface="Calibri" panose="020F0502020204030204" pitchFamily="34" charset="0"/>
            </a:endParaRPr>
          </a:p>
          <a:p>
            <a:pPr lvl="0">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800" dirty="0">
              <a:solidFill>
                <a:srgbClr val="000000"/>
              </a:solidFill>
              <a:ea typeface="Times New Roman" panose="02020603050405020304" pitchFamily="18" charset="0"/>
              <a:cs typeface="Times New Roman" panose="02020603050405020304" pitchFamily="18" charset="0"/>
            </a:endParaRPr>
          </a:p>
          <a:p>
            <a:pPr lvl="0">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2800" dirty="0">
                <a:solidFill>
                  <a:schemeClr val="bg1">
                    <a:lumMod val="50000"/>
                  </a:schemeClr>
                </a:solidFill>
                <a:ea typeface="Times New Roman" panose="02020603050405020304" pitchFamily="18" charset="0"/>
                <a:cs typeface="Times New Roman" panose="02020603050405020304" pitchFamily="18" charset="0"/>
              </a:rPr>
              <a:t>{ </a:t>
            </a:r>
            <a:r>
              <a:rPr lang="en-US" sz="2800" dirty="0" err="1">
                <a:solidFill>
                  <a:schemeClr val="bg1">
                    <a:lumMod val="50000"/>
                  </a:schemeClr>
                </a:solidFill>
                <a:ea typeface="Times New Roman" panose="02020603050405020304" pitchFamily="18" charset="0"/>
                <a:cs typeface="Times New Roman" panose="02020603050405020304" pitchFamily="18" charset="0"/>
              </a:rPr>
              <a:t>it.draw</a:t>
            </a:r>
            <a:r>
              <a:rPr lang="en-US" sz="2800" dirty="0">
                <a:solidFill>
                  <a:schemeClr val="bg1">
                    <a:lumMod val="50000"/>
                  </a:schemeClr>
                </a:solidFill>
                <a:ea typeface="Times New Roman" panose="02020603050405020304" pitchFamily="18" charset="0"/>
                <a:cs typeface="Times New Roman" panose="02020603050405020304" pitchFamily="18" charset="0"/>
              </a:rPr>
              <a:t>(</a:t>
            </a:r>
            <a:r>
              <a:rPr lang="hu-HU" sz="2800" dirty="0">
                <a:solidFill>
                  <a:schemeClr val="bg1">
                    <a:lumMod val="50000"/>
                  </a:schemeClr>
                </a:solidFill>
                <a:ea typeface="Times New Roman" panose="02020603050405020304" pitchFamily="18" charset="0"/>
                <a:cs typeface="Times New Roman" panose="02020603050405020304" pitchFamily="18" charset="0"/>
              </a:rPr>
              <a:t> </a:t>
            </a:r>
            <a:r>
              <a:rPr lang="en-US" sz="2800" dirty="0">
                <a:solidFill>
                  <a:schemeClr val="bg1">
                    <a:lumMod val="50000"/>
                  </a:schemeClr>
                </a:solidFill>
                <a:ea typeface="Times New Roman" panose="02020603050405020304" pitchFamily="18" charset="0"/>
                <a:cs typeface="Times New Roman" panose="02020603050405020304" pitchFamily="18" charset="0"/>
              </a:rPr>
              <a:t>this, </a:t>
            </a:r>
            <a:r>
              <a:rPr lang="hu-HU" sz="2800" dirty="0">
                <a:solidFill>
                  <a:srgbClr val="000000"/>
                </a:solidFill>
                <a:ea typeface="Times New Roman" panose="02020603050405020304" pitchFamily="18" charset="0"/>
                <a:cs typeface="Times New Roman" panose="02020603050405020304" pitchFamily="18" charset="0"/>
              </a:rPr>
              <a:t>camera </a:t>
            </a:r>
            <a:r>
              <a:rPr lang="en-US" sz="2800" dirty="0">
                <a:solidFill>
                  <a:schemeClr val="bg1">
                    <a:lumMod val="50000"/>
                  </a:schemeClr>
                </a:solidFill>
                <a:ea typeface="Times New Roman" panose="02020603050405020304" pitchFamily="18" charset="0"/>
                <a:cs typeface="Times New Roman" panose="02020603050405020304" pitchFamily="18" charset="0"/>
              </a:rPr>
              <a:t>)</a:t>
            </a:r>
            <a:r>
              <a:rPr lang="en-US" sz="2800" dirty="0">
                <a:solidFill>
                  <a:srgbClr val="000000"/>
                </a:solidFill>
                <a:ea typeface="Times New Roman" panose="02020603050405020304" pitchFamily="18" charset="0"/>
                <a:cs typeface="Times New Roman" panose="02020603050405020304" pitchFamily="18" charset="0"/>
              </a:rPr>
              <a:t> </a:t>
            </a:r>
            <a:endParaRPr lang="en-US"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800" dirty="0">
              <a:effectLst/>
              <a:ea typeface="Calibri" panose="020F0502020204030204" pitchFamily="34" charset="0"/>
            </a:endParaRPr>
          </a:p>
        </p:txBody>
      </p:sp>
      <p:sp>
        <p:nvSpPr>
          <p:cNvPr id="2" name="Lightning Bolt 1">
            <a:extLst>
              <a:ext uri="{FF2B5EF4-FFF2-40B4-BE49-F238E27FC236}">
                <a16:creationId xmlns:a16="http://schemas.microsoft.com/office/drawing/2014/main" id="{4C405307-2507-4E35-B688-D17DC9879870}"/>
              </a:ext>
            </a:extLst>
          </p:cNvPr>
          <p:cNvSpPr/>
          <p:nvPr/>
        </p:nvSpPr>
        <p:spPr>
          <a:xfrm rot="16560291">
            <a:off x="4034795" y="-1024518"/>
            <a:ext cx="857693" cy="9970138"/>
          </a:xfrm>
          <a:prstGeom prst="lightningBolt">
            <a:avLst/>
          </a:prstGeom>
          <a:solidFill>
            <a:schemeClr val="bg1"/>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ghtning Bolt 5">
            <a:extLst>
              <a:ext uri="{FF2B5EF4-FFF2-40B4-BE49-F238E27FC236}">
                <a16:creationId xmlns:a16="http://schemas.microsoft.com/office/drawing/2014/main" id="{DB58BCB2-7F1F-4485-85C8-954D6A9E8CC1}"/>
              </a:ext>
            </a:extLst>
          </p:cNvPr>
          <p:cNvSpPr/>
          <p:nvPr/>
        </p:nvSpPr>
        <p:spPr>
          <a:xfrm rot="16490459">
            <a:off x="4143153" y="162414"/>
            <a:ext cx="857693" cy="9970138"/>
          </a:xfrm>
          <a:prstGeom prst="lightningBolt">
            <a:avLst/>
          </a:prstGeom>
          <a:solidFill>
            <a:schemeClr val="bg1"/>
          </a:solidFill>
          <a:ln w="31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06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Transformation pipeline</a:t>
            </a:r>
          </a:p>
        </p:txBody>
      </p:sp>
      <p:sp>
        <p:nvSpPr>
          <p:cNvPr id="23555" name="Oval 3"/>
          <p:cNvSpPr>
            <a:spLocks noChangeArrowheads="1"/>
          </p:cNvSpPr>
          <p:nvPr/>
        </p:nvSpPr>
        <p:spPr bwMode="auto">
          <a:xfrm>
            <a:off x="1976438"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a:t>
            </a:r>
          </a:p>
          <a:p>
            <a:pPr algn="ctr"/>
            <a:r>
              <a:rPr lang="hu-HU" altLang="en-US" sz="1500">
                <a:solidFill>
                  <a:schemeClr val="bg1"/>
                </a:solidFill>
                <a:latin typeface="Whipsmart" panose="020B0502030203050204" pitchFamily="34" charset="0"/>
              </a:rPr>
              <a:t>tra</a:t>
            </a:r>
            <a:r>
              <a:rPr lang="en-US" altLang="en-US" sz="1500">
                <a:solidFill>
                  <a:schemeClr val="bg1"/>
                </a:solidFill>
                <a:latin typeface="Whipsmart" panose="020B0502030203050204" pitchFamily="34" charset="0"/>
              </a:rPr>
              <a:t>nsform</a:t>
            </a:r>
          </a:p>
        </p:txBody>
      </p:sp>
      <p:sp>
        <p:nvSpPr>
          <p:cNvPr id="23556" name="Rectangle 4"/>
          <p:cNvSpPr>
            <a:spLocks noChangeArrowheads="1"/>
          </p:cNvSpPr>
          <p:nvPr/>
        </p:nvSpPr>
        <p:spPr bwMode="auto">
          <a:xfrm>
            <a:off x="15621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model space</a:t>
            </a:r>
            <a:endParaRPr lang="en-US" altLang="en-US" sz="1500">
              <a:latin typeface="Whipsmart" panose="020B0502030203050204" pitchFamily="34" charset="0"/>
            </a:endParaRPr>
          </a:p>
        </p:txBody>
      </p:sp>
      <p:sp>
        <p:nvSpPr>
          <p:cNvPr id="23557" name="Oval 5"/>
          <p:cNvSpPr>
            <a:spLocks noChangeArrowheads="1"/>
          </p:cNvSpPr>
          <p:nvPr/>
        </p:nvSpPr>
        <p:spPr bwMode="auto">
          <a:xfrm>
            <a:off x="1333500" y="4910138"/>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modell</a:t>
            </a:r>
            <a:r>
              <a:rPr lang="en-US" altLang="en-US" sz="1500">
                <a:solidFill>
                  <a:schemeClr val="bg1"/>
                </a:solidFill>
                <a:latin typeface="Whipsmart" panose="020B0502030203050204" pitchFamily="34" charset="0"/>
              </a:rPr>
              <a:t>ing</a:t>
            </a:r>
          </a:p>
        </p:txBody>
      </p:sp>
      <p:sp>
        <p:nvSpPr>
          <p:cNvPr id="23558" name="Rectangle 6"/>
          <p:cNvSpPr>
            <a:spLocks noChangeArrowheads="1"/>
          </p:cNvSpPr>
          <p:nvPr/>
        </p:nvSpPr>
        <p:spPr bwMode="auto">
          <a:xfrm>
            <a:off x="2887942" y="3495675"/>
            <a:ext cx="113347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world space</a:t>
            </a:r>
            <a:endParaRPr lang="en-US" altLang="en-US" sz="1500">
              <a:latin typeface="Whipsmart" panose="020B0502030203050204" pitchFamily="34" charset="0"/>
            </a:endParaRPr>
          </a:p>
        </p:txBody>
      </p:sp>
      <p:sp>
        <p:nvSpPr>
          <p:cNvPr id="23559" name="Oval 7"/>
          <p:cNvSpPr>
            <a:spLocks noChangeArrowheads="1"/>
          </p:cNvSpPr>
          <p:nvPr/>
        </p:nvSpPr>
        <p:spPr bwMode="auto">
          <a:xfrm>
            <a:off x="3429000"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a:t>
            </a:r>
          </a:p>
          <a:p>
            <a:pPr algn="ctr"/>
            <a:r>
              <a:rPr lang="en-US" altLang="en-US" sz="1500">
                <a:solidFill>
                  <a:schemeClr val="bg1"/>
                </a:solidFill>
                <a:latin typeface="Whipsmart" panose="020B0502030203050204" pitchFamily="34" charset="0"/>
              </a:rPr>
              <a:t>transform</a:t>
            </a:r>
          </a:p>
        </p:txBody>
      </p:sp>
      <p:sp>
        <p:nvSpPr>
          <p:cNvPr id="23562" name="Rectangle 10"/>
          <p:cNvSpPr>
            <a:spLocks noChangeArrowheads="1"/>
          </p:cNvSpPr>
          <p:nvPr/>
        </p:nvSpPr>
        <p:spPr bwMode="auto">
          <a:xfrm>
            <a:off x="4207669" y="3495675"/>
            <a:ext cx="1762125" cy="866775"/>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latin typeface="Whipsmart" panose="020B0502030203050204" pitchFamily="34" charset="0"/>
              </a:rPr>
              <a:t>clip space</a:t>
            </a:r>
          </a:p>
          <a:p>
            <a:pPr algn="ctr"/>
            <a:r>
              <a:rPr lang="hu-HU" altLang="en-US" sz="1500">
                <a:latin typeface="Whipsmart" panose="020B0502030203050204" pitchFamily="34" charset="0"/>
              </a:rPr>
              <a:t>norm. device space</a:t>
            </a:r>
            <a:endParaRPr lang="en-US" altLang="en-US" sz="1500">
              <a:latin typeface="Whipsmart" panose="020B0502030203050204" pitchFamily="34" charset="0"/>
            </a:endParaRPr>
          </a:p>
        </p:txBody>
      </p:sp>
      <p:sp>
        <p:nvSpPr>
          <p:cNvPr id="23563" name="Oval 11"/>
          <p:cNvSpPr>
            <a:spLocks noChangeArrowheads="1"/>
          </p:cNvSpPr>
          <p:nvPr/>
        </p:nvSpPr>
        <p:spPr bwMode="auto">
          <a:xfrm>
            <a:off x="5457825" y="2400300"/>
            <a:ext cx="1285875" cy="695325"/>
          </a:xfrm>
          <a:prstGeom prst="ellipse">
            <a:avLst/>
          </a:prstGeom>
          <a:solidFill>
            <a:schemeClr val="accent1"/>
          </a:solidFill>
          <a:ln w="12700">
            <a:solidFill>
              <a:schemeClr val="tx1"/>
            </a:solidFill>
            <a:round/>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a:solidFill>
                  <a:schemeClr val="bg1"/>
                </a:solidFill>
                <a:latin typeface="Whipsmart" panose="020B0502030203050204" pitchFamily="34" charset="0"/>
              </a:rPr>
              <a:t>viewport</a:t>
            </a:r>
          </a:p>
          <a:p>
            <a:pPr algn="ctr"/>
            <a:r>
              <a:rPr lang="en-US" altLang="en-US" sz="1500">
                <a:solidFill>
                  <a:schemeClr val="bg1"/>
                </a:solidFill>
                <a:latin typeface="Whipsmart" panose="020B0502030203050204" pitchFamily="34" charset="0"/>
              </a:rPr>
              <a:t>transform</a:t>
            </a:r>
          </a:p>
        </p:txBody>
      </p:sp>
      <p:sp>
        <p:nvSpPr>
          <p:cNvPr id="23564" name="Rectangle 12"/>
          <p:cNvSpPr>
            <a:spLocks noChangeArrowheads="1"/>
          </p:cNvSpPr>
          <p:nvPr/>
        </p:nvSpPr>
        <p:spPr bwMode="auto">
          <a:xfrm>
            <a:off x="6500813" y="3492779"/>
            <a:ext cx="1133475" cy="1618168"/>
          </a:xfrm>
          <a:prstGeom prst="rect">
            <a:avLst/>
          </a:prstGeom>
          <a:solidFill>
            <a:srgbClr val="CCFFFF"/>
          </a:solidFill>
          <a:ln w="12700">
            <a:solidFill>
              <a:schemeClr val="tx1"/>
            </a:solidFill>
            <a:miter lim="800000"/>
            <a:headEnd/>
            <a:tailEnd type="none" w="lg" len="med"/>
          </a:ln>
        </p:spPr>
        <p:txBody>
          <a:bodyPr wrap="none" anchor="ct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hu-HU" altLang="en-US" sz="1500" dirty="0">
                <a:latin typeface="Whipsmart" panose="020B0502030203050204" pitchFamily="34" charset="0"/>
              </a:rPr>
              <a:t>pixel</a:t>
            </a:r>
          </a:p>
          <a:p>
            <a:pPr algn="ctr"/>
            <a:r>
              <a:rPr lang="en-US" altLang="en-US" sz="1500" dirty="0">
                <a:latin typeface="Whipsmart" panose="020B0502030203050204" pitchFamily="34" charset="0"/>
              </a:rPr>
              <a:t>coordinates</a:t>
            </a:r>
            <a:endParaRPr lang="hu-HU" altLang="en-US" sz="1500" dirty="0">
              <a:latin typeface="Whipsmart" panose="020B0502030203050204" pitchFamily="34" charset="0"/>
            </a:endParaRPr>
          </a:p>
          <a:p>
            <a:pPr algn="ctr"/>
            <a:r>
              <a:rPr lang="en-US" altLang="en-US" sz="1500" dirty="0">
                <a:latin typeface="Whipsmart" panose="020B0502030203050204" pitchFamily="34" charset="0"/>
              </a:rPr>
              <a:t>window</a:t>
            </a:r>
            <a:endParaRPr lang="hu-HU" altLang="en-US" sz="1500" dirty="0">
              <a:latin typeface="Whipsmart" panose="020B0502030203050204" pitchFamily="34" charset="0"/>
            </a:endParaRPr>
          </a:p>
          <a:p>
            <a:pPr algn="ctr"/>
            <a:r>
              <a:rPr lang="hu-HU" altLang="en-US" sz="1500" dirty="0">
                <a:latin typeface="Whipsmart" panose="020B0502030203050204" pitchFamily="34" charset="0"/>
              </a:rPr>
              <a:t>space</a:t>
            </a:r>
          </a:p>
        </p:txBody>
      </p:sp>
      <p:cxnSp>
        <p:nvCxnSpPr>
          <p:cNvPr id="23565" name="AutoShape 13"/>
          <p:cNvCxnSpPr>
            <a:cxnSpLocks noChangeShapeType="1"/>
            <a:stCxn id="23557" idx="0"/>
            <a:endCxn id="23556" idx="2"/>
          </p:cNvCxnSpPr>
          <p:nvPr/>
        </p:nvCxnSpPr>
        <p:spPr bwMode="auto">
          <a:xfrm rot="-5400000">
            <a:off x="1778794" y="4560094"/>
            <a:ext cx="547688" cy="152400"/>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6" name="AutoShape 14"/>
          <p:cNvCxnSpPr>
            <a:cxnSpLocks noChangeShapeType="1"/>
            <a:stCxn id="23556" idx="0"/>
            <a:endCxn id="23555" idx="3"/>
          </p:cNvCxnSpPr>
          <p:nvPr/>
        </p:nvCxnSpPr>
        <p:spPr bwMode="auto">
          <a:xfrm rot="-5400000">
            <a:off x="1895476" y="3226595"/>
            <a:ext cx="502444" cy="35719"/>
          </a:xfrm>
          <a:prstGeom prst="curvedConnector3">
            <a:avLst>
              <a:gd name="adj1" fmla="val 3981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7" name="AutoShape 15"/>
          <p:cNvCxnSpPr>
            <a:cxnSpLocks noChangeShapeType="1"/>
            <a:stCxn id="23555" idx="5"/>
            <a:endCxn id="23558" idx="0"/>
          </p:cNvCxnSpPr>
          <p:nvPr/>
        </p:nvCxnSpPr>
        <p:spPr bwMode="auto">
          <a:xfrm rot="16200000" flipH="1">
            <a:off x="3013402" y="3054396"/>
            <a:ext cx="501878" cy="380679"/>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69" name="AutoShape 17"/>
          <p:cNvCxnSpPr>
            <a:cxnSpLocks noChangeShapeType="1"/>
            <a:stCxn id="23559" idx="6"/>
            <a:endCxn id="23562" idx="0"/>
          </p:cNvCxnSpPr>
          <p:nvPr/>
        </p:nvCxnSpPr>
        <p:spPr bwMode="auto">
          <a:xfrm>
            <a:off x="4714876" y="2747962"/>
            <a:ext cx="373856" cy="747713"/>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1" name="AutoShape 19"/>
          <p:cNvCxnSpPr>
            <a:cxnSpLocks noChangeShapeType="1"/>
            <a:stCxn id="23558" idx="0"/>
            <a:endCxn id="23559" idx="3"/>
          </p:cNvCxnSpPr>
          <p:nvPr/>
        </p:nvCxnSpPr>
        <p:spPr bwMode="auto">
          <a:xfrm rot="5400000" flipH="1" flipV="1">
            <a:off x="3285058" y="3163420"/>
            <a:ext cx="501878" cy="162633"/>
          </a:xfrm>
          <a:prstGeom prst="curvedConnector3">
            <a:avLst>
              <a:gd name="adj1" fmla="val 50000"/>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2" name="AutoShape 20"/>
          <p:cNvCxnSpPr>
            <a:cxnSpLocks noChangeShapeType="1"/>
            <a:stCxn id="23562" idx="0"/>
            <a:endCxn id="23563" idx="2"/>
          </p:cNvCxnSpPr>
          <p:nvPr/>
        </p:nvCxnSpPr>
        <p:spPr bwMode="auto">
          <a:xfrm rot="5400000" flipH="1" flipV="1">
            <a:off x="4899421" y="2937273"/>
            <a:ext cx="747713" cy="369094"/>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3573" name="AutoShape 21"/>
          <p:cNvCxnSpPr>
            <a:cxnSpLocks noChangeShapeType="1"/>
            <a:stCxn id="23563" idx="6"/>
            <a:endCxn id="23564" idx="0"/>
          </p:cNvCxnSpPr>
          <p:nvPr/>
        </p:nvCxnSpPr>
        <p:spPr bwMode="auto">
          <a:xfrm>
            <a:off x="6743700" y="2747964"/>
            <a:ext cx="323850" cy="744815"/>
          </a:xfrm>
          <a:prstGeom prst="curvedConnector2">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cxn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07040" y="3578032"/>
            <a:ext cx="239606" cy="146324"/>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09198" y="3578998"/>
            <a:ext cx="239606" cy="146324"/>
          </a:xfrm>
          <a:prstGeom prst="rect">
            <a:avLst/>
          </a:prstGeom>
        </p:spPr>
      </p:pic>
      <p:pic>
        <p:nvPicPr>
          <p:cNvPr id="5" name="Picture 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012333" y="3560518"/>
            <a:ext cx="122547" cy="14632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465735" y="2157614"/>
            <a:ext cx="307281" cy="210341"/>
          </a:xfrm>
          <a:prstGeom prst="rect">
            <a:avLst/>
          </a:prstGeom>
        </p:spPr>
      </p:pic>
      <p:pic>
        <p:nvPicPr>
          <p:cNvPr id="7" name="Picture 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995373" y="2157614"/>
            <a:ext cx="208512" cy="206683"/>
          </a:xfrm>
          <a:prstGeom prst="rect">
            <a:avLst/>
          </a:prstGeom>
        </p:spPr>
      </p:pic>
    </p:spTree>
    <p:extLst>
      <p:ext uri="{BB962C8B-B14F-4D97-AF65-F5344CB8AC3E}">
        <p14:creationId xmlns:p14="http://schemas.microsoft.com/office/powerpoint/2010/main" val="36134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(static interpretation)</a:t>
            </a:r>
          </a:p>
        </p:txBody>
      </p:sp>
      <p:cxnSp>
        <p:nvCxnSpPr>
          <p:cNvPr id="24579" name="Egyenes összekötő nyíllal 4"/>
          <p:cNvCxnSpPr>
            <a:cxnSpLocks noChangeShapeType="1"/>
          </p:cNvCxnSpPr>
          <p:nvPr/>
        </p:nvCxnSpPr>
        <p:spPr bwMode="auto">
          <a:xfrm flipV="1">
            <a:off x="1737122" y="4131470"/>
            <a:ext cx="0" cy="1241822"/>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cxnSp>
        <p:nvCxnSpPr>
          <p:cNvPr id="24580" name="Egyenes összekötő nyíllal 5"/>
          <p:cNvCxnSpPr>
            <a:cxnSpLocks noChangeShapeType="1"/>
          </p:cNvCxnSpPr>
          <p:nvPr/>
        </p:nvCxnSpPr>
        <p:spPr bwMode="auto">
          <a:xfrm>
            <a:off x="1737122" y="5373291"/>
            <a:ext cx="1052513" cy="0"/>
          </a:xfrm>
          <a:prstGeom prst="straightConnector1">
            <a:avLst/>
          </a:prstGeom>
          <a:noFill/>
          <a:ln w="38100" algn="ctr">
            <a:solidFill>
              <a:srgbClr val="7030A0"/>
            </a:solidFill>
            <a:round/>
            <a:headEnd/>
            <a:tailEnd type="triangle" w="lg" len="lg"/>
          </a:ln>
          <a:extLst>
            <a:ext uri="{909E8E84-426E-40DD-AFC4-6F175D3DCCD1}">
              <a14:hiddenFill xmlns:a14="http://schemas.microsoft.com/office/drawing/2010/main">
                <a:noFill/>
              </a14:hiddenFill>
            </a:ext>
          </a:extLst>
        </p:spPr>
      </p:cxnSp>
      <p:sp>
        <p:nvSpPr>
          <p:cNvPr id="24581" name="Szövegdoboz 8"/>
          <p:cNvSpPr txBox="1">
            <a:spLocks noChangeArrowheads="1"/>
          </p:cNvSpPr>
          <p:nvPr/>
        </p:nvSpPr>
        <p:spPr bwMode="auto">
          <a:xfrm>
            <a:off x="1682355" y="5426870"/>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7030A0"/>
                </a:solidFill>
                <a:latin typeface="Whipsmart" panose="020B0502030203050204" pitchFamily="34" charset="0"/>
              </a:rPr>
              <a:t>world</a:t>
            </a:r>
          </a:p>
        </p:txBody>
      </p:sp>
      <p:grpSp>
        <p:nvGrpSpPr>
          <p:cNvPr id="24582" name="Csoportba foglalás 26"/>
          <p:cNvGrpSpPr>
            <a:grpSpLocks/>
          </p:cNvGrpSpPr>
          <p:nvPr/>
        </p:nvGrpSpPr>
        <p:grpSpPr bwMode="auto">
          <a:xfrm>
            <a:off x="3715942" y="2813449"/>
            <a:ext cx="1710928" cy="1707356"/>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602"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3" name="Csoportba foglalás 27"/>
          <p:cNvGrpSpPr>
            <a:grpSpLocks/>
          </p:cNvGrpSpPr>
          <p:nvPr/>
        </p:nvGrpSpPr>
        <p:grpSpPr bwMode="auto">
          <a:xfrm rot="-1545330">
            <a:off x="1941911" y="2419351"/>
            <a:ext cx="1710928" cy="1707356"/>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8"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grpSp>
        <p:nvGrpSpPr>
          <p:cNvPr id="24584" name="Csoportba foglalás 32"/>
          <p:cNvGrpSpPr>
            <a:grpSpLocks/>
          </p:cNvGrpSpPr>
          <p:nvPr/>
        </p:nvGrpSpPr>
        <p:grpSpPr bwMode="auto">
          <a:xfrm rot="20054670" flipH="1">
            <a:off x="5493545" y="2620567"/>
            <a:ext cx="1765697" cy="1707356"/>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sz="1350"/>
            </a:p>
          </p:txBody>
        </p:sp>
        <p:grpSp>
          <p:nvGrpSpPr>
            <p:cNvPr id="24594"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grpSp>
      <p:sp>
        <p:nvSpPr>
          <p:cNvPr id="24585" name="Ellipszis 37"/>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cxnSp>
        <p:nvCxnSpPr>
          <p:cNvPr id="24586" name="Egyenes összekötő nyíllal 39"/>
          <p:cNvCxnSpPr>
            <a:cxnSpLocks noChangeShapeType="1"/>
            <a:stCxn id="24585" idx="4"/>
          </p:cNvCxnSpPr>
          <p:nvPr/>
        </p:nvCxnSpPr>
        <p:spPr bwMode="auto">
          <a:xfrm>
            <a:off x="3221832" y="2969419"/>
            <a:ext cx="27385" cy="2376488"/>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7" name="Egyenes összekötő nyíllal 40"/>
          <p:cNvCxnSpPr>
            <a:cxnSpLocks noChangeShapeType="1"/>
            <a:stCxn id="24585" idx="3"/>
          </p:cNvCxnSpPr>
          <p:nvPr/>
        </p:nvCxnSpPr>
        <p:spPr bwMode="auto">
          <a:xfrm flipH="1">
            <a:off x="2519364" y="2946798"/>
            <a:ext cx="645319" cy="320278"/>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8" name="Egyenes összekötő nyíllal 43"/>
          <p:cNvCxnSpPr>
            <a:cxnSpLocks noChangeShapeType="1"/>
            <a:stCxn id="24585" idx="5"/>
          </p:cNvCxnSpPr>
          <p:nvPr/>
        </p:nvCxnSpPr>
        <p:spPr bwMode="auto">
          <a:xfrm>
            <a:off x="3278981" y="2946799"/>
            <a:ext cx="347663" cy="697706"/>
          </a:xfrm>
          <a:prstGeom prst="straightConnector1">
            <a:avLst/>
          </a:prstGeom>
          <a:noFill/>
          <a:ln w="127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cxnSp>
        <p:nvCxnSpPr>
          <p:cNvPr id="24589" name="Egyenes összekötő nyíllal 44"/>
          <p:cNvCxnSpPr>
            <a:cxnSpLocks noChangeShapeType="1"/>
            <a:stCxn id="24585" idx="2"/>
          </p:cNvCxnSpPr>
          <p:nvPr/>
        </p:nvCxnSpPr>
        <p:spPr bwMode="auto">
          <a:xfrm flipH="1" flipV="1">
            <a:off x="1737122" y="2862264"/>
            <a:ext cx="1403747" cy="26194"/>
          </a:xfrm>
          <a:prstGeom prst="straightConnector1">
            <a:avLst/>
          </a:prstGeom>
          <a:noFill/>
          <a:ln w="12700" algn="ctr">
            <a:solidFill>
              <a:srgbClr val="7030A0"/>
            </a:solidFill>
            <a:round/>
            <a:headEnd type="arrow" w="med" len="med"/>
            <a:tailEnd type="arrow" w="med" len="med"/>
          </a:ln>
          <a:extLst>
            <a:ext uri="{909E8E84-426E-40DD-AFC4-6F175D3DCCD1}">
              <a14:hiddenFill xmlns:a14="http://schemas.microsoft.com/office/drawing/2010/main">
                <a:noFill/>
              </a14:hiddenFill>
            </a:ext>
          </a:extLst>
        </p:spPr>
      </p:cxnSp>
      <p:sp>
        <p:nvSpPr>
          <p:cNvPr id="24590" name="Szövegdoboz 52"/>
          <p:cNvSpPr txBox="1">
            <a:spLocks noChangeArrowheads="1"/>
          </p:cNvSpPr>
          <p:nvPr/>
        </p:nvSpPr>
        <p:spPr bwMode="auto">
          <a:xfrm rot="-1511183">
            <a:off x="2824067" y="3746226"/>
            <a:ext cx="9733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dirty="0">
                <a:solidFill>
                  <a:srgbClr val="FF0000"/>
                </a:solidFill>
                <a:latin typeface="Whipsmart" panose="020B0502030203050204" pitchFamily="34" charset="0"/>
              </a:rPr>
              <a:t>model</a:t>
            </a:r>
          </a:p>
        </p:txBody>
      </p:sp>
      <p:cxnSp>
        <p:nvCxnSpPr>
          <p:cNvPr id="24591" name="Egyenes összekötő 56"/>
          <p:cNvCxnSpPr>
            <a:cxnSpLocks noChangeShapeType="1"/>
          </p:cNvCxnSpPr>
          <p:nvPr/>
        </p:nvCxnSpPr>
        <p:spPr bwMode="auto">
          <a:xfrm>
            <a:off x="1737123" y="5373291"/>
            <a:ext cx="5616178" cy="0"/>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cxnSp>
        <p:nvCxnSpPr>
          <p:cNvPr id="24592" name="Egyenes összekötő 57"/>
          <p:cNvCxnSpPr>
            <a:cxnSpLocks noChangeShapeType="1"/>
          </p:cNvCxnSpPr>
          <p:nvPr/>
        </p:nvCxnSpPr>
        <p:spPr bwMode="auto">
          <a:xfrm flipV="1">
            <a:off x="1737122" y="2294336"/>
            <a:ext cx="0" cy="3078956"/>
          </a:xfrm>
          <a:prstGeom prst="line">
            <a:avLst/>
          </a:prstGeom>
          <a:noFill/>
          <a:ln w="12700" algn="ctr">
            <a:solidFill>
              <a:srgbClr val="7030A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4717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a:t>Model and world coordinates</a:t>
            </a:r>
            <a:br>
              <a:rPr lang="en-US" dirty="0"/>
            </a:br>
            <a:r>
              <a:rPr lang="en-US" dirty="0"/>
              <a:t>(dynamic interpretation)</a:t>
            </a:r>
          </a:p>
        </p:txBody>
      </p:sp>
      <p:cxnSp>
        <p:nvCxnSpPr>
          <p:cNvPr id="34" name="Egyenes összekötő nyíllal 33"/>
          <p:cNvCxnSpPr>
            <a:cxnSpLocks noChangeShapeType="1"/>
          </p:cNvCxnSpPr>
          <p:nvPr/>
        </p:nvCxnSpPr>
        <p:spPr bwMode="auto">
          <a:xfrm rot="2272415" flipH="1" flipV="1">
            <a:off x="3758805" y="4202908"/>
            <a:ext cx="748903" cy="965597"/>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cxnSp>
        <p:nvCxnSpPr>
          <p:cNvPr id="35" name="Egyenes összekötő nyíllal 34"/>
          <p:cNvCxnSpPr>
            <a:cxnSpLocks noChangeShapeType="1"/>
          </p:cNvCxnSpPr>
          <p:nvPr/>
        </p:nvCxnSpPr>
        <p:spPr bwMode="auto">
          <a:xfrm rot="2272415" flipV="1">
            <a:off x="4267200" y="4945857"/>
            <a:ext cx="863204" cy="675085"/>
          </a:xfrm>
          <a:prstGeom prst="straightConnector1">
            <a:avLst/>
          </a:prstGeom>
          <a:noFill/>
          <a:ln w="38100" algn="ctr">
            <a:solidFill>
              <a:srgbClr val="FF0000"/>
            </a:solidFill>
            <a:round/>
            <a:headEnd/>
            <a:tailEnd type="triangle" w="lg" len="lg"/>
          </a:ln>
          <a:extLst>
            <a:ext uri="{909E8E84-426E-40DD-AFC4-6F175D3DCCD1}">
              <a14:hiddenFill xmlns:a14="http://schemas.microsoft.com/office/drawing/2010/main">
                <a:noFill/>
              </a14:hiddenFill>
            </a:ext>
          </a:extLst>
        </p:spPr>
      </p:cxnSp>
      <p:grpSp>
        <p:nvGrpSpPr>
          <p:cNvPr id="3" name="Csoportba foglalás 46"/>
          <p:cNvGrpSpPr>
            <a:grpSpLocks/>
          </p:cNvGrpSpPr>
          <p:nvPr/>
        </p:nvGrpSpPr>
        <p:grpSpPr bwMode="auto">
          <a:xfrm>
            <a:off x="3575449" y="3729038"/>
            <a:ext cx="1468040" cy="161925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sz="1350"/>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endParaRPr lang="en-US" altLang="en-US" sz="1500"/>
            </a:p>
          </p:txBody>
        </p:sp>
      </p:grpSp>
    </p:spTree>
    <p:extLst>
      <p:ext uri="{BB962C8B-B14F-4D97-AF65-F5344CB8AC3E}">
        <p14:creationId xmlns:p14="http://schemas.microsoft.com/office/powerpoint/2010/main" val="4103480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accent1"/>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accent1"/>
                                      </p:to>
                                    </p:animClr>
                                    <p:set>
                                      <p:cBhvr>
                                        <p:cTn id="17" dur="500" fill="hold"/>
                                        <p:tgtEl>
                                          <p:spTgt spid="34"/>
                                        </p:tgtEl>
                                        <p:attrNameLst>
                                          <p:attrName>stroke.on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677" y="-11806"/>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folHlink"/>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folHlink"/>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33" name="Szövegdoboz 10"/>
          <p:cNvSpPr txBox="1">
            <a:spLocks noChangeArrowheads="1"/>
          </p:cNvSpPr>
          <p:nvPr/>
        </p:nvSpPr>
        <p:spPr bwMode="auto">
          <a:xfrm>
            <a:off x="327766" y="3930843"/>
            <a:ext cx="14001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latin typeface="Courier New" panose="02070309020205020404" pitchFamily="49" charset="0"/>
                <a:cs typeface="Courier New" panose="02070309020205020404" pitchFamily="49" charset="0"/>
              </a:rPr>
              <a:t>from</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vertex</a:t>
            </a:r>
            <a:endParaRPr lang="hu-HU" altLang="en-US" b="1" dirty="0">
              <a:latin typeface="Courier New" panose="02070309020205020404" pitchFamily="49" charset="0"/>
              <a:cs typeface="Courier New" panose="02070309020205020404" pitchFamily="49" charset="0"/>
            </a:endParaRPr>
          </a:p>
          <a:p>
            <a:pPr algn="ctr"/>
            <a:r>
              <a:rPr lang="en-US" altLang="en-US" b="1" dirty="0">
                <a:latin typeface="Courier New" panose="02070309020205020404" pitchFamily="49" charset="0"/>
                <a:cs typeface="Courier New" panose="02070309020205020404" pitchFamily="49" charset="0"/>
              </a:rPr>
              <a:t>buffer</a:t>
            </a:r>
            <a:endParaRPr lang="hu-HU" altLang="en-US" b="1" dirty="0">
              <a:latin typeface="Courier New" panose="02070309020205020404" pitchFamily="49" charset="0"/>
              <a:cs typeface="Courier New" panose="02070309020205020404" pitchFamily="49" charset="0"/>
            </a:endParaRPr>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9040" y="2125266"/>
            <a:ext cx="8870891" cy="2235882"/>
          </a:xfrm>
          <a:prstGeom prst="rect">
            <a:avLst/>
          </a:prstGeom>
        </p:spPr>
      </p:pic>
    </p:spTree>
    <p:extLst>
      <p:ext uri="{BB962C8B-B14F-4D97-AF65-F5344CB8AC3E}">
        <p14:creationId xmlns:p14="http://schemas.microsoft.com/office/powerpoint/2010/main" val="97630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Constructing a model transformation</a:t>
            </a:r>
          </a:p>
        </p:txBody>
      </p:sp>
      <p:sp>
        <p:nvSpPr>
          <p:cNvPr id="12" name="Szövegdoboz 10"/>
          <p:cNvSpPr txBox="1">
            <a:spLocks noChangeArrowheads="1"/>
          </p:cNvSpPr>
          <p:nvPr/>
        </p:nvSpPr>
        <p:spPr bwMode="auto">
          <a:xfrm>
            <a:off x="3044489" y="4125401"/>
            <a:ext cx="2114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.scale(</a:t>
            </a:r>
            <a:r>
              <a:rPr lang="en-US" altLang="en-US" sz="1800" b="1" dirty="0" err="1">
                <a:latin typeface="Courier New" panose="02070309020205020404" pitchFamily="49" charset="0"/>
                <a:cs typeface="Courier New" panose="02070309020205020404" pitchFamily="49" charset="0"/>
              </a:rPr>
              <a:t>sx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13" name="Szövegdoboz 10"/>
          <p:cNvSpPr txBox="1">
            <a:spLocks noChangeArrowheads="1"/>
          </p:cNvSpPr>
          <p:nvPr/>
        </p:nvSpPr>
        <p:spPr bwMode="auto">
          <a:xfrm>
            <a:off x="4918412" y="4125401"/>
            <a:ext cx="18389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.rotate(phi)</a:t>
            </a:r>
            <a:endParaRPr lang="hu-HU" altLang="en-US" sz="1800" b="1" dirty="0">
              <a:latin typeface="Courier New" panose="02070309020205020404" pitchFamily="49" charset="0"/>
              <a:cs typeface="Courier New" panose="02070309020205020404" pitchFamily="49" charset="0"/>
            </a:endParaRPr>
          </a:p>
        </p:txBody>
      </p:sp>
      <p:sp>
        <p:nvSpPr>
          <p:cNvPr id="14" name="Szövegdoboz 10"/>
          <p:cNvSpPr txBox="1">
            <a:spLocks noChangeArrowheads="1"/>
          </p:cNvSpPr>
          <p:nvPr/>
        </p:nvSpPr>
        <p:spPr bwMode="auto">
          <a:xfrm>
            <a:off x="1722704" y="4125401"/>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hu-HU" altLang="en-US" sz="1800" b="1" dirty="0">
                <a:latin typeface="Courier New" panose="02070309020205020404" pitchFamily="49" charset="0"/>
                <a:cs typeface="Courier New" panose="02070309020205020404" pitchFamily="49" charset="0"/>
              </a:rPr>
              <a:t>new Mat4</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3" name="Szövegdoboz 10"/>
          <p:cNvSpPr txBox="1">
            <a:spLocks noChangeArrowheads="1"/>
          </p:cNvSpPr>
          <p:nvPr/>
        </p:nvSpPr>
        <p:spPr bwMode="auto">
          <a:xfrm>
            <a:off x="100474" y="3615198"/>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from vertex buffer</a:t>
            </a:r>
            <a:endParaRPr lang="hu-HU" altLang="en-US" sz="1800" b="1" dirty="0">
              <a:latin typeface="Courier New" panose="02070309020205020404" pitchFamily="49" charset="0"/>
              <a:cs typeface="Courier New" panose="02070309020205020404" pitchFamily="49" charset="0"/>
            </a:endParaRPr>
          </a:p>
        </p:txBody>
      </p: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689425" y="2737550"/>
            <a:ext cx="957511" cy="954767"/>
          </a:xfrm>
          <a:prstGeom prst="rect">
            <a:avLst/>
          </a:prstGeom>
        </p:spPr>
      </p:pic>
      <p:pic>
        <p:nvPicPr>
          <p:cNvPr id="17" name="Picture 16"/>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111002" y="2737550"/>
            <a:ext cx="1160536" cy="954767"/>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062810" y="2746753"/>
            <a:ext cx="1953431" cy="954767"/>
          </a:xfrm>
          <a:prstGeom prst="rect">
            <a:avLst/>
          </a:prstGeom>
        </p:spPr>
      </p:pic>
      <p:pic>
        <p:nvPicPr>
          <p:cNvPr id="19" name="Picture 1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813344" y="2737550"/>
            <a:ext cx="1126241" cy="954767"/>
          </a:xfrm>
          <a:prstGeom prst="rect">
            <a:avLst/>
          </a:prstGeom>
        </p:spPr>
      </p:pic>
      <p:pic>
        <p:nvPicPr>
          <p:cNvPr id="20" name="Picture 19"/>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184148" y="3012084"/>
            <a:ext cx="1338869" cy="408794"/>
          </a:xfrm>
          <a:prstGeom prst="rect">
            <a:avLst/>
          </a:prstGeom>
        </p:spPr>
      </p:pic>
      <p:pic>
        <p:nvPicPr>
          <p:cNvPr id="21" name="Picture 2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253598" y="2137310"/>
            <a:ext cx="1592651" cy="408794"/>
          </a:xfrm>
          <a:prstGeom prst="rect">
            <a:avLst/>
          </a:prstGeom>
        </p:spPr>
      </p:pic>
      <p:sp>
        <p:nvSpPr>
          <p:cNvPr id="22" name="Szövegdoboz 10"/>
          <p:cNvSpPr txBox="1">
            <a:spLocks noChangeArrowheads="1"/>
          </p:cNvSpPr>
          <p:nvPr/>
        </p:nvSpPr>
        <p:spPr bwMode="auto">
          <a:xfrm>
            <a:off x="6516838" y="4125401"/>
            <a:ext cx="26661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Courier New" panose="02070309020205020404" pitchFamily="49" charset="0"/>
                <a:cs typeface="Courier New" panose="02070309020205020404" pitchFamily="49" charset="0"/>
              </a:rPr>
              <a:t>.translate(</a:t>
            </a:r>
            <a:r>
              <a:rPr lang="en-US" altLang="en-US" sz="1800" b="1" dirty="0" err="1">
                <a:latin typeface="Courier New" panose="02070309020205020404" pitchFamily="49" charset="0"/>
                <a:cs typeface="Courier New" panose="02070309020205020404" pitchFamily="49" charset="0"/>
              </a:rPr>
              <a:t>qx</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qy</a:t>
            </a:r>
            <a:r>
              <a:rPr lang="en-US" altLang="en-US" sz="1800" b="1" dirty="0">
                <a:latin typeface="Courier New" panose="02070309020205020404" pitchFamily="49" charset="0"/>
                <a:cs typeface="Courier New" panose="02070309020205020404" pitchFamily="49" charset="0"/>
              </a:rPr>
              <a:t>)</a:t>
            </a:r>
            <a:endParaRPr lang="hu-HU" altLang="en-US" sz="1800" b="1" dirty="0">
              <a:latin typeface="Courier New" panose="02070309020205020404" pitchFamily="49" charset="0"/>
              <a:cs typeface="Courier New" panose="02070309020205020404" pitchFamily="49" charset="0"/>
            </a:endParaRPr>
          </a:p>
        </p:txBody>
      </p:sp>
      <p:sp>
        <p:nvSpPr>
          <p:cNvPr id="3" name="TextBox 2"/>
          <p:cNvSpPr txBox="1"/>
          <p:nvPr/>
        </p:nvSpPr>
        <p:spPr>
          <a:xfrm>
            <a:off x="234044" y="5384181"/>
            <a:ext cx="6171882" cy="461665"/>
          </a:xfrm>
          <a:prstGeom prst="rect">
            <a:avLst/>
          </a:prstGeom>
          <a:noFill/>
        </p:spPr>
        <p:txBody>
          <a:bodyPr wrap="none" rtlCol="0">
            <a:spAutoFit/>
          </a:bodyPr>
          <a:lstStyle/>
          <a:p>
            <a:r>
              <a:rPr lang="en-US" sz="2400" dirty="0">
                <a:latin typeface="Whipsmart" panose="020B0502030203050204" pitchFamily="34" charset="0"/>
              </a:rPr>
              <a:t>vector-matrix multiplication happens in the </a:t>
            </a:r>
            <a:r>
              <a:rPr lang="en-US" sz="2400" dirty="0" err="1">
                <a:latin typeface="Whipsmart" panose="020B0502030203050204" pitchFamily="34" charset="0"/>
              </a:rPr>
              <a:t>shader</a:t>
            </a:r>
            <a:endParaRPr lang="en-US" sz="2400" dirty="0">
              <a:latin typeface="Whipsmart" panose="020B0502030203050204" pitchFamily="34" charset="0"/>
            </a:endParaRPr>
          </a:p>
        </p:txBody>
      </p:sp>
      <p:sp>
        <p:nvSpPr>
          <p:cNvPr id="23" name="TextBox 22"/>
          <p:cNvSpPr txBox="1"/>
          <p:nvPr/>
        </p:nvSpPr>
        <p:spPr>
          <a:xfrm>
            <a:off x="3391431" y="4489333"/>
            <a:ext cx="3098925" cy="461665"/>
          </a:xfrm>
          <a:prstGeom prst="rect">
            <a:avLst/>
          </a:prstGeom>
          <a:noFill/>
        </p:spPr>
        <p:txBody>
          <a:bodyPr wrap="none" rtlCol="0">
            <a:spAutoFit/>
          </a:bodyPr>
          <a:lstStyle/>
          <a:p>
            <a:r>
              <a:rPr lang="en-US" sz="2400" dirty="0">
                <a:latin typeface="Whipsmart" panose="020B0502030203050204" pitchFamily="34" charset="0"/>
              </a:rPr>
              <a:t>compose matrix on host</a:t>
            </a:r>
          </a:p>
        </p:txBody>
      </p:sp>
      <p:cxnSp>
        <p:nvCxnSpPr>
          <p:cNvPr id="7" name="Straight Arrow Connector 6"/>
          <p:cNvCxnSpPr/>
          <p:nvPr/>
        </p:nvCxnSpPr>
        <p:spPr>
          <a:xfrm flipV="1">
            <a:off x="1507253" y="3313930"/>
            <a:ext cx="1115367" cy="21070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42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t>View transformation</a:t>
            </a:r>
            <a:r>
              <a:rPr lang="en-US" dirty="0"/>
              <a:t> – 2D camera, </a:t>
            </a:r>
            <a:r>
              <a:rPr lang="en-US" dirty="0" err="1"/>
              <a:t>OrthoCamera</a:t>
            </a:r>
            <a:endParaRPr lang="en-US" dirty="0"/>
          </a:p>
        </p:txBody>
      </p:sp>
      <p:sp>
        <p:nvSpPr>
          <p:cNvPr id="17" name="Content Placeholder 16"/>
          <p:cNvSpPr>
            <a:spLocks noGrp="1"/>
          </p:cNvSpPr>
          <p:nvPr>
            <p:ph idx="1"/>
          </p:nvPr>
        </p:nvSpPr>
        <p:spPr/>
        <p:txBody>
          <a:bodyPr/>
          <a:lstStyle/>
          <a:p>
            <a:r>
              <a:rPr lang="hu-HU" dirty="0"/>
              <a:t>Where does this</a:t>
            </a:r>
            <a:r>
              <a:rPr lang="en-US" dirty="0"/>
              <a:t> vertex</a:t>
            </a:r>
            <a:r>
              <a:rPr lang="hu-HU" dirty="0"/>
              <a:t> go on the screen?</a:t>
            </a:r>
          </a:p>
          <a:p>
            <a:pPr marL="342900" lvl="1" indent="0">
              <a:buNone/>
            </a:pPr>
            <a:r>
              <a:rPr lang="hu-HU" dirty="0"/>
              <a:t>also</a:t>
            </a:r>
            <a:r>
              <a:rPr lang="en-US" dirty="0"/>
              <a:t>:</a:t>
            </a:r>
          </a:p>
          <a:p>
            <a:r>
              <a:rPr lang="en-US" dirty="0"/>
              <a:t>What do I do with everything in the world, to get this part in particular on my screen?</a:t>
            </a:r>
          </a:p>
        </p:txBody>
      </p:sp>
      <p:cxnSp>
        <p:nvCxnSpPr>
          <p:cNvPr id="24" name="Straight Arrow Connector 23"/>
          <p:cNvCxnSpPr/>
          <p:nvPr/>
        </p:nvCxnSpPr>
        <p:spPr>
          <a:xfrm flipV="1">
            <a:off x="1982037" y="3577842"/>
            <a:ext cx="0" cy="2422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1888" y="5341327"/>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982037" y="3437811"/>
            <a:ext cx="4759933" cy="1600939"/>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39" name="Straight Connector 38"/>
          <p:cNvCxnSpPr/>
          <p:nvPr/>
        </p:nvCxnSpPr>
        <p:spPr>
          <a:xfrm>
            <a:off x="1914360" y="4860581"/>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757" y="4722082"/>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56" name="TextBox 55"/>
          <p:cNvSpPr txBox="1"/>
          <p:nvPr/>
        </p:nvSpPr>
        <p:spPr>
          <a:xfrm>
            <a:off x="2417701" y="5122631"/>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49" name="Rectangle 48"/>
          <p:cNvSpPr/>
          <p:nvPr/>
        </p:nvSpPr>
        <p:spPr>
          <a:xfrm>
            <a:off x="1508760" y="4847194"/>
            <a:ext cx="960120" cy="993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4012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840337" y="1545768"/>
            <a:ext cx="4759933" cy="1600939"/>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spTree>
    <p:extLst>
      <p:ext uri="{BB962C8B-B14F-4D97-AF65-F5344CB8AC3E}">
        <p14:creationId xmlns:p14="http://schemas.microsoft.com/office/powerpoint/2010/main" val="17227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3.7037E-7 L -0.26024 0.16088 " pathEditMode="relative" rAng="0" ptsTypes="AA">
                                      <p:cBhvr>
                                        <p:cTn id="11" dur="2000" fill="hold"/>
                                        <p:tgtEl>
                                          <p:spTgt spid="6"/>
                                        </p:tgtEl>
                                        <p:attrNameLst>
                                          <p:attrName>ppt_x</p:attrName>
                                          <p:attrName>ppt_y</p:attrName>
                                        </p:attrNameLst>
                                      </p:cBhvr>
                                      <p:rCtr x="-13021" y="8032"/>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499661" y="2641270"/>
            <a:ext cx="4759933" cy="1600939"/>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spTree>
    <p:extLst>
      <p:ext uri="{BB962C8B-B14F-4D97-AF65-F5344CB8AC3E}">
        <p14:creationId xmlns:p14="http://schemas.microsoft.com/office/powerpoint/2010/main" val="41519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m}&#10;$$&#10;&#10;\end{document}"/>
  <p:tag name="IGUANATEXSIZE" val="32"/>
  <p:tag name="IGUANATEXCURSOR" val="788"/>
</p:tagLst>
</file>

<file path=ppt/tags/tag10.xml><?xml version="1.0" encoding="utf-8"?>
<p:tagLst xmlns:a="http://schemas.openxmlformats.org/drawingml/2006/main" xmlns:r="http://schemas.openxmlformats.org/officeDocument/2006/relationships" xmlns:p="http://schemas.openxmlformats.org/presentationml/2006/main">
  <p:tag name="ORIGINALHEIGHT" val="522.0728"/>
  <p:tag name="ORIGINALWIDTH" val="615.8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s_\idx{x} &amp; 0 &amp; 0 \\ 0 &amp; s_\idx{y} &amp; 0 \\ 0 &amp; 0 &amp; 1 \end{bmatrix}&#10;$$&#10;&#10;\end{document}"/>
  <p:tag name="IGUANATEXSIZE" val="24"/>
  <p:tag name="IGUANATEXCURSOR" val="777"/>
</p:tagLst>
</file>

<file path=ppt/tags/tag11.xml><?xml version="1.0" encoding="utf-8"?>
<p:tagLst xmlns:a="http://schemas.openxmlformats.org/drawingml/2006/main" xmlns:r="http://schemas.openxmlformats.org/officeDocument/2006/relationships" xmlns:p="http://schemas.openxmlformats.org/presentationml/2006/main">
  <p:tag name="ORIGINALHEIGHT" val="223.5312"/>
  <p:tag name="ORIGINALWIDTH" val="732.10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m_\idx{x} &amp; m_\idx{y} &amp; 1 \end{pmatrix}&#10;$$&#10;&#10;\end{document}"/>
  <p:tag name="IGUANATEXSIZE" val="24"/>
  <p:tag name="IGUANATEXCURSOR" val="828"/>
</p:tagLst>
</file>

<file path=ppt/tags/tag12.xml><?xml version="1.0" encoding="utf-8"?>
<p:tagLst xmlns:a="http://schemas.openxmlformats.org/drawingml/2006/main" xmlns:r="http://schemas.openxmlformats.org/officeDocument/2006/relationships" xmlns:p="http://schemas.openxmlformats.org/presentationml/2006/main">
  <p:tag name="ORIGINALHEIGHT" val="223.5312"/>
  <p:tag name="ORIGINALWIDTH" val="870.87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 =&#10;$$&#10;&#10;\end{document}"/>
  <p:tag name="IGUANATEXSIZE" val="24"/>
  <p:tag name="IGUANATEXCURSOR" val="828"/>
</p:tagLst>
</file>

<file path=ppt/tags/tag13.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60.00835"/>
  <p:tag name="ORIGINALWIDTH" val="98.26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w}&#10;$$&#10;&#10;\end{document}"/>
  <p:tag name="IGUANATEXSIZE" val="32"/>
  <p:tag name="IGUANATEXCURSOR" val="787"/>
</p:tagLst>
</file>

<file path=ppt/tags/tag20.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c}&#10;$$&#10;&#10;\end{document}"/>
  <p:tag name="IGUANATEXSIZE" val="32"/>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6.xml><?xml version="1.0" encoding="utf-8"?>
<p:tagLst xmlns:a="http://schemas.openxmlformats.org/drawingml/2006/main" xmlns:r="http://schemas.openxmlformats.org/officeDocument/2006/relationships" xmlns:p="http://schemas.openxmlformats.org/presentationml/2006/main">
  <p:tag name="ORIGINALHEIGHT" val="181.3178"/>
  <p:tag name="ORIGINALWIDTH" val="719.38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w_\idx{x} &amp; w_\idx{y} &amp; 1 \end{bmatrix} =&#10;$$&#10;$$&#10;\begin{bmatrix} m_\idx{x} &amp; m_\idx{y} &amp; 1 \end{bmatrix}&#10;\begin{bmatrix} s_\idx{x} &amp; 0 &amp; 0 \\ 0 &amp; s_\idx{y} &amp; 0 \\ 0 &amp; 0 &amp; 1 \end{bmatrix}&#10;\begin{bmatrix} \cos \varphi &amp; \sin \varphi &amp; 0 \\ -\sin \varphi &amp; \cos \varphi &amp; 0 \\ 0 &amp; 0 &amp; 1 \end{bmatrix}&#10;\begin{bmatrix} 1 &amp; 0 &amp; 0 \\ 0 &amp; 1 &amp; 0 \\ q_\idx{x} &amp; q_\idx{y} &amp; 1 \end{bmatrix}&#10;$$&#10;&#10;\end{document}"/>
  <p:tag name="IGUANATEXSIZE" val="24"/>
  <p:tag name="IGUANATEXCURSOR" val="873"/>
</p:tagLst>
</file>

<file path=ppt/tags/tag7.xml><?xml version="1.0" encoding="utf-8"?>
<p:tagLst xmlns:a="http://schemas.openxmlformats.org/drawingml/2006/main" xmlns:r="http://schemas.openxmlformats.org/officeDocument/2006/relationships" xmlns:p="http://schemas.openxmlformats.org/presentationml/2006/main">
  <p:tag name="ORIGINALHEIGHT" val="522.0728"/>
  <p:tag name="ORIGINALWIDTH" val="523.573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0 &amp; 0 &amp; 1 \end{bmatrix}&#10;$$&#10;&#10;\end{document}"/>
  <p:tag name="IGUANATEXSIZE" val="24"/>
  <p:tag name="IGUANATEXCURSOR" val="827"/>
</p:tagLst>
</file>

<file path=ppt/tags/tag8.xml><?xml version="1.0" encoding="utf-8"?>
<p:tagLst xmlns:a="http://schemas.openxmlformats.org/drawingml/2006/main" xmlns:r="http://schemas.openxmlformats.org/officeDocument/2006/relationships" xmlns:p="http://schemas.openxmlformats.org/presentationml/2006/main">
  <p:tag name="ORIGINALHEIGHT" val="522.0728"/>
  <p:tag name="ORIGINALWIDTH" val="634.58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 0 &amp; 1 &amp; 0 \\ q_\idx{x} &amp; q_\idx{y} &amp; 1 \end{bmatrix}&#10;$$&#10;&#10;\end{document}"/>
  <p:tag name="IGUANATEXSIZE" val="24"/>
  <p:tag name="IGUANATEXCURSOR" val="780"/>
</p:tagLst>
</file>

<file path=ppt/tags/tag9.xml><?xml version="1.0" encoding="utf-8"?>
<p:tagLst xmlns:a="http://schemas.openxmlformats.org/drawingml/2006/main" xmlns:r="http://schemas.openxmlformats.org/officeDocument/2006/relationships" xmlns:p="http://schemas.openxmlformats.org/presentationml/2006/main">
  <p:tag name="ORIGINALHEIGHT" val="522.0728"/>
  <p:tag name="ORIGINALWIDTH" val="1068.1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cos \varphi &amp; \sin \varphi &amp; 0 \\ -\sin \varphi &amp; \cos \varphi &amp; 0 \\ 0 &amp; 0 &amp; 1 \end{bmatrix}&#10;$$&#10;&#10;\end{document}"/>
  <p:tag name="IGUANATEXSIZE" val="24"/>
  <p:tag name="IGUANATEXCURSOR" val="891"/>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6914</TotalTime>
  <Words>887</Words>
  <Application>Microsoft Office PowerPoint</Application>
  <PresentationFormat>On-screen Show (4:3)</PresentationFormat>
  <Paragraphs>104</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Consolas</vt:lpstr>
      <vt:lpstr>Corbel</vt:lpstr>
      <vt:lpstr>Courier New</vt:lpstr>
      <vt:lpstr>Times New Roman</vt:lpstr>
      <vt:lpstr>Whipsmart</vt:lpstr>
      <vt:lpstr>Xolonium</vt:lpstr>
      <vt:lpstr>1_Office Theme</vt:lpstr>
      <vt:lpstr>2D camera</vt:lpstr>
      <vt:lpstr>Transformation pipeline</vt:lpstr>
      <vt:lpstr>Model and world coordinates (static interpretation)</vt:lpstr>
      <vt:lpstr>Model and world coordinates (dynamic interpretation)</vt:lpstr>
      <vt:lpstr>Constructing a model transformation</vt:lpstr>
      <vt:lpstr>Constructing a model transformation</vt:lpstr>
      <vt:lpstr>View transformation – 2D camera, OrthoCamera</vt:lpstr>
      <vt:lpstr>PowerPoint Presentation</vt:lpstr>
      <vt:lpstr>PowerPoint Presentation</vt:lpstr>
      <vt:lpstr>PowerPoint Presentation</vt:lpstr>
      <vt:lpstr>OrthoCamera</vt:lpstr>
      <vt:lpstr>OrthoCamera:: updateViewProjMatrix</vt:lpstr>
      <vt:lpstr>Drawing with the camera</vt:lpstr>
      <vt:lpstr>Scene</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Szécsi László</cp:lastModifiedBy>
  <cp:revision>181</cp:revision>
  <dcterms:created xsi:type="dcterms:W3CDTF">2017-01-23T15:49:11Z</dcterms:created>
  <dcterms:modified xsi:type="dcterms:W3CDTF">2022-03-07T20:27:15Z</dcterms:modified>
</cp:coreProperties>
</file>