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4"/>
  </p:notesMasterIdLst>
  <p:sldIdLst>
    <p:sldId id="256" r:id="rId2"/>
    <p:sldId id="304" r:id="rId3"/>
    <p:sldId id="354" r:id="rId4"/>
    <p:sldId id="335" r:id="rId5"/>
    <p:sldId id="356" r:id="rId6"/>
    <p:sldId id="357" r:id="rId7"/>
    <p:sldId id="590" r:id="rId8"/>
    <p:sldId id="589" r:id="rId9"/>
    <p:sldId id="309" r:id="rId10"/>
    <p:sldId id="310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50" r:id="rId19"/>
    <p:sldId id="347" r:id="rId20"/>
    <p:sldId id="348" r:id="rId21"/>
    <p:sldId id="349" r:id="rId22"/>
    <p:sldId id="324" r:id="rId23"/>
    <p:sldId id="351" r:id="rId24"/>
    <p:sldId id="328" r:id="rId25"/>
    <p:sldId id="329" r:id="rId26"/>
    <p:sldId id="332" r:id="rId27"/>
    <p:sldId id="352" r:id="rId28"/>
    <p:sldId id="353" r:id="rId29"/>
    <p:sldId id="330" r:id="rId30"/>
    <p:sldId id="331" r:id="rId31"/>
    <p:sldId id="333" r:id="rId32"/>
    <p:sldId id="334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Whipsmart" panose="020B0502030203050204" pitchFamily="34" charset="0"/>
      <p:regular r:id="rId43"/>
      <p:bold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6070" autoAdjust="0"/>
  </p:normalViewPr>
  <p:slideViewPr>
    <p:cSldViewPr snapToGrid="0">
      <p:cViewPr varScale="1">
        <p:scale>
          <a:sx n="101" d="100"/>
          <a:sy n="101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F85-4E3B-4E73-A5AC-61C1C0C0901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5569-DB37-4C05-A767-FECEDD61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B5569-DB37-4C05-A767-FECEDD615C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Mesh from file,</a:t>
            </a:r>
            <a:br>
              <a:rPr lang="hu-HU" dirty="0"/>
            </a:br>
            <a:r>
              <a:rPr lang="hu-HU" dirty="0" err="1"/>
              <a:t>PerspectiveCamera</a:t>
            </a:r>
            <a:r>
              <a:rPr lang="hu-HU" dirty="0"/>
              <a:t>, </a:t>
            </a:r>
            <a:r>
              <a:rPr lang="hu-HU" dirty="0" err="1"/>
              <a:t>CubeTexture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3.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hu-HU" dirty="0"/>
              <a:t>k</a:t>
            </a:r>
            <a:r>
              <a:rPr lang="en-US" dirty="0" err="1"/>
              <a:t>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en-US" dirty="0"/>
              <a:t> </a:t>
            </a:r>
            <a:r>
              <a:rPr lang="hu-HU" dirty="0" err="1"/>
              <a:t>class</a:t>
            </a:r>
            <a:endParaRPr lang="en-US" dirty="0"/>
          </a:p>
          <a:p>
            <a:r>
              <a:rPr lang="hu-HU" dirty="0"/>
              <a:t>v</a:t>
            </a:r>
            <a:r>
              <a:rPr lang="en-US" dirty="0" err="1"/>
              <a:t>iew</a:t>
            </a:r>
            <a:r>
              <a:rPr lang="en-US" dirty="0"/>
              <a:t>, </a:t>
            </a:r>
            <a:r>
              <a:rPr lang="en-US" dirty="0" err="1"/>
              <a:t>proj</a:t>
            </a:r>
            <a:r>
              <a:rPr lang="hu-HU" dirty="0"/>
              <a:t> mátrixok beállítása</a:t>
            </a:r>
            <a:endParaRPr lang="en-US" dirty="0"/>
          </a:p>
          <a:p>
            <a:r>
              <a:rPr lang="hu-HU" dirty="0"/>
              <a:t>egérrel és </a:t>
            </a:r>
            <a:r>
              <a:rPr lang="en-US" dirty="0"/>
              <a:t>WASD </a:t>
            </a:r>
            <a:r>
              <a:rPr lang="hu-HU" dirty="0"/>
              <a:t>billentyűkkel mozgatható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4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import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vision.gears.webglmath.Vec2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kotlin.math.tan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kameraparaméterek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PerspectiveCamera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yaw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1000.0f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0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a.kt</a:t>
            </a:r>
            <a:r>
              <a:rPr lang="hu-HU" sz="3200" dirty="0"/>
              <a:t> – számítható értékek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 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rayDirMatrix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companion object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Vec3(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0442" y="3475553"/>
            <a:ext cx="3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szögekből számítható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05200" y="3660219"/>
            <a:ext cx="210524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691640" y="3028713"/>
            <a:ext cx="3918802" cy="63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mozgás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0.005f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mouseDelta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Vec2(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hu-HU" sz="3200" dirty="0" err="1"/>
              <a:t>init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7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rotate(roll)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rotate(pitch,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rotate(yaw,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translate(position)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invert()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3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proj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nearPlane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Mat4(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,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(n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f) ,   </a:t>
            </a:r>
            <a:r>
              <a:rPr lang="en-US" sz="2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0.0f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2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update, </a:t>
            </a:r>
            <a:r>
              <a:rPr lang="hu-HU" sz="3200" dirty="0" err="1"/>
              <a:t>rayDirMatrix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 ráér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csak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0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aspect ratio</a:t>
            </a:r>
            <a:br>
              <a:rPr lang="hu-HU" sz="3200" dirty="0"/>
            </a:br>
            <a:r>
              <a:rPr lang="hu-HU" sz="3200" dirty="0"/>
              <a:t>(már a 2D kamerának is volt, meg is van hívva)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aspect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</a:t>
            </a:r>
            <a:r>
              <a:rPr lang="hu-HU" dirty="0" err="1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/>
              <a:t>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TexturedQuadGeometry.kt</a:t>
            </a:r>
            <a:r>
              <a:rPr lang="hu-HU" dirty="0"/>
              <a:t> mintájára</a:t>
            </a:r>
          </a:p>
          <a:p>
            <a:pPr lvl="1"/>
            <a:r>
              <a:rPr lang="hu-HU" dirty="0"/>
              <a:t>a k</a:t>
            </a:r>
            <a:r>
              <a:rPr lang="en-US" dirty="0" err="1"/>
              <a:t>onstru</a:t>
            </a:r>
            <a:r>
              <a:rPr lang="hu-HU" dirty="0"/>
              <a:t>k</a:t>
            </a:r>
            <a:r>
              <a:rPr lang="en-US" dirty="0"/>
              <a:t>tor </a:t>
            </a:r>
            <a:r>
              <a:rPr lang="hu-HU" dirty="0"/>
              <a:t>kapjon egy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/>
              <a:t> </a:t>
            </a:r>
            <a:r>
              <a:rPr lang="en-US" dirty="0" err="1"/>
              <a:t>nev</a:t>
            </a:r>
            <a:r>
              <a:rPr lang="hu-HU" dirty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/>
              <a:t>esh</a:t>
            </a:r>
            <a:r>
              <a:rPr lang="hu-HU" dirty="0"/>
              <a:t>-leíró objektumot (ahogy az a JSON fileból jön). Ennek a következő </a:t>
            </a:r>
            <a:r>
              <a:rPr lang="hu-HU" dirty="0" err="1"/>
              <a:t>tul</a:t>
            </a:r>
            <a:r>
              <a:rPr lang="en-US" dirty="0"/>
              <a:t>a</a:t>
            </a:r>
            <a:r>
              <a:rPr lang="hu-HU" dirty="0" err="1"/>
              <a:t>jdonságai</a:t>
            </a:r>
            <a:r>
              <a:rPr lang="hu-HU" dirty="0"/>
              <a:t> vannak: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vertices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3n </a:t>
            </a:r>
            <a:r>
              <a:rPr lang="hu-HU" dirty="0">
                <a:latin typeface="Whipsmart" panose="020B0502030203050204" pitchFamily="34" charset="0"/>
              </a:rPr>
              <a:t>db koordináta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későbbi 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/>
              <a:t>move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 </a:t>
            </a:r>
            <a:r>
              <a:rPr lang="en-US" sz="1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isDragging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yaw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0.002f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pitch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3.14f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2.0f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mouseDelta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"E"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"Q"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keysPressed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position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(speed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}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update()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ahead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right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up   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(Vec3(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xyz0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rotationMatrix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xyz   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 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7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hu-HU" sz="3200" dirty="0"/>
              <a:t> – </a:t>
            </a:r>
            <a:r>
              <a:rPr lang="en-US" sz="3200" dirty="0" err="1"/>
              <a:t>eg</a:t>
            </a:r>
            <a:r>
              <a:rPr lang="hu-HU" sz="3200" dirty="0"/>
              <a:t>éresemények</a:t>
            </a:r>
            <a:br>
              <a:rPr lang="hu-HU" sz="3200" dirty="0"/>
            </a:br>
            <a:r>
              <a:rPr lang="hu-HU" sz="3200" dirty="0"/>
              <a:t>FELADAT: meg is kell hívni őket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mouseDelta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movementY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isDragging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Rakjuk</a:t>
            </a:r>
            <a:r>
              <a:rPr lang="en-US" dirty="0"/>
              <a:t> </a:t>
            </a:r>
            <a:r>
              <a:rPr lang="hu-HU" dirty="0"/>
              <a:t>össze!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orthokamera</a:t>
            </a:r>
            <a:r>
              <a:rPr lang="en-US" dirty="0"/>
              <a:t> </a:t>
            </a:r>
            <a:r>
              <a:rPr lang="en-US" dirty="0" err="1"/>
              <a:t>lecser</a:t>
            </a:r>
            <a:r>
              <a:rPr lang="hu-HU" dirty="0"/>
              <a:t>élése</a:t>
            </a:r>
          </a:p>
          <a:p>
            <a:r>
              <a:rPr lang="hu-HU" dirty="0"/>
              <a:t>mélységteszt bekapcsolása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eseményfigyelők bekötése</a:t>
            </a:r>
            <a:endParaRPr lang="en-US" dirty="0"/>
          </a:p>
          <a:p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camera.move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3D-ben is ugyanúgy jó</a:t>
            </a:r>
          </a:p>
          <a:p>
            <a:pPr lvl="1"/>
            <a:r>
              <a:rPr lang="hu-HU" dirty="0"/>
              <a:t>orientáció </a:t>
            </a:r>
            <a:r>
              <a:rPr lang="en-US" dirty="0" err="1"/>
              <a:t>maradhat</a:t>
            </a:r>
            <a:r>
              <a:rPr lang="en-US" dirty="0"/>
              <a:t> </a:t>
            </a:r>
            <a:r>
              <a:rPr lang="hu-HU" dirty="0"/>
              <a:t>csak 2D,</a:t>
            </a:r>
            <a:r>
              <a:rPr lang="en-US" dirty="0"/>
              <a:t> </a:t>
            </a:r>
            <a:r>
              <a:rPr lang="en-US" dirty="0" err="1"/>
              <a:t>egyel</a:t>
            </a:r>
            <a:r>
              <a:rPr lang="hu-HU" dirty="0"/>
              <a:t>őre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/>
              <a:t>rayDirMatrix</a:t>
            </a:r>
            <a:r>
              <a:rPr lang="hu-HU" sz="3200" dirty="0"/>
              <a:t> számítása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4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önállóan megoldandó feladat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már nem ér rá annyira</a:t>
            </a:r>
          </a:p>
          <a:p>
            <a:pPr lvl="0">
              <a:lnSpc>
                <a:spcPct val="107000"/>
              </a:lnSpc>
            </a:pP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az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háttérhez kell most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k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éplet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következő dián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9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Sugárirány kiszámítása </a:t>
            </a:r>
            <a:r>
              <a:rPr lang="hu-HU" dirty="0" err="1"/>
              <a:t>NDC-ből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2364020" y="555920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-et </a:t>
            </a:r>
            <a:r>
              <a:rPr lang="hu-HU" u="sng" dirty="0">
                <a:latin typeface="Whipsmart" panose="020B0502030203050204" pitchFamily="34" charset="0"/>
              </a:rPr>
              <a:t>nevezzük </a:t>
            </a:r>
            <a:r>
              <a:rPr lang="en-US" u="sng" dirty="0">
                <a:latin typeface="Whipsmart" panose="020B0502030203050204" pitchFamily="34" charset="0"/>
              </a:rPr>
              <a:t>ray</a:t>
            </a:r>
            <a:r>
              <a:rPr lang="hu-HU" u="sng" dirty="0">
                <a:latin typeface="Whipsmart" panose="020B0502030203050204" pitchFamily="34" charset="0"/>
              </a:rPr>
              <a:t>DirMatrix-nak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71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2" y="2260805"/>
            <a:ext cx="1566655" cy="11264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" y="2612651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(normalizálatlan)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262" y="1814852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sugárirány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(normalizált)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6921" y="3614012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8296" y="4355454"/>
            <a:ext cx="185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szempozícióval eltolás mátrixa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7865" y="143103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képernyőn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686" y="1459411"/>
            <a:ext cx="185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pont a világban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 megjelenítése háttérként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képernyős téglalapot kell rajzolni (hurrá!)</a:t>
            </a:r>
            <a:endParaRPr lang="en-US" dirty="0"/>
          </a:p>
          <a:p>
            <a:r>
              <a:rPr lang="hu-HU" dirty="0"/>
              <a:t>új </a:t>
            </a:r>
            <a:r>
              <a:rPr lang="en-US" dirty="0"/>
              <a:t>VS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kiszámolja a sugárirányt</a:t>
            </a:r>
            <a:endParaRPr lang="en-US" dirty="0"/>
          </a:p>
          <a:p>
            <a:pPr lvl="1"/>
            <a:r>
              <a:rPr lang="hu-HU" dirty="0"/>
              <a:t>használni kell képernyőkoordinátából-világkoordináta-mínusz-szempozíció-számító mátrixot</a:t>
            </a:r>
            <a:r>
              <a:rPr lang="en-US" dirty="0"/>
              <a:t> (a.k.a.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DirMatrix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a kamera ezt kiszámolja és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r>
              <a:rPr lang="hu-HU" dirty="0"/>
              <a:t> uniformba tölti (ha van ilyen </a:t>
            </a:r>
            <a:r>
              <a:rPr lang="hu-HU" dirty="0" err="1"/>
              <a:t>deklaráva</a:t>
            </a:r>
            <a:r>
              <a:rPr lang="hu-HU" dirty="0"/>
              <a:t> és használva)</a:t>
            </a:r>
          </a:p>
          <a:p>
            <a:pPr lvl="1"/>
            <a:r>
              <a:rPr lang="hu-HU" dirty="0"/>
              <a:t>nem transzformál (mert full viewport quad)</a:t>
            </a:r>
          </a:p>
          <a:p>
            <a:pPr lvl="1"/>
            <a:r>
              <a:rPr lang="hu-HU" dirty="0"/>
              <a:t>z</a:t>
            </a:r>
            <a:r>
              <a:rPr lang="en-US" dirty="0"/>
              <a:t>=0.99999, </a:t>
            </a:r>
            <a:r>
              <a:rPr lang="en-US" dirty="0" err="1"/>
              <a:t>minden</a:t>
            </a:r>
            <a:r>
              <a:rPr lang="en-US" dirty="0"/>
              <a:t> m</a:t>
            </a:r>
            <a:r>
              <a:rPr lang="hu-HU" dirty="0"/>
              <a:t>őgé</a:t>
            </a:r>
            <a:endParaRPr lang="en-US" dirty="0"/>
          </a:p>
          <a:p>
            <a:r>
              <a:rPr lang="en-US" dirty="0"/>
              <a:t>FS </a:t>
            </a:r>
            <a:r>
              <a:rPr lang="hu-HU" dirty="0"/>
              <a:t>megkapja a</a:t>
            </a:r>
            <a:r>
              <a:rPr lang="en-US" dirty="0"/>
              <a:t> VS</a:t>
            </a:r>
            <a:r>
              <a:rPr lang="hu-HU" dirty="0" err="1"/>
              <a:t>-től</a:t>
            </a:r>
            <a:r>
              <a:rPr lang="en-US" dirty="0"/>
              <a:t> </a:t>
            </a:r>
            <a:r>
              <a:rPr lang="hu-HU" dirty="0"/>
              <a:t>a sugárirányt</a:t>
            </a:r>
            <a:endParaRPr lang="en-US" dirty="0"/>
          </a:p>
          <a:p>
            <a:pPr lvl="1"/>
            <a:r>
              <a:rPr lang="hu-HU" dirty="0"/>
              <a:t>ezzel címzi a textúrát</a:t>
            </a:r>
          </a:p>
          <a:p>
            <a:pPr lvl="1"/>
            <a:r>
              <a:rPr lang="hu-HU" dirty="0"/>
              <a:t>visszaadja a kapott színt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Doboztextúra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a </a:t>
            </a:r>
            <a:r>
              <a:rPr lang="hu-HU" dirty="0" err="1"/>
              <a:t>FS-ben</a:t>
            </a:r>
            <a:r>
              <a:rPr lang="hu-HU" dirty="0"/>
              <a:t> egy uniform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-ben </a:t>
            </a:r>
            <a:r>
              <a:rPr lang="hu-HU" dirty="0"/>
              <a:t>gyártsuk le 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err="1"/>
              <a:t>-ot</a:t>
            </a:r>
            <a:r>
              <a:rPr lang="hu-HU" dirty="0"/>
              <a:t>, kössük be a fenti </a:t>
            </a:r>
            <a:r>
              <a:rPr lang="hu-HU" dirty="0" err="1"/>
              <a:t>FS-t</a:t>
            </a:r>
            <a:r>
              <a:rPr lang="hu-HU" dirty="0"/>
              <a:t> használó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 err="1"/>
              <a:t>-ba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hu-HU" dirty="0"/>
              <a:t>használja ezt az anyagot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kell egy sampler uniform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hu-HU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kiolvasni a sugárirányban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10" y="5114693"/>
            <a:ext cx="6229814" cy="1674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TextureCube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negx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negy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posz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negz</a:t>
            </a:r>
            <a:r>
              <a:rPr lang="hu-HU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512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.jpg"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7450" y="6019800"/>
            <a:ext cx="6597340" cy="55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backgroundMaterial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"]?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</a:t>
            </a:r>
            <a:r>
              <a:rPr lang="hu-HU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this.envTexture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649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org.khronos.webgl.WebGLRenderingContext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org.khronos.webgl.WebGLTexture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org.w3c.dom.Image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org.w3c.dom.events.Event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vision.gears.webglmath.Texture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2000" b="1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createTexture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r>
              <a:rPr lang="en-US" sz="3200" dirty="0">
                <a:cs typeface="Consolas" panose="020B0609020204030204" pitchFamily="49" charset="0"/>
              </a:rPr>
              <a:t> – mint a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Texture2D</a:t>
            </a:r>
            <a:r>
              <a:rPr lang="en-US" sz="3200" dirty="0">
                <a:cs typeface="Consolas" panose="020B0609020204030204" pitchFamily="49" charset="0"/>
              </a:rPr>
              <a:t>, de hat k</a:t>
            </a:r>
            <a:r>
              <a:rPr lang="hu-HU" sz="3200" dirty="0">
                <a:cs typeface="Consolas" panose="020B0609020204030204" pitchFamily="49" charset="0"/>
              </a:rPr>
              <a:t>épre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&lt;Image&gt;(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Image()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texImage2D(</a:t>
            </a:r>
            <a:r>
              <a:rPr lang="en-US" sz="1400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TEXTURE_CUBE_MAP_POSITIVE_X</a:t>
            </a:r>
            <a:r>
              <a:rPr lang="en-US" sz="1400" b="1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TEXTURE_MAG_FILTER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texParameteri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TEXTURE_MIN_FILTER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LINEAR_MIPMAP_LINEAR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generateMipmap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TEXTURE_CUBE_MAP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mediaFileUrl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62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 felejtsük 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gyártsuk le szükséges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/>
              <a:t>objektumokat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kössük be a háttér anyagába a doboztextúrát</a:t>
            </a:r>
            <a:endParaRPr lang="en-US" dirty="0"/>
          </a:p>
          <a:p>
            <a:r>
              <a:rPr lang="hu-HU" dirty="0"/>
              <a:t>legyen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legyen egy</a:t>
            </a:r>
            <a:r>
              <a:rPr lang="en-US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US" dirty="0"/>
              <a:t>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quadGeometry</a:t>
            </a:r>
            <a:r>
              <a:rPr lang="en-US" dirty="0"/>
              <a:t> </a:t>
            </a:r>
            <a:r>
              <a:rPr lang="hu-HU" dirty="0"/>
              <a:t>és a fenti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400" dirty="0"/>
              <a:t> </a:t>
            </a:r>
            <a:r>
              <a:rPr lang="hu-HU" dirty="0"/>
              <a:t>használatával</a:t>
            </a:r>
          </a:p>
          <a:p>
            <a:r>
              <a:rPr lang="hu-HU" sz="2400" dirty="0"/>
              <a:t>legyen egy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/>
              <a:t> </a:t>
            </a:r>
            <a:r>
              <a:rPr lang="hu-HU" sz="2400" dirty="0"/>
              <a:t>a</a:t>
            </a:r>
            <a:r>
              <a:rPr lang="en-US" sz="2400" dirty="0"/>
              <a:t>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-sel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>
                <a:latin typeface="Whipsmart" panose="020B0502030203050204" pitchFamily="34" charset="0"/>
              </a:rPr>
              <a:t>ezek</a:t>
            </a:r>
            <a:r>
              <a:rPr lang="en-US" sz="2000" dirty="0">
                <a:latin typeface="Whipsmart" panose="020B0502030203050204" pitchFamily="34" charset="0"/>
              </a:rPr>
              <a:t> </a:t>
            </a:r>
            <a:r>
              <a:rPr lang="en-US" sz="2000" dirty="0" err="1">
                <a:latin typeface="Whipsmart" panose="020B0502030203050204" pitchFamily="34" charset="0"/>
              </a:rPr>
              <a:t>mennek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en-US" sz="2000" dirty="0">
                <a:latin typeface="Whipsmart" panose="020B0502030203050204" pitchFamily="34" charset="0"/>
              </a:rPr>
              <a:t>a t</a:t>
            </a:r>
            <a:r>
              <a:rPr lang="hu-HU" sz="2000" dirty="0" err="1">
                <a:latin typeface="Whipsmart" panose="020B0502030203050204" pitchFamily="34" charset="0"/>
              </a:rPr>
              <a:t>ömbliterálok</a:t>
            </a:r>
            <a:r>
              <a:rPr lang="hu-HU" sz="2000" dirty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textúrázott objektum és háttér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9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geometria-típus</a:t>
            </a:r>
          </a:p>
          <a:p>
            <a:r>
              <a:rPr lang="hu-HU" dirty="0"/>
              <a:t>4 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/>
              <a:t>egy </a:t>
            </a:r>
            <a:r>
              <a:rPr lang="hu-HU" dirty="0" err="1"/>
              <a:t>vertex</a:t>
            </a:r>
            <a:r>
              <a:rPr lang="hu-HU" dirty="0"/>
              <a:t> az origóban</a:t>
            </a:r>
          </a:p>
          <a:p>
            <a:r>
              <a:rPr lang="hu-HU" dirty="0"/>
              <a:t>három </a:t>
            </a:r>
            <a:r>
              <a:rPr lang="hu-HU" dirty="0" err="1"/>
              <a:t>vertex</a:t>
            </a:r>
            <a:r>
              <a:rPr lang="hu-HU" dirty="0"/>
              <a:t> ideális pontokban körben</a:t>
            </a:r>
          </a:p>
          <a:p>
            <a:r>
              <a:rPr lang="hu-HU" dirty="0"/>
              <a:t>három háromszög legyezőszerűen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5725886" y="16783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Végtelen sík textúrázása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homogén textúra-koordináták</a:t>
            </a:r>
          </a:p>
          <a:p>
            <a:r>
              <a:rPr lang="hu-HU" dirty="0"/>
              <a:t>4 textúra-koordináta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/>
              <a:t>értékek </a:t>
            </a:r>
            <a:r>
              <a:rPr lang="hu-HU" b="1" dirty="0"/>
              <a:t>azonosak a pozíciókkal</a:t>
            </a:r>
            <a:r>
              <a:rPr lang="hu-HU" dirty="0"/>
              <a:t>, de y-t és z-t cseréljük, ha vízszintes a sík</a:t>
            </a:r>
          </a:p>
          <a:p>
            <a:pPr lvl="2"/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harmadikat a négyből nem fogjuk használni, de egyszerűbb vec4-et használni, mint vec3-at, mert így a meglevő geometriák is működnek majd az átírt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shaderekkel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 err="1"/>
              <a:t>attribute</a:t>
            </a:r>
            <a:r>
              <a:rPr lang="hu-HU" dirty="0"/>
              <a:t> </a:t>
            </a:r>
            <a:r>
              <a:rPr lang="hu-HU" dirty="0" err="1"/>
              <a:t>bindingban</a:t>
            </a:r>
            <a:r>
              <a:rPr lang="hu-HU" dirty="0"/>
              <a:t> is írjuk át</a:t>
            </a:r>
          </a:p>
          <a:p>
            <a:r>
              <a:rPr lang="hu-HU" dirty="0" err="1"/>
              <a:t>shaderekben</a:t>
            </a:r>
            <a:r>
              <a:rPr lang="hu-HU" dirty="0"/>
              <a:t> a textúra-koordináta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</a:p>
          <a:p>
            <a:r>
              <a:rPr lang="hu-HU" dirty="0"/>
              <a:t>homogén osztás a </a:t>
            </a:r>
            <a:r>
              <a:rPr lang="hu-HU" dirty="0" err="1"/>
              <a:t>FS-ben</a:t>
            </a:r>
            <a:r>
              <a:rPr lang="hu-HU" dirty="0"/>
              <a:t>, mielőtt címeznénk vele</a:t>
            </a:r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 rot="2420425">
            <a:off x="6781534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09725"/>
            <a:ext cx="9220200" cy="5248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05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05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vision.gears.webglmath.Geometry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2822687" y="1781844"/>
            <a:ext cx="2142253" cy="47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40531" y="1481762"/>
            <a:ext cx="1448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ebből az URL-ből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7698" y="1899616"/>
            <a:ext cx="1719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gyártsuk le ezeket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155405" y="2049657"/>
            <a:ext cx="772293" cy="195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988" y="5376238"/>
            <a:ext cx="10660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lista gyártása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4572000" y="5142816"/>
            <a:ext cx="44204" cy="233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9656" y="5533383"/>
            <a:ext cx="31210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 geometria ahogy a JSON-ben van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0"/>
          </p:cNvCxnSpPr>
          <p:nvPr/>
        </p:nvCxnSpPr>
        <p:spPr>
          <a:xfrm flipV="1">
            <a:off x="7360161" y="5142816"/>
            <a:ext cx="459864" cy="39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771650"/>
            <a:ext cx="9144000" cy="5086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vararg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&lt;Mesh&gt;{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geometries)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map{(m, g)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Mesh(m, g)}.toTypedArray()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3669061" y="3604507"/>
            <a:ext cx="2142254" cy="47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86906" y="3304425"/>
            <a:ext cx="1448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ebből az URL-ből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795" y="3820090"/>
            <a:ext cx="1719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gyártsuk le ezeket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4903502" y="3970131"/>
            <a:ext cx="772293" cy="195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3950" y="5368006"/>
            <a:ext cx="2366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állítsuk párba az anyagokat és geometriákat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2306982" y="5048413"/>
            <a:ext cx="323102" cy="31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8898" y="5577955"/>
            <a:ext cx="27011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gyártsunk egy </a:t>
            </a:r>
            <a:r>
              <a:rPr lang="hu-HU" sz="1350" dirty="0" err="1">
                <a:solidFill>
                  <a:srgbClr val="FF0000"/>
                </a:solidFill>
                <a:latin typeface="Whipsmart" panose="020B0502030203050204" pitchFamily="34" charset="0"/>
              </a:rPr>
              <a:t>Mesht</a:t>
            </a:r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 minden párból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0"/>
          </p:cNvCxnSpPr>
          <p:nvPr/>
        </p:nvCxnSpPr>
        <p:spPr>
          <a:xfrm flipH="1" flipV="1">
            <a:off x="6098665" y="5047325"/>
            <a:ext cx="570809" cy="53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A6214F-2C23-477A-A1BB-066C5A78477D}"/>
              </a:ext>
            </a:extLst>
          </p:cNvPr>
          <p:cNvSpPr txBox="1"/>
          <p:nvPr/>
        </p:nvSpPr>
        <p:spPr>
          <a:xfrm>
            <a:off x="7395653" y="3917915"/>
            <a:ext cx="1195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Listából tömb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639BA4-B706-4DA4-808F-114195E9725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70923" y="4217997"/>
            <a:ext cx="22679" cy="451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9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Gyártsunk 3D játékobjektumot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952750" cy="4351338"/>
          </a:xfrm>
        </p:spPr>
        <p:txBody>
          <a:bodyPr/>
          <a:lstStyle/>
          <a:p>
            <a:r>
              <a:rPr lang="hu-HU" dirty="0"/>
              <a:t>hozzuk létre az anyagokat mindkét </a:t>
            </a:r>
            <a:r>
              <a:rPr lang="hu-HU" dirty="0" err="1"/>
              <a:t>submeshre</a:t>
            </a:r>
            <a:endParaRPr lang="en-US" dirty="0"/>
          </a:p>
          <a:p>
            <a:pPr lvl="1"/>
            <a:r>
              <a:rPr lang="hu-HU" dirty="0"/>
              <a:t>ugyanaz a program, más textúra</a:t>
            </a:r>
            <a:endParaRPr lang="en-US" dirty="0"/>
          </a:p>
          <a:p>
            <a:r>
              <a:rPr lang="hu-HU" dirty="0"/>
              <a:t>game </a:t>
            </a:r>
            <a:r>
              <a:rPr lang="hu-HU" dirty="0" err="1"/>
              <a:t>object</a:t>
            </a:r>
            <a:r>
              <a:rPr lang="hu-HU" dirty="0"/>
              <a:t> létrehozása több </a:t>
            </a:r>
            <a:r>
              <a:rPr lang="hu-HU" dirty="0" err="1"/>
              <a:t>meshsel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1851" y="1825625"/>
            <a:ext cx="5772150" cy="5032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slowpoke.json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colorTexture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YadonEye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 (2D kamerától is függ)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676399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83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15492</TotalTime>
  <Words>2315</Words>
  <Application>Microsoft Office PowerPoint</Application>
  <PresentationFormat>On-screen Show (4:3)</PresentationFormat>
  <Paragraphs>344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Whipsmart</vt:lpstr>
      <vt:lpstr>Calibri</vt:lpstr>
      <vt:lpstr>Consolas</vt:lpstr>
      <vt:lpstr>Office Theme</vt:lpstr>
      <vt:lpstr>Mesh from file, PerspectiveCamera, CubeTexture</vt:lpstr>
      <vt:lpstr>Geometria JSON-ból</vt:lpstr>
      <vt:lpstr>Geometria JSON-ból</vt:lpstr>
      <vt:lpstr>Index buffer</vt:lpstr>
      <vt:lpstr>JsonLoader.kt</vt:lpstr>
      <vt:lpstr>JsonLoader.kt</vt:lpstr>
      <vt:lpstr>JsonLoader.kt</vt:lpstr>
      <vt:lpstr>Gyártsunk 3D játékobjektumot</vt:lpstr>
      <vt:lpstr>Várt eredmény (2D kamerától is függ)</vt:lpstr>
      <vt:lpstr>3D kamera</vt:lpstr>
      <vt:lpstr>PerspectiveCamera.kt – import</vt:lpstr>
      <vt:lpstr>PerspectiveCamera.kt – kameraparaméterek</vt:lpstr>
      <vt:lpstr>PerspectiveCamera.kt – számítható értékek</vt:lpstr>
      <vt:lpstr>PerspectiveCamera.kt – mozgás</vt:lpstr>
      <vt:lpstr>PerspectiveCamera.kt – init</vt:lpstr>
      <vt:lpstr>PerspectiveCamera.kt – update, view</vt:lpstr>
      <vt:lpstr>PerspectiveCamera.kt – update, proj</vt:lpstr>
      <vt:lpstr>PerspectiveCamera.kt – update, rayDirMatrix</vt:lpstr>
      <vt:lpstr>PerspectiveCamera.kt – aspect ratio (már a 2D kamerának is volt, meg is van hívva)</vt:lpstr>
      <vt:lpstr>PerspectiveCamera.kt – move</vt:lpstr>
      <vt:lpstr>PerspectiveCamera.kt – egéresemények FELADAT: meg is kell hívni őket</vt:lpstr>
      <vt:lpstr>Rakjuk össze!</vt:lpstr>
      <vt:lpstr>rayDirMatrix számítása</vt:lpstr>
      <vt:lpstr>Sugárirány kiszámítása NDC-ből</vt:lpstr>
      <vt:lpstr>Környezet megjelenítése háttérként</vt:lpstr>
      <vt:lpstr>Doboztextúra</vt:lpstr>
      <vt:lpstr>TextureCube.kt – mint a Texture2D</vt:lpstr>
      <vt:lpstr>TextureCube.kt – mint a Texture2D, de hat képre</vt:lpstr>
      <vt:lpstr>Ne felejtsük el</vt:lpstr>
      <vt:lpstr>Várt eredmény</vt:lpstr>
      <vt:lpstr>Végtelen sík</vt:lpstr>
      <vt:lpstr>Végtelen sík textúrázása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Szécsi László</cp:lastModifiedBy>
  <cp:revision>151</cp:revision>
  <dcterms:created xsi:type="dcterms:W3CDTF">2017-01-23T15:49:11Z</dcterms:created>
  <dcterms:modified xsi:type="dcterms:W3CDTF">2022-03-07T22:19:20Z</dcterms:modified>
</cp:coreProperties>
</file>