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8"/>
  </p:notesMasterIdLst>
  <p:sldIdLst>
    <p:sldId id="437" r:id="rId3"/>
    <p:sldId id="480" r:id="rId4"/>
    <p:sldId id="481" r:id="rId5"/>
    <p:sldId id="482" r:id="rId6"/>
    <p:sldId id="483" r:id="rId7"/>
    <p:sldId id="484"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98" r:id="rId22"/>
    <p:sldId id="499" r:id="rId23"/>
    <p:sldId id="500" r:id="rId24"/>
    <p:sldId id="501" r:id="rId25"/>
    <p:sldId id="502" r:id="rId26"/>
    <p:sldId id="509" r:id="rId27"/>
    <p:sldId id="510" r:id="rId28"/>
    <p:sldId id="511" r:id="rId29"/>
    <p:sldId id="512" r:id="rId30"/>
    <p:sldId id="513" r:id="rId31"/>
    <p:sldId id="514" r:id="rId32"/>
    <p:sldId id="521" r:id="rId33"/>
    <p:sldId id="533" r:id="rId34"/>
    <p:sldId id="352" r:id="rId35"/>
    <p:sldId id="353" r:id="rId36"/>
    <p:sldId id="561" r:id="rId37"/>
    <p:sldId id="567" r:id="rId38"/>
    <p:sldId id="534" r:id="rId39"/>
    <p:sldId id="535" r:id="rId40"/>
    <p:sldId id="536" r:id="rId41"/>
    <p:sldId id="537" r:id="rId42"/>
    <p:sldId id="538" r:id="rId43"/>
    <p:sldId id="539" r:id="rId44"/>
    <p:sldId id="540" r:id="rId45"/>
    <p:sldId id="541" r:id="rId46"/>
    <p:sldId id="526" r:id="rId47"/>
    <p:sldId id="527" r:id="rId48"/>
    <p:sldId id="528" r:id="rId49"/>
    <p:sldId id="529" r:id="rId50"/>
    <p:sldId id="530" r:id="rId51"/>
    <p:sldId id="531" r:id="rId52"/>
    <p:sldId id="532" r:id="rId53"/>
    <p:sldId id="542" r:id="rId54"/>
    <p:sldId id="543" r:id="rId55"/>
    <p:sldId id="544" r:id="rId56"/>
    <p:sldId id="545" r:id="rId57"/>
    <p:sldId id="546" r:id="rId58"/>
    <p:sldId id="547" r:id="rId59"/>
    <p:sldId id="548" r:id="rId60"/>
    <p:sldId id="549" r:id="rId61"/>
    <p:sldId id="515" r:id="rId62"/>
    <p:sldId id="516" r:id="rId63"/>
    <p:sldId id="517" r:id="rId64"/>
    <p:sldId id="518" r:id="rId65"/>
    <p:sldId id="519" r:id="rId66"/>
    <p:sldId id="5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72376" autoAdjust="0"/>
  </p:normalViewPr>
  <p:slideViewPr>
    <p:cSldViewPr snapToGrid="0">
      <p:cViewPr varScale="1">
        <p:scale>
          <a:sx n="95" d="100"/>
          <a:sy n="95" d="100"/>
        </p:scale>
        <p:origin x="396" y="120"/>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virtual reality systems virtual objects live in the computer memory. A virtual object has its own state that is updated according to the behavior of this object, based on </a:t>
            </a:r>
            <a:r>
              <a:rPr lang="hu-HU" altLang="en-US" dirty="0" err="1"/>
              <a:t>its</a:t>
            </a:r>
            <a:r>
              <a:rPr lang="en-US" altLang="en-US" dirty="0"/>
              <a:t> current state, the states of other objects (</a:t>
            </a:r>
            <a:r>
              <a:rPr lang="hu-HU" altLang="en-US" dirty="0" err="1"/>
              <a:t>objects</a:t>
            </a:r>
            <a:r>
              <a:rPr lang="en-US" altLang="en-US" dirty="0"/>
              <a:t> interact) and general laws that are respected by everyone. As a result, the states of objects are</a:t>
            </a:r>
            <a:r>
              <a:rPr lang="hu-HU" altLang="en-US" dirty="0"/>
              <a:t> </a:t>
            </a:r>
            <a:r>
              <a:rPr lang="hu-HU" altLang="en-US" dirty="0" err="1"/>
              <a:t>modified</a:t>
            </a:r>
            <a:r>
              <a:rPr lang="hu-HU" altLang="en-US" dirty="0"/>
              <a:t>. </a:t>
            </a:r>
            <a:r>
              <a:rPr lang="hu-HU" altLang="en-US" dirty="0" err="1"/>
              <a:t>As</a:t>
            </a:r>
            <a:r>
              <a:rPr lang="hu-HU" altLang="en-US" dirty="0"/>
              <a:t> </a:t>
            </a:r>
            <a:r>
              <a:rPr lang="hu-HU" altLang="en-US" dirty="0" err="1"/>
              <a:t>time</a:t>
            </a:r>
            <a:r>
              <a:rPr lang="hu-HU" altLang="en-US" dirty="0"/>
              <a:t> </a:t>
            </a:r>
            <a:r>
              <a:rPr lang="hu-HU" altLang="en-US" dirty="0" err="1"/>
              <a:t>flies</a:t>
            </a:r>
            <a:r>
              <a:rPr lang="hu-HU" altLang="en-US" dirty="0"/>
              <a:t>, </a:t>
            </a:r>
            <a:r>
              <a:rPr lang="hu-HU" altLang="en-US" dirty="0" err="1"/>
              <a:t>the</a:t>
            </a:r>
            <a:r>
              <a:rPr lang="hu-HU" altLang="en-US" dirty="0"/>
              <a:t> </a:t>
            </a:r>
            <a:r>
              <a:rPr lang="hu-HU" altLang="en-US" dirty="0" err="1"/>
              <a:t>virtual</a:t>
            </a:r>
            <a:r>
              <a:rPr lang="hu-HU" altLang="en-US" dirty="0"/>
              <a:t> </a:t>
            </a:r>
            <a:r>
              <a:rPr lang="hu-HU" altLang="en-US" dirty="0" err="1"/>
              <a:t>world</a:t>
            </a:r>
            <a:r>
              <a:rPr lang="hu-HU" altLang="en-US" dirty="0"/>
              <a:t> </a:t>
            </a:r>
            <a:r>
              <a:rPr lang="hu-HU" altLang="en-US" dirty="0" err="1"/>
              <a:t>comes</a:t>
            </a:r>
            <a:r>
              <a:rPr lang="hu-HU" altLang="en-US" dirty="0"/>
              <a:t> </a:t>
            </a:r>
            <a:r>
              <a:rPr lang="hu-HU" altLang="en-US" dirty="0" err="1"/>
              <a:t>alive</a:t>
            </a:r>
            <a:r>
              <a:rPr lang="hu-HU" altLang="en-US" dirty="0"/>
              <a:t> and </a:t>
            </a:r>
            <a:r>
              <a:rPr lang="hu-HU" altLang="en-US" dirty="0" err="1"/>
              <a:t>object</a:t>
            </a:r>
            <a:r>
              <a:rPr lang="hu-HU" altLang="en-US" dirty="0"/>
              <a:t> </a:t>
            </a:r>
            <a:r>
              <a:rPr lang="hu-HU" altLang="en-US" dirty="0" err="1"/>
              <a:t>states</a:t>
            </a:r>
            <a:r>
              <a:rPr lang="hu-HU" altLang="en-US" dirty="0"/>
              <a:t> </a:t>
            </a:r>
            <a:r>
              <a:rPr lang="hu-HU" altLang="en-US" dirty="0" err="1"/>
              <a:t>are</a:t>
            </a:r>
            <a:r>
              <a:rPr lang="en-US" altLang="en-US" dirty="0"/>
              <a:t> continuously changing in time. </a:t>
            </a:r>
          </a:p>
          <a:p>
            <a:endParaRPr lang="en-US" altLang="en-US" dirty="0"/>
          </a:p>
          <a:p>
            <a:r>
              <a:rPr lang="en-US" altLang="en-US" dirty="0"/>
              <a:t>To immerse the user into this virtual world, a special object, called the </a:t>
            </a:r>
            <a:r>
              <a:rPr lang="en-US" altLang="en-US" b="1" dirty="0"/>
              <a:t>avatar</a:t>
            </a:r>
            <a:r>
              <a:rPr lang="en-US" altLang="en-US" dirty="0"/>
              <a:t>, is also placed here. The avatar is like any other virtual object with two special properties. The avatar is controlled via the user input (e.g. keyboard or mouse) and the virtual world is periodically photographed from the point of view of the avatar, displaying the image for the user. If at least 20 images are generated in each second, the user feels that he is in the virtual world since he is informed about everything without noticeable delay.  </a:t>
            </a:r>
          </a:p>
        </p:txBody>
      </p:sp>
    </p:spTree>
    <p:extLst>
      <p:ext uri="{BB962C8B-B14F-4D97-AF65-F5344CB8AC3E}">
        <p14:creationId xmlns:p14="http://schemas.microsoft.com/office/powerpoint/2010/main" val="1150970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geometric definition of the dot product, it is a useful tool when we wish separate a vector v into the sum of two component, one perpendicular and one parallel to a given direction n.</a:t>
            </a:r>
          </a:p>
          <a:p>
            <a:endParaRPr lang="en-US" dirty="0"/>
          </a:p>
          <a:p>
            <a:r>
              <a:rPr lang="en-US" dirty="0"/>
              <a:t>v</a:t>
            </a:r>
            <a:r>
              <a:rPr lang="en-US" baseline="0" dirty="0"/>
              <a:t> dot n is, by definition, |v||</a:t>
            </a:r>
            <a:r>
              <a:rPr lang="en-US" baseline="0" dirty="0" err="1"/>
              <a:t>n|cos</a:t>
            </a:r>
            <a:r>
              <a:rPr lang="en-US" baseline="0" dirty="0"/>
              <a:t> theta</a:t>
            </a:r>
            <a:r>
              <a:rPr lang="en-US" sz="1200" i="0" dirty="0">
                <a:solidFill>
                  <a:srgbClr val="FF0000"/>
                </a:solidFill>
                <a:latin typeface="Symbol" pitchFamily="18" charset="2"/>
              </a:rPr>
              <a:t>, where, if n is normalized, |n| is one. Given</a:t>
            </a:r>
            <a:r>
              <a:rPr lang="en-US" sz="1200" i="0" baseline="0" dirty="0">
                <a:solidFill>
                  <a:srgbClr val="FF0000"/>
                </a:solidFill>
                <a:latin typeface="Symbol" pitchFamily="18" charset="2"/>
              </a:rPr>
              <a:t> the trigonometric definition of cosine (adjacent/hypotenuse), cos theta is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|/|v|. That, multiplied by |v|, given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We know the length of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and its direction, so it can be reconstructed by scaling n with |</a:t>
            </a:r>
            <a:r>
              <a:rPr lang="en-US" sz="1200" i="0" baseline="0" dirty="0" err="1">
                <a:solidFill>
                  <a:srgbClr val="FF0000"/>
                </a:solidFill>
                <a:latin typeface="Symbol" pitchFamily="18" charset="2"/>
              </a:rPr>
              <a:t>vn</a:t>
            </a:r>
            <a:r>
              <a:rPr lang="en-US" sz="1200" i="0" baseline="0" dirty="0">
                <a:solidFill>
                  <a:srgbClr val="FF0000"/>
                </a:solidFill>
                <a:latin typeface="Symbol" pitchFamily="18" charset="2"/>
              </a:rPr>
              <a:t>|.</a:t>
            </a:r>
          </a:p>
          <a:p>
            <a:endParaRPr lang="en-US" sz="1200" i="0" baseline="0" dirty="0">
              <a:solidFill>
                <a:srgbClr val="FF0000"/>
              </a:solidFill>
              <a:latin typeface="Symbol" pitchFamily="18" charset="2"/>
            </a:endParaRPr>
          </a:p>
          <a:p>
            <a:r>
              <a:rPr lang="en-US" sz="1200" i="0" baseline="0" dirty="0">
                <a:solidFill>
                  <a:srgbClr val="FF0000"/>
                </a:solidFill>
                <a:latin typeface="Symbol" pitchFamily="18" charset="2"/>
              </a:rPr>
              <a:t>Obtaining </a:t>
            </a:r>
            <a:r>
              <a:rPr lang="en-US" sz="1200" i="0" baseline="0" dirty="0" err="1">
                <a:solidFill>
                  <a:srgbClr val="FF0000"/>
                </a:solidFill>
                <a:latin typeface="Symbol" pitchFamily="18" charset="2"/>
              </a:rPr>
              <a:t>v_rest</a:t>
            </a:r>
            <a:r>
              <a:rPr lang="en-US" sz="1200" i="0" baseline="0" dirty="0">
                <a:solidFill>
                  <a:srgbClr val="FF0000"/>
                </a:solidFill>
                <a:latin typeface="Symbol" pitchFamily="18" charset="2"/>
              </a:rPr>
              <a:t> is just a vector difference.</a:t>
            </a:r>
            <a:endParaRPr lang="en-US" i="0" dirty="0"/>
          </a:p>
          <a:p>
            <a:endParaRPr 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64</a:t>
            </a:fld>
            <a:endParaRPr lang="en-US"/>
          </a:p>
        </p:txBody>
      </p:sp>
    </p:spTree>
    <p:extLst>
      <p:ext uri="{BB962C8B-B14F-4D97-AF65-F5344CB8AC3E}">
        <p14:creationId xmlns:p14="http://schemas.microsoft.com/office/powerpoint/2010/main" val="2607077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often required to find the cosine of an angle between two unit direction vectors.</a:t>
            </a:r>
            <a:r>
              <a:rPr lang="en-US" baseline="0" dirty="0"/>
              <a:t> This tells us whether the directions are perpendicular (cosine is zero), at an acute angle (cosine is positive) or facing away at an obtuse angle (cosine is negative). The cosine is easily obtained as the dot product of the unit-length vectors.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65</a:t>
            </a:fld>
            <a:endParaRPr lang="en-US"/>
          </a:p>
        </p:txBody>
      </p:sp>
    </p:spTree>
    <p:extLst>
      <p:ext uri="{BB962C8B-B14F-4D97-AF65-F5344CB8AC3E}">
        <p14:creationId xmlns:p14="http://schemas.microsoft.com/office/powerpoint/2010/main" val="213875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implement a game, several problems need to be addressed. We should periodically render the evolving scene from the point of view</a:t>
            </a:r>
            <a:r>
              <a:rPr lang="hu-HU" altLang="en-US"/>
              <a:t> of the avatar, which is the field of rendering</a:t>
            </a:r>
            <a:r>
              <a:rPr lang="en-US" altLang="en-US"/>
              <a:t>. The avatar should be controlled by user actions via traditional input devices or by Wii, or by natural motion followed by cameras exploiting vision techniques</a:t>
            </a:r>
            <a:r>
              <a:rPr lang="hu-HU" altLang="en-US"/>
              <a:t>, which is addressed by user interfaces</a:t>
            </a:r>
            <a:r>
              <a:rPr lang="en-US" altLang="en-US"/>
              <a:t>. The virtual world may have objects that aim at long term goals like survival or killing the avatar. These long term goals are targeted by AI methods. Finally, general laws should be applied to all objects. As these laws are often the laws of physics if we want to maintain realism, this step is physical simulation. </a:t>
            </a:r>
            <a:endParaRPr lang="hu-HU" altLang="en-US"/>
          </a:p>
          <a:p>
            <a:endParaRPr lang="hu-HU" altLang="en-US"/>
          </a:p>
          <a:p>
            <a:r>
              <a:rPr lang="hu-HU" altLang="en-US"/>
              <a:t>We emphasize that we may apply the laws of physics if we wish to maintain realism. However, it is not at all obligatory. We may define our own laws.</a:t>
            </a:r>
            <a:endParaRPr lang="en-US" altLang="en-US"/>
          </a:p>
        </p:txBody>
      </p:sp>
    </p:spTree>
    <p:extLst>
      <p:ext uri="{BB962C8B-B14F-4D97-AF65-F5344CB8AC3E}">
        <p14:creationId xmlns:p14="http://schemas.microsoft.com/office/powerpoint/2010/main" val="403073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a:t>So , an object in the virtual world should implement these abstract messages. Note that state change happens in two steps, first in ControlIt that prepares for the state change while interacting with the others then in AnimateIt that actually sets the new state including the new position and orientation. The reason of this separation is consistent simulation. Assume that we merge these operations, so an object immediately modifies its state. It would mean that during interaction objects processed earlier see the old state of other objects, while objects processed later see the already modified state. Thus, the simulation would not be consistent and the result would depend on the order of object processing.</a:t>
            </a:r>
            <a:endParaRPr lang="en-US" altLang="en-US"/>
          </a:p>
        </p:txBody>
      </p:sp>
    </p:spTree>
    <p:extLst>
      <p:ext uri="{BB962C8B-B14F-4D97-AF65-F5344CB8AC3E}">
        <p14:creationId xmlns:p14="http://schemas.microsoft.com/office/powerpoint/2010/main" val="184364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Game objects are in their community and should be stored in a collection, which is called the </a:t>
            </a:r>
            <a:r>
              <a:rPr lang="en-US" altLang="en-US" b="1" dirty="0"/>
              <a:t>scene graph</a:t>
            </a:r>
            <a:r>
              <a:rPr lang="en-US" altLang="en-US" dirty="0"/>
              <a:t>.  This collection is dynamic (we wish to kill) and heterogeneous since there are different types of objects in the same community (they are different but are always compatible with the </a:t>
            </a:r>
            <a:r>
              <a:rPr lang="en-US" altLang="en-US" b="1" dirty="0" err="1"/>
              <a:t>GameObject</a:t>
            </a:r>
            <a:r>
              <a:rPr lang="en-US" altLang="en-US" b="1" dirty="0"/>
              <a:t> </a:t>
            </a:r>
            <a:r>
              <a:rPr lang="en-US" altLang="en-US" dirty="0"/>
              <a:t>class, so their type is derived from this base class).</a:t>
            </a:r>
          </a:p>
          <a:p>
            <a:endParaRPr lang="en-US" altLang="en-US" dirty="0"/>
          </a:p>
          <a:p>
            <a:r>
              <a:rPr lang="en-US" altLang="en-US" dirty="0"/>
              <a:t>A possible data structure is </a:t>
            </a:r>
            <a:r>
              <a:rPr lang="hu-HU" altLang="en-US" dirty="0" err="1"/>
              <a:t>the</a:t>
            </a:r>
            <a:r>
              <a:rPr lang="hu-HU" altLang="en-US" dirty="0"/>
              <a:t> </a:t>
            </a:r>
            <a:r>
              <a:rPr lang="en-US" altLang="en-US" dirty="0"/>
              <a:t>linked list. Should we want to express hierarchical relationships (e.g. a weapon follows its owner, a moon rotates around its planet), this list </a:t>
            </a:r>
            <a:r>
              <a:rPr lang="hu-HU" altLang="en-US" dirty="0"/>
              <a:t>is </a:t>
            </a:r>
            <a:r>
              <a:rPr lang="en-US" altLang="en-US" dirty="0"/>
              <a:t>turned to a tree or a graph.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364061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222616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20</a:t>
            </a:fld>
            <a:endParaRPr lang="en-US" dirty="0"/>
          </a:p>
        </p:txBody>
      </p:sp>
    </p:spTree>
    <p:extLst>
      <p:ext uri="{BB962C8B-B14F-4D97-AF65-F5344CB8AC3E}">
        <p14:creationId xmlns:p14="http://schemas.microsoft.com/office/powerpoint/2010/main" val="78152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check collision between the spaceship and the planet, we check whether any point of the spaceship has penetrated into the sphere of the planet. To simplify calculations, we can check whether the bounding sphere of the space ship and the sphere of the planet have a non empty intersection set. This can be checked by inspecting whether the sum of the radius is greater then the distance of the two sphere centers.</a:t>
            </a:r>
          </a:p>
          <a:p>
            <a:endParaRPr lang="en-US" altLang="en-US"/>
          </a:p>
          <a:p>
            <a:r>
              <a:rPr lang="en-US" altLang="en-US"/>
              <a:t>Collision detection that checks objects for penetration just at discrete time instances is called </a:t>
            </a:r>
            <a:r>
              <a:rPr lang="en-US" altLang="en-US" b="1"/>
              <a:t>discrete collision detection</a:t>
            </a:r>
            <a:r>
              <a:rPr lang="en-US" altLang="en-US"/>
              <a:t>. Discrete collision detection may fail if objects are fast and small. </a:t>
            </a:r>
          </a:p>
        </p:txBody>
      </p:sp>
    </p:spTree>
    <p:extLst>
      <p:ext uri="{BB962C8B-B14F-4D97-AF65-F5344CB8AC3E}">
        <p14:creationId xmlns:p14="http://schemas.microsoft.com/office/powerpoint/2010/main" val="2767653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17330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Vectors can be multiplied in different ways. The first possibility is the scalar product (aka dot or inner product) that assigns a scalar to two vectors. By definition, the resulting scalar is equal to the product of the lengths of the two vectors and the cosine of the angle between them.</a:t>
            </a:r>
          </a:p>
          <a:p>
            <a:endParaRPr lang="en-US" altLang="en-US" dirty="0"/>
          </a:p>
          <a:p>
            <a:r>
              <a:rPr lang="en-US" altLang="en-US" dirty="0"/>
              <a:t>The geometric meaning of scalar product is the length of projection of one vector onto the other, multiplied by the lengths of the other.</a:t>
            </a:r>
          </a:p>
          <a:p>
            <a:endParaRPr lang="en-US" altLang="en-US" dirty="0"/>
          </a:p>
          <a:p>
            <a:r>
              <a:rPr lang="en-US" altLang="en-US" dirty="0"/>
              <a:t>Scalar product is commutative (symmetric), which is obvious from the definition.</a:t>
            </a:r>
          </a:p>
          <a:p>
            <a:r>
              <a:rPr lang="en-US" altLang="en-US" dirty="0"/>
              <a:t>Scalar product is distributive on the vector addition, which can be proven by looking at the geometric interpretation. Projection is obviously distributive (the projection of the sum of two vectors is the same as the sum of the two projections.</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60</a:t>
            </a:fld>
            <a:endParaRPr lang="en-US"/>
          </a:p>
        </p:txBody>
      </p:sp>
    </p:spTree>
    <p:extLst>
      <p:ext uri="{BB962C8B-B14F-4D97-AF65-F5344CB8AC3E}">
        <p14:creationId xmlns:p14="http://schemas.microsoft.com/office/powerpoint/2010/main" val="280363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242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260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38567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55157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3860163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460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676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5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97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3/18/2021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3/18/2021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808077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7.xml"/><Relationship Id="rId7" Type="http://schemas.openxmlformats.org/officeDocument/2006/relationships/image" Target="../media/image11.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8.xml"/><Relationship Id="rId9"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1.xml"/><Relationship Id="rId7" Type="http://schemas.openxmlformats.org/officeDocument/2006/relationships/notesSlide" Target="../notesSlides/notesSlide9.xml"/><Relationship Id="rId12" Type="http://schemas.openxmlformats.org/officeDocument/2006/relationships/image" Target="../media/image1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13.xml"/><Relationship Id="rId10" Type="http://schemas.openxmlformats.org/officeDocument/2006/relationships/image" Target="../media/image16.png"/><Relationship Id="rId4" Type="http://schemas.openxmlformats.org/officeDocument/2006/relationships/tags" Target="../tags/tag12.xml"/><Relationship Id="rId9"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tags" Target="../tags/tag18.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10.xml"/><Relationship Id="rId5" Type="http://schemas.openxmlformats.org/officeDocument/2006/relationships/tags" Target="../tags/tag21.xml"/><Relationship Id="rId15" Type="http://schemas.openxmlformats.org/officeDocument/2006/relationships/image" Target="../media/image16.png"/><Relationship Id="rId10" Type="http://schemas.openxmlformats.org/officeDocument/2006/relationships/slideLayout" Target="../slideLayouts/slideLayout6.xml"/><Relationship Id="rId19" Type="http://schemas.openxmlformats.org/officeDocument/2006/relationships/image" Target="../media/image28.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24.png"/></Relationships>
</file>

<file path=ppt/slides/_rels/slide6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8.xml"/><Relationship Id="rId7" Type="http://schemas.openxmlformats.org/officeDocument/2006/relationships/notesSlide" Target="../notesSlides/notesSlide11.xml"/><Relationship Id="rId12" Type="http://schemas.openxmlformats.org/officeDocument/2006/relationships/image" Target="../media/image16.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6.xml"/><Relationship Id="rId11" Type="http://schemas.openxmlformats.org/officeDocument/2006/relationships/image" Target="../media/image33.png"/><Relationship Id="rId5" Type="http://schemas.openxmlformats.org/officeDocument/2006/relationships/tags" Target="../tags/tag30.xml"/><Relationship Id="rId10" Type="http://schemas.openxmlformats.org/officeDocument/2006/relationships/image" Target="../media/image32.png"/><Relationship Id="rId4" Type="http://schemas.openxmlformats.org/officeDocument/2006/relationships/tags" Target="../tags/tag29.xml"/><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Game Physics</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position directly</a:t>
            </a:r>
          </a:p>
        </p:txBody>
      </p:sp>
      <p:sp>
        <p:nvSpPr>
          <p:cNvPr id="4" name="TextBox 3"/>
          <p:cNvSpPr txBox="1"/>
          <p:nvPr/>
        </p:nvSpPr>
        <p:spPr>
          <a:xfrm>
            <a:off x="501435" y="3139709"/>
            <a:ext cx="11690565" cy="523220"/>
          </a:xfrm>
          <a:prstGeom prst="rect">
            <a:avLst/>
          </a:prstGeom>
          <a:noFill/>
        </p:spPr>
        <p:txBody>
          <a:bodyPr wrap="square" rtlCol="0">
            <a:spAutoFit/>
          </a:bodyPr>
          <a:lstStyle/>
          <a:p>
            <a:r>
              <a:rPr lang="en-US" sz="2800" dirty="0">
                <a:latin typeface="Consolas" panose="020B0609020204030204" pitchFamily="49" charset="0"/>
              </a:rPr>
              <a:t>http://</a:t>
            </a:r>
            <a:r>
              <a:rPr lang="hu-HU" sz="2800" dirty="0" err="1">
                <a:latin typeface="Consolas" panose="020B0609020204030204" pitchFamily="49" charset="0"/>
              </a:rPr>
              <a:t>cg.iit.bme.hu</a:t>
            </a:r>
            <a:r>
              <a:rPr lang="en-US" sz="2800" dirty="0">
                <a:latin typeface="Consolas" panose="020B0609020204030204" pitchFamily="49" charset="0"/>
              </a:rPr>
              <a:t>:8082?name=</a:t>
            </a:r>
            <a:r>
              <a:rPr lang="hu-HU" sz="2800" dirty="0" err="1">
                <a:latin typeface="Consolas" panose="020B0609020204030204" pitchFamily="49" charset="0"/>
              </a:rPr>
              <a:t>Chanha</a:t>
            </a:r>
            <a:r>
              <a:rPr lang="en-US" sz="2800" dirty="0">
                <a:latin typeface="Consolas" panose="020B0609020204030204" pitchFamily="49" charset="0"/>
              </a:rPr>
              <a:t>&amp;</a:t>
            </a:r>
            <a:r>
              <a:rPr lang="en-US" sz="2800" dirty="0" err="1">
                <a:latin typeface="Consolas" panose="020B0609020204030204" pitchFamily="49" charset="0"/>
              </a:rPr>
              <a:t>ip</a:t>
            </a:r>
            <a:r>
              <a:rPr lang="en-US" sz="2800" dirty="0">
                <a:latin typeface="Consolas" panose="020B0609020204030204" pitchFamily="49" charset="0"/>
              </a:rPr>
              <a:t>=</a:t>
            </a:r>
            <a:r>
              <a:rPr lang="hu-HU" sz="2800" dirty="0" err="1">
                <a:latin typeface="Consolas" panose="020B0609020204030204" pitchFamily="49" charset="0"/>
              </a:rPr>
              <a:t>cg.iit.bme.hu</a:t>
            </a:r>
            <a:endParaRPr lang="en-US" sz="4000" dirty="0">
              <a:latin typeface="Consolas" panose="020B0609020204030204" pitchFamily="49" charset="0"/>
            </a:endParaRPr>
          </a:p>
        </p:txBody>
      </p:sp>
      <p:sp>
        <p:nvSpPr>
          <p:cNvPr id="3" name="TextBox 2"/>
          <p:cNvSpPr txBox="1"/>
          <p:nvPr/>
        </p:nvSpPr>
        <p:spPr>
          <a:xfrm>
            <a:off x="5850542" y="2112021"/>
            <a:ext cx="3141392" cy="369332"/>
          </a:xfrm>
          <a:prstGeom prst="rect">
            <a:avLst/>
          </a:prstGeom>
          <a:noFill/>
        </p:spPr>
        <p:txBody>
          <a:bodyPr wrap="square" rtlCol="0">
            <a:spAutoFit/>
          </a:bodyPr>
          <a:lstStyle/>
          <a:p>
            <a:r>
              <a:rPr lang="en-US" dirty="0"/>
              <a:t>{</a:t>
            </a:r>
            <a:r>
              <a:rPr lang="en-US" dirty="0" err="1"/>
              <a:t>Sidhant|Mike|Chanha|Takuto</a:t>
            </a:r>
            <a:r>
              <a:rPr lang="en-US" dirty="0"/>
              <a:t>}</a:t>
            </a:r>
          </a:p>
        </p:txBody>
      </p:sp>
      <p:cxnSp>
        <p:nvCxnSpPr>
          <p:cNvPr id="6" name="Straight Arrow Connector 5"/>
          <p:cNvCxnSpPr>
            <a:stCxn id="3" idx="2"/>
          </p:cNvCxnSpPr>
          <p:nvPr/>
        </p:nvCxnSpPr>
        <p:spPr>
          <a:xfrm flipH="1">
            <a:off x="7404216" y="2481353"/>
            <a:ext cx="17022" cy="747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15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66879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equations of motion</a:t>
            </a:r>
          </a:p>
        </p:txBody>
      </p:sp>
      <p:sp>
        <p:nvSpPr>
          <p:cNvPr id="144387" name="Rectangle 3"/>
          <p:cNvSpPr>
            <a:spLocks noGrp="1" noChangeArrowheads="1"/>
          </p:cNvSpPr>
          <p:nvPr>
            <p:ph type="body" idx="1"/>
          </p:nvPr>
        </p:nvSpPr>
        <p:spPr/>
        <p:txBody>
          <a:bodyPr>
            <a:normAutofit/>
          </a:bodyPr>
          <a:lstStyle/>
          <a:p>
            <a:pPr>
              <a:buFontTx/>
              <a:buNone/>
            </a:pPr>
            <a:endParaRPr lang="en-US" sz="7200" b="1" i="1" dirty="0">
              <a:latin typeface="Times New Roman" pitchFamily="18" charset="0"/>
              <a:cs typeface="Times New Roman" pitchFamily="18" charset="0"/>
            </a:endParaRPr>
          </a:p>
          <a:p>
            <a:pPr>
              <a:buFontTx/>
              <a:buNone/>
            </a:pPr>
            <a:endParaRPr lang="en-US" sz="7200" b="1" i="1" dirty="0">
              <a:latin typeface="Times New Roman" pitchFamily="18" charset="0"/>
              <a:cs typeface="Times New Roman" pitchFamily="18" charset="0"/>
            </a:endParaRPr>
          </a:p>
          <a:p>
            <a:pPr>
              <a:buFontTx/>
              <a:buNone/>
            </a:pPr>
            <a:r>
              <a:rPr lang="en-US" sz="7200" b="1" i="1" dirty="0">
                <a:latin typeface="Times New Roman" pitchFamily="18" charset="0"/>
                <a:cs typeface="Times New Roman" pitchFamily="18" charset="0"/>
              </a:rPr>
              <a:t>x</a:t>
            </a:r>
            <a:r>
              <a:rPr lang="en-US" sz="7200" dirty="0">
                <a:latin typeface="Times New Roman" pitchFamily="18" charset="0"/>
                <a:cs typeface="Times New Roman" pitchFamily="18" charset="0"/>
              </a:rPr>
              <a:t> = ∫ </a:t>
            </a:r>
            <a:r>
              <a:rPr lang="en-US" sz="7200" b="1" i="1" dirty="0">
                <a:latin typeface="Times New Roman" pitchFamily="18" charset="0"/>
                <a:cs typeface="Times New Roman" pitchFamily="18" charset="0"/>
              </a:rPr>
              <a:t>v</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d</a:t>
            </a:r>
            <a:r>
              <a:rPr lang="en-US" sz="7200" i="1" dirty="0" err="1">
                <a:latin typeface="Times New Roman" pitchFamily="18" charset="0"/>
                <a:cs typeface="Times New Roman" pitchFamily="18" charset="0"/>
              </a:rPr>
              <a:t>t</a:t>
            </a:r>
            <a:endParaRPr lang="en-US" sz="7200" i="1" dirty="0">
              <a:latin typeface="Times New Roman" pitchFamily="18" charset="0"/>
              <a:cs typeface="Times New Roman" pitchFamily="18" charset="0"/>
            </a:endParaRPr>
          </a:p>
          <a:p>
            <a:pPr>
              <a:buFontTx/>
              <a:buNone/>
            </a:pP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371876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t>Euler </a:t>
            </a:r>
            <a:r>
              <a:rPr lang="en-US" dirty="0" err="1"/>
              <a:t>integr</a:t>
            </a:r>
            <a:r>
              <a:rPr lang="hu-HU" dirty="0" err="1"/>
              <a:t>ation</a:t>
            </a:r>
            <a:endParaRPr lang="en-US" dirty="0"/>
          </a:p>
        </p:txBody>
      </p:sp>
      <p:sp>
        <p:nvSpPr>
          <p:cNvPr id="145411" name="Rectangle 3"/>
          <p:cNvSpPr>
            <a:spLocks noGrp="1" noChangeArrowheads="1"/>
          </p:cNvSpPr>
          <p:nvPr>
            <p:ph type="body" idx="1"/>
          </p:nvPr>
        </p:nvSpPr>
        <p:spPr/>
        <p:txBody>
          <a:bodyPr/>
          <a:lstStyle/>
          <a:p>
            <a:r>
              <a:rPr lang="hu-HU" dirty="0" err="1"/>
              <a:t>we</a:t>
            </a:r>
            <a:r>
              <a:rPr lang="hu-HU" dirty="0"/>
              <a:t> </a:t>
            </a:r>
            <a:r>
              <a:rPr lang="hu-HU" dirty="0" err="1"/>
              <a:t>find</a:t>
            </a:r>
            <a:r>
              <a:rPr lang="hu-HU" dirty="0"/>
              <a:t> </a:t>
            </a:r>
            <a:r>
              <a:rPr lang="hu-HU" dirty="0" err="1"/>
              <a:t>the</a:t>
            </a:r>
            <a:r>
              <a:rPr lang="hu-HU" dirty="0"/>
              <a:t> </a:t>
            </a:r>
            <a:r>
              <a:rPr lang="hu-HU" dirty="0" err="1"/>
              <a:t>next</a:t>
            </a:r>
            <a:r>
              <a:rPr lang="hu-HU" dirty="0"/>
              <a:t> </a:t>
            </a:r>
            <a:r>
              <a:rPr lang="hu-HU" dirty="0" err="1"/>
              <a:t>value</a:t>
            </a:r>
            <a:r>
              <a:rPr lang="hu-HU" dirty="0"/>
              <a:t> </a:t>
            </a:r>
            <a:r>
              <a:rPr lang="hu-HU" dirty="0" err="1"/>
              <a:t>assuming</a:t>
            </a:r>
            <a:r>
              <a:rPr lang="hu-HU" dirty="0"/>
              <a:t> </a:t>
            </a:r>
            <a:r>
              <a:rPr lang="hu-HU" dirty="0" err="1"/>
              <a:t>the</a:t>
            </a:r>
            <a:r>
              <a:rPr lang="hu-HU" dirty="0"/>
              <a:t> </a:t>
            </a:r>
            <a:r>
              <a:rPr lang="hu-HU" dirty="0" err="1"/>
              <a:t>derivatives</a:t>
            </a:r>
            <a:r>
              <a:rPr lang="hu-HU" dirty="0"/>
              <a:t> </a:t>
            </a:r>
            <a:r>
              <a:rPr lang="hu-HU" dirty="0" err="1"/>
              <a:t>were</a:t>
            </a:r>
            <a:r>
              <a:rPr lang="hu-HU" dirty="0"/>
              <a:t> </a:t>
            </a:r>
            <a:r>
              <a:rPr lang="hu-HU" dirty="0" err="1"/>
              <a:t>constant</a:t>
            </a:r>
            <a:r>
              <a:rPr lang="hu-HU" dirty="0"/>
              <a:t> </a:t>
            </a:r>
            <a:r>
              <a:rPr lang="hu-HU" dirty="0" err="1"/>
              <a:t>during</a:t>
            </a:r>
            <a:r>
              <a:rPr lang="hu-HU" dirty="0"/>
              <a:t> </a:t>
            </a:r>
            <a:r>
              <a:rPr lang="hu-HU" dirty="0" err="1"/>
              <a:t>the</a:t>
            </a:r>
            <a:r>
              <a:rPr lang="hu-HU" dirty="0"/>
              <a:t> </a:t>
            </a:r>
            <a:r>
              <a:rPr lang="hu-HU" dirty="0" err="1"/>
              <a:t>dt</a:t>
            </a:r>
            <a:r>
              <a:rPr lang="hu-HU" dirty="0"/>
              <a:t> </a:t>
            </a:r>
            <a:r>
              <a:rPr lang="hu-HU" dirty="0" err="1"/>
              <a:t>time</a:t>
            </a:r>
            <a:r>
              <a:rPr lang="hu-HU" dirty="0"/>
              <a:t> </a:t>
            </a:r>
            <a:r>
              <a:rPr lang="hu-HU" dirty="0" err="1"/>
              <a:t>step</a:t>
            </a:r>
            <a:endParaRPr lang="hu-HU" dirty="0"/>
          </a:p>
          <a:p>
            <a:pPr lvl="1">
              <a:buFont typeface="Arial" charset="0"/>
              <a:buNone/>
            </a:pPr>
            <a:r>
              <a:rPr lang="hu-HU" sz="2800" i="1" dirty="0">
                <a:latin typeface="Times New Roman" pitchFamily="18" charset="0"/>
                <a:cs typeface="Times New Roman" pitchFamily="18" charset="0"/>
              </a:rPr>
              <a:t>f</a:t>
            </a:r>
            <a:r>
              <a:rPr lang="hu-HU" sz="2800" dirty="0">
                <a:latin typeface="Times New Roman" pitchFamily="18" charset="0"/>
                <a:cs typeface="Times New Roman" pitchFamily="18" charset="0"/>
              </a:rPr>
              <a:t>(</a:t>
            </a:r>
            <a:r>
              <a:rPr lang="hu-HU" sz="2800" i="1" dirty="0">
                <a:latin typeface="Times New Roman" pitchFamily="18" charset="0"/>
                <a:cs typeface="Times New Roman" pitchFamily="18" charset="0"/>
              </a:rPr>
              <a:t>t</a:t>
            </a:r>
            <a:r>
              <a:rPr lang="hu-HU" sz="2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hu-HU" sz="2800" dirty="0">
                <a:latin typeface="Times New Roman" pitchFamily="18" charset="0"/>
                <a:cs typeface="Times New Roman" pitchFamily="18" charset="0"/>
              </a:rPr>
              <a: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endParaRPr lang="hu-HU" dirty="0"/>
          </a:p>
          <a:p>
            <a:r>
              <a:rPr lang="hu-HU" dirty="0" err="1"/>
              <a:t>not</a:t>
            </a:r>
            <a:r>
              <a:rPr lang="hu-HU" dirty="0"/>
              <a:t> </a:t>
            </a:r>
            <a:r>
              <a:rPr lang="hu-HU" dirty="0" err="1"/>
              <a:t>stable</a:t>
            </a:r>
            <a:r>
              <a:rPr lang="hu-HU" dirty="0"/>
              <a:t>, </a:t>
            </a:r>
            <a:r>
              <a:rPr lang="hu-HU" dirty="0" err="1"/>
              <a:t>but</a:t>
            </a:r>
            <a:r>
              <a:rPr lang="hu-HU" dirty="0"/>
              <a:t> </a:t>
            </a:r>
            <a:r>
              <a:rPr lang="hu-HU" dirty="0" err="1"/>
              <a:t>simple</a:t>
            </a:r>
            <a:endParaRPr lang="en-US" dirty="0"/>
          </a:p>
        </p:txBody>
      </p:sp>
    </p:spTree>
    <p:extLst>
      <p:ext uri="{BB962C8B-B14F-4D97-AF65-F5344CB8AC3E}">
        <p14:creationId xmlns:p14="http://schemas.microsoft.com/office/powerpoint/2010/main" val="25346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a:p>
            <a:r>
              <a:rPr lang="hu-HU" dirty="0" err="1"/>
              <a:t>mass</a:t>
            </a:r>
            <a:r>
              <a:rPr lang="hu-HU" dirty="0"/>
              <a:t>			</a:t>
            </a:r>
            <a:r>
              <a:rPr lang="hu-HU" dirty="0" err="1"/>
              <a:t>scalar</a:t>
            </a:r>
            <a:r>
              <a:rPr lang="hu-HU" dirty="0"/>
              <a:t> </a:t>
            </a:r>
            <a:r>
              <a:rPr lang="en-US" dirty="0"/>
              <a:t>[</a:t>
            </a:r>
            <a:r>
              <a:rPr lang="hu-HU" dirty="0"/>
              <a:t>kg</a:t>
            </a:r>
            <a:r>
              <a:rPr lang="en-US" dirty="0"/>
              <a:t>]</a:t>
            </a:r>
            <a:endParaRPr lang="hu-HU" dirty="0"/>
          </a:p>
          <a:p>
            <a:pPr>
              <a:buFontTx/>
              <a:buNone/>
            </a:pPr>
            <a:r>
              <a:rPr lang="en-US" dirty="0"/>
              <a:t>     </a:t>
            </a:r>
            <a:r>
              <a:rPr lang="en-US" sz="2400" i="1" dirty="0">
                <a:latin typeface="Times New Roman" pitchFamily="18" charset="0"/>
                <a:cs typeface="Times New Roman" pitchFamily="18" charset="0"/>
              </a:rPr>
              <a:t>m</a:t>
            </a:r>
          </a:p>
          <a:p>
            <a:r>
              <a:rPr lang="en-US" dirty="0">
                <a:solidFill>
                  <a:schemeClr val="bg1">
                    <a:lumMod val="50000"/>
                  </a:schemeClr>
                </a:solidFill>
              </a:rPr>
              <a:t>momentum</a:t>
            </a:r>
            <a:r>
              <a:rPr lang="hu-HU" dirty="0">
                <a:solidFill>
                  <a:schemeClr val="bg1">
                    <a:lumMod val="50000"/>
                  </a:schemeClr>
                </a:solidFill>
              </a:rPr>
              <a:t>		</a:t>
            </a:r>
            <a:r>
              <a:rPr lang="hu-HU" dirty="0" err="1">
                <a:solidFill>
                  <a:schemeClr val="bg1">
                    <a:lumMod val="50000"/>
                  </a:schemeClr>
                </a:solidFill>
              </a:rPr>
              <a:t>scalar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m/s]</a:t>
            </a:r>
            <a:endParaRPr lang="hu-HU" dirty="0">
              <a:solidFill>
                <a:schemeClr val="bg1">
                  <a:lumMod val="50000"/>
                </a:schemeClr>
              </a:solidFill>
            </a:endParaRPr>
          </a:p>
          <a:p>
            <a:pPr>
              <a:buFontTx/>
              <a:buNone/>
            </a:pPr>
            <a:r>
              <a:rPr lang="en-US" sz="2400" dirty="0"/>
              <a:t>      </a:t>
            </a:r>
            <a:r>
              <a:rPr lang="en-US" sz="2400" b="1" i="1" dirty="0">
                <a:solidFill>
                  <a:schemeClr val="bg1">
                    <a:lumMod val="50000"/>
                  </a:schemeClr>
                </a:solidFill>
                <a:latin typeface="Times New Roman" pitchFamily="18" charset="0"/>
                <a:cs typeface="Times New Roman" pitchFamily="18" charset="0"/>
              </a:rPr>
              <a:t>p</a:t>
            </a:r>
            <a:r>
              <a:rPr lang="en-US" sz="2400" i="1" dirty="0">
                <a:solidFill>
                  <a:schemeClr val="bg1">
                    <a:lumMod val="50000"/>
                  </a:schemeClr>
                </a:solidFill>
                <a:latin typeface="Times New Roman" pitchFamily="18" charset="0"/>
                <a:cs typeface="Times New Roman" pitchFamily="18" charset="0"/>
              </a:rPr>
              <a:t> = m</a:t>
            </a:r>
            <a:r>
              <a:rPr lang="en-US" sz="2400" i="1" dirty="0">
                <a:solidFill>
                  <a:schemeClr val="bg1">
                    <a:lumMod val="50000"/>
                  </a:schemeClr>
                </a:solidFill>
                <a:latin typeface="Times New Roman" pitchFamily="18" charset="0"/>
                <a:cs typeface="Times New Roman" pitchFamily="18" charset="0"/>
                <a:sym typeface="Symbol" panose="05050102010706020507" pitchFamily="18" charset="2"/>
              </a:rPr>
              <a:t> </a:t>
            </a:r>
            <a:r>
              <a:rPr lang="en-US" sz="2400" b="1" i="1" dirty="0">
                <a:solidFill>
                  <a:schemeClr val="bg1">
                    <a:lumMod val="50000"/>
                  </a:schemeClr>
                </a:solidFill>
                <a:latin typeface="Times New Roman" pitchFamily="18" charset="0"/>
                <a:cs typeface="Times New Roman" pitchFamily="18" charset="0"/>
              </a:rPr>
              <a:t>v</a:t>
            </a:r>
          </a:p>
        </p:txBody>
      </p:sp>
    </p:spTree>
    <p:extLst>
      <p:ext uri="{BB962C8B-B14F-4D97-AF65-F5344CB8AC3E}">
        <p14:creationId xmlns:p14="http://schemas.microsoft.com/office/powerpoint/2010/main" val="123650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a:t>
            </a:r>
            <a:r>
              <a:rPr lang="hu-HU" dirty="0" err="1"/>
              <a:t>translation</a:t>
            </a:r>
            <a:endParaRPr lang="en-US" dirty="0"/>
          </a:p>
        </p:txBody>
      </p:sp>
      <p:sp>
        <p:nvSpPr>
          <p:cNvPr id="146435" name="Rectangle 3"/>
          <p:cNvSpPr>
            <a:spLocks noGrp="1" noChangeArrowheads="1"/>
          </p:cNvSpPr>
          <p:nvPr>
            <p:ph type="body" idx="1"/>
          </p:nvPr>
        </p:nvSpPr>
        <p:spPr>
          <a:noFill/>
          <a:ln/>
        </p:spPr>
        <p:txBody>
          <a:bodyPr>
            <a:normAutofit/>
          </a:bodyPr>
          <a:lstStyle/>
          <a:p>
            <a:pPr>
              <a:buNone/>
            </a:pPr>
            <a:r>
              <a:rPr lang="en-US" sz="4000" dirty="0"/>
              <a:t>position changes by velocity times time elapsed</a:t>
            </a:r>
          </a:p>
          <a:p>
            <a:pPr>
              <a:buFontTx/>
              <a:buNone/>
            </a:pP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v</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endParaRPr lang="en-US" sz="4000" i="1" dirty="0">
              <a:latin typeface="Times New Roman" pitchFamily="18" charset="0"/>
              <a:cs typeface="Times New Roman" pitchFamily="18" charset="0"/>
            </a:endParaRPr>
          </a:p>
        </p:txBody>
      </p:sp>
    </p:spTree>
    <p:extLst>
      <p:ext uri="{BB962C8B-B14F-4D97-AF65-F5344CB8AC3E}">
        <p14:creationId xmlns:p14="http://schemas.microsoft.com/office/powerpoint/2010/main" val="284375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5" y="1825625"/>
            <a:ext cx="1948987" cy="890708"/>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7" name="Rectangle 3"/>
          <p:cNvSpPr txBox="1">
            <a:spLocks noChangeArrowheads="1"/>
          </p:cNvSpPr>
          <p:nvPr/>
        </p:nvSpPr>
        <p:spPr>
          <a:xfrm>
            <a:off x="5135563" y="1848505"/>
            <a:ext cx="4476750" cy="961034"/>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20" name="Rectangle 11">
            <a:extLst>
              <a:ext uri="{FF2B5EF4-FFF2-40B4-BE49-F238E27FC236}">
                <a16:creationId xmlns:a16="http://schemas.microsoft.com/office/drawing/2014/main" id="{DF7E6D83-F0C8-43A7-93ED-0AD8F409794C}"/>
              </a:ext>
            </a:extLst>
          </p:cNvPr>
          <p:cNvSpPr>
            <a:spLocks noChangeArrowheads="1"/>
          </p:cNvSpPr>
          <p:nvPr/>
        </p:nvSpPr>
        <p:spPr bwMode="auto">
          <a:xfrm>
            <a:off x="1845420" y="2810071"/>
            <a:ext cx="6819245" cy="1906727"/>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000" b="1" dirty="0">
                <a:latin typeface="Courier New" panose="02070309020205020404" pitchFamily="49" charset="0"/>
              </a:rPr>
              <a:t>fun move (dt : Float){</a:t>
            </a:r>
            <a:endParaRPr lang="hu-HU" altLang="en-US" sz="2000" b="1" dirty="0">
              <a:latin typeface="Courier New" panose="02070309020205020404" pitchFamily="49" charset="0"/>
            </a:endParaRPr>
          </a:p>
          <a:p>
            <a:r>
              <a:rPr lang="en-US" altLang="en-US" sz="2000" b="1" dirty="0">
                <a:latin typeface="Courier New" panose="02070309020205020404" pitchFamily="49" charset="0"/>
              </a:rPr>
              <a:t>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a:t>
            </a:r>
            <a:r>
              <a:rPr lang="hu-HU" altLang="en-US" sz="2000" b="1" dirty="0" err="1">
                <a:latin typeface="Courier New" panose="02070309020205020404" pitchFamily="49" charset="0"/>
              </a:rPr>
              <a:t>force</a:t>
            </a:r>
            <a:r>
              <a:rPr lang="en-US" altLang="en-US" sz="2000" b="1" dirty="0">
                <a:latin typeface="Courier New" panose="02070309020205020404" pitchFamily="49" charset="0"/>
              </a:rPr>
              <a:t> *</a:t>
            </a:r>
            <a:r>
              <a:rPr lang="hu-HU" altLang="en-US" sz="2000" b="1" dirty="0">
                <a:latin typeface="Courier New" panose="02070309020205020404" pitchFamily="49" charset="0"/>
              </a:rPr>
              <a:t> </a:t>
            </a:r>
            <a:r>
              <a:rPr lang="en-US" altLang="en-US" sz="2000" b="1" dirty="0" err="1">
                <a:latin typeface="Courier New" panose="02070309020205020404" pitchFamily="49" charset="0"/>
              </a:rPr>
              <a:t>invMass</a:t>
            </a:r>
            <a:endParaRPr lang="hu-HU" altLang="en-US" sz="2000" b="1" dirty="0">
              <a:latin typeface="Courier New" panose="02070309020205020404" pitchFamily="49" charset="0"/>
            </a:endParaRPr>
          </a:p>
          <a:p>
            <a:r>
              <a:rPr lang="hu-HU" altLang="en-US" sz="2000" b="1" dirty="0">
                <a:latin typeface="Courier New" panose="02070309020205020404" pitchFamily="49" charset="0"/>
              </a:rPr>
              <a:t>  </a:t>
            </a:r>
            <a:r>
              <a:rPr lang="hu-HU" altLang="en-US" sz="2000" b="1" dirty="0" err="1">
                <a:latin typeface="Courier New" panose="02070309020205020404" pitchFamily="49" charset="0"/>
              </a:rPr>
              <a:t>velocity</a:t>
            </a:r>
            <a:r>
              <a:rPr lang="en-US" altLang="en-US" sz="2000" b="1" dirty="0">
                <a:latin typeface="Courier New" panose="02070309020205020404" pitchFamily="49" charset="0"/>
              </a:rPr>
              <a:t> +=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dt</a:t>
            </a:r>
          </a:p>
          <a:p>
            <a:r>
              <a:rPr lang="en-US" altLang="en-US" sz="2000" b="1" dirty="0">
                <a:latin typeface="Courier New" panose="02070309020205020404" pitchFamily="49" charset="0"/>
              </a:rPr>
              <a:t>  position += velocity * dt</a:t>
            </a:r>
          </a:p>
          <a:p>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30084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velocity directly</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97720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laws of motion</a:t>
            </a:r>
          </a:p>
        </p:txBody>
      </p:sp>
      <p:sp>
        <p:nvSpPr>
          <p:cNvPr id="144387" name="Rectangle 3"/>
          <p:cNvSpPr>
            <a:spLocks noGrp="1" noChangeArrowheads="1"/>
          </p:cNvSpPr>
          <p:nvPr>
            <p:ph type="body" idx="1"/>
          </p:nvPr>
        </p:nvSpPr>
        <p:spPr/>
        <p:txBody>
          <a:bodyPr/>
          <a:lstStyle/>
          <a:p>
            <a:pPr>
              <a:buFontTx/>
              <a:buNone/>
            </a:pPr>
            <a:r>
              <a:rPr lang="en-US" b="1" i="1" dirty="0">
                <a:latin typeface="Times New Roman" pitchFamily="18" charset="0"/>
                <a:cs typeface="Times New Roman" pitchFamily="18" charset="0"/>
              </a:rPr>
              <a:t>F</a:t>
            </a:r>
            <a:r>
              <a:rPr lang="en-US" dirty="0"/>
              <a:t> is the total force acting on the body</a:t>
            </a:r>
          </a:p>
          <a:p>
            <a:pPr>
              <a:buFontTx/>
              <a:buNone/>
            </a:pPr>
            <a:endParaRPr lang="en-US" b="1"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a = F</a:t>
            </a:r>
            <a:r>
              <a:rPr lang="en-US" i="1" dirty="0">
                <a:latin typeface="Times New Roman" pitchFamily="18" charset="0"/>
                <a:cs typeface="Times New Roman" pitchFamily="18" charset="0"/>
                <a:sym typeface="Symbol" panose="05050102010706020507" pitchFamily="18" charset="2"/>
              </a:rPr>
              <a:t>  m</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65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en-US" dirty="0"/>
              <a:t>integration with acceleration</a:t>
            </a:r>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hu-HU" dirty="0" err="1"/>
              <a:t>force</a:t>
            </a:r>
            <a:r>
              <a:rPr lang="hu-HU" dirty="0"/>
              <a:t> </a:t>
            </a:r>
            <a:r>
              <a:rPr lang="hu-HU" b="1" i="1" dirty="0">
                <a:latin typeface="Times New Roman" pitchFamily="18" charset="0"/>
                <a:cs typeface="Times New Roman" pitchFamily="18" charset="0"/>
              </a:rPr>
              <a:t>F</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FontTx/>
              <a:buNone/>
            </a:pPr>
            <a:r>
              <a:rPr lang="en-US" dirty="0"/>
              <a:t>acceleration is force time inverse mass</a:t>
            </a:r>
          </a:p>
          <a:p>
            <a:pPr>
              <a:buFontTx/>
              <a:buNone/>
            </a:pP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dirty="0"/>
              <a:t>velocity changes by acceleration times time elapsed</a:t>
            </a:r>
          </a:p>
          <a:p>
            <a:pPr>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None/>
            </a:pPr>
            <a:r>
              <a:rPr lang="en-US" dirty="0"/>
              <a:t>position changes by velocity times time elapsed</a:t>
            </a: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06792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6"/>
          <p:cNvSpPr>
            <a:spLocks noChangeArrowheads="1"/>
          </p:cNvSpPr>
          <p:nvPr/>
        </p:nvSpPr>
        <p:spPr bwMode="auto">
          <a:xfrm>
            <a:off x="5105400" y="1524000"/>
            <a:ext cx="5562600" cy="5181600"/>
          </a:xfrm>
          <a:prstGeom prst="rect">
            <a:avLst/>
          </a:prstGeom>
          <a:solidFill>
            <a:schemeClr val="bg1"/>
          </a:solidFill>
          <a:ln w="38100">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pic>
        <p:nvPicPr>
          <p:cNvPr id="33" name="Picture 32"/>
          <p:cNvPicPr>
            <a:picLocks noChangeAspect="1"/>
          </p:cNvPicPr>
          <p:nvPr/>
        </p:nvPicPr>
        <p:blipFill>
          <a:blip r:embed="rId3" cstate="print"/>
          <a:stretch>
            <a:fillRect/>
          </a:stretch>
        </p:blipFill>
        <p:spPr>
          <a:xfrm>
            <a:off x="5791200" y="2667001"/>
            <a:ext cx="685800" cy="603955"/>
          </a:xfrm>
          <a:prstGeom prst="rect">
            <a:avLst/>
          </a:prstGeom>
        </p:spPr>
      </p:pic>
      <p:graphicFrame>
        <p:nvGraphicFramePr>
          <p:cNvPr id="1026" name="Object 44"/>
          <p:cNvGraphicFramePr>
            <a:graphicFrameLocks noChangeAspect="1"/>
          </p:cNvGraphicFramePr>
          <p:nvPr/>
        </p:nvGraphicFramePr>
        <p:xfrm>
          <a:off x="8688389" y="1600200"/>
          <a:ext cx="1914525" cy="1905000"/>
        </p:xfrm>
        <a:graphic>
          <a:graphicData uri="http://schemas.openxmlformats.org/presentationml/2006/ole">
            <mc:AlternateContent xmlns:mc="http://schemas.openxmlformats.org/markup-compatibility/2006">
              <mc:Choice xmlns:v="urn:schemas-microsoft-com:vml" Requires="v">
                <p:oleObj name="Bitkép alakzat" r:id="rId4" imgW="1914286" imgH="1905266" progId="PBrush">
                  <p:embed/>
                </p:oleObj>
              </mc:Choice>
              <mc:Fallback>
                <p:oleObj name="Bitkép alakzat" r:id="rId4" imgW="1914286" imgH="1905266" progId="PBrush">
                  <p:embed/>
                  <p:pic>
                    <p:nvPicPr>
                      <p:cNvPr id="0" name=""/>
                      <p:cNvPicPr>
                        <a:picLocks noChangeAspect="1" noChangeArrowheads="1"/>
                      </p:cNvPicPr>
                      <p:nvPr/>
                    </p:nvPicPr>
                    <p:blipFill>
                      <a:blip r:embed="rId5">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8688389" y="1600200"/>
                        <a:ext cx="19145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pPr>
              <a:defRPr/>
            </a:pPr>
            <a:r>
              <a:rPr lang="hu-HU" dirty="0" err="1"/>
              <a:t>Virtual</a:t>
            </a:r>
            <a:r>
              <a:rPr lang="hu-HU" dirty="0"/>
              <a:t> </a:t>
            </a:r>
            <a:r>
              <a:rPr lang="hu-HU" dirty="0" err="1"/>
              <a:t>reality</a:t>
            </a:r>
            <a:endParaRPr lang="hu-HU" dirty="0"/>
          </a:p>
        </p:txBody>
      </p:sp>
      <p:graphicFrame>
        <p:nvGraphicFramePr>
          <p:cNvPr id="1027" name="Object 3">
            <a:hlinkClick r:id="" action="ppaction://ole?verb=0"/>
          </p:cNvPr>
          <p:cNvGraphicFramePr>
            <a:graphicFrameLocks/>
          </p:cNvGraphicFramePr>
          <p:nvPr/>
        </p:nvGraphicFramePr>
        <p:xfrm>
          <a:off x="1752600" y="2133601"/>
          <a:ext cx="2292350" cy="3317875"/>
        </p:xfrm>
        <a:graphic>
          <a:graphicData uri="http://schemas.openxmlformats.org/presentationml/2006/ole">
            <mc:AlternateContent xmlns:mc="http://schemas.openxmlformats.org/markup-compatibility/2006">
              <mc:Choice xmlns:v="urn:schemas-microsoft-com:vml" Requires="v">
                <p:oleObj name="Klip" r:id="rId6" imgW="3597275" imgH="3390900" progId="">
                  <p:embed/>
                </p:oleObj>
              </mc:Choice>
              <mc:Fallback>
                <p:oleObj name="Klip" r:id="rId6" imgW="3597275" imgH="3390900"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2133601"/>
                        <a:ext cx="229235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5"/>
          <p:cNvSpPr>
            <a:spLocks noChangeShapeType="1"/>
          </p:cNvSpPr>
          <p:nvPr/>
        </p:nvSpPr>
        <p:spPr bwMode="auto">
          <a:xfrm flipV="1">
            <a:off x="3071814" y="4076700"/>
            <a:ext cx="2592387"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1" name="Rectangle 6"/>
          <p:cNvSpPr>
            <a:spLocks noChangeArrowheads="1"/>
          </p:cNvSpPr>
          <p:nvPr/>
        </p:nvSpPr>
        <p:spPr bwMode="auto">
          <a:xfrm>
            <a:off x="5087938" y="5876926"/>
            <a:ext cx="55800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pPr algn="ctr"/>
            <a:r>
              <a:rPr lang="hu-HU" altLang="en-US" sz="2200" b="0" dirty="0" err="1">
                <a:solidFill>
                  <a:srgbClr val="FF0000"/>
                </a:solidFill>
                <a:latin typeface="Whipsmart" pitchFamily="34" charset="0"/>
              </a:rPr>
              <a:t>Virtual</a:t>
            </a:r>
            <a:r>
              <a:rPr lang="hu-HU" altLang="en-US" sz="2200" b="0" dirty="0">
                <a:solidFill>
                  <a:srgbClr val="FF0000"/>
                </a:solidFill>
                <a:latin typeface="Whipsmart" pitchFamily="34" charset="0"/>
              </a:rPr>
              <a:t> </a:t>
            </a:r>
            <a:r>
              <a:rPr lang="hu-HU" altLang="en-US" sz="2200" b="0" dirty="0" err="1">
                <a:solidFill>
                  <a:srgbClr val="FF0000"/>
                </a:solidFill>
                <a:latin typeface="Whipsmart" pitchFamily="34" charset="0"/>
              </a:rPr>
              <a:t>world</a:t>
            </a:r>
            <a:r>
              <a:rPr lang="hu-HU" altLang="en-US" sz="2200" b="0" dirty="0">
                <a:solidFill>
                  <a:srgbClr val="FF0000"/>
                </a:solidFill>
                <a:latin typeface="Whipsmart" pitchFamily="34" charset="0"/>
              </a:rPr>
              <a:t> </a:t>
            </a:r>
            <a:r>
              <a:rPr lang="en-US" altLang="en-US" sz="2200" b="0" dirty="0">
                <a:solidFill>
                  <a:srgbClr val="FF0000"/>
                </a:solidFill>
                <a:latin typeface="Whipsmart" pitchFamily="34" charset="0"/>
              </a:rPr>
              <a:t>= objects + laws</a:t>
            </a:r>
            <a:endParaRPr lang="hu-HU" altLang="en-US" sz="2200" b="0" dirty="0">
              <a:solidFill>
                <a:srgbClr val="FF0000"/>
              </a:solidFill>
              <a:latin typeface="Whipsmart" pitchFamily="34" charset="0"/>
            </a:endParaRPr>
          </a:p>
        </p:txBody>
      </p:sp>
      <p:sp>
        <p:nvSpPr>
          <p:cNvPr id="1032" name="Line 15"/>
          <p:cNvSpPr>
            <a:spLocks noChangeShapeType="1"/>
          </p:cNvSpPr>
          <p:nvPr/>
        </p:nvSpPr>
        <p:spPr bwMode="auto">
          <a:xfrm flipV="1">
            <a:off x="6705600" y="2667000"/>
            <a:ext cx="1752600" cy="4572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3" name="Text Box 20"/>
          <p:cNvSpPr txBox="1">
            <a:spLocks noChangeArrowheads="1"/>
          </p:cNvSpPr>
          <p:nvPr/>
        </p:nvSpPr>
        <p:spPr bwMode="auto">
          <a:xfrm>
            <a:off x="5232401" y="5445126"/>
            <a:ext cx="8515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avatar</a:t>
            </a:r>
            <a:endParaRPr lang="hu-HU" altLang="en-US" sz="2200" b="0" dirty="0">
              <a:latin typeface="Whipsmart" pitchFamily="34" charset="0"/>
            </a:endParaRPr>
          </a:p>
        </p:txBody>
      </p:sp>
      <p:sp>
        <p:nvSpPr>
          <p:cNvPr id="1035" name="Text Box 36"/>
          <p:cNvSpPr txBox="1">
            <a:spLocks noChangeArrowheads="1"/>
          </p:cNvSpPr>
          <p:nvPr/>
        </p:nvSpPr>
        <p:spPr bwMode="auto">
          <a:xfrm>
            <a:off x="3863976" y="4154489"/>
            <a:ext cx="9733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control</a:t>
            </a:r>
            <a:endParaRPr lang="hu-HU" altLang="en-US" sz="2200" b="0" dirty="0">
              <a:latin typeface="Whipsmart" pitchFamily="34" charset="0"/>
            </a:endParaRPr>
          </a:p>
        </p:txBody>
      </p:sp>
      <p:sp>
        <p:nvSpPr>
          <p:cNvPr id="1036" name="Oval 37"/>
          <p:cNvSpPr>
            <a:spLocks noChangeArrowheads="1"/>
          </p:cNvSpPr>
          <p:nvPr/>
        </p:nvSpPr>
        <p:spPr bwMode="auto">
          <a:xfrm>
            <a:off x="5334000" y="2590800"/>
            <a:ext cx="762000" cy="762000"/>
          </a:xfrm>
          <a:prstGeom prst="ellipse">
            <a:avLst/>
          </a:prstGeom>
          <a:solidFill>
            <a:srgbClr val="35C955"/>
          </a:solidFill>
          <a:ln w="12700">
            <a:solidFill>
              <a:srgbClr val="35C955"/>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sp>
        <p:nvSpPr>
          <p:cNvPr id="1037" name="Line 38"/>
          <p:cNvSpPr>
            <a:spLocks noChangeShapeType="1"/>
          </p:cNvSpPr>
          <p:nvPr/>
        </p:nvSpPr>
        <p:spPr bwMode="auto">
          <a:xfrm>
            <a:off x="5715000" y="3352800"/>
            <a:ext cx="0" cy="12192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8" name="Line 39"/>
          <p:cNvSpPr>
            <a:spLocks noChangeShapeType="1"/>
          </p:cNvSpPr>
          <p:nvPr/>
        </p:nvSpPr>
        <p:spPr bwMode="auto">
          <a:xfrm>
            <a:off x="5410200" y="3657600"/>
            <a:ext cx="609600" cy="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9" name="Line 40"/>
          <p:cNvSpPr>
            <a:spLocks noChangeShapeType="1"/>
          </p:cNvSpPr>
          <p:nvPr/>
        </p:nvSpPr>
        <p:spPr bwMode="auto">
          <a:xfrm flipH="1">
            <a:off x="5334000" y="4495800"/>
            <a:ext cx="3810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0" name="Line 41"/>
          <p:cNvSpPr>
            <a:spLocks noChangeShapeType="1"/>
          </p:cNvSpPr>
          <p:nvPr/>
        </p:nvSpPr>
        <p:spPr bwMode="auto">
          <a:xfrm>
            <a:off x="5715000" y="4495800"/>
            <a:ext cx="3048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1" name="Text Box 42"/>
          <p:cNvSpPr txBox="1">
            <a:spLocks noChangeArrowheads="1"/>
          </p:cNvSpPr>
          <p:nvPr/>
        </p:nvSpPr>
        <p:spPr bwMode="auto">
          <a:xfrm>
            <a:off x="3503614" y="2133601"/>
            <a:ext cx="12218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rendering</a:t>
            </a:r>
            <a:endParaRPr lang="hu-HU" altLang="en-US" sz="2200" b="0" dirty="0">
              <a:latin typeface="Whipsmart" pitchFamily="34" charset="0"/>
            </a:endParaRPr>
          </a:p>
        </p:txBody>
      </p:sp>
      <p:sp>
        <p:nvSpPr>
          <p:cNvPr id="1042" name="Line 47"/>
          <p:cNvSpPr>
            <a:spLocks noChangeShapeType="1"/>
          </p:cNvSpPr>
          <p:nvPr/>
        </p:nvSpPr>
        <p:spPr bwMode="auto">
          <a:xfrm flipH="1">
            <a:off x="8077200" y="2971800"/>
            <a:ext cx="381000" cy="10668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3" name="Line 49"/>
          <p:cNvSpPr>
            <a:spLocks noChangeShapeType="1"/>
          </p:cNvSpPr>
          <p:nvPr/>
        </p:nvSpPr>
        <p:spPr bwMode="auto">
          <a:xfrm>
            <a:off x="6934200" y="3581400"/>
            <a:ext cx="958850" cy="65405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4" name="Rectangle 50"/>
          <p:cNvSpPr>
            <a:spLocks noChangeArrowheads="1"/>
          </p:cNvSpPr>
          <p:nvPr/>
        </p:nvSpPr>
        <p:spPr bwMode="auto">
          <a:xfrm>
            <a:off x="7010400" y="2209801"/>
            <a:ext cx="13372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solidFill>
                  <a:srgbClr val="FF0000"/>
                </a:solidFill>
                <a:latin typeface="Whipsmart" pitchFamily="34" charset="0"/>
              </a:rPr>
              <a:t>interaction</a:t>
            </a:r>
            <a:endParaRPr lang="hu-HU" altLang="en-US" sz="2200" b="0" dirty="0">
              <a:solidFill>
                <a:srgbClr val="FF0000"/>
              </a:solidFill>
              <a:latin typeface="Whipsmart" pitchFamily="34" charset="0"/>
            </a:endParaRPr>
          </a:p>
        </p:txBody>
      </p:sp>
      <p:pic>
        <p:nvPicPr>
          <p:cNvPr id="1045" name="Picture 51"/>
          <p:cNvPicPr>
            <a:picLocks noChangeAspect="1" noChangeArrowheads="1"/>
          </p:cNvPicPr>
          <p:nvPr/>
        </p:nvPicPr>
        <p:blipFill>
          <a:blip r:embed="rId8" cstate="print">
            <a:clrChange>
              <a:clrFrom>
                <a:srgbClr val="949494"/>
              </a:clrFrom>
              <a:clrTo>
                <a:srgbClr val="949494">
                  <a:alpha val="0"/>
                </a:srgbClr>
              </a:clrTo>
            </a:clrChange>
            <a:lum bright="-12000"/>
            <a:extLst>
              <a:ext uri="{28A0092B-C50C-407E-A947-70E740481C1C}">
                <a14:useLocalDpi xmlns:a14="http://schemas.microsoft.com/office/drawing/2010/main" val="0"/>
              </a:ext>
            </a:extLst>
          </a:blip>
          <a:srcRect/>
          <a:stretch>
            <a:fillRect/>
          </a:stretch>
        </p:blipFill>
        <p:spPr bwMode="auto">
          <a:xfrm>
            <a:off x="7032626" y="3716339"/>
            <a:ext cx="363537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46" name="Line 8"/>
          <p:cNvSpPr>
            <a:spLocks noChangeShapeType="1"/>
          </p:cNvSpPr>
          <p:nvPr/>
        </p:nvSpPr>
        <p:spPr bwMode="auto">
          <a:xfrm flipH="1">
            <a:off x="3503613" y="2924175"/>
            <a:ext cx="2305050"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Tree>
    <p:extLst>
      <p:ext uri="{BB962C8B-B14F-4D97-AF65-F5344CB8AC3E}">
        <p14:creationId xmlns:p14="http://schemas.microsoft.com/office/powerpoint/2010/main" val="37350279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6" y="1453982"/>
            <a:ext cx="1809750" cy="1603375"/>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F</a:t>
            </a:r>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sym typeface="Symbol" panose="05050102010706020507" pitchFamily="18" charset="2"/>
              </a:rPr>
              <a:t>m</a:t>
            </a:r>
            <a:r>
              <a:rPr lang="en-US" sz="2800" i="1" baseline="30000" dirty="0">
                <a:latin typeface="Times New Roman" pitchFamily="18" charset="0"/>
                <a:cs typeface="Times New Roman" pitchFamily="18" charset="0"/>
                <a:sym typeface="Symbol" panose="05050102010706020507" pitchFamily="18" charset="2"/>
              </a:rPr>
              <a:t>-1</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
        <p:nvSpPr>
          <p:cNvPr id="7" name="Rectangle 3"/>
          <p:cNvSpPr txBox="1">
            <a:spLocks noChangeArrowheads="1"/>
          </p:cNvSpPr>
          <p:nvPr/>
        </p:nvSpPr>
        <p:spPr>
          <a:xfrm>
            <a:off x="5135563" y="1625264"/>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err="1">
                <a:latin typeface="Times New Roman" pitchFamily="18" charset="0"/>
                <a:cs typeface="Times New Roman" pitchFamily="18" charset="0"/>
              </a:rPr>
              <a:t>a</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20" name="Rectangle 11">
            <a:extLst>
              <a:ext uri="{FF2B5EF4-FFF2-40B4-BE49-F238E27FC236}">
                <a16:creationId xmlns:a16="http://schemas.microsoft.com/office/drawing/2014/main" id="{CC03776D-3393-4E94-80D0-5C29B8381AA2}"/>
              </a:ext>
            </a:extLst>
          </p:cNvPr>
          <p:cNvSpPr>
            <a:spLocks noChangeArrowheads="1"/>
          </p:cNvSpPr>
          <p:nvPr/>
        </p:nvSpPr>
        <p:spPr bwMode="auto">
          <a:xfrm>
            <a:off x="2241176" y="3103423"/>
            <a:ext cx="6819245" cy="1906727"/>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000" b="1" dirty="0">
                <a:latin typeface="Courier New" panose="02070309020205020404" pitchFamily="49" charset="0"/>
              </a:rPr>
              <a:t>fun move (dt : Float){</a:t>
            </a:r>
            <a:endParaRPr lang="hu-HU" altLang="en-US" sz="2000" b="1" dirty="0">
              <a:latin typeface="Courier New" panose="02070309020205020404" pitchFamily="49" charset="0"/>
            </a:endParaRPr>
          </a:p>
          <a:p>
            <a:r>
              <a:rPr lang="en-US" altLang="en-US" sz="2000" b="1" dirty="0">
                <a:latin typeface="Courier New" panose="02070309020205020404" pitchFamily="49" charset="0"/>
              </a:rPr>
              <a:t>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a:t>
            </a:r>
            <a:r>
              <a:rPr lang="hu-HU" altLang="en-US" sz="2000" b="1" dirty="0" err="1">
                <a:latin typeface="Courier New" panose="02070309020205020404" pitchFamily="49" charset="0"/>
              </a:rPr>
              <a:t>force</a:t>
            </a:r>
            <a:r>
              <a:rPr lang="en-US" altLang="en-US" sz="2000" b="1" dirty="0">
                <a:latin typeface="Courier New" panose="02070309020205020404" pitchFamily="49" charset="0"/>
              </a:rPr>
              <a:t> *</a:t>
            </a:r>
            <a:r>
              <a:rPr lang="hu-HU" altLang="en-US" sz="2000" b="1" dirty="0">
                <a:latin typeface="Courier New" panose="02070309020205020404" pitchFamily="49" charset="0"/>
              </a:rPr>
              <a:t> </a:t>
            </a:r>
            <a:r>
              <a:rPr lang="en-US" altLang="en-US" sz="2000" b="1" dirty="0" err="1">
                <a:latin typeface="Courier New" panose="02070309020205020404" pitchFamily="49" charset="0"/>
              </a:rPr>
              <a:t>invMass</a:t>
            </a:r>
            <a:endParaRPr lang="hu-HU" altLang="en-US" sz="2000" b="1" dirty="0">
              <a:latin typeface="Courier New" panose="02070309020205020404" pitchFamily="49" charset="0"/>
            </a:endParaRPr>
          </a:p>
          <a:p>
            <a:r>
              <a:rPr lang="hu-HU" altLang="en-US" sz="2000" b="1" dirty="0">
                <a:latin typeface="Courier New" panose="02070309020205020404" pitchFamily="49" charset="0"/>
              </a:rPr>
              <a:t>  </a:t>
            </a:r>
            <a:r>
              <a:rPr lang="hu-HU" altLang="en-US" sz="2000" b="1" dirty="0" err="1">
                <a:latin typeface="Courier New" panose="02070309020205020404" pitchFamily="49" charset="0"/>
              </a:rPr>
              <a:t>velocity</a:t>
            </a:r>
            <a:r>
              <a:rPr lang="en-US" altLang="en-US" sz="2000" b="1" dirty="0">
                <a:latin typeface="Courier New" panose="02070309020205020404" pitchFamily="49" charset="0"/>
              </a:rPr>
              <a:t> += </a:t>
            </a:r>
            <a:r>
              <a:rPr lang="hu-HU" altLang="en-US" sz="2000" b="1" dirty="0" err="1">
                <a:latin typeface="Courier New" panose="02070309020205020404" pitchFamily="49" charset="0"/>
              </a:rPr>
              <a:t>acceleration</a:t>
            </a:r>
            <a:r>
              <a:rPr lang="en-US" altLang="en-US" sz="2000" b="1" dirty="0">
                <a:latin typeface="Courier New" panose="02070309020205020404" pitchFamily="49" charset="0"/>
              </a:rPr>
              <a:t> * dt</a:t>
            </a:r>
          </a:p>
          <a:p>
            <a:r>
              <a:rPr lang="en-US" altLang="en-US" sz="2000" b="1" dirty="0">
                <a:latin typeface="Courier New" panose="02070309020205020404" pitchFamily="49" charset="0"/>
              </a:rPr>
              <a:t>  position += velocity * dt</a:t>
            </a:r>
          </a:p>
          <a:p>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83166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force (acceleration) directly</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34911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 [constant time step]</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p:txBody>
      </p:sp>
      <p:sp>
        <p:nvSpPr>
          <p:cNvPr id="6" name="Rectangle 9">
            <a:extLst>
              <a:ext uri="{FF2B5EF4-FFF2-40B4-BE49-F238E27FC236}">
                <a16:creationId xmlns:a16="http://schemas.microsoft.com/office/drawing/2014/main" id="{0E775F94-EFDE-4A4F-AD49-6E6756AA22BF}"/>
              </a:ext>
            </a:extLst>
          </p:cNvPr>
          <p:cNvSpPr>
            <a:spLocks noChangeArrowheads="1"/>
          </p:cNvSpPr>
          <p:nvPr/>
        </p:nvSpPr>
        <p:spPr bwMode="auto">
          <a:xfrm>
            <a:off x="2328383" y="4243158"/>
            <a:ext cx="4523014" cy="45720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100" dirty="0" err="1">
                <a:latin typeface="Courier New" pitchFamily="49" charset="0"/>
                <a:cs typeface="Courier New" pitchFamily="49" charset="0"/>
              </a:rPr>
              <a:t>velocity</a:t>
            </a:r>
            <a:r>
              <a:rPr lang="en-US" altLang="en-US" sz="2100" dirty="0">
                <a:latin typeface="Courier New" pitchFamily="49" charset="0"/>
                <a:cs typeface="Courier New" pitchFamily="49" charset="0"/>
              </a:rPr>
              <a:t> *= 0.99</a:t>
            </a:r>
            <a:endParaRPr lang="hu-HU" altLang="en-US" sz="2100" dirty="0">
              <a:latin typeface="Courier New" pitchFamily="49" charset="0"/>
              <a:cs typeface="Courier New" pitchFamily="49" charset="0"/>
            </a:endParaRPr>
          </a:p>
        </p:txBody>
      </p:sp>
    </p:spTree>
    <p:extLst>
      <p:ext uri="{BB962C8B-B14F-4D97-AF65-F5344CB8AC3E}">
        <p14:creationId xmlns:p14="http://schemas.microsoft.com/office/powerpoint/2010/main" val="392166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a:p>
            <a:r>
              <a:rPr lang="en-US" dirty="0"/>
              <a:t>laminar drag</a:t>
            </a:r>
          </a:p>
          <a:p>
            <a:pPr>
              <a:buNone/>
            </a:pPr>
            <a:r>
              <a:rPr lang="en-US" b="1" i="1"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v c   </a:t>
            </a:r>
            <a:r>
              <a:rPr lang="en-US" dirty="0"/>
              <a:t>← drag coefficient</a:t>
            </a:r>
          </a:p>
          <a:p>
            <a:pPr>
              <a:buNone/>
            </a:pPr>
            <a:r>
              <a:rPr lang="en-US" dirty="0"/>
              <a:t>		</a:t>
            </a:r>
            <a:r>
              <a:rPr lang="en-US" i="1" dirty="0">
                <a:latin typeface="Times New Roman" panose="02020603050405020304" pitchFamily="18" charset="0"/>
                <a:cs typeface="Times New Roman" pitchFamily="18" charset="0"/>
              </a:rPr>
              <a:t>a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itchFamily="18" charset="0"/>
              </a:rPr>
              <a:t> -v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anose="02020603050405020304" pitchFamily="18" charset="0"/>
              <a:cs typeface="Times New Roman" pitchFamily="18" charset="0"/>
            </a:endParaRPr>
          </a:p>
          <a:p>
            <a:pPr>
              <a:buNone/>
            </a:pPr>
            <a:r>
              <a:rPr lang="en-US" dirty="0">
                <a:latin typeface="Times New Roman" pitchFamily="18" charset="0"/>
                <a:cs typeface="Times New Roman" pitchFamily="18" charset="0"/>
              </a:rPr>
              <a:t>		d</a:t>
            </a:r>
            <a:r>
              <a:rPr lang="en-US" i="1" dirty="0">
                <a:latin typeface="Times New Roman" pitchFamily="18" charset="0"/>
                <a:cs typeface="Times New Roman" pitchFamily="18" charset="0"/>
              </a:rPr>
              <a:t>v/</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b="1" i="1"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 = </a:t>
            </a:r>
            <a:r>
              <a:rPr lang="en-US" i="1" dirty="0">
                <a:latin typeface="Times New Roman" pitchFamily="18" charset="0"/>
                <a:cs typeface="Times New Roman" pitchFamily="18" charset="0"/>
              </a:rPr>
              <a:t>-v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i="1" dirty="0">
                <a:latin typeface="Times New Roman" pitchFamily="18" charset="0"/>
                <a:cs typeface="Times New Roman" pitchFamily="18" charset="0"/>
              </a:rPr>
              <a:t>		v </a:t>
            </a:r>
            <a:r>
              <a:rPr lang="en-US" dirty="0">
                <a:latin typeface="Times New Roman" panose="02020603050405020304" pitchFamily="18" charset="0"/>
                <a:cs typeface="Times New Roman" panose="02020603050405020304"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sym typeface="Symbol" panose="05050102010706020507" pitchFamily="18" charset="2"/>
              </a:rPr>
              <a:t>m-1</a:t>
            </a:r>
            <a:endParaRPr lang="en-US" i="1" baseline="30000" dirty="0">
              <a:latin typeface="Times New Roman" pitchFamily="18" charset="0"/>
              <a:cs typeface="Times New Roman" pitchFamily="18" charset="0"/>
            </a:endParaRPr>
          </a:p>
          <a:p>
            <a:pPr>
              <a:buNone/>
            </a:pPr>
            <a:r>
              <a:rPr lang="en-US" i="1" baseline="30000"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e</a:t>
            </a:r>
            <a:r>
              <a:rPr lang="en-US" i="1" baseline="30000" dirty="0">
                <a:latin typeface="Times New Roman" pitchFamily="18" charset="0"/>
                <a:cs typeface="Times New Roman" pitchFamily="18" charset="0"/>
              </a:rPr>
              <a:t>-</a:t>
            </a:r>
            <a:r>
              <a:rPr lang="en-US"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m-1 </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a:t>
            </a:r>
          </a:p>
          <a:p>
            <a:pPr>
              <a:buNone/>
            </a:pP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-c m-1 </a:t>
            </a:r>
            <a:r>
              <a:rPr lang="en-US" dirty="0"/>
              <a:t>is the velocity loss factor per second</a:t>
            </a:r>
          </a:p>
        </p:txBody>
      </p:sp>
      <p:sp>
        <p:nvSpPr>
          <p:cNvPr id="6" name="Rectangle 9">
            <a:extLst>
              <a:ext uri="{FF2B5EF4-FFF2-40B4-BE49-F238E27FC236}">
                <a16:creationId xmlns:a16="http://schemas.microsoft.com/office/drawing/2014/main" id="{E4DCCBE9-17F7-424D-8733-A4F088592BD2}"/>
              </a:ext>
            </a:extLst>
          </p:cNvPr>
          <p:cNvSpPr>
            <a:spLocks noChangeArrowheads="1"/>
          </p:cNvSpPr>
          <p:nvPr/>
        </p:nvSpPr>
        <p:spPr bwMode="auto">
          <a:xfrm>
            <a:off x="5461197" y="4338573"/>
            <a:ext cx="4523014" cy="45720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100" dirty="0" err="1">
                <a:latin typeface="Courier New" pitchFamily="49" charset="0"/>
                <a:cs typeface="Courier New" pitchFamily="49" charset="0"/>
              </a:rPr>
              <a:t>velocity</a:t>
            </a:r>
            <a:r>
              <a:rPr lang="en-US" altLang="en-US" sz="2100" dirty="0">
                <a:latin typeface="Courier New" pitchFamily="49" charset="0"/>
                <a:cs typeface="Courier New" pitchFamily="49" charset="0"/>
              </a:rPr>
              <a:t> *= exp(-dt * c/m)</a:t>
            </a:r>
            <a:endParaRPr lang="hu-HU" altLang="en-US" sz="2100" dirty="0">
              <a:latin typeface="Courier New" pitchFamily="49" charset="0"/>
              <a:cs typeface="Courier New" pitchFamily="49" charset="0"/>
            </a:endParaRPr>
          </a:p>
        </p:txBody>
      </p:sp>
    </p:spTree>
    <p:extLst>
      <p:ext uri="{BB962C8B-B14F-4D97-AF65-F5344CB8AC3E}">
        <p14:creationId xmlns:p14="http://schemas.microsoft.com/office/powerpoint/2010/main" val="43885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30237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3363" name="Rectangle 3"/>
          <p:cNvSpPr>
            <a:spLocks noGrp="1" noChangeArrowheads="1"/>
          </p:cNvSpPr>
          <p:nvPr>
            <p:ph type="body" idx="1"/>
          </p:nvPr>
        </p:nvSpPr>
        <p:spPr/>
        <p:txBody>
          <a:bodyPr/>
          <a:lstStyle/>
          <a:p>
            <a:r>
              <a:rPr lang="hu-HU" dirty="0" err="1"/>
              <a:t>orientation</a:t>
            </a:r>
            <a:r>
              <a:rPr lang="hu-HU" dirty="0"/>
              <a:t>	</a:t>
            </a:r>
            <a:r>
              <a:rPr lang="en-US" dirty="0"/>
              <a:t>		</a:t>
            </a:r>
            <a:r>
              <a:rPr lang="hu-HU" dirty="0" err="1"/>
              <a:t>scalar</a:t>
            </a:r>
            <a:r>
              <a:rPr lang="en-US" dirty="0"/>
              <a:t> in 2D</a:t>
            </a:r>
            <a:r>
              <a:rPr lang="hu-HU" dirty="0"/>
              <a:t> </a:t>
            </a:r>
            <a:r>
              <a:rPr lang="en-US" dirty="0"/>
              <a:t>[angle in full </a:t>
            </a:r>
            <a:r>
              <a:rPr lang="hu-HU" dirty="0" err="1"/>
              <a:t>rotation</a:t>
            </a:r>
            <a:r>
              <a:rPr lang="en-US" dirty="0"/>
              <a:t>s]</a:t>
            </a:r>
          </a:p>
          <a:p>
            <a:pPr lvl="1">
              <a:buNone/>
            </a:pPr>
            <a:r>
              <a:rPr lang="el-GR" i="1" dirty="0">
                <a:latin typeface="Times New Roman" pitchFamily="18" charset="0"/>
                <a:cs typeface="Times New Roman" pitchFamily="18" charset="0"/>
              </a:rPr>
              <a:t>φ </a:t>
            </a:r>
            <a:r>
              <a:rPr lang="en-US" i="1" dirty="0">
                <a:latin typeface="Times New Roman" pitchFamily="18" charset="0"/>
                <a:cs typeface="Times New Roman" pitchFamily="18" charset="0"/>
              </a:rPr>
              <a:t>					</a:t>
            </a:r>
            <a:r>
              <a:rPr lang="en-US" dirty="0">
                <a:solidFill>
                  <a:schemeClr val="bg1">
                    <a:lumMod val="50000"/>
                  </a:schemeClr>
                </a:solidFill>
              </a:rPr>
              <a:t>3D vector otherwise</a:t>
            </a:r>
            <a:endParaRPr lang="hu-HU" dirty="0">
              <a:solidFill>
                <a:schemeClr val="bg1">
                  <a:lumMod val="50000"/>
                </a:schemeClr>
              </a:solidFill>
            </a:endParaRPr>
          </a:p>
          <a:p>
            <a:r>
              <a:rPr lang="hu-HU" dirty="0" err="1"/>
              <a:t>angular</a:t>
            </a:r>
            <a:r>
              <a:rPr lang="hu-HU" dirty="0"/>
              <a:t> </a:t>
            </a:r>
            <a:r>
              <a:rPr lang="hu-HU" dirty="0" err="1"/>
              <a:t>velocity</a:t>
            </a:r>
            <a:r>
              <a:rPr lang="hu-HU" dirty="0"/>
              <a:t>	</a:t>
            </a:r>
            <a:r>
              <a:rPr lang="en-US" dirty="0"/>
              <a:t>	</a:t>
            </a:r>
            <a:r>
              <a:rPr lang="hu-HU" dirty="0" err="1"/>
              <a:t>scalar</a:t>
            </a:r>
            <a:r>
              <a:rPr lang="en-US" dirty="0"/>
              <a:t> for a given axis</a:t>
            </a:r>
            <a:r>
              <a:rPr lang="hu-HU" dirty="0"/>
              <a:t> </a:t>
            </a:r>
            <a:r>
              <a:rPr lang="en-US" dirty="0"/>
              <a:t>[</a:t>
            </a:r>
            <a:r>
              <a:rPr lang="hu-HU" dirty="0" err="1"/>
              <a:t>rotation</a:t>
            </a:r>
            <a:r>
              <a:rPr lang="en-US" dirty="0"/>
              <a:t> / s]</a:t>
            </a:r>
            <a:endParaRPr lang="hu-HU" dirty="0"/>
          </a:p>
          <a:p>
            <a:pPr lvl="1">
              <a:buFont typeface="Arial" charset="0"/>
              <a:buNone/>
            </a:pPr>
            <a:r>
              <a:rPr lang="en-US" i="1" dirty="0">
                <a:latin typeface="Symbol" pitchFamily="18" charset="2"/>
              </a:rPr>
              <a:t>w						</a:t>
            </a:r>
            <a:r>
              <a:rPr lang="en-US" dirty="0">
                <a:solidFill>
                  <a:schemeClr val="bg1">
                    <a:lumMod val="50000"/>
                  </a:schemeClr>
                </a:solidFill>
              </a:rPr>
              <a:t>3D vector otherwise |</a:t>
            </a:r>
            <a:r>
              <a:rPr lang="en-US" i="1" dirty="0">
                <a:solidFill>
                  <a:schemeClr val="bg1">
                    <a:lumMod val="50000"/>
                  </a:schemeClr>
                </a:solidFill>
                <a:latin typeface="Symbol" pitchFamily="18" charset="2"/>
              </a:rPr>
              <a:t>w </a:t>
            </a:r>
            <a:r>
              <a:rPr lang="en-US" dirty="0">
                <a:solidFill>
                  <a:schemeClr val="bg1">
                    <a:lumMod val="50000"/>
                  </a:schemeClr>
                </a:solidFill>
              </a:rPr>
              <a:t>| rot/sec around axis </a:t>
            </a:r>
            <a:r>
              <a:rPr lang="en-US" i="1" dirty="0">
                <a:solidFill>
                  <a:schemeClr val="bg1">
                    <a:lumMod val="50000"/>
                  </a:schemeClr>
                </a:solidFill>
                <a:latin typeface="Symbol" pitchFamily="18" charset="2"/>
              </a:rPr>
              <a:t>w</a:t>
            </a:r>
            <a:r>
              <a:rPr lang="en-US" dirty="0">
                <a:solidFill>
                  <a:schemeClr val="bg1">
                    <a:lumMod val="50000"/>
                  </a:schemeClr>
                </a:solidFill>
              </a:rPr>
              <a:t>, </a:t>
            </a:r>
            <a:endParaRPr lang="hu-HU" i="1" dirty="0">
              <a:solidFill>
                <a:schemeClr val="bg1">
                  <a:lumMod val="50000"/>
                </a:schemeClr>
              </a:solidFill>
              <a:latin typeface="Symbol" pitchFamily="18" charset="2"/>
            </a:endParaRPr>
          </a:p>
          <a:p>
            <a:r>
              <a:rPr lang="hu-HU" dirty="0" err="1"/>
              <a:t>angular</a:t>
            </a:r>
            <a:r>
              <a:rPr lang="hu-HU" dirty="0"/>
              <a:t> </a:t>
            </a:r>
            <a:r>
              <a:rPr lang="hu-HU" dirty="0" err="1"/>
              <a:t>mass</a:t>
            </a:r>
            <a:r>
              <a:rPr lang="hu-HU" dirty="0"/>
              <a:t>		</a:t>
            </a:r>
            <a:r>
              <a:rPr lang="hu-HU" dirty="0" err="1"/>
              <a:t>scalar</a:t>
            </a:r>
            <a:r>
              <a:rPr lang="en-US" dirty="0"/>
              <a:t> for a given axis</a:t>
            </a:r>
            <a:r>
              <a:rPr lang="hu-HU" dirty="0"/>
              <a:t> </a:t>
            </a:r>
            <a:r>
              <a:rPr lang="en-US" dirty="0"/>
              <a:t>[</a:t>
            </a:r>
            <a:r>
              <a:rPr lang="hu-HU" dirty="0"/>
              <a:t>kg</a:t>
            </a:r>
            <a:r>
              <a:rPr lang="en-US" dirty="0"/>
              <a:t> m</a:t>
            </a:r>
            <a:r>
              <a:rPr lang="en-US" baseline="30000" dirty="0"/>
              <a:t>2</a:t>
            </a:r>
            <a:r>
              <a:rPr lang="en-US" dirty="0"/>
              <a:t>]</a:t>
            </a:r>
            <a:endParaRPr lang="hu-HU" dirty="0"/>
          </a:p>
          <a:p>
            <a:pPr lvl="1">
              <a:buFont typeface="Arial" charset="0"/>
              <a:buNone/>
            </a:pPr>
            <a:r>
              <a:rPr lang="en-US" i="1" dirty="0">
                <a:latin typeface="Times New Roman" pitchFamily="18" charset="0"/>
                <a:cs typeface="Times New Roman" pitchFamily="18" charset="0"/>
              </a:rPr>
              <a:t>I </a:t>
            </a:r>
            <a:r>
              <a:rPr lang="hu-HU" dirty="0"/>
              <a:t>					</a:t>
            </a:r>
            <a:r>
              <a:rPr lang="en-US" dirty="0"/>
              <a:t>	</a:t>
            </a:r>
            <a:r>
              <a:rPr lang="en-US" dirty="0">
                <a:solidFill>
                  <a:schemeClr val="bg1">
                    <a:lumMod val="50000"/>
                  </a:schemeClr>
                </a:solidFill>
              </a:rPr>
              <a:t>tensor otherwise: mass moment</a:t>
            </a:r>
            <a:r>
              <a:rPr lang="hu-HU" dirty="0">
                <a:solidFill>
                  <a:schemeClr val="bg1">
                    <a:lumMod val="50000"/>
                  </a:schemeClr>
                </a:solidFill>
              </a:rPr>
              <a:t>s</a:t>
            </a:r>
            <a:r>
              <a:rPr lang="en-US" dirty="0">
                <a:solidFill>
                  <a:schemeClr val="bg1">
                    <a:lumMod val="50000"/>
                  </a:schemeClr>
                </a:solidFill>
              </a:rPr>
              <a:t> of inertia</a:t>
            </a:r>
          </a:p>
          <a:p>
            <a:r>
              <a:rPr lang="en-US" dirty="0">
                <a:solidFill>
                  <a:schemeClr val="bg1">
                    <a:lumMod val="50000"/>
                  </a:schemeClr>
                </a:solidFill>
              </a:rPr>
              <a:t>angular momentum</a:t>
            </a:r>
            <a:r>
              <a:rPr lang="hu-HU" dirty="0">
                <a:solidFill>
                  <a:schemeClr val="bg1">
                    <a:lumMod val="50000"/>
                  </a:schemeClr>
                </a:solidFill>
              </a:rPr>
              <a:t>	</a:t>
            </a:r>
            <a:r>
              <a:rPr lang="en-US" dirty="0">
                <a:solidFill>
                  <a:schemeClr val="bg1">
                    <a:lumMod val="50000"/>
                  </a:schemeClr>
                </a:solidFill>
              </a:rPr>
              <a:t>3D vector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a:t>
            </a:r>
            <a:r>
              <a:rPr lang="en-US" baseline="30000" dirty="0">
                <a:solidFill>
                  <a:schemeClr val="bg1">
                    <a:lumMod val="50000"/>
                  </a:schemeClr>
                </a:solidFill>
              </a:rPr>
              <a:t>2</a:t>
            </a:r>
            <a:r>
              <a:rPr lang="en-US" dirty="0">
                <a:solidFill>
                  <a:schemeClr val="bg1">
                    <a:lumMod val="50000"/>
                  </a:schemeClr>
                </a:solidFill>
              </a:rPr>
              <a:t>/s]</a:t>
            </a:r>
            <a:endParaRPr lang="hu-HU" dirty="0">
              <a:solidFill>
                <a:schemeClr val="bg1">
                  <a:lumMod val="50000"/>
                </a:schemeClr>
              </a:solidFill>
            </a:endParaRPr>
          </a:p>
          <a:p>
            <a:pPr>
              <a:buNone/>
            </a:pPr>
            <a:r>
              <a:rPr lang="en-US" sz="2400" dirty="0">
                <a:solidFill>
                  <a:schemeClr val="bg1">
                    <a:lumMod val="50000"/>
                  </a:schemeClr>
                </a:solidFill>
              </a:rPr>
              <a:t>      </a:t>
            </a:r>
            <a:r>
              <a:rPr lang="en-US" sz="2400" i="1" dirty="0">
                <a:solidFill>
                  <a:schemeClr val="bg1">
                    <a:lumMod val="50000"/>
                  </a:schemeClr>
                </a:solidFill>
                <a:latin typeface="Times New Roman" pitchFamily="18" charset="0"/>
                <a:cs typeface="Times New Roman" pitchFamily="18" charset="0"/>
              </a:rPr>
              <a:t>L = </a:t>
            </a:r>
            <a:r>
              <a:rPr lang="en-US" sz="2400" i="1" dirty="0" err="1">
                <a:solidFill>
                  <a:schemeClr val="bg1">
                    <a:lumMod val="50000"/>
                  </a:schemeClr>
                </a:solidFill>
                <a:latin typeface="Times New Roman" pitchFamily="18" charset="0"/>
                <a:cs typeface="Times New Roman" pitchFamily="18" charset="0"/>
              </a:rPr>
              <a:t>I</a:t>
            </a:r>
            <a:r>
              <a:rPr lang="en-US" sz="2400" i="1" dirty="0" err="1">
                <a:solidFill>
                  <a:schemeClr val="bg1">
                    <a:lumMod val="50000"/>
                  </a:schemeClr>
                </a:solidFill>
                <a:latin typeface="Times New Roman" pitchFamily="18" charset="0"/>
                <a:cs typeface="Times New Roman" pitchFamily="18" charset="0"/>
                <a:sym typeface="Symbol" panose="05050102010706020507" pitchFamily="18" charset="2"/>
              </a:rPr>
              <a:t></a:t>
            </a:r>
            <a:r>
              <a:rPr lang="en-US" sz="2400" i="1" dirty="0" err="1">
                <a:solidFill>
                  <a:schemeClr val="bg1">
                    <a:lumMod val="50000"/>
                  </a:schemeClr>
                </a:solidFill>
                <a:latin typeface="Symbol" pitchFamily="18" charset="2"/>
              </a:rPr>
              <a:t>w</a:t>
            </a:r>
            <a:endParaRPr lang="en-US" sz="2400" i="1" dirty="0">
              <a:solidFill>
                <a:schemeClr val="bg1">
                  <a:lumMod val="50000"/>
                </a:schemeClr>
              </a:solidFill>
              <a:latin typeface="Times New Roman" pitchFamily="18" charset="0"/>
              <a:cs typeface="Times New Roman" pitchFamily="18" charset="0"/>
            </a:endParaRPr>
          </a:p>
          <a:p>
            <a:pPr lvl="1">
              <a:buFont typeface="Arial" charset="0"/>
              <a:buNone/>
            </a:pPr>
            <a:endParaRPr lang="en-US" dirty="0"/>
          </a:p>
        </p:txBody>
      </p:sp>
      <p:sp>
        <p:nvSpPr>
          <p:cNvPr id="2" name="TextBox 1"/>
          <p:cNvSpPr txBox="1"/>
          <p:nvPr/>
        </p:nvSpPr>
        <p:spPr>
          <a:xfrm>
            <a:off x="10701195" y="3103029"/>
            <a:ext cx="2936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6380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 for 2D rotation</a:t>
            </a:r>
          </a:p>
        </p:txBody>
      </p:sp>
      <p:sp>
        <p:nvSpPr>
          <p:cNvPr id="144387" name="Rectangle 3"/>
          <p:cNvSpPr>
            <a:spLocks noGrp="1" noChangeArrowheads="1"/>
          </p:cNvSpPr>
          <p:nvPr>
            <p:ph type="body" idx="1"/>
          </p:nvPr>
        </p:nvSpPr>
        <p:spPr/>
        <p:txBody>
          <a:bodyPr/>
          <a:lstStyle/>
          <a:p>
            <a:pPr>
              <a:buFontTx/>
              <a:buNone/>
            </a:pPr>
            <a:r>
              <a:rPr lang="hu-HU" i="1" dirty="0">
                <a:latin typeface="Symbol" pitchFamily="18" charset="2"/>
                <a:cs typeface="Arial" charset="0"/>
              </a:rPr>
              <a:t>t</a:t>
            </a:r>
            <a:r>
              <a:rPr lang="en-US" dirty="0"/>
              <a:t> is the total torque acting on the body</a:t>
            </a:r>
            <a:endParaRPr lang="hu-HU" dirty="0"/>
          </a:p>
          <a:p>
            <a:pPr>
              <a:buFontTx/>
              <a:buNone/>
            </a:pPr>
            <a:r>
              <a:rPr lang="hu-HU" dirty="0"/>
              <a:t>	</a:t>
            </a:r>
            <a:r>
              <a:rPr lang="hu-HU" dirty="0" err="1"/>
              <a:t>if</a:t>
            </a:r>
            <a:r>
              <a:rPr lang="hu-HU" dirty="0"/>
              <a:t> </a:t>
            </a:r>
            <a:r>
              <a:rPr lang="hu-HU" i="1" dirty="0">
                <a:latin typeface="Times New Roman" pitchFamily="18" charset="0"/>
                <a:cs typeface="Times New Roman" pitchFamily="18" charset="0"/>
                <a:sym typeface="Symbol" panose="05050102010706020507" pitchFamily="18" charset="2"/>
              </a:rPr>
              <a:t>r </a:t>
            </a:r>
            <a:r>
              <a:rPr lang="hu-HU" dirty="0"/>
              <a:t>is </a:t>
            </a:r>
            <a:r>
              <a:rPr lang="hu-HU" dirty="0" err="1"/>
              <a:t>the</a:t>
            </a:r>
            <a:r>
              <a:rPr lang="hu-HU" dirty="0"/>
              <a:t> lever </a:t>
            </a:r>
            <a:r>
              <a:rPr lang="hu-HU" dirty="0" err="1"/>
              <a:t>arm</a:t>
            </a:r>
            <a:r>
              <a:rPr lang="hu-HU" dirty="0"/>
              <a:t> </a:t>
            </a:r>
            <a:r>
              <a:rPr lang="hu-HU" dirty="0" err="1"/>
              <a:t>length</a:t>
            </a:r>
            <a:r>
              <a:rPr lang="hu-HU" dirty="0"/>
              <a:t> </a:t>
            </a:r>
            <a:r>
              <a:rPr lang="hu-HU" dirty="0" err="1"/>
              <a:t>to</a:t>
            </a:r>
            <a:r>
              <a:rPr lang="hu-HU" dirty="0"/>
              <a:t> center of </a:t>
            </a:r>
            <a:r>
              <a:rPr lang="hu-HU" dirty="0" err="1"/>
              <a:t>mass</a:t>
            </a:r>
            <a:r>
              <a:rPr lang="hu-HU" dirty="0"/>
              <a:t> </a:t>
            </a:r>
            <a:r>
              <a:rPr lang="hu-HU" dirty="0" err="1"/>
              <a:t>of</a:t>
            </a:r>
            <a:r>
              <a:rPr lang="hu-HU" dirty="0"/>
              <a:t> </a:t>
            </a:r>
            <a:r>
              <a:rPr lang="hu-HU" dirty="0" err="1"/>
              <a:t>the</a:t>
            </a:r>
            <a:r>
              <a:rPr lang="hu-HU" dirty="0"/>
              <a:t> body</a:t>
            </a:r>
            <a:endParaRPr lang="en-US" dirty="0"/>
          </a:p>
          <a:p>
            <a:pPr>
              <a:buFontTx/>
              <a:buNone/>
            </a:pPr>
            <a:r>
              <a:rPr lang="hu-HU" i="1" dirty="0">
                <a:latin typeface="Symbol" pitchFamily="18" charset="2"/>
                <a:cs typeface="Arial" charset="0"/>
              </a:rPr>
              <a:t>   t</a:t>
            </a:r>
            <a:r>
              <a:rPr lang="en-US" i="1" dirty="0">
                <a:latin typeface="Symbol" pitchFamily="18" charset="2"/>
                <a:cs typeface="Arial" charset="0"/>
              </a:rPr>
              <a:t> </a:t>
            </a:r>
            <a:r>
              <a:rPr lang="en-US" i="1" dirty="0">
                <a:latin typeface="Times New Roman" pitchFamily="18" charset="0"/>
                <a:cs typeface="Times New Roman" pitchFamily="18" charset="0"/>
              </a:rPr>
              <a:t>= </a:t>
            </a:r>
            <a:r>
              <a:rPr lang="hu-HU" i="1" dirty="0">
                <a:latin typeface="Times New Roman" pitchFamily="18" charset="0"/>
                <a:cs typeface="Times New Roman" pitchFamily="18" charset="0"/>
              </a:rPr>
              <a:t>F</a:t>
            </a:r>
            <a:r>
              <a:rPr lang="en-US" i="1" dirty="0">
                <a:latin typeface="Times New Roman" pitchFamily="18" charset="0"/>
                <a:cs typeface="Times New Roman" pitchFamily="18" charset="0"/>
                <a:sym typeface="Symbol" panose="05050102010706020507" pitchFamily="18" charset="2"/>
              </a:rPr>
              <a:t></a:t>
            </a:r>
            <a:r>
              <a:rPr lang="hu-HU" i="1" dirty="0">
                <a:latin typeface="Times New Roman" pitchFamily="18" charset="0"/>
                <a:cs typeface="Times New Roman" pitchFamily="18" charset="0"/>
                <a:sym typeface="Symbol" panose="05050102010706020507" pitchFamily="18" charset="2"/>
              </a:rPr>
              <a:t> r</a:t>
            </a:r>
            <a:endParaRPr lang="en-US"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i="1" dirty="0">
                <a:latin typeface="Symbol" pitchFamily="18" charset="2"/>
                <a:cs typeface="Arial" charset="0"/>
              </a:rPr>
              <a:t>b </a:t>
            </a:r>
            <a:r>
              <a:rPr lang="en-US" dirty="0">
                <a:latin typeface="Times New Roman" pitchFamily="18" charset="0"/>
                <a:cs typeface="Times New Roman" pitchFamily="18" charset="0"/>
              </a:rPr>
              <a:t>= </a:t>
            </a:r>
            <a:r>
              <a:rPr lang="hu-HU" i="1" dirty="0">
                <a:latin typeface="Symbol" pitchFamily="18" charset="2"/>
                <a:cs typeface="Arial" charset="0"/>
              </a:rPr>
              <a:t>t</a:t>
            </a:r>
            <a:r>
              <a:rPr lang="en-US" i="1" dirty="0">
                <a:latin typeface="Symbol" pitchFamily="18" charset="2"/>
                <a:cs typeface="Arial" charset="0"/>
              </a:rPr>
              <a:t> </a:t>
            </a:r>
            <a:r>
              <a:rPr lang="en-US" i="1" dirty="0">
                <a:latin typeface="Times New Roman" pitchFamily="18" charset="0"/>
                <a:cs typeface="Times New Roman" pitchFamily="18" charset="0"/>
                <a:sym typeface="Symbol" panose="05050102010706020507" pitchFamily="18" charset="2"/>
              </a:rPr>
              <a:t> I</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hu-HU" i="1" dirty="0">
                <a:latin typeface="Symbol" pitchFamily="18" charset="2"/>
                <a:cs typeface="Arial" charset="0"/>
              </a:rPr>
              <a:t>w</a:t>
            </a:r>
            <a:r>
              <a:rPr lang="en-US" dirty="0">
                <a:latin typeface="Times New Roman" pitchFamily="18" charset="0"/>
                <a:cs typeface="Times New Roman" pitchFamily="18" charset="0"/>
              </a:rPr>
              <a:t> = ∫ </a:t>
            </a:r>
            <a:r>
              <a:rPr lang="en-US" i="1" dirty="0">
                <a:latin typeface="Symbol" pitchFamily="18" charset="2"/>
                <a:cs typeface="Arial" charset="0"/>
              </a:rPr>
              <a:t>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 = ∫ </a:t>
            </a:r>
            <a:r>
              <a:rPr lang="hu-HU" i="1" dirty="0">
                <a:latin typeface="Symbol" pitchFamily="18" charset="2"/>
                <a:cs typeface="Arial" charset="0"/>
              </a:rPr>
              <a:t>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358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2D </a:t>
            </a:r>
            <a:r>
              <a:rPr lang="hu-HU" dirty="0" err="1"/>
              <a:t>rotation</a:t>
            </a:r>
            <a:endParaRPr lang="en-US" dirty="0"/>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en-US" dirty="0"/>
              <a:t>torque</a:t>
            </a:r>
            <a:r>
              <a:rPr lang="hu-HU" i="1" dirty="0">
                <a:latin typeface="Symbol" pitchFamily="18" charset="2"/>
                <a:cs typeface="Arial" charset="0"/>
              </a:rPr>
              <a:t>t</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None/>
            </a:pPr>
            <a:r>
              <a:rPr lang="hu-HU" dirty="0" err="1"/>
              <a:t>ang</a:t>
            </a:r>
            <a:r>
              <a:rPr lang="hu-HU" dirty="0"/>
              <a:t>. </a:t>
            </a:r>
            <a:r>
              <a:rPr lang="en-US" dirty="0"/>
              <a:t>acceleration computed from torque and inverse of 'mass'</a:t>
            </a:r>
          </a:p>
          <a:p>
            <a:pPr>
              <a:buNone/>
            </a:pP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hu-HU" i="1" dirty="0">
                <a:latin typeface="Symbol" pitchFamily="18" charset="2"/>
                <a:cs typeface="Arial" charset="0"/>
              </a:rPr>
              <a:t>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hu-HU" i="1" dirty="0">
                <a:latin typeface="Times New Roman" pitchFamily="18" charset="0"/>
                <a:cs typeface="Times New Roman" pitchFamily="18" charset="0"/>
                <a:sym typeface="Symbol" panose="05050102010706020507" pitchFamily="18" charset="2"/>
              </a:rPr>
              <a:t>I</a:t>
            </a:r>
            <a:r>
              <a:rPr lang="en-US" i="1" baseline="30000" dirty="0">
                <a:latin typeface="Times New Roman" pitchFamily="18" charset="0"/>
                <a:cs typeface="Times New Roman" pitchFamily="18" charset="0"/>
                <a:sym typeface="Symbol" panose="05050102010706020507" pitchFamily="18" charset="2"/>
              </a:rPr>
              <a:t>-1</a:t>
            </a:r>
          </a:p>
          <a:p>
            <a:pPr>
              <a:buFontTx/>
              <a:buNone/>
            </a:pPr>
            <a:r>
              <a:rPr lang="hu-HU" dirty="0" err="1"/>
              <a:t>ang</a:t>
            </a:r>
            <a:r>
              <a:rPr lang="hu-HU" dirty="0"/>
              <a:t>. </a:t>
            </a:r>
            <a:r>
              <a:rPr lang="en-US" dirty="0"/>
              <a:t>velocity changes by </a:t>
            </a:r>
            <a:r>
              <a:rPr lang="en-US" dirty="0" err="1"/>
              <a:t>ang.</a:t>
            </a:r>
            <a:r>
              <a:rPr lang="en-US" dirty="0"/>
              <a:t> </a:t>
            </a:r>
            <a:r>
              <a:rPr lang="en-US" dirty="0" err="1"/>
              <a:t>accel</a:t>
            </a:r>
            <a:r>
              <a:rPr lang="en-US" dirty="0"/>
              <a:t>.</a:t>
            </a:r>
            <a:r>
              <a:rPr lang="hu-HU" dirty="0"/>
              <a:t> </a:t>
            </a:r>
            <a:r>
              <a:rPr lang="en-US" dirty="0"/>
              <a:t>times time elapsed</a:t>
            </a:r>
          </a:p>
          <a:p>
            <a:pPr>
              <a:buFontTx/>
              <a:buNone/>
            </a:pP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err="1">
                <a:latin typeface="Times New Roman" pitchFamily="18" charset="0"/>
                <a:cs typeface="Times New Roman" pitchFamily="18" charset="0"/>
              </a:rPr>
              <a:t>dt</a:t>
            </a:r>
            <a:r>
              <a:rPr lang="en-US" i="1" dirty="0">
                <a:latin typeface="Times New Roman" pitchFamily="18" charset="0"/>
                <a:cs typeface="Times New Roman" pitchFamily="18" charset="0"/>
              </a:rPr>
              <a:t>) = </a:t>
            </a: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dt</a:t>
            </a:r>
            <a:endParaRPr lang="en-US" i="1" dirty="0">
              <a:latin typeface="Times New Roman" pitchFamily="18" charset="0"/>
              <a:cs typeface="Times New Roman" pitchFamily="18" charset="0"/>
            </a:endParaRPr>
          </a:p>
          <a:p>
            <a:pPr>
              <a:buNone/>
            </a:pPr>
            <a:r>
              <a:rPr lang="hu-HU" dirty="0" err="1"/>
              <a:t>orientation</a:t>
            </a:r>
            <a:r>
              <a:rPr lang="hu-HU" dirty="0"/>
              <a:t> </a:t>
            </a:r>
            <a:r>
              <a:rPr lang="hu-HU" dirty="0" err="1"/>
              <a:t>angle</a:t>
            </a:r>
            <a:r>
              <a:rPr lang="en-US" dirty="0"/>
              <a:t> changes by </a:t>
            </a:r>
            <a:r>
              <a:rPr lang="hu-HU" dirty="0" err="1"/>
              <a:t>ang</a:t>
            </a:r>
            <a:r>
              <a:rPr lang="hu-HU" dirty="0"/>
              <a:t>. </a:t>
            </a:r>
            <a:r>
              <a:rPr lang="en-US" dirty="0"/>
              <a:t>velocity times time elapsed</a:t>
            </a: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hu-HU" i="1" dirty="0">
                <a:latin typeface="Symbol" pitchFamily="18" charset="2"/>
                <a:cs typeface="Arial" charset="0"/>
              </a:rPr>
              <a:t>w</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830737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orientation</a:t>
            </a:r>
          </a:p>
        </p:txBody>
      </p:sp>
      <p:sp>
        <p:nvSpPr>
          <p:cNvPr id="3" name="Tartalom helye 2"/>
          <p:cNvSpPr>
            <a:spLocks noGrp="1"/>
          </p:cNvSpPr>
          <p:nvPr>
            <p:ph idx="1"/>
          </p:nvPr>
        </p:nvSpPr>
        <p:spPr/>
        <p:txBody>
          <a:bodyPr/>
          <a:lstStyle/>
          <a:p>
            <a:pPr>
              <a:buNone/>
            </a:pPr>
            <a:r>
              <a:rPr lang="en-US" dirty="0"/>
              <a:t>Newton:		    Euler:</a:t>
            </a:r>
          </a:p>
        </p:txBody>
      </p:sp>
      <p:sp>
        <p:nvSpPr>
          <p:cNvPr id="6" name="Rectangle 9"/>
          <p:cNvSpPr>
            <a:spLocks noChangeArrowheads="1"/>
          </p:cNvSpPr>
          <p:nvPr/>
        </p:nvSpPr>
        <p:spPr bwMode="auto">
          <a:xfrm>
            <a:off x="1839484" y="3330238"/>
            <a:ext cx="8218917" cy="35277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400" b="1" dirty="0">
                <a:latin typeface="Courier New" panose="02070309020205020404" pitchFamily="49" charset="0"/>
              </a:rPr>
              <a:t>fun move (dt : Float){</a:t>
            </a:r>
            <a:endParaRPr lang="hu-HU" altLang="en-US" sz="2400" b="1" dirty="0">
              <a:latin typeface="Courier New" panose="02070309020205020404" pitchFamily="49" charset="0"/>
            </a:endParaRP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a:t>
            </a:r>
            <a:r>
              <a:rPr lang="en-US" altLang="en-US" sz="2400" b="1" dirty="0">
                <a:solidFill>
                  <a:schemeClr val="tx1"/>
                </a:solidFill>
                <a:latin typeface="Courier New" panose="02070309020205020404" pitchFamily="49" charset="0"/>
              </a:rPr>
              <a:t> =</a:t>
            </a:r>
          </a:p>
          <a:p>
            <a:r>
              <a:rPr lang="en-US" altLang="en-US" sz="2400" b="1" dirty="0">
                <a:solidFill>
                  <a:schemeClr val="tx1"/>
                </a:solidFill>
                <a:latin typeface="Courier New" panose="02070309020205020404" pitchFamily="49" charset="0"/>
              </a:rPr>
              <a:t>		torque * </a:t>
            </a:r>
            <a:r>
              <a:rPr lang="en-US" altLang="en-US" sz="2400" b="1" dirty="0" err="1">
                <a:latin typeface="Courier New" panose="02070309020205020404" pitchFamily="49" charset="0"/>
              </a:rPr>
              <a:t>invAngMass</a:t>
            </a:r>
            <a:r>
              <a:rPr lang="hu-HU" altLang="en-US" sz="2400" b="1" dirty="0">
                <a:solidFill>
                  <a:schemeClr val="tx1"/>
                </a:solidFill>
                <a:latin typeface="Courier New" panose="02070309020205020404" pitchFamily="49" charset="0"/>
              </a:rPr>
              <a:t>;</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 * dt; </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rotationAngle</a:t>
            </a:r>
            <a:r>
              <a:rPr lang="hu-HU" altLang="en-US" sz="2400" b="1" dirty="0">
                <a:solidFill>
                  <a:schemeClr val="tx1"/>
                </a:solidFill>
                <a:latin typeface="Courier New" panose="02070309020205020404" pitchFamily="49" charset="0"/>
              </a:rPr>
              <a:t> +=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 </a:t>
            </a:r>
            <a:r>
              <a:rPr lang="hu-HU" altLang="en-US" sz="2400" b="1" dirty="0" err="1">
                <a:solidFill>
                  <a:schemeClr val="tx1"/>
                </a:solidFill>
                <a:latin typeface="Courier New" panose="02070309020205020404" pitchFamily="49" charset="0"/>
              </a:rPr>
              <a:t>dt</a:t>
            </a:r>
            <a:r>
              <a:rPr lang="hu-HU" altLang="en-US" sz="2400" b="1" dirty="0">
                <a:solidFill>
                  <a:schemeClr val="tx1"/>
                </a:solidFill>
                <a:latin typeface="Courier New" panose="02070309020205020404" pitchFamily="49" charset="0"/>
              </a:rPr>
              <a:t>;</a:t>
            </a:r>
          </a:p>
          <a:p>
            <a:r>
              <a:rPr lang="hu-HU" altLang="en-US" sz="2400" b="1" dirty="0">
                <a:solidFill>
                  <a:schemeClr val="tx1"/>
                </a:solidFill>
                <a:latin typeface="Courier New" panose="02070309020205020404" pitchFamily="49" charset="0"/>
              </a:rPr>
              <a:t>}</a:t>
            </a:r>
          </a:p>
          <a:p>
            <a:endParaRPr lang="hu-HU" altLang="en-US" sz="2400" b="1" dirty="0">
              <a:solidFill>
                <a:schemeClr val="tx1"/>
              </a:solidFill>
              <a:latin typeface="Courier New" panose="02070309020205020404" pitchFamily="49" charset="0"/>
            </a:endParaRPr>
          </a:p>
        </p:txBody>
      </p:sp>
      <p:sp>
        <p:nvSpPr>
          <p:cNvPr id="7" name="Rectangle 3"/>
          <p:cNvSpPr txBox="1">
            <a:spLocks noChangeArrowheads="1"/>
          </p:cNvSpPr>
          <p:nvPr/>
        </p:nvSpPr>
        <p:spPr>
          <a:xfrm>
            <a:off x="5235388" y="1644311"/>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pP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b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9" name="Rectangle 3"/>
          <p:cNvSpPr txBox="1">
            <a:spLocks noChangeArrowheads="1"/>
          </p:cNvSpPr>
          <p:nvPr/>
        </p:nvSpPr>
        <p:spPr>
          <a:xfrm>
            <a:off x="2249021" y="1453812"/>
            <a:ext cx="1733550" cy="1565275"/>
          </a:xfrm>
          <a:prstGeom prst="rect">
            <a:avLst/>
          </a:prstGeom>
        </p:spPr>
        <p:txBody>
          <a:bodyPr vert="horz" lIns="91440" tIns="45720" rIns="91440" bIns="45720" rtlCol="0">
            <a:normAutofit/>
          </a:bodyPr>
          <a:lstStyle/>
          <a:p>
            <a:pPr marL="228600" indent="-228600">
              <a:lnSpc>
                <a:spcPct val="90000"/>
              </a:lnSpc>
              <a:spcBef>
                <a:spcPts val="1000"/>
              </a:spcBef>
              <a:defRPr/>
            </a:pPr>
            <a:r>
              <a:rPr lang="hu-HU" sz="2800" i="1" dirty="0">
                <a:latin typeface="Symbol" pitchFamily="18" charset="2"/>
                <a:cs typeface="Arial" charset="0"/>
              </a:rPr>
              <a:t>b</a:t>
            </a:r>
            <a:r>
              <a:rPr lang="en-US" sz="2800" dirty="0">
                <a:latin typeface="Times New Roman" pitchFamily="18" charset="0"/>
                <a:cs typeface="Times New Roman" pitchFamily="18" charset="0"/>
              </a:rPr>
              <a:t>  = </a:t>
            </a:r>
            <a:r>
              <a:rPr lang="hu-HU" sz="2800" i="1" dirty="0">
                <a:latin typeface="Symbol" pitchFamily="18" charset="2"/>
                <a:cs typeface="Arial" charset="0"/>
              </a:rPr>
              <a:t>t</a:t>
            </a:r>
            <a:r>
              <a:rPr lang="en-US" sz="2800" i="1" dirty="0">
                <a:latin typeface="Symbol" pitchFamily="18" charset="2"/>
                <a:cs typeface="Arial" charset="0"/>
              </a:rPr>
              <a:t> </a:t>
            </a:r>
            <a:r>
              <a:rPr lang="hu-HU" sz="2800" i="1" dirty="0">
                <a:latin typeface="Times New Roman" pitchFamily="18" charset="0"/>
                <a:cs typeface="Times New Roman" pitchFamily="18" charset="0"/>
                <a:sym typeface="Symbol" panose="05050102010706020507" pitchFamily="18" charset="2"/>
              </a:rPr>
              <a:t>I</a:t>
            </a:r>
            <a:r>
              <a:rPr lang="en-US" sz="2800" i="1" baseline="30000" dirty="0">
                <a:latin typeface="Times New Roman" pitchFamily="18" charset="0"/>
                <a:cs typeface="Times New Roman" pitchFamily="18" charset="0"/>
                <a:sym typeface="Symbol" panose="05050102010706020507" pitchFamily="18" charset="2"/>
              </a:rPr>
              <a:t>-1</a:t>
            </a:r>
            <a:endParaRPr lang="en-US" sz="2800" dirty="0">
              <a:latin typeface="Times New Roman" pitchFamily="18" charset="0"/>
              <a:cs typeface="Times New Roman" pitchFamily="18" charset="0"/>
            </a:endParaRPr>
          </a:p>
          <a:p>
            <a:pPr marL="228600" indent="-228600">
              <a:lnSpc>
                <a:spcPct val="90000"/>
              </a:lnSpc>
              <a:spcBef>
                <a:spcPts val="1000"/>
              </a:spcBef>
              <a:defRPr/>
            </a:pPr>
            <a:r>
              <a:rPr lang="hu-HU" sz="2800" i="1" dirty="0">
                <a:latin typeface="Symbol" pitchFamily="18" charset="2"/>
                <a:cs typeface="Arial" charset="0"/>
              </a:rPr>
              <a:t>w</a:t>
            </a:r>
            <a:r>
              <a:rPr lang="en-US" sz="2800" dirty="0">
                <a:latin typeface="Times New Roman" pitchFamily="18" charset="0"/>
                <a:cs typeface="Times New Roman" pitchFamily="18" charset="0"/>
              </a:rPr>
              <a:t>  = ∫ </a:t>
            </a:r>
            <a:r>
              <a:rPr lang="hu-HU" sz="2800" i="1" dirty="0">
                <a:latin typeface="Symbol" pitchFamily="18" charset="2"/>
                <a:cs typeface="Arial" charset="0"/>
              </a:rPr>
              <a:t>b</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 = ∫ </a:t>
            </a:r>
            <a:r>
              <a:rPr lang="hu-HU" sz="2800" i="1" dirty="0">
                <a:latin typeface="Symbol" pitchFamily="18" charset="2"/>
                <a:cs typeface="Arial" charset="0"/>
              </a:rPr>
              <a:t>w</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97492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 of rotation independent of orientation</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31354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a:t>Game issues</a:t>
            </a:r>
            <a:endParaRPr lang="hu-HU" dirty="0"/>
          </a:p>
        </p:txBody>
      </p:sp>
      <p:sp>
        <p:nvSpPr>
          <p:cNvPr id="7171" name="Rectangle 3"/>
          <p:cNvSpPr>
            <a:spLocks noGrp="1" noChangeArrowheads="1"/>
          </p:cNvSpPr>
          <p:nvPr>
            <p:ph idx="1"/>
          </p:nvPr>
        </p:nvSpPr>
        <p:spPr/>
        <p:txBody>
          <a:bodyPr/>
          <a:lstStyle/>
          <a:p>
            <a:r>
              <a:rPr lang="en-US" altLang="en-US" dirty="0"/>
              <a:t>Rendering from the point of view of the avatar</a:t>
            </a:r>
          </a:p>
          <a:p>
            <a:r>
              <a:rPr lang="en-US" altLang="en-US" dirty="0"/>
              <a:t>Avatar control (</a:t>
            </a:r>
            <a:r>
              <a:rPr lang="en-US" altLang="en-US" u="sng" dirty="0"/>
              <a:t>keyboard</a:t>
            </a:r>
            <a:r>
              <a:rPr lang="en-US" altLang="en-US" dirty="0"/>
              <a:t>, mouse, </a:t>
            </a:r>
            <a:r>
              <a:rPr lang="en-US" altLang="en-US" dirty="0" err="1"/>
              <a:t>Wii</a:t>
            </a:r>
            <a:r>
              <a:rPr lang="en-US" altLang="en-US" dirty="0"/>
              <a:t>, vision...)</a:t>
            </a:r>
          </a:p>
          <a:p>
            <a:r>
              <a:rPr lang="en-US" altLang="en-US" dirty="0"/>
              <a:t>Managing  ”intelligent” virtual objects (AI)</a:t>
            </a:r>
          </a:p>
          <a:p>
            <a:r>
              <a:rPr lang="en-US" altLang="en-US" dirty="0"/>
              <a:t>Simulation of the world (computational physics)</a:t>
            </a:r>
          </a:p>
          <a:p>
            <a:pPr lvl="1"/>
            <a:r>
              <a:rPr lang="en-US" altLang="en-US" dirty="0"/>
              <a:t>involves interaction</a:t>
            </a:r>
          </a:p>
          <a:p>
            <a:pPr lvl="2"/>
            <a:r>
              <a:rPr lang="en-US" altLang="en-US" dirty="0"/>
              <a:t>collisions</a:t>
            </a:r>
          </a:p>
          <a:p>
            <a:pPr lvl="2"/>
            <a:r>
              <a:rPr lang="en-US" altLang="en-US" dirty="0"/>
              <a:t>gravity</a:t>
            </a:r>
          </a:p>
        </p:txBody>
      </p:sp>
    </p:spTree>
    <p:extLst>
      <p:ext uri="{BB962C8B-B14F-4D97-AF65-F5344CB8AC3E}">
        <p14:creationId xmlns:p14="http://schemas.microsoft.com/office/powerpoint/2010/main" val="203678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This is physically correct, but…</a:t>
            </a:r>
          </a:p>
        </p:txBody>
      </p:sp>
      <p:sp>
        <p:nvSpPr>
          <p:cNvPr id="3" name="Tartalom helye 2"/>
          <p:cNvSpPr>
            <a:spLocks noGrp="1"/>
          </p:cNvSpPr>
          <p:nvPr>
            <p:ph idx="1"/>
          </p:nvPr>
        </p:nvSpPr>
        <p:spPr/>
        <p:txBody>
          <a:bodyPr/>
          <a:lstStyle/>
          <a:p>
            <a:r>
              <a:rPr lang="en-US" dirty="0"/>
              <a:t>orientation and velocity are independent</a:t>
            </a:r>
          </a:p>
          <a:p>
            <a:pPr lvl="1"/>
            <a:r>
              <a:rPr lang="en-US" dirty="0"/>
              <a:t>physics solution: introduce orientation-dependent drag</a:t>
            </a:r>
          </a:p>
          <a:p>
            <a:pPr lvl="2"/>
            <a:r>
              <a:rPr lang="en-US" dirty="0"/>
              <a:t>vector math solution</a:t>
            </a:r>
          </a:p>
          <a:p>
            <a:pPr lvl="3"/>
            <a:r>
              <a:rPr lang="en-US" dirty="0"/>
              <a:t>separate velocity into components (e.g. ahead/sideways) </a:t>
            </a:r>
            <a:r>
              <a:rPr lang="en-US" dirty="0">
                <a:solidFill>
                  <a:srgbClr val="FF0000"/>
                </a:solidFill>
              </a:rPr>
              <a:t>dot product!</a:t>
            </a:r>
          </a:p>
          <a:p>
            <a:pPr lvl="3"/>
            <a:r>
              <a:rPr lang="en-US" dirty="0"/>
              <a:t>apply different drag coefficient to components</a:t>
            </a:r>
          </a:p>
          <a:p>
            <a:pPr lvl="3"/>
            <a:r>
              <a:rPr lang="en-US" dirty="0"/>
              <a:t>add components back together</a:t>
            </a:r>
          </a:p>
          <a:p>
            <a:pPr lvl="2"/>
            <a:r>
              <a:rPr lang="en-US" dirty="0"/>
              <a:t>transformation-based solution</a:t>
            </a:r>
          </a:p>
          <a:p>
            <a:pPr lvl="3"/>
            <a:r>
              <a:rPr lang="en-US" dirty="0"/>
              <a:t>transform world-space velocity into model space</a:t>
            </a:r>
          </a:p>
          <a:p>
            <a:pPr lvl="3"/>
            <a:r>
              <a:rPr lang="en-US" dirty="0"/>
              <a:t>attenuate</a:t>
            </a:r>
          </a:p>
          <a:p>
            <a:pPr lvl="3"/>
            <a:r>
              <a:rPr lang="en-US" dirty="0"/>
              <a:t>transform back to world space</a:t>
            </a:r>
          </a:p>
          <a:p>
            <a:pPr lvl="2"/>
            <a:endParaRPr lang="en-US" dirty="0"/>
          </a:p>
          <a:p>
            <a:pPr marL="457200" lvl="1" indent="0">
              <a:buNone/>
            </a:pPr>
            <a:endParaRPr lang="en-US" dirty="0"/>
          </a:p>
        </p:txBody>
      </p:sp>
      <p:sp>
        <p:nvSpPr>
          <p:cNvPr id="4" name="Rectangle 9">
            <a:extLst>
              <a:ext uri="{FF2B5EF4-FFF2-40B4-BE49-F238E27FC236}">
                <a16:creationId xmlns:a16="http://schemas.microsoft.com/office/drawing/2014/main" id="{8F776F9E-2854-428A-AF69-1465BCC342C2}"/>
              </a:ext>
            </a:extLst>
          </p:cNvPr>
          <p:cNvSpPr>
            <a:spLocks noChangeArrowheads="1"/>
          </p:cNvSpPr>
          <p:nvPr/>
        </p:nvSpPr>
        <p:spPr bwMode="auto">
          <a:xfrm>
            <a:off x="7247106" y="4056434"/>
            <a:ext cx="4754105" cy="2634638"/>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1600" dirty="0" err="1">
                <a:solidFill>
                  <a:prstClr val="black"/>
                </a:solidFill>
                <a:latin typeface="Courier New" pitchFamily="49" charset="0"/>
                <a:cs typeface="Courier New" pitchFamily="49" charset="0"/>
              </a:rPr>
              <a:t>velocity.set</a:t>
            </a:r>
            <a:r>
              <a:rPr lang="en-US" altLang="en-US" sz="1600" dirty="0">
                <a:solidFill>
                  <a:prstClr val="black"/>
                </a:solidFill>
                <a:latin typeface="Courier New" pitchFamily="49" charset="0"/>
                <a:cs typeface="Courier New" pitchFamily="49" charset="0"/>
              </a:rPr>
              <a:t>(</a:t>
            </a:r>
          </a:p>
          <a:p>
            <a:r>
              <a:rPr lang="en-US" altLang="en-US" sz="1600" dirty="0">
                <a:solidFill>
                  <a:prstClr val="black"/>
                </a:solidFill>
                <a:latin typeface="Courier New" pitchFamily="49" charset="0"/>
                <a:cs typeface="Courier New" pitchFamily="49" charset="0"/>
              </a:rPr>
              <a:t>  (</a:t>
            </a:r>
          </a:p>
          <a:p>
            <a:r>
              <a:rPr lang="en-US" altLang="en-US" sz="1600" dirty="0">
                <a:solidFill>
                  <a:prstClr val="black"/>
                </a:solidFill>
                <a:latin typeface="Courier New" pitchFamily="49" charset="0"/>
                <a:cs typeface="Courier New" pitchFamily="49" charset="0"/>
              </a:rPr>
              <a:t>  </a:t>
            </a:r>
            <a:r>
              <a:rPr lang="hu-HU" altLang="en-US" sz="1600" dirty="0" err="1">
                <a:solidFill>
                  <a:prstClr val="black"/>
                </a:solidFill>
                <a:latin typeface="Courier New" pitchFamily="49" charset="0"/>
                <a:cs typeface="Courier New" pitchFamily="49" charset="0"/>
              </a:rPr>
              <a:t>velocity.xyz</a:t>
            </a:r>
            <a:r>
              <a:rPr lang="en-US" altLang="en-US" sz="1600" dirty="0">
                <a:solidFill>
                  <a:prstClr val="black"/>
                </a:solidFill>
                <a:latin typeface="Courier New" pitchFamily="49" charset="0"/>
                <a:cs typeface="Courier New" pitchFamily="49" charset="0"/>
              </a:rPr>
              <a:t>0</a:t>
            </a:r>
            <a:r>
              <a:rPr lang="hu-HU" altLang="en-US" sz="1600" dirty="0">
                <a:solidFill>
                  <a:prstClr val="black"/>
                </a:solidFill>
                <a:latin typeface="Courier New" pitchFamily="49" charset="0"/>
                <a:cs typeface="Courier New" pitchFamily="49" charset="0"/>
              </a:rPr>
              <a:t> * </a:t>
            </a:r>
            <a:r>
              <a:rPr lang="en-US" altLang="en-US" sz="1600" dirty="0" err="1">
                <a:solidFill>
                  <a:prstClr val="black"/>
                </a:solidFill>
                <a:latin typeface="Courier New" pitchFamily="49" charset="0"/>
                <a:cs typeface="Courier New" pitchFamily="49" charset="0"/>
              </a:rPr>
              <a:t>modelMatrixInverse</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  </a:t>
            </a:r>
            <a:r>
              <a:rPr lang="hu-HU" altLang="en-US" sz="1600" dirty="0">
                <a:solidFill>
                  <a:prstClr val="black"/>
                </a:solidFill>
                <a:latin typeface="Courier New" pitchFamily="49" charset="0"/>
                <a:cs typeface="Courier New" pitchFamily="49" charset="0"/>
              </a:rPr>
              <a:t>*</a:t>
            </a:r>
            <a:endParaRPr lang="en-US" altLang="en-US" sz="1600" dirty="0">
              <a:solidFill>
                <a:prstClr val="black"/>
              </a:solidFill>
              <a:latin typeface="Courier New" pitchFamily="49" charset="0"/>
              <a:cs typeface="Courier New" pitchFamily="49" charset="0"/>
            </a:endParaRPr>
          </a:p>
          <a:p>
            <a:r>
              <a:rPr lang="hu-HU" altLang="en-US" sz="1600" dirty="0">
                <a:solidFill>
                  <a:prstClr val="black"/>
                </a:solidFill>
                <a:latin typeface="Courier New" pitchFamily="49" charset="0"/>
                <a:cs typeface="Courier New" pitchFamily="49" charset="0"/>
              </a:rPr>
              <a:t>  </a:t>
            </a:r>
            <a:r>
              <a:rPr lang="hu-HU" altLang="en-US" sz="1600" dirty="0" err="1">
                <a:solidFill>
                  <a:prstClr val="black"/>
                </a:solidFill>
                <a:latin typeface="Courier New" pitchFamily="49" charset="0"/>
                <a:cs typeface="Courier New" pitchFamily="49" charset="0"/>
              </a:rPr>
              <a:t>Vec</a:t>
            </a:r>
            <a:r>
              <a:rPr lang="en-US" altLang="en-US" sz="1600" dirty="0">
                <a:solidFill>
                  <a:prstClr val="black"/>
                </a:solidFill>
                <a:latin typeface="Courier New" pitchFamily="49" charset="0"/>
                <a:cs typeface="Courier New" pitchFamily="49" charset="0"/>
              </a:rPr>
              <a:t>4(exp(-dt * cx/m), exp(-dt * cy/m), 1.0f, 0.0f)</a:t>
            </a:r>
          </a:p>
          <a:p>
            <a:r>
              <a:rPr lang="en-US" altLang="en-US" sz="1600" dirty="0">
                <a:solidFill>
                  <a:prstClr val="black"/>
                </a:solidFill>
                <a:latin typeface="Courier New" pitchFamily="49" charset="0"/>
                <a:cs typeface="Courier New" pitchFamily="49" charset="0"/>
              </a:rPr>
              <a:t>  *</a:t>
            </a:r>
            <a:endParaRPr lang="hu-HU" altLang="en-US" sz="1600" dirty="0">
              <a:solidFill>
                <a:prstClr val="black"/>
              </a:solidFill>
              <a:latin typeface="Courier New" pitchFamily="49" charset="0"/>
              <a:cs typeface="Courier New" pitchFamily="49" charset="0"/>
            </a:endParaRPr>
          </a:p>
          <a:p>
            <a:r>
              <a:rPr lang="hu-HU" altLang="en-US" sz="1600" dirty="0">
                <a:solidFill>
                  <a:prstClr val="black"/>
                </a:solidFill>
                <a:latin typeface="Courier New" pitchFamily="49" charset="0"/>
                <a:cs typeface="Courier New" pitchFamily="49" charset="0"/>
              </a:rPr>
              <a:t>  </a:t>
            </a:r>
            <a:r>
              <a:rPr lang="en-US" altLang="en-US" sz="1600" dirty="0" err="1">
                <a:solidFill>
                  <a:prstClr val="black"/>
                </a:solidFill>
                <a:latin typeface="Courier New" pitchFamily="49" charset="0"/>
                <a:cs typeface="Courier New" pitchFamily="49" charset="0"/>
              </a:rPr>
              <a:t>modelMatrix</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  ).</a:t>
            </a:r>
            <a:r>
              <a:rPr lang="en-US" altLang="en-US" sz="1600" dirty="0" err="1">
                <a:solidFill>
                  <a:prstClr val="black"/>
                </a:solidFill>
                <a:latin typeface="Courier New" pitchFamily="49" charset="0"/>
                <a:cs typeface="Courier New" pitchFamily="49" charset="0"/>
              </a:rPr>
              <a:t>xyz</a:t>
            </a:r>
            <a:endParaRPr lang="en-US" altLang="en-US" sz="1600" dirty="0">
              <a:solidFill>
                <a:prstClr val="black"/>
              </a:solidFill>
              <a:latin typeface="Courier New" pitchFamily="49" charset="0"/>
              <a:cs typeface="Courier New" pitchFamily="49" charset="0"/>
            </a:endParaRPr>
          </a:p>
          <a:p>
            <a:r>
              <a:rPr lang="en-US" altLang="en-US" sz="1600" dirty="0">
                <a:solidFill>
                  <a:prstClr val="black"/>
                </a:solidFill>
                <a:latin typeface="Courier New" pitchFamily="49" charset="0"/>
                <a:cs typeface="Courier New" pitchFamily="49" charset="0"/>
              </a:rPr>
              <a:t>)</a:t>
            </a:r>
            <a:endParaRPr lang="hu-HU" altLang="en-US" sz="16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002615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drag for separated velocity components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4084897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cs typeface="Consolas" panose="020B0609020204030204" pitchFamily="49" charset="0"/>
              </a:rPr>
              <a:t>GameObject</a:t>
            </a:r>
            <a:r>
              <a:rPr lang="en-US" dirty="0"/>
              <a:t> move</a:t>
            </a:r>
          </a:p>
        </p:txBody>
      </p:sp>
      <p:sp>
        <p:nvSpPr>
          <p:cNvPr id="3" name="Content Placeholder 2"/>
          <p:cNvSpPr>
            <a:spLocks noGrp="1"/>
          </p:cNvSpPr>
          <p:nvPr>
            <p:ph idx="1"/>
          </p:nvPr>
        </p:nvSpPr>
        <p:spPr/>
        <p:txBody>
          <a:bodyPr>
            <a:normAutofit/>
          </a:bodyPr>
          <a:lstStyle/>
          <a:p>
            <a:r>
              <a:rPr lang="en-US" dirty="0"/>
              <a:t>all </a:t>
            </a:r>
            <a:r>
              <a:rPr lang="en-US" sz="2400" dirty="0" err="1">
                <a:latin typeface="Consolas" panose="020B0609020204030204" pitchFamily="49" charset="0"/>
                <a:cs typeface="Consolas" panose="020B0609020204030204" pitchFamily="49" charset="0"/>
              </a:rPr>
              <a:t>gameObjects</a:t>
            </a:r>
            <a:r>
              <a:rPr lang="en-US" dirty="0"/>
              <a:t> have a </a:t>
            </a:r>
            <a:r>
              <a:rPr lang="en-US" sz="2400" dirty="0">
                <a:latin typeface="Consolas" panose="020B0609020204030204" pitchFamily="49" charset="0"/>
                <a:cs typeface="Consolas" panose="020B0609020204030204" pitchFamily="49" charset="0"/>
              </a:rPr>
              <a:t>move</a:t>
            </a:r>
            <a:r>
              <a:rPr lang="en-US" dirty="0"/>
              <a:t> method</a:t>
            </a:r>
          </a:p>
          <a:p>
            <a:pPr lvl="1"/>
            <a:r>
              <a:rPr lang="en-US" dirty="0"/>
              <a:t>takes </a:t>
            </a:r>
            <a:r>
              <a:rPr lang="en-US" dirty="0">
                <a:latin typeface="Consolas" panose="020B0609020204030204" pitchFamily="49" charset="0"/>
                <a:cs typeface="Consolas" panose="020B0609020204030204" pitchFamily="49" charset="0"/>
              </a:rPr>
              <a:t>dt</a:t>
            </a:r>
            <a:r>
              <a:rPr lang="en-US" dirty="0"/>
              <a:t> as parameter</a:t>
            </a:r>
          </a:p>
          <a:p>
            <a:pPr lvl="1"/>
            <a:r>
              <a:rPr lang="en-US" dirty="0"/>
              <a:t>subclassing</a:t>
            </a:r>
          </a:p>
          <a:p>
            <a:pPr lvl="2"/>
            <a:r>
              <a:rPr lang="en-US" dirty="0"/>
              <a:t>simple in Kotlin</a:t>
            </a:r>
          </a:p>
          <a:p>
            <a:pPr lvl="1"/>
            <a:r>
              <a:rPr lang="en-US" dirty="0"/>
              <a:t>we could avoid subclassing and introduce animation components</a:t>
            </a:r>
          </a:p>
          <a:p>
            <a:pPr lvl="2"/>
            <a:r>
              <a:rPr lang="en-US" dirty="0"/>
              <a:t>a nice long-term solution for projects that must scale well</a:t>
            </a:r>
          </a:p>
          <a:p>
            <a:r>
              <a:rPr lang="en-US" dirty="0"/>
              <a:t>give one of your objects a custom </a:t>
            </a:r>
            <a:r>
              <a:rPr lang="en-US" sz="2400" dirty="0">
                <a:latin typeface="Consolas" panose="020B0609020204030204" pitchFamily="49" charset="0"/>
                <a:cs typeface="Consolas" panose="020B0609020204030204" pitchFamily="49" charset="0"/>
              </a:rPr>
              <a:t>move</a:t>
            </a:r>
            <a:r>
              <a:rPr lang="en-US" dirty="0"/>
              <a:t> function</a:t>
            </a:r>
          </a:p>
          <a:p>
            <a:pPr lvl="1"/>
            <a:r>
              <a:rPr lang="en-US" dirty="0"/>
              <a:t>e.g. decrease </a:t>
            </a:r>
            <a:r>
              <a:rPr lang="en-US" dirty="0" err="1">
                <a:latin typeface="Consolas" panose="020B0609020204030204" pitchFamily="49" charset="0"/>
                <a:cs typeface="Consolas" panose="020B0609020204030204" pitchFamily="49" charset="0"/>
              </a:rPr>
              <a:t>this.position.y</a:t>
            </a:r>
            <a:r>
              <a:rPr lang="en-US" dirty="0"/>
              <a:t> by </a:t>
            </a:r>
            <a:r>
              <a:rPr lang="en-US" dirty="0" err="1">
                <a:latin typeface="Consolas" panose="020B0609020204030204" pitchFamily="49" charset="0"/>
                <a:cs typeface="Consolas" panose="020B0609020204030204" pitchFamily="49" charset="0"/>
              </a:rPr>
              <a:t>dt</a:t>
            </a:r>
            <a:r>
              <a:rPr lang="en-US" dirty="0"/>
              <a:t> to make it move down</a:t>
            </a:r>
          </a:p>
          <a:p>
            <a:r>
              <a:rPr lang="en-US" dirty="0"/>
              <a:t>we call </a:t>
            </a:r>
            <a:r>
              <a:rPr lang="en-US" dirty="0">
                <a:latin typeface="Consolas" panose="020B0609020204030204" pitchFamily="49" charset="0"/>
                <a:cs typeface="Consolas" panose="020B0609020204030204" pitchFamily="49" charset="0"/>
              </a:rPr>
              <a:t>move</a:t>
            </a:r>
            <a:r>
              <a:rPr lang="en-US" sz="3600" dirty="0"/>
              <a:t> </a:t>
            </a:r>
            <a:r>
              <a:rPr lang="en-US" dirty="0"/>
              <a:t>for all </a:t>
            </a:r>
            <a:r>
              <a:rPr lang="en-US" dirty="0" err="1">
                <a:latin typeface="Consolas" panose="020B0609020204030204" pitchFamily="49" charset="0"/>
                <a:cs typeface="Consolas" panose="020B0609020204030204" pitchFamily="49" charset="0"/>
              </a:rPr>
              <a:t>GameObjects</a:t>
            </a:r>
            <a:r>
              <a:rPr lang="en-US" dirty="0"/>
              <a:t> before drawing them</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83916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GameObject</a:t>
            </a:r>
            <a:r>
              <a:rPr lang="en-US" sz="4000" dirty="0">
                <a:latin typeface="Consolas" panose="020B0609020204030204" pitchFamily="49" charset="0"/>
                <a:cs typeface="Consolas" panose="020B0609020204030204" pitchFamily="49" charset="0"/>
              </a:rPr>
              <a:t>::move</a:t>
            </a:r>
            <a:endParaRPr lang="en-US" dirty="0"/>
          </a:p>
        </p:txBody>
      </p:sp>
      <p:sp>
        <p:nvSpPr>
          <p:cNvPr id="3" name="Content Placeholder 2"/>
          <p:cNvSpPr>
            <a:spLocks noGrp="1"/>
          </p:cNvSpPr>
          <p:nvPr>
            <p:ph idx="1"/>
          </p:nvPr>
        </p:nvSpPr>
        <p:spPr/>
        <p:txBody>
          <a:bodyPr>
            <a:noAutofit/>
          </a:bodyPr>
          <a:lstStyle/>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open</a:t>
            </a:r>
            <a:r>
              <a:rPr lang="hu-HU" sz="2000" dirty="0">
                <a:solidFill>
                  <a:schemeClr val="bg1">
                    <a:lumMod val="50000"/>
                  </a:schemeClr>
                </a:solidFill>
                <a:ea typeface="Times New Roman" panose="02020603050405020304" pitchFamily="18" charset="0"/>
                <a:cs typeface="Times New Roman" panose="02020603050405020304" pitchFamily="18" charset="0"/>
              </a:rPr>
              <a:t> </a:t>
            </a:r>
            <a:r>
              <a:rPr lang="en-US" sz="2000" dirty="0">
                <a:solidFill>
                  <a:schemeClr val="bg1">
                    <a:lumMod val="50000"/>
                  </a:schemeClr>
                </a:solidFill>
                <a:ea typeface="Times New Roman" panose="02020603050405020304" pitchFamily="18" charset="0"/>
                <a:cs typeface="Times New Roman" panose="02020603050405020304" pitchFamily="18" charset="0"/>
              </a:rPr>
              <a:t>class </a:t>
            </a:r>
            <a:r>
              <a:rPr lang="en-US" sz="2000" dirty="0" err="1">
                <a:solidFill>
                  <a:schemeClr val="bg1">
                    <a:lumMod val="50000"/>
                  </a:schemeClr>
                </a:solidFill>
                <a:ea typeface="Times New Roman" panose="02020603050405020304" pitchFamily="18" charset="0"/>
                <a:cs typeface="Times New Roman" panose="02020603050405020304" pitchFamily="18" charset="0"/>
              </a:rPr>
              <a:t>GameObject</a:t>
            </a:r>
            <a:r>
              <a:rPr lang="en-US" sz="2000"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hu-HU" sz="2000" dirty="0">
                <a:solidFill>
                  <a:srgbClr val="C70040"/>
                </a:solidFill>
                <a:ea typeface="Times New Roman" panose="02020603050405020304" pitchFamily="18" charset="0"/>
                <a:cs typeface="Times New Roman" panose="02020603050405020304" pitchFamily="18" charset="0"/>
              </a:rPr>
              <a:t>open fun </a:t>
            </a:r>
            <a:r>
              <a:rPr lang="hu-HU" sz="2000" dirty="0">
                <a:solidFill>
                  <a:srgbClr val="427E00"/>
                </a:solidFill>
                <a:ea typeface="Times New Roman" panose="02020603050405020304" pitchFamily="18" charset="0"/>
                <a:cs typeface="Times New Roman" panose="02020603050405020304" pitchFamily="18" charset="0"/>
              </a:rPr>
              <a:t>move</a:t>
            </a:r>
            <a:r>
              <a:rPr lang="hu-HU"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hu-HU" sz="2000" dirty="0">
              <a:solidFill>
                <a:srgbClr val="000000"/>
              </a:solidFill>
              <a:ea typeface="Times New Roman" panose="02020603050405020304" pitchFamily="18" charset="0"/>
              <a:cs typeface="Times New Roman" panose="02020603050405020304" pitchFamily="18" charset="0"/>
            </a:endParaRPr>
          </a:p>
          <a:p>
            <a:pPr fontAlgn="t"/>
            <a:r>
              <a:rPr lang="en-US" sz="2000" dirty="0">
                <a:solidFill>
                  <a:srgbClr val="000000"/>
                </a:solidFill>
              </a:rPr>
              <a:t>      </a:t>
            </a:r>
            <a:r>
              <a:rPr lang="en-US" sz="2000" dirty="0" err="1">
                <a:solidFill>
                  <a:srgbClr val="CB6500"/>
                </a:solidFill>
              </a:rPr>
              <a:t>dt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0.016666f</a:t>
            </a:r>
            <a:r>
              <a:rPr lang="en-US" sz="2000" dirty="0">
                <a:solidFill>
                  <a:srgbClr val="000000"/>
                </a:solidFill>
              </a:rPr>
              <a:t>, </a:t>
            </a:r>
            <a:endParaRPr lang="en-US" sz="2000" dirty="0"/>
          </a:p>
          <a:p>
            <a:pPr fontAlgn="t"/>
            <a:r>
              <a:rPr lang="en-US" sz="2000" dirty="0">
                <a:solidFill>
                  <a:srgbClr val="000000"/>
                </a:solidFill>
              </a:rPr>
              <a:t>      </a:t>
            </a:r>
            <a:r>
              <a:rPr lang="en-US" sz="2000" dirty="0">
                <a:solidFill>
                  <a:srgbClr val="CB6500"/>
                </a:solidFill>
              </a:rPr>
              <a:t>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0.0f</a:t>
            </a:r>
            <a:r>
              <a:rPr lang="en-US" sz="2000" dirty="0">
                <a:solidFill>
                  <a:srgbClr val="000000"/>
                </a:solidFill>
              </a:rPr>
              <a:t>, </a:t>
            </a:r>
            <a:endParaRPr lang="en-US" sz="2000" dirty="0"/>
          </a:p>
          <a:p>
            <a:pPr fontAlgn="t"/>
            <a:r>
              <a:rPr lang="en-US" sz="2000" dirty="0">
                <a:solidFill>
                  <a:srgbClr val="000000"/>
                </a:solidFill>
              </a:rPr>
              <a:t>      </a:t>
            </a:r>
            <a:r>
              <a:rPr lang="en-US" sz="2000" dirty="0" err="1">
                <a:solidFill>
                  <a:srgbClr val="CB6500"/>
                </a:solidFill>
              </a:rPr>
              <a:t>keysPressed</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Set</a:t>
            </a:r>
            <a:r>
              <a:rPr lang="en-US" sz="2000" dirty="0">
                <a:solidFill>
                  <a:srgbClr val="000000"/>
                </a:solidFill>
              </a:rPr>
              <a:t>&lt;</a:t>
            </a:r>
            <a:r>
              <a:rPr lang="en-US" sz="2000" dirty="0">
                <a:solidFill>
                  <a:srgbClr val="34A7BD"/>
                </a:solidFill>
              </a:rPr>
              <a:t>String</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emptySet</a:t>
            </a:r>
            <a:r>
              <a:rPr lang="en-US" sz="2000" dirty="0">
                <a:solidFill>
                  <a:srgbClr val="000000"/>
                </a:solidFill>
              </a:rPr>
              <a:t>&lt;</a:t>
            </a:r>
            <a:r>
              <a:rPr lang="en-US" sz="2000" dirty="0">
                <a:solidFill>
                  <a:srgbClr val="34A7BD"/>
                </a:solidFill>
              </a:rPr>
              <a:t>String</a:t>
            </a:r>
            <a:r>
              <a:rPr lang="en-US" sz="2000" dirty="0">
                <a:solidFill>
                  <a:srgbClr val="000000"/>
                </a:solidFill>
              </a:rPr>
              <a:t>&gt;(), </a:t>
            </a:r>
            <a:endParaRPr lang="en-US" sz="2000" dirty="0"/>
          </a:p>
          <a:p>
            <a:pPr fontAlgn="t"/>
            <a:r>
              <a:rPr lang="en-US" sz="2000" dirty="0">
                <a:solidFill>
                  <a:srgbClr val="000000"/>
                </a:solidFill>
              </a:rPr>
              <a:t>      </a:t>
            </a:r>
            <a:r>
              <a:rPr lang="en-US" sz="2000" dirty="0" err="1">
                <a:solidFill>
                  <a:srgbClr val="CB6500"/>
                </a:solidFill>
              </a:rPr>
              <a:t>gameObjects</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List</a:t>
            </a:r>
            <a:r>
              <a:rPr lang="en-US" sz="2000" dirty="0">
                <a:solidFill>
                  <a:srgbClr val="000000"/>
                </a:solidFill>
              </a:rPr>
              <a:t>&lt;</a:t>
            </a:r>
            <a:r>
              <a:rPr lang="en-US" sz="2000" dirty="0" err="1">
                <a:solidFill>
                  <a:srgbClr val="000000"/>
                </a:solidFill>
              </a:rPr>
              <a:t>GameObject</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emptyList</a:t>
            </a:r>
            <a:r>
              <a:rPr lang="en-US" sz="2000" dirty="0">
                <a:solidFill>
                  <a:srgbClr val="000000"/>
                </a:solidFill>
              </a:rPr>
              <a:t>&lt;</a:t>
            </a:r>
            <a:r>
              <a:rPr lang="en-US" sz="2000" dirty="0" err="1">
                <a:solidFill>
                  <a:srgbClr val="000000"/>
                </a:solidFill>
              </a:rPr>
              <a:t>GameObject</a:t>
            </a:r>
            <a:r>
              <a:rPr lang="en-US" sz="2000" dirty="0">
                <a:solidFill>
                  <a:srgbClr val="000000"/>
                </a:solidFill>
              </a:rPr>
              <a:t>&gt;()</a:t>
            </a:r>
          </a:p>
          <a:p>
            <a:pPr fontAlgn="t"/>
            <a:r>
              <a:rPr lang="en-US" sz="2000" dirty="0">
                <a:solidFill>
                  <a:srgbClr val="000000"/>
                </a:solidFill>
              </a:rPr>
              <a:t>      ) </a:t>
            </a:r>
            <a:r>
              <a:rPr lang="en-US" sz="2000" dirty="0">
                <a:solidFill>
                  <a:srgbClr val="C70040"/>
                </a:solidFill>
              </a:rPr>
              <a:t>:</a:t>
            </a:r>
            <a:r>
              <a:rPr lang="en-US" sz="2000" dirty="0">
                <a:solidFill>
                  <a:srgbClr val="000000"/>
                </a:solidFill>
              </a:rPr>
              <a:t> </a:t>
            </a:r>
            <a:r>
              <a:rPr lang="en-US" sz="2000" dirty="0">
                <a:solidFill>
                  <a:srgbClr val="34A7BD"/>
                </a:solidFill>
              </a:rPr>
              <a:t>Boolean</a:t>
            </a:r>
            <a:r>
              <a:rPr lang="en-US" sz="2000" dirty="0">
                <a:solidFill>
                  <a:srgbClr val="000000"/>
                </a:solidFill>
              </a:rPr>
              <a:t> { </a:t>
            </a:r>
            <a:endParaRPr lang="en-US" sz="2000" dirty="0"/>
          </a:p>
          <a:p>
            <a:pPr fontAlgn="t"/>
            <a:r>
              <a:rPr lang="en-US" sz="2000" dirty="0">
                <a:solidFill>
                  <a:srgbClr val="000000"/>
                </a:solidFill>
              </a:rPr>
              <a:t>    </a:t>
            </a:r>
            <a:r>
              <a:rPr lang="en-US" sz="2000" dirty="0">
                <a:solidFill>
                  <a:srgbClr val="C70040"/>
                </a:solidFill>
              </a:rPr>
              <a:t>return</a:t>
            </a:r>
            <a:r>
              <a:rPr lang="en-US" sz="2000" dirty="0">
                <a:solidFill>
                  <a:srgbClr val="000000"/>
                </a:solidFill>
              </a:rPr>
              <a:t> </a:t>
            </a:r>
            <a:r>
              <a:rPr lang="en-US" sz="2000" dirty="0">
                <a:solidFill>
                  <a:srgbClr val="7C4FCD"/>
                </a:solidFill>
              </a:rPr>
              <a:t>true</a:t>
            </a:r>
            <a:r>
              <a:rPr lang="en-US" sz="2000" dirty="0">
                <a:solidFill>
                  <a:srgbClr val="000000"/>
                </a:solidFill>
              </a:rPr>
              <a:t>; </a:t>
            </a:r>
            <a:endParaRPr lang="en-US" sz="2000" dirty="0"/>
          </a:p>
          <a:p>
            <a:pPr fontAlgn="t"/>
            <a:r>
              <a:rPr lang="en-US" sz="2000" dirty="0">
                <a:solidFill>
                  <a:srgbClr val="000000"/>
                </a:solidFill>
              </a:rPr>
              <a:t>  }</a:t>
            </a:r>
            <a:endParaRPr lang="en-US" sz="2000"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a typeface="Times New Roman" panose="02020603050405020304" pitchFamily="18" charset="0"/>
              </a:rPr>
              <a:t>}</a:t>
            </a:r>
            <a:endParaRPr lang="en-US" sz="2000" dirty="0">
              <a:solidFill>
                <a:schemeClr val="bg1">
                  <a:lumMod val="50000"/>
                </a:schemeClr>
              </a:solidFill>
              <a:ea typeface="Calibri" panose="020F0502020204030204" pitchFamily="34" charset="0"/>
              <a:cs typeface="Times New Roman" panose="02020603050405020304" pitchFamily="18" charset="0"/>
            </a:endParaRPr>
          </a:p>
        </p:txBody>
      </p:sp>
      <p:sp>
        <p:nvSpPr>
          <p:cNvPr id="10" name="TextBox 9"/>
          <p:cNvSpPr txBox="1"/>
          <p:nvPr/>
        </p:nvSpPr>
        <p:spPr>
          <a:xfrm>
            <a:off x="6620785" y="4804335"/>
            <a:ext cx="2027104"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false if objects needs to be deleted</a:t>
            </a:r>
          </a:p>
        </p:txBody>
      </p:sp>
      <p:cxnSp>
        <p:nvCxnSpPr>
          <p:cNvPr id="11" name="Straight Arrow Connector 10"/>
          <p:cNvCxnSpPr>
            <a:cxnSpLocks/>
            <a:stCxn id="10" idx="1"/>
          </p:cNvCxnSpPr>
          <p:nvPr/>
        </p:nvCxnSpPr>
        <p:spPr>
          <a:xfrm flipH="1" flipV="1">
            <a:off x="2530813" y="4574607"/>
            <a:ext cx="4089972" cy="552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578" y="6140852"/>
            <a:ext cx="2308698"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allow subclassing</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method </a:t>
            </a:r>
            <a:r>
              <a:rPr lang="hu-HU" dirty="0" err="1">
                <a:solidFill>
                  <a:srgbClr val="FF0000"/>
                </a:solidFill>
                <a:latin typeface="Whipsmart" panose="020B0502030203050204" pitchFamily="34" charset="0"/>
              </a:rPr>
              <a:t>override</a:t>
            </a:r>
            <a:endParaRPr lang="en-US" dirty="0">
              <a:solidFill>
                <a:srgbClr val="FF0000"/>
              </a:solidFill>
              <a:latin typeface="Whipsmart" panose="020B0502030203050204" pitchFamily="34" charset="0"/>
            </a:endParaRPr>
          </a:p>
        </p:txBody>
      </p:sp>
      <p:cxnSp>
        <p:nvCxnSpPr>
          <p:cNvPr id="16" name="Straight Arrow Connector 15"/>
          <p:cNvCxnSpPr>
            <a:cxnSpLocks/>
            <a:stCxn id="15" idx="0"/>
          </p:cNvCxnSpPr>
          <p:nvPr/>
        </p:nvCxnSpPr>
        <p:spPr>
          <a:xfrm flipH="1" flipV="1">
            <a:off x="284891" y="2642620"/>
            <a:ext cx="944036" cy="3498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15" idx="0"/>
          </p:cNvCxnSpPr>
          <p:nvPr/>
        </p:nvCxnSpPr>
        <p:spPr>
          <a:xfrm flipH="1" flipV="1">
            <a:off x="778667" y="3246124"/>
            <a:ext cx="450260" cy="28947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69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Scene</a:t>
            </a:r>
            <a:endParaRPr lang="en-US" dirty="0"/>
          </a:p>
        </p:txBody>
      </p:sp>
      <p:sp>
        <p:nvSpPr>
          <p:cNvPr id="3" name="Content Placeholder 2"/>
          <p:cNvSpPr>
            <a:spLocks noGrp="1"/>
          </p:cNvSpPr>
          <p:nvPr>
            <p:ph idx="1"/>
          </p:nvPr>
        </p:nvSpPr>
        <p:spPr/>
        <p:txBody>
          <a:bodyPr>
            <a:noAutofit/>
          </a:bodyPr>
          <a:lstStyle/>
          <a:p>
            <a:pPr>
              <a:lnSpc>
                <a:spcPct val="107000"/>
              </a:lnSpc>
            </a:pPr>
            <a:r>
              <a:rPr lang="en-US" sz="1800" dirty="0" err="1">
                <a:solidFill>
                  <a:srgbClr val="C70040"/>
                </a:solidFill>
                <a:ea typeface="Times New Roman" panose="02020603050405020304" pitchFamily="18" charset="0"/>
                <a:cs typeface="Times New Roman" panose="02020603050405020304" pitchFamily="18" charset="0"/>
              </a:rPr>
              <a:t>val</a:t>
            </a:r>
            <a:r>
              <a:rPr lang="en-US" sz="1800" dirty="0">
                <a:solidFill>
                  <a:srgbClr val="000000"/>
                </a:solidFill>
                <a:ea typeface="Times New Roman" panose="02020603050405020304" pitchFamily="18" charset="0"/>
                <a:cs typeface="Times New Roman" panose="02020603050405020304" pitchFamily="18" charset="0"/>
              </a:rPr>
              <a:t> avatar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object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err="1">
                <a:solidFill>
                  <a:srgbClr val="427E00"/>
                </a:solidFill>
                <a:ea typeface="Times New Roman" panose="02020603050405020304" pitchFamily="18" charset="0"/>
                <a:cs typeface="Times New Roman" panose="02020603050405020304" pitchFamily="18" charset="0"/>
              </a:rPr>
              <a:t>GameObject</a:t>
            </a:r>
            <a:r>
              <a:rPr lang="en-US" sz="1800" dirty="0">
                <a:solidFill>
                  <a:srgbClr val="000000"/>
                </a:solidFill>
                <a:ea typeface="Times New Roman" panose="02020603050405020304" pitchFamily="18" charset="0"/>
                <a:cs typeface="Times New Roman" panose="02020603050405020304" pitchFamily="18" charset="0"/>
              </a:rPr>
              <a:t>(Mesh(</a:t>
            </a:r>
            <a:r>
              <a:rPr lang="en-US" sz="1800" dirty="0" err="1">
                <a:solidFill>
                  <a:srgbClr val="000000"/>
                </a:solidFill>
                <a:ea typeface="Times New Roman" panose="02020603050405020304" pitchFamily="18" charset="0"/>
                <a:cs typeface="Times New Roman" panose="02020603050405020304" pitchFamily="18" charset="0"/>
              </a:rPr>
              <a:t>asteroidMaterial</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quadGeometry</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sz="1800" dirty="0">
                <a:solidFill>
                  <a:srgbClr val="C70040"/>
                </a:solidFill>
                <a:ea typeface="Times New Roman" panose="02020603050405020304" pitchFamily="18" charset="0"/>
                <a:cs typeface="Times New Roman" panose="02020603050405020304" pitchFamily="18" charset="0"/>
              </a:rPr>
              <a:t>  </a:t>
            </a:r>
            <a:r>
              <a:rPr lang="en-US" sz="1800" dirty="0" err="1">
                <a:solidFill>
                  <a:srgbClr val="C70040"/>
                </a:solidFill>
                <a:ea typeface="Times New Roman" panose="02020603050405020304" pitchFamily="18" charset="0"/>
                <a:cs typeface="Times New Roman" panose="02020603050405020304" pitchFamily="18" charset="0"/>
              </a:rPr>
              <a:t>val</a:t>
            </a:r>
            <a:r>
              <a:rPr lang="en-US" sz="1800" dirty="0">
                <a:solidFill>
                  <a:srgbClr val="C70040"/>
                </a:solidFill>
                <a:ea typeface="Times New Roman" panose="02020603050405020304" pitchFamily="18" charset="0"/>
                <a:cs typeface="Times New Roman" panose="02020603050405020304" pitchFamily="18" charset="0"/>
              </a:rPr>
              <a:t> </a:t>
            </a:r>
            <a:r>
              <a:rPr lang="en-US" sz="1800" dirty="0">
                <a:solidFill>
                  <a:srgbClr val="000000"/>
                </a:solidFill>
                <a:ea typeface="Times New Roman" panose="02020603050405020304" pitchFamily="18" charset="0"/>
                <a:cs typeface="Times New Roman" panose="02020603050405020304" pitchFamily="18" charset="0"/>
              </a:rPr>
              <a:t>velocity </a:t>
            </a:r>
            <a:r>
              <a:rPr lang="en-US" sz="1800" dirty="0">
                <a:solidFill>
                  <a:srgbClr val="C70040"/>
                </a:solidFill>
                <a:ea typeface="Times New Roman" panose="02020603050405020304" pitchFamily="18" charset="0"/>
                <a:cs typeface="Times New Roman" panose="02020603050405020304" pitchFamily="18" charset="0"/>
              </a:rPr>
              <a:t>= Vec3(0.1f, 0.1f)</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ea typeface="Times New Roman" panose="02020603050405020304" pitchFamily="18" charset="0"/>
                <a:cs typeface="Times New Roman" panose="02020603050405020304" pitchFamily="18" charset="0"/>
              </a:rPr>
              <a:t>  override</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fun</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427E00"/>
                </a:solidFill>
                <a:ea typeface="Times New Roman" panose="02020603050405020304" pitchFamily="18" charset="0"/>
                <a:cs typeface="Times New Roman" panose="02020603050405020304" pitchFamily="18" charset="0"/>
              </a:rPr>
              <a:t>move</a:t>
            </a:r>
            <a:r>
              <a:rPr lang="en-US" sz="1800" dirty="0">
                <a:solidFill>
                  <a:srgbClr val="000000"/>
                </a:solidFill>
                <a:ea typeface="Times New Roman" panose="02020603050405020304" pitchFamily="18" charset="0"/>
                <a:cs typeface="Times New Roman" panose="02020603050405020304" pitchFamily="18" charset="0"/>
              </a:rPr>
              <a:t>(</a:t>
            </a:r>
            <a:r>
              <a:rPr lang="en-US" sz="1800" i="1" dirty="0" err="1">
                <a:solidFill>
                  <a:srgbClr val="CB6500"/>
                </a:solidFill>
                <a:ea typeface="Times New Roman" panose="02020603050405020304" pitchFamily="18" charset="0"/>
                <a:cs typeface="Times New Roman" panose="02020603050405020304" pitchFamily="18" charset="0"/>
              </a:rPr>
              <a:t>dt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Float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CB6500"/>
                </a:solidFill>
                <a:ea typeface="Times New Roman" panose="02020603050405020304" pitchFamily="18" charset="0"/>
                <a:cs typeface="Times New Roman" panose="02020603050405020304" pitchFamily="18" charset="0"/>
              </a:rPr>
              <a:t>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Float</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i="1" dirty="0">
                <a:solidFill>
                  <a:srgbClr val="000000"/>
                </a:solidFill>
                <a:ea typeface="Times New Roman" panose="02020603050405020304" pitchFamily="18" charset="0"/>
                <a:cs typeface="Times New Roman" panose="02020603050405020304" pitchFamily="18" charset="0"/>
              </a:rPr>
              <a:t>  </a:t>
            </a:r>
            <a:r>
              <a:rPr lang="en-US" sz="1800" i="1" dirty="0">
                <a:solidFill>
                  <a:srgbClr val="CB6500"/>
                </a:solidFill>
                <a:ea typeface="Times New Roman" panose="02020603050405020304" pitchFamily="18" charset="0"/>
                <a:cs typeface="Times New Roman" panose="02020603050405020304" pitchFamily="18" charset="0"/>
              </a:rPr>
              <a:t> </a:t>
            </a:r>
            <a:r>
              <a:rPr lang="en-US" sz="1800" i="1" dirty="0" err="1">
                <a:solidFill>
                  <a:srgbClr val="CB6500"/>
                </a:solidFill>
                <a:ea typeface="Times New Roman" panose="02020603050405020304" pitchFamily="18" charset="0"/>
                <a:cs typeface="Times New Roman" panose="02020603050405020304" pitchFamily="18" charset="0"/>
              </a:rPr>
              <a:t>keysPressed</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Set</a:t>
            </a:r>
            <a:r>
              <a:rPr lang="en-US" sz="1800" dirty="0">
                <a:solidFill>
                  <a:srgbClr val="000000"/>
                </a:solidFill>
                <a:ea typeface="Times New Roman" panose="02020603050405020304" pitchFamily="18" charset="0"/>
                <a:cs typeface="Times New Roman" panose="02020603050405020304" pitchFamily="18" charset="0"/>
              </a:rPr>
              <a:t>&lt;</a:t>
            </a:r>
            <a:r>
              <a:rPr lang="en-US" sz="1800" i="1" dirty="0">
                <a:solidFill>
                  <a:srgbClr val="34A7BD"/>
                </a:solidFill>
                <a:ea typeface="Times New Roman" panose="02020603050405020304" pitchFamily="18" charset="0"/>
                <a:cs typeface="Times New Roman" panose="02020603050405020304" pitchFamily="18" charset="0"/>
              </a:rPr>
              <a:t>String</a:t>
            </a:r>
            <a:r>
              <a:rPr lang="en-US" sz="1800" dirty="0">
                <a:solidFill>
                  <a:srgbClr val="000000"/>
                </a:solidFill>
                <a:ea typeface="Times New Roman" panose="02020603050405020304" pitchFamily="18" charset="0"/>
                <a:cs typeface="Times New Roman" panose="02020603050405020304" pitchFamily="18" charset="0"/>
              </a:rPr>
              <a:t>&gt;,</a:t>
            </a:r>
            <a:r>
              <a:rPr lang="en-US" sz="1800" i="1" dirty="0">
                <a:solidFill>
                  <a:srgbClr val="CB6500"/>
                </a:solidFill>
                <a:ea typeface="Times New Roman" panose="02020603050405020304" pitchFamily="18" charset="0"/>
                <a:cs typeface="Times New Roman" panose="02020603050405020304" pitchFamily="18" charset="0"/>
              </a:rPr>
              <a:t> </a:t>
            </a:r>
            <a:r>
              <a:rPr lang="en-US" sz="1800" i="1" dirty="0" err="1">
                <a:solidFill>
                  <a:srgbClr val="CB6500"/>
                </a:solidFill>
                <a:ea typeface="Times New Roman" panose="02020603050405020304" pitchFamily="18" charset="0"/>
                <a:cs typeface="Times New Roman" panose="02020603050405020304" pitchFamily="18" charset="0"/>
              </a:rPr>
              <a:t>gameObjects</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34A7BD"/>
                </a:solidFill>
                <a:ea typeface="Times New Roman" panose="02020603050405020304" pitchFamily="18" charset="0"/>
                <a:cs typeface="Times New Roman" panose="02020603050405020304" pitchFamily="18" charset="0"/>
              </a:rPr>
              <a:t>List</a:t>
            </a:r>
            <a:r>
              <a:rPr lang="en-US" sz="1800" dirty="0">
                <a:solidFill>
                  <a:srgbClr val="000000"/>
                </a:solidFill>
                <a:ea typeface="Times New Roman" panose="02020603050405020304" pitchFamily="18" charset="0"/>
                <a:cs typeface="Times New Roman" panose="02020603050405020304" pitchFamily="18" charset="0"/>
              </a:rPr>
              <a:t>&lt;</a:t>
            </a:r>
            <a:r>
              <a:rPr lang="en-US" sz="1800" dirty="0" err="1">
                <a:solidFill>
                  <a:srgbClr val="000000"/>
                </a:solidFill>
                <a:ea typeface="Times New Roman" panose="02020603050405020304" pitchFamily="18" charset="0"/>
                <a:cs typeface="Times New Roman" panose="02020603050405020304" pitchFamily="18" charset="0"/>
              </a:rPr>
              <a:t>GameObject</a:t>
            </a:r>
            <a:r>
              <a:rPr lang="en-US" sz="1800" dirty="0">
                <a:solidFill>
                  <a:srgbClr val="000000"/>
                </a:solidFill>
                <a:ea typeface="Times New Roman" panose="02020603050405020304" pitchFamily="18" charset="0"/>
                <a:cs typeface="Times New Roman" panose="02020603050405020304" pitchFamily="18" charset="0"/>
              </a:rPr>
              <a:t>&gt;)</a:t>
            </a:r>
            <a:r>
              <a:rPr lang="en-US" sz="1800" dirty="0">
                <a:solidFill>
                  <a:srgbClr val="C70040"/>
                </a:solidFill>
                <a:ea typeface="Times New Roman" panose="02020603050405020304" pitchFamily="18" charset="0"/>
                <a:cs typeface="Times New Roman" panose="02020603050405020304" pitchFamily="18" charset="0"/>
              </a:rPr>
              <a:t>:</a:t>
            </a:r>
            <a:r>
              <a:rPr lang="en-US" sz="1800" i="1" dirty="0">
                <a:solidFill>
                  <a:srgbClr val="34A7BD"/>
                </a:solidFill>
                <a:ea typeface="Times New Roman" panose="02020603050405020304" pitchFamily="18" charset="0"/>
                <a:cs typeface="Times New Roman" panose="02020603050405020304" pitchFamily="18" charset="0"/>
              </a:rPr>
              <a:t>Boolean</a:t>
            </a:r>
            <a:r>
              <a:rPr lang="en-US" sz="1800"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position </a:t>
            </a:r>
            <a:r>
              <a:rPr lang="en-US" sz="1800" dirty="0">
                <a:solidFill>
                  <a:srgbClr val="C70040"/>
                </a:solidFill>
                <a:ea typeface="Times New Roman" panose="02020603050405020304" pitchFamily="18" charset="0"/>
                <a:cs typeface="Times New Roman" panose="02020603050405020304" pitchFamily="18" charset="0"/>
              </a:rPr>
              <a: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7C4FCD"/>
                </a:solidFill>
                <a:ea typeface="Times New Roman" panose="02020603050405020304" pitchFamily="18" charset="0"/>
                <a:cs typeface="Times New Roman" panose="02020603050405020304" pitchFamily="18" charset="0"/>
              </a:rPr>
              <a:t>velocity * </a:t>
            </a:r>
            <a:r>
              <a:rPr lang="en-US" sz="1800" dirty="0" err="1">
                <a:solidFill>
                  <a:srgbClr val="7C4FCD"/>
                </a:solidFill>
                <a:ea typeface="Times New Roman" panose="02020603050405020304" pitchFamily="18" charset="0"/>
                <a:cs typeface="Times New Roman" panose="02020603050405020304" pitchFamily="18" charset="0"/>
              </a:rPr>
              <a:t>dt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ea typeface="Times New Roman" panose="02020603050405020304" pitchFamily="18" charset="0"/>
                <a:cs typeface="Times New Roman" panose="02020603050405020304" pitchFamily="18" charset="0"/>
              </a:rPr>
              <a:t>    return</a:t>
            </a:r>
            <a:r>
              <a:rPr lang="en-US" sz="1800" dirty="0">
                <a:solidFill>
                  <a:srgbClr val="000000"/>
                </a:solidFill>
                <a:ea typeface="Times New Roman" panose="02020603050405020304" pitchFamily="18" charset="0"/>
                <a:cs typeface="Times New Roman" panose="02020603050405020304" pitchFamily="18" charset="0"/>
              </a:rPr>
              <a:t> </a:t>
            </a:r>
            <a:r>
              <a:rPr lang="en-US" sz="1800" dirty="0">
                <a:solidFill>
                  <a:srgbClr val="7C4FCD"/>
                </a:solidFill>
                <a:ea typeface="Times New Roman" panose="02020603050405020304" pitchFamily="18" charset="0"/>
                <a:cs typeface="Times New Roman" panose="02020603050405020304" pitchFamily="18" charset="0"/>
              </a:rPr>
              <a:t>true</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a:t>
            </a:r>
            <a:endParaRPr lang="hu-HU" sz="1800"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800" dirty="0">
                <a:solidFill>
                  <a:srgbClr val="000000"/>
                </a:solidFill>
                <a:ea typeface="Times New Roman" panose="02020603050405020304" pitchFamily="18" charset="0"/>
                <a:cs typeface="Times New Roman" panose="02020603050405020304" pitchFamily="18" charset="0"/>
              </a:rPr>
              <a:t>init </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avatar</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position</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427E00"/>
                </a:solidFill>
                <a:ea typeface="Times New Roman" panose="02020603050405020304" pitchFamily="18" charset="0"/>
                <a:cs typeface="Times New Roman" panose="02020603050405020304" pitchFamily="18" charset="0"/>
              </a:rPr>
              <a:t>set</a:t>
            </a:r>
            <a:r>
              <a:rPr lang="en-US" sz="1800" dirty="0">
                <a:solidFill>
                  <a:srgbClr val="000000"/>
                </a:solidFill>
                <a:ea typeface="Times New Roman" panose="02020603050405020304" pitchFamily="18" charset="0"/>
                <a:cs typeface="Times New Roman" panose="02020603050405020304" pitchFamily="18" charset="0"/>
              </a:rPr>
              <a:t>(</a:t>
            </a:r>
            <a:r>
              <a:rPr lang="en-US" sz="1800" i="1" dirty="0">
                <a:solidFill>
                  <a:srgbClr val="CB6500"/>
                </a:solidFill>
                <a:ea typeface="Times New Roman" panose="02020603050405020304" pitchFamily="18" charset="0"/>
                <a:cs typeface="Times New Roman" panose="02020603050405020304" pitchFamily="18" charset="0"/>
              </a:rPr>
              <a:t>0</a:t>
            </a:r>
            <a:r>
              <a:rPr lang="en-US" sz="1800" dirty="0">
                <a:solidFill>
                  <a:srgbClr val="C70040"/>
                </a:solidFill>
                <a:ea typeface="Times New Roman" panose="02020603050405020304" pitchFamily="18" charset="0"/>
                <a:cs typeface="Times New Roman" panose="02020603050405020304" pitchFamily="18" charset="0"/>
              </a:rPr>
              <a:t>.</a:t>
            </a:r>
            <a:r>
              <a:rPr lang="en-US" sz="1800" i="1" dirty="0">
                <a:solidFill>
                  <a:srgbClr val="CB6500"/>
                </a:solidFill>
                <a:ea typeface="Times New Roman" panose="02020603050405020304" pitchFamily="18" charset="0"/>
                <a:cs typeface="Times New Roman" panose="02020603050405020304" pitchFamily="18" charset="0"/>
              </a:rPr>
              <a:t>5f</a:t>
            </a:r>
            <a:r>
              <a:rPr lang="en-US" sz="1800" dirty="0">
                <a:solidFill>
                  <a:srgbClr val="000000"/>
                </a:solidFill>
                <a:ea typeface="Times New Roman" panose="02020603050405020304" pitchFamily="18" charset="0"/>
                <a:cs typeface="Times New Roman" panose="02020603050405020304" pitchFamily="18" charset="0"/>
              </a:rPr>
              <a:t>, </a:t>
            </a:r>
            <a:r>
              <a:rPr lang="en-US" sz="1800" i="1" dirty="0">
                <a:solidFill>
                  <a:srgbClr val="CB6500"/>
                </a:solidFill>
                <a:ea typeface="Times New Roman" panose="02020603050405020304" pitchFamily="18" charset="0"/>
                <a:cs typeface="Times New Roman" panose="02020603050405020304" pitchFamily="18" charset="0"/>
              </a:rPr>
              <a:t>0</a:t>
            </a:r>
            <a:r>
              <a:rPr lang="en-US" sz="1800" dirty="0">
                <a:solidFill>
                  <a:srgbClr val="C70040"/>
                </a:solidFill>
                <a:ea typeface="Times New Roman" panose="02020603050405020304" pitchFamily="18" charset="0"/>
                <a:cs typeface="Times New Roman" panose="02020603050405020304" pitchFamily="18" charset="0"/>
              </a:rPr>
              <a:t>.</a:t>
            </a:r>
            <a:r>
              <a:rPr lang="en-US" sz="1800" i="1" dirty="0">
                <a:solidFill>
                  <a:srgbClr val="CB6500"/>
                </a:solidFill>
                <a:ea typeface="Times New Roman" panose="02020603050405020304" pitchFamily="18" charset="0"/>
                <a:cs typeface="Times New Roman" panose="02020603050405020304" pitchFamily="18" charset="0"/>
              </a:rPr>
              <a:t>5f</a:t>
            </a: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gameObjects</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add</a:t>
            </a:r>
            <a:r>
              <a:rPr lang="en-US" sz="1800" dirty="0">
                <a:solidFill>
                  <a:srgbClr val="000000"/>
                </a:solidFill>
                <a:ea typeface="Times New Roman" panose="02020603050405020304" pitchFamily="18" charset="0"/>
                <a:cs typeface="Times New Roman" panose="02020603050405020304" pitchFamily="18" charset="0"/>
              </a:rPr>
              <a:t>(avatar)</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fun update(</a:t>
            </a:r>
            <a:r>
              <a:rPr lang="en-US" sz="1800" i="1" dirty="0" err="1">
                <a:solidFill>
                  <a:schemeClr val="bg1">
                    <a:lumMod val="50000"/>
                  </a:schemeClr>
                </a:solidFill>
                <a:ea typeface="Times New Roman" panose="02020603050405020304" pitchFamily="18" charset="0"/>
                <a:cs typeface="Times New Roman" panose="02020603050405020304" pitchFamily="18" charset="0"/>
              </a:rPr>
              <a:t>gl</a:t>
            </a:r>
            <a:r>
              <a:rPr lang="en-US" sz="1800" i="1" dirty="0">
                <a:solidFill>
                  <a:schemeClr val="bg1">
                    <a:lumMod val="50000"/>
                  </a:schemeClr>
                </a:solidFill>
                <a:ea typeface="Times New Roman" panose="02020603050405020304" pitchFamily="18" charset="0"/>
                <a:cs typeface="Times New Roman" panose="02020603050405020304" pitchFamily="18" charset="0"/>
              </a:rPr>
              <a:t> </a:t>
            </a:r>
            <a:r>
              <a:rPr lang="en-US" sz="1800" dirty="0">
                <a:solidFill>
                  <a:schemeClr val="bg1">
                    <a:lumMod val="50000"/>
                  </a:schemeClr>
                </a:solidFill>
                <a:ea typeface="Times New Roman" panose="02020603050405020304" pitchFamily="18" charset="0"/>
                <a:cs typeface="Times New Roman" panose="02020603050405020304" pitchFamily="18" charset="0"/>
              </a:rPr>
              <a:t>: WebGL2RenderingContext, </a:t>
            </a:r>
            <a:r>
              <a:rPr lang="en-US" sz="1800" i="1" dirty="0" err="1">
                <a:solidFill>
                  <a:schemeClr val="bg1">
                    <a:lumMod val="50000"/>
                  </a:schemeClr>
                </a:solidFill>
                <a:ea typeface="Times New Roman" panose="02020603050405020304" pitchFamily="18" charset="0"/>
                <a:cs typeface="Times New Roman" panose="02020603050405020304" pitchFamily="18" charset="0"/>
              </a:rPr>
              <a:t>keysPressed</a:t>
            </a:r>
            <a:r>
              <a:rPr lang="en-US" sz="1800" i="1" dirty="0">
                <a:solidFill>
                  <a:schemeClr val="bg1">
                    <a:lumMod val="50000"/>
                  </a:schemeClr>
                </a:solidFill>
                <a:ea typeface="Times New Roman" panose="02020603050405020304" pitchFamily="18" charset="0"/>
                <a:cs typeface="Times New Roman" panose="02020603050405020304" pitchFamily="18" charset="0"/>
              </a:rPr>
              <a:t> </a:t>
            </a: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i="1" dirty="0">
                <a:solidFill>
                  <a:schemeClr val="bg1">
                    <a:lumMod val="50000"/>
                  </a:schemeClr>
                </a:solidFill>
                <a:ea typeface="Times New Roman" panose="02020603050405020304" pitchFamily="18" charset="0"/>
                <a:cs typeface="Times New Roman" panose="02020603050405020304" pitchFamily="18" charset="0"/>
              </a:rPr>
              <a:t>Set</a:t>
            </a:r>
            <a:r>
              <a:rPr lang="en-US" sz="1800" dirty="0">
                <a:solidFill>
                  <a:schemeClr val="bg1">
                    <a:lumMod val="50000"/>
                  </a:schemeClr>
                </a:solidFill>
                <a:ea typeface="Times New Roman" panose="02020603050405020304" pitchFamily="18" charset="0"/>
                <a:cs typeface="Times New Roman" panose="02020603050405020304" pitchFamily="18" charset="0"/>
              </a:rPr>
              <a:t>&lt;</a:t>
            </a:r>
            <a:r>
              <a:rPr lang="en-US" sz="1800" i="1" dirty="0">
                <a:solidFill>
                  <a:schemeClr val="bg1">
                    <a:lumMod val="50000"/>
                  </a:schemeClr>
                </a:solidFill>
                <a:ea typeface="Times New Roman" panose="02020603050405020304" pitchFamily="18" charset="0"/>
                <a:cs typeface="Times New Roman" panose="02020603050405020304" pitchFamily="18" charset="0"/>
              </a:rPr>
              <a:t>String</a:t>
            </a:r>
            <a:r>
              <a:rPr lang="en-US" sz="1800" dirty="0">
                <a:solidFill>
                  <a:schemeClr val="bg1">
                    <a:lumMod val="50000"/>
                  </a:schemeClr>
                </a:solidFill>
                <a:ea typeface="Times New Roman" panose="02020603050405020304" pitchFamily="18" charset="0"/>
                <a:cs typeface="Times New Roman" panose="02020603050405020304" pitchFamily="18" charset="0"/>
              </a:rPr>
              <a:t>&gt;) {</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gameObjects</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forEach</a:t>
            </a:r>
            <a:r>
              <a:rPr lang="en-US" sz="1800" dirty="0">
                <a:solidFill>
                  <a:srgbClr val="000000"/>
                </a:solidFill>
                <a:ea typeface="Times New Roman" panose="02020603050405020304" pitchFamily="18" charset="0"/>
                <a:cs typeface="Times New Roman" panose="02020603050405020304" pitchFamily="18" charset="0"/>
              </a:rPr>
              <a:t>{</a:t>
            </a:r>
            <a:r>
              <a:rPr lang="hu-HU"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it</a:t>
            </a:r>
            <a:r>
              <a:rPr lang="en-US" sz="1800" dirty="0" err="1">
                <a:solidFill>
                  <a:srgbClr val="C70040"/>
                </a:solidFill>
                <a:ea typeface="Times New Roman" panose="02020603050405020304" pitchFamily="18" charset="0"/>
                <a:cs typeface="Times New Roman" panose="02020603050405020304" pitchFamily="18" charset="0"/>
              </a:rPr>
              <a:t>.</a:t>
            </a:r>
            <a:r>
              <a:rPr lang="en-US" sz="1800" dirty="0" err="1">
                <a:solidFill>
                  <a:srgbClr val="000000"/>
                </a:solidFill>
                <a:ea typeface="Times New Roman" panose="02020603050405020304" pitchFamily="18" charset="0"/>
                <a:cs typeface="Times New Roman" panose="02020603050405020304" pitchFamily="18" charset="0"/>
              </a:rPr>
              <a:t>move</a:t>
            </a:r>
            <a:r>
              <a:rPr lang="en-US" sz="1800" dirty="0">
                <a:solidFill>
                  <a:srgbClr val="000000"/>
                </a:solidFill>
                <a:ea typeface="Times New Roman" panose="02020603050405020304" pitchFamily="18" charset="0"/>
                <a:cs typeface="Times New Roman" panose="02020603050405020304" pitchFamily="18" charset="0"/>
              </a:rPr>
              <a:t>(</a:t>
            </a:r>
            <a:r>
              <a:rPr lang="en-US" sz="1800" dirty="0">
                <a:solidFill>
                  <a:srgbClr val="7C4FCD"/>
                </a:solidFill>
                <a:ea typeface="Times New Roman" panose="02020603050405020304" pitchFamily="18" charset="0"/>
                <a:cs typeface="Times New Roman" panose="02020603050405020304" pitchFamily="18" charset="0"/>
              </a:rPr>
              <a:t>t, </a:t>
            </a:r>
            <a:r>
              <a:rPr lang="en-US" sz="1800" dirty="0" err="1">
                <a:solidFill>
                  <a:srgbClr val="7C4FCD"/>
                </a:solidFill>
                <a:ea typeface="Times New Roman" panose="02020603050405020304" pitchFamily="18" charset="0"/>
                <a:cs typeface="Times New Roman" panose="02020603050405020304" pitchFamily="18" charset="0"/>
              </a:rPr>
              <a:t>dt</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keysPressed</a:t>
            </a:r>
            <a:r>
              <a:rPr lang="en-US" sz="1800" dirty="0">
                <a:solidFill>
                  <a:srgbClr val="000000"/>
                </a:solidFill>
                <a:ea typeface="Times New Roman" panose="02020603050405020304" pitchFamily="18" charset="0"/>
                <a:cs typeface="Times New Roman" panose="02020603050405020304" pitchFamily="18" charset="0"/>
              </a:rPr>
              <a:t>, </a:t>
            </a:r>
            <a:r>
              <a:rPr lang="en-US" sz="1800" dirty="0" err="1">
                <a:solidFill>
                  <a:srgbClr val="000000"/>
                </a:solidFill>
                <a:ea typeface="Times New Roman" panose="02020603050405020304" pitchFamily="18" charset="0"/>
                <a:cs typeface="Times New Roman" panose="02020603050405020304" pitchFamily="18" charset="0"/>
              </a:rPr>
              <a:t>gameObjects</a:t>
            </a:r>
            <a:r>
              <a:rPr lang="en-US" sz="1800" dirty="0">
                <a:solidFill>
                  <a:srgbClr val="000000"/>
                </a:solidFill>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gameObjects.forEach</a:t>
            </a: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it.update</a:t>
            </a:r>
            <a:r>
              <a:rPr lang="en-US" sz="1800" dirty="0">
                <a:solidFill>
                  <a:schemeClr val="bg1">
                    <a:lumMod val="50000"/>
                  </a:schemeClr>
                </a:solidFill>
                <a:ea typeface="Times New Roman" panose="02020603050405020304" pitchFamily="18" charset="0"/>
                <a:cs typeface="Times New Roman" panose="02020603050405020304" pitchFamily="18" charset="0"/>
              </a:rPr>
              <a:t>() }</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gameObjects.forEach</a:t>
            </a:r>
            <a:r>
              <a:rPr lang="en-US" sz="1800" dirty="0">
                <a:solidFill>
                  <a:schemeClr val="bg1">
                    <a:lumMod val="50000"/>
                  </a:schemeClr>
                </a:solidFill>
                <a:ea typeface="Times New Roman" panose="02020603050405020304" pitchFamily="18" charset="0"/>
                <a:cs typeface="Times New Roman" panose="02020603050405020304" pitchFamily="18" charset="0"/>
              </a:rPr>
              <a:t>{ </a:t>
            </a:r>
            <a:r>
              <a:rPr lang="en-US" sz="1800" dirty="0" err="1">
                <a:solidFill>
                  <a:schemeClr val="bg1">
                    <a:lumMod val="50000"/>
                  </a:schemeClr>
                </a:solidFill>
                <a:ea typeface="Times New Roman" panose="02020603050405020304" pitchFamily="18" charset="0"/>
                <a:cs typeface="Times New Roman" panose="02020603050405020304" pitchFamily="18" charset="0"/>
              </a:rPr>
              <a:t>it.draw</a:t>
            </a:r>
            <a:r>
              <a:rPr lang="en-US" sz="1800" dirty="0">
                <a:solidFill>
                  <a:schemeClr val="bg1">
                    <a:lumMod val="50000"/>
                  </a:schemeClr>
                </a:solidFill>
                <a:ea typeface="Times New Roman" panose="02020603050405020304" pitchFamily="18" charset="0"/>
                <a:cs typeface="Times New Roman" panose="02020603050405020304" pitchFamily="18" charset="0"/>
              </a:rPr>
              <a:t>() }</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a typeface="Times New Roman" panose="02020603050405020304" pitchFamily="18" charset="0"/>
                <a:cs typeface="Times New Roman" panose="02020603050405020304" pitchFamily="18" charset="0"/>
              </a:rPr>
              <a:t>}</a:t>
            </a:r>
            <a:endParaRPr lang="en-US"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916672" y="4254550"/>
            <a:ext cx="2476498"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the method realizing animation logic</a:t>
            </a:r>
            <a:endParaRPr lang="hu-HU" dirty="0">
              <a:solidFill>
                <a:srgbClr val="FF0000"/>
              </a:solidFill>
              <a:latin typeface="Whipsmart" panose="020B0502030203050204" pitchFamily="34" charset="0"/>
            </a:endParaRPr>
          </a:p>
        </p:txBody>
      </p:sp>
      <p:cxnSp>
        <p:nvCxnSpPr>
          <p:cNvPr id="5" name="Straight Arrow Connector 4"/>
          <p:cNvCxnSpPr>
            <a:cxnSpLocks/>
            <a:stCxn id="4" idx="1"/>
          </p:cNvCxnSpPr>
          <p:nvPr/>
        </p:nvCxnSpPr>
        <p:spPr>
          <a:xfrm flipH="1" flipV="1">
            <a:off x="2529192" y="2772384"/>
            <a:ext cx="4387480" cy="1805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09152" y="1173021"/>
            <a:ext cx="292318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new</a:t>
            </a:r>
            <a:r>
              <a:rPr lang="hu-HU" dirty="0">
                <a:solidFill>
                  <a:srgbClr val="FF0000"/>
                </a:solidFill>
                <a:latin typeface="Whipsmart" panose="020B0502030203050204" pitchFamily="34" charset="0"/>
              </a:rPr>
              <a:t> GameObject property</a:t>
            </a:r>
          </a:p>
        </p:txBody>
      </p:sp>
      <p:cxnSp>
        <p:nvCxnSpPr>
          <p:cNvPr id="20" name="Straight Arrow Connector 19"/>
          <p:cNvCxnSpPr>
            <a:cxnSpLocks/>
            <a:stCxn id="17" idx="1"/>
          </p:cNvCxnSpPr>
          <p:nvPr/>
        </p:nvCxnSpPr>
        <p:spPr>
          <a:xfrm flipH="1">
            <a:off x="5830824" y="1357687"/>
            <a:ext cx="1878328" cy="9925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72809" y="104431"/>
            <a:ext cx="2838501" cy="923330"/>
          </a:xfrm>
          <a:prstGeom prst="rect">
            <a:avLst/>
          </a:prstGeom>
          <a:noFill/>
        </p:spPr>
        <p:txBody>
          <a:bodyPr wrap="square" rtlCol="0">
            <a:spAutoFit/>
          </a:bodyPr>
          <a:lstStyle/>
          <a:p>
            <a:r>
              <a:rPr lang="en-US" dirty="0">
                <a:solidFill>
                  <a:srgbClr val="FF0000"/>
                </a:solidFill>
                <a:latin typeface="Whipsmart" panose="020B0502030203050204" pitchFamily="34" charset="0"/>
              </a:rPr>
              <a:t>locally defined and instances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GameObject</a:t>
            </a:r>
            <a:r>
              <a:rPr lang="hu-HU" dirty="0">
                <a:solidFill>
                  <a:srgbClr val="FF0000"/>
                </a:solidFill>
                <a:latin typeface="Whipsmart" panose="020B0502030203050204" pitchFamily="34" charset="0"/>
              </a:rPr>
              <a:t>-</a:t>
            </a:r>
            <a:r>
              <a:rPr lang="en-US" dirty="0">
                <a:solidFill>
                  <a:srgbClr val="FF0000"/>
                </a:solidFill>
                <a:latin typeface="Whipsmart" panose="020B0502030203050204" pitchFamily="34" charset="0"/>
              </a:rPr>
              <a:t>subclass</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(Java-style)</a:t>
            </a:r>
          </a:p>
        </p:txBody>
      </p:sp>
      <p:cxnSp>
        <p:nvCxnSpPr>
          <p:cNvPr id="22" name="Straight Arrow Connector 21"/>
          <p:cNvCxnSpPr/>
          <p:nvPr/>
        </p:nvCxnSpPr>
        <p:spPr>
          <a:xfrm flipH="1">
            <a:off x="4358640" y="675319"/>
            <a:ext cx="614170" cy="1178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184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Acceleration (pseudocode)</a:t>
            </a:r>
          </a:p>
        </p:txBody>
      </p:sp>
      <p:sp>
        <p:nvSpPr>
          <p:cNvPr id="5" name="Content Placeholder 4"/>
          <p:cNvSpPr>
            <a:spLocks noGrp="1"/>
          </p:cNvSpPr>
          <p:nvPr>
            <p:ph idx="1"/>
          </p:nvPr>
        </p:nvSpPr>
        <p:spPr/>
        <p:txBody>
          <a:bodyPr>
            <a:normAutofit fontScale="92500" lnSpcReduction="10000"/>
          </a:bodyPr>
          <a:lstStyle/>
          <a:p>
            <a:pPr>
              <a:lnSpc>
                <a:spcPct val="107000"/>
              </a:lnSpc>
            </a:pPr>
            <a:r>
              <a:rPr lang="en-US" dirty="0">
                <a:solidFill>
                  <a:srgbClr val="000000"/>
                </a:solidFill>
                <a:ea typeface="Times New Roman" panose="02020603050405020304" pitchFamily="18" charset="0"/>
                <a:cs typeface="Times New Roman" panose="02020603050405020304" pitchFamily="18" charset="0"/>
              </a:rPr>
              <a:t>mass = 1</a:t>
            </a:r>
          </a:p>
          <a:p>
            <a:pPr>
              <a:lnSpc>
                <a:spcPct val="107000"/>
              </a:lnSpc>
            </a:pPr>
            <a:r>
              <a:rPr lang="en-US" dirty="0" err="1">
                <a:solidFill>
                  <a:srgbClr val="000000"/>
                </a:solidFill>
                <a:ea typeface="Times New Roman" panose="02020603050405020304" pitchFamily="18" charset="0"/>
                <a:cs typeface="Times New Roman" panose="02020603050405020304" pitchFamily="18" charset="0"/>
              </a:rPr>
              <a:t>angularMass</a:t>
            </a:r>
            <a:r>
              <a:rPr lang="en-US" dirty="0">
                <a:solidFill>
                  <a:srgbClr val="000000"/>
                </a:solidFill>
                <a:ea typeface="Times New Roman" panose="02020603050405020304" pitchFamily="18" charset="0"/>
                <a:cs typeface="Times New Roman" panose="02020603050405020304" pitchFamily="18" charset="0"/>
              </a:rPr>
              <a:t> = 1</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acceleration = Vec3()</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err="1">
                <a:solidFill>
                  <a:srgbClr val="000000"/>
                </a:solidFill>
                <a:ea typeface="Times New Roman" panose="02020603050405020304" pitchFamily="18" charset="0"/>
                <a:cs typeface="Times New Roman" panose="02020603050405020304" pitchFamily="18" charset="0"/>
              </a:rPr>
              <a:t>angularAcceleration</a:t>
            </a:r>
            <a:r>
              <a:rPr lang="en-US" dirty="0">
                <a:solidFill>
                  <a:srgbClr val="000000"/>
                </a:solidFill>
                <a:ea typeface="Times New Roman" panose="02020603050405020304" pitchFamily="18" charset="0"/>
                <a:cs typeface="Times New Roman" panose="02020603050405020304" pitchFamily="18" charset="0"/>
              </a:rPr>
              <a:t> = 0</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fun move (dt,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gameObjects</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B0F0"/>
                </a:solidFill>
                <a:ea typeface="Times New Roman" panose="02020603050405020304" pitchFamily="18" charset="0"/>
                <a:cs typeface="Times New Roman" panose="02020603050405020304" pitchFamily="18" charset="0"/>
              </a:rPr>
              <a:t>  </a:t>
            </a:r>
            <a:r>
              <a:rPr lang="hu-HU" dirty="0" err="1">
                <a:solidFill>
                  <a:srgbClr val="00B0F0"/>
                </a:solidFill>
                <a:ea typeface="Times New Roman" panose="02020603050405020304" pitchFamily="18" charset="0"/>
                <a:cs typeface="Times New Roman" panose="02020603050405020304" pitchFamily="18" charset="0"/>
              </a:rPr>
              <a:t>control</a:t>
            </a:r>
            <a:r>
              <a:rPr lang="en-US" dirty="0">
                <a:solidFill>
                  <a:srgbClr val="000000"/>
                </a:solidFill>
                <a:ea typeface="Times New Roman" panose="02020603050405020304" pitchFamily="18" charset="0"/>
                <a:cs typeface="Times New Roman" panose="02020603050405020304" pitchFamily="18" charset="0"/>
              </a:rPr>
              <a:t>(dt,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en-US" dirty="0">
                <a:solidFill>
                  <a:srgbClr val="000000"/>
                </a:solidFill>
                <a:ea typeface="Times New Roman" panose="02020603050405020304" pitchFamily="18" charset="0"/>
                <a:cs typeface="Times New Roman" panose="02020603050405020304" pitchFamily="18" charset="0"/>
              </a:rPr>
              <a:t>  v</a:t>
            </a:r>
            <a:r>
              <a:rPr lang="hu-HU" dirty="0" err="1">
                <a:solidFill>
                  <a:srgbClr val="000000"/>
                </a:solidFill>
                <a:ea typeface="Times New Roman" panose="02020603050405020304" pitchFamily="18" charset="0"/>
                <a:cs typeface="Times New Roman" panose="02020603050405020304" pitchFamily="18" charset="0"/>
              </a:rPr>
              <a:t>elocity</a:t>
            </a:r>
            <a:r>
              <a:rPr lang="en-US" dirty="0">
                <a:solidFill>
                  <a:srgbClr val="000000"/>
                </a:solidFill>
                <a:ea typeface="Times New Roman" panose="02020603050405020304" pitchFamily="18" charset="0"/>
                <a:cs typeface="Times New Roman" panose="02020603050405020304" pitchFamily="18" charset="0"/>
              </a:rPr>
              <a:t> += acceleration * dt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fun </a:t>
            </a:r>
            <a:r>
              <a:rPr lang="en-US" dirty="0">
                <a:solidFill>
                  <a:srgbClr val="00B0F0"/>
                </a:solidFill>
                <a:ea typeface="Times New Roman" panose="02020603050405020304" pitchFamily="18" charset="0"/>
                <a:cs typeface="Times New Roman" panose="02020603050405020304" pitchFamily="18" charset="0"/>
              </a:rPr>
              <a:t>control</a:t>
            </a:r>
            <a:r>
              <a:rPr lang="en-US" dirty="0">
                <a:solidFill>
                  <a:srgbClr val="000000"/>
                </a:solidFill>
                <a:ea typeface="Times New Roman" panose="02020603050405020304" pitchFamily="18" charset="0"/>
                <a:cs typeface="Times New Roman" panose="02020603050405020304" pitchFamily="18" charset="0"/>
              </a:rPr>
              <a:t>(dt,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acceleration.set</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if("W" in </a:t>
            </a:r>
            <a:r>
              <a:rPr lang="en-US" dirty="0" err="1">
                <a:solidFill>
                  <a:srgbClr val="000000"/>
                </a:solidFill>
                <a:ea typeface="Times New Roman" panose="02020603050405020304" pitchFamily="18" charset="0"/>
                <a:cs typeface="Times New Roman" panose="02020603050405020304" pitchFamily="18" charset="0"/>
              </a:rPr>
              <a:t>keysPressed</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    acceleration += </a:t>
            </a:r>
            <a:r>
              <a:rPr lang="en-US" dirty="0" err="1">
                <a:solidFill>
                  <a:srgbClr val="000000"/>
                </a:solidFill>
                <a:ea typeface="Times New Roman" panose="02020603050405020304" pitchFamily="18" charset="0"/>
                <a:cs typeface="Times New Roman" panose="02020603050405020304" pitchFamily="18" charset="0"/>
              </a:rPr>
              <a:t>this.mass</a:t>
            </a:r>
            <a:r>
              <a:rPr lang="en-US" dirty="0">
                <a:solidFill>
                  <a:srgbClr val="000000"/>
                </a:solidFill>
                <a:ea typeface="Times New Roman" panose="02020603050405020304" pitchFamily="18" charset="0"/>
                <a:cs typeface="Times New Roman" panose="02020603050405020304" pitchFamily="18" charset="0"/>
              </a:rPr>
              <a:t> * </a:t>
            </a:r>
            <a:r>
              <a:rPr lang="en-US" i="1" dirty="0">
                <a:solidFill>
                  <a:srgbClr val="000000"/>
                </a:solidFill>
                <a:ea typeface="Times New Roman" panose="02020603050405020304" pitchFamily="18" charset="0"/>
                <a:cs typeface="Times New Roman" panose="02020603050405020304" pitchFamily="18" charset="0"/>
              </a:rPr>
              <a:t>F</a:t>
            </a:r>
            <a:r>
              <a:rPr lang="en-US" baseline="-25000" dirty="0">
                <a:solidFill>
                  <a:srgbClr val="000000"/>
                </a:solidFill>
                <a:ea typeface="Times New Roman" panose="02020603050405020304" pitchFamily="18" charset="0"/>
                <a:cs typeface="Times New Roman" panose="02020603050405020304" pitchFamily="18" charset="0"/>
              </a:rPr>
              <a:t>W</a:t>
            </a:r>
            <a:r>
              <a:rPr lang="en-US" dirty="0">
                <a:solidFill>
                  <a:srgbClr val="000000"/>
                </a:solidFill>
                <a:ea typeface="Times New Roman" panose="02020603050405020304" pitchFamily="18" charset="0"/>
                <a:cs typeface="Times New Roman" panose="02020603050405020304" pitchFamily="18" charset="0"/>
              </a:rPr>
              <a:t> }</a:t>
            </a:r>
          </a:p>
          <a:p>
            <a:pPr>
              <a:lnSpc>
                <a:spcPct val="107000"/>
              </a:lnSpc>
            </a:pPr>
            <a:r>
              <a:rPr lang="en-US" dirty="0">
                <a:solidFill>
                  <a:srgbClr val="000000"/>
                </a:solidFill>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58574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Velocity and orientation are independent</a:t>
            </a:r>
          </a:p>
        </p:txBody>
      </p:sp>
      <p:sp>
        <p:nvSpPr>
          <p:cNvPr id="5" name="Content Placeholder 4"/>
          <p:cNvSpPr>
            <a:spLocks noGrp="1"/>
          </p:cNvSpPr>
          <p:nvPr>
            <p:ph idx="1"/>
          </p:nvPr>
        </p:nvSpPr>
        <p:spPr/>
        <p:txBody>
          <a:bodyPr/>
          <a:lstStyle/>
          <a:p>
            <a:r>
              <a:rPr lang="en-US" dirty="0"/>
              <a:t>this is physically valid</a:t>
            </a:r>
          </a:p>
          <a:p>
            <a:r>
              <a:rPr lang="en-US" dirty="0"/>
              <a:t>drag should take care of this</a:t>
            </a:r>
            <a:endParaRPr lang="hu-HU" dirty="0"/>
          </a:p>
          <a:p>
            <a:r>
              <a:rPr lang="en-US" dirty="0"/>
              <a:t>but attenuation factors should be interpreted in model space</a:t>
            </a:r>
            <a:endParaRPr lang="hu-HU" dirty="0"/>
          </a:p>
          <a:p>
            <a:pPr lvl="1"/>
            <a:r>
              <a:rPr lang="en-US" dirty="0"/>
              <a:t>transform world-space velocity into model space, attenuate, transform back to world space</a:t>
            </a:r>
          </a:p>
        </p:txBody>
      </p:sp>
      <p:sp>
        <p:nvSpPr>
          <p:cNvPr id="7" name="Rectangle 9"/>
          <p:cNvSpPr>
            <a:spLocks noChangeArrowheads="1"/>
          </p:cNvSpPr>
          <p:nvPr/>
        </p:nvSpPr>
        <p:spPr bwMode="auto">
          <a:xfrm>
            <a:off x="3216440" y="3746852"/>
            <a:ext cx="8784771" cy="2944220"/>
          </a:xfrm>
          <a:prstGeom prst="rect">
            <a:avLst/>
          </a:prstGeom>
          <a:solidFill>
            <a:schemeClr val="accent4">
              <a:lumMod val="40000"/>
              <a:lumOff val="60000"/>
            </a:schemeClr>
          </a:solidFill>
          <a:extLst>
            <a:ext uri="{91240B29-F687-4F45-9708-019B960494DF}">
              <a14:hiddenLine xmlns:a14="http://schemas.microsoft.com/office/drawing/2010/main" w="12700">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100" dirty="0" err="1">
                <a:solidFill>
                  <a:prstClr val="black"/>
                </a:solidFill>
                <a:latin typeface="Courier New" pitchFamily="49" charset="0"/>
                <a:cs typeface="Courier New" pitchFamily="49" charset="0"/>
              </a:rPr>
              <a:t>velocity.set</a:t>
            </a:r>
            <a:r>
              <a:rPr lang="en-US" altLang="en-US" sz="2100" dirty="0">
                <a:solidFill>
                  <a:prstClr val="black"/>
                </a:solidFill>
                <a:latin typeface="Courier New" pitchFamily="49" charset="0"/>
                <a:cs typeface="Courier New" pitchFamily="49" charset="0"/>
              </a:rPr>
              <a:t>(</a:t>
            </a:r>
          </a:p>
          <a:p>
            <a:r>
              <a:rPr lang="en-US" altLang="en-US" sz="2100" dirty="0">
                <a:solidFill>
                  <a:prstClr val="black"/>
                </a:solidFill>
                <a:latin typeface="Courier New" pitchFamily="49" charset="0"/>
                <a:cs typeface="Courier New" pitchFamily="49" charset="0"/>
              </a:rPr>
              <a:t>  (</a:t>
            </a:r>
          </a:p>
          <a:p>
            <a:r>
              <a:rPr lang="en-US" altLang="en-US" sz="2100" dirty="0">
                <a:solidFill>
                  <a:prstClr val="black"/>
                </a:solidFill>
                <a:latin typeface="Courier New" pitchFamily="49" charset="0"/>
                <a:cs typeface="Courier New" pitchFamily="49" charset="0"/>
              </a:rPr>
              <a:t>  </a:t>
            </a:r>
            <a:r>
              <a:rPr lang="hu-HU" altLang="en-US" sz="2100" dirty="0" err="1">
                <a:solidFill>
                  <a:prstClr val="black"/>
                </a:solidFill>
                <a:latin typeface="Courier New" pitchFamily="49" charset="0"/>
                <a:cs typeface="Courier New" pitchFamily="49" charset="0"/>
              </a:rPr>
              <a:t>velocity.xyz</a:t>
            </a:r>
            <a:r>
              <a:rPr lang="en-US" altLang="en-US" sz="2100" dirty="0">
                <a:solidFill>
                  <a:prstClr val="black"/>
                </a:solidFill>
                <a:latin typeface="Courier New" pitchFamily="49" charset="0"/>
                <a:cs typeface="Courier New" pitchFamily="49" charset="0"/>
              </a:rPr>
              <a:t>0</a:t>
            </a:r>
            <a:r>
              <a:rPr lang="hu-HU" altLang="en-US" sz="2100" dirty="0">
                <a:solidFill>
                  <a:prstClr val="black"/>
                </a:solidFill>
                <a:latin typeface="Courier New" pitchFamily="49" charset="0"/>
                <a:cs typeface="Courier New" pitchFamily="49" charset="0"/>
              </a:rPr>
              <a:t> * </a:t>
            </a:r>
            <a:r>
              <a:rPr lang="en-US" altLang="en-US" sz="2100" dirty="0" err="1">
                <a:solidFill>
                  <a:prstClr val="black"/>
                </a:solidFill>
                <a:latin typeface="Courier New" pitchFamily="49" charset="0"/>
                <a:cs typeface="Courier New" pitchFamily="49" charset="0"/>
              </a:rPr>
              <a:t>modelMatrixInverse</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  </a:t>
            </a:r>
            <a:r>
              <a:rPr lang="hu-HU" altLang="en-US" sz="2100" dirty="0">
                <a:solidFill>
                  <a:prstClr val="black"/>
                </a:solidFill>
                <a:latin typeface="Courier New" pitchFamily="49" charset="0"/>
                <a:cs typeface="Courier New" pitchFamily="49" charset="0"/>
              </a:rPr>
              <a:t>*</a:t>
            </a:r>
            <a:endParaRPr lang="en-US" altLang="en-US" sz="2100" dirty="0">
              <a:solidFill>
                <a:prstClr val="black"/>
              </a:solidFill>
              <a:latin typeface="Courier New" pitchFamily="49" charset="0"/>
              <a:cs typeface="Courier New" pitchFamily="49" charset="0"/>
            </a:endParaRPr>
          </a:p>
          <a:p>
            <a:r>
              <a:rPr lang="hu-HU" altLang="en-US" sz="2100" dirty="0">
                <a:solidFill>
                  <a:prstClr val="black"/>
                </a:solidFill>
                <a:latin typeface="Courier New" pitchFamily="49" charset="0"/>
                <a:cs typeface="Courier New" pitchFamily="49" charset="0"/>
              </a:rPr>
              <a:t>  </a:t>
            </a:r>
            <a:r>
              <a:rPr lang="hu-HU" altLang="en-US" sz="2100" dirty="0" err="1">
                <a:solidFill>
                  <a:prstClr val="black"/>
                </a:solidFill>
                <a:latin typeface="Courier New" pitchFamily="49" charset="0"/>
                <a:cs typeface="Courier New" pitchFamily="49" charset="0"/>
              </a:rPr>
              <a:t>Vec</a:t>
            </a:r>
            <a:r>
              <a:rPr lang="en-US" altLang="en-US" sz="2100" dirty="0">
                <a:solidFill>
                  <a:prstClr val="black"/>
                </a:solidFill>
                <a:latin typeface="Courier New" pitchFamily="49" charset="0"/>
                <a:cs typeface="Courier New" pitchFamily="49" charset="0"/>
              </a:rPr>
              <a:t>4(exp(-dt * cx/m), exp(-dt * cy/m), 1.0f, 0.0f)</a:t>
            </a:r>
          </a:p>
          <a:p>
            <a:r>
              <a:rPr lang="en-US" altLang="en-US" sz="2100" dirty="0">
                <a:solidFill>
                  <a:prstClr val="black"/>
                </a:solidFill>
                <a:latin typeface="Courier New" pitchFamily="49" charset="0"/>
                <a:cs typeface="Courier New" pitchFamily="49" charset="0"/>
              </a:rPr>
              <a:t>  *</a:t>
            </a:r>
            <a:endParaRPr lang="hu-HU" altLang="en-US" sz="2100" dirty="0">
              <a:solidFill>
                <a:prstClr val="black"/>
              </a:solidFill>
              <a:latin typeface="Courier New" pitchFamily="49" charset="0"/>
              <a:cs typeface="Courier New" pitchFamily="49" charset="0"/>
            </a:endParaRPr>
          </a:p>
          <a:p>
            <a:r>
              <a:rPr lang="hu-HU" altLang="en-US" sz="2100" dirty="0">
                <a:solidFill>
                  <a:prstClr val="black"/>
                </a:solidFill>
                <a:latin typeface="Courier New" pitchFamily="49" charset="0"/>
                <a:cs typeface="Courier New" pitchFamily="49" charset="0"/>
              </a:rPr>
              <a:t>  </a:t>
            </a:r>
            <a:r>
              <a:rPr lang="en-US" altLang="en-US" sz="2100" dirty="0" err="1">
                <a:solidFill>
                  <a:prstClr val="black"/>
                </a:solidFill>
                <a:latin typeface="Courier New" pitchFamily="49" charset="0"/>
                <a:cs typeface="Courier New" pitchFamily="49" charset="0"/>
              </a:rPr>
              <a:t>modelMatrix</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  ).</a:t>
            </a:r>
            <a:r>
              <a:rPr lang="en-US" altLang="en-US" sz="2100" dirty="0" err="1">
                <a:solidFill>
                  <a:prstClr val="black"/>
                </a:solidFill>
                <a:latin typeface="Courier New" pitchFamily="49" charset="0"/>
                <a:cs typeface="Courier New" pitchFamily="49" charset="0"/>
              </a:rPr>
              <a:t>xyz</a:t>
            </a:r>
            <a:endParaRPr lang="en-US" altLang="en-US" sz="2100" dirty="0">
              <a:solidFill>
                <a:prstClr val="black"/>
              </a:solidFill>
              <a:latin typeface="Courier New" pitchFamily="49" charset="0"/>
              <a:cs typeface="Courier New" pitchFamily="49" charset="0"/>
            </a:endParaRPr>
          </a:p>
          <a:p>
            <a:r>
              <a:rPr lang="en-US" altLang="en-US" sz="2100" dirty="0">
                <a:solidFill>
                  <a:prstClr val="black"/>
                </a:solidFill>
                <a:latin typeface="Courier New" pitchFamily="49" charset="0"/>
                <a:cs typeface="Courier New" pitchFamily="49" charset="0"/>
              </a:rPr>
              <a:t>)</a:t>
            </a:r>
            <a:endParaRPr lang="hu-HU" altLang="en-US" sz="21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130006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r>
              <a:rPr lang="en-US" dirty="0"/>
              <a:t>give the same motion logic to several objects</a:t>
            </a:r>
            <a:endParaRPr lang="en-US" sz="2800" dirty="0"/>
          </a:p>
          <a:p>
            <a:r>
              <a:rPr lang="en-US" dirty="0"/>
              <a:t>implement different motion logics</a:t>
            </a:r>
          </a:p>
          <a:p>
            <a:r>
              <a:rPr lang="en-US" dirty="0"/>
              <a:t>implement circular motion</a:t>
            </a:r>
          </a:p>
          <a:p>
            <a:pPr lvl="1"/>
            <a:r>
              <a:rPr lang="en-US" dirty="0"/>
              <a:t>it would be nice to know the absolute time, not only </a:t>
            </a:r>
            <a:r>
              <a:rPr lang="en-US" dirty="0" err="1">
                <a:latin typeface="Consolas" panose="020B0609020204030204" pitchFamily="49" charset="0"/>
                <a:cs typeface="Consolas" panose="020B0609020204030204" pitchFamily="49" charset="0"/>
              </a:rPr>
              <a:t>dt</a:t>
            </a:r>
            <a:endParaRPr lang="en-US" dirty="0">
              <a:latin typeface="Consolas" panose="020B0609020204030204" pitchFamily="49" charset="0"/>
              <a:cs typeface="Consolas" panose="020B0609020204030204" pitchFamily="49" charset="0"/>
            </a:endParaRPr>
          </a:p>
          <a:p>
            <a:pPr lvl="1"/>
            <a:r>
              <a:rPr lang="en-US" dirty="0"/>
              <a:t>also pass the time as a parameter to the </a:t>
            </a:r>
            <a:r>
              <a:rPr lang="en-US" dirty="0">
                <a:latin typeface="Consolas" panose="020B0609020204030204" pitchFamily="49" charset="0"/>
                <a:cs typeface="Consolas" panose="020B0609020204030204" pitchFamily="49" charset="0"/>
              </a:rPr>
              <a:t>move</a:t>
            </a:r>
            <a:r>
              <a:rPr lang="en-US" dirty="0"/>
              <a:t> function</a:t>
            </a:r>
          </a:p>
          <a:p>
            <a:pPr lvl="1"/>
            <a:r>
              <a:rPr lang="en-US" dirty="0"/>
              <a:t>now you can use </a:t>
            </a:r>
            <a:r>
              <a:rPr lang="en-US" dirty="0">
                <a:latin typeface="Consolas" panose="020B0609020204030204" pitchFamily="49" charset="0"/>
                <a:cs typeface="Consolas" panose="020B0609020204030204" pitchFamily="49" charset="0"/>
              </a:rPr>
              <a:t>cos(time)</a:t>
            </a:r>
            <a:r>
              <a:rPr lang="en-US" dirty="0"/>
              <a:t>, </a:t>
            </a:r>
            <a:r>
              <a:rPr lang="en-US" dirty="0">
                <a:latin typeface="Consolas" panose="020B0609020204030204" pitchFamily="49" charset="0"/>
                <a:cs typeface="Consolas" panose="020B0609020204030204" pitchFamily="49" charset="0"/>
              </a:rPr>
              <a:t>sin(time)</a:t>
            </a:r>
          </a:p>
          <a:p>
            <a:pPr lvl="1"/>
            <a:r>
              <a:rPr lang="en-US" dirty="0"/>
              <a:t>this is called formula animation</a:t>
            </a:r>
          </a:p>
        </p:txBody>
      </p:sp>
      <p:sp>
        <p:nvSpPr>
          <p:cNvPr id="4" name="TextBox 3"/>
          <p:cNvSpPr txBox="1"/>
          <p:nvPr/>
        </p:nvSpPr>
        <p:spPr>
          <a:xfrm>
            <a:off x="232756" y="2227811"/>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sp>
        <p:nvSpPr>
          <p:cNvPr id="5" name="TextBox 4"/>
          <p:cNvSpPr txBox="1"/>
          <p:nvPr/>
        </p:nvSpPr>
        <p:spPr>
          <a:xfrm>
            <a:off x="0" y="-254924"/>
            <a:ext cx="520118" cy="3170099"/>
          </a:xfrm>
          <a:prstGeom prst="rect">
            <a:avLst/>
          </a:prstGeom>
          <a:noFill/>
        </p:spPr>
        <p:txBody>
          <a:bodyPr wrap="square" rtlCol="0">
            <a:spAutoFit/>
          </a:bodyPr>
          <a:lstStyle/>
          <a:p>
            <a:r>
              <a:rPr lang="en-US" sz="20000" dirty="0">
                <a:solidFill>
                  <a:schemeClr val="tx2"/>
                </a:solidFill>
                <a:latin typeface="Whipsmart" panose="020B0502030203050204" pitchFamily="34" charset="0"/>
              </a:rPr>
              <a:t>!</a:t>
            </a:r>
          </a:p>
        </p:txBody>
      </p:sp>
    </p:spTree>
    <p:extLst>
      <p:ext uri="{BB962C8B-B14F-4D97-AF65-F5344CB8AC3E}">
        <p14:creationId xmlns:p14="http://schemas.microsoft.com/office/powerpoint/2010/main" val="2143700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a:t>
            </a:r>
          </a:p>
        </p:txBody>
      </p:sp>
      <p:sp>
        <p:nvSpPr>
          <p:cNvPr id="3" name="Content Placeholder 2"/>
          <p:cNvSpPr>
            <a:spLocks noGrp="1"/>
          </p:cNvSpPr>
          <p:nvPr>
            <p:ph idx="1"/>
          </p:nvPr>
        </p:nvSpPr>
        <p:spPr/>
        <p:txBody>
          <a:bodyPr/>
          <a:lstStyle/>
          <a:p>
            <a:r>
              <a:rPr lang="en-US" dirty="0"/>
              <a:t>in </a:t>
            </a:r>
            <a:r>
              <a:rPr lang="en-US" dirty="0">
                <a:latin typeface="Consolas" panose="020B0609020204030204" pitchFamily="49" charset="0"/>
              </a:rPr>
              <a:t>move</a:t>
            </a:r>
          </a:p>
          <a:p>
            <a:endParaRPr lang="en-US" dirty="0"/>
          </a:p>
          <a:p>
            <a:endParaRPr lang="en-US" dirty="0"/>
          </a:p>
          <a:p>
            <a:endParaRPr lang="en-US" dirty="0"/>
          </a:p>
          <a:p>
            <a:endParaRPr lang="en-US" dirty="0"/>
          </a:p>
          <a:p>
            <a:r>
              <a:rPr lang="en-US" dirty="0"/>
              <a:t>set some initial momentum to the avatar and/or asteroids</a:t>
            </a:r>
          </a:p>
          <a:p>
            <a:r>
              <a:rPr lang="en-US" dirty="0"/>
              <a:t>expected: moving objects</a:t>
            </a:r>
          </a:p>
          <a:p>
            <a:r>
              <a:rPr lang="en-US" dirty="0"/>
              <a:t>set some force and </a:t>
            </a:r>
            <a:r>
              <a:rPr lang="en-US" dirty="0" err="1"/>
              <a:t>invMass</a:t>
            </a:r>
            <a:endParaRPr lang="en-US" dirty="0"/>
          </a:p>
        </p:txBody>
      </p:sp>
      <p:sp>
        <p:nvSpPr>
          <p:cNvPr id="6" name="Content Placeholder 2"/>
          <p:cNvSpPr txBox="1">
            <a:spLocks/>
          </p:cNvSpPr>
          <p:nvPr/>
        </p:nvSpPr>
        <p:spPr>
          <a:xfrm>
            <a:off x="1695796" y="2277686"/>
            <a:ext cx="8972204" cy="1992689"/>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hu-HU" dirty="0" err="1">
                <a:ea typeface="Times New Roman" panose="02020603050405020304" pitchFamily="18" charset="0"/>
                <a:cs typeface="Times New Roman" panose="02020603050405020304" pitchFamily="18" charset="0"/>
              </a:rPr>
              <a:t>const</a:t>
            </a:r>
            <a:r>
              <a:rPr lang="hu-HU" dirty="0">
                <a:ea typeface="Times New Roman" panose="02020603050405020304" pitchFamily="18" charset="0"/>
                <a:cs typeface="Times New Roman" panose="02020603050405020304" pitchFamily="18" charset="0"/>
              </a:rPr>
              <a:t> </a:t>
            </a:r>
            <a:r>
              <a:rPr lang="hu-HU" dirty="0" err="1">
                <a:ea typeface="Times New Roman" panose="02020603050405020304" pitchFamily="18" charset="0"/>
                <a:cs typeface="Times New Roman" panose="02020603050405020304" pitchFamily="18" charset="0"/>
              </a:rPr>
              <a:t>acceleration</a:t>
            </a:r>
            <a:r>
              <a:rPr lang="hu-HU" dirty="0">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force * </a:t>
            </a:r>
            <a:r>
              <a:rPr lang="en-US" dirty="0" err="1">
                <a:ea typeface="Times New Roman" panose="02020603050405020304" pitchFamily="18" charset="0"/>
                <a:cs typeface="Times New Roman" panose="02020603050405020304" pitchFamily="18" charset="0"/>
              </a:rPr>
              <a:t>invMass</a:t>
            </a:r>
            <a:endParaRPr lang="hu-HU" dirty="0">
              <a:ea typeface="Times New Roman" panose="02020603050405020304" pitchFamily="18" charset="0"/>
              <a:cs typeface="Times New Roman" panose="02020603050405020304" pitchFamily="18" charset="0"/>
            </a:endParaRPr>
          </a:p>
          <a:p>
            <a:pPr lvl="0">
              <a:lnSpc>
                <a:spcPct val="107000"/>
              </a:lnSpc>
            </a:pPr>
            <a:endParaRPr lang="en-US" dirty="0">
              <a:ea typeface="Times New Roman" panose="02020603050405020304" pitchFamily="18" charset="0"/>
              <a:cs typeface="Times New Roman" panose="02020603050405020304" pitchFamily="18" charset="0"/>
            </a:endParaRPr>
          </a:p>
          <a:p>
            <a:pPr lvl="0">
              <a:lnSpc>
                <a:spcPct val="107000"/>
              </a:lnSpc>
            </a:pP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 += </a:t>
            </a:r>
            <a:r>
              <a:rPr lang="hu-HU" dirty="0" err="1">
                <a:ea typeface="Times New Roman" panose="02020603050405020304" pitchFamily="18" charset="0"/>
                <a:cs typeface="Times New Roman" panose="02020603050405020304" pitchFamily="18" charset="0"/>
              </a:rPr>
              <a:t>acceleration</a:t>
            </a:r>
            <a:r>
              <a:rPr lang="en-US" dirty="0">
                <a:ea typeface="Times New Roman" panose="02020603050405020304" pitchFamily="18" charset="0"/>
                <a:cs typeface="Times New Roman" panose="02020603050405020304" pitchFamily="18" charset="0"/>
              </a:rPr>
              <a:t> * dt</a:t>
            </a:r>
          </a:p>
          <a:p>
            <a:pPr lvl="0">
              <a:lnSpc>
                <a:spcPct val="107000"/>
              </a:lnSpc>
            </a:pPr>
            <a:r>
              <a:rPr lang="en-US" dirty="0">
                <a:ea typeface="Times New Roman" panose="02020603050405020304" pitchFamily="18" charset="0"/>
                <a:cs typeface="Times New Roman" panose="02020603050405020304" pitchFamily="18" charset="0"/>
              </a:rPr>
              <a:t>position += this.</a:t>
            </a: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 * dt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890597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a:t>
            </a:r>
          </a:p>
        </p:txBody>
      </p:sp>
      <p:sp>
        <p:nvSpPr>
          <p:cNvPr id="3" name="Content Placeholder 2"/>
          <p:cNvSpPr>
            <a:spLocks noGrp="1"/>
          </p:cNvSpPr>
          <p:nvPr>
            <p:ph idx="1"/>
          </p:nvPr>
        </p:nvSpPr>
        <p:spPr/>
        <p:txBody>
          <a:bodyPr/>
          <a:lstStyle/>
          <a:p>
            <a:r>
              <a:rPr lang="en-US" dirty="0"/>
              <a:t>accelerating object</a:t>
            </a:r>
          </a:p>
        </p:txBody>
      </p:sp>
    </p:spTree>
    <p:extLst>
      <p:ext uri="{BB962C8B-B14F-4D97-AF65-F5344CB8AC3E}">
        <p14:creationId xmlns:p14="http://schemas.microsoft.com/office/powerpoint/2010/main" val="9103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lang="en-US" dirty="0"/>
              <a:t>Object / </a:t>
            </a:r>
            <a:r>
              <a:rPr lang="en-US" dirty="0" err="1"/>
              <a:t>GameObject</a:t>
            </a:r>
            <a:r>
              <a:rPr lang="en-US" dirty="0"/>
              <a:t> / Entity</a:t>
            </a:r>
            <a:endParaRPr lang="hu-HU" dirty="0"/>
          </a:p>
        </p:txBody>
      </p:sp>
      <p:sp>
        <p:nvSpPr>
          <p:cNvPr id="8195" name="Rectangle 3"/>
          <p:cNvSpPr>
            <a:spLocks noGrp="1" noChangeArrowheads="1"/>
          </p:cNvSpPr>
          <p:nvPr>
            <p:ph idx="1"/>
          </p:nvPr>
        </p:nvSpPr>
        <p:spPr/>
        <p:txBody>
          <a:bodyPr>
            <a:normAutofit/>
          </a:bodyPr>
          <a:lstStyle/>
          <a:p>
            <a:r>
              <a:rPr lang="en-US" altLang="en-US" b="1" dirty="0">
                <a:latin typeface="Courier New" panose="02070309020205020404" pitchFamily="49" charset="0"/>
              </a:rPr>
              <a:t>control()</a:t>
            </a:r>
            <a:r>
              <a:rPr lang="en-US" altLang="en-US" dirty="0"/>
              <a:t>: </a:t>
            </a:r>
          </a:p>
          <a:p>
            <a:pPr lvl="1"/>
            <a:r>
              <a:rPr lang="en-US" altLang="en-US" dirty="0"/>
              <a:t>finds out about things affecting the object: input controls, AI decisions,  physics, state management</a:t>
            </a:r>
          </a:p>
          <a:p>
            <a:r>
              <a:rPr lang="en-US" altLang="en-US" b="1" dirty="0">
                <a:latin typeface="Courier New" panose="02070309020205020404" pitchFamily="49" charset="0"/>
              </a:rPr>
              <a:t>interact(</a:t>
            </a:r>
            <a:r>
              <a:rPr lang="en-US" altLang="en-US" b="1" dirty="0" err="1">
                <a:latin typeface="Courier New" panose="02070309020205020404" pitchFamily="49" charset="0"/>
              </a:rPr>
              <a:t>otherObject</a:t>
            </a:r>
            <a:r>
              <a:rPr lang="en-US" altLang="en-US" b="1" dirty="0">
                <a:latin typeface="Courier New" panose="02070309020205020404" pitchFamily="49" charset="0"/>
              </a:rPr>
              <a:t>)</a:t>
            </a:r>
            <a:r>
              <a:rPr lang="en-US" altLang="en-US" dirty="0"/>
              <a:t>: </a:t>
            </a:r>
          </a:p>
          <a:p>
            <a:pPr lvl="1"/>
            <a:r>
              <a:rPr lang="en-US" altLang="en-US" dirty="0"/>
              <a:t>invoked as part of control: effect on other object </a:t>
            </a:r>
          </a:p>
          <a:p>
            <a:r>
              <a:rPr lang="en-US" altLang="en-US" b="1" dirty="0">
                <a:latin typeface="Courier New" panose="02070309020205020404" pitchFamily="49" charset="0"/>
              </a:rPr>
              <a:t>move()</a:t>
            </a:r>
            <a:r>
              <a:rPr lang="en-US" altLang="en-US" dirty="0"/>
              <a:t>: </a:t>
            </a:r>
          </a:p>
          <a:p>
            <a:pPr lvl="1"/>
            <a:r>
              <a:rPr lang="en-US" altLang="en-US" dirty="0"/>
              <a:t>performs animation</a:t>
            </a:r>
          </a:p>
          <a:p>
            <a:r>
              <a:rPr lang="en-US" altLang="en-US" b="1" dirty="0">
                <a:latin typeface="Courier New" panose="02070309020205020404" pitchFamily="49" charset="0"/>
              </a:rPr>
              <a:t>draw()</a:t>
            </a:r>
            <a:r>
              <a:rPr lang="en-US" altLang="en-US" dirty="0"/>
              <a:t>: </a:t>
            </a:r>
          </a:p>
          <a:p>
            <a:pPr lvl="1"/>
            <a:r>
              <a:rPr lang="en-US" altLang="en-US" dirty="0"/>
              <a:t>renders itself with </a:t>
            </a:r>
            <a:r>
              <a:rPr lang="en-US" altLang="en-US" dirty="0" err="1"/>
              <a:t>WebGL</a:t>
            </a:r>
            <a:endParaRPr lang="en-US" altLang="en-US" dirty="0"/>
          </a:p>
        </p:txBody>
      </p:sp>
    </p:spTree>
    <p:extLst>
      <p:ext uri="{BB962C8B-B14F-4D97-AF65-F5344CB8AC3E}">
        <p14:creationId xmlns:p14="http://schemas.microsoft.com/office/powerpoint/2010/main" val="3131575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t>
            </a:r>
          </a:p>
        </p:txBody>
      </p:sp>
      <p:sp>
        <p:nvSpPr>
          <p:cNvPr id="3" name="Content Placeholder 2"/>
          <p:cNvSpPr>
            <a:spLocks noGrp="1"/>
          </p:cNvSpPr>
          <p:nvPr>
            <p:ph idx="1"/>
          </p:nvPr>
        </p:nvSpPr>
        <p:spPr/>
        <p:txBody>
          <a:bodyPr/>
          <a:lstStyle/>
          <a:p>
            <a:r>
              <a:rPr lang="en-US" dirty="0"/>
              <a:t>do the same for torque, </a:t>
            </a:r>
            <a:r>
              <a:rPr lang="en-US" dirty="0" err="1"/>
              <a:t>invAngularMass</a:t>
            </a:r>
            <a:r>
              <a:rPr lang="en-US" dirty="0"/>
              <a:t>, </a:t>
            </a:r>
            <a:r>
              <a:rPr lang="en-US" dirty="0" err="1"/>
              <a:t>angularAcceleration</a:t>
            </a:r>
            <a:r>
              <a:rPr lang="en-US" dirty="0"/>
              <a:t>, </a:t>
            </a:r>
            <a:r>
              <a:rPr lang="en-US" dirty="0" err="1"/>
              <a:t>angularVelocity</a:t>
            </a:r>
            <a:r>
              <a:rPr lang="en-US" dirty="0"/>
              <a:t> and orientation</a:t>
            </a:r>
          </a:p>
          <a:p>
            <a:r>
              <a:rPr lang="en-US" dirty="0"/>
              <a:t>these are just scalar numbers in 2D, you should use operators instead of methods</a:t>
            </a:r>
          </a:p>
          <a:p>
            <a:endParaRPr lang="en-US" dirty="0"/>
          </a:p>
          <a:p>
            <a:r>
              <a:rPr lang="en-US" dirty="0"/>
              <a:t>set initial torque</a:t>
            </a:r>
          </a:p>
          <a:p>
            <a:r>
              <a:rPr lang="en-US" dirty="0"/>
              <a:t>expected: objects rotating faster and faster</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80589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a:t>
            </a:r>
          </a:p>
        </p:txBody>
      </p:sp>
      <p:sp>
        <p:nvSpPr>
          <p:cNvPr id="3" name="Content Placeholder 2"/>
          <p:cNvSpPr>
            <a:spLocks noGrp="1"/>
          </p:cNvSpPr>
          <p:nvPr>
            <p:ph idx="1"/>
          </p:nvPr>
        </p:nvSpPr>
        <p:spPr/>
        <p:txBody>
          <a:bodyPr/>
          <a:lstStyle/>
          <a:p>
            <a:r>
              <a:rPr lang="en-US" dirty="0"/>
              <a:t>we call </a:t>
            </a:r>
            <a:r>
              <a:rPr lang="en-US" dirty="0" err="1">
                <a:latin typeface="Consolas" panose="020B0609020204030204" pitchFamily="49" charset="0"/>
              </a:rPr>
              <a:t>GameObject#control</a:t>
            </a:r>
            <a:r>
              <a:rPr lang="en-US" dirty="0"/>
              <a:t> </a:t>
            </a:r>
            <a:r>
              <a:rPr lang="hu-HU" dirty="0"/>
              <a:t>for all objects </a:t>
            </a:r>
            <a:r>
              <a:rPr lang="en-US" dirty="0"/>
              <a:t>before </a:t>
            </a:r>
            <a:r>
              <a:rPr lang="en-US" dirty="0">
                <a:latin typeface="Consolas" panose="020B0609020204030204" pitchFamily="49" charset="0"/>
              </a:rPr>
              <a:t>move</a:t>
            </a:r>
          </a:p>
          <a:p>
            <a:r>
              <a:rPr lang="en-US" dirty="0"/>
              <a:t>should compute force and torque</a:t>
            </a:r>
          </a:p>
          <a:p>
            <a:r>
              <a:rPr lang="en-US" dirty="0" err="1"/>
              <a:t>overide</a:t>
            </a:r>
            <a:r>
              <a:rPr lang="en-US" dirty="0"/>
              <a:t> </a:t>
            </a:r>
            <a:r>
              <a:rPr lang="en-US" dirty="0" err="1"/>
              <a:t>avatar.control</a:t>
            </a:r>
            <a:r>
              <a:rPr lang="en-US" dirty="0"/>
              <a:t> </a:t>
            </a:r>
          </a:p>
        </p:txBody>
      </p:sp>
      <p:sp>
        <p:nvSpPr>
          <p:cNvPr id="4" name="Content Placeholder 2"/>
          <p:cNvSpPr txBox="1">
            <a:spLocks/>
          </p:cNvSpPr>
          <p:nvPr/>
        </p:nvSpPr>
        <p:spPr>
          <a:xfrm>
            <a:off x="1524000" y="3200400"/>
            <a:ext cx="9144000" cy="3657600"/>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en-US" sz="2000" dirty="0">
                <a:ea typeface="Times New Roman" panose="02020603050405020304" pitchFamily="18" charset="0"/>
                <a:cs typeface="Times New Roman" panose="02020603050405020304" pitchFamily="18" charset="0"/>
              </a:rPr>
              <a:t>  thrust = 0.0f</a:t>
            </a:r>
          </a:p>
          <a:p>
            <a:pPr lvl="0">
              <a:lnSpc>
                <a:spcPct val="107000"/>
              </a:lnSpc>
            </a:pPr>
            <a:r>
              <a:rPr lang="en-US" sz="2000" dirty="0">
                <a:ea typeface="Times New Roman" panose="02020603050405020304" pitchFamily="18" charset="0"/>
                <a:cs typeface="Times New Roman" panose="02020603050405020304" pitchFamily="18" charset="0"/>
              </a:rPr>
              <a:t>  if("UP" in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thrust += 1.0f</a:t>
            </a:r>
          </a:p>
          <a:p>
            <a:pPr lvl="0">
              <a:lnSpc>
                <a:spcPct val="107000"/>
              </a:lnSpc>
            </a:pPr>
            <a:r>
              <a:rPr lang="en-US" sz="2000" dirty="0">
                <a:ea typeface="Times New Roman" panose="02020603050405020304" pitchFamily="18" charset="0"/>
                <a:cs typeface="Times New Roman" panose="02020603050405020304" pitchFamily="18" charset="0"/>
              </a:rPr>
              <a:t>  } // do same for DOWN</a:t>
            </a:r>
          </a:p>
          <a:p>
            <a:pPr lvl="0">
              <a:lnSpc>
                <a:spcPct val="107000"/>
              </a:lnSpc>
            </a:pPr>
            <a:r>
              <a:rPr lang="en-US" sz="2000" dirty="0">
                <a:ea typeface="Times New Roman" panose="02020603050405020304" pitchFamily="18" charset="0"/>
                <a:cs typeface="Times New Roman" panose="02020603050405020304" pitchFamily="18" charset="0"/>
              </a:rPr>
              <a:t>  torque = 0</a:t>
            </a:r>
          </a:p>
          <a:p>
            <a:pPr lvl="0">
              <a:lnSpc>
                <a:spcPct val="107000"/>
              </a:lnSpc>
            </a:pPr>
            <a:r>
              <a:rPr lang="en-US" sz="2000" dirty="0">
                <a:ea typeface="Times New Roman" panose="02020603050405020304" pitchFamily="18" charset="0"/>
                <a:cs typeface="Times New Roman" panose="02020603050405020304" pitchFamily="18" charset="0"/>
              </a:rPr>
              <a:t>  if("LEFT" in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torque += 1.0f</a:t>
            </a:r>
          </a:p>
          <a:p>
            <a:pPr lvl="0">
              <a:lnSpc>
                <a:spcPct val="107000"/>
              </a:lnSpc>
            </a:pPr>
            <a:r>
              <a:rPr lang="en-US" sz="2000" dirty="0">
                <a:ea typeface="Times New Roman" panose="02020603050405020304" pitchFamily="18" charset="0"/>
                <a:cs typeface="Times New Roman" panose="02020603050405020304" pitchFamily="18" charset="0"/>
              </a:rPr>
              <a:t>  } // do same for RIGHT</a:t>
            </a:r>
          </a:p>
          <a:p>
            <a:pPr lvl="0">
              <a:lnSpc>
                <a:spcPct val="107000"/>
              </a:lnSpc>
            </a:pPr>
            <a:r>
              <a:rPr lang="en-US" sz="2000" dirty="0">
                <a:ea typeface="Times New Roman" panose="02020603050405020304" pitchFamily="18" charset="0"/>
                <a:cs typeface="Times New Roman" panose="02020603050405020304" pitchFamily="18" charset="0"/>
              </a:rPr>
              <a:t>// compute ahead vector from orientation; force as ahead*thrust</a:t>
            </a:r>
          </a:p>
          <a:p>
            <a:pPr lvl="0">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979497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result</a:t>
            </a:r>
          </a:p>
        </p:txBody>
      </p:sp>
      <p:sp>
        <p:nvSpPr>
          <p:cNvPr id="3" name="Content Placeholder 2"/>
          <p:cNvSpPr>
            <a:spLocks noGrp="1"/>
          </p:cNvSpPr>
          <p:nvPr>
            <p:ph idx="1"/>
          </p:nvPr>
        </p:nvSpPr>
        <p:spPr/>
        <p:txBody>
          <a:bodyPr/>
          <a:lstStyle/>
          <a:p>
            <a:r>
              <a:rPr lang="en-US" dirty="0"/>
              <a:t>space navigation</a:t>
            </a:r>
          </a:p>
        </p:txBody>
      </p:sp>
    </p:spTree>
    <p:extLst>
      <p:ext uri="{BB962C8B-B14F-4D97-AF65-F5344CB8AC3E}">
        <p14:creationId xmlns:p14="http://schemas.microsoft.com/office/powerpoint/2010/main" val="3021504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3" name="Content Placeholder 2"/>
          <p:cNvSpPr>
            <a:spLocks noGrp="1"/>
          </p:cNvSpPr>
          <p:nvPr>
            <p:ph idx="1"/>
          </p:nvPr>
        </p:nvSpPr>
        <p:spPr/>
        <p:txBody>
          <a:bodyPr/>
          <a:lstStyle/>
          <a:p>
            <a:r>
              <a:rPr lang="en-US" dirty="0"/>
              <a:t>in </a:t>
            </a:r>
            <a:r>
              <a:rPr lang="en-US" dirty="0">
                <a:latin typeface="Consolas" panose="020B0609020204030204" pitchFamily="49" charset="0"/>
              </a:rPr>
              <a:t>move</a:t>
            </a:r>
          </a:p>
          <a:p>
            <a:r>
              <a:rPr lang="en-US" dirty="0"/>
              <a:t>scale velocity by </a:t>
            </a:r>
            <a:r>
              <a:rPr lang="en-US" dirty="0" err="1"/>
              <a:t>this.drag</a:t>
            </a:r>
            <a:r>
              <a:rPr lang="en-US" baseline="30000" dirty="0" err="1"/>
              <a:t>dt</a:t>
            </a:r>
            <a:endParaRPr lang="en-US" baseline="30000" dirty="0"/>
          </a:p>
          <a:p>
            <a:r>
              <a:rPr lang="en-US" dirty="0"/>
              <a:t>same for angular</a:t>
            </a:r>
          </a:p>
          <a:p>
            <a:endParaRPr lang="en-US" dirty="0"/>
          </a:p>
          <a:p>
            <a:r>
              <a:rPr lang="en-US" dirty="0"/>
              <a:t>expected: energy loss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773828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Directional drag</a:t>
            </a:r>
          </a:p>
        </p:txBody>
      </p:sp>
      <p:sp>
        <p:nvSpPr>
          <p:cNvPr id="3" name="Content Placeholder 2"/>
          <p:cNvSpPr>
            <a:spLocks noGrp="1"/>
          </p:cNvSpPr>
          <p:nvPr>
            <p:ph idx="1"/>
          </p:nvPr>
        </p:nvSpPr>
        <p:spPr/>
        <p:txBody>
          <a:bodyPr/>
          <a:lstStyle/>
          <a:p>
            <a:r>
              <a:rPr lang="en-US" dirty="0"/>
              <a:t>in </a:t>
            </a:r>
            <a:r>
              <a:rPr lang="en-US" dirty="0" err="1">
                <a:latin typeface="Consolas" panose="020B0609020204030204" pitchFamily="49" charset="0"/>
              </a:rPr>
              <a:t>genericMove</a:t>
            </a:r>
            <a:endParaRPr lang="en-US" dirty="0">
              <a:latin typeface="Consolas" panose="020B0609020204030204" pitchFamily="49" charset="0"/>
            </a:endParaRPr>
          </a:p>
          <a:p>
            <a:pPr lvl="1"/>
            <a:r>
              <a:rPr lang="en-US" dirty="0"/>
              <a:t>compute </a:t>
            </a:r>
            <a:r>
              <a:rPr lang="en-US" dirty="0">
                <a:latin typeface="Consolas" panose="020B0609020204030204" pitchFamily="49" charset="0"/>
              </a:rPr>
              <a:t>ahead</a:t>
            </a:r>
            <a:r>
              <a:rPr lang="en-US" dirty="0"/>
              <a:t> vector (</a:t>
            </a:r>
            <a:r>
              <a:rPr lang="hu-HU" dirty="0"/>
              <a:t>using </a:t>
            </a:r>
            <a:r>
              <a:rPr lang="hu-HU" dirty="0">
                <a:latin typeface="Consolas" panose="020B0609020204030204" pitchFamily="49" charset="0"/>
              </a:rPr>
              <a:t>Math.</a:t>
            </a:r>
            <a:r>
              <a:rPr lang="en-US" dirty="0">
                <a:latin typeface="Consolas" panose="020B0609020204030204" pitchFamily="49" charset="0"/>
              </a:rPr>
              <a:t>cos</a:t>
            </a:r>
            <a:r>
              <a:rPr lang="en-US" dirty="0"/>
              <a:t>, </a:t>
            </a:r>
            <a:r>
              <a:rPr lang="hu-HU" dirty="0">
                <a:latin typeface="Consolas" panose="020B0609020204030204" pitchFamily="49" charset="0"/>
              </a:rPr>
              <a:t>Math.</a:t>
            </a:r>
            <a:r>
              <a:rPr lang="en-US" dirty="0">
                <a:latin typeface="Consolas" panose="020B0609020204030204" pitchFamily="49" charset="0"/>
              </a:rPr>
              <a:t>sin</a:t>
            </a:r>
            <a:r>
              <a:rPr lang="en-US" dirty="0"/>
              <a:t>)</a:t>
            </a:r>
          </a:p>
          <a:p>
            <a:pPr lvl="1"/>
            <a:r>
              <a:rPr lang="en-US" dirty="0"/>
              <a:t>compute </a:t>
            </a:r>
            <a:r>
              <a:rPr lang="en-US" dirty="0" err="1">
                <a:latin typeface="Consolas" panose="020B0609020204030204" pitchFamily="49" charset="0"/>
              </a:rPr>
              <a:t>aheadVelocity</a:t>
            </a:r>
            <a:r>
              <a:rPr lang="en-US" dirty="0">
                <a:latin typeface="Consolas" panose="020B0609020204030204" pitchFamily="49" charset="0"/>
              </a:rPr>
              <a:t> = ahead * ahead.dot(velocity))</a:t>
            </a:r>
          </a:p>
          <a:p>
            <a:pPr lvl="1"/>
            <a:r>
              <a:rPr lang="en-US" dirty="0"/>
              <a:t>compute </a:t>
            </a:r>
            <a:r>
              <a:rPr lang="en-US" dirty="0" err="1">
                <a:latin typeface="Consolas" panose="020B0609020204030204" pitchFamily="49" charset="0"/>
              </a:rPr>
              <a:t>sideVelocity</a:t>
            </a:r>
            <a:r>
              <a:rPr lang="en-US" dirty="0"/>
              <a:t> (hint: </a:t>
            </a:r>
            <a:r>
              <a:rPr lang="en-US" dirty="0">
                <a:latin typeface="Consolas" panose="020B0609020204030204" pitchFamily="49" charset="0"/>
              </a:rPr>
              <a:t>-</a:t>
            </a:r>
            <a:r>
              <a:rPr lang="en-US" dirty="0"/>
              <a:t>)</a:t>
            </a:r>
          </a:p>
          <a:p>
            <a:pPr lvl="1"/>
            <a:r>
              <a:rPr lang="en-US" dirty="0"/>
              <a:t>zero out the </a:t>
            </a:r>
            <a:r>
              <a:rPr lang="en-US" dirty="0">
                <a:latin typeface="Consolas" panose="020B0609020204030204" pitchFamily="49" charset="0"/>
              </a:rPr>
              <a:t>velocity</a:t>
            </a:r>
          </a:p>
          <a:p>
            <a:pPr lvl="1"/>
            <a:r>
              <a:rPr lang="en-US" dirty="0">
                <a:latin typeface="Consolas" panose="020B0609020204030204" pitchFamily="49" charset="0"/>
              </a:rPr>
              <a:t>velocity += </a:t>
            </a:r>
            <a:r>
              <a:rPr lang="en-US" dirty="0" err="1">
                <a:latin typeface="Consolas" panose="020B0609020204030204" pitchFamily="49" charset="0"/>
              </a:rPr>
              <a:t>aheadVelocity</a:t>
            </a:r>
            <a:r>
              <a:rPr lang="en-US" dirty="0"/>
              <a:t> * </a:t>
            </a:r>
            <a:r>
              <a:rPr lang="en-US" dirty="0" err="1">
                <a:latin typeface="Consolas" panose="020B0609020204030204" pitchFamily="49" charset="0"/>
              </a:rPr>
              <a:t>backDrag</a:t>
            </a:r>
            <a:r>
              <a:rPr lang="en-US" baseline="30000" dirty="0" err="1"/>
              <a:t>dt</a:t>
            </a:r>
            <a:endParaRPr lang="en-US" baseline="30000" dirty="0"/>
          </a:p>
          <a:p>
            <a:pPr lvl="1"/>
            <a:r>
              <a:rPr lang="en-US" dirty="0">
                <a:latin typeface="Consolas" panose="020B0609020204030204" pitchFamily="49" charset="0"/>
              </a:rPr>
              <a:t>velocity += </a:t>
            </a:r>
            <a:r>
              <a:rPr lang="en-US" dirty="0" err="1">
                <a:latin typeface="Consolas" panose="020B0609020204030204" pitchFamily="49" charset="0"/>
              </a:rPr>
              <a:t>sideVelocity</a:t>
            </a:r>
            <a:r>
              <a:rPr lang="en-US" dirty="0"/>
              <a:t> * </a:t>
            </a:r>
            <a:r>
              <a:rPr lang="en-US" dirty="0" err="1">
                <a:latin typeface="Consolas" panose="020B0609020204030204" pitchFamily="49" charset="0"/>
              </a:rPr>
              <a:t>sideDrag</a:t>
            </a:r>
            <a:r>
              <a:rPr lang="en-US" baseline="30000" dirty="0" err="1"/>
              <a:t>dt</a:t>
            </a:r>
            <a:endParaRPr lang="en-US" baseline="30000" dirty="0"/>
          </a:p>
          <a:p>
            <a:pPr lvl="1"/>
            <a:endParaRPr lang="en-US" baseline="30000" dirty="0"/>
          </a:p>
          <a:p>
            <a:r>
              <a:rPr lang="en-US" dirty="0"/>
              <a:t>expected: good handling</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34483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detector for slow objects</a:t>
            </a:r>
            <a:endParaRPr lang="hu-HU" dirty="0"/>
          </a:p>
        </p:txBody>
      </p:sp>
      <p:sp>
        <p:nvSpPr>
          <p:cNvPr id="31747" name="Oval 12"/>
          <p:cNvSpPr>
            <a:spLocks noChangeArrowheads="1"/>
          </p:cNvSpPr>
          <p:nvPr/>
        </p:nvSpPr>
        <p:spPr bwMode="auto">
          <a:xfrm>
            <a:off x="2819400" y="22860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48" name="Freeform 13"/>
          <p:cNvSpPr>
            <a:spLocks/>
          </p:cNvSpPr>
          <p:nvPr/>
        </p:nvSpPr>
        <p:spPr bwMode="auto">
          <a:xfrm rot="3903417">
            <a:off x="2403475" y="2263775"/>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49" name="Oval 14"/>
          <p:cNvSpPr>
            <a:spLocks noChangeArrowheads="1"/>
          </p:cNvSpPr>
          <p:nvPr/>
        </p:nvSpPr>
        <p:spPr bwMode="auto">
          <a:xfrm>
            <a:off x="2133600" y="22860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0" name="Text Box 15"/>
          <p:cNvSpPr txBox="1">
            <a:spLocks noChangeArrowheads="1"/>
          </p:cNvSpPr>
          <p:nvPr/>
        </p:nvSpPr>
        <p:spPr bwMode="auto">
          <a:xfrm>
            <a:off x="1901826" y="4800600"/>
            <a:ext cx="987001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dirty="0" err="1">
                <a:latin typeface="Courier New" panose="02070309020205020404" pitchFamily="49" charset="0"/>
              </a:rPr>
              <a:t>dist</a:t>
            </a:r>
            <a:r>
              <a:rPr lang="hu-HU" altLang="en-US" sz="2200" dirty="0">
                <a:latin typeface="Courier New" panose="02070309020205020404" pitchFamily="49" charset="0"/>
              </a:rPr>
              <a:t> </a:t>
            </a:r>
            <a:r>
              <a:rPr lang="en-US" altLang="en-US" sz="2200" dirty="0">
                <a:latin typeface="Courier New" panose="02070309020205020404" pitchFamily="49" charset="0"/>
              </a:rPr>
              <a:t>= position - </a:t>
            </a:r>
            <a:r>
              <a:rPr lang="en-US" altLang="en-US" sz="2200" dirty="0" err="1">
                <a:latin typeface="Courier New" panose="02070309020205020404" pitchFamily="49" charset="0"/>
              </a:rPr>
              <a:t>other.position</a:t>
            </a:r>
            <a:endParaRPr lang="en-US" altLang="en-US" sz="2200" dirty="0">
              <a:latin typeface="Courier New" panose="02070309020205020404" pitchFamily="49" charset="0"/>
            </a:endParaRPr>
          </a:p>
          <a:p>
            <a:r>
              <a:rPr lang="en-US" altLang="en-US" sz="2200" dirty="0" err="1">
                <a:latin typeface="Courier New" panose="02070309020205020404" pitchFamily="49" charset="0"/>
              </a:rPr>
              <a:t>collisionDist</a:t>
            </a:r>
            <a:r>
              <a:rPr lang="en-US" altLang="en-US" sz="2200" dirty="0">
                <a:latin typeface="Courier New" panose="02070309020205020404" pitchFamily="49" charset="0"/>
              </a:rPr>
              <a:t> = </a:t>
            </a:r>
            <a:r>
              <a:rPr lang="en-US" altLang="en-US" sz="2200" dirty="0" err="1">
                <a:latin typeface="Courier New" panose="02070309020205020404" pitchFamily="49" charset="0"/>
              </a:rPr>
              <a:t>boundingRadius</a:t>
            </a:r>
            <a:r>
              <a:rPr lang="en-US" altLang="en-US" sz="2200" dirty="0">
                <a:latin typeface="Courier New" panose="02070309020205020404" pitchFamily="49" charset="0"/>
              </a:rPr>
              <a:t>() + </a:t>
            </a:r>
            <a:r>
              <a:rPr lang="en-US" altLang="en-US" sz="2200" dirty="0" err="1">
                <a:latin typeface="Courier New" panose="02070309020205020404" pitchFamily="49" charset="0"/>
              </a:rPr>
              <a:t>other.boundingRadius</a:t>
            </a:r>
            <a:r>
              <a:rPr lang="en-US" altLang="en-US" sz="2200" dirty="0">
                <a:latin typeface="Courier New" panose="02070309020205020404" pitchFamily="49" charset="0"/>
              </a:rPr>
              <a:t>()</a:t>
            </a:r>
            <a:endParaRPr lang="hu-HU" altLang="en-US" sz="2200" dirty="0">
              <a:latin typeface="Courier New" panose="02070309020205020404" pitchFamily="49" charset="0"/>
            </a:endParaRPr>
          </a:p>
          <a:p>
            <a:r>
              <a:rPr lang="hu-HU" altLang="en-US" sz="2200" dirty="0">
                <a:latin typeface="Courier New" panose="02070309020205020404" pitchFamily="49" charset="0"/>
              </a:rPr>
              <a:t>if (dist.</a:t>
            </a:r>
            <a:r>
              <a:rPr lang="en-US" altLang="en-US" sz="2200" dirty="0">
                <a:latin typeface="Courier New" panose="02070309020205020404" pitchFamily="49" charset="0"/>
              </a:rPr>
              <a:t>length</a:t>
            </a:r>
            <a:r>
              <a:rPr lang="hu-HU" altLang="en-US" sz="2200" dirty="0">
                <a:latin typeface="Courier New" panose="02070309020205020404" pitchFamily="49" charset="0"/>
              </a:rPr>
              <a:t>() &lt; </a:t>
            </a:r>
            <a:r>
              <a:rPr lang="en-US" altLang="en-US" sz="2200" dirty="0" err="1">
                <a:latin typeface="Courier New" panose="02070309020205020404" pitchFamily="49" charset="0"/>
              </a:rPr>
              <a:t>collisionDist</a:t>
            </a:r>
            <a:r>
              <a:rPr lang="hu-HU" altLang="en-US" sz="2200" dirty="0">
                <a:latin typeface="Courier New" panose="02070309020205020404" pitchFamily="49" charset="0"/>
              </a:rPr>
              <a:t>) </a:t>
            </a:r>
            <a:r>
              <a:rPr lang="hu-HU" altLang="en-US" sz="2200" i="1" dirty="0">
                <a:latin typeface="Whipsmart" panose="020B0502030203050204" pitchFamily="34" charset="0"/>
              </a:rPr>
              <a:t>Collision!</a:t>
            </a:r>
            <a:endParaRPr lang="hu-HU" altLang="en-US" sz="2200" dirty="0">
              <a:latin typeface="Whipsmart" panose="020B0502030203050204" pitchFamily="34" charset="0"/>
            </a:endParaRPr>
          </a:p>
        </p:txBody>
      </p:sp>
      <p:sp>
        <p:nvSpPr>
          <p:cNvPr id="31751" name="Text Box 16"/>
          <p:cNvSpPr txBox="1">
            <a:spLocks noChangeArrowheads="1"/>
          </p:cNvSpPr>
          <p:nvPr/>
        </p:nvSpPr>
        <p:spPr bwMode="auto">
          <a:xfrm>
            <a:off x="2193925" y="3343276"/>
            <a:ext cx="1390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b="0" dirty="0">
                <a:latin typeface="Whipsmart" pitchFamily="34" charset="0"/>
              </a:rPr>
              <a:t>current</a:t>
            </a:r>
            <a:r>
              <a:rPr lang="hu-HU" altLang="en-US" dirty="0"/>
              <a:t> </a:t>
            </a:r>
            <a:r>
              <a:rPr lang="hu-HU" altLang="en-US" b="0" i="1" dirty="0"/>
              <a:t>t</a:t>
            </a:r>
            <a:endParaRPr lang="hu-HU" altLang="en-US" sz="2200" b="0" dirty="0"/>
          </a:p>
        </p:txBody>
      </p:sp>
      <p:sp>
        <p:nvSpPr>
          <p:cNvPr id="31752" name="Text Box 17"/>
          <p:cNvSpPr txBox="1">
            <a:spLocks noChangeArrowheads="1"/>
          </p:cNvSpPr>
          <p:nvPr/>
        </p:nvSpPr>
        <p:spPr bwMode="auto">
          <a:xfrm>
            <a:off x="5867400" y="2133601"/>
            <a:ext cx="28632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200" b="0" dirty="0">
                <a:latin typeface="Whipsmart" pitchFamily="34" charset="0"/>
              </a:rPr>
              <a:t>Wrong if objects are fast</a:t>
            </a:r>
            <a:endParaRPr lang="hu-HU" altLang="en-US" sz="2200" b="0" dirty="0">
              <a:latin typeface="Whipsmart" pitchFamily="34" charset="0"/>
            </a:endParaRPr>
          </a:p>
        </p:txBody>
      </p:sp>
      <p:sp>
        <p:nvSpPr>
          <p:cNvPr id="31753" name="Oval 18"/>
          <p:cNvSpPr>
            <a:spLocks noChangeArrowheads="1"/>
          </p:cNvSpPr>
          <p:nvPr/>
        </p:nvSpPr>
        <p:spPr bwMode="auto">
          <a:xfrm>
            <a:off x="6934200" y="25908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4" name="Freeform 19"/>
          <p:cNvSpPr>
            <a:spLocks/>
          </p:cNvSpPr>
          <p:nvPr/>
        </p:nvSpPr>
        <p:spPr bwMode="auto">
          <a:xfrm rot="3903417">
            <a:off x="6515100" y="3390900"/>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5" name="Oval 20"/>
          <p:cNvSpPr>
            <a:spLocks noChangeArrowheads="1"/>
          </p:cNvSpPr>
          <p:nvPr/>
        </p:nvSpPr>
        <p:spPr bwMode="auto">
          <a:xfrm>
            <a:off x="6172200" y="33528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6" name="Text Box 21"/>
          <p:cNvSpPr txBox="1">
            <a:spLocks noChangeArrowheads="1"/>
          </p:cNvSpPr>
          <p:nvPr/>
        </p:nvSpPr>
        <p:spPr bwMode="auto">
          <a:xfrm>
            <a:off x="6477001" y="2820988"/>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endParaRPr lang="hu-HU" altLang="en-US" sz="2200" b="0" dirty="0"/>
          </a:p>
        </p:txBody>
      </p:sp>
      <p:grpSp>
        <p:nvGrpSpPr>
          <p:cNvPr id="2" name="Group 26"/>
          <p:cNvGrpSpPr>
            <a:grpSpLocks/>
          </p:cNvGrpSpPr>
          <p:nvPr/>
        </p:nvGrpSpPr>
        <p:grpSpPr bwMode="auto">
          <a:xfrm>
            <a:off x="7315201" y="2667000"/>
            <a:ext cx="2316163" cy="1447800"/>
            <a:chOff x="3648" y="1632"/>
            <a:chExt cx="1459" cy="912"/>
          </a:xfrm>
        </p:grpSpPr>
        <p:sp>
          <p:nvSpPr>
            <p:cNvPr id="31758" name="Freeform 22"/>
            <p:cNvSpPr>
              <a:spLocks/>
            </p:cNvSpPr>
            <p:nvPr/>
          </p:nvSpPr>
          <p:spPr bwMode="auto">
            <a:xfrm rot="3903417">
              <a:off x="4536" y="1656"/>
              <a:ext cx="192" cy="528"/>
            </a:xfrm>
            <a:custGeom>
              <a:avLst/>
              <a:gdLst>
                <a:gd name="T0" fmla="*/ 1 w 288"/>
                <a:gd name="T1" fmla="*/ 1 h 816"/>
                <a:gd name="T2" fmla="*/ 0 w 288"/>
                <a:gd name="T3" fmla="*/ 1 h 816"/>
                <a:gd name="T4" fmla="*/ 0 w 288"/>
                <a:gd name="T5" fmla="*/ 1 h 816"/>
                <a:gd name="T6" fmla="*/ 1 w 288"/>
                <a:gd name="T7" fmla="*/ 0 h 816"/>
                <a:gd name="T8" fmla="*/ 1 w 288"/>
                <a:gd name="T9" fmla="*/ 1 h 816"/>
                <a:gd name="T10" fmla="*/ 1 w 288"/>
                <a:gd name="T11" fmla="*/ 1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9" name="Oval 23"/>
            <p:cNvSpPr>
              <a:spLocks noChangeArrowheads="1"/>
            </p:cNvSpPr>
            <p:nvPr/>
          </p:nvSpPr>
          <p:spPr bwMode="auto">
            <a:xfrm>
              <a:off x="4320" y="1632"/>
              <a:ext cx="576" cy="5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60" name="Text Box 24"/>
            <p:cNvSpPr txBox="1">
              <a:spLocks noChangeArrowheads="1"/>
            </p:cNvSpPr>
            <p:nvPr/>
          </p:nvSpPr>
          <p:spPr bwMode="auto">
            <a:xfrm>
              <a:off x="4512" y="2205"/>
              <a:ext cx="5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r>
                <a:rPr lang="hu-HU" altLang="en-US" b="0" dirty="0"/>
                <a:t> + </a:t>
              </a:r>
              <a:r>
                <a:rPr lang="en-US" altLang="en-US" b="0" dirty="0">
                  <a:sym typeface="Symbol" panose="05050102010706020507" pitchFamily="18" charset="2"/>
                </a:rPr>
                <a:t>d</a:t>
              </a:r>
              <a:r>
                <a:rPr lang="hu-HU" altLang="en-US" b="0" i="1" dirty="0"/>
                <a:t>t</a:t>
              </a:r>
              <a:endParaRPr lang="hu-HU" altLang="en-US" sz="2200" b="0" i="1" dirty="0"/>
            </a:p>
          </p:txBody>
        </p:sp>
        <p:sp>
          <p:nvSpPr>
            <p:cNvPr id="31761" name="Oval 25"/>
            <p:cNvSpPr>
              <a:spLocks noChangeArrowheads="1"/>
            </p:cNvSpPr>
            <p:nvPr/>
          </p:nvSpPr>
          <p:spPr bwMode="auto">
            <a:xfrm>
              <a:off x="3648" y="1920"/>
              <a:ext cx="672" cy="624"/>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1643557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response</a:t>
            </a:r>
            <a:endParaRPr lang="hu-HU" dirty="0"/>
          </a:p>
        </p:txBody>
      </p:sp>
      <p:sp>
        <p:nvSpPr>
          <p:cNvPr id="3" name="Content Placeholder 2"/>
          <p:cNvSpPr>
            <a:spLocks noGrp="1"/>
          </p:cNvSpPr>
          <p:nvPr>
            <p:ph idx="1"/>
          </p:nvPr>
        </p:nvSpPr>
        <p:spPr/>
        <p:txBody>
          <a:bodyPr/>
          <a:lstStyle/>
          <a:p>
            <a:r>
              <a:rPr lang="en-US" dirty="0"/>
              <a:t>colliding objects are subject to opposite </a:t>
            </a:r>
            <a:r>
              <a:rPr lang="en-US" b="1" dirty="0"/>
              <a:t>impulses</a:t>
            </a:r>
            <a:r>
              <a:rPr lang="en-US" dirty="0"/>
              <a:t> (vector quantity)</a:t>
            </a:r>
          </a:p>
          <a:p>
            <a:r>
              <a:rPr lang="en-US" dirty="0"/>
              <a:t>impulse is a change in momentum</a:t>
            </a:r>
          </a:p>
          <a:p>
            <a:pPr lvl="1"/>
            <a:r>
              <a:rPr lang="en-US" dirty="0"/>
              <a:t>impulse over mass (impulse times inverse mass) is change in velocity</a:t>
            </a:r>
          </a:p>
          <a:p>
            <a:pPr lvl="1"/>
            <a:r>
              <a:rPr lang="en-US" dirty="0"/>
              <a:t>static objects have infinite mass (zero inverse mass): no velocity change</a:t>
            </a:r>
          </a:p>
          <a:p>
            <a:r>
              <a:rPr lang="en-US" dirty="0"/>
              <a:t>impulse point of application: collision point</a:t>
            </a:r>
          </a:p>
          <a:p>
            <a:r>
              <a:rPr lang="en-US" dirty="0"/>
              <a:t>impulse direction: collision normal</a:t>
            </a:r>
          </a:p>
          <a:p>
            <a:r>
              <a:rPr lang="en-US" dirty="0"/>
              <a:t>impulse magnitude: depends on object materials</a:t>
            </a:r>
          </a:p>
          <a:p>
            <a:pPr lvl="1"/>
            <a:r>
              <a:rPr lang="en-US" dirty="0"/>
              <a:t>coefficient of restitution</a:t>
            </a:r>
          </a:p>
        </p:txBody>
      </p:sp>
      <p:sp>
        <p:nvSpPr>
          <p:cNvPr id="2" name="Right Brace 1"/>
          <p:cNvSpPr/>
          <p:nvPr/>
        </p:nvSpPr>
        <p:spPr>
          <a:xfrm>
            <a:off x="8507506" y="3612776"/>
            <a:ext cx="116541" cy="1066800"/>
          </a:xfrm>
          <a:prstGeom prst="rightBrace">
            <a:avLst>
              <a:gd name="adj1" fmla="val 90064"/>
              <a:gd name="adj2" fmla="val 488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8875059" y="3961510"/>
            <a:ext cx="1897443" cy="369332"/>
          </a:xfrm>
          <a:prstGeom prst="rect">
            <a:avLst/>
          </a:prstGeom>
          <a:noFill/>
        </p:spPr>
        <p:txBody>
          <a:bodyPr wrap="none" rtlCol="0">
            <a:spAutoFit/>
          </a:bodyPr>
          <a:lstStyle/>
          <a:p>
            <a:r>
              <a:rPr lang="en-US" dirty="0">
                <a:latin typeface="Whipsmart" panose="020B0502030203050204" pitchFamily="34" charset="0"/>
              </a:rPr>
              <a:t>collision detection</a:t>
            </a:r>
          </a:p>
        </p:txBody>
      </p:sp>
    </p:spTree>
    <p:extLst>
      <p:ext uri="{BB962C8B-B14F-4D97-AF65-F5344CB8AC3E}">
        <p14:creationId xmlns:p14="http://schemas.microsoft.com/office/powerpoint/2010/main" val="811510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Collision detection for two spheres</a:t>
            </a:r>
          </a:p>
        </p:txBody>
      </p:sp>
      <p:sp>
        <p:nvSpPr>
          <p:cNvPr id="22531" name="Text Box 3"/>
          <p:cNvSpPr txBox="1">
            <a:spLocks noChangeArrowheads="1"/>
          </p:cNvSpPr>
          <p:nvPr/>
        </p:nvSpPr>
        <p:spPr bwMode="auto">
          <a:xfrm>
            <a:off x="1905000" y="1676400"/>
            <a:ext cx="4498347" cy="2882840"/>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if</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&lt;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r</a:t>
            </a:r>
            <a:r>
              <a:rPr lang="en-US" sz="3200" baseline="-25000" dirty="0">
                <a:latin typeface="Times New Roman" panose="02020603050405020304" pitchFamily="18" charset="0"/>
                <a:cs typeface="Times New Roman" panose="02020603050405020304" pitchFamily="18" charset="0"/>
              </a:rPr>
              <a:t>1</a:t>
            </a:r>
            <a:endParaRPr lang="hu-HU" sz="3200" baseline="-25000" dirty="0">
              <a:latin typeface="Times New Roman" panose="02020603050405020304" pitchFamily="18" charset="0"/>
              <a:cs typeface="Times New Roman" panose="02020603050405020304" pitchFamily="18" charset="0"/>
            </a:endParaRPr>
          </a:p>
          <a:p>
            <a:endParaRPr lang="hu-HU" sz="3200" baseline="-25000" dirty="0">
              <a:latin typeface="Times New Roman" panose="02020603050405020304" pitchFamily="18" charset="0"/>
              <a:cs typeface="Times New Roman" panose="02020603050405020304" pitchFamily="18" charset="0"/>
            </a:endParaRPr>
          </a:p>
          <a:p>
            <a:r>
              <a:rPr lang="hu-HU" sz="3200" b="1" i="1" dirty="0">
                <a:latin typeface="Times New Roman" panose="02020603050405020304" pitchFamily="18" charset="0"/>
                <a:cs typeface="Times New Roman" panose="02020603050405020304" pitchFamily="18" charset="0"/>
              </a:rPr>
              <a:t>n</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i="1" dirty="0">
                <a:latin typeface="Times New Roman" panose="02020603050405020304" pitchFamily="18" charset="0"/>
                <a:cs typeface="Times New Roman" panose="02020603050405020304" pitchFamily="18" charset="0"/>
              </a:rPr>
              <a:t>x</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r</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)/2</a:t>
            </a:r>
          </a:p>
        </p:txBody>
      </p:sp>
      <p:sp>
        <p:nvSpPr>
          <p:cNvPr id="22532" name="Oval 4"/>
          <p:cNvSpPr>
            <a:spLocks noChangeArrowheads="1"/>
          </p:cNvSpPr>
          <p:nvPr/>
        </p:nvSpPr>
        <p:spPr bwMode="auto">
          <a:xfrm>
            <a:off x="5943600" y="43434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33" name="Oval 5"/>
          <p:cNvSpPr>
            <a:spLocks noChangeArrowheads="1"/>
          </p:cNvSpPr>
          <p:nvPr/>
        </p:nvSpPr>
        <p:spPr bwMode="auto">
          <a:xfrm>
            <a:off x="8382000" y="48006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34" name="Line 6"/>
          <p:cNvSpPr>
            <a:spLocks noChangeShapeType="1"/>
          </p:cNvSpPr>
          <p:nvPr/>
        </p:nvSpPr>
        <p:spPr bwMode="auto">
          <a:xfrm>
            <a:off x="7159626" y="5486401"/>
            <a:ext cx="155575" cy="155575"/>
          </a:xfrm>
          <a:prstGeom prst="line">
            <a:avLst/>
          </a:prstGeom>
          <a:noFill/>
          <a:ln w="38100">
            <a:solidFill>
              <a:schemeClr val="tx1"/>
            </a:solidFill>
            <a:round/>
            <a:headEnd/>
            <a:tailEnd type="none" w="lg" len="med"/>
          </a:ln>
        </p:spPr>
        <p:txBody>
          <a:bodyPr/>
          <a:lstStyle/>
          <a:p>
            <a:endParaRPr lang="en-US"/>
          </a:p>
        </p:txBody>
      </p:sp>
      <p:sp>
        <p:nvSpPr>
          <p:cNvPr id="22535" name="Line 7"/>
          <p:cNvSpPr>
            <a:spLocks noChangeShapeType="1"/>
          </p:cNvSpPr>
          <p:nvPr/>
        </p:nvSpPr>
        <p:spPr bwMode="auto">
          <a:xfrm flipV="1">
            <a:off x="7159625" y="5491164"/>
            <a:ext cx="153988" cy="147637"/>
          </a:xfrm>
          <a:prstGeom prst="line">
            <a:avLst/>
          </a:prstGeom>
          <a:noFill/>
          <a:ln w="38100">
            <a:solidFill>
              <a:schemeClr val="tx1"/>
            </a:solidFill>
            <a:round/>
            <a:headEnd/>
            <a:tailEnd type="none" w="lg" len="med"/>
          </a:ln>
        </p:spPr>
        <p:txBody>
          <a:bodyPr/>
          <a:lstStyle/>
          <a:p>
            <a:endParaRPr lang="en-US"/>
          </a:p>
        </p:txBody>
      </p:sp>
      <p:sp>
        <p:nvSpPr>
          <p:cNvPr id="22536" name="Line 8"/>
          <p:cNvSpPr>
            <a:spLocks noChangeShapeType="1"/>
          </p:cNvSpPr>
          <p:nvPr/>
        </p:nvSpPr>
        <p:spPr bwMode="auto">
          <a:xfrm>
            <a:off x="9217026" y="5635626"/>
            <a:ext cx="155575" cy="155575"/>
          </a:xfrm>
          <a:prstGeom prst="line">
            <a:avLst/>
          </a:prstGeom>
          <a:noFill/>
          <a:ln w="38100">
            <a:solidFill>
              <a:schemeClr val="tx1"/>
            </a:solidFill>
            <a:round/>
            <a:headEnd/>
            <a:tailEnd type="none" w="lg" len="med"/>
          </a:ln>
        </p:spPr>
        <p:txBody>
          <a:bodyPr/>
          <a:lstStyle/>
          <a:p>
            <a:endParaRPr lang="en-US"/>
          </a:p>
        </p:txBody>
      </p:sp>
      <p:sp>
        <p:nvSpPr>
          <p:cNvPr id="22537" name="Line 9"/>
          <p:cNvSpPr>
            <a:spLocks noChangeShapeType="1"/>
          </p:cNvSpPr>
          <p:nvPr/>
        </p:nvSpPr>
        <p:spPr bwMode="auto">
          <a:xfrm flipV="1">
            <a:off x="9217025" y="5640389"/>
            <a:ext cx="153988" cy="147637"/>
          </a:xfrm>
          <a:prstGeom prst="line">
            <a:avLst/>
          </a:prstGeom>
          <a:noFill/>
          <a:ln w="38100">
            <a:solidFill>
              <a:schemeClr val="tx1"/>
            </a:solidFill>
            <a:round/>
            <a:headEnd/>
            <a:tailEnd type="none" w="lg" len="med"/>
          </a:ln>
        </p:spPr>
        <p:txBody>
          <a:bodyPr/>
          <a:lstStyle/>
          <a:p>
            <a:endParaRPr lang="en-US"/>
          </a:p>
        </p:txBody>
      </p:sp>
      <p:sp>
        <p:nvSpPr>
          <p:cNvPr id="22538" name="Text Box 10"/>
          <p:cNvSpPr txBox="1">
            <a:spLocks noChangeArrowheads="1"/>
          </p:cNvSpPr>
          <p:nvPr/>
        </p:nvSpPr>
        <p:spPr bwMode="auto">
          <a:xfrm>
            <a:off x="6629400" y="51816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39" name="Text Box 11"/>
          <p:cNvSpPr txBox="1">
            <a:spLocks noChangeArrowheads="1"/>
          </p:cNvSpPr>
          <p:nvPr/>
        </p:nvSpPr>
        <p:spPr bwMode="auto">
          <a:xfrm>
            <a:off x="9372600" y="54102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0" name="Text Box 12"/>
          <p:cNvSpPr txBox="1">
            <a:spLocks noChangeArrowheads="1"/>
          </p:cNvSpPr>
          <p:nvPr/>
        </p:nvSpPr>
        <p:spPr bwMode="auto">
          <a:xfrm>
            <a:off x="7772401" y="4724400"/>
            <a:ext cx="481222" cy="584775"/>
          </a:xfrm>
          <a:prstGeom prst="rect">
            <a:avLst/>
          </a:prstGeom>
          <a:noFill/>
          <a:ln w="38100">
            <a:noFill/>
            <a:miter lim="800000"/>
            <a:headEnd/>
            <a:tailEnd type="none" w="lg" len="med"/>
          </a:ln>
        </p:spPr>
        <p:txBody>
          <a:bodyPr wrap="none">
            <a:spAutoFit/>
          </a:bodyPr>
          <a:lstStyle/>
          <a:p>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41" name="Text Box 13"/>
          <p:cNvSpPr txBox="1">
            <a:spLocks noChangeArrowheads="1"/>
          </p:cNvSpPr>
          <p:nvPr/>
        </p:nvSpPr>
        <p:spPr bwMode="auto">
          <a:xfrm>
            <a:off x="8763001" y="4876800"/>
            <a:ext cx="466725" cy="579438"/>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2" name="AutoShape 14"/>
          <p:cNvSpPr>
            <a:spLocks/>
          </p:cNvSpPr>
          <p:nvPr/>
        </p:nvSpPr>
        <p:spPr bwMode="auto">
          <a:xfrm rot="5660481">
            <a:off x="7732713" y="4840288"/>
            <a:ext cx="304800" cy="1295400"/>
          </a:xfrm>
          <a:prstGeom prst="leftBrace">
            <a:avLst>
              <a:gd name="adj1" fmla="val 35417"/>
              <a:gd name="adj2" fmla="val 50000"/>
            </a:avLst>
          </a:prstGeom>
          <a:noFill/>
          <a:ln w="25400">
            <a:solidFill>
              <a:srgbClr val="FF0000"/>
            </a:solidFill>
            <a:round/>
            <a:headEnd/>
            <a:tailEnd type="none" w="lg" len="med"/>
          </a:ln>
        </p:spPr>
        <p:txBody>
          <a:bodyPr wrap="none" anchor="ctr"/>
          <a:lstStyle/>
          <a:p>
            <a:endParaRPr lang="en-US"/>
          </a:p>
        </p:txBody>
      </p:sp>
      <p:sp>
        <p:nvSpPr>
          <p:cNvPr id="22543" name="AutoShape 15"/>
          <p:cNvSpPr>
            <a:spLocks/>
          </p:cNvSpPr>
          <p:nvPr/>
        </p:nvSpPr>
        <p:spPr bwMode="auto">
          <a:xfrm rot="5660481">
            <a:off x="8685213" y="5105400"/>
            <a:ext cx="304800" cy="914400"/>
          </a:xfrm>
          <a:prstGeom prst="leftBrace">
            <a:avLst>
              <a:gd name="adj1" fmla="val 25000"/>
              <a:gd name="adj2" fmla="val 50000"/>
            </a:avLst>
          </a:prstGeom>
          <a:noFill/>
          <a:ln w="25400">
            <a:solidFill>
              <a:srgbClr val="FF0000"/>
            </a:solidFill>
            <a:round/>
            <a:headEnd/>
            <a:tailEnd type="none" w="lg" len="med"/>
          </a:ln>
        </p:spPr>
        <p:txBody>
          <a:bodyPr wrap="none" anchor="ctr"/>
          <a:lstStyle/>
          <a:p>
            <a:endParaRPr lang="en-US"/>
          </a:p>
        </p:txBody>
      </p:sp>
      <p:sp>
        <p:nvSpPr>
          <p:cNvPr id="22544" name="Oval 16"/>
          <p:cNvSpPr>
            <a:spLocks noChangeArrowheads="1"/>
          </p:cNvSpPr>
          <p:nvPr/>
        </p:nvSpPr>
        <p:spPr bwMode="auto">
          <a:xfrm>
            <a:off x="5943600" y="15240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45" name="Oval 17"/>
          <p:cNvSpPr>
            <a:spLocks noChangeArrowheads="1"/>
          </p:cNvSpPr>
          <p:nvPr/>
        </p:nvSpPr>
        <p:spPr bwMode="auto">
          <a:xfrm>
            <a:off x="8382000" y="19812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46" name="Line 18"/>
          <p:cNvSpPr>
            <a:spLocks noChangeShapeType="1"/>
          </p:cNvSpPr>
          <p:nvPr/>
        </p:nvSpPr>
        <p:spPr bwMode="auto">
          <a:xfrm>
            <a:off x="7159626" y="2667001"/>
            <a:ext cx="155575" cy="155575"/>
          </a:xfrm>
          <a:prstGeom prst="line">
            <a:avLst/>
          </a:prstGeom>
          <a:noFill/>
          <a:ln w="38100">
            <a:solidFill>
              <a:schemeClr val="tx1"/>
            </a:solidFill>
            <a:round/>
            <a:headEnd/>
            <a:tailEnd type="none" w="lg" len="med"/>
          </a:ln>
        </p:spPr>
        <p:txBody>
          <a:bodyPr/>
          <a:lstStyle/>
          <a:p>
            <a:endParaRPr lang="en-US"/>
          </a:p>
        </p:txBody>
      </p:sp>
      <p:sp>
        <p:nvSpPr>
          <p:cNvPr id="22547" name="Line 19"/>
          <p:cNvSpPr>
            <a:spLocks noChangeShapeType="1"/>
          </p:cNvSpPr>
          <p:nvPr/>
        </p:nvSpPr>
        <p:spPr bwMode="auto">
          <a:xfrm flipV="1">
            <a:off x="7159625" y="2671764"/>
            <a:ext cx="153988" cy="147637"/>
          </a:xfrm>
          <a:prstGeom prst="line">
            <a:avLst/>
          </a:prstGeom>
          <a:noFill/>
          <a:ln w="38100">
            <a:solidFill>
              <a:schemeClr val="tx1"/>
            </a:solidFill>
            <a:round/>
            <a:headEnd/>
            <a:tailEnd type="none" w="lg" len="med"/>
          </a:ln>
        </p:spPr>
        <p:txBody>
          <a:bodyPr/>
          <a:lstStyle/>
          <a:p>
            <a:endParaRPr lang="en-US"/>
          </a:p>
        </p:txBody>
      </p:sp>
      <p:sp>
        <p:nvSpPr>
          <p:cNvPr id="22548" name="Line 20"/>
          <p:cNvSpPr>
            <a:spLocks noChangeShapeType="1"/>
          </p:cNvSpPr>
          <p:nvPr/>
        </p:nvSpPr>
        <p:spPr bwMode="auto">
          <a:xfrm>
            <a:off x="9217026" y="2816226"/>
            <a:ext cx="155575" cy="155575"/>
          </a:xfrm>
          <a:prstGeom prst="line">
            <a:avLst/>
          </a:prstGeom>
          <a:noFill/>
          <a:ln w="38100">
            <a:solidFill>
              <a:schemeClr val="tx1"/>
            </a:solidFill>
            <a:round/>
            <a:headEnd/>
            <a:tailEnd type="none" w="lg" len="med"/>
          </a:ln>
        </p:spPr>
        <p:txBody>
          <a:bodyPr/>
          <a:lstStyle/>
          <a:p>
            <a:endParaRPr lang="en-US"/>
          </a:p>
        </p:txBody>
      </p:sp>
      <p:sp>
        <p:nvSpPr>
          <p:cNvPr id="22549" name="Line 21"/>
          <p:cNvSpPr>
            <a:spLocks noChangeShapeType="1"/>
          </p:cNvSpPr>
          <p:nvPr/>
        </p:nvSpPr>
        <p:spPr bwMode="auto">
          <a:xfrm flipV="1">
            <a:off x="9217025" y="2820989"/>
            <a:ext cx="153988" cy="147637"/>
          </a:xfrm>
          <a:prstGeom prst="line">
            <a:avLst/>
          </a:prstGeom>
          <a:noFill/>
          <a:ln w="38100">
            <a:solidFill>
              <a:schemeClr val="tx1"/>
            </a:solidFill>
            <a:round/>
            <a:headEnd/>
            <a:tailEnd type="none" w="lg" len="med"/>
          </a:ln>
        </p:spPr>
        <p:txBody>
          <a:bodyPr/>
          <a:lstStyle/>
          <a:p>
            <a:endParaRPr lang="en-US"/>
          </a:p>
        </p:txBody>
      </p:sp>
      <p:sp>
        <p:nvSpPr>
          <p:cNvPr id="22550" name="Text Box 22"/>
          <p:cNvSpPr txBox="1">
            <a:spLocks noChangeArrowheads="1"/>
          </p:cNvSpPr>
          <p:nvPr/>
        </p:nvSpPr>
        <p:spPr bwMode="auto">
          <a:xfrm>
            <a:off x="6629400" y="2362201"/>
            <a:ext cx="503664" cy="584775"/>
          </a:xfrm>
          <a:prstGeom prst="rect">
            <a:avLst/>
          </a:prstGeom>
          <a:noFill/>
          <a:ln w="38100">
            <a:noFill/>
            <a:miter lim="800000"/>
            <a:headEnd/>
            <a:tailEnd type="none" w="lg" len="med"/>
          </a:ln>
        </p:spPr>
        <p:txBody>
          <a:bodyPr wrap="none">
            <a:spAutoFit/>
          </a:bodyPr>
          <a:lstStyle/>
          <a:p>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51" name="Text Box 23"/>
          <p:cNvSpPr txBox="1">
            <a:spLocks noChangeArrowheads="1"/>
          </p:cNvSpPr>
          <p:nvPr/>
        </p:nvSpPr>
        <p:spPr bwMode="auto">
          <a:xfrm>
            <a:off x="9372600" y="25908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52" name="Line 24"/>
          <p:cNvSpPr>
            <a:spLocks noChangeShapeType="1"/>
          </p:cNvSpPr>
          <p:nvPr/>
        </p:nvSpPr>
        <p:spPr bwMode="auto">
          <a:xfrm flipH="1" flipV="1">
            <a:off x="7645400" y="2768600"/>
            <a:ext cx="812800" cy="50800"/>
          </a:xfrm>
          <a:prstGeom prst="line">
            <a:avLst/>
          </a:prstGeom>
          <a:noFill/>
          <a:ln w="38100">
            <a:solidFill>
              <a:srgbClr val="FF0000"/>
            </a:solidFill>
            <a:round/>
            <a:headEnd/>
            <a:tailEnd type="triangle" w="lg" len="med"/>
          </a:ln>
        </p:spPr>
        <p:txBody>
          <a:bodyPr/>
          <a:lstStyle/>
          <a:p>
            <a:endParaRPr lang="en-US"/>
          </a:p>
        </p:txBody>
      </p:sp>
      <p:sp>
        <p:nvSpPr>
          <p:cNvPr id="22553" name="Line 25"/>
          <p:cNvSpPr>
            <a:spLocks noChangeShapeType="1"/>
          </p:cNvSpPr>
          <p:nvPr/>
        </p:nvSpPr>
        <p:spPr bwMode="auto">
          <a:xfrm flipH="1">
            <a:off x="8305800" y="1295400"/>
            <a:ext cx="304800" cy="3124200"/>
          </a:xfrm>
          <a:prstGeom prst="line">
            <a:avLst/>
          </a:prstGeom>
          <a:noFill/>
          <a:ln w="25400" cap="rnd">
            <a:solidFill>
              <a:schemeClr val="tx1"/>
            </a:solidFill>
            <a:prstDash val="sysDot"/>
            <a:round/>
            <a:headEnd/>
            <a:tailEnd type="none" w="lg" len="med"/>
          </a:ln>
        </p:spPr>
        <p:txBody>
          <a:bodyPr/>
          <a:lstStyle/>
          <a:p>
            <a:endParaRPr lang="en-US"/>
          </a:p>
        </p:txBody>
      </p:sp>
      <p:sp>
        <p:nvSpPr>
          <p:cNvPr id="174106" name="AutoShape 26"/>
          <p:cNvSpPr>
            <a:spLocks noChangeArrowheads="1"/>
          </p:cNvSpPr>
          <p:nvPr/>
        </p:nvSpPr>
        <p:spPr bwMode="auto">
          <a:xfrm>
            <a:off x="8115300" y="5283200"/>
            <a:ext cx="685800" cy="685800"/>
          </a:xfrm>
          <a:prstGeom prst="plus">
            <a:avLst>
              <a:gd name="adj" fmla="val 39815"/>
            </a:avLst>
          </a:prstGeom>
          <a:solidFill>
            <a:srgbClr val="009900"/>
          </a:solidFill>
          <a:ln w="12700">
            <a:noFill/>
            <a:miter lim="800000"/>
            <a:headEnd/>
            <a:tailEnd type="none" w="lg" len="med"/>
          </a:ln>
        </p:spPr>
        <p:txBody>
          <a:bodyPr wrap="none" anchor="ctr"/>
          <a:lstStyle/>
          <a:p>
            <a:endParaRPr lang="en-US"/>
          </a:p>
        </p:txBody>
      </p:sp>
    </p:spTree>
    <p:extLst>
      <p:ext uri="{BB962C8B-B14F-4D97-AF65-F5344CB8AC3E}">
        <p14:creationId xmlns:p14="http://schemas.microsoft.com/office/powerpoint/2010/main" val="18310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500" fill="hold"/>
                                        <p:tgtEl>
                                          <p:spTgt spid="174106"/>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and inelastic collisions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3998209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rrowheads="1"/>
          </p:cNvSpPr>
          <p:nvPr/>
        </p:nvSpPr>
        <p:spPr bwMode="auto">
          <a:xfrm>
            <a:off x="6203576" y="36623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1" name="Oval 3"/>
          <p:cNvSpPr>
            <a:spLocks noChangeArrowheads="1"/>
          </p:cNvSpPr>
          <p:nvPr/>
        </p:nvSpPr>
        <p:spPr bwMode="auto">
          <a:xfrm>
            <a:off x="10318376" y="48815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2" name="Oval 4"/>
          <p:cNvSpPr>
            <a:spLocks noChangeArrowheads="1"/>
          </p:cNvSpPr>
          <p:nvPr/>
        </p:nvSpPr>
        <p:spPr bwMode="auto">
          <a:xfrm>
            <a:off x="10470776" y="48053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3" name="Oval 5"/>
          <p:cNvSpPr>
            <a:spLocks noChangeArrowheads="1"/>
          </p:cNvSpPr>
          <p:nvPr/>
        </p:nvSpPr>
        <p:spPr bwMode="auto">
          <a:xfrm>
            <a:off x="6279776" y="37385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4" name="Oval 6"/>
          <p:cNvSpPr>
            <a:spLocks noChangeArrowheads="1"/>
          </p:cNvSpPr>
          <p:nvPr/>
        </p:nvSpPr>
        <p:spPr bwMode="auto">
          <a:xfrm>
            <a:off x="10623176" y="47291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5" name="Rectangle 7"/>
          <p:cNvSpPr>
            <a:spLocks noGrp="1" noChangeArrowheads="1"/>
          </p:cNvSpPr>
          <p:nvPr>
            <p:ph type="title"/>
          </p:nvPr>
        </p:nvSpPr>
        <p:spPr/>
        <p:txBody>
          <a:bodyPr/>
          <a:lstStyle/>
          <a:p>
            <a:pPr eaLnBrk="1" hangingPunct="1"/>
            <a:r>
              <a:rPr lang="hu-HU" dirty="0" err="1"/>
              <a:t>Simple</a:t>
            </a:r>
            <a:r>
              <a:rPr lang="hu-HU" dirty="0"/>
              <a:t> </a:t>
            </a:r>
            <a:r>
              <a:rPr lang="hu-HU" dirty="0" err="1"/>
              <a:t>case</a:t>
            </a:r>
            <a:r>
              <a:rPr lang="hu-HU" dirty="0"/>
              <a:t>: ball and </a:t>
            </a:r>
            <a:r>
              <a:rPr lang="hu-HU" dirty="0" err="1"/>
              <a:t>static</a:t>
            </a:r>
            <a:r>
              <a:rPr lang="hu-HU" dirty="0"/>
              <a:t> </a:t>
            </a:r>
            <a:r>
              <a:rPr lang="hu-HU" dirty="0" err="1"/>
              <a:t>wall</a:t>
            </a:r>
            <a:endParaRPr lang="en-US" dirty="0"/>
          </a:p>
        </p:txBody>
      </p:sp>
      <p:sp>
        <p:nvSpPr>
          <p:cNvPr id="12308" name="Rectangle 20"/>
          <p:cNvSpPr>
            <a:spLocks noGrp="1" noChangeArrowheads="1"/>
          </p:cNvSpPr>
          <p:nvPr>
            <p:ph idx="1"/>
          </p:nvPr>
        </p:nvSpPr>
        <p:spPr>
          <a:xfrm>
            <a:off x="838200" y="1825625"/>
            <a:ext cx="3797301" cy="4351338"/>
          </a:xfrm>
        </p:spPr>
        <p:txBody>
          <a:bodyPr/>
          <a:lstStyle/>
          <a:p>
            <a:r>
              <a:rPr lang="hu-HU" dirty="0" err="1"/>
              <a:t>component</a:t>
            </a:r>
            <a:r>
              <a:rPr lang="hu-HU" dirty="0"/>
              <a:t> parallel </a:t>
            </a:r>
            <a:r>
              <a:rPr lang="hu-HU" dirty="0" err="1"/>
              <a:t>to</a:t>
            </a:r>
            <a:r>
              <a:rPr lang="hu-HU" dirty="0"/>
              <a:t> </a:t>
            </a:r>
            <a:r>
              <a:rPr lang="hu-HU" dirty="0" err="1"/>
              <a:t>wall</a:t>
            </a:r>
            <a:r>
              <a:rPr lang="hu-HU" dirty="0"/>
              <a:t> is </a:t>
            </a:r>
            <a:r>
              <a:rPr lang="hu-HU" dirty="0" err="1"/>
              <a:t>kept</a:t>
            </a:r>
            <a:r>
              <a:rPr lang="hu-HU" dirty="0"/>
              <a:t> (</a:t>
            </a:r>
            <a:r>
              <a:rPr lang="en-US" dirty="0"/>
              <a:t>no friction</a:t>
            </a:r>
            <a:r>
              <a:rPr lang="hu-HU" dirty="0"/>
              <a:t>)</a:t>
            </a:r>
          </a:p>
          <a:p>
            <a:r>
              <a:rPr lang="en-US" dirty="0"/>
              <a:t>component perpendicular to the wall is reversed (scaled with energy loss)</a:t>
            </a:r>
            <a:endParaRPr lang="en-US" dirty="0">
              <a:cs typeface="Arial" charset="0"/>
            </a:endParaRPr>
          </a:p>
        </p:txBody>
      </p:sp>
      <p:sp>
        <p:nvSpPr>
          <p:cNvPr id="12296" name="Rectangle 8" descr="Horizontal brick"/>
          <p:cNvSpPr>
            <a:spLocks noChangeArrowheads="1"/>
          </p:cNvSpPr>
          <p:nvPr/>
        </p:nvSpPr>
        <p:spPr bwMode="auto">
          <a:xfrm>
            <a:off x="3307976" y="5643563"/>
            <a:ext cx="7772400" cy="533400"/>
          </a:xfrm>
          <a:prstGeom prst="rect">
            <a:avLst/>
          </a:prstGeom>
          <a:pattFill prst="horzBrick">
            <a:fgClr>
              <a:srgbClr val="800000"/>
            </a:fgClr>
            <a:bgClr>
              <a:schemeClr val="accent2"/>
            </a:bgClr>
          </a:pattFill>
          <a:ln w="38100">
            <a:solidFill>
              <a:schemeClr val="accent2"/>
            </a:solidFill>
            <a:miter lim="800000"/>
            <a:headEnd/>
            <a:tailEnd type="none" w="lg" len="med"/>
          </a:ln>
        </p:spPr>
        <p:txBody>
          <a:bodyPr wrap="none" anchor="ctr"/>
          <a:lstStyle/>
          <a:p>
            <a:endParaRPr lang="en-US"/>
          </a:p>
        </p:txBody>
      </p:sp>
      <p:sp>
        <p:nvSpPr>
          <p:cNvPr id="12297" name="Oval 9"/>
          <p:cNvSpPr>
            <a:spLocks noChangeArrowheads="1"/>
          </p:cNvSpPr>
          <p:nvPr/>
        </p:nvSpPr>
        <p:spPr bwMode="auto">
          <a:xfrm>
            <a:off x="6355976" y="38147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8" name="Line 10"/>
          <p:cNvSpPr>
            <a:spLocks noChangeShapeType="1"/>
          </p:cNvSpPr>
          <p:nvPr/>
        </p:nvSpPr>
        <p:spPr bwMode="auto">
          <a:xfrm>
            <a:off x="6508376" y="3967163"/>
            <a:ext cx="2133600" cy="1676400"/>
          </a:xfrm>
          <a:prstGeom prst="line">
            <a:avLst/>
          </a:prstGeom>
          <a:noFill/>
          <a:ln w="38100">
            <a:solidFill>
              <a:schemeClr val="tx1"/>
            </a:solidFill>
            <a:round/>
            <a:headEnd/>
            <a:tailEnd type="triangle" w="lg" len="med"/>
          </a:ln>
        </p:spPr>
        <p:txBody>
          <a:bodyPr/>
          <a:lstStyle/>
          <a:p>
            <a:endParaRPr lang="en-US"/>
          </a:p>
        </p:txBody>
      </p:sp>
      <p:sp>
        <p:nvSpPr>
          <p:cNvPr id="12299" name="Text Box 11"/>
          <p:cNvSpPr txBox="1">
            <a:spLocks noChangeArrowheads="1"/>
          </p:cNvSpPr>
          <p:nvPr/>
        </p:nvSpPr>
        <p:spPr bwMode="auto">
          <a:xfrm>
            <a:off x="7346576" y="4271964"/>
            <a:ext cx="338554" cy="461665"/>
          </a:xfrm>
          <a:prstGeom prst="rect">
            <a:avLst/>
          </a:prstGeom>
          <a:noFill/>
          <a:ln w="12700">
            <a:noFill/>
            <a:miter lim="800000"/>
            <a:headEnd/>
            <a:tailEnd type="none" w="lg" len="med"/>
          </a:ln>
        </p:spPr>
        <p:txBody>
          <a:bodyPr wrap="none">
            <a:spAutoFit/>
          </a:bodyPr>
          <a:lstStyle/>
          <a:p>
            <a:r>
              <a:rPr lang="hu-HU" sz="2400" b="1" i="1" dirty="0">
                <a:latin typeface="Times New Roman" panose="02020603050405020304" pitchFamily="18" charset="0"/>
                <a:cs typeface="Times New Roman" panose="02020603050405020304" pitchFamily="18" charset="0"/>
              </a:rPr>
              <a:t>p</a:t>
            </a:r>
            <a:endParaRPr lang="en-US" sz="2400" b="1" i="1" dirty="0">
              <a:latin typeface="Times New Roman" panose="02020603050405020304" pitchFamily="18" charset="0"/>
              <a:cs typeface="Times New Roman" panose="02020603050405020304" pitchFamily="18" charset="0"/>
            </a:endParaRPr>
          </a:p>
        </p:txBody>
      </p:sp>
      <p:sp>
        <p:nvSpPr>
          <p:cNvPr id="12300" name="Line 12"/>
          <p:cNvSpPr>
            <a:spLocks noChangeShapeType="1"/>
          </p:cNvSpPr>
          <p:nvPr/>
        </p:nvSpPr>
        <p:spPr bwMode="auto">
          <a:xfrm flipV="1">
            <a:off x="8641976" y="2976563"/>
            <a:ext cx="0" cy="2667000"/>
          </a:xfrm>
          <a:prstGeom prst="line">
            <a:avLst/>
          </a:prstGeom>
          <a:noFill/>
          <a:ln w="38100">
            <a:solidFill>
              <a:srgbClr val="800000"/>
            </a:solidFill>
            <a:round/>
            <a:headEnd/>
            <a:tailEnd type="triangle" w="lg" len="med"/>
          </a:ln>
        </p:spPr>
        <p:txBody>
          <a:bodyPr/>
          <a:lstStyle/>
          <a:p>
            <a:endParaRPr lang="en-US"/>
          </a:p>
        </p:txBody>
      </p:sp>
      <p:sp>
        <p:nvSpPr>
          <p:cNvPr id="12301" name="Text Box 13"/>
          <p:cNvSpPr txBox="1">
            <a:spLocks noChangeArrowheads="1"/>
          </p:cNvSpPr>
          <p:nvPr/>
        </p:nvSpPr>
        <p:spPr bwMode="auto">
          <a:xfrm>
            <a:off x="8641976" y="3814764"/>
            <a:ext cx="356188" cy="461665"/>
          </a:xfrm>
          <a:prstGeom prst="rect">
            <a:avLst/>
          </a:prstGeom>
        </p:spPr>
        <p:txBody>
          <a:bodyPr wrap="none">
            <a:spAutoFit/>
          </a:bodyPr>
          <a:lstStyle/>
          <a:p>
            <a:r>
              <a:rPr lang="hu-HU" sz="2400" b="1" i="1" dirty="0">
                <a:latin typeface="Times New Roman" panose="02020603050405020304" pitchFamily="18" charset="0"/>
                <a:cs typeface="Times New Roman" panose="02020603050405020304" pitchFamily="18" charset="0"/>
              </a:rPr>
              <a:t>n</a:t>
            </a:r>
            <a:endParaRPr lang="en-US" sz="2400" b="1" i="1" dirty="0">
              <a:latin typeface="Times New Roman" panose="02020603050405020304" pitchFamily="18" charset="0"/>
              <a:cs typeface="Times New Roman" panose="02020603050405020304" pitchFamily="18" charset="0"/>
            </a:endParaRPr>
          </a:p>
        </p:txBody>
      </p:sp>
      <p:sp>
        <p:nvSpPr>
          <p:cNvPr id="12302" name="Line 14"/>
          <p:cNvSpPr>
            <a:spLocks noChangeShapeType="1"/>
          </p:cNvSpPr>
          <p:nvPr/>
        </p:nvSpPr>
        <p:spPr bwMode="auto">
          <a:xfrm flipV="1">
            <a:off x="8641976" y="4881563"/>
            <a:ext cx="2133600" cy="762000"/>
          </a:xfrm>
          <a:prstGeom prst="line">
            <a:avLst/>
          </a:prstGeom>
          <a:noFill/>
          <a:ln w="38100">
            <a:solidFill>
              <a:schemeClr val="tx1"/>
            </a:solidFill>
            <a:round/>
            <a:headEnd/>
            <a:tailEnd type="triangle" w="lg" len="med"/>
          </a:ln>
        </p:spPr>
        <p:txBody>
          <a:bodyPr/>
          <a:lstStyle/>
          <a:p>
            <a:endParaRPr lang="en-US"/>
          </a:p>
        </p:txBody>
      </p:sp>
      <p:sp>
        <p:nvSpPr>
          <p:cNvPr id="163855" name="Text Box 15"/>
          <p:cNvSpPr txBox="1">
            <a:spLocks noChangeArrowheads="1"/>
          </p:cNvSpPr>
          <p:nvPr/>
        </p:nvSpPr>
        <p:spPr bwMode="auto">
          <a:xfrm>
            <a:off x="9241053" y="3281364"/>
            <a:ext cx="1322798" cy="1200329"/>
          </a:xfrm>
          <a:prstGeom prst="rect">
            <a:avLst/>
          </a:prstGeom>
          <a:noFill/>
          <a:ln w="12700">
            <a:noFill/>
            <a:miter lim="800000"/>
            <a:headEnd/>
            <a:tailEnd type="none" w="lg" len="med"/>
          </a:ln>
        </p:spPr>
        <p:txBody>
          <a:bodyPr wrap="none">
            <a:spAutoFit/>
          </a:bodyPr>
          <a:lstStyle/>
          <a:p>
            <a:pPr algn="ctr"/>
            <a:r>
              <a:rPr lang="hu-HU" sz="2400" b="1"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hu-H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hu-HU" sz="2400" dirty="0">
              <a:latin typeface="Times New Roman" panose="02020603050405020304" pitchFamily="18" charset="0"/>
              <a:cs typeface="Times New Roman" panose="02020603050405020304" pitchFamily="18" charset="0"/>
            </a:endParaRPr>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 -(</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є</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endParaRPr lang="ru-RU" sz="2400" b="1" i="1" dirty="0">
              <a:solidFill>
                <a:srgbClr val="009900"/>
              </a:solidFill>
              <a:latin typeface="Times New Roman" panose="02020603050405020304" pitchFamily="18" charset="0"/>
              <a:cs typeface="Times New Roman" panose="02020603050405020304" pitchFamily="18" charset="0"/>
            </a:endParaRPr>
          </a:p>
        </p:txBody>
      </p:sp>
      <p:sp>
        <p:nvSpPr>
          <p:cNvPr id="163856" name="AutoShape 16"/>
          <p:cNvSpPr>
            <a:spLocks/>
          </p:cNvSpPr>
          <p:nvPr/>
        </p:nvSpPr>
        <p:spPr bwMode="auto">
          <a:xfrm rot="5400000">
            <a:off x="7422776" y="2443163"/>
            <a:ext cx="304800" cy="2133600"/>
          </a:xfrm>
          <a:prstGeom prst="leftBrace">
            <a:avLst>
              <a:gd name="adj1" fmla="val 58333"/>
              <a:gd name="adj2" fmla="val 50000"/>
            </a:avLst>
          </a:prstGeom>
          <a:noFill/>
          <a:ln w="12700">
            <a:solidFill>
              <a:schemeClr val="tx1"/>
            </a:solidFill>
            <a:round/>
            <a:headEnd/>
            <a:tailEnd type="none" w="lg" len="med"/>
          </a:ln>
        </p:spPr>
        <p:txBody>
          <a:bodyPr wrap="none" anchor="ctr"/>
          <a:lstStyle/>
          <a:p>
            <a:endParaRPr lang="en-US"/>
          </a:p>
        </p:txBody>
      </p:sp>
      <p:sp>
        <p:nvSpPr>
          <p:cNvPr id="163857" name="AutoShape 17"/>
          <p:cNvSpPr>
            <a:spLocks/>
          </p:cNvSpPr>
          <p:nvPr/>
        </p:nvSpPr>
        <p:spPr bwMode="auto">
          <a:xfrm>
            <a:off x="6127376" y="3967163"/>
            <a:ext cx="152400" cy="1676400"/>
          </a:xfrm>
          <a:prstGeom prst="leftBrace">
            <a:avLst>
              <a:gd name="adj1" fmla="val 91667"/>
              <a:gd name="adj2" fmla="val 50000"/>
            </a:avLst>
          </a:prstGeom>
          <a:noFill/>
          <a:ln w="12700">
            <a:solidFill>
              <a:schemeClr val="tx1"/>
            </a:solidFill>
            <a:round/>
            <a:headEnd/>
            <a:tailEnd type="none" w="lg" len="med"/>
          </a:ln>
        </p:spPr>
        <p:txBody>
          <a:bodyPr wrap="none" anchor="ctr"/>
          <a:lstStyle/>
          <a:p>
            <a:endParaRPr lang="en-US"/>
          </a:p>
        </p:txBody>
      </p:sp>
      <p:sp>
        <p:nvSpPr>
          <p:cNvPr id="163858" name="Text Box 18"/>
          <p:cNvSpPr txBox="1">
            <a:spLocks noChangeArrowheads="1"/>
          </p:cNvSpPr>
          <p:nvPr/>
        </p:nvSpPr>
        <p:spPr bwMode="auto">
          <a:xfrm>
            <a:off x="2948223" y="4424363"/>
            <a:ext cx="3342070"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perpendicular to wall</a:t>
            </a:r>
            <a:endParaRPr lang="hu-HU" dirty="0">
              <a:latin typeface="Whipsmart" panose="020B0502030203050204" pitchFamily="34" charset="0"/>
            </a:endParaRPr>
          </a:p>
          <a:p>
            <a:pPr algn="ct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err="1">
                <a:solidFill>
                  <a:srgbClr val="009900"/>
                </a:solidFill>
                <a:latin typeface="Times New Roman" panose="02020603050405020304" pitchFamily="18" charset="0"/>
                <a:cs typeface="Times New Roman" panose="02020603050405020304" pitchFamily="18" charset="0"/>
              </a:rPr>
              <a:t>n</a:t>
            </a:r>
            <a:endParaRPr lang="en-US" sz="2400" b="1" i="1" dirty="0">
              <a:solidFill>
                <a:srgbClr val="009900"/>
              </a:solidFill>
              <a:latin typeface="Times New Roman" panose="02020603050405020304" pitchFamily="18" charset="0"/>
              <a:cs typeface="Times New Roman" panose="02020603050405020304" pitchFamily="18" charset="0"/>
            </a:endParaRPr>
          </a:p>
        </p:txBody>
      </p:sp>
      <p:sp>
        <p:nvSpPr>
          <p:cNvPr id="163859" name="Text Box 19"/>
          <p:cNvSpPr txBox="1">
            <a:spLocks noChangeArrowheads="1"/>
          </p:cNvSpPr>
          <p:nvPr/>
        </p:nvSpPr>
        <p:spPr bwMode="auto">
          <a:xfrm>
            <a:off x="6276428" y="2595563"/>
            <a:ext cx="2629246"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parallel to wall</a:t>
            </a:r>
            <a:endParaRPr lang="hu-HU" dirty="0"/>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err="1">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p:txBody>
      </p:sp>
      <p:sp>
        <p:nvSpPr>
          <p:cNvPr id="163861" name="Line 21"/>
          <p:cNvSpPr>
            <a:spLocks noChangeShapeType="1"/>
          </p:cNvSpPr>
          <p:nvPr/>
        </p:nvSpPr>
        <p:spPr bwMode="auto">
          <a:xfrm>
            <a:off x="6508376" y="3967163"/>
            <a:ext cx="2133600" cy="0"/>
          </a:xfrm>
          <a:prstGeom prst="line">
            <a:avLst/>
          </a:prstGeom>
          <a:noFill/>
          <a:ln w="25400">
            <a:solidFill>
              <a:srgbClr val="FF0000"/>
            </a:solidFill>
            <a:round/>
            <a:headEnd/>
            <a:tailEnd type="triangle" w="lg" len="med"/>
          </a:ln>
        </p:spPr>
        <p:txBody>
          <a:bodyPr/>
          <a:lstStyle/>
          <a:p>
            <a:endParaRPr lang="en-US"/>
          </a:p>
        </p:txBody>
      </p:sp>
      <p:sp>
        <p:nvSpPr>
          <p:cNvPr id="163862" name="Line 22"/>
          <p:cNvSpPr>
            <a:spLocks noChangeShapeType="1"/>
          </p:cNvSpPr>
          <p:nvPr/>
        </p:nvSpPr>
        <p:spPr bwMode="auto">
          <a:xfrm>
            <a:off x="6508376" y="3967163"/>
            <a:ext cx="0" cy="1676400"/>
          </a:xfrm>
          <a:prstGeom prst="line">
            <a:avLst/>
          </a:prstGeom>
          <a:noFill/>
          <a:ln w="25400">
            <a:solidFill>
              <a:srgbClr val="009900"/>
            </a:solidFill>
            <a:round/>
            <a:headEnd/>
            <a:tailEnd type="triangle" w="lg" len="med"/>
          </a:ln>
        </p:spPr>
        <p:txBody>
          <a:bodyPr/>
          <a:lstStyle/>
          <a:p>
            <a:endParaRPr lang="en-US"/>
          </a:p>
        </p:txBody>
      </p:sp>
      <p:sp>
        <p:nvSpPr>
          <p:cNvPr id="163863" name="Text Box 23"/>
          <p:cNvSpPr txBox="1">
            <a:spLocks noChangeArrowheads="1"/>
          </p:cNvSpPr>
          <p:nvPr/>
        </p:nvSpPr>
        <p:spPr bwMode="auto">
          <a:xfrm>
            <a:off x="9937377" y="2595563"/>
            <a:ext cx="1064715"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restitution</a:t>
            </a:r>
          </a:p>
        </p:txBody>
      </p:sp>
      <p:sp>
        <p:nvSpPr>
          <p:cNvPr id="163864" name="Freeform 24"/>
          <p:cNvSpPr>
            <a:spLocks/>
          </p:cNvSpPr>
          <p:nvPr/>
        </p:nvSpPr>
        <p:spPr bwMode="auto">
          <a:xfrm>
            <a:off x="9264276" y="3128963"/>
            <a:ext cx="1976438" cy="1574800"/>
          </a:xfrm>
          <a:custGeom>
            <a:avLst/>
            <a:gdLst>
              <a:gd name="T0" fmla="*/ 1048 w 1245"/>
              <a:gd name="T1" fmla="*/ 0 h 992"/>
              <a:gd name="T2" fmla="*/ 1224 w 1245"/>
              <a:gd name="T3" fmla="*/ 464 h 992"/>
              <a:gd name="T4" fmla="*/ 1136 w 1245"/>
              <a:gd name="T5" fmla="*/ 856 h 992"/>
              <a:gd name="T6" fmla="*/ 568 w 1245"/>
              <a:gd name="T7" fmla="*/ 960 h 992"/>
              <a:gd name="T8" fmla="*/ 72 w 1245"/>
              <a:gd name="T9" fmla="*/ 968 h 992"/>
              <a:gd name="T10" fmla="*/ 136 w 1245"/>
              <a:gd name="T11" fmla="*/ 816 h 992"/>
              <a:gd name="T12" fmla="*/ 0 60000 65536"/>
              <a:gd name="T13" fmla="*/ 0 60000 65536"/>
              <a:gd name="T14" fmla="*/ 0 60000 65536"/>
              <a:gd name="T15" fmla="*/ 0 60000 65536"/>
              <a:gd name="T16" fmla="*/ 0 60000 65536"/>
              <a:gd name="T17" fmla="*/ 0 60000 65536"/>
              <a:gd name="T18" fmla="*/ 0 w 1245"/>
              <a:gd name="T19" fmla="*/ 0 h 992"/>
              <a:gd name="T20" fmla="*/ 1245 w 1245"/>
              <a:gd name="T21" fmla="*/ 992 h 992"/>
            </a:gdLst>
            <a:ahLst/>
            <a:cxnLst>
              <a:cxn ang="T12">
                <a:pos x="T0" y="T1"/>
              </a:cxn>
              <a:cxn ang="T13">
                <a:pos x="T2" y="T3"/>
              </a:cxn>
              <a:cxn ang="T14">
                <a:pos x="T4" y="T5"/>
              </a:cxn>
              <a:cxn ang="T15">
                <a:pos x="T6" y="T7"/>
              </a:cxn>
              <a:cxn ang="T16">
                <a:pos x="T8" y="T9"/>
              </a:cxn>
              <a:cxn ang="T17">
                <a:pos x="T10" y="T11"/>
              </a:cxn>
            </a:cxnLst>
            <a:rect l="T18" t="T19" r="T20" b="T21"/>
            <a:pathLst>
              <a:path w="1245" h="992">
                <a:moveTo>
                  <a:pt x="1048" y="0"/>
                </a:moveTo>
                <a:cubicBezTo>
                  <a:pt x="1077" y="77"/>
                  <a:pt x="1209" y="321"/>
                  <a:pt x="1224" y="464"/>
                </a:cubicBezTo>
                <a:cubicBezTo>
                  <a:pt x="1239" y="607"/>
                  <a:pt x="1245" y="773"/>
                  <a:pt x="1136" y="856"/>
                </a:cubicBezTo>
                <a:cubicBezTo>
                  <a:pt x="1027" y="939"/>
                  <a:pt x="745" y="941"/>
                  <a:pt x="568" y="960"/>
                </a:cubicBezTo>
                <a:cubicBezTo>
                  <a:pt x="391" y="979"/>
                  <a:pt x="144" y="992"/>
                  <a:pt x="72" y="968"/>
                </a:cubicBezTo>
                <a:cubicBezTo>
                  <a:pt x="0" y="944"/>
                  <a:pt x="123" y="848"/>
                  <a:pt x="136" y="816"/>
                </a:cubicBezTo>
              </a:path>
            </a:pathLst>
          </a:custGeom>
          <a:noFill/>
          <a:ln w="38100">
            <a:solidFill>
              <a:srgbClr val="FF0000"/>
            </a:solidFill>
            <a:round/>
            <a:headEnd/>
            <a:tailEnd type="triangle" w="lg" len="med"/>
          </a:ln>
        </p:spPr>
        <p:txBody>
          <a:bodyPr/>
          <a:lstStyle/>
          <a:p>
            <a:endParaRPr lang="en-US"/>
          </a:p>
        </p:txBody>
      </p:sp>
      <p:sp>
        <p:nvSpPr>
          <p:cNvPr id="163865" name="Freeform 25"/>
          <p:cNvSpPr>
            <a:spLocks/>
          </p:cNvSpPr>
          <p:nvPr/>
        </p:nvSpPr>
        <p:spPr bwMode="auto">
          <a:xfrm>
            <a:off x="9099176" y="3509963"/>
            <a:ext cx="1676400" cy="1143000"/>
          </a:xfrm>
          <a:custGeom>
            <a:avLst/>
            <a:gdLst>
              <a:gd name="T0" fmla="*/ 0 w 1056"/>
              <a:gd name="T1" fmla="*/ 528 h 720"/>
              <a:gd name="T2" fmla="*/ 240 w 1056"/>
              <a:gd name="T3" fmla="*/ 336 h 720"/>
              <a:gd name="T4" fmla="*/ 288 w 1056"/>
              <a:gd name="T5" fmla="*/ 192 h 720"/>
              <a:gd name="T6" fmla="*/ 384 w 1056"/>
              <a:gd name="T7" fmla="*/ 96 h 720"/>
              <a:gd name="T8" fmla="*/ 864 w 1056"/>
              <a:gd name="T9" fmla="*/ 0 h 720"/>
              <a:gd name="T10" fmla="*/ 1056 w 1056"/>
              <a:gd name="T11" fmla="*/ 96 h 720"/>
              <a:gd name="T12" fmla="*/ 1056 w 1056"/>
              <a:gd name="T13" fmla="*/ 432 h 720"/>
              <a:gd name="T14" fmla="*/ 1008 w 1056"/>
              <a:gd name="T15" fmla="*/ 624 h 720"/>
              <a:gd name="T16" fmla="*/ 576 w 1056"/>
              <a:gd name="T17" fmla="*/ 720 h 720"/>
              <a:gd name="T18" fmla="*/ 96 w 1056"/>
              <a:gd name="T19" fmla="*/ 672 h 720"/>
              <a:gd name="T20" fmla="*/ 0 w 1056"/>
              <a:gd name="T21" fmla="*/ 528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6"/>
              <a:gd name="T34" fmla="*/ 0 h 720"/>
              <a:gd name="T35" fmla="*/ 1056 w 1056"/>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6" h="720">
                <a:moveTo>
                  <a:pt x="0" y="528"/>
                </a:moveTo>
                <a:lnTo>
                  <a:pt x="240" y="336"/>
                </a:lnTo>
                <a:lnTo>
                  <a:pt x="288" y="192"/>
                </a:lnTo>
                <a:lnTo>
                  <a:pt x="384" y="96"/>
                </a:lnTo>
                <a:lnTo>
                  <a:pt x="864" y="0"/>
                </a:lnTo>
                <a:lnTo>
                  <a:pt x="1056" y="96"/>
                </a:lnTo>
                <a:lnTo>
                  <a:pt x="1056" y="432"/>
                </a:lnTo>
                <a:lnTo>
                  <a:pt x="1008" y="624"/>
                </a:lnTo>
                <a:lnTo>
                  <a:pt x="576" y="720"/>
                </a:lnTo>
                <a:lnTo>
                  <a:pt x="96" y="672"/>
                </a:lnTo>
                <a:lnTo>
                  <a:pt x="0" y="528"/>
                </a:lnTo>
                <a:close/>
              </a:path>
            </a:pathLst>
          </a:custGeom>
          <a:noFill/>
          <a:ln w="63500">
            <a:solidFill>
              <a:srgbClr val="009900"/>
            </a:solidFill>
            <a:round/>
            <a:headEnd/>
            <a:tailEnd type="none" w="lg" len="med"/>
          </a:ln>
        </p:spPr>
        <p:txBody>
          <a:bodyPr/>
          <a:lstStyle/>
          <a:p>
            <a:endParaRPr lang="en-US"/>
          </a:p>
        </p:txBody>
      </p:sp>
      <p:sp>
        <p:nvSpPr>
          <p:cNvPr id="163866" name="Text Box 26"/>
          <p:cNvSpPr txBox="1">
            <a:spLocks noChangeArrowheads="1"/>
          </p:cNvSpPr>
          <p:nvPr/>
        </p:nvSpPr>
        <p:spPr bwMode="auto">
          <a:xfrm>
            <a:off x="10394576" y="2976564"/>
            <a:ext cx="389850" cy="584775"/>
          </a:xfrm>
          <a:prstGeom prst="rect">
            <a:avLst/>
          </a:prstGeom>
          <a:noFill/>
          <a:ln w="38100">
            <a:noFill/>
            <a:miter lim="800000"/>
            <a:headEnd/>
            <a:tailEnd type="none" w="lg" len="med"/>
          </a:ln>
        </p:spPr>
        <p:txBody>
          <a:bodyPr wrap="none">
            <a:spAutoFit/>
          </a:bodyPr>
          <a:lstStyle/>
          <a:p>
            <a:r>
              <a:rPr lang="hu-HU" sz="3200" b="1" i="1" dirty="0">
                <a:solidFill>
                  <a:srgbClr val="009900"/>
                </a:solidFill>
                <a:latin typeface="Times New Roman" panose="02020603050405020304" pitchFamily="18" charset="0"/>
                <a:cs typeface="Times New Roman" panose="02020603050405020304" pitchFamily="18" charset="0"/>
              </a:rPr>
              <a:t>J</a:t>
            </a:r>
            <a:endParaRPr lang="en-US" sz="3200" b="1" i="1" dirty="0">
              <a:solidFill>
                <a:srgbClr val="0099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9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4.16667E-6 -2.22222E-6 L 0.17149 0.13056 " pathEditMode="relative" rAng="0" ptsTypes="AA">
                                      <p:cBhvr>
                                        <p:cTn id="22" dur="500" fill="hold"/>
                                        <p:tgtEl>
                                          <p:spTgt spid="163861"/>
                                        </p:tgtEl>
                                        <p:attrNameLst>
                                          <p:attrName>ppt_x</p:attrName>
                                          <p:attrName>ppt_y</p:attrName>
                                        </p:attrNameLst>
                                      </p:cBhvr>
                                      <p:rCtr x="8568" y="6528"/>
                                    </p:animMotion>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1" nodeType="clickEffect">
                                  <p:stCondLst>
                                    <p:cond delay="0"/>
                                  </p:stCondLst>
                                  <p:childTnLst>
                                    <p:animRot by="10800000">
                                      <p:cBhvr>
                                        <p:cTn id="26" dur="500" fill="hold"/>
                                        <p:tgtEl>
                                          <p:spTgt spid="163862"/>
                                        </p:tgtEl>
                                        <p:attrNameLst>
                                          <p:attrName>r</p:attrName>
                                        </p:attrNameLst>
                                      </p:cBhvr>
                                    </p:animRot>
                                  </p:childTnLst>
                                </p:cTn>
                              </p:par>
                              <p:par>
                                <p:cTn id="27" presetID="0" presetClass="path" presetSubtype="0" accel="50000" decel="50000" fill="hold" grpId="2" nodeType="withEffect">
                                  <p:stCondLst>
                                    <p:cond delay="0"/>
                                  </p:stCondLst>
                                  <p:childTnLst>
                                    <p:animMotion origin="layout" path="M -0.05989 -0.00231 L 0.34219 0.04792 " pathEditMode="relative" rAng="0" ptsTypes="AA">
                                      <p:cBhvr>
                                        <p:cTn id="28" dur="2000" fill="hold"/>
                                        <p:tgtEl>
                                          <p:spTgt spid="163862"/>
                                        </p:tgtEl>
                                        <p:attrNameLst>
                                          <p:attrName>ppt_x</p:attrName>
                                          <p:attrName>ppt_y</p:attrName>
                                        </p:attrNameLst>
                                      </p:cBhvr>
                                      <p:rCtr x="20104" y="2500"/>
                                    </p:animMotion>
                                  </p:childTnLst>
                                </p:cTn>
                              </p:par>
                              <p:par>
                                <p:cTn id="29" presetID="6" presetClass="emph" presetSubtype="0" fill="hold" grpId="3" nodeType="withEffect">
                                  <p:stCondLst>
                                    <p:cond delay="0"/>
                                  </p:stCondLst>
                                  <p:childTnLst>
                                    <p:animScale>
                                      <p:cBhvr>
                                        <p:cTn id="30" dur="500" fill="hold"/>
                                        <p:tgtEl>
                                          <p:spTgt spid="163862"/>
                                        </p:tgtEl>
                                      </p:cBhvr>
                                      <p:by x="50000" y="50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8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8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163865"/>
                                        </p:tgtEl>
                                        <p:attrNameLst>
                                          <p:attrName>style.visibility</p:attrName>
                                        </p:attrNameLst>
                                      </p:cBhvr>
                                      <p:to>
                                        <p:strVal val="visible"/>
                                      </p:to>
                                    </p:set>
                                    <p:anim calcmode="lin" valueType="num">
                                      <p:cBhvr>
                                        <p:cTn id="43" dur="250" decel="50000" fill="hold">
                                          <p:stCondLst>
                                            <p:cond delay="0"/>
                                          </p:stCondLst>
                                        </p:cTn>
                                        <p:tgtEl>
                                          <p:spTgt spid="163865"/>
                                        </p:tgtEl>
                                        <p:attrNameLst>
                                          <p:attrName>style.rotation</p:attrName>
                                        </p:attrNameLst>
                                      </p:cBhvr>
                                      <p:tavLst>
                                        <p:tav tm="0">
                                          <p:val>
                                            <p:fltVal val="-90"/>
                                          </p:val>
                                        </p:tav>
                                        <p:tav tm="100000">
                                          <p:val>
                                            <p:fltVal val="0"/>
                                          </p:val>
                                        </p:tav>
                                      </p:tavLst>
                                    </p:anim>
                                    <p:anim calcmode="lin" valueType="num">
                                      <p:cBhvr>
                                        <p:cTn id="44" dur="250" decel="50000" fill="hold">
                                          <p:stCondLst>
                                            <p:cond delay="0"/>
                                          </p:stCondLst>
                                        </p:cTn>
                                        <p:tgtEl>
                                          <p:spTgt spid="163865"/>
                                        </p:tgtEl>
                                        <p:attrNameLst>
                                          <p:attrName>ppt_w</p:attrName>
                                        </p:attrNameLst>
                                      </p:cBhvr>
                                      <p:tavLst>
                                        <p:tav tm="0">
                                          <p:val>
                                            <p:strVal val="#ppt_w"/>
                                          </p:val>
                                        </p:tav>
                                        <p:tav tm="100000">
                                          <p:val>
                                            <p:strVal val="#ppt_w*.05"/>
                                          </p:val>
                                        </p:tav>
                                      </p:tavLst>
                                    </p:anim>
                                    <p:anim calcmode="lin" valueType="num">
                                      <p:cBhvr>
                                        <p:cTn id="45" dur="250" accel="50000" fill="hold">
                                          <p:stCondLst>
                                            <p:cond delay="250"/>
                                          </p:stCondLst>
                                        </p:cTn>
                                        <p:tgtEl>
                                          <p:spTgt spid="163865"/>
                                        </p:tgtEl>
                                        <p:attrNameLst>
                                          <p:attrName>ppt_w</p:attrName>
                                        </p:attrNameLst>
                                      </p:cBhvr>
                                      <p:tavLst>
                                        <p:tav tm="0">
                                          <p:val>
                                            <p:strVal val="#ppt_w*.05"/>
                                          </p:val>
                                        </p:tav>
                                        <p:tav tm="100000">
                                          <p:val>
                                            <p:strVal val="#ppt_w"/>
                                          </p:val>
                                        </p:tav>
                                      </p:tavLst>
                                    </p:anim>
                                    <p:anim calcmode="lin" valueType="num">
                                      <p:cBhvr>
                                        <p:cTn id="46" dur="500" fill="hold"/>
                                        <p:tgtEl>
                                          <p:spTgt spid="163865"/>
                                        </p:tgtEl>
                                        <p:attrNameLst>
                                          <p:attrName>ppt_h</p:attrName>
                                        </p:attrNameLst>
                                      </p:cBhvr>
                                      <p:tavLst>
                                        <p:tav tm="0">
                                          <p:val>
                                            <p:strVal val="#ppt_h"/>
                                          </p:val>
                                        </p:tav>
                                        <p:tav tm="100000">
                                          <p:val>
                                            <p:strVal val="#ppt_h"/>
                                          </p:val>
                                        </p:tav>
                                      </p:tavLst>
                                    </p:anim>
                                    <p:anim calcmode="lin" valueType="num">
                                      <p:cBhvr>
                                        <p:cTn id="47" dur="250" decel="50000" fill="hold">
                                          <p:stCondLst>
                                            <p:cond delay="0"/>
                                          </p:stCondLst>
                                        </p:cTn>
                                        <p:tgtEl>
                                          <p:spTgt spid="163865"/>
                                        </p:tgtEl>
                                        <p:attrNameLst>
                                          <p:attrName>ppt_x</p:attrName>
                                        </p:attrNameLst>
                                      </p:cBhvr>
                                      <p:tavLst>
                                        <p:tav tm="0">
                                          <p:val>
                                            <p:strVal val="#ppt_x+.4"/>
                                          </p:val>
                                        </p:tav>
                                        <p:tav tm="100000">
                                          <p:val>
                                            <p:strVal val="#ppt_x"/>
                                          </p:val>
                                        </p:tav>
                                      </p:tavLst>
                                    </p:anim>
                                    <p:anim calcmode="lin" valueType="num">
                                      <p:cBhvr>
                                        <p:cTn id="48" dur="250" decel="50000" fill="hold">
                                          <p:stCondLst>
                                            <p:cond delay="0"/>
                                          </p:stCondLst>
                                        </p:cTn>
                                        <p:tgtEl>
                                          <p:spTgt spid="163865"/>
                                        </p:tgtEl>
                                        <p:attrNameLst>
                                          <p:attrName>ppt_y</p:attrName>
                                        </p:attrNameLst>
                                      </p:cBhvr>
                                      <p:tavLst>
                                        <p:tav tm="0">
                                          <p:val>
                                            <p:strVal val="#ppt_y-.2"/>
                                          </p:val>
                                        </p:tav>
                                        <p:tav tm="100000">
                                          <p:val>
                                            <p:strVal val="#ppt_y+.1"/>
                                          </p:val>
                                        </p:tav>
                                      </p:tavLst>
                                    </p:anim>
                                    <p:anim calcmode="lin" valueType="num">
                                      <p:cBhvr>
                                        <p:cTn id="49" dur="250" accel="50000" fill="hold">
                                          <p:stCondLst>
                                            <p:cond delay="250"/>
                                          </p:stCondLst>
                                        </p:cTn>
                                        <p:tgtEl>
                                          <p:spTgt spid="163865"/>
                                        </p:tgtEl>
                                        <p:attrNameLst>
                                          <p:attrName>ppt_y</p:attrName>
                                        </p:attrNameLst>
                                      </p:cBhvr>
                                      <p:tavLst>
                                        <p:tav tm="0">
                                          <p:val>
                                            <p:strVal val="#ppt_y+.1"/>
                                          </p:val>
                                        </p:tav>
                                        <p:tav tm="100000">
                                          <p:val>
                                            <p:strVal val="#ppt_y"/>
                                          </p:val>
                                        </p:tav>
                                      </p:tavLst>
                                    </p:anim>
                                    <p:animEffect transition="in" filter="fade">
                                      <p:cBhvr>
                                        <p:cTn id="50" dur="500" decel="50000">
                                          <p:stCondLst>
                                            <p:cond delay="0"/>
                                          </p:stCondLst>
                                        </p:cTn>
                                        <p:tgtEl>
                                          <p:spTgt spid="163865"/>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63866"/>
                                        </p:tgtEl>
                                        <p:attrNameLst>
                                          <p:attrName>style.visibility</p:attrName>
                                        </p:attrNameLst>
                                      </p:cBhvr>
                                      <p:to>
                                        <p:strVal val="visible"/>
                                      </p:to>
                                    </p:set>
                                    <p:anim calcmode="lin" valueType="num">
                                      <p:cBhvr>
                                        <p:cTn id="53" dur="500" decel="50000" fill="hold">
                                          <p:stCondLst>
                                            <p:cond delay="0"/>
                                          </p:stCondLst>
                                        </p:cTn>
                                        <p:tgtEl>
                                          <p:spTgt spid="163866"/>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63866"/>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63866"/>
                                        </p:tgtEl>
                                        <p:attrNameLst>
                                          <p:attrName>ppt_w</p:attrName>
                                        </p:attrNameLst>
                                      </p:cBhvr>
                                      <p:tavLst>
                                        <p:tav tm="0">
                                          <p:val>
                                            <p:strVal val="#ppt_w*.05"/>
                                          </p:val>
                                        </p:tav>
                                        <p:tav tm="100000">
                                          <p:val>
                                            <p:strVal val="#ppt_w"/>
                                          </p:val>
                                        </p:tav>
                                      </p:tavLst>
                                    </p:anim>
                                    <p:anim calcmode="lin" valueType="num">
                                      <p:cBhvr>
                                        <p:cTn id="56" dur="1000" fill="hold"/>
                                        <p:tgtEl>
                                          <p:spTgt spid="163866"/>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63866"/>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63866"/>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63866"/>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6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5" grpId="0"/>
      <p:bldP spid="163856" grpId="0" animBg="1"/>
      <p:bldP spid="163857" grpId="0" animBg="1"/>
      <p:bldP spid="163858" grpId="0"/>
      <p:bldP spid="163859" grpId="0"/>
      <p:bldP spid="163861" grpId="0" animBg="1"/>
      <p:bldP spid="163861" grpId="1" animBg="1"/>
      <p:bldP spid="163862" grpId="0" animBg="1"/>
      <p:bldP spid="163862" grpId="1" animBg="1"/>
      <p:bldP spid="163862" grpId="2" animBg="1"/>
      <p:bldP spid="163862" grpId="3" animBg="1"/>
      <p:bldP spid="163863" grpId="0"/>
      <p:bldP spid="163864" grpId="0" animBg="1"/>
      <p:bldP spid="163865" grpId="0" animBg="1"/>
      <p:bldP spid="1638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 Virtual world</a:t>
            </a:r>
          </a:p>
        </p:txBody>
      </p:sp>
      <p:sp>
        <p:nvSpPr>
          <p:cNvPr id="3" name="Tartalom helye 2"/>
          <p:cNvSpPr>
            <a:spLocks noGrp="1"/>
          </p:cNvSpPr>
          <p:nvPr>
            <p:ph idx="1"/>
          </p:nvPr>
        </p:nvSpPr>
        <p:spPr/>
        <p:txBody>
          <a:bodyPr/>
          <a:lstStyle/>
          <a:p>
            <a:r>
              <a:rPr lang="en-US" dirty="0"/>
              <a:t>dynamic</a:t>
            </a:r>
          </a:p>
          <a:p>
            <a:pPr lvl="1"/>
            <a:r>
              <a:rPr lang="en-US" dirty="0"/>
              <a:t>spawn/kill</a:t>
            </a:r>
          </a:p>
          <a:p>
            <a:r>
              <a:rPr lang="en-US" dirty="0"/>
              <a:t>heterogeneous</a:t>
            </a:r>
          </a:p>
          <a:p>
            <a:pPr lvl="1"/>
            <a:r>
              <a:rPr lang="en-US" dirty="0"/>
              <a:t>hold objects of different types</a:t>
            </a:r>
          </a:p>
          <a:p>
            <a:r>
              <a:rPr lang="en-US" dirty="0"/>
              <a:t>hierarchical?</a:t>
            </a:r>
          </a:p>
          <a:p>
            <a:pPr lvl="1"/>
            <a:r>
              <a:rPr lang="en-US" dirty="0"/>
              <a:t>tree</a:t>
            </a:r>
          </a:p>
          <a:p>
            <a:r>
              <a:rPr lang="en-US" dirty="0"/>
              <a:t>simple</a:t>
            </a:r>
          </a:p>
        </p:txBody>
      </p:sp>
      <p:sp>
        <p:nvSpPr>
          <p:cNvPr id="6" name="Rectangle 11"/>
          <p:cNvSpPr>
            <a:spLocks noChangeArrowheads="1"/>
          </p:cNvSpPr>
          <p:nvPr/>
        </p:nvSpPr>
        <p:spPr bwMode="auto">
          <a:xfrm>
            <a:off x="2118679" y="5011947"/>
            <a:ext cx="4779981" cy="88330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b="1" dirty="0" err="1">
                <a:latin typeface="Courier New" panose="02070309020205020404" pitchFamily="49" charset="0"/>
              </a:rPr>
              <a:t>gameObjects</a:t>
            </a:r>
            <a:r>
              <a:rPr lang="en-US" altLang="en-US" b="1" dirty="0">
                <a:latin typeface="Courier New" panose="02070309020205020404" pitchFamily="49" charset="0"/>
              </a:rPr>
              <a:t> = []</a:t>
            </a:r>
          </a:p>
        </p:txBody>
      </p:sp>
    </p:spTree>
    <p:extLst>
      <p:ext uri="{BB962C8B-B14F-4D97-AF65-F5344CB8AC3E}">
        <p14:creationId xmlns:p14="http://schemas.microsoft.com/office/powerpoint/2010/main" val="461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response: non-elastic impulse </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27962" y="2054081"/>
            <a:ext cx="5755386" cy="531643"/>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24" y="3548363"/>
            <a:ext cx="5677347" cy="726741"/>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60616" y="5523828"/>
            <a:ext cx="3167901" cy="1075480"/>
          </a:xfrm>
          <a:prstGeom prst="rect">
            <a:avLst/>
          </a:prstGeom>
        </p:spPr>
      </p:pic>
      <p:pic>
        <p:nvPicPr>
          <p:cNvPr id="16" name="Picture 1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990032" y="5785431"/>
            <a:ext cx="1151077" cy="421900"/>
          </a:xfrm>
          <a:prstGeom prst="rect">
            <a:avLst/>
          </a:prstGeom>
        </p:spPr>
      </p:pic>
      <p:sp>
        <p:nvSpPr>
          <p:cNvPr id="17" name="Text Box 23"/>
          <p:cNvSpPr txBox="1">
            <a:spLocks noChangeArrowheads="1"/>
          </p:cNvSpPr>
          <p:nvPr/>
        </p:nvSpPr>
        <p:spPr bwMode="auto">
          <a:xfrm>
            <a:off x="7184696" y="5320318"/>
            <a:ext cx="761747"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elastic</a:t>
            </a:r>
          </a:p>
        </p:txBody>
      </p:sp>
      <p:sp>
        <p:nvSpPr>
          <p:cNvPr id="9" name="TextBox 8"/>
          <p:cNvSpPr txBox="1"/>
          <p:nvPr/>
        </p:nvSpPr>
        <p:spPr>
          <a:xfrm>
            <a:off x="464584" y="1388096"/>
            <a:ext cx="1726755" cy="369332"/>
          </a:xfrm>
          <a:prstGeom prst="rect">
            <a:avLst/>
          </a:prstGeom>
          <a:noFill/>
        </p:spPr>
        <p:txBody>
          <a:bodyPr wrap="none" rtlCol="0">
            <a:spAutoFit/>
          </a:bodyPr>
          <a:lstStyle/>
          <a:p>
            <a:r>
              <a:rPr lang="en-US" dirty="0">
                <a:solidFill>
                  <a:srgbClr val="FF0000"/>
                </a:solidFill>
                <a:latin typeface="Whipsmart" panose="020B0502030203050204" pitchFamily="34" charset="0"/>
              </a:rPr>
              <a:t>original velocities</a:t>
            </a:r>
          </a:p>
        </p:txBody>
      </p:sp>
      <p:cxnSp>
        <p:nvCxnSpPr>
          <p:cNvPr id="12" name="Straight Arrow Connector 11"/>
          <p:cNvCxnSpPr/>
          <p:nvPr/>
        </p:nvCxnSpPr>
        <p:spPr>
          <a:xfrm>
            <a:off x="1327962" y="1763486"/>
            <a:ext cx="370209"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27961" y="1757428"/>
            <a:ext cx="3505296" cy="316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42832" y="3011849"/>
            <a:ext cx="1694695"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velocity changes</a:t>
            </a:r>
          </a:p>
        </p:txBody>
      </p:sp>
      <p:cxnSp>
        <p:nvCxnSpPr>
          <p:cNvPr id="20" name="Straight Arrow Connector 19"/>
          <p:cNvCxnSpPr>
            <a:stCxn id="19" idx="0"/>
          </p:cNvCxnSpPr>
          <p:nvPr/>
        </p:nvCxnSpPr>
        <p:spPr>
          <a:xfrm flipH="1" flipV="1">
            <a:off x="3303037" y="2585724"/>
            <a:ext cx="3287143" cy="426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0"/>
          </p:cNvCxnSpPr>
          <p:nvPr/>
        </p:nvCxnSpPr>
        <p:spPr>
          <a:xfrm flipH="1" flipV="1">
            <a:off x="6447453" y="2630263"/>
            <a:ext cx="142727" cy="381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44566" y="1397868"/>
            <a:ext cx="5801588"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velocities along collision normal must be equal after collision</a:t>
            </a:r>
          </a:p>
        </p:txBody>
      </p:sp>
      <p:cxnSp>
        <p:nvCxnSpPr>
          <p:cNvPr id="27" name="Straight Arrow Connector 26"/>
          <p:cNvCxnSpPr>
            <a:stCxn id="26" idx="1"/>
          </p:cNvCxnSpPr>
          <p:nvPr/>
        </p:nvCxnSpPr>
        <p:spPr>
          <a:xfrm flipH="1">
            <a:off x="4205656" y="1582534"/>
            <a:ext cx="1038910" cy="610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ross 4"/>
          <p:cNvSpPr/>
          <p:nvPr/>
        </p:nvSpPr>
        <p:spPr>
          <a:xfrm rot="2700000">
            <a:off x="5020774" y="479688"/>
            <a:ext cx="1194817" cy="1194817"/>
          </a:xfrm>
          <a:prstGeom prst="plus">
            <a:avLst>
              <a:gd name="adj" fmla="val 4430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6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down)">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9" grpId="0"/>
      <p:bldP spid="26" grpId="0"/>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fun with collisions</a:t>
            </a:r>
          </a:p>
        </p:txBody>
      </p:sp>
      <p:sp>
        <p:nvSpPr>
          <p:cNvPr id="4" name="TextBox 3"/>
          <p:cNvSpPr txBox="1"/>
          <p:nvPr/>
        </p:nvSpPr>
        <p:spPr>
          <a:xfrm>
            <a:off x="2471894" y="2029767"/>
            <a:ext cx="4833374" cy="1107996"/>
          </a:xfrm>
          <a:prstGeom prst="rect">
            <a:avLst/>
          </a:prstGeom>
          <a:noFill/>
        </p:spPr>
        <p:txBody>
          <a:bodyPr wrap="none" rtlCol="0">
            <a:spAutoFit/>
          </a:bodyPr>
          <a:lstStyle/>
          <a:p>
            <a:r>
              <a:rPr lang="en-US" sz="6600" dirty="0">
                <a:latin typeface="Consolas" panose="020B0609020204030204" pitchFamily="49" charset="0"/>
              </a:rPr>
              <a:t>LET'S PLAY</a:t>
            </a:r>
          </a:p>
        </p:txBody>
      </p:sp>
    </p:spTree>
    <p:extLst>
      <p:ext uri="{BB962C8B-B14F-4D97-AF65-F5344CB8AC3E}">
        <p14:creationId xmlns:p14="http://schemas.microsoft.com/office/powerpoint/2010/main" val="2496039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a:t>
            </a:r>
          </a:p>
        </p:txBody>
      </p:sp>
      <p:sp>
        <p:nvSpPr>
          <p:cNvPr id="3" name="Content Placeholder 2"/>
          <p:cNvSpPr>
            <a:spLocks noGrp="1"/>
          </p:cNvSpPr>
          <p:nvPr>
            <p:ph idx="1"/>
          </p:nvPr>
        </p:nvSpPr>
        <p:spPr>
          <a:xfrm>
            <a:off x="1981200" y="1371600"/>
            <a:ext cx="8534400" cy="5257800"/>
          </a:xfrm>
        </p:spPr>
        <p:txBody>
          <a:bodyPr>
            <a:normAutofit/>
          </a:bodyPr>
          <a:lstStyle/>
          <a:p>
            <a:r>
              <a:rPr lang="hu-HU" dirty="0" err="1"/>
              <a:t>continue</a:t>
            </a:r>
            <a:r>
              <a:rPr lang="hu-HU" dirty="0"/>
              <a:t> </a:t>
            </a:r>
            <a:r>
              <a:rPr lang="hu-HU" dirty="0" err="1"/>
              <a:t>the</a:t>
            </a:r>
            <a:r>
              <a:rPr lang="hu-HU" dirty="0"/>
              <a:t> </a:t>
            </a:r>
            <a:r>
              <a:rPr lang="hu-HU" dirty="0" err="1"/>
              <a:t>avatar</a:t>
            </a:r>
            <a:r>
              <a:rPr lang="en-US" dirty="0"/>
              <a:t>'s control function</a:t>
            </a:r>
          </a:p>
          <a:p>
            <a:r>
              <a:rPr lang="en-US" dirty="0"/>
              <a:t>for all colliders</a:t>
            </a:r>
          </a:p>
          <a:p>
            <a:pPr lvl="1"/>
            <a:r>
              <a:rPr lang="en-US" dirty="0"/>
              <a:t>skip if it is the avatar itself </a:t>
            </a:r>
            <a:r>
              <a:rPr lang="en-US" sz="1800" dirty="0">
                <a:solidFill>
                  <a:srgbClr val="7030A0"/>
                </a:solidFill>
                <a:latin typeface="Consolas" panose="020B0609020204030204" pitchFamily="49" charset="0"/>
                <a:cs typeface="Consolas" panose="020B0609020204030204" pitchFamily="49" charset="0"/>
              </a:rPr>
              <a:t>if(other == this) { continue }</a:t>
            </a:r>
            <a:endParaRPr lang="en-US" sz="2000" dirty="0">
              <a:solidFill>
                <a:srgbClr val="7030A0"/>
              </a:solidFill>
              <a:latin typeface="Consolas" panose="020B0609020204030204" pitchFamily="49" charset="0"/>
              <a:cs typeface="Consolas" panose="020B0609020204030204" pitchFamily="49" charset="0"/>
            </a:endParaRPr>
          </a:p>
          <a:p>
            <a:pPr lvl="1"/>
            <a:r>
              <a:rPr lang="en-US" dirty="0"/>
              <a:t>compute position difference</a:t>
            </a:r>
          </a:p>
          <a:p>
            <a:pPr lvl="1"/>
            <a:r>
              <a:rPr lang="en-US" dirty="0"/>
              <a:t>compare length against </a:t>
            </a:r>
            <a:r>
              <a:rPr lang="en-US" dirty="0" err="1"/>
              <a:t>radius+radius</a:t>
            </a:r>
            <a:r>
              <a:rPr lang="en-US" dirty="0"/>
              <a:t> </a:t>
            </a:r>
            <a:r>
              <a:rPr lang="en-US" sz="1400" dirty="0" err="1">
                <a:solidFill>
                  <a:srgbClr val="7030A0"/>
                </a:solidFill>
                <a:latin typeface="Consolas" panose="020B0609020204030204" pitchFamily="49" charset="0"/>
                <a:cs typeface="Consolas" panose="020B0609020204030204" pitchFamily="49" charset="0"/>
              </a:rPr>
              <a:t>val</a:t>
            </a:r>
            <a:r>
              <a:rPr lang="en-US" sz="1400" dirty="0">
                <a:solidFill>
                  <a:srgbClr val="7030A0"/>
                </a:solidFill>
                <a:latin typeface="Consolas" panose="020B0609020204030204" pitchFamily="49" charset="0"/>
                <a:cs typeface="Consolas" panose="020B0609020204030204" pitchFamily="49" charset="0"/>
              </a:rPr>
              <a:t> dist2 = diff.dot(diff)</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collision normal </a:t>
            </a:r>
            <a:r>
              <a:rPr lang="en-US" sz="1800" dirty="0" err="1">
                <a:solidFill>
                  <a:srgbClr val="7030A0"/>
                </a:solidFill>
                <a:latin typeface="Consolas" panose="020B0609020204030204" pitchFamily="49" charset="0"/>
                <a:cs typeface="Consolas" panose="020B0609020204030204" pitchFamily="49" charset="0"/>
              </a:rPr>
              <a:t>diff.direction</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move both objects a bit apart along normal </a:t>
            </a:r>
            <a:r>
              <a:rPr lang="en-US" sz="1800" dirty="0">
                <a:solidFill>
                  <a:srgbClr val="7030A0"/>
                </a:solidFill>
                <a:latin typeface="Consolas" panose="020B0609020204030204" pitchFamily="49" charset="0"/>
                <a:cs typeface="Consolas" panose="020B0609020204030204" pitchFamily="49" charset="0"/>
              </a:rPr>
              <a:t>+=</a:t>
            </a:r>
          </a:p>
          <a:p>
            <a:pPr lvl="1"/>
            <a:r>
              <a:rPr lang="en-US" dirty="0"/>
              <a:t>compute relative velocity (ignore rotation) </a:t>
            </a:r>
            <a:r>
              <a:rPr lang="en-US" sz="1800" dirty="0">
                <a:solidFill>
                  <a:srgbClr val="7030A0"/>
                </a:solidFill>
                <a:latin typeface="Consolas" panose="020B0609020204030204" pitchFamily="49" charset="0"/>
                <a:cs typeface="Consolas" panose="020B0609020204030204" pitchFamily="49" charset="0"/>
              </a:rPr>
              <a:t>vi - </a:t>
            </a:r>
            <a:r>
              <a:rPr lang="en-US" sz="1800" dirty="0" err="1">
                <a:solidFill>
                  <a:srgbClr val="7030A0"/>
                </a:solidFill>
                <a:latin typeface="Consolas" panose="020B0609020204030204" pitchFamily="49" charset="0"/>
                <a:cs typeface="Consolas" panose="020B0609020204030204" pitchFamily="49" charset="0"/>
              </a:rPr>
              <a:t>vj</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impulse magnitude </a:t>
            </a:r>
          </a:p>
          <a:p>
            <a:pPr marL="0" indent="0">
              <a:buNone/>
            </a:pPr>
            <a:r>
              <a:rPr lang="en-US" sz="1800" dirty="0">
                <a:solidFill>
                  <a:srgbClr val="7030A0"/>
                </a:solidFill>
                <a:latin typeface="Consolas" panose="020B0609020204030204" pitchFamily="49" charset="0"/>
                <a:cs typeface="Consolas" panose="020B0609020204030204" pitchFamily="49" charset="0"/>
              </a:rPr>
              <a:t>normal.dot(</a:t>
            </a:r>
            <a:r>
              <a:rPr lang="en-US" sz="1800" dirty="0" err="1">
                <a:solidFill>
                  <a:srgbClr val="7030A0"/>
                </a:solidFill>
                <a:latin typeface="Consolas" panose="020B0609020204030204" pitchFamily="49" charset="0"/>
                <a:cs typeface="Consolas" panose="020B0609020204030204" pitchFamily="49" charset="0"/>
              </a:rPr>
              <a:t>relVelocity</a:t>
            </a:r>
            <a:r>
              <a:rPr lang="en-US" sz="1800" dirty="0">
                <a:solidFill>
                  <a:srgbClr val="7030A0"/>
                </a:solidFill>
                <a:latin typeface="Consolas" panose="020B0609020204030204" pitchFamily="49" charset="0"/>
                <a:cs typeface="Consolas" panose="020B0609020204030204" pitchFamily="49" charset="0"/>
              </a:rPr>
              <a:t>) / (1/mi + 1/</a:t>
            </a:r>
            <a:r>
              <a:rPr lang="en-US" sz="1800" dirty="0" err="1">
                <a:solidFill>
                  <a:srgbClr val="7030A0"/>
                </a:solidFill>
                <a:latin typeface="Consolas" panose="020B0609020204030204" pitchFamily="49" charset="0"/>
                <a:cs typeface="Consolas" panose="020B0609020204030204" pitchFamily="49" charset="0"/>
              </a:rPr>
              <a:t>mj</a:t>
            </a:r>
            <a:r>
              <a:rPr lang="en-US" sz="1800" dirty="0">
                <a:solidFill>
                  <a:srgbClr val="7030A0"/>
                </a:solidFill>
                <a:latin typeface="Consolas" panose="020B0609020204030204" pitchFamily="49" charset="0"/>
                <a:cs typeface="Consolas" panose="020B0609020204030204" pitchFamily="49" charset="0"/>
              </a:rPr>
              <a:t>) * (1 + </a:t>
            </a:r>
            <a:r>
              <a:rPr lang="en-US" sz="1800" dirty="0" err="1">
                <a:solidFill>
                  <a:srgbClr val="7030A0"/>
                </a:solidFill>
                <a:latin typeface="Consolas" panose="020B0609020204030204" pitchFamily="49" charset="0"/>
                <a:cs typeface="Consolas" panose="020B0609020204030204" pitchFamily="49" charset="0"/>
              </a:rPr>
              <a:t>restitutionCoeff</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modify object velocities </a:t>
            </a:r>
            <a:r>
              <a:rPr lang="en-US" sz="1800" dirty="0">
                <a:solidFill>
                  <a:srgbClr val="7030A0"/>
                </a:solidFill>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impMag</a:t>
            </a:r>
            <a:r>
              <a:rPr lang="en-US" sz="1800" dirty="0">
                <a:solidFill>
                  <a:srgbClr val="7030A0"/>
                </a:solidFill>
                <a:latin typeface="Consolas" panose="020B0609020204030204" pitchFamily="49" charset="0"/>
                <a:cs typeface="Consolas" panose="020B0609020204030204" pitchFamily="49" charset="0"/>
              </a:rPr>
              <a:t> / m</a:t>
            </a:r>
            <a:r>
              <a:rPr lang="en-US" sz="1800" dirty="0">
                <a:solidFill>
                  <a:srgbClr val="FF0000"/>
                </a:solidFill>
                <a:latin typeface="Consolas" panose="020B0609020204030204" pitchFamily="49" charset="0"/>
                <a:cs typeface="Consolas" panose="020B0609020204030204" pitchFamily="49" charset="0"/>
              </a:rPr>
              <a:t>i *</a:t>
            </a:r>
            <a:r>
              <a:rPr lang="en-US" sz="1800" dirty="0">
                <a:solidFill>
                  <a:srgbClr val="7030A0"/>
                </a:solidFill>
                <a:latin typeface="Consolas" panose="020B0609020204030204" pitchFamily="49" charset="0"/>
                <a:cs typeface="Consolas" panose="020B0609020204030204" pitchFamily="49" charset="0"/>
              </a:rPr>
              <a:t> normal</a:t>
            </a:r>
          </a:p>
        </p:txBody>
      </p:sp>
      <p:sp>
        <p:nvSpPr>
          <p:cNvPr id="4" name="TextBox 3"/>
          <p:cNvSpPr txBox="1"/>
          <p:nvPr/>
        </p:nvSpPr>
        <p:spPr>
          <a:xfrm>
            <a:off x="7759960" y="6018245"/>
            <a:ext cx="2909771"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masses can be hardwired to 1</a:t>
            </a:r>
          </a:p>
        </p:txBody>
      </p:sp>
      <p:cxnSp>
        <p:nvCxnSpPr>
          <p:cNvPr id="6" name="Straight Arrow Connector 5"/>
          <p:cNvCxnSpPr>
            <a:stCxn id="4" idx="1"/>
          </p:cNvCxnSpPr>
          <p:nvPr/>
        </p:nvCxnSpPr>
        <p:spPr>
          <a:xfrm flipH="1" flipV="1">
            <a:off x="5850294" y="5430417"/>
            <a:ext cx="1909666"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p:cNvCxnSpPr>
          <p:nvPr/>
        </p:nvCxnSpPr>
        <p:spPr>
          <a:xfrm flipH="1" flipV="1">
            <a:off x="6731260" y="5430417"/>
            <a:ext cx="1028700"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3360984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a:t>
            </a:r>
          </a:p>
        </p:txBody>
      </p:sp>
      <p:sp>
        <p:nvSpPr>
          <p:cNvPr id="3" name="Content Placeholder 2"/>
          <p:cNvSpPr>
            <a:spLocks noGrp="1"/>
          </p:cNvSpPr>
          <p:nvPr>
            <p:ph idx="1"/>
          </p:nvPr>
        </p:nvSpPr>
        <p:spPr/>
        <p:txBody>
          <a:bodyPr>
            <a:normAutofit/>
          </a:bodyPr>
          <a:lstStyle/>
          <a:p>
            <a:r>
              <a:rPr lang="en-US" dirty="0"/>
              <a:t>compute collision tangent </a:t>
            </a:r>
            <a:r>
              <a:rPr lang="en-US" sz="1800" dirty="0">
                <a:solidFill>
                  <a:srgbClr val="7030A0"/>
                </a:solidFill>
                <a:latin typeface="Consolas" panose="020B0609020204030204" pitchFamily="49" charset="0"/>
                <a:cs typeface="Consolas" panose="020B0609020204030204" pitchFamily="49" charset="0"/>
              </a:rPr>
              <a:t>Vec2(-</a:t>
            </a:r>
            <a:r>
              <a:rPr lang="en-US" sz="1800" dirty="0" err="1">
                <a:solidFill>
                  <a:srgbClr val="7030A0"/>
                </a:solidFill>
                <a:latin typeface="Consolas" panose="020B0609020204030204" pitchFamily="49" charset="0"/>
                <a:cs typeface="Consolas" panose="020B0609020204030204" pitchFamily="49" charset="0"/>
              </a:rPr>
              <a:t>normal.y</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normal.x</a:t>
            </a:r>
            <a:r>
              <a:rPr lang="en-US" sz="1800" dirty="0">
                <a:solidFill>
                  <a:srgbClr val="7030A0"/>
                </a:solidFill>
                <a:latin typeface="Consolas" panose="020B0609020204030204" pitchFamily="49" charset="0"/>
                <a:cs typeface="Consolas" panose="020B0609020204030204" pitchFamily="49" charset="0"/>
              </a:rPr>
              <a:t>)</a:t>
            </a:r>
          </a:p>
          <a:p>
            <a:r>
              <a:rPr lang="en-US" dirty="0"/>
              <a:t>add/sub tangential velocities to relative velocity</a:t>
            </a:r>
          </a:p>
          <a:p>
            <a:pPr marL="457200" lvl="1" indent="0">
              <a:buNone/>
            </a:pP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relativeVelocity</a:t>
            </a:r>
            <a:r>
              <a:rPr lang="en-US" sz="1800" dirty="0">
                <a:solidFill>
                  <a:srgbClr val="7030A0"/>
                </a:solidFill>
                <a:latin typeface="Consolas" panose="020B0609020204030204" pitchFamily="49" charset="0"/>
                <a:cs typeface="Consolas" panose="020B0609020204030204" pitchFamily="49" charset="0"/>
              </a:rPr>
              <a:t> += (-bi * </a:t>
            </a:r>
            <a:r>
              <a:rPr lang="en-US" sz="1800" dirty="0" err="1">
                <a:solidFill>
                  <a:srgbClr val="7030A0"/>
                </a:solidFill>
                <a:latin typeface="Consolas" panose="020B0609020204030204" pitchFamily="49" charset="0"/>
                <a:cs typeface="Consolas" panose="020B0609020204030204" pitchFamily="49" charset="0"/>
              </a:rPr>
              <a:t>ri</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bj</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rj</a:t>
            </a:r>
            <a:r>
              <a:rPr lang="en-US" sz="1800" dirty="0">
                <a:solidFill>
                  <a:srgbClr val="7030A0"/>
                </a:solidFill>
                <a:latin typeface="Consolas" panose="020B0609020204030204" pitchFamily="49" charset="0"/>
                <a:cs typeface="Consolas" panose="020B0609020204030204" pitchFamily="49" charset="0"/>
              </a:rPr>
              <a:t>) * tangent;</a:t>
            </a:r>
          </a:p>
          <a:p>
            <a:r>
              <a:rPr lang="en-US" dirty="0"/>
              <a:t>compute friction impulse magnitude</a:t>
            </a:r>
          </a:p>
          <a:p>
            <a:pPr marL="0" indent="0">
              <a:buNone/>
            </a:pPr>
            <a:r>
              <a:rPr lang="en-US" sz="2000" dirty="0">
                <a:solidFill>
                  <a:srgbClr val="7030A0"/>
                </a:solidFill>
                <a:latin typeface="Consolas" panose="020B0609020204030204" pitchFamily="49" charset="0"/>
                <a:cs typeface="Consolas" panose="020B0609020204030204" pitchFamily="49" charset="0"/>
              </a:rPr>
              <a:t>  tangent.dot(</a:t>
            </a:r>
            <a:r>
              <a:rPr lang="en-US" sz="2000" dirty="0" err="1">
                <a:solidFill>
                  <a:srgbClr val="7030A0"/>
                </a:solidFill>
                <a:latin typeface="Consolas" panose="020B0609020204030204" pitchFamily="49" charset="0"/>
                <a:cs typeface="Consolas" panose="020B0609020204030204" pitchFamily="49" charset="0"/>
              </a:rPr>
              <a:t>relativeVelocity</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ami</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amj</a:t>
            </a:r>
            <a:r>
              <a:rPr lang="en-US" sz="2000" dirty="0">
                <a:solidFill>
                  <a:srgbClr val="7030A0"/>
                </a:solidFill>
                <a:latin typeface="Consolas" panose="020B0609020204030204" pitchFamily="49" charset="0"/>
                <a:cs typeface="Consolas" panose="020B0609020204030204" pitchFamily="49" charset="0"/>
              </a:rPr>
              <a:t>) * </a:t>
            </a:r>
            <a:r>
              <a:rPr lang="en-US" sz="2000" dirty="0" err="1">
                <a:solidFill>
                  <a:srgbClr val="7030A0"/>
                </a:solidFill>
                <a:latin typeface="Consolas" panose="020B0609020204030204" pitchFamily="49" charset="0"/>
                <a:cs typeface="Consolas" panose="020B0609020204030204" pitchFamily="49" charset="0"/>
              </a:rPr>
              <a:t>fricCoeff</a:t>
            </a:r>
            <a:endParaRPr lang="en-US" sz="2000" dirty="0"/>
          </a:p>
          <a:p>
            <a:r>
              <a:rPr lang="en-US" dirty="0"/>
              <a:t>modify object velocities</a:t>
            </a:r>
          </a:p>
          <a:p>
            <a:pPr marL="0" indent="0">
              <a:buNone/>
            </a:pPr>
            <a:r>
              <a:rPr lang="en-US" sz="2400" dirty="0">
                <a:solidFill>
                  <a:srgbClr val="7030A0"/>
                </a:solidFill>
                <a:latin typeface="Consolas" panose="020B0609020204030204" pitchFamily="49" charset="0"/>
                <a:cs typeface="Consolas" panose="020B0609020204030204" pitchFamily="49" charset="0"/>
              </a:rPr>
              <a:t>  += </a:t>
            </a:r>
            <a:r>
              <a:rPr lang="en-US" sz="2400" dirty="0">
                <a:solidFill>
                  <a:srgbClr val="FF000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fricMag</a:t>
            </a:r>
            <a:r>
              <a:rPr lang="en-US" sz="2400" dirty="0">
                <a:solidFill>
                  <a:srgbClr val="7030A0"/>
                </a:solidFill>
                <a:latin typeface="Consolas" panose="020B0609020204030204" pitchFamily="49" charset="0"/>
                <a:cs typeface="Consolas" panose="020B0609020204030204" pitchFamily="49" charset="0"/>
              </a:rPr>
              <a:t> / </a:t>
            </a:r>
            <a:r>
              <a:rPr lang="en-US" sz="2400" dirty="0" err="1">
                <a:solidFill>
                  <a:srgbClr val="7030A0"/>
                </a:solidFill>
                <a:latin typeface="Consolas" panose="020B0609020204030204" pitchFamily="49" charset="0"/>
                <a:cs typeface="Consolas" panose="020B0609020204030204" pitchFamily="49" charset="0"/>
              </a:rPr>
              <a:t>am</a:t>
            </a:r>
            <a:r>
              <a:rPr lang="en-US" sz="2400" dirty="0" err="1">
                <a:solidFill>
                  <a:srgbClr val="FF0000"/>
                </a:solidFill>
                <a:latin typeface="Consolas" panose="020B0609020204030204" pitchFamily="49" charset="0"/>
                <a:cs typeface="Consolas" panose="020B0609020204030204" pitchFamily="49" charset="0"/>
              </a:rPr>
              <a:t>i</a:t>
            </a:r>
            <a:r>
              <a:rPr lang="en-US" sz="2400" dirty="0">
                <a:solidFill>
                  <a:srgbClr val="FF0000"/>
                </a:solidFill>
                <a:latin typeface="Consolas" panose="020B0609020204030204" pitchFamily="49" charset="0"/>
                <a:cs typeface="Consolas" panose="020B0609020204030204" pitchFamily="49" charset="0"/>
              </a:rPr>
              <a:t> *</a:t>
            </a:r>
            <a:r>
              <a:rPr lang="en-US" sz="2400" dirty="0">
                <a:solidFill>
                  <a:srgbClr val="7030A0"/>
                </a:solidFill>
                <a:latin typeface="Consolas" panose="020B0609020204030204" pitchFamily="49" charset="0"/>
                <a:cs typeface="Consolas" panose="020B0609020204030204" pitchFamily="49" charset="0"/>
              </a:rPr>
              <a:t> tangent</a:t>
            </a:r>
            <a:endParaRPr lang="en-US" dirty="0"/>
          </a:p>
          <a:p>
            <a:r>
              <a:rPr lang="en-US" dirty="0"/>
              <a:t>modify object angular velocities</a:t>
            </a:r>
          </a:p>
          <a:p>
            <a:pPr marL="457200" lvl="1" indent="0">
              <a:buNone/>
            </a:pP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fricMag</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a:t>
            </a:r>
            <a:r>
              <a:rPr lang="en-US" dirty="0" err="1">
                <a:solidFill>
                  <a:srgbClr val="FF0000"/>
                </a:solidFill>
                <a:latin typeface="Consolas" panose="020B0609020204030204" pitchFamily="49" charset="0"/>
                <a:cs typeface="Consolas" panose="020B0609020204030204" pitchFamily="49" charset="0"/>
              </a:rPr>
              <a:t>i</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am</a:t>
            </a:r>
            <a:r>
              <a:rPr lang="en-US" dirty="0" err="1">
                <a:solidFill>
                  <a:srgbClr val="FF0000"/>
                </a:solidFill>
                <a:latin typeface="Consolas" panose="020B0609020204030204" pitchFamily="49" charset="0"/>
                <a:cs typeface="Consolas" panose="020B0609020204030204" pitchFamily="49" charset="0"/>
              </a:rPr>
              <a:t>i</a:t>
            </a:r>
            <a:endParaRPr lang="en-US" sz="1800" dirty="0">
              <a:solidFill>
                <a:srgbClr val="7030A0"/>
              </a:solidFill>
              <a:latin typeface="Consolas" panose="020B0609020204030204" pitchFamily="49" charset="0"/>
              <a:cs typeface="Consolas" panose="020B0609020204030204" pitchFamily="49" charset="0"/>
            </a:endParaRPr>
          </a:p>
        </p:txBody>
      </p:sp>
      <p:sp>
        <p:nvSpPr>
          <p:cNvPr id="5" name="TextBox 4"/>
          <p:cNvSpPr txBox="1"/>
          <p:nvPr/>
        </p:nvSpPr>
        <p:spPr>
          <a:xfrm>
            <a:off x="7620001" y="5029200"/>
            <a:ext cx="1806905"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radii can just be 1</a:t>
            </a:r>
          </a:p>
        </p:txBody>
      </p:sp>
      <p:cxnSp>
        <p:nvCxnSpPr>
          <p:cNvPr id="6" name="Straight Arrow Connector 5"/>
          <p:cNvCxnSpPr>
            <a:stCxn id="5" idx="0"/>
          </p:cNvCxnSpPr>
          <p:nvPr/>
        </p:nvCxnSpPr>
        <p:spPr>
          <a:xfrm flipH="1" flipV="1">
            <a:off x="7016620" y="3097763"/>
            <a:ext cx="1506834"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887616" y="3097763"/>
            <a:ext cx="2635839"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6139934"/>
            <a:ext cx="4793300"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 moments of inertia (</a:t>
            </a:r>
            <a:r>
              <a:rPr lang="en-US" dirty="0" err="1">
                <a:solidFill>
                  <a:srgbClr val="FF0000"/>
                </a:solidFill>
                <a:latin typeface="Whipsmart" panose="020B0502030203050204" pitchFamily="34" charset="0"/>
                <a:cs typeface="Consolas" panose="020B0609020204030204" pitchFamily="49" charset="0"/>
              </a:rPr>
              <a:t>ang.</a:t>
            </a:r>
            <a:r>
              <a:rPr lang="en-US" dirty="0">
                <a:solidFill>
                  <a:srgbClr val="FF0000"/>
                </a:solidFill>
                <a:latin typeface="Whipsmart" panose="020B0502030203050204" pitchFamily="34" charset="0"/>
                <a:cs typeface="Consolas" panose="020B0609020204030204" pitchFamily="49" charset="0"/>
              </a:rPr>
              <a:t> mass) can just be 1</a:t>
            </a:r>
          </a:p>
        </p:txBody>
      </p:sp>
      <p:cxnSp>
        <p:nvCxnSpPr>
          <p:cNvPr id="13" name="Straight Arrow Connector 12"/>
          <p:cNvCxnSpPr>
            <a:stCxn id="12" idx="0"/>
          </p:cNvCxnSpPr>
          <p:nvPr/>
        </p:nvCxnSpPr>
        <p:spPr>
          <a:xfrm flipH="1" flipV="1">
            <a:off x="5505061" y="4030824"/>
            <a:ext cx="1692189"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0"/>
          </p:cNvCxnSpPr>
          <p:nvPr/>
        </p:nvCxnSpPr>
        <p:spPr>
          <a:xfrm flipH="1" flipV="1">
            <a:off x="6447453" y="4030824"/>
            <a:ext cx="749797"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1885937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GameObjects</a:t>
            </a:r>
            <a:r>
              <a:rPr lang="hu-HU" dirty="0"/>
              <a:t> </a:t>
            </a:r>
            <a:r>
              <a:rPr lang="hu-HU" dirty="0" err="1"/>
              <a:t>with</a:t>
            </a:r>
            <a:r>
              <a:rPr lang="hu-HU" dirty="0"/>
              <a:t> </a:t>
            </a:r>
            <a:r>
              <a:rPr lang="hu-HU" dirty="0" err="1"/>
              <a:t>parent</a:t>
            </a:r>
            <a:endParaRPr lang="en-US" dirty="0"/>
          </a:p>
        </p:txBody>
      </p:sp>
      <p:sp>
        <p:nvSpPr>
          <p:cNvPr id="3" name="Content Placeholder 2"/>
          <p:cNvSpPr>
            <a:spLocks noGrp="1"/>
          </p:cNvSpPr>
          <p:nvPr>
            <p:ph idx="1"/>
          </p:nvPr>
        </p:nvSpPr>
        <p:spPr/>
        <p:txBody>
          <a:bodyPr/>
          <a:lstStyle/>
          <a:p>
            <a:r>
              <a:rPr lang="hu-HU" dirty="0"/>
              <a:t>game </a:t>
            </a:r>
            <a:r>
              <a:rPr lang="hu-HU" dirty="0" err="1"/>
              <a:t>objects</a:t>
            </a:r>
            <a:r>
              <a:rPr lang="hu-HU" dirty="0"/>
              <a:t> </a:t>
            </a:r>
            <a:r>
              <a:rPr lang="hu-HU" dirty="0" err="1"/>
              <a:t>might</a:t>
            </a:r>
            <a:r>
              <a:rPr lang="hu-HU" dirty="0"/>
              <a:t> </a:t>
            </a:r>
            <a:r>
              <a:rPr lang="hu-HU" dirty="0" err="1"/>
              <a:t>have</a:t>
            </a:r>
            <a:r>
              <a:rPr lang="hu-HU" dirty="0"/>
              <a:t> </a:t>
            </a:r>
            <a:r>
              <a:rPr lang="hu-HU" dirty="0" err="1"/>
              <a:t>the</a:t>
            </a:r>
            <a:r>
              <a:rPr lang="hu-HU" dirty="0"/>
              <a:t> </a:t>
            </a:r>
            <a:r>
              <a:rPr lang="hu-HU" dirty="0" err="1">
                <a:latin typeface="Consolas" panose="020B0609020204030204" pitchFamily="49" charset="0"/>
                <a:cs typeface="Consolas" panose="020B0609020204030204" pitchFamily="49" charset="0"/>
              </a:rPr>
              <a:t>parent</a:t>
            </a:r>
            <a:r>
              <a:rPr lang="hu-HU" dirty="0"/>
              <a:t> </a:t>
            </a:r>
            <a:r>
              <a:rPr lang="hu-HU" dirty="0" err="1"/>
              <a:t>property</a:t>
            </a:r>
            <a:endParaRPr lang="hu-HU" dirty="0"/>
          </a:p>
          <a:p>
            <a:r>
              <a:rPr lang="hu-HU" dirty="0" err="1"/>
              <a:t>if</a:t>
            </a:r>
            <a:r>
              <a:rPr lang="hu-HU" dirty="0"/>
              <a:t> </a:t>
            </a:r>
            <a:r>
              <a:rPr lang="hu-HU" dirty="0" err="1"/>
              <a:t>they</a:t>
            </a:r>
            <a:r>
              <a:rPr lang="hu-HU" dirty="0"/>
              <a:t> </a:t>
            </a:r>
            <a:r>
              <a:rPr lang="hu-HU" dirty="0" err="1"/>
              <a:t>do</a:t>
            </a:r>
            <a:r>
              <a:rPr lang="hu-HU" dirty="0"/>
              <a:t>, </a:t>
            </a:r>
            <a:r>
              <a:rPr lang="hu-HU" dirty="0" err="1"/>
              <a:t>their</a:t>
            </a:r>
            <a:r>
              <a:rPr lang="hu-HU" dirty="0"/>
              <a:t> </a:t>
            </a:r>
            <a:r>
              <a:rPr lang="hu-HU" dirty="0" err="1"/>
              <a:t>position</a:t>
            </a:r>
            <a:r>
              <a:rPr lang="hu-HU" dirty="0"/>
              <a:t>, </a:t>
            </a:r>
            <a:r>
              <a:rPr lang="hu-HU" dirty="0" err="1"/>
              <a:t>orientation</a:t>
            </a:r>
            <a:r>
              <a:rPr lang="hu-HU" dirty="0"/>
              <a:t>, </a:t>
            </a:r>
            <a:r>
              <a:rPr lang="hu-HU" dirty="0" err="1"/>
              <a:t>scaling</a:t>
            </a:r>
            <a:r>
              <a:rPr lang="hu-HU" dirty="0"/>
              <a:t>, </a:t>
            </a:r>
            <a:r>
              <a:rPr lang="hu-HU" dirty="0" err="1"/>
              <a:t>or</a:t>
            </a:r>
            <a:r>
              <a:rPr lang="hu-HU" dirty="0"/>
              <a:t> </a:t>
            </a:r>
            <a:r>
              <a:rPr lang="hu-HU" dirty="0" err="1"/>
              <a:t>any</a:t>
            </a:r>
            <a:r>
              <a:rPr lang="hu-HU" dirty="0"/>
              <a:t> </a:t>
            </a:r>
            <a:r>
              <a:rPr lang="hu-HU" dirty="0" err="1"/>
              <a:t>animation</a:t>
            </a:r>
            <a:r>
              <a:rPr lang="hu-HU" dirty="0"/>
              <a:t> </a:t>
            </a:r>
            <a:r>
              <a:rPr lang="hu-HU" dirty="0" err="1"/>
              <a:t>thereof</a:t>
            </a:r>
            <a:r>
              <a:rPr lang="hu-HU" dirty="0"/>
              <a:t> is </a:t>
            </a:r>
            <a:r>
              <a:rPr lang="hu-HU" dirty="0" err="1"/>
              <a:t>meant</a:t>
            </a:r>
            <a:r>
              <a:rPr lang="hu-HU" dirty="0"/>
              <a:t> </a:t>
            </a:r>
            <a:r>
              <a:rPr lang="hu-HU" dirty="0" err="1"/>
              <a:t>to</a:t>
            </a:r>
            <a:r>
              <a:rPr lang="hu-HU" dirty="0"/>
              <a:t> be </a:t>
            </a:r>
            <a:r>
              <a:rPr lang="hu-HU" dirty="0" err="1"/>
              <a:t>specified</a:t>
            </a:r>
            <a:r>
              <a:rPr lang="hu-HU" dirty="0"/>
              <a:t> </a:t>
            </a:r>
            <a:r>
              <a:rPr lang="hu-HU" dirty="0" err="1"/>
              <a:t>in</a:t>
            </a:r>
            <a:r>
              <a:rPr lang="hu-HU" dirty="0"/>
              <a:t> </a:t>
            </a:r>
            <a:r>
              <a:rPr lang="hu-HU" dirty="0" err="1"/>
              <a:t>the</a:t>
            </a:r>
            <a:r>
              <a:rPr lang="hu-HU" dirty="0"/>
              <a:t> </a:t>
            </a:r>
            <a:r>
              <a:rPr lang="hu-HU" dirty="0" err="1"/>
              <a:t>parent</a:t>
            </a:r>
            <a:r>
              <a:rPr lang="hu-HU" dirty="0"/>
              <a:t> </a:t>
            </a:r>
            <a:r>
              <a:rPr lang="hu-HU" dirty="0" err="1"/>
              <a:t>object</a:t>
            </a:r>
            <a:r>
              <a:rPr lang="en-US" dirty="0"/>
              <a:t>'s reference frame</a:t>
            </a:r>
          </a:p>
          <a:p>
            <a:r>
              <a:rPr lang="en-US" dirty="0"/>
              <a:t>when the child object is drawn, it must first be transformed to the parent space (using its own relative S, R, T), then to world space (using parent's S, R, T)</a:t>
            </a:r>
          </a:p>
        </p:txBody>
      </p:sp>
    </p:spTree>
    <p:extLst>
      <p:ext uri="{BB962C8B-B14F-4D97-AF65-F5344CB8AC3E}">
        <p14:creationId xmlns:p14="http://schemas.microsoft.com/office/powerpoint/2010/main" val="1817552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object implementation</a:t>
            </a:r>
          </a:p>
        </p:txBody>
      </p:sp>
      <p:sp>
        <p:nvSpPr>
          <p:cNvPr id="3" name="Content Placeholder 2"/>
          <p:cNvSpPr>
            <a:spLocks noGrp="1"/>
          </p:cNvSpPr>
          <p:nvPr>
            <p:ph idx="1"/>
          </p:nvPr>
        </p:nvSpPr>
        <p:spPr/>
        <p:txBody>
          <a:bodyPr/>
          <a:lstStyle/>
          <a:p>
            <a:r>
              <a:rPr lang="en-US" dirty="0"/>
              <a:t>all is done in </a:t>
            </a:r>
            <a:r>
              <a:rPr lang="hu-HU"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#update</a:t>
            </a:r>
          </a:p>
          <a:p>
            <a:r>
              <a:rPr lang="en-US" dirty="0"/>
              <a:t>set up model matrix to include parent's model matrix</a:t>
            </a:r>
          </a:p>
          <a:p>
            <a:pPr lvl="1"/>
            <a:r>
              <a:rPr lang="en-US" dirty="0"/>
              <a:t>remember that </a:t>
            </a:r>
            <a:r>
              <a:rPr lang="en-US" dirty="0">
                <a:latin typeface="Consolas" panose="020B0609020204030204" pitchFamily="49" charset="0"/>
                <a:cs typeface="Consolas" panose="020B0609020204030204" pitchFamily="49" charset="0"/>
              </a:rPr>
              <a:t>Mat4</a:t>
            </a:r>
            <a:r>
              <a:rPr lang="en-US" dirty="0"/>
              <a:t>'s methods </a:t>
            </a:r>
            <a:r>
              <a:rPr lang="en-US" dirty="0">
                <a:latin typeface="Consolas" panose="020B0609020204030204" pitchFamily="49" charset="0"/>
                <a:cs typeface="Consolas" panose="020B0609020204030204" pitchFamily="49" charset="0"/>
              </a:rPr>
              <a:t>scale</a:t>
            </a:r>
            <a:r>
              <a:rPr lang="en-US" dirty="0"/>
              <a:t>, </a:t>
            </a:r>
            <a:r>
              <a:rPr lang="en-US" dirty="0">
                <a:latin typeface="Consolas" panose="020B0609020204030204" pitchFamily="49" charset="0"/>
                <a:cs typeface="Consolas" panose="020B0609020204030204" pitchFamily="49" charset="0"/>
              </a:rPr>
              <a:t>rotate</a:t>
            </a:r>
            <a:r>
              <a:rPr lang="en-US" dirty="0"/>
              <a:t>, </a:t>
            </a:r>
            <a:r>
              <a:rPr lang="en-US" dirty="0">
                <a:latin typeface="Consolas" panose="020B0609020204030204" pitchFamily="49" charset="0"/>
                <a:cs typeface="Consolas" panose="020B0609020204030204" pitchFamily="49" charset="0"/>
              </a:rPr>
              <a:t>translate</a:t>
            </a:r>
            <a:r>
              <a:rPr lang="en-US" dirty="0"/>
              <a:t> multiply the matrix by a S, R, or T matrix from the right, modifying it</a:t>
            </a:r>
          </a:p>
          <a:p>
            <a:pPr lvl="1"/>
            <a:r>
              <a:rPr lang="en-US" dirty="0"/>
              <a:t>remember the </a:t>
            </a:r>
            <a:r>
              <a:rPr lang="en-US" dirty="0">
                <a:latin typeface="Consolas" panose="020B0609020204030204" pitchFamily="49" charset="0"/>
                <a:cs typeface="Consolas" panose="020B0609020204030204" pitchFamily="49" charset="0"/>
              </a:rPr>
              <a:t>Mat4</a:t>
            </a:r>
            <a:r>
              <a:rPr lang="en-US" dirty="0"/>
              <a:t>'s </a:t>
            </a:r>
            <a:r>
              <a:rPr lang="en-US" dirty="0">
                <a:latin typeface="Consolas" panose="020B0609020204030204" pitchFamily="49" charset="0"/>
                <a:cs typeface="Consolas" panose="020B0609020204030204" pitchFamily="49" charset="0"/>
              </a:rPr>
              <a:t>set</a:t>
            </a:r>
            <a:r>
              <a:rPr lang="en-US" dirty="0"/>
              <a:t> method without parameter sets a unit matrix</a:t>
            </a:r>
          </a:p>
        </p:txBody>
      </p:sp>
    </p:spTree>
    <p:extLst>
      <p:ext uri="{BB962C8B-B14F-4D97-AF65-F5344CB8AC3E}">
        <p14:creationId xmlns:p14="http://schemas.microsoft.com/office/powerpoint/2010/main" val="2254668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object use cases</a:t>
            </a:r>
          </a:p>
        </p:txBody>
      </p:sp>
      <p:sp>
        <p:nvSpPr>
          <p:cNvPr id="3" name="Content Placeholder 2"/>
          <p:cNvSpPr>
            <a:spLocks noGrp="1"/>
          </p:cNvSpPr>
          <p:nvPr>
            <p:ph idx="1"/>
          </p:nvPr>
        </p:nvSpPr>
        <p:spPr/>
        <p:txBody>
          <a:bodyPr/>
          <a:lstStyle/>
          <a:p>
            <a:r>
              <a:rPr lang="en-US" dirty="0"/>
              <a:t>exhaust flame</a:t>
            </a:r>
          </a:p>
          <a:p>
            <a:pPr lvl="1"/>
            <a:r>
              <a:rPr lang="en-US" dirty="0"/>
              <a:t>flame has constant position, orientation relative to parent craft</a:t>
            </a:r>
          </a:p>
          <a:p>
            <a:pPr lvl="1"/>
            <a:r>
              <a:rPr lang="en-US" dirty="0"/>
              <a:t>visible/hidden depending on thruster activation</a:t>
            </a:r>
          </a:p>
          <a:p>
            <a:r>
              <a:rPr lang="en-US" dirty="0"/>
              <a:t>rotating parts (e.g. car wheel, </a:t>
            </a:r>
            <a:r>
              <a:rPr lang="en-US" dirty="0" err="1"/>
              <a:t>heli</a:t>
            </a:r>
            <a:r>
              <a:rPr lang="en-US" dirty="0"/>
              <a:t> rotor)</a:t>
            </a:r>
          </a:p>
          <a:p>
            <a:pPr lvl="1"/>
            <a:r>
              <a:rPr lang="en-US" dirty="0"/>
              <a:t>child object's orientation </a:t>
            </a:r>
            <a:r>
              <a:rPr lang="en-US" dirty="0" err="1"/>
              <a:t>chang</a:t>
            </a:r>
            <a:r>
              <a:rPr lang="hu-HU" dirty="0"/>
              <a:t>es in every frame</a:t>
            </a:r>
            <a:endParaRPr lang="en-US" dirty="0"/>
          </a:p>
          <a:p>
            <a:r>
              <a:rPr lang="en-US" dirty="0"/>
              <a:t>joint</a:t>
            </a:r>
            <a:r>
              <a:rPr lang="hu-HU" dirty="0"/>
              <a:t>s between</a:t>
            </a:r>
            <a:r>
              <a:rPr lang="en-US" dirty="0"/>
              <a:t> objects (e.g. robot arm)</a:t>
            </a:r>
          </a:p>
          <a:p>
            <a:pPr lvl="1"/>
            <a:r>
              <a:rPr lang="en-US" dirty="0"/>
              <a:t>a parent may have a parent...</a:t>
            </a:r>
          </a:p>
          <a:p>
            <a:pPr lvl="1"/>
            <a:endParaRPr lang="en-US" dirty="0"/>
          </a:p>
        </p:txBody>
      </p:sp>
    </p:spTree>
    <p:extLst>
      <p:ext uri="{BB962C8B-B14F-4D97-AF65-F5344CB8AC3E}">
        <p14:creationId xmlns:p14="http://schemas.microsoft.com/office/powerpoint/2010/main" val="598765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000000"/>
              </a:clrFrom>
              <a:clrTo>
                <a:srgbClr val="000000">
                  <a:alpha val="0"/>
                </a:srgbClr>
              </a:clrTo>
            </a:clrChange>
          </a:blip>
          <a:stretch>
            <a:fillRect/>
          </a:stretch>
        </p:blipFill>
        <p:spPr>
          <a:xfrm rot="5400000">
            <a:off x="3352800" y="4343400"/>
            <a:ext cx="1676400" cy="1676400"/>
          </a:xfrm>
          <a:prstGeom prst="rect">
            <a:avLst/>
          </a:prstGeom>
        </p:spPr>
      </p:pic>
      <p:sp>
        <p:nvSpPr>
          <p:cNvPr id="2" name="Title 1"/>
          <p:cNvSpPr>
            <a:spLocks noGrp="1"/>
          </p:cNvSpPr>
          <p:nvPr>
            <p:ph type="title"/>
          </p:nvPr>
        </p:nvSpPr>
        <p:spPr/>
        <p:txBody>
          <a:bodyPr/>
          <a:lstStyle/>
          <a:p>
            <a:r>
              <a:rPr lang="hu-HU" dirty="0" err="1"/>
              <a:t>Orientation</a:t>
            </a:r>
            <a:r>
              <a:rPr lang="hu-HU" dirty="0"/>
              <a:t> </a:t>
            </a:r>
            <a:r>
              <a:rPr lang="hu-HU" dirty="0" err="1"/>
              <a:t>from</a:t>
            </a:r>
            <a:r>
              <a:rPr lang="hu-HU" dirty="0"/>
              <a:t> </a:t>
            </a:r>
            <a:r>
              <a:rPr lang="hu-HU" dirty="0" err="1"/>
              <a:t>velocity</a:t>
            </a:r>
            <a:endParaRPr lang="en-US" dirty="0"/>
          </a:p>
        </p:txBody>
      </p:sp>
      <p:sp>
        <p:nvSpPr>
          <p:cNvPr id="3" name="Content Placeholder 2"/>
          <p:cNvSpPr>
            <a:spLocks noGrp="1"/>
          </p:cNvSpPr>
          <p:nvPr>
            <p:ph idx="1"/>
          </p:nvPr>
        </p:nvSpPr>
        <p:spPr/>
        <p:txBody>
          <a:bodyPr>
            <a:normAutofit/>
          </a:bodyPr>
          <a:lstStyle/>
          <a:p>
            <a:r>
              <a:rPr lang="hu-HU" dirty="0" err="1"/>
              <a:t>we</a:t>
            </a:r>
            <a:r>
              <a:rPr lang="hu-HU" dirty="0"/>
              <a:t> </a:t>
            </a:r>
            <a:r>
              <a:rPr lang="hu-HU" dirty="0" err="1"/>
              <a:t>often</a:t>
            </a:r>
            <a:r>
              <a:rPr lang="hu-HU" dirty="0"/>
              <a:t> </a:t>
            </a:r>
            <a:r>
              <a:rPr lang="hu-HU" dirty="0" err="1"/>
              <a:t>want</a:t>
            </a:r>
            <a:r>
              <a:rPr lang="hu-HU" dirty="0"/>
              <a:t> </a:t>
            </a:r>
            <a:r>
              <a:rPr lang="hu-HU" dirty="0" err="1"/>
              <a:t>objects</a:t>
            </a:r>
            <a:r>
              <a:rPr lang="hu-HU" dirty="0"/>
              <a:t> </a:t>
            </a:r>
            <a:r>
              <a:rPr lang="hu-HU" dirty="0" err="1"/>
              <a:t>just</a:t>
            </a:r>
            <a:r>
              <a:rPr lang="hu-HU" dirty="0"/>
              <a:t> </a:t>
            </a:r>
            <a:r>
              <a:rPr lang="hu-HU" dirty="0" err="1"/>
              <a:t>to</a:t>
            </a:r>
            <a:r>
              <a:rPr lang="hu-HU" dirty="0"/>
              <a:t> </a:t>
            </a:r>
            <a:r>
              <a:rPr lang="hu-HU" dirty="0" err="1"/>
              <a:t>move</a:t>
            </a:r>
            <a:r>
              <a:rPr lang="hu-HU" dirty="0"/>
              <a:t> </a:t>
            </a:r>
            <a:r>
              <a:rPr lang="hu-HU" dirty="0" err="1"/>
              <a:t>ahead</a:t>
            </a:r>
            <a:endParaRPr lang="hu-HU" dirty="0"/>
          </a:p>
          <a:p>
            <a:pPr lvl="1"/>
            <a:r>
              <a:rPr lang="hu-HU" dirty="0" err="1"/>
              <a:t>with</a:t>
            </a:r>
            <a:r>
              <a:rPr lang="hu-HU" dirty="0"/>
              <a:t> </a:t>
            </a:r>
            <a:r>
              <a:rPr lang="hu-HU" dirty="0" err="1"/>
              <a:t>independent</a:t>
            </a:r>
            <a:r>
              <a:rPr lang="hu-HU" dirty="0"/>
              <a:t> </a:t>
            </a:r>
            <a:r>
              <a:rPr lang="hu-HU" dirty="0" err="1"/>
              <a:t>velocity</a:t>
            </a:r>
            <a:r>
              <a:rPr lang="hu-HU" dirty="0"/>
              <a:t> and </a:t>
            </a:r>
            <a:r>
              <a:rPr lang="hu-HU" dirty="0" err="1"/>
              <a:t>angular</a:t>
            </a:r>
            <a:r>
              <a:rPr lang="en-US" dirty="0"/>
              <a:t> v</a:t>
            </a:r>
            <a:r>
              <a:rPr lang="hu-HU" dirty="0" err="1"/>
              <a:t>elocity</a:t>
            </a:r>
            <a:r>
              <a:rPr lang="hu-HU" dirty="0"/>
              <a:t> </a:t>
            </a:r>
            <a:r>
              <a:rPr lang="hu-HU" dirty="0" err="1"/>
              <a:t>this</a:t>
            </a:r>
            <a:r>
              <a:rPr lang="hu-HU" dirty="0"/>
              <a:t> is </a:t>
            </a:r>
            <a:r>
              <a:rPr lang="hu-HU" dirty="0" err="1"/>
              <a:t>not</a:t>
            </a:r>
            <a:r>
              <a:rPr lang="hu-HU" dirty="0"/>
              <a:t> </a:t>
            </a:r>
            <a:r>
              <a:rPr lang="hu-HU" dirty="0" err="1"/>
              <a:t>easy</a:t>
            </a:r>
            <a:r>
              <a:rPr lang="hu-HU" dirty="0"/>
              <a:t> </a:t>
            </a:r>
            <a:r>
              <a:rPr lang="hu-HU" dirty="0" err="1"/>
              <a:t>to</a:t>
            </a:r>
            <a:r>
              <a:rPr lang="hu-HU" dirty="0"/>
              <a:t> </a:t>
            </a:r>
            <a:r>
              <a:rPr lang="hu-HU" dirty="0" err="1"/>
              <a:t>ensure</a:t>
            </a:r>
            <a:endParaRPr lang="hu-HU" dirty="0"/>
          </a:p>
          <a:p>
            <a:pPr lvl="2"/>
            <a:r>
              <a:rPr lang="hu-HU" dirty="0" err="1"/>
              <a:t>we</a:t>
            </a:r>
            <a:r>
              <a:rPr lang="hu-HU" dirty="0"/>
              <a:t> </a:t>
            </a:r>
            <a:r>
              <a:rPr lang="hu-HU" dirty="0" err="1"/>
              <a:t>need</a:t>
            </a:r>
            <a:r>
              <a:rPr lang="hu-HU" dirty="0"/>
              <a:t> </a:t>
            </a:r>
            <a:r>
              <a:rPr lang="hu-HU" dirty="0" err="1"/>
              <a:t>different</a:t>
            </a:r>
            <a:r>
              <a:rPr lang="hu-HU" dirty="0"/>
              <a:t> </a:t>
            </a:r>
            <a:r>
              <a:rPr lang="hu-HU" dirty="0" err="1"/>
              <a:t>longitudial</a:t>
            </a:r>
            <a:r>
              <a:rPr lang="hu-HU" dirty="0"/>
              <a:t> and </a:t>
            </a:r>
            <a:r>
              <a:rPr lang="hu-HU" dirty="0" err="1"/>
              <a:t>transversal</a:t>
            </a:r>
            <a:r>
              <a:rPr lang="hu-HU" dirty="0"/>
              <a:t> </a:t>
            </a:r>
            <a:r>
              <a:rPr lang="hu-HU" dirty="0" err="1"/>
              <a:t>drag</a:t>
            </a:r>
            <a:r>
              <a:rPr lang="hu-HU" dirty="0"/>
              <a:t> </a:t>
            </a:r>
            <a:r>
              <a:rPr lang="hu-HU" dirty="0" err="1"/>
              <a:t>coefficients</a:t>
            </a:r>
            <a:endParaRPr lang="hu-HU" dirty="0"/>
          </a:p>
          <a:p>
            <a:r>
              <a:rPr lang="hu-HU" dirty="0" err="1"/>
              <a:t>compute</a:t>
            </a:r>
            <a:r>
              <a:rPr lang="hu-HU" dirty="0"/>
              <a:t> </a:t>
            </a:r>
            <a:r>
              <a:rPr lang="hu-HU" dirty="0" err="1"/>
              <a:t>orientation</a:t>
            </a:r>
            <a:r>
              <a:rPr lang="hu-HU" dirty="0"/>
              <a:t> </a:t>
            </a:r>
            <a:r>
              <a:rPr lang="hu-HU" dirty="0" err="1"/>
              <a:t>from</a:t>
            </a:r>
            <a:r>
              <a:rPr lang="hu-HU" dirty="0"/>
              <a:t> </a:t>
            </a:r>
            <a:r>
              <a:rPr lang="hu-HU" dirty="0" err="1"/>
              <a:t>velocity</a:t>
            </a:r>
            <a:endParaRPr lang="en-US" dirty="0"/>
          </a:p>
          <a:p>
            <a:endParaRPr lang="en-US" dirty="0"/>
          </a:p>
          <a:p>
            <a:endParaRPr lang="en-US" dirty="0"/>
          </a:p>
          <a:p>
            <a:endParaRPr lang="en-US" dirty="0"/>
          </a:p>
          <a:p>
            <a:endParaRPr lang="en-US" dirty="0"/>
          </a:p>
          <a:p>
            <a:r>
              <a:rPr lang="en-US" dirty="0"/>
              <a:t>this is non-physical, will never slide sideways, can turn abruptly</a:t>
            </a:r>
          </a:p>
        </p:txBody>
      </p:sp>
      <p:cxnSp>
        <p:nvCxnSpPr>
          <p:cNvPr id="5" name="Straight Arrow Connector 4"/>
          <p:cNvCxnSpPr/>
          <p:nvPr/>
        </p:nvCxnSpPr>
        <p:spPr>
          <a:xfrm flipV="1">
            <a:off x="4191000" y="3962400"/>
            <a:ext cx="1905000" cy="1219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8059" y="3733800"/>
            <a:ext cx="908582" cy="369332"/>
          </a:xfrm>
          <a:prstGeom prst="rect">
            <a:avLst/>
          </a:prstGeom>
          <a:noFill/>
        </p:spPr>
        <p:txBody>
          <a:bodyPr wrap="none" rtlCol="0">
            <a:spAutoFit/>
          </a:bodyPr>
          <a:lstStyle/>
          <a:p>
            <a:r>
              <a:rPr lang="hu-HU" dirty="0" err="1"/>
              <a:t>velocity</a:t>
            </a:r>
            <a:endParaRPr lang="en-US" dirty="0"/>
          </a:p>
        </p:txBody>
      </p:sp>
      <p:cxnSp>
        <p:nvCxnSpPr>
          <p:cNvPr id="10" name="Straight Connector 9"/>
          <p:cNvCxnSpPr/>
          <p:nvPr/>
        </p:nvCxnSpPr>
        <p:spPr>
          <a:xfrm flipV="1">
            <a:off x="4191000" y="5105400"/>
            <a:ext cx="3657600" cy="76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048000" y="4267200"/>
            <a:ext cx="2133600" cy="1752600"/>
          </a:xfrm>
          <a:prstGeom prst="arc">
            <a:avLst>
              <a:gd name="adj1" fmla="val 20035134"/>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253322" y="4539734"/>
            <a:ext cx="2762679" cy="369332"/>
          </a:xfrm>
          <a:prstGeom prst="rect">
            <a:avLst/>
          </a:prstGeom>
          <a:noFill/>
        </p:spPr>
        <p:txBody>
          <a:bodyPr wrap="none" rtlCol="0">
            <a:spAutoFit/>
          </a:bodyPr>
          <a:lstStyle/>
          <a:p>
            <a:r>
              <a:rPr lang="hu-HU" dirty="0" err="1"/>
              <a:t>orientation</a:t>
            </a:r>
            <a:r>
              <a:rPr lang="hu-HU" dirty="0"/>
              <a:t> </a:t>
            </a:r>
            <a:r>
              <a:rPr lang="en-US" dirty="0"/>
              <a:t>= atan2(</a:t>
            </a:r>
            <a:r>
              <a:rPr lang="en-US" dirty="0" err="1"/>
              <a:t>v.y</a:t>
            </a:r>
            <a:r>
              <a:rPr lang="en-US" dirty="0"/>
              <a:t>, </a:t>
            </a:r>
            <a:r>
              <a:rPr lang="en-US" dirty="0" err="1"/>
              <a:t>v.x</a:t>
            </a:r>
            <a:r>
              <a:rPr lang="en-US" dirty="0"/>
              <a:t>)</a:t>
            </a:r>
          </a:p>
        </p:txBody>
      </p:sp>
    </p:spTree>
    <p:extLst>
      <p:ext uri="{BB962C8B-B14F-4D97-AF65-F5344CB8AC3E}">
        <p14:creationId xmlns:p14="http://schemas.microsoft.com/office/powerpoint/2010/main" val="603511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objects</a:t>
            </a:r>
          </a:p>
        </p:txBody>
      </p:sp>
      <p:sp>
        <p:nvSpPr>
          <p:cNvPr id="3" name="Content Placeholder 2"/>
          <p:cNvSpPr>
            <a:spLocks noGrp="1"/>
          </p:cNvSpPr>
          <p:nvPr>
            <p:ph idx="1"/>
          </p:nvPr>
        </p:nvSpPr>
        <p:spPr/>
        <p:txBody>
          <a:bodyPr/>
          <a:lstStyle/>
          <a:p>
            <a:endParaRPr lang="en-US" dirty="0"/>
          </a:p>
          <a:p>
            <a:endParaRPr lang="en-US" dirty="0"/>
          </a:p>
          <a:p>
            <a:r>
              <a:rPr lang="hu-HU" dirty="0" err="1"/>
              <a:t>angular</a:t>
            </a:r>
            <a:r>
              <a:rPr lang="en-US" dirty="0"/>
              <a:t> v</a:t>
            </a:r>
            <a:r>
              <a:rPr lang="hu-HU" dirty="0" err="1"/>
              <a:t>elocity</a:t>
            </a:r>
            <a:r>
              <a:rPr lang="en-US" dirty="0"/>
              <a:t> from velocity (e.g. kick a ball)</a:t>
            </a:r>
          </a:p>
          <a:p>
            <a:pPr lvl="1"/>
            <a:r>
              <a:rPr lang="en-US" dirty="0"/>
              <a:t>no torques, angular accelerations, moments of inertia</a:t>
            </a:r>
          </a:p>
          <a:p>
            <a:pPr lvl="1"/>
            <a:r>
              <a:rPr lang="en-US" dirty="0"/>
              <a:t>angular velocity is set to match speed in every frame</a:t>
            </a:r>
          </a:p>
          <a:p>
            <a:r>
              <a:rPr lang="en-US" dirty="0"/>
              <a:t>velocity from angular velocity (e.g. turn a wheel)</a:t>
            </a:r>
          </a:p>
          <a:p>
            <a:pPr lvl="1"/>
            <a:r>
              <a:rPr lang="en-US" dirty="0"/>
              <a:t>no forces, accelerations, mass</a:t>
            </a:r>
          </a:p>
          <a:p>
            <a:pPr lvl="1"/>
            <a:r>
              <a:rPr lang="en-US" dirty="0"/>
              <a:t>velocity is set to match rotation in </a:t>
            </a:r>
            <a:r>
              <a:rPr lang="en-US"/>
              <a:t>every frame</a:t>
            </a:r>
            <a:endParaRPr lang="en-US" dirty="0"/>
          </a:p>
        </p:txBody>
      </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914879" y="2195960"/>
            <a:ext cx="3572729" cy="451165"/>
          </a:xfrm>
          <a:prstGeom prst="rect">
            <a:avLst/>
          </a:prstGeom>
        </p:spPr>
      </p:pic>
      <p:sp>
        <p:nvSpPr>
          <p:cNvPr id="9" name="Oval 8"/>
          <p:cNvSpPr/>
          <p:nvPr/>
        </p:nvSpPr>
        <p:spPr>
          <a:xfrm>
            <a:off x="7756216" y="623087"/>
            <a:ext cx="979136" cy="97913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75929" y="1602223"/>
            <a:ext cx="4118846" cy="2832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8237692" y="1116701"/>
            <a:ext cx="14970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986205" y="731142"/>
            <a:ext cx="2048527" cy="365809"/>
          </a:xfrm>
          <a:prstGeom prst="rect">
            <a:avLst/>
          </a:prstGeom>
        </p:spPr>
      </p:pic>
      <p:sp>
        <p:nvSpPr>
          <p:cNvPr id="16" name="Left Brace 15"/>
          <p:cNvSpPr/>
          <p:nvPr/>
        </p:nvSpPr>
        <p:spPr>
          <a:xfrm>
            <a:off x="8094070" y="1113022"/>
            <a:ext cx="110962" cy="481475"/>
          </a:xfrm>
          <a:prstGeom prst="leftBrace">
            <a:avLst>
              <a:gd name="adj1" fmla="val 94139"/>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584712" y="1206157"/>
            <a:ext cx="258505" cy="280454"/>
          </a:xfrm>
          <a:prstGeom prst="rect">
            <a:avLst/>
          </a:prstGeom>
        </p:spPr>
      </p:pic>
      <p:sp>
        <p:nvSpPr>
          <p:cNvPr id="19" name="Curved Down Arrow 18"/>
          <p:cNvSpPr/>
          <p:nvPr/>
        </p:nvSpPr>
        <p:spPr>
          <a:xfrm flipH="1">
            <a:off x="7894166" y="703137"/>
            <a:ext cx="703236" cy="27301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103118" y="365305"/>
            <a:ext cx="285331" cy="199976"/>
          </a:xfrm>
          <a:prstGeom prst="rect">
            <a:avLst/>
          </a:prstGeom>
        </p:spPr>
      </p:pic>
    </p:spTree>
    <p:extLst>
      <p:ext uri="{BB962C8B-B14F-4D97-AF65-F5344CB8AC3E}">
        <p14:creationId xmlns:p14="http://schemas.microsoft.com/office/powerpoint/2010/main" val="39391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t>
            </a:r>
          </a:p>
        </p:txBody>
      </p:sp>
      <p:sp>
        <p:nvSpPr>
          <p:cNvPr id="3" name="Content Placeholder 2"/>
          <p:cNvSpPr>
            <a:spLocks noGrp="1"/>
          </p:cNvSpPr>
          <p:nvPr>
            <p:ph idx="1"/>
          </p:nvPr>
        </p:nvSpPr>
        <p:spPr/>
        <p:txBody>
          <a:bodyPr/>
          <a:lstStyle/>
          <a:p>
            <a:r>
              <a:rPr lang="en-US" dirty="0"/>
              <a:t>force and torque does not come from keypresses, but from code logic</a:t>
            </a:r>
          </a:p>
          <a:p>
            <a:r>
              <a:rPr lang="en-US" dirty="0"/>
              <a:t>checkpoint AI: go towards a point</a:t>
            </a:r>
          </a:p>
          <a:p>
            <a:pPr lvl="1"/>
            <a:r>
              <a:rPr lang="en-US" dirty="0"/>
              <a:t>torque: turn towards target</a:t>
            </a:r>
          </a:p>
          <a:p>
            <a:pPr lvl="2"/>
            <a:r>
              <a:rPr lang="en-US" dirty="0"/>
              <a:t>difference of orientations</a:t>
            </a:r>
          </a:p>
          <a:p>
            <a:pPr lvl="1"/>
            <a:r>
              <a:rPr lang="en-US" dirty="0"/>
              <a:t>force: accelerate ahead if on target</a:t>
            </a:r>
          </a:p>
          <a:p>
            <a:pPr lvl="2"/>
            <a:r>
              <a:rPr lang="en-US" dirty="0"/>
              <a:t>dot product of ahead and target directions</a:t>
            </a:r>
          </a:p>
          <a:p>
            <a:pPr lvl="1"/>
            <a:r>
              <a:rPr lang="en-US" dirty="0"/>
              <a:t>when within a radius a checkpoint, target next one</a:t>
            </a:r>
          </a:p>
          <a:p>
            <a:r>
              <a:rPr lang="en-US" dirty="0"/>
              <a:t>seeker AI</a:t>
            </a:r>
          </a:p>
          <a:p>
            <a:pPr lvl="1"/>
            <a:r>
              <a:rPr lang="en-US" dirty="0"/>
              <a:t>target point specified </a:t>
            </a:r>
            <a:r>
              <a:rPr lang="hu-HU" dirty="0" err="1"/>
              <a:t>relative</a:t>
            </a:r>
            <a:r>
              <a:rPr lang="hu-HU" dirty="0"/>
              <a:t> </a:t>
            </a:r>
            <a:r>
              <a:rPr lang="hu-HU" dirty="0" err="1"/>
              <a:t>to</a:t>
            </a:r>
            <a:r>
              <a:rPr lang="en-US" dirty="0"/>
              <a:t> other object</a:t>
            </a:r>
          </a:p>
        </p:txBody>
      </p:sp>
    </p:spTree>
    <p:extLst>
      <p:ext uri="{BB962C8B-B14F-4D97-AF65-F5344CB8AC3E}">
        <p14:creationId xmlns:p14="http://schemas.microsoft.com/office/powerpoint/2010/main" val="112216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operations</a:t>
            </a:r>
          </a:p>
        </p:txBody>
      </p:sp>
      <p:sp>
        <p:nvSpPr>
          <p:cNvPr id="3" name="Tartalom helye 2"/>
          <p:cNvSpPr>
            <a:spLocks noGrp="1"/>
          </p:cNvSpPr>
          <p:nvPr>
            <p:ph idx="1"/>
          </p:nvPr>
        </p:nvSpPr>
        <p:spPr/>
        <p:txBody>
          <a:bodyPr/>
          <a:lstStyle/>
          <a:p>
            <a:r>
              <a:rPr lang="en-US" altLang="en-US" b="1" dirty="0" err="1">
                <a:solidFill>
                  <a:schemeClr val="accent5">
                    <a:lumMod val="75000"/>
                  </a:schemeClr>
                </a:solidFill>
                <a:latin typeface="Courier New" panose="02070309020205020404" pitchFamily="49" charset="0"/>
              </a:rPr>
              <a:t>Scene#update</a:t>
            </a:r>
            <a:endParaRPr lang="en-US" altLang="en-US" b="1" dirty="0">
              <a:solidFill>
                <a:schemeClr val="accent5">
                  <a:lumMod val="75000"/>
                </a:schemeClr>
              </a:solidFill>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control(input</a:t>
            </a:r>
            <a:r>
              <a:rPr lang="hu-HU" altLang="en-US" b="1" dirty="0">
                <a:latin typeface="Courier New" panose="02070309020205020404" pitchFamily="49" charset="0"/>
              </a:rPr>
              <a:t>, </a:t>
            </a:r>
            <a:r>
              <a:rPr lang="hu-HU" altLang="en-US" b="1" dirty="0" err="1">
                <a:latin typeface="Courier New" panose="02070309020205020404" pitchFamily="49" charset="0"/>
              </a:rPr>
              <a:t>interactors</a:t>
            </a:r>
            <a:r>
              <a:rPr lang="en-US" altLang="en-US" b="1" dirty="0">
                <a:latin typeface="Courier New" panose="02070309020205020404" pitchFamily="49" charset="0"/>
              </a:rPr>
              <a:t>)</a:t>
            </a:r>
          </a:p>
          <a:p>
            <a:pPr lvl="1"/>
            <a:r>
              <a:rPr lang="en-US" altLang="en-US" dirty="0"/>
              <a:t>compute time step </a:t>
            </a:r>
            <a:r>
              <a:rPr lang="en-US" altLang="en-US" b="1" dirty="0" err="1">
                <a:latin typeface="Courier New" panose="02070309020205020404" pitchFamily="49" charset="0"/>
              </a:rPr>
              <a:t>dt</a:t>
            </a:r>
            <a:endParaRPr lang="en-US" altLang="en-US" b="1" dirty="0">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move(</a:t>
            </a:r>
            <a:r>
              <a:rPr lang="en-US" altLang="en-US" b="1" dirty="0" err="1">
                <a:latin typeface="Courier New" panose="02070309020205020404" pitchFamily="49" charset="0"/>
              </a:rPr>
              <a:t>dt</a:t>
            </a:r>
            <a:r>
              <a:rPr lang="en-US" altLang="en-US" b="1" dirty="0">
                <a:latin typeface="Courier New" panose="02070309020205020404" pitchFamily="49" charset="0"/>
              </a:rPr>
              <a:t>)</a:t>
            </a:r>
          </a:p>
          <a:p>
            <a:pPr lvl="1"/>
            <a:endParaRPr lang="en-US" altLang="en-US" dirty="0"/>
          </a:p>
          <a:p>
            <a:pPr lvl="1"/>
            <a:r>
              <a:rPr lang="en-US" altLang="en-US" dirty="0"/>
              <a:t>set up camera (use avatar)</a:t>
            </a:r>
          </a:p>
          <a:p>
            <a:pPr lvl="1"/>
            <a:r>
              <a:rPr lang="en-US" altLang="en-US" dirty="0"/>
              <a:t>set up lights</a:t>
            </a:r>
          </a:p>
          <a:p>
            <a:pPr lvl="1"/>
            <a:r>
              <a:rPr lang="en-US" altLang="en-US" dirty="0"/>
              <a:t>for each object, call </a:t>
            </a:r>
            <a:r>
              <a:rPr lang="en-US" altLang="en-US" b="1" dirty="0">
                <a:latin typeface="Courier New" panose="02070309020205020404" pitchFamily="49" charset="0"/>
              </a:rPr>
              <a:t>draw</a:t>
            </a:r>
            <a:endParaRPr lang="en-US" altLang="en-US" dirty="0"/>
          </a:p>
          <a:p>
            <a:endParaRPr lang="en-US" dirty="0"/>
          </a:p>
        </p:txBody>
      </p:sp>
    </p:spTree>
    <p:extLst>
      <p:ext uri="{BB962C8B-B14F-4D97-AF65-F5344CB8AC3E}">
        <p14:creationId xmlns:p14="http://schemas.microsoft.com/office/powerpoint/2010/main" val="30864562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(scalar product)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0"/>
          <p:cNvSpPr>
            <a:spLocks noChangeArrowheads="1"/>
          </p:cNvSpPr>
          <p:nvPr/>
        </p:nvSpPr>
        <p:spPr bwMode="auto">
          <a:xfrm>
            <a:off x="6096000" y="2133600"/>
            <a:ext cx="1524000" cy="609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scalar</a:t>
            </a:r>
          </a:p>
        </p:txBody>
      </p:sp>
      <p:pic>
        <p:nvPicPr>
          <p:cNvPr id="15" name="Picture 1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16" name="Picture 1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sp>
        <p:nvSpPr>
          <p:cNvPr id="17" name="Arc 16"/>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555003" y="3176742"/>
            <a:ext cx="4499441" cy="443850"/>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463551" y="1525932"/>
            <a:ext cx="3155706" cy="421901"/>
          </a:xfrm>
          <a:prstGeom prst="rect">
            <a:avLst/>
          </a:prstGeom>
        </p:spPr>
      </p:pic>
      <p:sp>
        <p:nvSpPr>
          <p:cNvPr id="18" name="Rectangle 11"/>
          <p:cNvSpPr>
            <a:spLocks noChangeArrowheads="1"/>
          </p:cNvSpPr>
          <p:nvPr/>
        </p:nvSpPr>
        <p:spPr bwMode="auto">
          <a:xfrm>
            <a:off x="6625443" y="4770651"/>
            <a:ext cx="4212885" cy="12715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 = Vec3(1, 1, 0)</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b = Vec3(3, 0, 5)</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ab = a.</a:t>
            </a:r>
            <a:r>
              <a:rPr lang="en-US" b="1" dirty="0">
                <a:latin typeface="Courier New" panose="02070309020205020404" pitchFamily="49" charset="0"/>
                <a:cs typeface="Courier New" panose="02070309020205020404" pitchFamily="49" charset="0"/>
              </a:rPr>
              <a:t>dot</a:t>
            </a:r>
            <a:r>
              <a:rPr lang="en-US" dirty="0">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289458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commutative</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086369" y="2108355"/>
            <a:ext cx="2019262" cy="299964"/>
          </a:xfrm>
          <a:prstGeom prst="rect">
            <a:avLst/>
          </a:prstGeom>
        </p:spPr>
      </p:pic>
    </p:spTree>
    <p:extLst>
      <p:ext uri="{BB962C8B-B14F-4D97-AF65-F5344CB8AC3E}">
        <p14:creationId xmlns:p14="http://schemas.microsoft.com/office/powerpoint/2010/main" val="205096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a:t>
            </a:r>
            <a:r>
              <a:rPr lang="hu-HU" dirty="0" err="1"/>
              <a:t>distributive</a:t>
            </a:r>
            <a:r>
              <a:rPr lang="hu-HU" dirty="0"/>
              <a:t> over </a:t>
            </a:r>
            <a:r>
              <a:rPr lang="hu-HU" dirty="0" err="1"/>
              <a:t>addition</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976734" y="2269720"/>
            <a:ext cx="4238531" cy="421902"/>
          </a:xfrm>
          <a:prstGeom prst="rect">
            <a:avLst/>
          </a:prstGeom>
        </p:spPr>
      </p:pic>
    </p:spTree>
    <p:extLst>
      <p:ext uri="{BB962C8B-B14F-4D97-AF65-F5344CB8AC3E}">
        <p14:creationId xmlns:p14="http://schemas.microsoft.com/office/powerpoint/2010/main" val="421036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dot product homogeneous under scaling</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91297" y="2395227"/>
            <a:ext cx="3009406" cy="421902"/>
          </a:xfrm>
          <a:prstGeom prst="rect">
            <a:avLst/>
          </a:prstGeom>
        </p:spPr>
      </p:pic>
    </p:spTree>
    <p:extLst>
      <p:ext uri="{BB962C8B-B14F-4D97-AF65-F5344CB8AC3E}">
        <p14:creationId xmlns:p14="http://schemas.microsoft.com/office/powerpoint/2010/main" val="39827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use case:</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H="1" flipV="1">
            <a:off x="3581400" y="3429000"/>
            <a:ext cx="838200" cy="15240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4953000"/>
            <a:ext cx="2057400" cy="12192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5" name="Line 15"/>
          <p:cNvSpPr>
            <a:spLocks noChangeShapeType="1"/>
          </p:cNvSpPr>
          <p:nvPr/>
        </p:nvSpPr>
        <p:spPr bwMode="auto">
          <a:xfrm flipV="1">
            <a:off x="2362200" y="5715000"/>
            <a:ext cx="762000" cy="4572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9" name="AutoShape 19"/>
          <p:cNvSpPr>
            <a:spLocks noChangeArrowheads="1"/>
          </p:cNvSpPr>
          <p:nvPr/>
        </p:nvSpPr>
        <p:spPr bwMode="auto">
          <a:xfrm>
            <a:off x="2785957" y="1673761"/>
            <a:ext cx="1949450" cy="604838"/>
          </a:xfrm>
          <a:prstGeom prst="wedgeRectCallout">
            <a:avLst>
              <a:gd name="adj1" fmla="val 57691"/>
              <a:gd name="adj2" fmla="val 114935"/>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Pythagoras</a:t>
            </a:r>
          </a:p>
        </p:txBody>
      </p:sp>
      <p:sp>
        <p:nvSpPr>
          <p:cNvPr id="20" name="AutoShape 20"/>
          <p:cNvSpPr>
            <a:spLocks noChangeArrowheads="1"/>
          </p:cNvSpPr>
          <p:nvPr/>
        </p:nvSpPr>
        <p:spPr bwMode="auto">
          <a:xfrm>
            <a:off x="5360388" y="1598009"/>
            <a:ext cx="1752600" cy="604838"/>
          </a:xfrm>
          <a:prstGeom prst="wedgeRectCallout">
            <a:avLst>
              <a:gd name="adj1" fmla="val 36144"/>
              <a:gd name="adj2" fmla="val 153985"/>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dirty="0">
              <a:latin typeface="Times New Roman" panose="02020603050405020304" pitchFamily="18" charset="0"/>
              <a:cs typeface="Times New Roman" panose="02020603050405020304" pitchFamily="18" charset="0"/>
            </a:endParaRPr>
          </a:p>
        </p:txBody>
      </p:sp>
      <p:sp>
        <p:nvSpPr>
          <p:cNvPr id="21" name="AutoShape 21"/>
          <p:cNvSpPr>
            <a:spLocks noChangeArrowheads="1"/>
          </p:cNvSpPr>
          <p:nvPr/>
        </p:nvSpPr>
        <p:spPr bwMode="auto">
          <a:xfrm>
            <a:off x="8362950" y="1917019"/>
            <a:ext cx="1752600" cy="457200"/>
          </a:xfrm>
          <a:prstGeom prst="wedgeRectCallout">
            <a:avLst>
              <a:gd name="adj1" fmla="val 374"/>
              <a:gd name="adj2" fmla="val 133989"/>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dot product</a:t>
            </a:r>
          </a:p>
        </p:txBody>
      </p:sp>
      <p:pic>
        <p:nvPicPr>
          <p:cNvPr id="8" name="Picture 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398662" y="787978"/>
            <a:ext cx="3715224" cy="523082"/>
          </a:xfrm>
          <a:prstGeom prst="rect">
            <a:avLst/>
          </a:prstGeom>
        </p:spPr>
      </p:pic>
      <p:pic>
        <p:nvPicPr>
          <p:cNvPr id="25" name="Picture 24"/>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138512" y="3593552"/>
            <a:ext cx="199976" cy="195099"/>
          </a:xfrm>
          <a:prstGeom prst="rect">
            <a:avLst/>
          </a:prstGeom>
        </p:spPr>
      </p:pic>
      <p:pic>
        <p:nvPicPr>
          <p:cNvPr id="27" name="Picture 2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033646" y="5822422"/>
            <a:ext cx="204854" cy="280455"/>
          </a:xfrm>
          <a:prstGeom prst="rect">
            <a:avLst/>
          </a:prstGeom>
        </p:spPr>
      </p:pic>
      <p:sp>
        <p:nvSpPr>
          <p:cNvPr id="28" name="Arc 27"/>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7" name="Picture 36"/>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187771" y="5174457"/>
            <a:ext cx="331668" cy="370688"/>
          </a:xfrm>
          <a:prstGeom prst="rect">
            <a:avLst/>
          </a:prstGeom>
        </p:spPr>
      </p:pic>
      <p:pic>
        <p:nvPicPr>
          <p:cNvPr id="36" name="Picture 35"/>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4152900" y="4086093"/>
            <a:ext cx="443850" cy="273138"/>
          </a:xfrm>
          <a:prstGeom prst="rect">
            <a:avLst/>
          </a:prstGeom>
        </p:spPr>
      </p:pic>
      <p:pic>
        <p:nvPicPr>
          <p:cNvPr id="41" name="Picture 4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938976" y="2644623"/>
            <a:ext cx="6348024" cy="746254"/>
          </a:xfrm>
          <a:prstGeom prst="rect">
            <a:avLst/>
          </a:prstGeom>
        </p:spPr>
      </p:pic>
      <p:pic>
        <p:nvPicPr>
          <p:cNvPr id="43" name="Picture 4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651391" y="1697892"/>
            <a:ext cx="1170594" cy="421902"/>
          </a:xfrm>
          <a:prstGeom prst="rect">
            <a:avLst/>
          </a:prstGeom>
        </p:spPr>
      </p:pic>
      <p:pic>
        <p:nvPicPr>
          <p:cNvPr id="45" name="Picture 44"/>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112988" y="5007322"/>
            <a:ext cx="1899774" cy="746254"/>
          </a:xfrm>
          <a:prstGeom prst="rect">
            <a:avLst/>
          </a:prstGeom>
        </p:spPr>
      </p:pic>
    </p:spTree>
    <p:extLst>
      <p:ext uri="{BB962C8B-B14F-4D97-AF65-F5344CB8AC3E}">
        <p14:creationId xmlns:p14="http://schemas.microsoft.com/office/powerpoint/2010/main" val="3387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dirty="0"/>
              <a:t>Dot product use case</a:t>
            </a:r>
            <a:r>
              <a:rPr lang="hu-HU" dirty="0"/>
              <a:t>: </a:t>
            </a:r>
            <a:r>
              <a:rPr lang="en-US" dirty="0"/>
              <a:t>cosine of angle between two directions</a:t>
            </a:r>
          </a:p>
        </p:txBody>
      </p:sp>
      <p:sp>
        <p:nvSpPr>
          <p:cNvPr id="3" name="Line 3"/>
          <p:cNvSpPr>
            <a:spLocks noChangeShapeType="1"/>
          </p:cNvSpPr>
          <p:nvPr/>
        </p:nvSpPr>
        <p:spPr bwMode="auto">
          <a:xfrm flipV="1">
            <a:off x="2362200" y="1819564"/>
            <a:ext cx="0" cy="4657436"/>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V="1">
            <a:off x="2362200" y="5638800"/>
            <a:ext cx="914400" cy="5334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5181600"/>
            <a:ext cx="457200" cy="990600"/>
          </a:xfrm>
          <a:prstGeom prst="line">
            <a:avLst/>
          </a:prstGeom>
          <a:noFill/>
          <a:ln w="508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15" name="AutoShape 15"/>
          <p:cNvSpPr>
            <a:spLocks noChangeArrowheads="1"/>
          </p:cNvSpPr>
          <p:nvPr/>
        </p:nvSpPr>
        <p:spPr bwMode="auto">
          <a:xfrm>
            <a:off x="2971800" y="1653076"/>
            <a:ext cx="3048000" cy="642517"/>
          </a:xfrm>
          <a:prstGeom prst="wedgeRectCallout">
            <a:avLst>
              <a:gd name="adj1" fmla="val 18208"/>
              <a:gd name="adj2" fmla="val 137083"/>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938977" y="2865373"/>
            <a:ext cx="4467764" cy="482870"/>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10354" y="1718247"/>
            <a:ext cx="2146087" cy="482870"/>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490031" y="5001345"/>
            <a:ext cx="148763" cy="382882"/>
          </a:xfrm>
          <a:prstGeom prst="rect">
            <a:avLst/>
          </a:prstGeom>
        </p:spPr>
      </p:pic>
      <p:pic>
        <p:nvPicPr>
          <p:cNvPr id="23" name="Picture 2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191491" y="5761281"/>
            <a:ext cx="204854" cy="280455"/>
          </a:xfrm>
          <a:prstGeom prst="rect">
            <a:avLst/>
          </a:prstGeom>
        </p:spPr>
      </p:pic>
      <p:sp>
        <p:nvSpPr>
          <p:cNvPr id="25" name="Arc 24"/>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6" name="Picture 2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spTree>
    <p:extLst>
      <p:ext uri="{BB962C8B-B14F-4D97-AF65-F5344CB8AC3E}">
        <p14:creationId xmlns:p14="http://schemas.microsoft.com/office/powerpoint/2010/main" val="345644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a:t>
            </a:r>
          </a:p>
        </p:txBody>
      </p:sp>
      <p:sp>
        <p:nvSpPr>
          <p:cNvPr id="3" name="Tartalom helye 2"/>
          <p:cNvSpPr>
            <a:spLocks noGrp="1"/>
          </p:cNvSpPr>
          <p:nvPr>
            <p:ph idx="1"/>
          </p:nvPr>
        </p:nvSpPr>
        <p:spPr/>
        <p:txBody>
          <a:bodyPr/>
          <a:lstStyle/>
          <a:p>
            <a:r>
              <a:rPr lang="en-US" dirty="0"/>
              <a:t>dependence on time</a:t>
            </a:r>
            <a:endParaRPr lang="hu-HU" dirty="0"/>
          </a:p>
          <a:p>
            <a:pPr lvl="1"/>
            <a:r>
              <a:rPr lang="hu-HU" dirty="0" err="1"/>
              <a:t>any</a:t>
            </a:r>
            <a:r>
              <a:rPr lang="hu-HU" dirty="0"/>
              <a:t> </a:t>
            </a:r>
            <a:r>
              <a:rPr lang="hu-HU" dirty="0" err="1"/>
              <a:t>value</a:t>
            </a:r>
            <a:r>
              <a:rPr lang="hu-HU" dirty="0"/>
              <a:t> </a:t>
            </a:r>
            <a:r>
              <a:rPr lang="hu-HU" dirty="0" err="1"/>
              <a:t>in</a:t>
            </a:r>
            <a:r>
              <a:rPr lang="hu-HU" dirty="0"/>
              <a:t> </a:t>
            </a:r>
            <a:r>
              <a:rPr lang="hu-HU" dirty="0" err="1"/>
              <a:t>our</a:t>
            </a:r>
            <a:r>
              <a:rPr lang="hu-HU" dirty="0"/>
              <a:t> </a:t>
            </a:r>
            <a:r>
              <a:rPr lang="hu-HU" dirty="0" err="1"/>
              <a:t>scene</a:t>
            </a:r>
            <a:r>
              <a:rPr lang="hu-HU" dirty="0"/>
              <a:t> </a:t>
            </a:r>
            <a:r>
              <a:rPr lang="hu-HU" dirty="0" err="1"/>
              <a:t>can</a:t>
            </a:r>
            <a:r>
              <a:rPr lang="hu-HU" dirty="0"/>
              <a:t> be </a:t>
            </a:r>
            <a:r>
              <a:rPr lang="hu-HU" dirty="0" err="1"/>
              <a:t>changing</a:t>
            </a:r>
            <a:endParaRPr lang="hu-HU" dirty="0"/>
          </a:p>
          <a:p>
            <a:pPr lvl="1"/>
            <a:r>
              <a:rPr lang="hu-HU" dirty="0" err="1"/>
              <a:t>typically</a:t>
            </a:r>
            <a:r>
              <a:rPr lang="hu-HU" dirty="0"/>
              <a:t> </a:t>
            </a:r>
            <a:r>
              <a:rPr lang="hu-HU" dirty="0" err="1"/>
              <a:t>it</a:t>
            </a:r>
            <a:r>
              <a:rPr lang="hu-HU" dirty="0"/>
              <a:t> is </a:t>
            </a:r>
            <a:r>
              <a:rPr lang="hu-HU" dirty="0" err="1"/>
              <a:t>the</a:t>
            </a:r>
            <a:r>
              <a:rPr lang="hu-HU" dirty="0"/>
              <a:t> </a:t>
            </a:r>
            <a:r>
              <a:rPr lang="hu-HU" dirty="0" err="1"/>
              <a:t>model</a:t>
            </a:r>
            <a:r>
              <a:rPr lang="hu-HU" dirty="0"/>
              <a:t> </a:t>
            </a:r>
            <a:r>
              <a:rPr lang="hu-HU" dirty="0" err="1"/>
              <a:t>transformation</a:t>
            </a:r>
            <a:endParaRPr lang="hu-HU" dirty="0"/>
          </a:p>
          <a:p>
            <a:pPr lvl="2"/>
            <a:r>
              <a:rPr lang="hu-HU" dirty="0" err="1"/>
              <a:t>position</a:t>
            </a:r>
            <a:endParaRPr lang="hu-HU" dirty="0"/>
          </a:p>
          <a:p>
            <a:pPr lvl="2"/>
            <a:r>
              <a:rPr lang="hu-HU" dirty="0" err="1"/>
              <a:t>orientation</a:t>
            </a:r>
            <a:r>
              <a:rPr lang="en-US" dirty="0"/>
              <a:t> </a:t>
            </a:r>
            <a:endParaRPr lang="hu-HU" dirty="0"/>
          </a:p>
          <a:p>
            <a:pPr lvl="1"/>
            <a:r>
              <a:rPr lang="hu-HU" dirty="0" err="1"/>
              <a:t>moving</a:t>
            </a:r>
            <a:r>
              <a:rPr lang="hu-HU" dirty="0"/>
              <a:t> </a:t>
            </a:r>
            <a:r>
              <a:rPr lang="hu-HU" dirty="0" err="1"/>
              <a:t>rigid</a:t>
            </a:r>
            <a:r>
              <a:rPr lang="hu-HU" dirty="0"/>
              <a:t> </a:t>
            </a:r>
            <a:r>
              <a:rPr lang="hu-HU" dirty="0" err="1"/>
              <a:t>bodies</a:t>
            </a:r>
            <a:endParaRPr lang="hu-HU" dirty="0"/>
          </a:p>
          <a:p>
            <a:r>
              <a:rPr lang="hu-HU" dirty="0" err="1"/>
              <a:t>how</a:t>
            </a:r>
            <a:r>
              <a:rPr lang="hu-HU" dirty="0"/>
              <a:t> </a:t>
            </a:r>
            <a:r>
              <a:rPr lang="hu-HU" dirty="0" err="1"/>
              <a:t>to</a:t>
            </a:r>
            <a:r>
              <a:rPr lang="hu-HU" dirty="0"/>
              <a:t> </a:t>
            </a:r>
            <a:r>
              <a:rPr lang="hu-HU" dirty="0" err="1"/>
              <a:t>specify</a:t>
            </a:r>
            <a:r>
              <a:rPr lang="hu-HU" dirty="0"/>
              <a:t> </a:t>
            </a:r>
            <a:r>
              <a:rPr lang="hu-HU" dirty="0" err="1"/>
              <a:t>time</a:t>
            </a:r>
            <a:r>
              <a:rPr lang="hu-HU" dirty="0"/>
              <a:t> </a:t>
            </a:r>
            <a:r>
              <a:rPr lang="hu-HU" dirty="0" err="1"/>
              <a:t>dependence</a:t>
            </a:r>
            <a:r>
              <a:rPr lang="hu-HU" dirty="0"/>
              <a:t>?</a:t>
            </a:r>
          </a:p>
          <a:p>
            <a:pPr lvl="1"/>
            <a:r>
              <a:rPr lang="hu-HU" dirty="0" err="1"/>
              <a:t>with</a:t>
            </a:r>
            <a:r>
              <a:rPr lang="hu-HU" dirty="0"/>
              <a:t> a formula, </a:t>
            </a:r>
            <a:r>
              <a:rPr lang="hu-HU" dirty="0" err="1"/>
              <a:t>as</a:t>
            </a:r>
            <a:r>
              <a:rPr lang="hu-HU" dirty="0"/>
              <a:t> a </a:t>
            </a:r>
            <a:r>
              <a:rPr lang="hu-HU" dirty="0" err="1"/>
              <a:t>curve</a:t>
            </a:r>
            <a:r>
              <a:rPr lang="hu-HU" dirty="0"/>
              <a:t>, </a:t>
            </a:r>
            <a:r>
              <a:rPr lang="hu-HU" dirty="0" err="1"/>
              <a:t>motion</a:t>
            </a:r>
            <a:r>
              <a:rPr lang="hu-HU" dirty="0"/>
              <a:t> </a:t>
            </a:r>
            <a:r>
              <a:rPr lang="hu-HU" dirty="0" err="1"/>
              <a:t>capture</a:t>
            </a:r>
            <a:r>
              <a:rPr lang="hu-HU" dirty="0"/>
              <a:t>…</a:t>
            </a:r>
          </a:p>
          <a:p>
            <a:pPr lvl="1"/>
            <a:r>
              <a:rPr lang="hu-HU" dirty="0" err="1"/>
              <a:t>simulation</a:t>
            </a:r>
            <a:r>
              <a:rPr lang="hu-HU" dirty="0"/>
              <a:t> of </a:t>
            </a:r>
            <a:r>
              <a:rPr lang="hu-HU" dirty="0" err="1"/>
              <a:t>physics</a:t>
            </a:r>
            <a:r>
              <a:rPr lang="hu-HU" dirty="0"/>
              <a:t>!</a:t>
            </a:r>
            <a:endParaRPr lang="en-US" dirty="0"/>
          </a:p>
        </p:txBody>
      </p:sp>
    </p:spTree>
    <p:extLst>
      <p:ext uri="{BB962C8B-B14F-4D97-AF65-F5344CB8AC3E}">
        <p14:creationId xmlns:p14="http://schemas.microsoft.com/office/powerpoint/2010/main" val="345734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need</a:t>
            </a:r>
          </a:p>
        </p:txBody>
      </p:sp>
      <p:sp>
        <p:nvSpPr>
          <p:cNvPr id="3" name="Content Placeholder 2"/>
          <p:cNvSpPr>
            <a:spLocks noGrp="1"/>
          </p:cNvSpPr>
          <p:nvPr>
            <p:ph idx="1"/>
          </p:nvPr>
        </p:nvSpPr>
        <p:spPr/>
        <p:txBody>
          <a:bodyPr/>
          <a:lstStyle/>
          <a:p>
            <a:r>
              <a:rPr lang="en-US" dirty="0"/>
              <a:t>physical properties to store, compute, and simulate</a:t>
            </a:r>
          </a:p>
          <a:p>
            <a:endParaRPr lang="en-US" dirty="0"/>
          </a:p>
          <a:p>
            <a:endParaRPr lang="en-US" dirty="0"/>
          </a:p>
          <a:p>
            <a:r>
              <a:rPr lang="en-US" dirty="0"/>
              <a:t>laws</a:t>
            </a:r>
          </a:p>
          <a:p>
            <a:endParaRPr lang="en-US" dirty="0"/>
          </a:p>
          <a:p>
            <a:endParaRPr lang="en-US"/>
          </a:p>
          <a:p>
            <a:r>
              <a:rPr lang="en-US"/>
              <a:t>ways </a:t>
            </a:r>
            <a:r>
              <a:rPr lang="en-US" dirty="0"/>
              <a:t>to solve laws for properties on the computer</a:t>
            </a:r>
          </a:p>
        </p:txBody>
      </p:sp>
    </p:spTree>
    <p:extLst>
      <p:ext uri="{BB962C8B-B14F-4D97-AF65-F5344CB8AC3E}">
        <p14:creationId xmlns:p14="http://schemas.microsoft.com/office/powerpoint/2010/main" val="340836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3773765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63.5228"/>
  <p:tag name="ORIGINALWIDTH" val="1770.2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_a \cdot \uvec{n} + |\rvec{J}| m^{-1}_a = &#10;\rvec{v}_b \cdot \uvec{n} - |\rvec{J}| m^{-1}_b&#10;$$&#10;&#10;\end{document}"/>
  <p:tag name="IGUANATEXSIZE" val="32"/>
  <p:tag name="IGUANATEXCURSOR" val="858"/>
  <p:tag name="TRANSPARENCY" val="True"/>
  <p:tag name="FILENAME" val=""/>
  <p:tag name="INPUTTYPE" val="0"/>
  <p:tag name="LATEXENGINEID" val="1"/>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11.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12.xml><?xml version="1.0" encoding="utf-8"?>
<p:tagLst xmlns:a="http://schemas.openxmlformats.org/drawingml/2006/main" xmlns:r="http://schemas.openxmlformats.org/officeDocument/2006/relationships" xmlns:p="http://schemas.openxmlformats.org/presentationml/2006/main">
  <p:tag name="ORIGINALHEIGHT" val="136.5191"/>
  <p:tag name="ORIGINALWIDTH" val="1383.9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a_\idx{x}b_\idx{x} + a_\idx{y}b_\idx{y} + a_\idx{z}b_\idx{z}&#10;$$&#10;&#10;\end{document}"/>
  <p:tag name="IGUANATEXSIZE" val="32"/>
  <p:tag name="IGUANATEXCURSOR" val="865"/>
</p:tagLst>
</file>

<file path=ppt/tags/tag13.xml><?xml version="1.0" encoding="utf-8"?>
<p:tagLst xmlns:a="http://schemas.openxmlformats.org/drawingml/2006/main" xmlns:r="http://schemas.openxmlformats.org/officeDocument/2006/relationships" xmlns:p="http://schemas.openxmlformats.org/presentationml/2006/main">
  <p:tag name="ORIGINALHEIGHT" val="129.7681"/>
  <p:tag name="ORIGINALWIDTH" val="970.63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rvec{b}| \cos \theta&#10;$$&#10;&#10;\end{document}"/>
  <p:tag name="IGUANATEXSIZE" val="32"/>
  <p:tag name="IGUANATEXCURSOR" val="839"/>
</p:tagLst>
</file>

<file path=ppt/tags/tag14.xml><?xml version="1.0" encoding="utf-8"?>
<p:tagLst xmlns:a="http://schemas.openxmlformats.org/drawingml/2006/main" xmlns:r="http://schemas.openxmlformats.org/officeDocument/2006/relationships" xmlns:p="http://schemas.openxmlformats.org/presentationml/2006/main">
  <p:tag name="ORIGINALHEIGHT" val="92.26292"/>
  <p:tag name="ORIGINALWIDTH" val="621.08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b} \cdot \rvec{a}&#10;$$&#10;&#10;\end{document}"/>
  <p:tag name="IGUANATEXSIZE" val="32"/>
  <p:tag name="IGUANATEXCURSOR" val="828"/>
  <p:tag name="TRANSPARENCY" val="True"/>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29.7681"/>
  <p:tag name="ORIGINALWIDTH" val="1303.6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cdot \rvec{c} = \rvec{a} \cdot ( \rvec{b} + \rvec{c} )&#10;$$&#10;&#10;\end{document}"/>
  <p:tag name="IGUANATEXSIZE" val="32"/>
  <p:tag name="IGUANATEXCURSOR" val="871"/>
  <p:tag name="TRANSPARENCY" val="True"/>
  <p:tag name="FILENAME" val=""/>
  <p:tag name="INPUTTYPE" val="0"/>
  <p:tag name="LATEXENGINEID" val="1"/>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29.7681"/>
  <p:tag name="ORIGINALWIDTH" val="925.62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cdot \rvec{b} = s (\rvec{a} \cdot \rvec{b})&#10;$$&#10;&#10;\end{document}"/>
  <p:tag name="IGUANATEXSIZE" val="32"/>
  <p:tag name="IGUANATEXCURSOR" val="836"/>
  <p:tag name="TRANSPARENCY" val="True"/>
  <p:tag name="FILENAME" val=""/>
  <p:tag name="INPUTTYPE" val="0"/>
  <p:tag name="LATEXENGINEID" val="1"/>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93.60811"/>
  <p:tag name="ORIGINALWIDTH" val="664.857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color{red}&#10;\usefont{T1}{whipsmart}{m}{n}&#10;part of $\rvec{v}$ along $\uvec{n}$&#10;\end{document}"/>
  <p:tag name="IGUANATEXSIZE" val="44"/>
  <p:tag name="IGUANATEXCURSOR" val="925"/>
  <p:tag name="TRANSPARENCY" val="True"/>
  <p:tag name="FILENAME" val=""/>
  <p:tag name="INPUTTYPE" val="0"/>
  <p:tag name="LATEXENGINEID" val="1"/>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1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2.xml><?xml version="1.0" encoding="utf-8"?>
<p:tagLst xmlns:a="http://schemas.openxmlformats.org/drawingml/2006/main" xmlns:r="http://schemas.openxmlformats.org/officeDocument/2006/relationships" xmlns:p="http://schemas.openxmlformats.org/presentationml/2006/main">
  <p:tag name="ORIGINALHEIGHT" val="223.5312"/>
  <p:tag name="ORIGINALWIDTH" val="1746.2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left( m^{-1}_a +  m^{-1}_b \right)&#10;=&#10;\left( \rvec{v}_b - \rvec{v}_a \right) \cdot \uvec{n}&#10;$$&#10;&#10;\end{document}"/>
  <p:tag name="IGUANATEXSIZE" val="32"/>
  <p:tag name="IGUANATEXCURSOR" val="859"/>
  <p:tag name="TRANSPARENCY" val="True"/>
  <p:tag name="FILENAME" val=""/>
  <p:tag name="INPUTTYPE" val="0"/>
  <p:tag name="LATEXENGINEID" val="1"/>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21.xml><?xml version="1.0" encoding="utf-8"?>
<p:tagLst xmlns:a="http://schemas.openxmlformats.org/drawingml/2006/main" xmlns:r="http://schemas.openxmlformats.org/officeDocument/2006/relationships" xmlns:p="http://schemas.openxmlformats.org/presentationml/2006/main">
  <p:tag name="ORIGINALHEIGHT" val="114.0159"/>
  <p:tag name="ORIGINALWIDTH" val="102.01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10;$$&#10;&#10;\end{document}"/>
  <p:tag name="IGUANATEXSIZE" val="32"/>
  <p:tag name="IGUANATEXCURSOR" val="809"/>
</p:tagLst>
</file>

<file path=ppt/tags/tag22.xml><?xml version="1.0" encoding="utf-8"?>
<p:tagLst xmlns:a="http://schemas.openxmlformats.org/drawingml/2006/main" xmlns:r="http://schemas.openxmlformats.org/officeDocument/2006/relationships" xmlns:p="http://schemas.openxmlformats.org/presentationml/2006/main">
  <p:tag name="ORIGINALHEIGHT" val="84.01173"/>
  <p:tag name="ORIGINALWIDTH" val="136.5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erp&#10;$$&#10;&#10;\end{document}"/>
  <p:tag name="IGUANATEXSIZE" val="32"/>
  <p:tag name="IGUANATEXCURSOR" val="806"/>
</p:tagLst>
</file>

<file path=ppt/tags/tag23.xml><?xml version="1.0" encoding="utf-8"?>
<p:tagLst xmlns:a="http://schemas.openxmlformats.org/drawingml/2006/main" xmlns:r="http://schemas.openxmlformats.org/officeDocument/2006/relationships" xmlns:p="http://schemas.openxmlformats.org/presentationml/2006/main">
  <p:tag name="ORIGINALHEIGHT" val="229.532"/>
  <p:tag name="ORIGINALWIDTH" val="1952.5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left| \rvec{v}_\parallel \right| = |\rvec{v}| \cos \theta = |\rvec{v} | | \uvec{n}| \cos \theta = \rvec{v} \cdot \uvec{n}&#10;$$&#10;&#10;\end{document}"/>
  <p:tag name="IGUANATEXSIZE" val="32"/>
  <p:tag name="IGUANATEXCURSOR" val="914"/>
</p:tagLst>
</file>

<file path=ppt/tags/tag24.xml><?xml version="1.0" encoding="utf-8"?>
<p:tagLst xmlns:a="http://schemas.openxmlformats.org/drawingml/2006/main" xmlns:r="http://schemas.openxmlformats.org/officeDocument/2006/relationships" xmlns:p="http://schemas.openxmlformats.org/presentationml/2006/main">
  <p:tag name="ORIGINALHEIGHT" val="129.7681"/>
  <p:tag name="ORIGINALWIDTH" val="360.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1&#10;$$&#10;&#10;\end{document}"/>
  <p:tag name="IGUANATEXSIZE" val="32"/>
  <p:tag name="IGUANATEXCURSOR" val="794"/>
</p:tagLst>
</file>

<file path=ppt/tags/tag25.xml><?xml version="1.0" encoding="utf-8"?>
<p:tagLst xmlns:a="http://schemas.openxmlformats.org/drawingml/2006/main" xmlns:r="http://schemas.openxmlformats.org/officeDocument/2006/relationships" xmlns:p="http://schemas.openxmlformats.org/presentationml/2006/main">
  <p:tag name="ORIGINALHEIGHT" val="229.532"/>
  <p:tag name="ORIGINALWIDTH" val="584.33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 = \uvec{n} \left| \rvec{v}_\parallel \right|&#10;$$&#10;&#10;\end{document}"/>
  <p:tag name="IGUANATEXSIZE" val="32"/>
  <p:tag name="IGUANATEXCURSOR" val="848"/>
</p:tagLst>
</file>

<file path=ppt/tags/tag26.xml><?xml version="1.0" encoding="utf-8"?>
<p:tagLst xmlns:a="http://schemas.openxmlformats.org/drawingml/2006/main" xmlns:r="http://schemas.openxmlformats.org/officeDocument/2006/relationships" xmlns:p="http://schemas.openxmlformats.org/presentationml/2006/main">
  <p:tag name="ORIGINALHEIGHT" val="148.5207"/>
  <p:tag name="ORIGINALWIDTH" val="1374.1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cos \theta = |\uvec{n}| |\uvec{l}| \cos \theta = \uvec{n} \cdot \uvec{l}&#10;$$&#10;&#10;\end{document}"/>
  <p:tag name="IGUANATEXSIZE" val="32"/>
  <p:tag name="IGUANATEXCURSOR" val="865"/>
</p:tagLst>
</file>

<file path=ppt/tags/tag27.xml><?xml version="1.0" encoding="utf-8"?>
<p:tagLst xmlns:a="http://schemas.openxmlformats.org/drawingml/2006/main" xmlns:r="http://schemas.openxmlformats.org/officeDocument/2006/relationships" xmlns:p="http://schemas.openxmlformats.org/presentationml/2006/main">
  <p:tag name="ORIGINALHEIGHT" val="148.5207"/>
  <p:tag name="ORIGINALWIDTH" val="660.09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uvec{l}| = 1&#10;$$&#10;&#10;\end{document}"/>
  <p:tag name="IGUANATEXSIZE" val="32"/>
  <p:tag name="IGUANATEXCURSOR" val="808"/>
</p:tagLst>
</file>

<file path=ppt/tags/tag28.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2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3.xml><?xml version="1.0" encoding="utf-8"?>
<p:tagLst xmlns:a="http://schemas.openxmlformats.org/drawingml/2006/main" xmlns:r="http://schemas.openxmlformats.org/officeDocument/2006/relationships" xmlns:p="http://schemas.openxmlformats.org/presentationml/2006/main">
  <p:tag name="ORIGINALHEIGHT" val="330.7961"/>
  <p:tag name="ORIGINALWIDTH" val="974.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10;=&#10;\frac{\left( \rvec{v}_b - \rvec{v}_a \right) \cdot \uvec{n}}&#10;{ m_a^{-1} + m_b^{-1}}&#10;$$&#10;&#10;\end{document}"/>
  <p:tag name="IGUANATEXSIZE" val="32"/>
  <p:tag name="IGUANATEXCURSOR" val="821"/>
  <p:tag name="TRANSPARENCY" val="True"/>
  <p:tag name="FILENAME" val=""/>
  <p:tag name="INPUTTYPE" val="0"/>
  <p:tag name="LATEXENGINEID" val="1"/>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4.xml><?xml version="1.0" encoding="utf-8"?>
<p:tagLst xmlns:a="http://schemas.openxmlformats.org/drawingml/2006/main" xmlns:r="http://schemas.openxmlformats.org/officeDocument/2006/relationships" xmlns:p="http://schemas.openxmlformats.org/presentationml/2006/main">
  <p:tag name="ORIGINALHEIGHT" val="129.7681"/>
  <p:tag name="ORIGINALWIDTH" val="354.04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1 + \epsilon \right)&#10;$$&#10;\end{document}"/>
  <p:tag name="IGUANATEXSIZE" val="32"/>
  <p:tag name="IGUANATEXCURSOR" val="792"/>
  <p:tag name="TRANSPARENCY" val="True"/>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38.7694"/>
  <p:tag name="ORIGINALWIDTH" val="1098.9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 = -\omega R&#10;$$&#10;&#10;\end{document}"/>
  <p:tag name="IGUANATEXSIZE" val="32"/>
  <p:tag name="IGUANATEXCURSOR" val="809"/>
  <p:tag name="TRANSPARENCY" val="True"/>
  <p:tag name="FILENAME" val=""/>
  <p:tag name="INPUTTYPE" val="0"/>
  <p:tag name="LATEXENGINEID" val="1"/>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12.5157"/>
  <p:tag name="ORIGINALWIDTH" val="630.0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10;$$&#10;&#10;\end{document}"/>
  <p:tag name="IGUANATEXSIZE" val="32"/>
  <p:tag name="IGUANATEXCURSOR" val="805"/>
  <p:tag name="TRANSPARENCY" val="True"/>
  <p:tag name="FILENAME" val=""/>
  <p:tag name="INPUTTYPE" val="0"/>
  <p:tag name="LATEXENGINEID" val="1"/>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86.26205"/>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10;$$&#10;&#10;\end{document}"/>
  <p:tag name="IGUANATEXSIZE" val="32"/>
  <p:tag name="IGUANATEXCURSOR" val="781"/>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61.50858"/>
  <p:tag name="ORIGINALWIDTH" val="87.7622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786"/>
  <p:tag name="TRANSPARENCY" val="True"/>
  <p:tag name="FILENAME" val=""/>
  <p:tag name="INPUTTYPE" val="0"/>
  <p:tag name="LATEXENGINEID" val="1"/>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49875</TotalTime>
  <Words>4335</Words>
  <Application>Microsoft Office PowerPoint</Application>
  <PresentationFormat>Widescreen</PresentationFormat>
  <Paragraphs>549</Paragraphs>
  <Slides>65</Slides>
  <Notes>11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65</vt:i4>
      </vt:variant>
    </vt:vector>
  </HeadingPairs>
  <TitlesOfParts>
    <vt:vector size="79" baseType="lpstr">
      <vt:lpstr>Arial</vt:lpstr>
      <vt:lpstr>Calibri</vt:lpstr>
      <vt:lpstr>Consolas</vt:lpstr>
      <vt:lpstr>Corbel</vt:lpstr>
      <vt:lpstr>Courier New</vt:lpstr>
      <vt:lpstr>Orthodox Herbertarian</vt:lpstr>
      <vt:lpstr>Symbol</vt:lpstr>
      <vt:lpstr>Times New Roman</vt:lpstr>
      <vt:lpstr>Whipsmart</vt:lpstr>
      <vt:lpstr>Xolonium</vt:lpstr>
      <vt:lpstr>Office Theme</vt:lpstr>
      <vt:lpstr>1_Office Theme</vt:lpstr>
      <vt:lpstr>Bitkép alakzat</vt:lpstr>
      <vt:lpstr>Klip</vt:lpstr>
      <vt:lpstr>Computer Graphics Game Physics</vt:lpstr>
      <vt:lpstr>Virtual reality</vt:lpstr>
      <vt:lpstr>Game issues</vt:lpstr>
      <vt:lpstr>Object / GameObject / Entity</vt:lpstr>
      <vt:lpstr>Scene / Virtual world</vt:lpstr>
      <vt:lpstr>Scene operations</vt:lpstr>
      <vt:lpstr>Animation</vt:lpstr>
      <vt:lpstr>We need</vt:lpstr>
      <vt:lpstr>The physical properties of a rigid body</vt:lpstr>
      <vt:lpstr>Changing position directly</vt:lpstr>
      <vt:lpstr>The physical properties of a rigid body</vt:lpstr>
      <vt:lpstr>Newtonian equations of motion</vt:lpstr>
      <vt:lpstr>Euler integration</vt:lpstr>
      <vt:lpstr>The physical properties of a rigid body</vt:lpstr>
      <vt:lpstr>Euler for translation</vt:lpstr>
      <vt:lpstr>Animation of position with velocity</vt:lpstr>
      <vt:lpstr>Changing velocity directly</vt:lpstr>
      <vt:lpstr>Newtonian laws of motion</vt:lpstr>
      <vt:lpstr>Euler integration with acceleration</vt:lpstr>
      <vt:lpstr>Animation of position with velocity</vt:lpstr>
      <vt:lpstr>Changing force (acceleration) directly</vt:lpstr>
      <vt:lpstr>Drag [constant time step]</vt:lpstr>
      <vt:lpstr>Drag</vt:lpstr>
      <vt:lpstr>Drag</vt:lpstr>
      <vt:lpstr>The physical properties of a rigid body</vt:lpstr>
      <vt:lpstr>Newton for 2D rotation</vt:lpstr>
      <vt:lpstr>Euler for 2D rotation</vt:lpstr>
      <vt:lpstr>Animation of orientation</vt:lpstr>
      <vt:lpstr>Physical simulation of rotation independent of orientation</vt:lpstr>
      <vt:lpstr>This is physically correct, but…</vt:lpstr>
      <vt:lpstr>Linear drag for separated velocity components</vt:lpstr>
      <vt:lpstr>GameObject move</vt:lpstr>
      <vt:lpstr>GameObject::move</vt:lpstr>
      <vt:lpstr>Scene</vt:lpstr>
      <vt:lpstr>Acceleration (pseudocode)</vt:lpstr>
      <vt:lpstr>Velocity and orientation are independent</vt:lpstr>
      <vt:lpstr>Tasks</vt:lpstr>
      <vt:lpstr>Physical simulation</vt:lpstr>
      <vt:lpstr>Expected</vt:lpstr>
      <vt:lpstr>Rotation</vt:lpstr>
      <vt:lpstr>Control</vt:lpstr>
      <vt:lpstr>Expected result</vt:lpstr>
      <vt:lpstr>Drag</vt:lpstr>
      <vt:lpstr>Directional drag</vt:lpstr>
      <vt:lpstr>Collision detector for slow objects</vt:lpstr>
      <vt:lpstr>Collision response</vt:lpstr>
      <vt:lpstr>Collision detection for two spheres</vt:lpstr>
      <vt:lpstr>Elastic and inelastic collisions</vt:lpstr>
      <vt:lpstr>Simple case: ball and static wall</vt:lpstr>
      <vt:lpstr>Collision response: non-elastic impulse </vt:lpstr>
      <vt:lpstr>More fun with collisions</vt:lpstr>
      <vt:lpstr>Collisions</vt:lpstr>
      <vt:lpstr>Friction</vt:lpstr>
      <vt:lpstr>GameObjects with parent</vt:lpstr>
      <vt:lpstr>Parent object implementation</vt:lpstr>
      <vt:lpstr>Parent object use cases</vt:lpstr>
      <vt:lpstr>Orientation from velocity</vt:lpstr>
      <vt:lpstr>Rolling objects</vt:lpstr>
      <vt:lpstr>AI</vt:lpstr>
      <vt:lpstr>Dot product (scalar product)</vt:lpstr>
      <vt:lpstr>The dot product is commutative</vt:lpstr>
      <vt:lpstr>The dot product is distributive over addition</vt:lpstr>
      <vt:lpstr>The dot product homogeneous under scaling</vt:lpstr>
      <vt:lpstr>Dot product use case:</vt:lpstr>
      <vt:lpstr>Dot product use case: cosine of angle between two directions</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299</cp:revision>
  <dcterms:created xsi:type="dcterms:W3CDTF">2014-12-27T20:04:49Z</dcterms:created>
  <dcterms:modified xsi:type="dcterms:W3CDTF">2021-03-20T06:53:30Z</dcterms:modified>
</cp:coreProperties>
</file>