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37" r:id="rId2"/>
    <p:sldId id="586" r:id="rId3"/>
    <p:sldId id="587" r:id="rId4"/>
    <p:sldId id="588" r:id="rId5"/>
    <p:sldId id="439" r:id="rId6"/>
    <p:sldId id="441" r:id="rId7"/>
    <p:sldId id="354" r:id="rId8"/>
    <p:sldId id="335" r:id="rId9"/>
    <p:sldId id="443" r:id="rId10"/>
    <p:sldId id="337" r:id="rId11"/>
    <p:sldId id="336" r:id="rId12"/>
    <p:sldId id="338" r:id="rId13"/>
    <p:sldId id="339" r:id="rId14"/>
    <p:sldId id="451" r:id="rId15"/>
    <p:sldId id="452" r:id="rId16"/>
    <p:sldId id="454" r:id="rId17"/>
    <p:sldId id="453" r:id="rId18"/>
    <p:sldId id="45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120" d="100"/>
          <a:sy n="120" d="100"/>
        </p:scale>
        <p:origin x="120" y="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Computer Graphics</a:t>
            </a:r>
            <a:br>
              <a:rPr lang="en-US" dirty="0"/>
            </a:br>
            <a:r>
              <a:rPr lang="hu-HU" dirty="0" err="1"/>
              <a:t>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László Szécsi  </a:t>
            </a:r>
            <a:r>
              <a:rPr lang="en-US" altLang="en-US" dirty="0" err="1"/>
              <a:t>szecsi</a:t>
            </a:r>
            <a:r>
              <a:rPr lang="hu-HU" altLang="en-US" dirty="0"/>
              <a:t>@iit.bme.hu</a:t>
            </a:r>
          </a:p>
          <a:p>
            <a:r>
              <a:rPr lang="hu-HU" altLang="en-US" dirty="0"/>
              <a:t>AIT</a:t>
            </a:r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MultiMesh.kt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materials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&lt;Material&gt;,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geometries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&lt;Geometry&gt;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multiMesh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materials.size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!=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geometries.size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throw Error</a:t>
            </a:r>
            <a:r>
              <a:rPr lang="en-US" sz="11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("</a:t>
            </a:r>
            <a:r>
              <a:rPr lang="en-US" sz="11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MultiMesh</a:t>
            </a:r>
            <a:r>
              <a:rPr lang="en-US" sz="11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has ${</a:t>
            </a:r>
            <a:r>
              <a:rPr lang="en-US" sz="11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geometries.size</a:t>
            </a:r>
            <a:r>
              <a:rPr lang="en-US" sz="11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 geometries, but ${</a:t>
            </a:r>
            <a:r>
              <a:rPr lang="en-US" sz="11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materials.size</a:t>
            </a:r>
            <a:r>
              <a:rPr lang="en-US" sz="11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 materials were provided."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Array&lt;Mesh&gt;(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Mesh(materials[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geometries[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cxnSpLocks/>
            <a:stCxn id="5" idx="1"/>
          </p:cNvCxnSpPr>
          <p:nvPr/>
        </p:nvCxnSpPr>
        <p:spPr>
          <a:xfrm flipH="1">
            <a:off x="5000628" y="1497929"/>
            <a:ext cx="2230666" cy="641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31294" y="1174763"/>
            <a:ext cx="298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same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number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of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materials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and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geometries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A99EA4-0C97-4380-83C5-015E16882F8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850908" y="1821094"/>
            <a:ext cx="2873452" cy="2284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E314B8-CB88-41F1-BB29-830A3424CAB7}"/>
              </a:ext>
            </a:extLst>
          </p:cNvPr>
          <p:cNvSpPr txBox="1"/>
          <p:nvPr/>
        </p:nvSpPr>
        <p:spPr>
          <a:xfrm>
            <a:off x="7231294" y="6123542"/>
            <a:ext cx="298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our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compnents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are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meshes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821D50-F66D-4839-AF96-DE5520D4B787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996286" y="5837704"/>
            <a:ext cx="235008" cy="470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0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org.w3c.xhr.XMLHttpRequest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org.w3c.dom.events.*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kotlinx.serialization.json.*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texturecoords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5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WebGL2RenderingContext,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overrideMimeType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sz="16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application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hu-HU" sz="16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"GET"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onloadend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ignoreUnknownKeys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decodeFromString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serializer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responseText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-&gt;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jsonModel.meshes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Unit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!!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cxnSpLocks/>
            <a:stCxn id="5" idx="2"/>
          </p:cNvCxnSpPr>
          <p:nvPr/>
        </p:nvCxnSpPr>
        <p:spPr>
          <a:xfrm flipH="1">
            <a:off x="4220547" y="1813412"/>
            <a:ext cx="2856338" cy="65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11007" y="1444080"/>
            <a:ext cx="19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from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this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string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80288" y="2011432"/>
            <a:ext cx="22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make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these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cxnSpLocks/>
            <a:stCxn id="9" idx="1"/>
          </p:cNvCxnSpPr>
          <p:nvPr/>
        </p:nvCxnSpPr>
        <p:spPr>
          <a:xfrm flipH="1">
            <a:off x="6450564" y="2196098"/>
            <a:ext cx="1029725" cy="276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37490" y="5132960"/>
            <a:ext cx="22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fill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array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2866028" y="5132960"/>
            <a:ext cx="271462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90158" y="5118317"/>
            <a:ext cx="261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mesh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geometry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given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in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JSON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object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8" name="Straight Arrow Connector 17"/>
          <p:cNvCxnSpPr>
            <a:cxnSpLocks/>
            <a:stCxn id="17" idx="1"/>
          </p:cNvCxnSpPr>
          <p:nvPr/>
        </p:nvCxnSpPr>
        <p:spPr>
          <a:xfrm flipH="1" flipV="1">
            <a:off x="6718696" y="5118317"/>
            <a:ext cx="271462" cy="32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GameObject.kt</a:t>
            </a:r>
            <a:r>
              <a:rPr lang="hu-HU" sz="3200" dirty="0"/>
              <a:t> – 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MultiMesh</a:t>
            </a:r>
            <a:r>
              <a:rPr lang="hu-HU" sz="3200" dirty="0"/>
              <a:t> is </a:t>
            </a:r>
            <a:r>
              <a:rPr lang="hu-HU" sz="3200" dirty="0" err="1"/>
              <a:t>allowed</a:t>
            </a:r>
            <a:r>
              <a:rPr lang="hu-HU" sz="3200" dirty="0"/>
              <a:t> </a:t>
            </a:r>
            <a:r>
              <a:rPr lang="hu-HU" sz="3200" dirty="0" err="1"/>
              <a:t>as</a:t>
            </a:r>
            <a:r>
              <a:rPr lang="hu-HU" sz="3200" dirty="0"/>
              <a:t>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lang="hu-HU" sz="3200" dirty="0" err="1"/>
              <a:t>child</a:t>
            </a:r>
            <a:r>
              <a:rPr lang="hu-HU" sz="3200" dirty="0"/>
              <a:t> </a:t>
            </a:r>
            <a:r>
              <a:rPr lang="hu-HU" sz="3200" dirty="0" err="1"/>
              <a:t>component</a:t>
            </a:r>
            <a:r>
              <a:rPr lang="hu-HU" sz="3200" dirty="0"/>
              <a:t>, </a:t>
            </a:r>
            <a:r>
              <a:rPr lang="hu-HU" sz="3200" dirty="0" err="1"/>
              <a:t>not</a:t>
            </a:r>
            <a:r>
              <a:rPr lang="hu-HU" sz="3200" dirty="0"/>
              <a:t> </a:t>
            </a:r>
            <a:r>
              <a:rPr lang="hu-HU" sz="3200" dirty="0" err="1"/>
              <a:t>only</a:t>
            </a:r>
            <a:r>
              <a:rPr lang="hu-HU" sz="3200" dirty="0"/>
              <a:t> 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class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Vec3 = Vec3.zeros.clone(),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0.0f,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Vec3 = Vec3.ones.clone()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) : </a:t>
            </a:r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{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38302" y="2439233"/>
            <a:ext cx="240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this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could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be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anything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760244" y="2623899"/>
            <a:ext cx="1778058" cy="853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95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MultiMesh</a:t>
            </a:r>
            <a:r>
              <a:rPr lang="en-US" dirty="0"/>
              <a:t> to display 3D object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materials for both </a:t>
            </a:r>
            <a:r>
              <a:rPr lang="en-US" dirty="0" err="1"/>
              <a:t>submeshes</a:t>
            </a:r>
            <a:endParaRPr lang="en-US" dirty="0"/>
          </a:p>
          <a:p>
            <a:pPr lvl="1"/>
            <a:r>
              <a:rPr lang="en-US" dirty="0"/>
              <a:t>same program, different texture</a:t>
            </a:r>
          </a:p>
          <a:p>
            <a:r>
              <a:rPr lang="en-US" dirty="0"/>
              <a:t>create </a:t>
            </a:r>
            <a:r>
              <a:rPr lang="en-US" dirty="0" err="1"/>
              <a:t>MultiMesh</a:t>
            </a:r>
            <a:r>
              <a:rPr lang="en-US" dirty="0"/>
              <a:t>, pass array of materials</a:t>
            </a:r>
          </a:p>
          <a:p>
            <a:r>
              <a:rPr lang="en-US" dirty="0"/>
              <a:t>create game object using the multi mesh</a:t>
            </a:r>
          </a:p>
        </p:txBody>
      </p:sp>
    </p:spTree>
    <p:extLst>
      <p:ext uri="{BB962C8B-B14F-4D97-AF65-F5344CB8AC3E}">
        <p14:creationId xmlns:p14="http://schemas.microsoft.com/office/powerpoint/2010/main" val="134249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object that coincides with visible area shown (your camera may be different)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32" y="1676400"/>
            <a:ext cx="8136468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7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021" y="1245190"/>
            <a:ext cx="6236142" cy="350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Yaw-pitch-roll: a way to specify 3D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right-handed coordinates</a:t>
            </a:r>
            <a:endParaRPr lang="hu-HU" dirty="0"/>
          </a:p>
          <a:p>
            <a:r>
              <a:rPr lang="en-US" dirty="0"/>
              <a:t>main directions</a:t>
            </a:r>
            <a:endParaRPr lang="hu-HU" dirty="0"/>
          </a:p>
          <a:p>
            <a:pPr lvl="1"/>
            <a:r>
              <a:rPr lang="hu-HU" dirty="0"/>
              <a:t>x: </a:t>
            </a:r>
            <a:r>
              <a:rPr lang="en-US" dirty="0"/>
              <a:t>right</a:t>
            </a:r>
            <a:endParaRPr lang="hu-HU" dirty="0"/>
          </a:p>
          <a:p>
            <a:pPr lvl="1"/>
            <a:r>
              <a:rPr lang="hu-HU" dirty="0"/>
              <a:t>y: </a:t>
            </a:r>
            <a:r>
              <a:rPr lang="en-US" dirty="0"/>
              <a:t>up</a:t>
            </a:r>
            <a:endParaRPr lang="hu-HU" dirty="0"/>
          </a:p>
          <a:p>
            <a:pPr lvl="1"/>
            <a:r>
              <a:rPr lang="hu-HU" dirty="0"/>
              <a:t>z: </a:t>
            </a:r>
            <a:r>
              <a:rPr lang="en-US" dirty="0"/>
              <a:t>back </a:t>
            </a:r>
            <a:r>
              <a:rPr lang="hu-HU" dirty="0"/>
              <a:t>(</a:t>
            </a:r>
            <a:r>
              <a:rPr lang="en-US" dirty="0"/>
              <a:t>ahead is</a:t>
            </a:r>
            <a:r>
              <a:rPr lang="hu-HU" dirty="0"/>
              <a:t> </a:t>
            </a:r>
            <a:r>
              <a:rPr lang="hu-HU" dirty="0" err="1"/>
              <a:t>-z</a:t>
            </a:r>
            <a:r>
              <a:rPr lang="hu-HU" dirty="0"/>
              <a:t>)</a:t>
            </a:r>
          </a:p>
          <a:p>
            <a:r>
              <a:rPr lang="en-US" dirty="0"/>
              <a:t>rotation angles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yaw</a:t>
            </a:r>
            <a:r>
              <a:rPr lang="en-US" dirty="0"/>
              <a:t> – around y</a:t>
            </a:r>
          </a:p>
          <a:p>
            <a:pPr lvl="1"/>
            <a:r>
              <a:rPr lang="hu-HU" dirty="0" err="1"/>
              <a:t>pitch</a:t>
            </a:r>
            <a:r>
              <a:rPr lang="en-US" dirty="0"/>
              <a:t> – around x</a:t>
            </a:r>
            <a:endParaRPr lang="hu-HU" dirty="0"/>
          </a:p>
          <a:p>
            <a:pPr lvl="1"/>
            <a:r>
              <a:rPr lang="hu-HU" dirty="0"/>
              <a:t>roll</a:t>
            </a:r>
            <a:r>
              <a:rPr lang="en-US" dirty="0"/>
              <a:t> – around z</a:t>
            </a:r>
            <a:endParaRPr lang="hu-HU" dirty="0"/>
          </a:p>
        </p:txBody>
      </p:sp>
      <p:pic>
        <p:nvPicPr>
          <p:cNvPr id="1026" name="Picture 2" descr="https://upload.wikimedia.org/wikipedia/commons/thumb/5/54/Flight_dynamics_with_text.png/200px-Flight_dynamics_with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674" y="4753020"/>
            <a:ext cx="2881768" cy="216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.clipartfest.com/425cc26b1744ffcc08e322cdabdcbd51_jet-plane-clipart-fashionnow-toy-airplane-clipart_770-4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023" y="5470168"/>
            <a:ext cx="2315936" cy="13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994677" y="5775065"/>
            <a:ext cx="1383846" cy="4717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378524" y="4628436"/>
            <a:ext cx="1" cy="16183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78524" y="5840379"/>
            <a:ext cx="1124857" cy="4064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53667" y="5369618"/>
            <a:ext cx="330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Whipsmart" panose="020B0502030203050204" pitchFamily="34" charset="0"/>
              </a:rPr>
              <a:t>x</a:t>
            </a:r>
            <a:endParaRPr lang="en-US" sz="3200" dirty="0">
              <a:latin typeface="Whipsmart" panose="020B050203020305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7858" y="4404193"/>
            <a:ext cx="340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Whipsmart" panose="020B0502030203050204" pitchFamily="34" charset="0"/>
              </a:rPr>
              <a:t>y</a:t>
            </a:r>
            <a:endParaRPr lang="en-US" sz="3200" dirty="0">
              <a:latin typeface="Whipsmart" panose="020B0502030203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9254" y="5482678"/>
            <a:ext cx="32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Whipsmart" panose="020B0502030203050204" pitchFamily="34" charset="0"/>
              </a:rPr>
              <a:t>z</a:t>
            </a:r>
            <a:endParaRPr lang="en-US" sz="3200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19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rotation in </a:t>
            </a:r>
            <a:r>
              <a:rPr lang="en-US" dirty="0" err="1"/>
              <a:t>GameObject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roll, pitch, yaw replace orientation</a:t>
            </a:r>
          </a:p>
          <a:p>
            <a:r>
              <a:rPr lang="en-US" dirty="0"/>
              <a:t>in </a:t>
            </a:r>
            <a:r>
              <a:rPr lang="en-US" dirty="0" err="1"/>
              <a:t>GameObject#update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0243" y="1494064"/>
            <a:ext cx="11503478" cy="5363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modelMatrix.set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scale(scale).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rotate(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rotate(pitch, 1.0f, 0.0f, 0.0f).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rotate(yaw, 0.0f, 1.0f, 0.0f)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          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translate(position)</a:t>
            </a:r>
          </a:p>
        </p:txBody>
      </p:sp>
    </p:spTree>
    <p:extLst>
      <p:ext uri="{BB962C8B-B14F-4D97-AF65-F5344CB8AC3E}">
        <p14:creationId xmlns:p14="http://schemas.microsoft.com/office/powerpoint/2010/main" val="1797205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object fully visible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game object scale (approx. 0.1, 0.1, 0.1)</a:t>
            </a:r>
          </a:p>
          <a:p>
            <a:r>
              <a:rPr lang="en-US" dirty="0"/>
              <a:t>rotate (e.g. half 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/>
              <a:t> around the vertical axis)</a:t>
            </a:r>
          </a:p>
          <a:p>
            <a:endParaRPr lang="en-US" dirty="0"/>
          </a:p>
          <a:p>
            <a:r>
              <a:rPr lang="en-US" dirty="0"/>
              <a:t>enable depth testing to avoid further away parts showing through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gl.enable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hu-HU" dirty="0">
                <a:latin typeface="Consolas" panose="020B0609020204030204" pitchFamily="49" charset="0"/>
              </a:rPr>
              <a:t>GL</a:t>
            </a:r>
            <a:r>
              <a:rPr lang="en-US" dirty="0">
                <a:latin typeface="Consolas" panose="020B0609020204030204" pitchFamily="49" charset="0"/>
              </a:rPr>
              <a:t>.DEPTH_TEST)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/>
              <a:t>avoid</a:t>
            </a:r>
            <a:r>
              <a:rPr lang="hu-HU" dirty="0"/>
              <a:t> </a:t>
            </a:r>
            <a:r>
              <a:rPr lang="hu-HU" dirty="0" err="1"/>
              <a:t>transparency</a:t>
            </a:r>
            <a:endParaRPr lang="hu-HU" dirty="0"/>
          </a:p>
          <a:p>
            <a:pPr lvl="1"/>
            <a:r>
              <a:rPr lang="hu-HU" dirty="0" err="1"/>
              <a:t>either</a:t>
            </a:r>
            <a:r>
              <a:rPr lang="hu-HU" dirty="0"/>
              <a:t> </a:t>
            </a:r>
            <a:r>
              <a:rPr lang="hu-HU" dirty="0" err="1"/>
              <a:t>disable</a:t>
            </a:r>
            <a:r>
              <a:rPr lang="hu-HU" dirty="0"/>
              <a:t> </a:t>
            </a:r>
            <a:r>
              <a:rPr lang="hu-HU" dirty="0" err="1"/>
              <a:t>alpha</a:t>
            </a:r>
            <a:r>
              <a:rPr lang="hu-HU" dirty="0"/>
              <a:t> </a:t>
            </a:r>
            <a:r>
              <a:rPr lang="hu-HU" dirty="0" err="1"/>
              <a:t>blending</a:t>
            </a:r>
            <a:endParaRPr lang="hu-HU" dirty="0"/>
          </a:p>
          <a:p>
            <a:pPr lvl="1"/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sure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fragment</a:t>
            </a:r>
            <a:r>
              <a:rPr lang="hu-HU" dirty="0"/>
              <a:t> </a:t>
            </a:r>
            <a:r>
              <a:rPr lang="hu-HU" dirty="0" err="1"/>
              <a:t>shaders</a:t>
            </a:r>
            <a:r>
              <a:rPr lang="hu-HU" dirty="0"/>
              <a:t> </a:t>
            </a:r>
            <a:r>
              <a:rPr lang="hu-HU" dirty="0" err="1"/>
              <a:t>sets</a:t>
            </a:r>
            <a:r>
              <a:rPr lang="hu-HU" dirty="0"/>
              <a:t> unit </a:t>
            </a:r>
            <a:r>
              <a:rPr lang="hu-HU" dirty="0" err="1"/>
              <a:t>alpha</a:t>
            </a:r>
            <a:endParaRPr lang="hu-HU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71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Game </a:t>
            </a:r>
            <a:r>
              <a:rPr lang="hu-HU" dirty="0" err="1"/>
              <a:t>objects</a:t>
            </a:r>
            <a:r>
              <a:rPr lang="hu-HU" dirty="0"/>
              <a:t> and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geometries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4317" y="2777796"/>
            <a:ext cx="1798654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Whipsmart" panose="020B0502030203050204" pitchFamily="34" charset="0"/>
              </a:rPr>
              <a:t>GameObject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4318" y="4236803"/>
            <a:ext cx="1798653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model</a:t>
            </a:r>
            <a:r>
              <a:rPr lang="hu-HU" sz="2400" dirty="0">
                <a:latin typeface="Whipsmart" panose="020B0502030203050204" pitchFamily="34" charset="0"/>
              </a:rPr>
              <a:t>l</a:t>
            </a:r>
            <a:r>
              <a:rPr lang="en-US" sz="2400" dirty="0">
                <a:latin typeface="Whipsmart" panose="020B0502030203050204" pitchFamily="34" charset="0"/>
              </a:rPr>
              <a:t>m</a:t>
            </a:r>
            <a:r>
              <a:rPr lang="hu-HU" sz="2400" dirty="0">
                <a:latin typeface="Whipsmart" panose="020B0502030203050204" pitchFamily="34" charset="0"/>
              </a:rPr>
              <a:t>á</a:t>
            </a:r>
            <a:r>
              <a:rPr lang="en-US" sz="2400" dirty="0" err="1">
                <a:latin typeface="Whipsmart" panose="020B0502030203050204" pitchFamily="34" charset="0"/>
              </a:rPr>
              <a:t>trix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2473644" y="3846836"/>
            <a:ext cx="0" cy="3899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3850341" y="2777796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Mesh</a:t>
            </a: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>
            <a:off x="3372971" y="3312316"/>
            <a:ext cx="477370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3850341" y="4236803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Geometry</a:t>
            </a:r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4694144" y="3846836"/>
            <a:ext cx="0" cy="3899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 19"/>
          <p:cNvSpPr/>
          <p:nvPr/>
        </p:nvSpPr>
        <p:spPr>
          <a:xfrm>
            <a:off x="6109836" y="4230520"/>
            <a:ext cx="1687606" cy="400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buffer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16561" y="4946134"/>
            <a:ext cx="1680881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index buffer</a:t>
            </a:r>
          </a:p>
        </p:txBody>
      </p:sp>
      <p:cxnSp>
        <p:nvCxnSpPr>
          <p:cNvPr id="25" name="Straight Arrow Connector 24"/>
          <p:cNvCxnSpPr>
            <a:stCxn id="15" idx="3"/>
            <a:endCxn id="20" idx="1"/>
          </p:cNvCxnSpPr>
          <p:nvPr/>
        </p:nvCxnSpPr>
        <p:spPr>
          <a:xfrm flipV="1">
            <a:off x="5537948" y="4430747"/>
            <a:ext cx="571889" cy="34057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15" idx="3"/>
            <a:endCxn id="22" idx="1"/>
          </p:cNvCxnSpPr>
          <p:nvPr/>
        </p:nvCxnSpPr>
        <p:spPr>
          <a:xfrm>
            <a:off x="5537948" y="4771322"/>
            <a:ext cx="578613" cy="3546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Szövegdoboz 20"/>
          <p:cNvSpPr txBox="1">
            <a:spLocks noChangeArrowheads="1"/>
          </p:cNvSpPr>
          <p:nvPr/>
        </p:nvSpPr>
        <p:spPr bwMode="auto">
          <a:xfrm>
            <a:off x="5740963" y="4284725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Whipsmart" pitchFamily="34" charset="0"/>
              </a:rPr>
              <a:t>*</a:t>
            </a:r>
            <a:endParaRPr lang="hu-HU" altLang="en-US" sz="1800" dirty="0">
              <a:latin typeface="Whipsmart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26366" y="2776117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Material</a:t>
            </a:r>
          </a:p>
        </p:txBody>
      </p:sp>
      <p:cxnSp>
        <p:nvCxnSpPr>
          <p:cNvPr id="42" name="Straight Arrow Connector 41"/>
          <p:cNvCxnSpPr>
            <a:stCxn id="9" idx="3"/>
            <a:endCxn id="41" idx="1"/>
          </p:cNvCxnSpPr>
          <p:nvPr/>
        </p:nvCxnSpPr>
        <p:spPr>
          <a:xfrm flipV="1">
            <a:off x="5537948" y="3310638"/>
            <a:ext cx="588419" cy="1679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/>
          <p:cNvSpPr/>
          <p:nvPr/>
        </p:nvSpPr>
        <p:spPr>
          <a:xfrm>
            <a:off x="8308430" y="2788766"/>
            <a:ext cx="2164976" cy="4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308431" y="3457354"/>
            <a:ext cx="2178035" cy="40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fragment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50" name="Straight Arrow Connector 49"/>
          <p:cNvCxnSpPr>
            <a:stCxn id="41" idx="3"/>
            <a:endCxn id="48" idx="1"/>
          </p:cNvCxnSpPr>
          <p:nvPr/>
        </p:nvCxnSpPr>
        <p:spPr>
          <a:xfrm>
            <a:off x="7813972" y="3310637"/>
            <a:ext cx="494459" cy="34694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>
            <a:stCxn id="41" idx="3"/>
            <a:endCxn id="47" idx="1"/>
          </p:cNvCxnSpPr>
          <p:nvPr/>
        </p:nvCxnSpPr>
        <p:spPr>
          <a:xfrm flipV="1">
            <a:off x="7813972" y="3009339"/>
            <a:ext cx="494459" cy="301298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Rectangle 55"/>
          <p:cNvSpPr/>
          <p:nvPr/>
        </p:nvSpPr>
        <p:spPr>
          <a:xfrm>
            <a:off x="8288430" y="4249450"/>
            <a:ext cx="2178035" cy="3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uniform setting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288429" y="4958783"/>
            <a:ext cx="2178035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texture</a:t>
            </a:r>
          </a:p>
        </p:txBody>
      </p:sp>
      <p:cxnSp>
        <p:nvCxnSpPr>
          <p:cNvPr id="58" name="Straight Arrow Connector 57"/>
          <p:cNvCxnSpPr>
            <a:stCxn id="41" idx="3"/>
            <a:endCxn id="56" idx="1"/>
          </p:cNvCxnSpPr>
          <p:nvPr/>
        </p:nvCxnSpPr>
        <p:spPr>
          <a:xfrm>
            <a:off x="7813971" y="3310637"/>
            <a:ext cx="474458" cy="113590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Arrow Connector 60"/>
          <p:cNvCxnSpPr>
            <a:stCxn id="41" idx="3"/>
            <a:endCxn id="57" idx="1"/>
          </p:cNvCxnSpPr>
          <p:nvPr/>
        </p:nvCxnSpPr>
        <p:spPr>
          <a:xfrm>
            <a:off x="7813972" y="3310637"/>
            <a:ext cx="474457" cy="182800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598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5" grpId="0" animBg="1"/>
      <p:bldP spid="20" grpId="0" animBg="1"/>
      <p:bldP spid="22" grpId="0" animBg="1"/>
      <p:bldP spid="36" grpId="0"/>
      <p:bldP spid="41" grpId="0" animBg="1"/>
      <p:bldP spid="47" grpId="0" animBg="1"/>
      <p:bldP spid="48" grpId="0" animBg="1"/>
      <p:bldP spid="56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Submesh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1086" y="1770743"/>
            <a:ext cx="62484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900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Game </a:t>
            </a:r>
            <a:r>
              <a:rPr lang="hu-HU" dirty="0" err="1"/>
              <a:t>objects</a:t>
            </a:r>
            <a:r>
              <a:rPr lang="hu-HU" dirty="0"/>
              <a:t> and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geometries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4317" y="3499318"/>
            <a:ext cx="1798654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Whipsmart" panose="020B0502030203050204" pitchFamily="34" charset="0"/>
              </a:rPr>
              <a:t>GameObject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4318" y="4958325"/>
            <a:ext cx="1798653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model</a:t>
            </a:r>
            <a:r>
              <a:rPr lang="hu-HU" sz="2400" dirty="0">
                <a:latin typeface="Whipsmart" panose="020B0502030203050204" pitchFamily="34" charset="0"/>
              </a:rPr>
              <a:t>l</a:t>
            </a:r>
            <a:r>
              <a:rPr lang="en-US" sz="2400" dirty="0">
                <a:latin typeface="Whipsmart" panose="020B0502030203050204" pitchFamily="34" charset="0"/>
              </a:rPr>
              <a:t>m</a:t>
            </a:r>
            <a:r>
              <a:rPr lang="hu-HU" sz="2400" dirty="0">
                <a:latin typeface="Whipsmart" panose="020B0502030203050204" pitchFamily="34" charset="0"/>
              </a:rPr>
              <a:t>á</a:t>
            </a:r>
            <a:r>
              <a:rPr lang="en-US" sz="2400" dirty="0" err="1">
                <a:latin typeface="Whipsmart" panose="020B0502030203050204" pitchFamily="34" charset="0"/>
              </a:rPr>
              <a:t>trix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2473644" y="4568358"/>
            <a:ext cx="0" cy="3899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3850341" y="3499318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Mesh</a:t>
            </a: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>
            <a:off x="3372971" y="4033838"/>
            <a:ext cx="477370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3460863" y="4958325"/>
            <a:ext cx="2077085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latin typeface="Whipsmart" panose="020B0502030203050204" pitchFamily="34" charset="0"/>
              </a:rPr>
              <a:t>Quad</a:t>
            </a:r>
            <a:r>
              <a:rPr lang="en-US" sz="2400" dirty="0">
                <a:latin typeface="Whipsmart" panose="020B0502030203050204" pitchFamily="34" charset="0"/>
              </a:rPr>
              <a:t>Geometry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09836" y="4952042"/>
            <a:ext cx="1687606" cy="400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buffer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16561" y="5667656"/>
            <a:ext cx="1680881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index buffer</a:t>
            </a:r>
          </a:p>
        </p:txBody>
      </p:sp>
      <p:cxnSp>
        <p:nvCxnSpPr>
          <p:cNvPr id="25" name="Straight Arrow Connector 24"/>
          <p:cNvCxnSpPr>
            <a:stCxn id="15" idx="3"/>
            <a:endCxn id="20" idx="1"/>
          </p:cNvCxnSpPr>
          <p:nvPr/>
        </p:nvCxnSpPr>
        <p:spPr>
          <a:xfrm flipV="1">
            <a:off x="5537948" y="5152269"/>
            <a:ext cx="571889" cy="34057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15" idx="3"/>
            <a:endCxn id="22" idx="1"/>
          </p:cNvCxnSpPr>
          <p:nvPr/>
        </p:nvCxnSpPr>
        <p:spPr>
          <a:xfrm>
            <a:off x="5537948" y="5492846"/>
            <a:ext cx="578613" cy="354665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Szövegdoboz 20"/>
          <p:cNvSpPr txBox="1">
            <a:spLocks noChangeArrowheads="1"/>
          </p:cNvSpPr>
          <p:nvPr/>
        </p:nvSpPr>
        <p:spPr bwMode="auto">
          <a:xfrm>
            <a:off x="5740963" y="5006247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Whipsmart" pitchFamily="34" charset="0"/>
              </a:rPr>
              <a:t>*</a:t>
            </a:r>
            <a:endParaRPr lang="hu-HU" altLang="en-US" sz="1800" dirty="0">
              <a:latin typeface="Whipsmart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26366" y="3497639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Material</a:t>
            </a:r>
          </a:p>
        </p:txBody>
      </p:sp>
      <p:cxnSp>
        <p:nvCxnSpPr>
          <p:cNvPr id="42" name="Straight Arrow Connector 41"/>
          <p:cNvCxnSpPr>
            <a:stCxn id="9" idx="3"/>
            <a:endCxn id="41" idx="1"/>
          </p:cNvCxnSpPr>
          <p:nvPr/>
        </p:nvCxnSpPr>
        <p:spPr>
          <a:xfrm flipV="1">
            <a:off x="5537948" y="4032160"/>
            <a:ext cx="588419" cy="1679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/>
          <p:cNvSpPr/>
          <p:nvPr/>
        </p:nvSpPr>
        <p:spPr>
          <a:xfrm>
            <a:off x="8308430" y="3510288"/>
            <a:ext cx="2164976" cy="4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308431" y="4178876"/>
            <a:ext cx="2178035" cy="40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fragment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50" name="Straight Arrow Connector 49"/>
          <p:cNvCxnSpPr>
            <a:stCxn id="41" idx="3"/>
            <a:endCxn id="48" idx="1"/>
          </p:cNvCxnSpPr>
          <p:nvPr/>
        </p:nvCxnSpPr>
        <p:spPr>
          <a:xfrm>
            <a:off x="7813972" y="4032159"/>
            <a:ext cx="494459" cy="34694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>
            <a:stCxn id="41" idx="3"/>
            <a:endCxn id="47" idx="1"/>
          </p:cNvCxnSpPr>
          <p:nvPr/>
        </p:nvCxnSpPr>
        <p:spPr>
          <a:xfrm flipV="1">
            <a:off x="7813972" y="3730861"/>
            <a:ext cx="494459" cy="301298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Rectangle 55"/>
          <p:cNvSpPr/>
          <p:nvPr/>
        </p:nvSpPr>
        <p:spPr>
          <a:xfrm>
            <a:off x="8288430" y="4970972"/>
            <a:ext cx="2178035" cy="3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uniform setting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288429" y="5680305"/>
            <a:ext cx="2178035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texture</a:t>
            </a:r>
          </a:p>
        </p:txBody>
      </p:sp>
      <p:cxnSp>
        <p:nvCxnSpPr>
          <p:cNvPr id="58" name="Straight Arrow Connector 57"/>
          <p:cNvCxnSpPr>
            <a:stCxn id="41" idx="3"/>
            <a:endCxn id="56" idx="1"/>
          </p:cNvCxnSpPr>
          <p:nvPr/>
        </p:nvCxnSpPr>
        <p:spPr>
          <a:xfrm>
            <a:off x="7813971" y="4032159"/>
            <a:ext cx="474458" cy="113590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Arrow Connector 60"/>
          <p:cNvCxnSpPr>
            <a:stCxn id="41" idx="3"/>
            <a:endCxn id="57" idx="1"/>
          </p:cNvCxnSpPr>
          <p:nvPr/>
        </p:nvCxnSpPr>
        <p:spPr>
          <a:xfrm>
            <a:off x="7813972" y="4032159"/>
            <a:ext cx="474457" cy="182800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/>
          <p:cNvSpPr/>
          <p:nvPr/>
        </p:nvSpPr>
        <p:spPr>
          <a:xfrm>
            <a:off x="3866870" y="1603801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Whipsmart" panose="020B0502030203050204" pitchFamily="34" charset="0"/>
              </a:rPr>
              <a:t>Multi</a:t>
            </a:r>
            <a:r>
              <a:rPr lang="en-US" sz="2400" dirty="0">
                <a:latin typeface="Whipsmart" panose="020B0502030203050204" pitchFamily="34" charset="0"/>
              </a:rPr>
              <a:t>Mesh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50304" y="4952768"/>
            <a:ext cx="2087643" cy="1074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latin typeface="Whipsmart" panose="020B0502030203050204" pitchFamily="34" charset="0"/>
              </a:rPr>
              <a:t>SubMeshGeometry</a:t>
            </a:r>
            <a:endParaRPr lang="en-US" dirty="0">
              <a:latin typeface="Whipsmart" panose="020B0502030203050204" pitchFamily="34" charset="0"/>
            </a:endParaRPr>
          </a:p>
        </p:txBody>
      </p:sp>
      <p:cxnSp>
        <p:nvCxnSpPr>
          <p:cNvPr id="30" name="Straight Arrow Connector 29"/>
          <p:cNvCxnSpPr>
            <a:stCxn id="9" idx="2"/>
            <a:endCxn id="27" idx="0"/>
          </p:cNvCxnSpPr>
          <p:nvPr/>
        </p:nvCxnSpPr>
        <p:spPr>
          <a:xfrm flipH="1">
            <a:off x="4494126" y="4568358"/>
            <a:ext cx="200019" cy="38441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Arrow Connector 54"/>
          <p:cNvCxnSpPr>
            <a:stCxn id="4" idx="3"/>
            <a:endCxn id="26" idx="1"/>
          </p:cNvCxnSpPr>
          <p:nvPr/>
        </p:nvCxnSpPr>
        <p:spPr>
          <a:xfrm flipV="1">
            <a:off x="3372972" y="2138322"/>
            <a:ext cx="493899" cy="1895517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Arrow Connector 59"/>
          <p:cNvCxnSpPr>
            <a:stCxn id="26" idx="2"/>
            <a:endCxn id="9" idx="0"/>
          </p:cNvCxnSpPr>
          <p:nvPr/>
        </p:nvCxnSpPr>
        <p:spPr>
          <a:xfrm flipH="1">
            <a:off x="4694145" y="2672841"/>
            <a:ext cx="16529" cy="82647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 rot="19213288">
            <a:off x="4592801" y="2711732"/>
            <a:ext cx="235744" cy="2500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7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model 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</a:t>
            </a:r>
            <a:r>
              <a:rPr lang="en-US" dirty="0" err="1"/>
              <a:t>WebGL</a:t>
            </a:r>
            <a:endParaRPr lang="en-US" dirty="0"/>
          </a:p>
          <a:p>
            <a:r>
              <a:rPr lang="en-US" dirty="0"/>
              <a:t>easy to load from </a:t>
            </a:r>
            <a:r>
              <a:rPr lang="hu-HU" dirty="0" err="1"/>
              <a:t>Kotlin</a:t>
            </a:r>
            <a:endParaRPr lang="en-US" dirty="0"/>
          </a:p>
          <a:p>
            <a:r>
              <a:rPr lang="en-US" dirty="0"/>
              <a:t>contains data in ready-to-use-in-buffers format</a:t>
            </a:r>
          </a:p>
          <a:p>
            <a:endParaRPr lang="hu-HU" dirty="0"/>
          </a:p>
          <a:p>
            <a:r>
              <a:rPr lang="hu-HU" dirty="0" err="1"/>
              <a:t>download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Moodle</a:t>
            </a:r>
            <a:endParaRPr lang="hu-HU" dirty="0"/>
          </a:p>
          <a:p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convert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own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Blender</a:t>
            </a:r>
            <a:endParaRPr lang="hu-HU" dirty="0"/>
          </a:p>
          <a:p>
            <a:pPr lvl="1"/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Blender</a:t>
            </a:r>
            <a:r>
              <a:rPr lang="hu-HU" dirty="0"/>
              <a:t> </a:t>
            </a:r>
            <a:r>
              <a:rPr lang="hu-HU" dirty="0" err="1"/>
              <a:t>slides</a:t>
            </a:r>
            <a:r>
              <a:rPr lang="hu-HU" dirty="0"/>
              <a:t> and video</a:t>
            </a:r>
          </a:p>
          <a:p>
            <a:pPr lvl="1"/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script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Moodle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9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loaded from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new </a:t>
            </a:r>
            <a:r>
              <a:rPr lang="en-US" sz="2000" dirty="0" err="1">
                <a:latin typeface="Consolas" panose="020B0609020204030204" pitchFamily="49" charset="0"/>
              </a:rPr>
              <a:t>SubmeshGeometry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hu-HU" sz="2000" dirty="0" err="1">
                <a:latin typeface="Consolas" panose="020B0609020204030204" pitchFamily="49" charset="0"/>
              </a:rPr>
              <a:t>kt</a:t>
            </a:r>
            <a:r>
              <a:rPr lang="en-US" dirty="0"/>
              <a:t> similar to </a:t>
            </a:r>
            <a:r>
              <a:rPr lang="hu-HU" sz="2400" dirty="0">
                <a:latin typeface="Consolas" panose="020B0609020204030204" pitchFamily="49" charset="0"/>
              </a:rPr>
              <a:t>TexturedQ</a:t>
            </a:r>
            <a:r>
              <a:rPr lang="en-US" sz="2400" dirty="0" err="1">
                <a:latin typeface="Consolas" panose="020B0609020204030204" pitchFamily="49" charset="0"/>
              </a:rPr>
              <a:t>uadGeometry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hu-HU" sz="2400" dirty="0" err="1">
                <a:latin typeface="Consolas" panose="020B0609020204030204" pitchFamily="49" charset="0"/>
              </a:rPr>
              <a:t>kt</a:t>
            </a:r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constructor takes an object</a:t>
            </a:r>
            <a:r>
              <a:rPr lang="hu-HU" dirty="0"/>
              <a:t>,</a:t>
            </a:r>
            <a:r>
              <a:rPr lang="en-US" dirty="0"/>
              <a:t> describing a mesh as loaded from JSON file</a:t>
            </a:r>
            <a:r>
              <a:rPr lang="hu-HU" dirty="0"/>
              <a:t>, </a:t>
            </a:r>
            <a:r>
              <a:rPr lang="hu-HU" dirty="0" err="1"/>
              <a:t>having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properties</a:t>
            </a:r>
            <a:r>
              <a:rPr lang="hu-HU" dirty="0"/>
              <a:t>:</a:t>
            </a:r>
            <a:endParaRPr lang="en-US" dirty="0"/>
          </a:p>
          <a:p>
            <a:pPr lvl="2"/>
            <a:r>
              <a:rPr lang="en-US" dirty="0"/>
              <a:t>property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vertices</a:t>
            </a:r>
            <a:r>
              <a:rPr lang="en-US" dirty="0"/>
              <a:t>: 3n coordinates in continuous array</a:t>
            </a:r>
          </a:p>
          <a:p>
            <a:pPr lvl="2"/>
            <a:r>
              <a:rPr lang="en-US" dirty="0"/>
              <a:t>property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normals</a:t>
            </a:r>
            <a:r>
              <a:rPr lang="en-US" dirty="0"/>
              <a:t>: 3n elements in continuous array</a:t>
            </a:r>
          </a:p>
          <a:p>
            <a:pPr lvl="2"/>
            <a:r>
              <a:rPr lang="en-US" dirty="0"/>
              <a:t>property </a:t>
            </a:r>
            <a:r>
              <a:rPr lang="en-US" dirty="0" err="1">
                <a:latin typeface="Consolas" panose="020B0609020204030204" pitchFamily="49" charset="0"/>
              </a:rPr>
              <a:t>texturecoords</a:t>
            </a:r>
            <a:r>
              <a:rPr lang="en-US" dirty="0"/>
              <a:t>: array</a:t>
            </a:r>
            <a:r>
              <a:rPr lang="hu-HU" dirty="0"/>
              <a:t> </a:t>
            </a:r>
            <a:r>
              <a:rPr lang="en-US" dirty="0"/>
              <a:t>(typically </a:t>
            </a:r>
            <a:r>
              <a:rPr lang="hu-HU" dirty="0"/>
              <a:t>with </a:t>
            </a:r>
            <a:r>
              <a:rPr lang="en-US" dirty="0"/>
              <a:t>a </a:t>
            </a:r>
            <a:r>
              <a:rPr lang="hu-HU" dirty="0"/>
              <a:t>single </a:t>
            </a:r>
            <a:r>
              <a:rPr lang="hu-HU" dirty="0" err="1"/>
              <a:t>element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the model has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en-US" dirty="0"/>
              <a:t>one set of texture coordinates) of continuous arrays of 2n elements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property </a:t>
            </a:r>
            <a:r>
              <a:rPr lang="en-US" dirty="0">
                <a:latin typeface="Consolas" panose="020B0609020204030204" pitchFamily="49" charset="0"/>
              </a:rPr>
              <a:t>faces</a:t>
            </a:r>
            <a:r>
              <a:rPr lang="en-US" dirty="0"/>
              <a:t>: array of n arrays of 3 indices</a:t>
            </a:r>
          </a:p>
          <a:p>
            <a:pPr lvl="3"/>
            <a:r>
              <a:rPr lang="en-US" dirty="0"/>
              <a:t>make continuous</a:t>
            </a:r>
            <a:r>
              <a:rPr lang="hu-HU" dirty="0"/>
              <a:t> (and </a:t>
            </a:r>
            <a:r>
              <a:rPr lang="hu-HU" dirty="0" err="1"/>
              <a:t>proper</a:t>
            </a:r>
            <a:r>
              <a:rPr lang="hu-HU" dirty="0"/>
              <a:t> 16-bit int </a:t>
            </a:r>
            <a:r>
              <a:rPr lang="hu-HU" dirty="0" err="1"/>
              <a:t>type</a:t>
            </a:r>
            <a:r>
              <a:rPr lang="hu-HU" dirty="0"/>
              <a:t>)</a:t>
            </a:r>
            <a:r>
              <a:rPr lang="en-US" dirty="0"/>
              <a:t> array using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iterator()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34A7BD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34A7BD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9272" y="5894285"/>
            <a:ext cx="5814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Whipsmart" panose="020B0502030203050204" pitchFamily="34" charset="0"/>
              </a:rPr>
              <a:t>the ex</a:t>
            </a:r>
            <a:r>
              <a:rPr lang="hu-HU" sz="2000" dirty="0">
                <a:solidFill>
                  <a:srgbClr val="FF0000"/>
                </a:solidFill>
                <a:latin typeface="Whipsmart" panose="020B0502030203050204" pitchFamily="34" charset="0"/>
              </a:rPr>
              <a:t>p</a:t>
            </a:r>
            <a:r>
              <a:rPr lang="en-US" sz="2000" dirty="0" err="1">
                <a:solidFill>
                  <a:srgbClr val="FF0000"/>
                </a:solidFill>
                <a:latin typeface="Whipsmart" panose="020B0502030203050204" pitchFamily="34" charset="0"/>
              </a:rPr>
              <a:t>ressions</a:t>
            </a:r>
            <a:r>
              <a:rPr lang="en-US" sz="2000" dirty="0">
                <a:solidFill>
                  <a:srgbClr val="FF0000"/>
                </a:solidFill>
                <a:latin typeface="Whipsmart" panose="020B0502030203050204" pitchFamily="34" charset="0"/>
              </a:rPr>
              <a:t> in </a:t>
            </a:r>
            <a:r>
              <a:rPr lang="en-US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red</a:t>
            </a:r>
            <a:r>
              <a:rPr lang="hu-HU" sz="2000" dirty="0">
                <a:solidFill>
                  <a:srgbClr val="FF0000"/>
                </a:solidFill>
                <a:latin typeface="Whipsmart" panose="020B0502030203050204" pitchFamily="34" charset="0"/>
              </a:rPr>
              <a:t> replace</a:t>
            </a:r>
            <a:r>
              <a:rPr lang="en-US" sz="2000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000" dirty="0">
                <a:solidFill>
                  <a:srgbClr val="FF0000"/>
                </a:solidFill>
                <a:latin typeface="Whipsmart" panose="020B0502030203050204" pitchFamily="34" charset="0"/>
              </a:rPr>
              <a:t>array literals</a:t>
            </a:r>
          </a:p>
          <a:p>
            <a:r>
              <a:rPr lang="hu-HU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but wrapping them</a:t>
            </a:r>
            <a:r>
              <a:rPr lang="en-US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in typed arrays</a:t>
            </a:r>
            <a:r>
              <a:rPr lang="en-US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must remain</a:t>
            </a:r>
            <a:endParaRPr lang="en-US" sz="20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7334" y="4254386"/>
            <a:ext cx="2441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texturecoords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6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775" y="411427"/>
            <a:ext cx="7886700" cy="1325563"/>
          </a:xfrm>
        </p:spPr>
        <p:txBody>
          <a:bodyPr/>
          <a:lstStyle/>
          <a:p>
            <a:r>
              <a:rPr lang="hu-HU" dirty="0" err="1"/>
              <a:t>Geomety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JSON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77027" y="1690690"/>
            <a:ext cx="438680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jsonMesh.</a:t>
            </a:r>
            <a:r>
              <a:rPr lang="hu-HU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r>
              <a:rPr lang="hu-H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jsonMesh.normals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jsonMesh.texture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oords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Whipsmart" panose="020B0502030203050204" pitchFamily="34" charset="0"/>
              </a:rPr>
              <a:t>these</a:t>
            </a:r>
            <a:r>
              <a:rPr lang="hu-HU" sz="2000" dirty="0">
                <a:latin typeface="Whipsmart" panose="020B0502030203050204" pitchFamily="34" charset="0"/>
              </a:rPr>
              <a:t> </a:t>
            </a:r>
            <a:r>
              <a:rPr lang="hu-HU" sz="2000" dirty="0" err="1">
                <a:latin typeface="Whipsmart" panose="020B0502030203050204" pitchFamily="34" charset="0"/>
              </a:rPr>
              <a:t>replace</a:t>
            </a:r>
            <a:r>
              <a:rPr lang="hu-HU" sz="2000" dirty="0">
                <a:latin typeface="Whipsmart" panose="020B0502030203050204" pitchFamily="34" charset="0"/>
              </a:rPr>
              <a:t> </a:t>
            </a:r>
            <a:r>
              <a:rPr lang="hu-HU" sz="2000" dirty="0" err="1">
                <a:latin typeface="Whipsmart" panose="020B0502030203050204" pitchFamily="34" charset="0"/>
              </a:rPr>
              <a:t>array</a:t>
            </a:r>
            <a:r>
              <a:rPr lang="hu-HU" sz="2000" dirty="0">
                <a:latin typeface="Whipsmart" panose="020B0502030203050204" pitchFamily="34" charset="0"/>
              </a:rPr>
              <a:t> </a:t>
            </a:r>
            <a:r>
              <a:rPr lang="hu-HU" sz="2000" dirty="0" err="1">
                <a:latin typeface="Whipsmart" panose="020B0502030203050204" pitchFamily="34" charset="0"/>
              </a:rPr>
              <a:t>literals</a:t>
            </a:r>
            <a:endParaRPr lang="en-US" sz="2000" b="1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7853" y="2526699"/>
            <a:ext cx="4361847" cy="3950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Float32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Array(</a:t>
            </a:r>
            <a:r>
              <a:rPr lang="en-GB" sz="1400" strike="sngStrike" dirty="0" err="1">
                <a:solidFill>
                  <a:srgbClr val="FF0000"/>
                </a:solidFill>
              </a:rPr>
              <a:t>arrayOf</a:t>
            </a:r>
            <a:r>
              <a:rPr lang="en-GB" sz="1400" strike="sngStrike" dirty="0">
                <a:solidFill>
                  <a:srgbClr val="FF0000"/>
                </a:solidFill>
              </a:rPr>
              <a:t>&lt;Float&gt;(</a:t>
            </a:r>
            <a:endParaRPr lang="hu-HU" sz="1400" strike="sngStrike" dirty="0">
              <a:solidFill>
                <a:srgbClr val="FF0000"/>
              </a:solidFill>
            </a:endParaRP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 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 1.0f, 0.5f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59797" y="2118168"/>
            <a:ext cx="2685328" cy="1851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Index </a:t>
            </a:r>
            <a:r>
              <a:rPr lang="hu-HU" dirty="0" err="1"/>
              <a:t>buffer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i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Uint16Array(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6732" y="120491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flattened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6385570" y="1574244"/>
            <a:ext cx="674837" cy="117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6385570" y="1574244"/>
            <a:ext cx="1053455" cy="181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6375" y="6029324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to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make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a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Uint16Array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4617250" y="4381500"/>
            <a:ext cx="3796364" cy="164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4960150" y="5698568"/>
            <a:ext cx="3453464" cy="330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339465" y="1690809"/>
            <a:ext cx="421546" cy="1120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5140" y="1448801"/>
            <a:ext cx="4305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We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need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this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in </a:t>
            </a:r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the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800" b="1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method</a:t>
            </a:r>
            <a:endParaRPr lang="en-US" sz="24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50" y="1375162"/>
            <a:ext cx="561959" cy="5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MultiMesh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>
                <a:latin typeface="Consolas" panose="020B0609020204030204" pitchFamily="49" charset="0"/>
              </a:rPr>
              <a:t>UniformProvider</a:t>
            </a:r>
            <a:r>
              <a:rPr lang="en-US" dirty="0"/>
              <a:t> component</a:t>
            </a:r>
          </a:p>
          <a:p>
            <a:r>
              <a:rPr lang="hu-HU" dirty="0"/>
              <a:t>a collection of meshes</a:t>
            </a:r>
            <a:r>
              <a:rPr lang="en-US" dirty="0"/>
              <a:t> (called </a:t>
            </a:r>
            <a:r>
              <a:rPr lang="en-US" dirty="0" err="1"/>
              <a:t>submeshes</a:t>
            </a:r>
            <a:r>
              <a:rPr lang="en-US" dirty="0"/>
              <a:t>)</a:t>
            </a:r>
            <a:endParaRPr lang="hu-HU" dirty="0"/>
          </a:p>
          <a:p>
            <a:r>
              <a:rPr lang="en-US" dirty="0" err="1">
                <a:latin typeface="Consolas" panose="020B0609020204030204" pitchFamily="49" charset="0"/>
              </a:rPr>
              <a:t>MultiMesh#draw</a:t>
            </a:r>
            <a:r>
              <a:rPr lang="en-US" dirty="0"/>
              <a:t> is </a:t>
            </a:r>
            <a:r>
              <a:rPr lang="en-US" dirty="0" err="1">
                <a:latin typeface="Consolas" panose="020B0609020204030204" pitchFamily="49" charset="0"/>
              </a:rPr>
              <a:t>UniformProvider#draw</a:t>
            </a:r>
            <a:endParaRPr lang="en-US" dirty="0"/>
          </a:p>
          <a:p>
            <a:pPr lvl="1"/>
            <a:r>
              <a:rPr lang="en-US" dirty="0"/>
              <a:t>which just calls draw for all </a:t>
            </a:r>
            <a:r>
              <a:rPr lang="en-US" dirty="0" err="1"/>
              <a:t>submeshes</a:t>
            </a:r>
            <a:endParaRPr lang="en-US" dirty="0"/>
          </a:p>
          <a:p>
            <a:r>
              <a:rPr lang="hu-HU" dirty="0" err="1"/>
              <a:t>constructor</a:t>
            </a:r>
            <a:r>
              <a:rPr lang="hu-HU" dirty="0"/>
              <a:t> </a:t>
            </a:r>
            <a:r>
              <a:rPr lang="hu-HU" dirty="0" err="1"/>
              <a:t>takes</a:t>
            </a:r>
            <a:r>
              <a:rPr lang="hu-HU" dirty="0"/>
              <a:t> </a:t>
            </a:r>
            <a:r>
              <a:rPr lang="hu-HU" dirty="0" err="1"/>
              <a:t>arrays</a:t>
            </a:r>
            <a:r>
              <a:rPr lang="hu-HU" dirty="0"/>
              <a:t> of </a:t>
            </a:r>
            <a:r>
              <a:rPr lang="hu-HU" dirty="0" err="1"/>
              <a:t>materials</a:t>
            </a:r>
            <a:r>
              <a:rPr lang="hu-HU" dirty="0"/>
              <a:t> and </a:t>
            </a:r>
            <a:r>
              <a:rPr lang="hu-HU" dirty="0" err="1"/>
              <a:t>geoemetires</a:t>
            </a:r>
            <a:endParaRPr lang="en-US" dirty="0"/>
          </a:p>
          <a:p>
            <a:pPr lvl="1"/>
            <a:r>
              <a:rPr lang="hu-HU" dirty="0" err="1"/>
              <a:t>creates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submeshes</a:t>
            </a:r>
            <a:r>
              <a:rPr lang="hu-HU" dirty="0"/>
              <a:t> </a:t>
            </a:r>
          </a:p>
          <a:p>
            <a:pPr lvl="1"/>
            <a:r>
              <a:rPr lang="en-US" dirty="0"/>
              <a:t>using the </a:t>
            </a:r>
            <a:r>
              <a:rPr lang="en-US" dirty="0" err="1">
                <a:latin typeface="Consolas" panose="020B0609020204030204" pitchFamily="49" charset="0"/>
              </a:rPr>
              <a:t>SubmeshGeometry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constructor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8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36257</TotalTime>
  <Words>1171</Words>
  <Application>Microsoft Office PowerPoint</Application>
  <PresentationFormat>Widescreen</PresentationFormat>
  <Paragraphs>198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Orthodox Herbertarian</vt:lpstr>
      <vt:lpstr>Symbol</vt:lpstr>
      <vt:lpstr>Whipsmart</vt:lpstr>
      <vt:lpstr>Office Theme</vt:lpstr>
      <vt:lpstr>Computer Graphics Models</vt:lpstr>
      <vt:lpstr>Game objects and model geometries</vt:lpstr>
      <vt:lpstr>Submesh</vt:lpstr>
      <vt:lpstr>Game objects and model geometries</vt:lpstr>
      <vt:lpstr>JSON model file format</vt:lpstr>
      <vt:lpstr>Geometry loaded from file</vt:lpstr>
      <vt:lpstr>Geomety from JSON</vt:lpstr>
      <vt:lpstr>Index buffer</vt:lpstr>
      <vt:lpstr>MultiMesh concept</vt:lpstr>
      <vt:lpstr>MultiMesh.kt</vt:lpstr>
      <vt:lpstr>JsonLoader.kt</vt:lpstr>
      <vt:lpstr>JsonLoader.kt</vt:lpstr>
      <vt:lpstr>GameObject.kt – MultiMesh is allowed as the child component, not only Mesh</vt:lpstr>
      <vt:lpstr>Use MultiMesh to display 3D object</vt:lpstr>
      <vt:lpstr>Part of object that coincides with visible area shown (your camera may be different)</vt:lpstr>
      <vt:lpstr>Yaw-pitch-roll: a way to specify 3D orientation</vt:lpstr>
      <vt:lpstr>3D rotation in GameObject</vt:lpstr>
      <vt:lpstr>Make object fully visible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297</cp:revision>
  <dcterms:created xsi:type="dcterms:W3CDTF">2014-12-27T20:04:49Z</dcterms:created>
  <dcterms:modified xsi:type="dcterms:W3CDTF">2021-03-26T10:13:09Z</dcterms:modified>
</cp:coreProperties>
</file>