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7" r:id="rId2"/>
    <p:sldId id="444" r:id="rId3"/>
    <p:sldId id="445" r:id="rId4"/>
    <p:sldId id="438" r:id="rId5"/>
    <p:sldId id="440" r:id="rId6"/>
    <p:sldId id="442" r:id="rId7"/>
    <p:sldId id="44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2" d="100"/>
          <a:sy n="92" d="100"/>
        </p:scale>
        <p:origin x="43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pass light sources in </a:t>
            </a:r>
            <a:r>
              <a:rPr lang="en-US" dirty="0" smtClean="0"/>
              <a:t>uniforms</a:t>
            </a:r>
          </a:p>
          <a:p>
            <a:r>
              <a:rPr lang="en-US" dirty="0" smtClean="0"/>
              <a:t>loop over light sources and add contributions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>
                <a:latin typeface="Consolas" panose="020B0609020204030204" pitchFamily="49" charset="0"/>
              </a:rPr>
              <a:t>shade</a:t>
            </a:r>
            <a:r>
              <a:rPr lang="en-US" dirty="0"/>
              <a:t> </a:t>
            </a:r>
            <a:r>
              <a:rPr lang="en-US" dirty="0" smtClean="0"/>
              <a:t>remains </a:t>
            </a:r>
            <a:r>
              <a:rPr lang="en-US" dirty="0"/>
              <a:t>the same as in </a:t>
            </a:r>
            <a:r>
              <a:rPr lang="en-US" dirty="0" smtClean="0"/>
              <a:t>rendering with rasterization</a:t>
            </a:r>
            <a:endParaRPr lang="en-US" dirty="0" smtClean="0"/>
          </a:p>
          <a:p>
            <a:r>
              <a:rPr lang="en-US" dirty="0" smtClean="0"/>
              <a:t>shaded surface position and normal come from the ray intersection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hit.xyz</a:t>
            </a:r>
            <a:r>
              <a:rPr lang="en-US" dirty="0" smtClean="0"/>
              <a:t> is used instead of </a:t>
            </a:r>
            <a:r>
              <a:rPr lang="en-US" dirty="0" err="1">
                <a:latin typeface="Consolas" panose="020B0609020204030204" pitchFamily="49" charset="0"/>
              </a:rPr>
              <a:t>worldPosition.xyz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normal</a:t>
            </a:r>
            <a:r>
              <a:rPr lang="en-US" dirty="0" smtClean="0"/>
              <a:t> is computed as the gradient</a:t>
            </a:r>
          </a:p>
          <a:p>
            <a:pPr lvl="1"/>
            <a:r>
              <a:rPr lang="en-US" dirty="0" smtClean="0"/>
              <a:t>to handle both sides of the surface, flip </a:t>
            </a:r>
            <a:r>
              <a:rPr lang="en-US" dirty="0"/>
              <a:t>normal towards incoming </a:t>
            </a:r>
            <a:r>
              <a:rPr lang="en-US" dirty="0" smtClean="0"/>
              <a:t>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0496" y="4997731"/>
            <a:ext cx="7179009" cy="733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 dot(normal,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d.xyz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0 ) normal = -normal;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properties (e.g. color, shininess)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can be added to </a:t>
            </a:r>
            <a:r>
              <a:rPr lang="en-US" sz="2400" dirty="0" err="1"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clippedQuadric</a:t>
            </a:r>
            <a:endParaRPr lang="en-US" dirty="0" smtClean="0"/>
          </a:p>
          <a:p>
            <a:pPr lvl="1"/>
            <a:r>
              <a:rPr lang="en-US" dirty="0" smtClean="0"/>
              <a:t>or come from procedural solid texturing</a:t>
            </a:r>
          </a:p>
          <a:p>
            <a:pPr lvl="1"/>
            <a:r>
              <a:rPr lang="en-US" dirty="0" smtClean="0"/>
              <a:t>or from projective texturing (e.g. using </a:t>
            </a:r>
            <a:r>
              <a:rPr lang="en-US" sz="2000" dirty="0" err="1">
                <a:latin typeface="Consolas" panose="020B0609020204030204" pitchFamily="49" charset="0"/>
              </a:rPr>
              <a:t>hit.xz</a:t>
            </a:r>
            <a:r>
              <a:rPr lang="en-US" dirty="0" smtClean="0"/>
              <a:t> for 2D texture coordinates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which </a:t>
            </a:r>
            <a:r>
              <a:rPr lang="en-US" dirty="0" smtClean="0"/>
              <a:t>of the above </a:t>
            </a:r>
            <a:r>
              <a:rPr lang="en-US" dirty="0" smtClean="0"/>
              <a:t>to use can be decided using </a:t>
            </a:r>
            <a:r>
              <a:rPr lang="en-US" dirty="0" smtClean="0">
                <a:latin typeface="Consolas" panose="020B0609020204030204" pitchFamily="49" charset="0"/>
              </a:rPr>
              <a:t>if</a:t>
            </a:r>
            <a:r>
              <a:rPr lang="en-US" dirty="0" smtClean="0"/>
              <a:t>s on </a:t>
            </a:r>
            <a:r>
              <a:rPr lang="en-US" sz="2400" dirty="0" err="1">
                <a:latin typeface="Consolas" panose="020B0609020204030204" pitchFamily="49" charset="0"/>
              </a:rPr>
              <a:t>bestIndex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hardwired, simple</a:t>
            </a:r>
          </a:p>
          <a:p>
            <a:r>
              <a:rPr lang="en-US" dirty="0" smtClean="0"/>
              <a:t>or encoded 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struct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clippedQuadric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dirty="0" smtClean="0"/>
              <a:t>members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4650" y="4343400"/>
            <a:ext cx="5170714" cy="2212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7)</a:t>
            </a:r>
          </a:p>
          <a:p>
            <a:pPr marL="0" lvl="1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framentColor.rgb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shadeDiffuse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3 &amp;&amp;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5)</a:t>
            </a:r>
          </a:p>
          <a:p>
            <a:pPr marL="0" lvl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framentColor.rgb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shadePhongBlinn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5 &amp;&amp;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7)</a:t>
            </a:r>
          </a:p>
          <a:p>
            <a:pPr marL="0" lvl="1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framentColor.rgb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shadePBProcNormal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bestIndex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7)</a:t>
            </a:r>
          </a:p>
          <a:p>
            <a:pPr marL="0" lvl="1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framentColor.rgb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shadeDiffuseWood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5689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light source loop</a:t>
            </a:r>
          </a:p>
          <a:p>
            <a:pPr lvl="1"/>
            <a:r>
              <a:rPr lang="en-US" dirty="0" smtClean="0"/>
              <a:t>check light source’s visibility by calling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findBestHit</a:t>
            </a:r>
            <a:r>
              <a:rPr lang="en-US" dirty="0" smtClean="0"/>
              <a:t> for shadow ray</a:t>
            </a:r>
          </a:p>
          <a:p>
            <a:pPr lvl="2"/>
            <a:r>
              <a:rPr lang="en-US" dirty="0" smtClean="0"/>
              <a:t>origin: surface point (</a:t>
            </a:r>
            <a:r>
              <a:rPr lang="en-US" dirty="0">
                <a:latin typeface="Consolas" panose="020B0609020204030204" pitchFamily="49" charset="0"/>
              </a:rPr>
              <a:t>hit</a:t>
            </a:r>
            <a:r>
              <a:rPr lang="en-US" dirty="0" smtClean="0"/>
              <a:t>) position slightly offset along normal</a:t>
            </a:r>
          </a:p>
          <a:p>
            <a:pPr lvl="2"/>
            <a:r>
              <a:rPr lang="en-US" dirty="0" smtClean="0"/>
              <a:t>direction: light direction</a:t>
            </a:r>
          </a:p>
          <a:p>
            <a:pPr lvl="3"/>
            <a:r>
              <a:rPr lang="en-US" dirty="0" smtClean="0"/>
              <a:t>outwards, from surface to light</a:t>
            </a:r>
          </a:p>
          <a:p>
            <a:pPr lvl="1"/>
            <a:r>
              <a:rPr lang="en-US" dirty="0" smtClean="0"/>
              <a:t>if there was a hit, compare shadow ray hit distance to light source distance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directional lights are blocked by </a:t>
            </a:r>
            <a:r>
              <a:rPr lang="en-US" b="1" dirty="0" smtClean="0">
                <a:solidFill>
                  <a:srgbClr val="0000FF"/>
                </a:solidFill>
              </a:rPr>
              <a:t>any </a:t>
            </a:r>
            <a:r>
              <a:rPr lang="en-US" dirty="0" smtClean="0">
                <a:solidFill>
                  <a:srgbClr val="0000FF"/>
                </a:solidFill>
              </a:rPr>
              <a:t>intersection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521" y="4711700"/>
            <a:ext cx="10912929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shadowRayHitSomething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bestShadowT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lights[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position.w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(dot(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lightDiff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lightDiff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) {</a:t>
            </a: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light source contribution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794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well, no recursion in GLSL</a:t>
            </a:r>
          </a:p>
          <a:p>
            <a:r>
              <a:rPr lang="en-US" dirty="0" smtClean="0"/>
              <a:t>let’s use </a:t>
            </a:r>
            <a:r>
              <a:rPr lang="en-US" dirty="0"/>
              <a:t>a fixed </a:t>
            </a:r>
            <a:r>
              <a:rPr lang="en-US" dirty="0" smtClean="0"/>
              <a:t>length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 smtClean="0"/>
              <a:t> loop in </a:t>
            </a:r>
            <a:r>
              <a:rPr lang="en-US" dirty="0">
                <a:latin typeface="Consolas" panose="020B0609020204030204" pitchFamily="49" charset="0"/>
              </a:rPr>
              <a:t>main</a:t>
            </a:r>
          </a:p>
          <a:p>
            <a:pPr lvl="1"/>
            <a:r>
              <a:rPr lang="en-US" dirty="0" smtClean="0"/>
              <a:t>but you can use </a:t>
            </a:r>
            <a:r>
              <a:rPr lang="en-US" dirty="0" smtClean="0">
                <a:latin typeface="Consolas" panose="020B0609020204030204" pitchFamily="49" charset="0"/>
              </a:rPr>
              <a:t>break;</a:t>
            </a:r>
            <a:r>
              <a:rPr lang="en-US" dirty="0" smtClean="0"/>
              <a:t> to terminate early</a:t>
            </a:r>
          </a:p>
          <a:p>
            <a:endParaRPr lang="en-US" dirty="0" smtClean="0"/>
          </a:p>
          <a:p>
            <a:r>
              <a:rPr lang="en-US" dirty="0" smtClean="0"/>
              <a:t>in the loop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nsolas" panose="020B0609020204030204" pitchFamily="49" charset="0"/>
              </a:rPr>
              <a:t>findBesthit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do shading: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compute reflected ray: update origin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and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  <a:p>
            <a:pPr lvl="1"/>
            <a:r>
              <a:rPr lang="en-US" dirty="0" smtClean="0"/>
              <a:t>accumulate reflectance: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7121" y="5866720"/>
            <a:ext cx="7331526" cy="620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 *= </a:t>
            </a:r>
            <a:r>
              <a:rPr lang="en-US" dirty="0" err="1" smtClean="0">
                <a:solidFill>
                  <a:schemeClr val="tx1"/>
                </a:solidFill>
              </a:rPr>
              <a:t>clippedQuadrics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bestIndex</a:t>
            </a:r>
            <a:r>
              <a:rPr lang="en-US" dirty="0" smtClean="0">
                <a:solidFill>
                  <a:schemeClr val="tx1"/>
                </a:solidFill>
              </a:rPr>
              <a:t>].reflectance;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121" y="4580164"/>
            <a:ext cx="7331526" cy="611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fragmentColor.rgb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+= shading result * w;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9914" y="3184071"/>
            <a:ext cx="9478734" cy="592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vec3 w = vec3(1, 1, 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product of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reflectances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so far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sz="2400" dirty="0">
                <a:latin typeface="Consolas" panose="020B0609020204030204" pitchFamily="49" charset="0"/>
              </a:rPr>
              <a:t>w</a:t>
            </a:r>
            <a:r>
              <a:rPr lang="en-US" dirty="0" smtClean="0"/>
              <a:t> is near zero, no sense in continuing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 smtClean="0"/>
              <a:t> from loop in this case</a:t>
            </a:r>
          </a:p>
          <a:p>
            <a:r>
              <a:rPr lang="en-US" dirty="0" smtClean="0"/>
              <a:t>if no object is hit by ray</a:t>
            </a:r>
          </a:p>
          <a:p>
            <a:pPr lvl="1"/>
            <a:r>
              <a:rPr lang="en-US" dirty="0" smtClean="0"/>
              <a:t>sky color </a:t>
            </a:r>
            <a:r>
              <a:rPr lang="en-US" dirty="0">
                <a:latin typeface="Consolas" panose="020B0609020204030204" pitchFamily="49" charset="0"/>
              </a:rPr>
              <a:t>* w</a:t>
            </a:r>
            <a:r>
              <a:rPr lang="en-US" dirty="0" smtClean="0"/>
              <a:t> added to fragment color</a:t>
            </a:r>
          </a:p>
          <a:p>
            <a:pPr lvl="1"/>
            <a:r>
              <a:rPr lang="en-US" dirty="0" smtClean="0"/>
              <a:t>and set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 smtClean="0"/>
              <a:t> to zero to avoid tracing further 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983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refraction?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sans real recursion, it is challenging to trace both the refracted and the reflected ray</a:t>
            </a:r>
          </a:p>
          <a:p>
            <a:r>
              <a:rPr lang="en-US" dirty="0" smtClean="0"/>
              <a:t>if we ignore reflection, then no problem</a:t>
            </a:r>
          </a:p>
          <a:p>
            <a:pPr lvl="1"/>
            <a:r>
              <a:rPr lang="en-US" dirty="0" smtClean="0"/>
              <a:t>just use </a:t>
            </a:r>
            <a:r>
              <a:rPr lang="en-US" dirty="0">
                <a:latin typeface="Consolas" panose="020B0609020204030204" pitchFamily="49" charset="0"/>
              </a:rPr>
              <a:t>refract</a:t>
            </a:r>
            <a:r>
              <a:rPr lang="en-US" sz="2000" dirty="0" smtClean="0"/>
              <a:t> </a:t>
            </a:r>
            <a:r>
              <a:rPr lang="en-US" dirty="0" smtClean="0"/>
              <a:t>instead of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</a:p>
          <a:p>
            <a:pPr lvl="1"/>
            <a:r>
              <a:rPr lang="en-US" dirty="0" smtClean="0"/>
              <a:t>offset ray origin to the other side (along </a:t>
            </a:r>
            <a:r>
              <a:rPr lang="en-US" dirty="0">
                <a:latin typeface="Consolas" panose="020B0609020204030204" pitchFamily="49" charset="0"/>
              </a:rPr>
              <a:t>-normal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refract may return </a:t>
            </a:r>
            <a:r>
              <a:rPr lang="en-US" dirty="0">
                <a:latin typeface="Consolas" panose="020B0609020204030204" pitchFamily="49" charset="0"/>
              </a:rPr>
              <a:t>vec3(0,0,0)</a:t>
            </a:r>
            <a:endParaRPr lang="en-US" sz="2800" dirty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when Total Internal Reflection happens</a:t>
            </a:r>
          </a:p>
          <a:p>
            <a:pPr lvl="2"/>
            <a:r>
              <a:rPr lang="en-US" dirty="0" smtClean="0"/>
              <a:t>trace only reflection, reflectance is </a:t>
            </a:r>
            <a:r>
              <a:rPr lang="en-US" sz="2400" dirty="0">
                <a:latin typeface="Consolas" panose="020B0609020204030204" pitchFamily="49" charset="0"/>
              </a:rPr>
              <a:t>vec3(1, 1, 1)</a:t>
            </a:r>
            <a:endParaRPr lang="en-US" sz="2800" dirty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offset of ray origin must be along 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 smtClean="0">
                <a:latin typeface="Consolas" panose="020B0609020204030204" pitchFamily="49" charset="0"/>
              </a:rPr>
              <a:t>normal</a:t>
            </a:r>
          </a:p>
          <a:p>
            <a:pPr lvl="3"/>
            <a:r>
              <a:rPr lang="en-US" sz="2000" dirty="0" smtClean="0"/>
              <a:t>all cases can be handled uniformly if you always flip the normal to be at an acute angle to the outgoing ray direction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00FF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72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38014</TotalTime>
  <Words>490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Orthodox Herbertarian</vt:lpstr>
      <vt:lpstr>Times New Roman</vt:lpstr>
      <vt:lpstr>Whipsmart</vt:lpstr>
      <vt:lpstr>Office Theme</vt:lpstr>
      <vt:lpstr>Computer Graphics ray Tracing</vt:lpstr>
      <vt:lpstr>Shading</vt:lpstr>
      <vt:lpstr>Material properties (e.g. color, shininess)</vt:lpstr>
      <vt:lpstr>Shadows</vt:lpstr>
      <vt:lpstr>Recursive ray tracing</vt:lpstr>
      <vt:lpstr>Termination</vt:lpstr>
      <vt:lpstr>What about refraction?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344</cp:revision>
  <dcterms:created xsi:type="dcterms:W3CDTF">2014-12-27T20:04:49Z</dcterms:created>
  <dcterms:modified xsi:type="dcterms:W3CDTF">2019-12-02T12:51:30Z</dcterms:modified>
</cp:coreProperties>
</file>