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1" r:id="rId2"/>
    <p:sldId id="403" r:id="rId3"/>
    <p:sldId id="405" r:id="rId4"/>
    <p:sldId id="406" r:id="rId5"/>
    <p:sldId id="407" r:id="rId6"/>
    <p:sldId id="409" r:id="rId7"/>
    <p:sldId id="413" r:id="rId8"/>
    <p:sldId id="414" r:id="rId9"/>
    <p:sldId id="415" r:id="rId10"/>
    <p:sldId id="416" r:id="rId11"/>
    <p:sldId id="428" r:id="rId12"/>
    <p:sldId id="424" r:id="rId13"/>
    <p:sldId id="422" r:id="rId14"/>
    <p:sldId id="433" r:id="rId15"/>
    <p:sldId id="4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80789" autoAdjust="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" y="739775"/>
            <a:ext cx="6497638" cy="3656013"/>
          </a:xfrm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95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7.xml"/><Relationship Id="rId7" Type="http://schemas.openxmlformats.org/officeDocument/2006/relationships/image" Target="../media/image1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refractiveindex.inf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3.xml"/><Relationship Id="rId7" Type="http://schemas.openxmlformats.org/officeDocument/2006/relationships/image" Target="../media/image2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1.jpeg"/><Relationship Id="rId18" Type="http://schemas.openxmlformats.org/officeDocument/2006/relationships/image" Target="../media/image15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tags" Target="../tags/tag8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9.jpeg"/><Relationship Id="rId5" Type="http://schemas.openxmlformats.org/officeDocument/2006/relationships/tags" Target="../tags/tag11.xml"/><Relationship Id="rId15" Type="http://schemas.openxmlformats.org/officeDocument/2006/relationships/image" Target="../media/image12.png"/><Relationship Id="rId10" Type="http://schemas.openxmlformats.org/officeDocument/2006/relationships/image" Target="../media/image8.wmf"/><Relationship Id="rId19" Type="http://schemas.openxmlformats.org/officeDocument/2006/relationships/image" Target="../media/image16.png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5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C00000"/>
                </a:solidFill>
              </a:rPr>
              <a:t>Computer Graphics</a:t>
            </a:r>
            <a:br>
              <a:rPr lang="en-US" sz="5400" b="1" dirty="0"/>
            </a:br>
            <a:r>
              <a:rPr lang="en-US" sz="5400" b="1" dirty="0"/>
              <a:t>r</a:t>
            </a:r>
            <a:r>
              <a:rPr lang="hu-HU" sz="5400" b="1" dirty="0"/>
              <a:t>ay tracing </a:t>
            </a:r>
            <a:r>
              <a:rPr lang="en-US" sz="5400" b="1" dirty="0"/>
              <a:t>extras</a:t>
            </a:r>
            <a:endParaRPr lang="hu-HU" sz="54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endParaRPr lang="hu-HU" dirty="0"/>
          </a:p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293268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reflectance for every wavelength individually</a:t>
            </a:r>
          </a:p>
          <a:p>
            <a:r>
              <a:rPr lang="en-US" dirty="0"/>
              <a:t>with all operations on vectors (including squaring) interpreted per-element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90" y="806545"/>
            <a:ext cx="352044" cy="385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94" y="4435630"/>
            <a:ext cx="1696847" cy="33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84" y="5051232"/>
            <a:ext cx="2307917" cy="7237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96" y="3372167"/>
            <a:ext cx="8230516" cy="9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4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recursive</a:t>
            </a:r>
            <a:r>
              <a:rPr lang="hu-HU" dirty="0"/>
              <a:t> </a:t>
            </a:r>
            <a:r>
              <a:rPr lang="hu-HU" dirty="0" err="1"/>
              <a:t>ray</a:t>
            </a:r>
            <a:r>
              <a:rPr lang="hu-HU" dirty="0"/>
              <a:t> </a:t>
            </a:r>
            <a:r>
              <a:rPr lang="hu-HU" dirty="0" err="1"/>
              <a:t>tracing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 </a:t>
            </a:r>
          </a:p>
          <a:p>
            <a:r>
              <a:rPr lang="hu-HU" dirty="0" err="1"/>
              <a:t>instead</a:t>
            </a:r>
            <a:r>
              <a:rPr lang="hu-HU" dirty="0"/>
              <a:t> of </a:t>
            </a:r>
            <a:r>
              <a:rPr lang="hu-HU" dirty="0" err="1"/>
              <a:t>material</a:t>
            </a:r>
            <a:r>
              <a:rPr lang="hu-HU" dirty="0"/>
              <a:t> </a:t>
            </a:r>
            <a:r>
              <a:rPr lang="hu-HU" dirty="0" err="1"/>
              <a:t>property</a:t>
            </a:r>
            <a:r>
              <a:rPr lang="hu-HU" dirty="0"/>
              <a:t> R (</a:t>
            </a:r>
            <a:r>
              <a:rPr lang="hu-HU" dirty="0" err="1"/>
              <a:t>reflectance</a:t>
            </a:r>
            <a:r>
              <a:rPr lang="hu-HU" dirty="0"/>
              <a:t>) </a:t>
            </a: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material</a:t>
            </a:r>
            <a:r>
              <a:rPr lang="hu-HU" dirty="0"/>
              <a:t> </a:t>
            </a:r>
            <a:r>
              <a:rPr lang="hu-HU" dirty="0" err="1"/>
              <a:t>property</a:t>
            </a:r>
            <a:r>
              <a:rPr lang="hu-HU" dirty="0"/>
              <a:t>  R0 (</a:t>
            </a:r>
            <a:r>
              <a:rPr lang="hu-HU" dirty="0" err="1"/>
              <a:t>reflectance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perpendicalar</a:t>
            </a:r>
            <a:r>
              <a:rPr lang="hu-HU" dirty="0"/>
              <a:t> </a:t>
            </a:r>
            <a:r>
              <a:rPr lang="hu-HU" dirty="0" err="1"/>
              <a:t>viewing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en-US" dirty="0"/>
              <a:t>you can look up material properties at </a:t>
            </a:r>
            <a:r>
              <a:rPr lang="en-US" dirty="0">
                <a:hlinkClick r:id="rId4"/>
              </a:rPr>
              <a:t>https://refractiveindex.info</a:t>
            </a:r>
            <a:r>
              <a:rPr lang="en-US" dirty="0"/>
              <a:t>, we are interested in wavelengths R=650nm, G=532nm, B=473nm</a:t>
            </a:r>
          </a:p>
          <a:p>
            <a:pPr lvl="1"/>
            <a:r>
              <a:rPr lang="en-US" dirty="0"/>
              <a:t>compute R0 with formula </a:t>
            </a:r>
          </a:p>
          <a:p>
            <a:pPr lvl="1"/>
            <a:endParaRPr lang="hu-HU" dirty="0"/>
          </a:p>
          <a:p>
            <a:r>
              <a:rPr lang="hu-HU" dirty="0" err="1"/>
              <a:t>now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reflectance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d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ot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-rayDir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bounce</a:t>
            </a:r>
            <a:r>
              <a:rPr lang="hu-HU" dirty="0"/>
              <a:t>, </a:t>
            </a:r>
            <a:r>
              <a:rPr lang="hu-HU" dirty="0" err="1"/>
              <a:t>use</a:t>
            </a:r>
            <a:r>
              <a:rPr lang="hu-HU" dirty="0"/>
              <a:t> formula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3764" y="678282"/>
            <a:ext cx="2169459" cy="69924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tx1"/>
                </a:solidFill>
                <a:latin typeface="Whipsmart" panose="020B0502030203050204" pitchFamily="34" charset="0"/>
              </a:rPr>
              <a:t>Gold</a:t>
            </a:r>
            <a:endParaRPr lang="en-US" sz="28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94611" y="1690686"/>
            <a:ext cx="2169459" cy="69924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tx1"/>
                </a:solidFill>
                <a:latin typeface="Whipsmart" panose="020B0502030203050204" pitchFamily="34" charset="0"/>
              </a:rPr>
              <a:t>Silver</a:t>
            </a:r>
            <a:endParaRPr lang="en-US" sz="28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96" y="5641167"/>
            <a:ext cx="6015534" cy="535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93" y="4001294"/>
            <a:ext cx="2120814" cy="6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4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Precedural</a:t>
            </a:r>
            <a:r>
              <a:rPr lang="en-US" dirty="0"/>
              <a:t> texturing and </a:t>
            </a:r>
            <a:r>
              <a:rPr lang="hu-HU" dirty="0" err="1"/>
              <a:t>Normal</a:t>
            </a:r>
            <a:r>
              <a:rPr lang="hu-HU" dirty="0"/>
              <a:t> mapping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noise function and its gradient</a:t>
            </a:r>
          </a:p>
        </p:txBody>
      </p:sp>
      <p:sp>
        <p:nvSpPr>
          <p:cNvPr id="4" name="Téglalap 4"/>
          <p:cNvSpPr/>
          <p:nvPr/>
        </p:nvSpPr>
        <p:spPr>
          <a:xfrm>
            <a:off x="6162676" y="1762126"/>
            <a:ext cx="4505324" cy="5095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noiseGrad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0x1D4E1D4E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0x58F958F9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0x129F129F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0xFFFF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65536.0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(sf, r)) </a:t>
            </a:r>
            <a:r>
              <a:rPr lang="en-US" u="heavy" dirty="0">
                <a:solidFill>
                  <a:srgbClr val="C7004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u="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Téglalap 4"/>
          <p:cNvSpPr/>
          <p:nvPr/>
        </p:nvSpPr>
        <p:spPr>
          <a:xfrm>
            <a:off x="1524001" y="1762126"/>
            <a:ext cx="4552951" cy="5095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</a:t>
            </a:r>
            <a:r>
              <a:rPr lang="en-US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0x1D4E1D4E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0x58F958F9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0x129F129F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.0;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0xFFFF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65536.0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(sf, r));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/ 32.0 + 0.5;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74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for Wood</a:t>
            </a:r>
          </a:p>
        </p:txBody>
      </p:sp>
      <p:sp>
        <p:nvSpPr>
          <p:cNvPr id="4" name="Téglalap 4"/>
          <p:cNvSpPr/>
          <p:nvPr/>
        </p:nvSpPr>
        <p:spPr>
          <a:xfrm>
            <a:off x="1524000" y="1447800"/>
            <a:ext cx="9144000" cy="541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Wood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Wood() 	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scale = 16;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turbulence = 500;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period = 8;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sharpness = 10;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float3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float3 position)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float w =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position.x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period +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fractional part of this linear term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 would be just stripes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so perturb it with noise: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pow( noise(position * scale), sharpness)*turbulence;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 -=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(w + 10000.0) – 10000.0;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take fractional part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					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combine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float3(1, 0.3, 0) * w + 		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light wood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float3(0.35, 0.1, 0.05) * (1-w));	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dark wood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6655468" y="678282"/>
            <a:ext cx="3261873" cy="69924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Whipsmart" panose="020B0502030203050204" pitchFamily="34" charset="0"/>
              </a:rPr>
              <a:t>Wood</a:t>
            </a:r>
          </a:p>
        </p:txBody>
      </p:sp>
    </p:spTree>
    <p:extLst>
      <p:ext uri="{BB962C8B-B14F-4D97-AF65-F5344CB8AC3E}">
        <p14:creationId xmlns:p14="http://schemas.microsoft.com/office/powerpoint/2010/main" val="341048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Procedural normal mapping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surface equation</a:t>
            </a:r>
            <a:endParaRPr lang="en-US" dirty="0"/>
          </a:p>
          <a:p>
            <a:r>
              <a:rPr lang="en-US" dirty="0"/>
              <a:t>surface normal formula</a:t>
            </a:r>
          </a:p>
          <a:p>
            <a:endParaRPr lang="en-US" dirty="0"/>
          </a:p>
          <a:p>
            <a:r>
              <a:rPr lang="en-US" dirty="0"/>
              <a:t>noise function</a:t>
            </a:r>
          </a:p>
          <a:p>
            <a:r>
              <a:rPr lang="en-US" dirty="0"/>
              <a:t>perturbed surface equation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thus: just add gradient-of-noise to quadric gradient, </a:t>
            </a:r>
            <a:r>
              <a:rPr lang="en-US"/>
              <a:t>then normalize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01" y="1825625"/>
            <a:ext cx="1514379" cy="429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4" y="3351631"/>
            <a:ext cx="668180" cy="4218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81" y="2389757"/>
            <a:ext cx="2353261" cy="4999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90" y="4731375"/>
            <a:ext cx="9137481" cy="5584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11270" y="5962276"/>
            <a:ext cx="3261873" cy="69924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Whipsmart" panose="020B0502030203050204" pitchFamily="34" charset="0"/>
              </a:rPr>
              <a:t>Oranges</a:t>
            </a:r>
          </a:p>
        </p:txBody>
      </p:sp>
    </p:spTree>
    <p:extLst>
      <p:ext uri="{BB962C8B-B14F-4D97-AF65-F5344CB8AC3E}">
        <p14:creationId xmlns:p14="http://schemas.microsoft.com/office/powerpoint/2010/main" val="203124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Non-shadow-casters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objects may not be shadow casters</a:t>
            </a:r>
          </a:p>
          <a:p>
            <a:pPr lvl="1"/>
            <a:r>
              <a:rPr lang="en-US" dirty="0"/>
              <a:t>emissive objects coinciding with light sources</a:t>
            </a:r>
          </a:p>
          <a:p>
            <a:pPr lvl="1"/>
            <a:r>
              <a:rPr lang="en-US" dirty="0"/>
              <a:t>transparent objects</a:t>
            </a:r>
          </a:p>
          <a:p>
            <a:r>
              <a:rPr lang="hu-HU" dirty="0"/>
              <a:t>shadow casters and non-</a:t>
            </a:r>
            <a:r>
              <a:rPr lang="hu-HU" dirty="0" err="1"/>
              <a:t>shadow</a:t>
            </a:r>
            <a:r>
              <a:rPr lang="hu-HU" dirty="0"/>
              <a:t>-</a:t>
            </a:r>
            <a:r>
              <a:rPr lang="hu-HU" dirty="0" err="1"/>
              <a:t>casters</a:t>
            </a:r>
            <a:r>
              <a:rPr lang="hu-HU" dirty="0"/>
              <a:t> must be </a:t>
            </a:r>
            <a:r>
              <a:rPr lang="hu-HU" dirty="0" err="1"/>
              <a:t>separated</a:t>
            </a:r>
            <a:r>
              <a:rPr lang="hu-HU" dirty="0"/>
              <a:t> </a:t>
            </a:r>
            <a:r>
              <a:rPr lang="hu-HU" dirty="0" err="1"/>
              <a:t>somehow</a:t>
            </a:r>
            <a:r>
              <a:rPr lang="hu-HU" dirty="0"/>
              <a:t> (</a:t>
            </a:r>
            <a:r>
              <a:rPr lang="en-US" dirty="0"/>
              <a:t>like they are first and second part of array</a:t>
            </a:r>
            <a:r>
              <a:rPr lang="hu-HU" dirty="0"/>
              <a:t>,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arrays</a:t>
            </a:r>
            <a:r>
              <a:rPr lang="hu-HU" dirty="0"/>
              <a:t>)</a:t>
            </a:r>
            <a:endParaRPr lang="en-US" dirty="0"/>
          </a:p>
          <a:p>
            <a:r>
              <a:rPr lang="en-US" dirty="0"/>
              <a:t>shadow rays are only tested </a:t>
            </a:r>
            <a:r>
              <a:rPr lang="en-US" dirty="0" err="1"/>
              <a:t>agains</a:t>
            </a:r>
            <a:r>
              <a:rPr lang="hu-HU" dirty="0"/>
              <a:t>t</a:t>
            </a:r>
            <a:r>
              <a:rPr lang="en-US" dirty="0"/>
              <a:t> shadow casters</a:t>
            </a:r>
            <a:endParaRPr lang="hu-HU" dirty="0"/>
          </a:p>
          <a:p>
            <a:pPr lvl="1"/>
            <a:r>
              <a:rPr lang="hu-HU" dirty="0" err="1"/>
              <a:t>findBestHit</a:t>
            </a:r>
            <a:r>
              <a:rPr lang="hu-HU" dirty="0"/>
              <a:t> </a:t>
            </a:r>
            <a:r>
              <a:rPr lang="hu-HU" dirty="0" err="1"/>
              <a:t>processes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(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consecutive</a:t>
            </a:r>
            <a:r>
              <a:rPr lang="hu-HU" dirty="0"/>
              <a:t> </a:t>
            </a:r>
            <a:r>
              <a:rPr lang="hu-HU" dirty="0" err="1"/>
              <a:t>loops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findShadowHit processes only shadow casters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9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clipped quadrics are nice for solid surfaces</a:t>
            </a:r>
          </a:p>
          <a:p>
            <a:r>
              <a:rPr lang="en-US" dirty="0"/>
              <a:t>take the idea of clipping a step further</a:t>
            </a:r>
          </a:p>
          <a:p>
            <a:pPr lvl="1"/>
            <a:r>
              <a:rPr lang="en-US" dirty="0"/>
              <a:t>use some procedural function/texture to decide if the hit is on valid surface, or missing</a:t>
            </a:r>
          </a:p>
          <a:p>
            <a:pPr lvl="1"/>
            <a:r>
              <a:rPr lang="en-US" dirty="0"/>
              <a:t>does not have to be a noise function! use trig functions, </a:t>
            </a:r>
            <a:r>
              <a:rPr lang="en-US" dirty="0" err="1"/>
              <a:t>fract</a:t>
            </a:r>
            <a:endParaRPr lang="en-US" dirty="0"/>
          </a:p>
          <a:p>
            <a:r>
              <a:rPr lang="en-US" dirty="0"/>
              <a:t>this means a modified intersect for affected objects</a:t>
            </a:r>
          </a:p>
          <a:p>
            <a:pPr lvl="1"/>
            <a:r>
              <a:rPr lang="en-US" dirty="0"/>
              <a:t>GLSL: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versions</a:t>
            </a:r>
            <a:r>
              <a:rPr lang="hu-HU" dirty="0"/>
              <a:t> of </a:t>
            </a:r>
            <a:r>
              <a:rPr lang="hu-HU" dirty="0" err="1"/>
              <a:t>intersection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intersectClippedQuadric</a:t>
            </a:r>
            <a:r>
              <a:rPr lang="hu-HU" dirty="0"/>
              <a:t>, </a:t>
            </a:r>
            <a:r>
              <a:rPr lang="hu-HU" dirty="0" err="1"/>
              <a:t>intersectPinkedQuadric</a:t>
            </a:r>
            <a:r>
              <a:rPr lang="hu-HU" dirty="0"/>
              <a:t>)</a:t>
            </a:r>
          </a:p>
          <a:p>
            <a:pPr lvl="2"/>
            <a:r>
              <a:rPr lang="hu-HU" dirty="0" err="1"/>
              <a:t>objects</a:t>
            </a:r>
            <a:r>
              <a:rPr lang="hu-HU" dirty="0"/>
              <a:t> </a:t>
            </a:r>
            <a:r>
              <a:rPr lang="hu-HU" dirty="0" err="1"/>
              <a:t>requiring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intersection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separated</a:t>
            </a:r>
            <a:r>
              <a:rPr lang="hu-HU" dirty="0"/>
              <a:t>, </a:t>
            </a:r>
            <a:r>
              <a:rPr lang="hu-HU" dirty="0" err="1"/>
              <a:t>processed</a:t>
            </a:r>
            <a:r>
              <a:rPr lang="hu-HU" dirty="0"/>
              <a:t> in </a:t>
            </a:r>
            <a:r>
              <a:rPr lang="hu-HU" dirty="0" err="1"/>
              <a:t>consecutive</a:t>
            </a:r>
            <a:r>
              <a:rPr lang="hu-HU" dirty="0"/>
              <a:t> </a:t>
            </a:r>
            <a:r>
              <a:rPr lang="hu-HU" dirty="0" err="1"/>
              <a:t>loops</a:t>
            </a:r>
            <a:r>
              <a:rPr lang="hu-HU" dirty="0"/>
              <a:t> (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manage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b="1" dirty="0" err="1"/>
              <a:t>bestT</a:t>
            </a:r>
            <a:r>
              <a:rPr lang="hu-HU" dirty="0"/>
              <a:t>, </a:t>
            </a:r>
            <a:r>
              <a:rPr lang="hu-HU" b="1" dirty="0" err="1"/>
              <a:t>bestIndex</a:t>
            </a:r>
            <a:r>
              <a:rPr lang="hu-HU" dirty="0"/>
              <a:t>)</a:t>
            </a:r>
            <a:endParaRPr lang="en-US" dirty="0"/>
          </a:p>
        </p:txBody>
      </p:sp>
      <p:pic>
        <p:nvPicPr>
          <p:cNvPr id="4" name="Kép 4"/>
          <p:cNvPicPr/>
          <p:nvPr/>
        </p:nvPicPr>
        <p:blipFill rotWithShape="1">
          <a:blip r:embed="rId2" cstate="print"/>
          <a:srcRect l="64185" t="32897" r="11603" b="37555"/>
          <a:stretch/>
        </p:blipFill>
        <p:spPr bwMode="auto">
          <a:xfrm>
            <a:off x="9421907" y="629506"/>
            <a:ext cx="1577788" cy="192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512423" y="709286"/>
            <a:ext cx="1461247" cy="69924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chemeClr val="tx1"/>
                </a:solidFill>
                <a:latin typeface="Whipsmart" panose="020B0502030203050204" pitchFamily="34" charset="0"/>
              </a:rPr>
              <a:t>Pinking</a:t>
            </a:r>
            <a:endParaRPr lang="en-US" sz="28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4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Multi-clipped quadrics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not one, but more clippers</a:t>
            </a:r>
          </a:p>
          <a:p>
            <a:pPr lvl="1"/>
            <a:r>
              <a:rPr lang="hu-HU" dirty="0"/>
              <a:t>different versions of intersection function </a:t>
            </a:r>
          </a:p>
          <a:p>
            <a:pPr lvl="3"/>
            <a:r>
              <a:rPr lang="hu-HU" dirty="0"/>
              <a:t>intersect2ClippedQuadric(</a:t>
            </a:r>
            <a:r>
              <a:rPr lang="en-US" dirty="0"/>
              <a:t>0, 1</a:t>
            </a:r>
            <a:r>
              <a:rPr lang="hu-HU" dirty="0"/>
              <a:t>)</a:t>
            </a:r>
          </a:p>
          <a:p>
            <a:pPr lvl="3"/>
            <a:r>
              <a:rPr lang="hu-HU" dirty="0"/>
              <a:t>intersect3ClippedQuadric</a:t>
            </a:r>
            <a:r>
              <a:rPr lang="en-US" dirty="0"/>
              <a:t>(2, 3, 4)</a:t>
            </a:r>
            <a:endParaRPr lang="hu-HU" dirty="0"/>
          </a:p>
          <a:p>
            <a:pPr lvl="3"/>
            <a:r>
              <a:rPr lang="hu-HU" dirty="0"/>
              <a:t>intersect4ClippedQuadric</a:t>
            </a:r>
            <a:r>
              <a:rPr lang="en-US" dirty="0"/>
              <a:t>(5, 6, 7, 8)</a:t>
            </a:r>
            <a:endParaRPr lang="hu-HU" dirty="0"/>
          </a:p>
          <a:p>
            <a:pPr lvl="3"/>
            <a:r>
              <a:rPr lang="hu-HU" dirty="0"/>
              <a:t>intersect5ClippedQuadric</a:t>
            </a:r>
            <a:r>
              <a:rPr lang="en-US" dirty="0"/>
              <a:t>(9, 10, 11, 12, 13)</a:t>
            </a:r>
            <a:endParaRPr lang="hu-HU" dirty="0"/>
          </a:p>
          <a:p>
            <a:pPr lvl="2"/>
            <a:r>
              <a:rPr lang="hu-HU" dirty="0" err="1"/>
              <a:t>objects</a:t>
            </a:r>
            <a:r>
              <a:rPr lang="hu-HU" dirty="0"/>
              <a:t> </a:t>
            </a:r>
            <a:r>
              <a:rPr lang="hu-HU" dirty="0" err="1"/>
              <a:t>requiring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intersection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separated</a:t>
            </a:r>
            <a:r>
              <a:rPr lang="hu-HU" dirty="0"/>
              <a:t>, </a:t>
            </a:r>
            <a:r>
              <a:rPr lang="hu-HU" dirty="0" err="1"/>
              <a:t>processed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consecutive</a:t>
            </a:r>
            <a:r>
              <a:rPr lang="hu-HU" dirty="0"/>
              <a:t> </a:t>
            </a:r>
            <a:r>
              <a:rPr lang="hu-HU" dirty="0" err="1"/>
              <a:t>loops</a:t>
            </a:r>
            <a:endParaRPr lang="en-US" dirty="0"/>
          </a:p>
          <a:p>
            <a:pPr lvl="2"/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making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faces</a:t>
            </a:r>
            <a:r>
              <a:rPr lang="hu-HU" dirty="0"/>
              <a:t> of a </a:t>
            </a:r>
            <a:r>
              <a:rPr lang="hu-HU" dirty="0" err="1"/>
              <a:t>box</a:t>
            </a:r>
            <a:r>
              <a:rPr lang="hu-HU" dirty="0"/>
              <a:t>: </a:t>
            </a:r>
            <a:r>
              <a:rPr lang="hu-HU" dirty="0" err="1"/>
              <a:t>clip</a:t>
            </a:r>
            <a:r>
              <a:rPr lang="hu-HU" dirty="0"/>
              <a:t> </a:t>
            </a:r>
            <a:r>
              <a:rPr lang="hu-HU" dirty="0" err="1"/>
              <a:t>infinite</a:t>
            </a:r>
            <a:r>
              <a:rPr lang="hu-HU" dirty="0"/>
              <a:t> </a:t>
            </a:r>
            <a:r>
              <a:rPr lang="hu-HU" dirty="0" err="1"/>
              <a:t>slab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orthogonal</a:t>
            </a:r>
            <a:r>
              <a:rPr lang="hu-HU" dirty="0"/>
              <a:t> </a:t>
            </a:r>
            <a:r>
              <a:rPr lang="hu-HU" dirty="0" err="1"/>
              <a:t>infinite</a:t>
            </a:r>
            <a:r>
              <a:rPr lang="hu-HU" dirty="0"/>
              <a:t> </a:t>
            </a:r>
            <a:r>
              <a:rPr lang="hu-HU" dirty="0" err="1"/>
              <a:t>slabs</a:t>
            </a:r>
            <a:endParaRPr lang="hu-HU" dirty="0"/>
          </a:p>
          <a:p>
            <a:pPr lvl="3"/>
            <a:r>
              <a:rPr lang="hu-HU" dirty="0"/>
              <a:t>for the other two pairs of faces, rotate the role of surface and clippers among the t</a:t>
            </a:r>
            <a:r>
              <a:rPr lang="en-US" dirty="0"/>
              <a:t>h</a:t>
            </a:r>
            <a:r>
              <a:rPr lang="hu-HU" dirty="0"/>
              <a:t>ree quadrics</a:t>
            </a:r>
          </a:p>
          <a:p>
            <a:pPr lvl="3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7519" y="5612653"/>
            <a:ext cx="1461247" cy="69924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chemeClr val="tx1"/>
                </a:solidFill>
                <a:latin typeface="Whipsmart" panose="020B0502030203050204" pitchFamily="34" charset="0"/>
              </a:rPr>
              <a:t>Box</a:t>
            </a:r>
            <a:endParaRPr lang="en-US" sz="28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1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</a:t>
            </a:r>
            <a:r>
              <a:rPr lang="en-US" dirty="0"/>
              <a:t>lipped solids</a:t>
            </a:r>
            <a:r>
              <a:rPr lang="hu-HU" dirty="0"/>
              <a:t> (</a:t>
            </a:r>
            <a:r>
              <a:rPr lang="hu-HU" dirty="0" err="1"/>
              <a:t>manifold</a:t>
            </a:r>
            <a:r>
              <a:rPr lang="hu-HU" dirty="0"/>
              <a:t> </a:t>
            </a:r>
            <a:r>
              <a:rPr lang="hu-HU" dirty="0" err="1"/>
              <a:t>surfaces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roles of surface and clipper to get closing surface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hole</a:t>
            </a:r>
            <a:r>
              <a:rPr lang="hu-HU" dirty="0"/>
              <a:t> uses an inside-out cylinder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clipper</a:t>
            </a:r>
            <a:r>
              <a:rPr lang="hu-HU" dirty="0"/>
              <a:t>/</a:t>
            </a:r>
            <a:r>
              <a:rPr lang="hu-HU" dirty="0" err="1"/>
              <a:t>surface</a:t>
            </a:r>
            <a:endParaRPr lang="hu-HU" dirty="0"/>
          </a:p>
          <a:p>
            <a:r>
              <a:rPr lang="hu-HU" dirty="0" err="1"/>
              <a:t>rotate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role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surface</a:t>
            </a:r>
            <a:r>
              <a:rPr lang="hu-HU" dirty="0"/>
              <a:t> </a:t>
            </a:r>
            <a:r>
              <a:rPr lang="hu-HU" dirty="0" err="1"/>
              <a:t>among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infinite</a:t>
            </a:r>
            <a:r>
              <a:rPr lang="hu-HU" dirty="0"/>
              <a:t> </a:t>
            </a:r>
            <a:r>
              <a:rPr lang="hu-HU" dirty="0" err="1"/>
              <a:t>slabs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56965" y="3460376"/>
            <a:ext cx="4374776" cy="1757083"/>
          </a:xfrm>
          <a:prstGeom prst="ellipse">
            <a:avLst/>
          </a:prstGeom>
          <a:solidFill>
            <a:srgbClr val="00B0F0">
              <a:alpha val="18039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5400000">
            <a:off x="3030070" y="3594847"/>
            <a:ext cx="4374776" cy="1757083"/>
          </a:xfrm>
          <a:prstGeom prst="ellipse">
            <a:avLst/>
          </a:prstGeom>
          <a:solidFill>
            <a:srgbClr val="00B0F0">
              <a:alpha val="18039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292197" y="3460376"/>
            <a:ext cx="4067049" cy="1613646"/>
          </a:xfrm>
          <a:prstGeom prst="arc">
            <a:avLst>
              <a:gd name="adj1" fmla="val 13157879"/>
              <a:gd name="adj2" fmla="val 1876733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3056965" y="3622207"/>
            <a:ext cx="4067049" cy="1613646"/>
          </a:xfrm>
          <a:prstGeom prst="arc">
            <a:avLst>
              <a:gd name="adj1" fmla="val 12982416"/>
              <a:gd name="adj2" fmla="val 1876733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3116700" y="3377765"/>
            <a:ext cx="4067049" cy="1613646"/>
          </a:xfrm>
          <a:prstGeom prst="arc">
            <a:avLst>
              <a:gd name="adj1" fmla="val 12982416"/>
              <a:gd name="adj2" fmla="val 1876733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5400000">
            <a:off x="3270564" y="3662054"/>
            <a:ext cx="4067049" cy="1613646"/>
          </a:xfrm>
          <a:prstGeom prst="arc">
            <a:avLst>
              <a:gd name="adj1" fmla="val 12982416"/>
              <a:gd name="adj2" fmla="val 1876733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0521" y="5939192"/>
            <a:ext cx="1454845" cy="69924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chemeClr val="tx1"/>
                </a:solidFill>
                <a:latin typeface="Whipsmart" panose="020B0502030203050204" pitchFamily="34" charset="0"/>
              </a:rPr>
              <a:t>Box</a:t>
            </a:r>
            <a:endParaRPr lang="en-US" sz="28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57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Emissive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eye-directional radiance from surface is constant</a:t>
            </a:r>
          </a:p>
          <a:p>
            <a:pPr lvl="1"/>
            <a:r>
              <a:rPr lang="en-US" dirty="0"/>
              <a:t>is ray hits, radiance along ray (returned by function trace) is a constant</a:t>
            </a:r>
          </a:p>
          <a:p>
            <a:r>
              <a:rPr lang="en-US" dirty="0"/>
              <a:t>could also have diffuse/specular/ideal reflection, but you will probably use it for lights sources, and emission will dominate anyway</a:t>
            </a:r>
          </a:p>
          <a:p>
            <a:endParaRPr lang="en-US" dirty="0"/>
          </a:p>
          <a:p>
            <a:r>
              <a:rPr lang="en-US" dirty="0"/>
              <a:t>light sources themselves are invisible! so non-shadow-caster emissive objects have to be placed to make them show up</a:t>
            </a:r>
          </a:p>
        </p:txBody>
      </p:sp>
    </p:spTree>
    <p:extLst>
      <p:ext uri="{BB962C8B-B14F-4D97-AF65-F5344CB8AC3E}">
        <p14:creationId xmlns:p14="http://schemas.microsoft.com/office/powerpoint/2010/main" val="82130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Fresnel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11270" y="3730672"/>
            <a:ext cx="2169459" cy="69924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tx1"/>
                </a:solidFill>
                <a:latin typeface="Whipsmart" panose="020B0502030203050204" pitchFamily="34" charset="0"/>
              </a:rPr>
              <a:t>Gold</a:t>
            </a:r>
            <a:endParaRPr lang="en-US" sz="2800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7254643" y="2799611"/>
            <a:ext cx="2115670" cy="2115671"/>
          </a:xfrm>
          <a:prstGeom prst="star5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stretch</a:t>
            </a:r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goal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8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Refractive index and extinction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reflectance, transmittance, and exiting angle depend on material properties</a:t>
            </a:r>
          </a:p>
          <a:p>
            <a:pPr lvl="1"/>
            <a:r>
              <a:rPr lang="en-US" dirty="0"/>
              <a:t>reflective index </a:t>
            </a:r>
          </a:p>
          <a:p>
            <a:pPr lvl="1"/>
            <a:r>
              <a:rPr lang="en-US" dirty="0"/>
              <a:t>extinction coefficient  </a:t>
            </a:r>
          </a:p>
          <a:p>
            <a:r>
              <a:rPr lang="en-US" dirty="0"/>
              <a:t>Snell’s law</a:t>
            </a:r>
          </a:p>
          <a:p>
            <a:endParaRPr lang="en-US" dirty="0"/>
          </a:p>
          <a:p>
            <a:r>
              <a:rPr lang="en-US" dirty="0"/>
              <a:t>Fresnel’s law</a:t>
            </a:r>
          </a:p>
          <a:p>
            <a:pPr lvl="1"/>
            <a:r>
              <a:rPr lang="hu-HU" dirty="0"/>
              <a:t>Schlick</a:t>
            </a:r>
            <a:r>
              <a:rPr lang="en-US" dirty="0"/>
              <a:t>’s approximation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50" y="2769664"/>
            <a:ext cx="181356" cy="268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42" y="3176415"/>
            <a:ext cx="164287" cy="174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14" y="3666335"/>
            <a:ext cx="1465783" cy="8278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23" y="6238802"/>
            <a:ext cx="1553261" cy="247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48" y="4516802"/>
            <a:ext cx="5112050" cy="516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23" y="5292661"/>
            <a:ext cx="8232591" cy="9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4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Metals and dielectrics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109483" cy="3684588"/>
          </a:xfrm>
        </p:spPr>
        <p:txBody>
          <a:bodyPr/>
          <a:lstStyle/>
          <a:p>
            <a:r>
              <a:rPr lang="en-US" dirty="0"/>
              <a:t>transmitted part is absorbed</a:t>
            </a:r>
          </a:p>
          <a:p>
            <a:r>
              <a:rPr lang="en-US" dirty="0"/>
              <a:t>reflectance depends on wavelength</a:t>
            </a:r>
          </a:p>
          <a:p>
            <a:pPr lvl="1"/>
            <a:r>
              <a:rPr lang="en-US" dirty="0"/>
              <a:t>we need RGB values</a:t>
            </a:r>
          </a:p>
          <a:p>
            <a:r>
              <a:rPr lang="en-US" dirty="0"/>
              <a:t>gold:</a:t>
            </a:r>
          </a:p>
          <a:p>
            <a:endParaRPr lang="en-US" dirty="0"/>
          </a:p>
          <a:p>
            <a:r>
              <a:rPr lang="en-US" dirty="0"/>
              <a:t>silver: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Dielectric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3840933" cy="3684588"/>
          </a:xfrm>
        </p:spPr>
        <p:txBody>
          <a:bodyPr>
            <a:noAutofit/>
          </a:bodyPr>
          <a:lstStyle/>
          <a:p>
            <a:r>
              <a:rPr lang="en-US" dirty="0"/>
              <a:t>no extinction</a:t>
            </a:r>
          </a:p>
          <a:p>
            <a:endParaRPr lang="en-US" dirty="0"/>
          </a:p>
          <a:p>
            <a:r>
              <a:rPr lang="en-US" dirty="0"/>
              <a:t>in reality, refraction slightly depends on wavelength</a:t>
            </a:r>
          </a:p>
          <a:p>
            <a:r>
              <a:rPr lang="en-US" dirty="0"/>
              <a:t>but we want a single transmitted direction </a:t>
            </a:r>
          </a:p>
          <a:p>
            <a:pPr lvl="1"/>
            <a:r>
              <a:rPr lang="en-US" dirty="0"/>
              <a:t>scalar</a:t>
            </a:r>
          </a:p>
          <a:p>
            <a:r>
              <a:rPr lang="en-US" dirty="0"/>
              <a:t>glass: 		water:</a:t>
            </a:r>
          </a:p>
        </p:txBody>
      </p:sp>
      <p:pic>
        <p:nvPicPr>
          <p:cNvPr id="8" name="Picture 39" descr="metalshader"/>
          <p:cNvPicPr>
            <a:picLocks noChangeAspect="1" noChangeArrowheads="1"/>
          </p:cNvPicPr>
          <p:nvPr/>
        </p:nvPicPr>
        <p:blipFill rotWithShape="1">
          <a:blip r:embed="rId10" cstate="print"/>
          <a:srcRect l="8051" t="16117" b="11499"/>
          <a:stretch/>
        </p:blipFill>
        <p:spPr bwMode="auto">
          <a:xfrm>
            <a:off x="3999289" y="1637664"/>
            <a:ext cx="2136484" cy="172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0" descr="skull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565176" y="311943"/>
            <a:ext cx="211613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23" y="3110236"/>
            <a:ext cx="834238" cy="251765"/>
          </a:xfrm>
          <a:prstGeom prst="rect">
            <a:avLst/>
          </a:prstGeom>
        </p:spPr>
      </p:pic>
      <p:pic>
        <p:nvPicPr>
          <p:cNvPr id="12" name="Picture 6" descr="http://images.fineartamerica.com/images-medium-large/9-light-passing-through-prism-david-parke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560" y="3055710"/>
            <a:ext cx="1822387" cy="15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26" y="5777026"/>
            <a:ext cx="181356" cy="2688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02" y="6189663"/>
            <a:ext cx="1299362" cy="3456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044" y="6188920"/>
            <a:ext cx="1476451" cy="3456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47" y="4562170"/>
            <a:ext cx="3275381" cy="54681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09" y="5141511"/>
            <a:ext cx="3110789" cy="5468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09" y="5688322"/>
            <a:ext cx="3125420" cy="5468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71" y="6267663"/>
            <a:ext cx="2960827" cy="5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4.5"/>
  <p:tag name="ORIGINALWIDTH" val="63.75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\mu&#10;$$&#10;\end{document}"/>
  <p:tag name="IGUANATEXSIZE" val="28"/>
  <p:tag name="IGUANATEXCURSOR" val="849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5"/>
  <p:tag name="ORIGINALWIDTH" val="519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\mu = 1.333&#10;$$&#10;\end{document}"/>
  <p:tag name="IGUANATEXSIZE" val="28"/>
  <p:tag name="IGUANATEXCURSOR" val="862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1343.25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\rgb{\mu} = \begin{pmatrix} 0.21 &amp; 0.485 &amp; 1.29 \end{pmatrix}&#10;$$&#10;\end{document}"/>
  <p:tag name="IGUANATEXSIZE" val="24"/>
  <p:tag name="IGUANATEXCURSOR" val="898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1275.75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\rgb{\kappa} = \begin{pmatrix} 3.13 &amp; 2.23 &amp; 1.76 \end{pmatrix}&#10;$$&#10;\end{document}"/>
  <p:tag name="IGUANATEXSIZE" val="24"/>
  <p:tag name="IGUANATEXCURSOR" val="886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1281.75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\rgb{\mu} = \begin{pmatrix} 0.15 &amp; 0.14 &amp; 0.13 \end{pmatrix}&#10;$$&#10;\end{document}"/>
  <p:tag name="IGUANATEXSIZE" val="24"/>
  <p:tag name="IGUANATEXCURSOR" val="895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1214.25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\rgb{\kappa} = \begin{pmatrix} 3.7 &amp; 3.11 &amp; 2.47 \end{pmatrix}&#10;$$&#10;\end{document}"/>
  <p:tag name="IGUANATEXSIZE" val="24"/>
  <p:tag name="IGUANATEXCURSOR" val="890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5"/>
  <p:tag name="ORIGINALWIDTH" val="78.75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\color{red}&#10;R&#10;$$&#10;\end{document}"/>
  <p:tag name="IGUANATEXSIZE" val="44"/>
  <p:tag name="IGUANATEXCURSOR" val="864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"/>
  <p:tag name="ORIGINALWIDTH" val="557.2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gb{T} = \rgb{1} - \rgb{R}&#10;$$&#10;&#10;\end{document}"/>
  <p:tag name="IGUANATEXSIZE" val="38"/>
  <p:tag name="IGUANATEXCURSOR" val="796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0.5"/>
  <p:tag name="ORIGINALWIDTH" val="798.7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gb{1} = \rgb{\begin{pmatrix} 1 &amp; 1 &amp; 1\end{pmatrix}}&#10;$$&#10;&#10;\end{document}"/>
  <p:tag name="IGUANATEXSIZE" val="38"/>
  <p:tag name="IGUANATEXCURSOR" val="834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6417"/>
  <p:tag name="ORIGINALWIDTH" val="960.264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gb{R} \approx \rgb{R}_0 + (\rgb{1}-\rgb{R}_0)(1 - \cos \alpha)^5, \ \ \ \rgb{R}_0 = \frac{(\rgb{\mu}-\rgb{1})^2 + \rgb{\kappa}^2}{(\rgb{\mu} + \rgb{1})^2 + \rgb{\kappa}^2}&#10;$$&#10;&#10;\end{document}"/>
  <p:tag name="IGUANATEXSIZE" val="48"/>
  <p:tag name="IGUANATEXCURSOR" val="843"/>
  <p:tag name="TRANSPARENCY" val="Tru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.5"/>
  <p:tag name="ORIGINALWIDTH" val="1667.2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gb{R} \approx \rgb{R}_0 + (\rgb{1}-\rgb{R}_0)(1 - \cos \alpha)^5&#10;$$&#10;&#10;\end{document}"/>
  <p:tag name="IGUANATEXSIZE" val="48"/>
  <p:tag name="IGUANATEXCURSOR" val="846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5"/>
  <p:tag name="ORIGINALWIDTH" val="57.75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\kappa&#10;$$&#10;\end{document}"/>
  <p:tag name="IGUANATEXSIZE" val="28"/>
  <p:tag name="IGUANATEXCURSOR" val="857"/>
  <p:tag name="TRANSPARENCY" val="True"/>
  <p:tag name="FILENAME" val=""/>
  <p:tag name="INPUTTYPE" val="0"/>
  <p:tag name="LATEXENGINEID" val="0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0.75"/>
  <p:tag name="ORIGINALWIDTH" val="105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gb{R}_0 = \frac{(\rgb{\mu}-\rgb{1})^2 + \rgb{\kappa}^2}{(\rgb{\mu} + \rgb{1})^2 + \rgb{\kappa}^2}&#10;$$&#10;&#10;\end{document}"/>
  <p:tag name="IGUANATEXSIZE" val="48"/>
  <p:tag name="IGUANATEXCURSOR" val="780"/>
  <p:tag name="TRANSPARENCY" val="True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6091"/>
  <p:tag name="ORIGINALWIDTH" val="372.63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f(\rvec{r}) = 0&#10;$$&#10;&#10;\end{document}"/>
  <p:tag name="IGUANATEXSIZE" val="32"/>
  <p:tag name="IGUANATEXCURSOR" val="795"/>
  <p:tag name="TRANSPARENCY" val="True"/>
  <p:tag name="FILENAME" val=""/>
  <p:tag name="INPUTTYPE" val="0"/>
  <p:tag name="LATEXENGINEID" val="1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809"/>
  <p:tag name="ORIGINALWIDTH" val="164.414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xi(\rvec{r})&#10;$$&#10;&#10;\end{document}"/>
  <p:tag name="IGUANATEXSIZE" val="32"/>
  <p:tag name="IGUANATEXCURSOR" val="793"/>
  <p:tag name="TRANSPARENCY" val="True"/>
  <p:tag name="FILENAME" val=""/>
  <p:tag name="INPUTTYPE" val="0"/>
  <p:tag name="LATEXENGINEID" val="1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0106"/>
  <p:tag name="ORIGINALWIDTH" val="579.050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n} = \left[ \nabla f(\rvec{r}) \right]^\wedge&#10;$$&#10;&#10;\end{document}"/>
  <p:tag name="IGUANATEXSIZE" val="32"/>
  <p:tag name="IGUANATEXCURSOR" val="824"/>
  <p:tag name="TRANSPARENCY" val="True"/>
  <p:tag name="FILENAME" val=""/>
  <p:tag name="INPUTTYPE" val="0"/>
  <p:tag name="LATEXENGINEID" val="1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4119"/>
  <p:tag name="ORIGINALWIDTH" val="2248.39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n}_\idx{perturbed} = \left[ \nabla \left( f(\rvec{r}) + \xi(\rvec{r}) \right) \right]^\wedge&#10;= \left[ \nabla f(\rvec{r}) + \nabla \xi(\rvec{r}) \right]^\wedge&#10;$$&#10;&#10;\end{document}"/>
  <p:tag name="IGUANATEXSIZE" val="32"/>
  <p:tag name="IGUANATEXCURSOR" val="944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1"/>
  <p:tag name="ORIGINALWIDTH" val="515.25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\mu = \frac{\sin \alpha}{\sin \beta}&#10;$$&#10;\end{document}"/>
  <p:tag name="IGUANATEXSIZE" val="28"/>
  <p:tag name="IGUANATEXCURSOR" val="886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"/>
  <p:tag name="ORIGINALWIDTH" val="546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T = 1-R&#10;$$&#10;\end{document}"/>
  <p:tag name="IGUANATEXSIZE" val="28"/>
  <p:tag name="IGUANATEXCURSOR" val="858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.6229"/>
  <p:tag name="ORIGINALWIDTH" val="2619.22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R = \frac{1}{2} \left| \frac{\cos \beta - (\mu + \cuvec{\jj} \kappa) \cos \alpha}{\cos \beta + (\mu + \cuvec{\jj} \kappa) \cos \alpha} \right|^2 + \frac{1}{2} \left| \frac{\cos \alpha - (\mu + \cuvec{\jj} \kappa) \cos \beta}{\cos \alpha + (\mu + \cuvec{\jj} \kappa) \cos \beta} \right|^2 &#10;$$&#10;&#10;\end{document}"/>
  <p:tag name="IGUANATEXSIZE" val="88"/>
  <p:tag name="IGUANATEXCURSOR" val="1069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142"/>
  <p:tag name="ORIGINALWIDTH" val="959.609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R \approx R_0 + (1-R_0)(1 - \cos \alpha)^5, \ \ \ R_0 = \frac{(\mu-1)^2 + \kappa^2}{(\mu + 1)^2 + \kappa^2}&#10;$$&#10;&#10;\end{document}"/>
  <p:tag name="IGUANATEXSIZE" val="38"/>
  <p:tag name="IGUANATEXCURSOR" val="819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.5"/>
  <p:tag name="ORIGINALWIDTH" val="293.25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\kappa = 0&#10;$$&#10;\end{document}"/>
  <p:tag name="IGUANATEXSIZE" val="28"/>
  <p:tag name="IGUANATEXCURSOR" val="861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4.5"/>
  <p:tag name="ORIGINALWIDTH" val="63.75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\mu&#10;$$&#10;\end{document}"/>
  <p:tag name="IGUANATEXSIZE" val="28"/>
  <p:tag name="IGUANATEXCURSOR" val="849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5"/>
  <p:tag name="ORIGINALWIDTH" val="456.75"/>
  <p:tag name="LATEXADDIN" val="\documentclass{tufte-book}&#10;\usepackage[utf8]{inputenc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\definecolor{pporange}{rgb}{1.0, 0.75, 0.0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$$&#10;\mu = 1.46&#10;$$&#10;\end{document}"/>
  <p:tag name="IGUANATEXSIZE" val="28"/>
  <p:tag name="IGUANATEXCURSOR" val="861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33336</TotalTime>
  <Words>935</Words>
  <Application>Microsoft Office PowerPoint</Application>
  <PresentationFormat>Widescreen</PresentationFormat>
  <Paragraphs>151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Orthodox Herbertarian</vt:lpstr>
      <vt:lpstr>Whipsmart</vt:lpstr>
      <vt:lpstr>Office Theme</vt:lpstr>
      <vt:lpstr>Computer Graphics ray tracing extras</vt:lpstr>
      <vt:lpstr>Non-shadow-casters</vt:lpstr>
      <vt:lpstr>Procedural masking</vt:lpstr>
      <vt:lpstr>Multi-clipped quadrics</vt:lpstr>
      <vt:lpstr>Clipped solids (manifold surfaces)</vt:lpstr>
      <vt:lpstr>Emissive surfaces</vt:lpstr>
      <vt:lpstr>Fresnel</vt:lpstr>
      <vt:lpstr>Refractive index and extinction coefficient</vt:lpstr>
      <vt:lpstr>Metals and dielectrics</vt:lpstr>
      <vt:lpstr>Finding </vt:lpstr>
      <vt:lpstr>In practice</vt:lpstr>
      <vt:lpstr>Precedural texturing and Normal mapping</vt:lpstr>
      <vt:lpstr>Procedural noise function and its gradient</vt:lpstr>
      <vt:lpstr>Pseudo-code for Wood</vt:lpstr>
      <vt:lpstr>Procedural normal mapping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137</cp:revision>
  <dcterms:created xsi:type="dcterms:W3CDTF">2014-12-27T20:04:49Z</dcterms:created>
  <dcterms:modified xsi:type="dcterms:W3CDTF">2021-05-04T17:32:50Z</dcterms:modified>
</cp:coreProperties>
</file>