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1" r:id="rId2"/>
    <p:sldId id="361" r:id="rId3"/>
    <p:sldId id="352" r:id="rId4"/>
    <p:sldId id="353" r:id="rId5"/>
    <p:sldId id="354" r:id="rId6"/>
    <p:sldId id="362" r:id="rId7"/>
    <p:sldId id="355" r:id="rId8"/>
    <p:sldId id="356" r:id="rId9"/>
    <p:sldId id="357" r:id="rId10"/>
    <p:sldId id="358" r:id="rId11"/>
    <p:sldId id="359" r:id="rId12"/>
    <p:sldId id="364" r:id="rId13"/>
    <p:sldId id="365" r:id="rId14"/>
    <p:sldId id="367" r:id="rId15"/>
    <p:sldId id="368" r:id="rId16"/>
    <p:sldId id="360" r:id="rId17"/>
    <p:sldId id="369" r:id="rId18"/>
    <p:sldId id="3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0789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39775"/>
            <a:ext cx="6497638" cy="3656013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95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C00000"/>
                </a:solidFill>
              </a:rPr>
              <a:t>Computer Graphics</a:t>
            </a:r>
            <a:br>
              <a:rPr lang="en-US" sz="5400" b="1" dirty="0"/>
            </a:br>
            <a:r>
              <a:rPr lang="en-US" sz="5400" b="1" dirty="0"/>
              <a:t>r</a:t>
            </a:r>
            <a:r>
              <a:rPr lang="hu-HU" sz="5400" b="1" dirty="0"/>
              <a:t>ay tracing </a:t>
            </a:r>
            <a:r>
              <a:rPr lang="en-US" sz="5400" b="1" dirty="0"/>
              <a:t>final Projects</a:t>
            </a:r>
            <a:endParaRPr lang="hu-HU" sz="54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293268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Alternatives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hu-HU" dirty="0" err="1"/>
              <a:t>radial</a:t>
            </a:r>
            <a:r>
              <a:rPr lang="hu-HU" dirty="0"/>
              <a:t> basis function</a:t>
            </a:r>
            <a:endParaRPr lang="en-US" dirty="0"/>
          </a:p>
        </p:txBody>
      </p:sp>
      <p:sp>
        <p:nvSpPr>
          <p:cNvPr id="3" name="Tartalom helye 4"/>
          <p:cNvSpPr txBox="1">
            <a:spLocks/>
          </p:cNvSpPr>
          <p:nvPr/>
        </p:nvSpPr>
        <p:spPr bwMode="auto">
          <a:xfrm>
            <a:off x="2017714" y="1916113"/>
            <a:ext cx="3919537" cy="482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hu-HU" sz="3200" kern="0"/>
              <a:t>Blinn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hu-HU" sz="3200" ker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hu-HU" sz="3200" kern="0"/>
              <a:t>Perlin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endParaRPr lang="hu-HU" sz="3200" ker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endParaRPr lang="hu-HU" sz="3200" ker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/>
            </a:pPr>
            <a:r>
              <a:rPr lang="hu-HU" sz="3200" kern="0"/>
              <a:t>Wyvill</a:t>
            </a:r>
            <a:endParaRPr lang="en-US" sz="3200" kern="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17739" y="5502276"/>
          <a:ext cx="50307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393480" progId="Equation.3">
                  <p:embed/>
                </p:oleObj>
              </mc:Choice>
              <mc:Fallback>
                <p:oleObj name="Equation" r:id="rId2" imgW="1866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9" y="5502276"/>
                        <a:ext cx="5030787" cy="10588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4032250" y="2060576"/>
          <a:ext cx="18478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393480" progId="Equation.3">
                  <p:embed/>
                </p:oleObj>
              </mc:Choice>
              <mc:Fallback>
                <p:oleObj name="Equation" r:id="rId4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060576"/>
                        <a:ext cx="1847850" cy="1057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2268539" y="3968751"/>
          <a:ext cx="47577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253800" progId="Equation.3">
                  <p:embed/>
                </p:oleObj>
              </mc:Choice>
              <mc:Fallback>
                <p:oleObj name="Equation" r:id="rId6" imgW="1765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9" y="3968751"/>
                        <a:ext cx="4757737" cy="6826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04" name="Egyenes összekötő nyíllal 8"/>
          <p:cNvCxnSpPr>
            <a:cxnSpLocks noChangeShapeType="1"/>
          </p:cNvCxnSpPr>
          <p:nvPr/>
        </p:nvCxnSpPr>
        <p:spPr bwMode="auto">
          <a:xfrm flipV="1">
            <a:off x="7704138" y="1989139"/>
            <a:ext cx="0" cy="1944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5" name="Egyenes összekötő nyíllal 9"/>
          <p:cNvCxnSpPr>
            <a:cxnSpLocks noChangeShapeType="1"/>
          </p:cNvCxnSpPr>
          <p:nvPr/>
        </p:nvCxnSpPr>
        <p:spPr bwMode="auto">
          <a:xfrm>
            <a:off x="5880100" y="3933825"/>
            <a:ext cx="424815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Szabadkézi sokszög 10"/>
          <p:cNvSpPr>
            <a:spLocks/>
          </p:cNvSpPr>
          <p:nvPr/>
        </p:nvSpPr>
        <p:spPr bwMode="auto">
          <a:xfrm>
            <a:off x="6065838" y="2473325"/>
            <a:ext cx="3275012" cy="1460500"/>
          </a:xfrm>
          <a:custGeom>
            <a:avLst/>
            <a:gdLst>
              <a:gd name="T0" fmla="*/ 0 w 5689600"/>
              <a:gd name="T1" fmla="*/ 824952 h 2566932"/>
              <a:gd name="T2" fmla="*/ 942388 w 5689600"/>
              <a:gd name="T3" fmla="*/ 871 h 2566932"/>
              <a:gd name="T4" fmla="*/ 1885097 w 5689600"/>
              <a:gd name="T5" fmla="*/ 830179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Szövegdoboz 11"/>
          <p:cNvSpPr txBox="1">
            <a:spLocks noChangeArrowheads="1"/>
          </p:cNvSpPr>
          <p:nvPr/>
        </p:nvSpPr>
        <p:spPr bwMode="auto">
          <a:xfrm>
            <a:off x="9696450" y="3500439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r</a:t>
            </a:r>
            <a:endParaRPr lang="en-US" altLang="en-US"/>
          </a:p>
        </p:txBody>
      </p:sp>
      <p:sp>
        <p:nvSpPr>
          <p:cNvPr id="4108" name="Szövegdoboz 11"/>
          <p:cNvSpPr txBox="1">
            <a:spLocks noChangeArrowheads="1"/>
          </p:cNvSpPr>
          <p:nvPr/>
        </p:nvSpPr>
        <p:spPr bwMode="auto">
          <a:xfrm>
            <a:off x="7319963" y="4076700"/>
            <a:ext cx="2534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3200" dirty="0"/>
              <a:t>if r </a:t>
            </a:r>
            <a:r>
              <a:rPr lang="en-US" altLang="en-US" sz="3200" dirty="0"/>
              <a:t>&gt; 1, </a:t>
            </a:r>
            <a:r>
              <a:rPr lang="hu-HU" altLang="en-US" sz="3200" dirty="0"/>
              <a:t>then</a:t>
            </a:r>
            <a:r>
              <a:rPr lang="en-US" altLang="en-US" sz="3200" dirty="0"/>
              <a:t> 0</a:t>
            </a:r>
          </a:p>
        </p:txBody>
      </p:sp>
      <p:sp>
        <p:nvSpPr>
          <p:cNvPr id="4109" name="Szövegdoboz 12"/>
          <p:cNvSpPr txBox="1">
            <a:spLocks noChangeArrowheads="1"/>
          </p:cNvSpPr>
          <p:nvPr/>
        </p:nvSpPr>
        <p:spPr bwMode="auto">
          <a:xfrm>
            <a:off x="7372351" y="5732464"/>
            <a:ext cx="2534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3200" dirty="0"/>
              <a:t>if r </a:t>
            </a:r>
            <a:r>
              <a:rPr lang="en-US" altLang="en-US" sz="3200" dirty="0"/>
              <a:t>&gt; 1, </a:t>
            </a:r>
            <a:r>
              <a:rPr lang="hu-HU" altLang="en-US" sz="3200" dirty="0"/>
              <a:t>then</a:t>
            </a:r>
            <a:r>
              <a:rPr lang="en-US" altLang="en-US" sz="3200" dirty="0"/>
              <a:t> 0</a:t>
            </a: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8112125" y="1844675"/>
          <a:ext cx="24590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79360" progId="Equation.3">
                  <p:embed/>
                </p:oleObj>
              </mc:Choice>
              <mc:Fallback>
                <p:oleObj name="Equation" r:id="rId8" imgW="914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1844675"/>
                        <a:ext cx="2459038" cy="7508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Szövegdoboz 14"/>
          <p:cNvSpPr txBox="1">
            <a:spLocks noChangeArrowheads="1"/>
          </p:cNvSpPr>
          <p:nvPr/>
        </p:nvSpPr>
        <p:spPr bwMode="auto">
          <a:xfrm>
            <a:off x="7751764" y="2060576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f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4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Ray </a:t>
            </a:r>
            <a:r>
              <a:rPr lang="hu-HU" dirty="0" err="1"/>
              <a:t>marching</a:t>
            </a:r>
            <a:endParaRPr lang="en-US" dirty="0"/>
          </a:p>
        </p:txBody>
      </p:sp>
      <p:cxnSp>
        <p:nvCxnSpPr>
          <p:cNvPr id="25603" name="Egyenes összekötő nyíllal 2"/>
          <p:cNvCxnSpPr>
            <a:cxnSpLocks noChangeShapeType="1"/>
          </p:cNvCxnSpPr>
          <p:nvPr/>
        </p:nvCxnSpPr>
        <p:spPr bwMode="auto">
          <a:xfrm flipV="1">
            <a:off x="2743200" y="4184651"/>
            <a:ext cx="0" cy="22320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Egyenes összekötő nyíllal 3"/>
          <p:cNvCxnSpPr>
            <a:cxnSpLocks noChangeShapeType="1"/>
          </p:cNvCxnSpPr>
          <p:nvPr/>
        </p:nvCxnSpPr>
        <p:spPr bwMode="auto">
          <a:xfrm>
            <a:off x="2566988" y="5827713"/>
            <a:ext cx="7556500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Szabadkézi sokszög 4"/>
          <p:cNvSpPr>
            <a:spLocks/>
          </p:cNvSpPr>
          <p:nvPr/>
        </p:nvSpPr>
        <p:spPr bwMode="auto">
          <a:xfrm>
            <a:off x="3246438" y="5949951"/>
            <a:ext cx="1554162" cy="466725"/>
          </a:xfrm>
          <a:custGeom>
            <a:avLst/>
            <a:gdLst>
              <a:gd name="T0" fmla="*/ 0 w 5689600"/>
              <a:gd name="T1" fmla="*/ 84566 h 2566932"/>
              <a:gd name="T2" fmla="*/ 212083 w 5689600"/>
              <a:gd name="T3" fmla="*/ 89 h 2566932"/>
              <a:gd name="T4" fmla="*/ 424239 w 5689600"/>
              <a:gd name="T5" fmla="*/ 85102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Szövegdoboz 5"/>
          <p:cNvSpPr txBox="1">
            <a:spLocks noChangeArrowheads="1"/>
          </p:cNvSpPr>
          <p:nvPr/>
        </p:nvSpPr>
        <p:spPr bwMode="auto">
          <a:xfrm>
            <a:off x="9791701" y="5949951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t</a:t>
            </a:r>
            <a:endParaRPr lang="en-US" altLang="en-US"/>
          </a:p>
        </p:txBody>
      </p:sp>
      <p:sp>
        <p:nvSpPr>
          <p:cNvPr id="25607" name="Szabadkézi sokszög 7"/>
          <p:cNvSpPr>
            <a:spLocks/>
          </p:cNvSpPr>
          <p:nvPr/>
        </p:nvSpPr>
        <p:spPr bwMode="auto">
          <a:xfrm>
            <a:off x="4187825" y="5949951"/>
            <a:ext cx="1481138" cy="460375"/>
          </a:xfrm>
          <a:custGeom>
            <a:avLst/>
            <a:gdLst>
              <a:gd name="T0" fmla="*/ 0 w 5689600"/>
              <a:gd name="T1" fmla="*/ 82278 h 2566932"/>
              <a:gd name="T2" fmla="*/ 192747 w 5689600"/>
              <a:gd name="T3" fmla="*/ 87 h 2566932"/>
              <a:gd name="T4" fmla="*/ 385560 w 5689600"/>
              <a:gd name="T5" fmla="*/ 82799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Szabadkézi sokszög 8"/>
          <p:cNvSpPr>
            <a:spLocks/>
          </p:cNvSpPr>
          <p:nvPr/>
        </p:nvSpPr>
        <p:spPr bwMode="auto">
          <a:xfrm>
            <a:off x="6704014" y="5491163"/>
            <a:ext cx="2052637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2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Szabadkézi sokszög 9"/>
          <p:cNvSpPr>
            <a:spLocks/>
          </p:cNvSpPr>
          <p:nvPr/>
        </p:nvSpPr>
        <p:spPr bwMode="auto">
          <a:xfrm>
            <a:off x="7207250" y="5484813"/>
            <a:ext cx="2052638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3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Szabadkézi sokszög 10"/>
          <p:cNvSpPr>
            <a:spLocks/>
          </p:cNvSpPr>
          <p:nvPr/>
        </p:nvSpPr>
        <p:spPr bwMode="auto">
          <a:xfrm>
            <a:off x="7729539" y="5484813"/>
            <a:ext cx="2052637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2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Szabadkézi sokszög 11"/>
          <p:cNvSpPr>
            <a:spLocks/>
          </p:cNvSpPr>
          <p:nvPr/>
        </p:nvSpPr>
        <p:spPr bwMode="auto">
          <a:xfrm>
            <a:off x="3071814" y="4462463"/>
            <a:ext cx="6880225" cy="1962150"/>
          </a:xfrm>
          <a:custGeom>
            <a:avLst/>
            <a:gdLst>
              <a:gd name="T0" fmla="*/ 0 w 6880860"/>
              <a:gd name="T1" fmla="*/ 1954525 h 1960918"/>
              <a:gd name="T2" fmla="*/ 936018 w 6880860"/>
              <a:gd name="T3" fmla="*/ 1494459 h 1960918"/>
              <a:gd name="T4" fmla="*/ 1404027 w 6880860"/>
              <a:gd name="T5" fmla="*/ 1545291 h 1960918"/>
              <a:gd name="T6" fmla="*/ 1836035 w 6880860"/>
              <a:gd name="T7" fmla="*/ 1487099 h 1960918"/>
              <a:gd name="T8" fmla="*/ 2596965 w 6880860"/>
              <a:gd name="T9" fmla="*/ 1949055 h 1960918"/>
              <a:gd name="T10" fmla="*/ 3360110 w 6880860"/>
              <a:gd name="T11" fmla="*/ 1954525 h 1960918"/>
              <a:gd name="T12" fmla="*/ 3657262 w 6880860"/>
              <a:gd name="T13" fmla="*/ 1946900 h 1960918"/>
              <a:gd name="T14" fmla="*/ 4137278 w 6880860"/>
              <a:gd name="T15" fmla="*/ 1565661 h 1960918"/>
              <a:gd name="T16" fmla="*/ 4640152 w 6880860"/>
              <a:gd name="T17" fmla="*/ 574439 h 1960918"/>
              <a:gd name="T18" fmla="*/ 4927178 w 6880860"/>
              <a:gd name="T19" fmla="*/ 82063 h 1960918"/>
              <a:gd name="T20" fmla="*/ 5179182 w 6880860"/>
              <a:gd name="T21" fmla="*/ 82062 h 1960918"/>
              <a:gd name="T22" fmla="*/ 5431187 w 6880860"/>
              <a:gd name="T23" fmla="*/ 118089 h 1960918"/>
              <a:gd name="T24" fmla="*/ 5645899 w 6880860"/>
              <a:gd name="T25" fmla="*/ 650687 h 1960918"/>
              <a:gd name="T26" fmla="*/ 6187201 w 6880860"/>
              <a:gd name="T27" fmla="*/ 1595181 h 1960918"/>
              <a:gd name="T28" fmla="*/ 6712601 w 6880860"/>
              <a:gd name="T29" fmla="*/ 1962150 h 1960918"/>
              <a:gd name="T30" fmla="*/ 6880225 w 6880860"/>
              <a:gd name="T31" fmla="*/ 1962150 h 19609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880860"/>
              <a:gd name="T49" fmla="*/ 0 h 1960918"/>
              <a:gd name="T50" fmla="*/ 6880860 w 6880860"/>
              <a:gd name="T51" fmla="*/ 1960918 h 19609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880860" h="1960918">
                <a:moveTo>
                  <a:pt x="0" y="1953298"/>
                </a:moveTo>
                <a:cubicBezTo>
                  <a:pt x="680843" y="1946048"/>
                  <a:pt x="652834" y="1491557"/>
                  <a:pt x="936104" y="1493521"/>
                </a:cubicBezTo>
                <a:cubicBezTo>
                  <a:pt x="1105447" y="1503196"/>
                  <a:pt x="1216860" y="1551758"/>
                  <a:pt x="1404156" y="1544321"/>
                </a:cubicBezTo>
                <a:cubicBezTo>
                  <a:pt x="1565440" y="1548305"/>
                  <a:pt x="1761854" y="1503734"/>
                  <a:pt x="1836204" y="1486165"/>
                </a:cubicBezTo>
                <a:cubicBezTo>
                  <a:pt x="2194495" y="1485137"/>
                  <a:pt x="2091653" y="1925063"/>
                  <a:pt x="2597204" y="1947831"/>
                </a:cubicBezTo>
                <a:cubicBezTo>
                  <a:pt x="2957309" y="1945087"/>
                  <a:pt x="2852939" y="1929104"/>
                  <a:pt x="3360420" y="1953298"/>
                </a:cubicBezTo>
                <a:cubicBezTo>
                  <a:pt x="3515179" y="1947336"/>
                  <a:pt x="3416439" y="1953933"/>
                  <a:pt x="3657600" y="1945678"/>
                </a:cubicBezTo>
                <a:cubicBezTo>
                  <a:pt x="3828130" y="1939646"/>
                  <a:pt x="4039229" y="1695450"/>
                  <a:pt x="4137660" y="1564678"/>
                </a:cubicBezTo>
                <a:cubicBezTo>
                  <a:pt x="4359806" y="1293811"/>
                  <a:pt x="4508918" y="821189"/>
                  <a:pt x="4640580" y="574078"/>
                </a:cubicBezTo>
                <a:cubicBezTo>
                  <a:pt x="4772242" y="326967"/>
                  <a:pt x="4837785" y="164022"/>
                  <a:pt x="4927632" y="82011"/>
                </a:cubicBezTo>
                <a:cubicBezTo>
                  <a:pt x="5017479" y="0"/>
                  <a:pt x="5095651" y="76009"/>
                  <a:pt x="5179660" y="82010"/>
                </a:cubicBezTo>
                <a:cubicBezTo>
                  <a:pt x="5263669" y="88011"/>
                  <a:pt x="5353895" y="23304"/>
                  <a:pt x="5431688" y="118015"/>
                </a:cubicBezTo>
                <a:cubicBezTo>
                  <a:pt x="5509481" y="212726"/>
                  <a:pt x="5520406" y="404251"/>
                  <a:pt x="5646420" y="650278"/>
                </a:cubicBezTo>
                <a:cubicBezTo>
                  <a:pt x="5772434" y="896305"/>
                  <a:pt x="6083026" y="1437990"/>
                  <a:pt x="6187772" y="1594179"/>
                </a:cubicBezTo>
                <a:cubicBezTo>
                  <a:pt x="6287776" y="1725174"/>
                  <a:pt x="6504360" y="1927015"/>
                  <a:pt x="6713220" y="1960918"/>
                </a:cubicBezTo>
                <a:cubicBezTo>
                  <a:pt x="6774498" y="1957108"/>
                  <a:pt x="6767195" y="1957109"/>
                  <a:pt x="6880860" y="1960918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2" name="Csoportba foglalás 27"/>
          <p:cNvGrpSpPr>
            <a:grpSpLocks/>
          </p:cNvGrpSpPr>
          <p:nvPr/>
        </p:nvGrpSpPr>
        <p:grpSpPr bwMode="auto">
          <a:xfrm>
            <a:off x="1744664" y="5373689"/>
            <a:ext cx="833437" cy="820737"/>
            <a:chOff x="220449" y="6037263"/>
            <a:chExt cx="833438" cy="820737"/>
          </a:xfrm>
        </p:grpSpPr>
        <p:sp>
          <p:nvSpPr>
            <p:cNvPr id="25661" name="Line 13"/>
            <p:cNvSpPr>
              <a:spLocks noChangeShapeType="1"/>
            </p:cNvSpPr>
            <p:nvPr/>
          </p:nvSpPr>
          <p:spPr bwMode="auto">
            <a:xfrm flipV="1">
              <a:off x="220449" y="6218238"/>
              <a:ext cx="628650" cy="239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Line 14"/>
            <p:cNvSpPr>
              <a:spLocks noChangeShapeType="1"/>
            </p:cNvSpPr>
            <p:nvPr/>
          </p:nvSpPr>
          <p:spPr bwMode="auto">
            <a:xfrm>
              <a:off x="220449" y="6457950"/>
              <a:ext cx="62865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3" name="Oval 15"/>
            <p:cNvSpPr>
              <a:spLocks noChangeArrowheads="1"/>
            </p:cNvSpPr>
            <p:nvPr/>
          </p:nvSpPr>
          <p:spPr bwMode="auto">
            <a:xfrm>
              <a:off x="703049" y="6257925"/>
              <a:ext cx="193675" cy="4000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4" name="Oval 16"/>
            <p:cNvSpPr>
              <a:spLocks noChangeArrowheads="1"/>
            </p:cNvSpPr>
            <p:nvPr/>
          </p:nvSpPr>
          <p:spPr bwMode="auto">
            <a:xfrm>
              <a:off x="799887" y="6337300"/>
              <a:ext cx="96837" cy="239713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65" name="Freeform 17"/>
            <p:cNvSpPr>
              <a:spLocks/>
            </p:cNvSpPr>
            <p:nvPr/>
          </p:nvSpPr>
          <p:spPr bwMode="auto">
            <a:xfrm>
              <a:off x="799887" y="6057900"/>
              <a:ext cx="146050" cy="160338"/>
            </a:xfrm>
            <a:custGeom>
              <a:avLst/>
              <a:gdLst>
                <a:gd name="T0" fmla="*/ 0 w 144"/>
                <a:gd name="T1" fmla="*/ 2147483647 h 192"/>
                <a:gd name="T2" fmla="*/ 2147483647 w 144"/>
                <a:gd name="T3" fmla="*/ 2147483647 h 192"/>
                <a:gd name="T4" fmla="*/ 2147483647 w 144"/>
                <a:gd name="T5" fmla="*/ 0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6" name="Freeform 18"/>
            <p:cNvSpPr>
              <a:spLocks/>
            </p:cNvSpPr>
            <p:nvPr/>
          </p:nvSpPr>
          <p:spPr bwMode="auto">
            <a:xfrm>
              <a:off x="849099" y="6088063"/>
              <a:ext cx="193675" cy="130175"/>
            </a:xfrm>
            <a:custGeom>
              <a:avLst/>
              <a:gdLst>
                <a:gd name="T0" fmla="*/ 0 w 192"/>
                <a:gd name="T1" fmla="*/ 2147483647 h 156"/>
                <a:gd name="T2" fmla="*/ 2147483647 w 192"/>
                <a:gd name="T3" fmla="*/ 2147483647 h 156"/>
                <a:gd name="T4" fmla="*/ 2147483647 w 192"/>
                <a:gd name="T5" fmla="*/ 0 h 156"/>
                <a:gd name="T6" fmla="*/ 0 60000 65536"/>
                <a:gd name="T7" fmla="*/ 0 60000 65536"/>
                <a:gd name="T8" fmla="*/ 0 60000 65536"/>
                <a:gd name="T9" fmla="*/ 0 w 192"/>
                <a:gd name="T10" fmla="*/ 0 h 156"/>
                <a:gd name="T11" fmla="*/ 192 w 192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7" name="Freeform 19"/>
            <p:cNvSpPr>
              <a:spLocks/>
            </p:cNvSpPr>
            <p:nvPr/>
          </p:nvSpPr>
          <p:spPr bwMode="auto">
            <a:xfrm>
              <a:off x="799887" y="6657975"/>
              <a:ext cx="254000" cy="119063"/>
            </a:xfrm>
            <a:custGeom>
              <a:avLst/>
              <a:gdLst>
                <a:gd name="T0" fmla="*/ 0 w 252"/>
                <a:gd name="T1" fmla="*/ 0 h 144"/>
                <a:gd name="T2" fmla="*/ 2147483647 w 252"/>
                <a:gd name="T3" fmla="*/ 2147483647 h 144"/>
                <a:gd name="T4" fmla="*/ 2147483647 w 25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252"/>
                <a:gd name="T10" fmla="*/ 0 h 144"/>
                <a:gd name="T11" fmla="*/ 252 w 2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Freeform 20"/>
            <p:cNvSpPr>
              <a:spLocks/>
            </p:cNvSpPr>
            <p:nvPr/>
          </p:nvSpPr>
          <p:spPr bwMode="auto">
            <a:xfrm>
              <a:off x="799887" y="6657975"/>
              <a:ext cx="146050" cy="200025"/>
            </a:xfrm>
            <a:custGeom>
              <a:avLst/>
              <a:gdLst>
                <a:gd name="T0" fmla="*/ 0 w 144"/>
                <a:gd name="T1" fmla="*/ 0 h 240"/>
                <a:gd name="T2" fmla="*/ 2147483647 w 144"/>
                <a:gd name="T3" fmla="*/ 2147483647 h 240"/>
                <a:gd name="T4" fmla="*/ 2147483647 w 144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Freeform 21"/>
            <p:cNvSpPr>
              <a:spLocks/>
            </p:cNvSpPr>
            <p:nvPr/>
          </p:nvSpPr>
          <p:spPr bwMode="auto">
            <a:xfrm>
              <a:off x="799887" y="6657975"/>
              <a:ext cx="49212" cy="200025"/>
            </a:xfrm>
            <a:custGeom>
              <a:avLst/>
              <a:gdLst>
                <a:gd name="T0" fmla="*/ 0 w 48"/>
                <a:gd name="T1" fmla="*/ 0 h 240"/>
                <a:gd name="T2" fmla="*/ 2147483647 w 48"/>
                <a:gd name="T3" fmla="*/ 2147483647 h 240"/>
                <a:gd name="T4" fmla="*/ 0 w 48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48"/>
                <a:gd name="T10" fmla="*/ 0 h 240"/>
                <a:gd name="T11" fmla="*/ 48 w 4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Freeform 22"/>
            <p:cNvSpPr>
              <a:spLocks/>
            </p:cNvSpPr>
            <p:nvPr/>
          </p:nvSpPr>
          <p:spPr bwMode="auto">
            <a:xfrm>
              <a:off x="825287" y="6037263"/>
              <a:ext cx="52387" cy="180975"/>
            </a:xfrm>
            <a:custGeom>
              <a:avLst/>
              <a:gdLst>
                <a:gd name="T0" fmla="*/ 0 w 52"/>
                <a:gd name="T1" fmla="*/ 2147483647 h 216"/>
                <a:gd name="T2" fmla="*/ 2147483647 w 52"/>
                <a:gd name="T3" fmla="*/ 2147483647 h 216"/>
                <a:gd name="T4" fmla="*/ 2147483647 w 52"/>
                <a:gd name="T5" fmla="*/ 0 h 216"/>
                <a:gd name="T6" fmla="*/ 0 60000 65536"/>
                <a:gd name="T7" fmla="*/ 0 60000 65536"/>
                <a:gd name="T8" fmla="*/ 0 60000 65536"/>
                <a:gd name="T9" fmla="*/ 0 w 52"/>
                <a:gd name="T10" fmla="*/ 0 h 216"/>
                <a:gd name="T11" fmla="*/ 52 w 52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3" name="Csoportba foglalás 46"/>
          <p:cNvGrpSpPr>
            <a:grpSpLocks/>
          </p:cNvGrpSpPr>
          <p:nvPr/>
        </p:nvGrpSpPr>
        <p:grpSpPr bwMode="auto">
          <a:xfrm>
            <a:off x="1789114" y="2571750"/>
            <a:ext cx="833437" cy="820738"/>
            <a:chOff x="220449" y="6037263"/>
            <a:chExt cx="833438" cy="820737"/>
          </a:xfrm>
        </p:grpSpPr>
        <p:sp>
          <p:nvSpPr>
            <p:cNvPr id="25651" name="Line 13"/>
            <p:cNvSpPr>
              <a:spLocks noChangeShapeType="1"/>
            </p:cNvSpPr>
            <p:nvPr/>
          </p:nvSpPr>
          <p:spPr bwMode="auto">
            <a:xfrm flipV="1">
              <a:off x="220449" y="6218238"/>
              <a:ext cx="628650" cy="239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14"/>
            <p:cNvSpPr>
              <a:spLocks noChangeShapeType="1"/>
            </p:cNvSpPr>
            <p:nvPr/>
          </p:nvSpPr>
          <p:spPr bwMode="auto">
            <a:xfrm>
              <a:off x="220449" y="6457950"/>
              <a:ext cx="628650" cy="239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Oval 15"/>
            <p:cNvSpPr>
              <a:spLocks noChangeArrowheads="1"/>
            </p:cNvSpPr>
            <p:nvPr/>
          </p:nvSpPr>
          <p:spPr bwMode="auto">
            <a:xfrm>
              <a:off x="703049" y="6257925"/>
              <a:ext cx="193675" cy="40005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4" name="Oval 16"/>
            <p:cNvSpPr>
              <a:spLocks noChangeArrowheads="1"/>
            </p:cNvSpPr>
            <p:nvPr/>
          </p:nvSpPr>
          <p:spPr bwMode="auto">
            <a:xfrm>
              <a:off x="799887" y="6337300"/>
              <a:ext cx="96837" cy="239713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55" name="Freeform 17"/>
            <p:cNvSpPr>
              <a:spLocks/>
            </p:cNvSpPr>
            <p:nvPr/>
          </p:nvSpPr>
          <p:spPr bwMode="auto">
            <a:xfrm>
              <a:off x="799887" y="6057900"/>
              <a:ext cx="146050" cy="160338"/>
            </a:xfrm>
            <a:custGeom>
              <a:avLst/>
              <a:gdLst>
                <a:gd name="T0" fmla="*/ 0 w 144"/>
                <a:gd name="T1" fmla="*/ 2147483647 h 192"/>
                <a:gd name="T2" fmla="*/ 2147483647 w 144"/>
                <a:gd name="T3" fmla="*/ 2147483647 h 192"/>
                <a:gd name="T4" fmla="*/ 2147483647 w 144"/>
                <a:gd name="T5" fmla="*/ 0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Freeform 18"/>
            <p:cNvSpPr>
              <a:spLocks/>
            </p:cNvSpPr>
            <p:nvPr/>
          </p:nvSpPr>
          <p:spPr bwMode="auto">
            <a:xfrm>
              <a:off x="849099" y="6088063"/>
              <a:ext cx="193675" cy="130175"/>
            </a:xfrm>
            <a:custGeom>
              <a:avLst/>
              <a:gdLst>
                <a:gd name="T0" fmla="*/ 0 w 192"/>
                <a:gd name="T1" fmla="*/ 2147483647 h 156"/>
                <a:gd name="T2" fmla="*/ 2147483647 w 192"/>
                <a:gd name="T3" fmla="*/ 2147483647 h 156"/>
                <a:gd name="T4" fmla="*/ 2147483647 w 192"/>
                <a:gd name="T5" fmla="*/ 0 h 156"/>
                <a:gd name="T6" fmla="*/ 0 60000 65536"/>
                <a:gd name="T7" fmla="*/ 0 60000 65536"/>
                <a:gd name="T8" fmla="*/ 0 60000 65536"/>
                <a:gd name="T9" fmla="*/ 0 w 192"/>
                <a:gd name="T10" fmla="*/ 0 h 156"/>
                <a:gd name="T11" fmla="*/ 192 w 192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Freeform 19"/>
            <p:cNvSpPr>
              <a:spLocks/>
            </p:cNvSpPr>
            <p:nvPr/>
          </p:nvSpPr>
          <p:spPr bwMode="auto">
            <a:xfrm>
              <a:off x="799887" y="6657975"/>
              <a:ext cx="254000" cy="119063"/>
            </a:xfrm>
            <a:custGeom>
              <a:avLst/>
              <a:gdLst>
                <a:gd name="T0" fmla="*/ 0 w 252"/>
                <a:gd name="T1" fmla="*/ 0 h 144"/>
                <a:gd name="T2" fmla="*/ 2147483647 w 252"/>
                <a:gd name="T3" fmla="*/ 2147483647 h 144"/>
                <a:gd name="T4" fmla="*/ 2147483647 w 25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252"/>
                <a:gd name="T10" fmla="*/ 0 h 144"/>
                <a:gd name="T11" fmla="*/ 252 w 25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Freeform 20"/>
            <p:cNvSpPr>
              <a:spLocks/>
            </p:cNvSpPr>
            <p:nvPr/>
          </p:nvSpPr>
          <p:spPr bwMode="auto">
            <a:xfrm>
              <a:off x="799887" y="6657975"/>
              <a:ext cx="146050" cy="200025"/>
            </a:xfrm>
            <a:custGeom>
              <a:avLst/>
              <a:gdLst>
                <a:gd name="T0" fmla="*/ 0 w 144"/>
                <a:gd name="T1" fmla="*/ 0 h 240"/>
                <a:gd name="T2" fmla="*/ 2147483647 w 144"/>
                <a:gd name="T3" fmla="*/ 2147483647 h 240"/>
                <a:gd name="T4" fmla="*/ 2147483647 w 144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Freeform 21"/>
            <p:cNvSpPr>
              <a:spLocks/>
            </p:cNvSpPr>
            <p:nvPr/>
          </p:nvSpPr>
          <p:spPr bwMode="auto">
            <a:xfrm>
              <a:off x="799887" y="6657975"/>
              <a:ext cx="49212" cy="200025"/>
            </a:xfrm>
            <a:custGeom>
              <a:avLst/>
              <a:gdLst>
                <a:gd name="T0" fmla="*/ 0 w 48"/>
                <a:gd name="T1" fmla="*/ 0 h 240"/>
                <a:gd name="T2" fmla="*/ 2147483647 w 48"/>
                <a:gd name="T3" fmla="*/ 2147483647 h 240"/>
                <a:gd name="T4" fmla="*/ 0 w 48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48"/>
                <a:gd name="T10" fmla="*/ 0 h 240"/>
                <a:gd name="T11" fmla="*/ 48 w 4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Freeform 22"/>
            <p:cNvSpPr>
              <a:spLocks/>
            </p:cNvSpPr>
            <p:nvPr/>
          </p:nvSpPr>
          <p:spPr bwMode="auto">
            <a:xfrm>
              <a:off x="825287" y="6037263"/>
              <a:ext cx="52387" cy="180975"/>
            </a:xfrm>
            <a:custGeom>
              <a:avLst/>
              <a:gdLst>
                <a:gd name="T0" fmla="*/ 0 w 52"/>
                <a:gd name="T1" fmla="*/ 2147483647 h 216"/>
                <a:gd name="T2" fmla="*/ 2147483647 w 52"/>
                <a:gd name="T3" fmla="*/ 2147483647 h 216"/>
                <a:gd name="T4" fmla="*/ 2147483647 w 52"/>
                <a:gd name="T5" fmla="*/ 0 h 216"/>
                <a:gd name="T6" fmla="*/ 0 60000 65536"/>
                <a:gd name="T7" fmla="*/ 0 60000 65536"/>
                <a:gd name="T8" fmla="*/ 0 60000 65536"/>
                <a:gd name="T9" fmla="*/ 0 w 52"/>
                <a:gd name="T10" fmla="*/ 0 h 216"/>
                <a:gd name="T11" fmla="*/ 52 w 52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14" name="Egyenes összekötő nyíllal 64"/>
          <p:cNvCxnSpPr>
            <a:cxnSpLocks noChangeShapeType="1"/>
          </p:cNvCxnSpPr>
          <p:nvPr/>
        </p:nvCxnSpPr>
        <p:spPr bwMode="auto">
          <a:xfrm>
            <a:off x="2719388" y="2992438"/>
            <a:ext cx="7556500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Ellipszis 67"/>
          <p:cNvSpPr>
            <a:spLocks noChangeArrowheads="1"/>
          </p:cNvSpPr>
          <p:nvPr/>
        </p:nvSpPr>
        <p:spPr bwMode="auto">
          <a:xfrm>
            <a:off x="7742238" y="1903413"/>
            <a:ext cx="2209800" cy="2209800"/>
          </a:xfrm>
          <a:prstGeom prst="ellips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16" name="Ellipszis 73"/>
          <p:cNvSpPr>
            <a:spLocks noChangeArrowheads="1"/>
          </p:cNvSpPr>
          <p:nvPr/>
        </p:nvSpPr>
        <p:spPr bwMode="auto">
          <a:xfrm>
            <a:off x="7048500" y="1903413"/>
            <a:ext cx="2211388" cy="2209800"/>
          </a:xfrm>
          <a:prstGeom prst="ellips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17" name="Ellipszis 74"/>
          <p:cNvSpPr>
            <a:spLocks noChangeArrowheads="1"/>
          </p:cNvSpPr>
          <p:nvPr/>
        </p:nvSpPr>
        <p:spPr bwMode="auto">
          <a:xfrm>
            <a:off x="6434138" y="1887539"/>
            <a:ext cx="2209800" cy="2211387"/>
          </a:xfrm>
          <a:prstGeom prst="ellips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18" name="Ellipszis 75"/>
          <p:cNvSpPr>
            <a:spLocks noChangeArrowheads="1"/>
          </p:cNvSpPr>
          <p:nvPr/>
        </p:nvSpPr>
        <p:spPr bwMode="auto">
          <a:xfrm>
            <a:off x="2949575" y="1052514"/>
            <a:ext cx="2209800" cy="2211387"/>
          </a:xfrm>
          <a:prstGeom prst="ellips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19" name="Ellipszis 76"/>
          <p:cNvSpPr>
            <a:spLocks noChangeArrowheads="1"/>
          </p:cNvSpPr>
          <p:nvPr/>
        </p:nvSpPr>
        <p:spPr bwMode="auto">
          <a:xfrm>
            <a:off x="3827463" y="2708275"/>
            <a:ext cx="2209800" cy="2211388"/>
          </a:xfrm>
          <a:prstGeom prst="ellipse">
            <a:avLst/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20" name="Ellipszis 81"/>
          <p:cNvSpPr>
            <a:spLocks noChangeArrowheads="1"/>
          </p:cNvSpPr>
          <p:nvPr/>
        </p:nvSpPr>
        <p:spPr bwMode="auto">
          <a:xfrm>
            <a:off x="3714750" y="1844675"/>
            <a:ext cx="679450" cy="679450"/>
          </a:xfrm>
          <a:prstGeom prst="ellips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21" name="Ellipszis 82"/>
          <p:cNvSpPr>
            <a:spLocks noChangeArrowheads="1"/>
          </p:cNvSpPr>
          <p:nvPr/>
        </p:nvSpPr>
        <p:spPr bwMode="auto">
          <a:xfrm>
            <a:off x="4578350" y="3505200"/>
            <a:ext cx="679450" cy="679450"/>
          </a:xfrm>
          <a:prstGeom prst="ellips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22" name="Ellipszis 83"/>
          <p:cNvSpPr>
            <a:spLocks noChangeArrowheads="1"/>
          </p:cNvSpPr>
          <p:nvPr/>
        </p:nvSpPr>
        <p:spPr bwMode="auto">
          <a:xfrm>
            <a:off x="7140576" y="2659063"/>
            <a:ext cx="677863" cy="679450"/>
          </a:xfrm>
          <a:prstGeom prst="ellips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23" name="Ellipszis 84"/>
          <p:cNvSpPr>
            <a:spLocks noChangeArrowheads="1"/>
          </p:cNvSpPr>
          <p:nvPr/>
        </p:nvSpPr>
        <p:spPr bwMode="auto">
          <a:xfrm>
            <a:off x="8502650" y="2678113"/>
            <a:ext cx="679450" cy="679450"/>
          </a:xfrm>
          <a:prstGeom prst="ellips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24" name="Ellipszis 85"/>
          <p:cNvSpPr>
            <a:spLocks noChangeArrowheads="1"/>
          </p:cNvSpPr>
          <p:nvPr/>
        </p:nvSpPr>
        <p:spPr bwMode="auto">
          <a:xfrm>
            <a:off x="7818438" y="2673350"/>
            <a:ext cx="679450" cy="679450"/>
          </a:xfrm>
          <a:prstGeom prst="ellipse">
            <a:avLst/>
          </a:prstGeom>
          <a:noFill/>
          <a:ln w="7620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87" name="Ellipszis 86"/>
          <p:cNvSpPr>
            <a:spLocks noChangeArrowheads="1"/>
          </p:cNvSpPr>
          <p:nvPr/>
        </p:nvSpPr>
        <p:spPr bwMode="auto">
          <a:xfrm>
            <a:off x="3714750" y="1844675"/>
            <a:ext cx="679450" cy="67945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88" name="Ellipszis 87"/>
          <p:cNvSpPr>
            <a:spLocks noChangeArrowheads="1"/>
          </p:cNvSpPr>
          <p:nvPr/>
        </p:nvSpPr>
        <p:spPr bwMode="auto">
          <a:xfrm>
            <a:off x="4576763" y="3505200"/>
            <a:ext cx="679450" cy="67945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grpSp>
        <p:nvGrpSpPr>
          <p:cNvPr id="5" name="Csoportba foglalás 92"/>
          <p:cNvGrpSpPr>
            <a:grpSpLocks/>
          </p:cNvGrpSpPr>
          <p:nvPr/>
        </p:nvGrpSpPr>
        <p:grpSpPr bwMode="auto">
          <a:xfrm>
            <a:off x="7064376" y="2178050"/>
            <a:ext cx="2200275" cy="1646238"/>
            <a:chOff x="5539740" y="2178050"/>
            <a:chExt cx="2201386" cy="1645513"/>
          </a:xfrm>
        </p:grpSpPr>
        <p:sp>
          <p:nvSpPr>
            <p:cNvPr id="25649" name="Szabadkézi sokszög 90"/>
            <p:cNvSpPr>
              <a:spLocks/>
            </p:cNvSpPr>
            <p:nvPr/>
          </p:nvSpPr>
          <p:spPr bwMode="auto">
            <a:xfrm>
              <a:off x="5539740" y="2178050"/>
              <a:ext cx="2194560" cy="824230"/>
            </a:xfrm>
            <a:custGeom>
              <a:avLst/>
              <a:gdLst>
                <a:gd name="T0" fmla="*/ 0 w 2194560"/>
                <a:gd name="T1" fmla="*/ 824230 h 824230"/>
                <a:gd name="T2" fmla="*/ 502920 w 2194560"/>
                <a:gd name="T3" fmla="*/ 115570 h 824230"/>
                <a:gd name="T4" fmla="*/ 1135380 w 2194560"/>
                <a:gd name="T5" fmla="*/ 222250 h 824230"/>
                <a:gd name="T6" fmla="*/ 1752600 w 2194560"/>
                <a:gd name="T7" fmla="*/ 100330 h 824230"/>
                <a:gd name="T8" fmla="*/ 2194560 w 2194560"/>
                <a:gd name="T9" fmla="*/ 824230 h 824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4560"/>
                <a:gd name="T16" fmla="*/ 0 h 824230"/>
                <a:gd name="T17" fmla="*/ 2194560 w 2194560"/>
                <a:gd name="T18" fmla="*/ 824230 h 824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4560" h="824230">
                  <a:moveTo>
                    <a:pt x="0" y="824230"/>
                  </a:moveTo>
                  <a:cubicBezTo>
                    <a:pt x="51477" y="394325"/>
                    <a:pt x="313690" y="215900"/>
                    <a:pt x="502920" y="115570"/>
                  </a:cubicBezTo>
                  <a:cubicBezTo>
                    <a:pt x="692150" y="15240"/>
                    <a:pt x="927100" y="224790"/>
                    <a:pt x="1135380" y="222250"/>
                  </a:cubicBezTo>
                  <a:cubicBezTo>
                    <a:pt x="1343660" y="219710"/>
                    <a:pt x="1576070" y="0"/>
                    <a:pt x="1752600" y="100330"/>
                  </a:cubicBezTo>
                  <a:cubicBezTo>
                    <a:pt x="1929130" y="200660"/>
                    <a:pt x="2145365" y="379085"/>
                    <a:pt x="2194560" y="82423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Szabadkézi sokszög 91"/>
            <p:cNvSpPr>
              <a:spLocks/>
            </p:cNvSpPr>
            <p:nvPr/>
          </p:nvSpPr>
          <p:spPr bwMode="auto">
            <a:xfrm rot="10800000">
              <a:off x="5546566" y="2999333"/>
              <a:ext cx="2194560" cy="824230"/>
            </a:xfrm>
            <a:custGeom>
              <a:avLst/>
              <a:gdLst>
                <a:gd name="T0" fmla="*/ 0 w 2194560"/>
                <a:gd name="T1" fmla="*/ 824230 h 824230"/>
                <a:gd name="T2" fmla="*/ 502920 w 2194560"/>
                <a:gd name="T3" fmla="*/ 115570 h 824230"/>
                <a:gd name="T4" fmla="*/ 1135380 w 2194560"/>
                <a:gd name="T5" fmla="*/ 222250 h 824230"/>
                <a:gd name="T6" fmla="*/ 1752600 w 2194560"/>
                <a:gd name="T7" fmla="*/ 100330 h 824230"/>
                <a:gd name="T8" fmla="*/ 2194560 w 2194560"/>
                <a:gd name="T9" fmla="*/ 824230 h 824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4560"/>
                <a:gd name="T16" fmla="*/ 0 h 824230"/>
                <a:gd name="T17" fmla="*/ 2194560 w 2194560"/>
                <a:gd name="T18" fmla="*/ 824230 h 824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4560" h="824230">
                  <a:moveTo>
                    <a:pt x="0" y="824230"/>
                  </a:moveTo>
                  <a:cubicBezTo>
                    <a:pt x="51477" y="394325"/>
                    <a:pt x="313690" y="215900"/>
                    <a:pt x="502920" y="115570"/>
                  </a:cubicBezTo>
                  <a:cubicBezTo>
                    <a:pt x="692150" y="15240"/>
                    <a:pt x="927100" y="224790"/>
                    <a:pt x="1135380" y="222250"/>
                  </a:cubicBezTo>
                  <a:cubicBezTo>
                    <a:pt x="1343660" y="219710"/>
                    <a:pt x="1576070" y="0"/>
                    <a:pt x="1752600" y="100330"/>
                  </a:cubicBezTo>
                  <a:cubicBezTo>
                    <a:pt x="1929130" y="200660"/>
                    <a:pt x="2145365" y="379085"/>
                    <a:pt x="2194560" y="82423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8" name="Szövegdoboz 72"/>
          <p:cNvSpPr txBox="1">
            <a:spLocks noChangeArrowheads="1"/>
          </p:cNvSpPr>
          <p:nvPr/>
        </p:nvSpPr>
        <p:spPr bwMode="auto">
          <a:xfrm>
            <a:off x="2782889" y="4149726"/>
            <a:ext cx="287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f</a:t>
            </a:r>
            <a:endParaRPr lang="en-US" altLang="en-US"/>
          </a:p>
        </p:txBody>
      </p:sp>
      <p:sp>
        <p:nvSpPr>
          <p:cNvPr id="89" name="Ellipszis 88"/>
          <p:cNvSpPr>
            <a:spLocks noChangeArrowheads="1"/>
          </p:cNvSpPr>
          <p:nvPr/>
        </p:nvSpPr>
        <p:spPr bwMode="auto">
          <a:xfrm>
            <a:off x="3067051" y="578008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90" name="Egyenes összekötő nyíllal 89"/>
          <p:cNvCxnSpPr>
            <a:cxnSpLocks noChangeShapeType="1"/>
            <a:stCxn id="89" idx="4"/>
          </p:cNvCxnSpPr>
          <p:nvPr/>
        </p:nvCxnSpPr>
        <p:spPr bwMode="auto">
          <a:xfrm>
            <a:off x="3141664" y="5899150"/>
            <a:ext cx="1587" cy="554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Ellipszis 97"/>
          <p:cNvSpPr>
            <a:spLocks noChangeArrowheads="1"/>
          </p:cNvSpPr>
          <p:nvPr/>
        </p:nvSpPr>
        <p:spPr bwMode="auto">
          <a:xfrm>
            <a:off x="3575051" y="5770563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99" name="Egyenes összekötő nyíllal 98"/>
          <p:cNvCxnSpPr>
            <a:cxnSpLocks noChangeShapeType="1"/>
            <a:stCxn id="98" idx="4"/>
          </p:cNvCxnSpPr>
          <p:nvPr/>
        </p:nvCxnSpPr>
        <p:spPr bwMode="auto">
          <a:xfrm flipH="1">
            <a:off x="3648075" y="5889626"/>
            <a:ext cx="1588" cy="3476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Ellipszis 101"/>
          <p:cNvSpPr>
            <a:spLocks noChangeArrowheads="1"/>
          </p:cNvSpPr>
          <p:nvPr/>
        </p:nvSpPr>
        <p:spPr bwMode="auto">
          <a:xfrm>
            <a:off x="4079876" y="5776913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03" name="Egyenes összekötő nyíllal 102"/>
          <p:cNvCxnSpPr>
            <a:cxnSpLocks noChangeShapeType="1"/>
            <a:stCxn id="102" idx="4"/>
          </p:cNvCxnSpPr>
          <p:nvPr/>
        </p:nvCxnSpPr>
        <p:spPr bwMode="auto">
          <a:xfrm flipH="1">
            <a:off x="4151314" y="5895976"/>
            <a:ext cx="3175" cy="1254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Ellipszis 103"/>
          <p:cNvSpPr>
            <a:spLocks noChangeArrowheads="1"/>
          </p:cNvSpPr>
          <p:nvPr/>
        </p:nvSpPr>
        <p:spPr bwMode="auto">
          <a:xfrm>
            <a:off x="4583114" y="578008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05" name="Egyenes összekötő nyíllal 104"/>
          <p:cNvCxnSpPr>
            <a:cxnSpLocks noChangeShapeType="1"/>
            <a:stCxn id="104" idx="4"/>
          </p:cNvCxnSpPr>
          <p:nvPr/>
        </p:nvCxnSpPr>
        <p:spPr bwMode="auto">
          <a:xfrm flipH="1">
            <a:off x="4656139" y="5899150"/>
            <a:ext cx="1587" cy="1222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Ellipszis 105"/>
          <p:cNvSpPr>
            <a:spLocks noChangeArrowheads="1"/>
          </p:cNvSpPr>
          <p:nvPr/>
        </p:nvSpPr>
        <p:spPr bwMode="auto">
          <a:xfrm>
            <a:off x="5083176" y="578008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07" name="Egyenes összekötő nyíllal 106"/>
          <p:cNvCxnSpPr>
            <a:cxnSpLocks noChangeShapeType="1"/>
            <a:stCxn id="106" idx="4"/>
          </p:cNvCxnSpPr>
          <p:nvPr/>
        </p:nvCxnSpPr>
        <p:spPr bwMode="auto">
          <a:xfrm>
            <a:off x="5157789" y="5899151"/>
            <a:ext cx="1587" cy="1936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Ellipszis 107"/>
          <p:cNvSpPr>
            <a:spLocks noChangeArrowheads="1"/>
          </p:cNvSpPr>
          <p:nvPr/>
        </p:nvSpPr>
        <p:spPr bwMode="auto">
          <a:xfrm>
            <a:off x="5591176" y="578643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09" name="Egyenes összekötő nyíllal 108"/>
          <p:cNvCxnSpPr>
            <a:cxnSpLocks noChangeShapeType="1"/>
            <a:stCxn id="108" idx="4"/>
            <a:endCxn id="25611" idx="4"/>
          </p:cNvCxnSpPr>
          <p:nvPr/>
        </p:nvCxnSpPr>
        <p:spPr bwMode="auto">
          <a:xfrm>
            <a:off x="5665789" y="5905501"/>
            <a:ext cx="3175" cy="5064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Ellipszis 109"/>
          <p:cNvSpPr>
            <a:spLocks noChangeArrowheads="1"/>
          </p:cNvSpPr>
          <p:nvPr/>
        </p:nvSpPr>
        <p:spPr bwMode="auto">
          <a:xfrm>
            <a:off x="6091239" y="579278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11" name="Egyenes összekötő nyíllal 110"/>
          <p:cNvCxnSpPr>
            <a:cxnSpLocks noChangeShapeType="1"/>
            <a:stCxn id="110" idx="4"/>
          </p:cNvCxnSpPr>
          <p:nvPr/>
        </p:nvCxnSpPr>
        <p:spPr bwMode="auto">
          <a:xfrm>
            <a:off x="6165850" y="5911850"/>
            <a:ext cx="1588" cy="5413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Ellipszis 111"/>
          <p:cNvSpPr>
            <a:spLocks noChangeArrowheads="1"/>
          </p:cNvSpPr>
          <p:nvPr/>
        </p:nvSpPr>
        <p:spPr bwMode="auto">
          <a:xfrm>
            <a:off x="6600826" y="579913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13" name="Egyenes összekötő nyíllal 112"/>
          <p:cNvCxnSpPr>
            <a:cxnSpLocks noChangeShapeType="1"/>
            <a:stCxn id="112" idx="4"/>
          </p:cNvCxnSpPr>
          <p:nvPr/>
        </p:nvCxnSpPr>
        <p:spPr bwMode="auto">
          <a:xfrm>
            <a:off x="6675439" y="5918200"/>
            <a:ext cx="15875" cy="515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Ellipszis 113"/>
          <p:cNvSpPr>
            <a:spLocks noChangeArrowheads="1"/>
          </p:cNvSpPr>
          <p:nvPr/>
        </p:nvSpPr>
        <p:spPr bwMode="auto">
          <a:xfrm>
            <a:off x="7099301" y="5799138"/>
            <a:ext cx="149225" cy="119062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15" name="Egyenes összekötő nyíllal 114"/>
          <p:cNvCxnSpPr>
            <a:cxnSpLocks noChangeShapeType="1"/>
            <a:stCxn id="114" idx="4"/>
          </p:cNvCxnSpPr>
          <p:nvPr/>
        </p:nvCxnSpPr>
        <p:spPr bwMode="auto">
          <a:xfrm>
            <a:off x="7173914" y="5918200"/>
            <a:ext cx="3175" cy="1730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Ellipszis 128"/>
          <p:cNvSpPr>
            <a:spLocks noChangeArrowheads="1"/>
          </p:cNvSpPr>
          <p:nvPr/>
        </p:nvSpPr>
        <p:spPr bwMode="auto">
          <a:xfrm>
            <a:off x="7545389" y="5800726"/>
            <a:ext cx="149225" cy="119063"/>
          </a:xfrm>
          <a:prstGeom prst="ellipse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>
              <a:latin typeface="Tahoma" panose="020B0604030504040204" pitchFamily="34" charset="0"/>
            </a:endParaRPr>
          </a:p>
        </p:txBody>
      </p:sp>
      <p:cxnSp>
        <p:nvCxnSpPr>
          <p:cNvPr id="130" name="Egyenes összekötő nyíllal 129"/>
          <p:cNvCxnSpPr>
            <a:cxnSpLocks noChangeShapeType="1"/>
            <a:stCxn id="129" idx="0"/>
          </p:cNvCxnSpPr>
          <p:nvPr/>
        </p:nvCxnSpPr>
        <p:spPr bwMode="auto">
          <a:xfrm flipH="1" flipV="1">
            <a:off x="7608888" y="5229225"/>
            <a:ext cx="11112" cy="5715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42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8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for intersection</a:t>
            </a:r>
            <a:r>
              <a:rPr lang="hu-HU" dirty="0"/>
              <a:t> (ray marching)</a:t>
            </a:r>
            <a:endParaRPr 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until first point inside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275460" name="Freeform 4"/>
          <p:cNvSpPr>
            <a:spLocks/>
          </p:cNvSpPr>
          <p:nvPr/>
        </p:nvSpPr>
        <p:spPr bwMode="auto">
          <a:xfrm>
            <a:off x="2895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2743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667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048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46482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48006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4" name="Oval 18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0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5" grpId="0" animBg="1"/>
      <p:bldP spid="275472" grpId="0" animBg="1"/>
      <p:bldP spid="275473" grpId="0" animBg="1"/>
      <p:bldP spid="275474" grpId="0" animBg="1"/>
      <p:bldP spid="2754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 </a:t>
            </a:r>
            <a:r>
              <a:rPr lang="hu-HU" dirty="0" err="1"/>
              <a:t>marching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 vec3 p = eye + d * </a:t>
            </a:r>
            <a:r>
              <a:rPr lang="en-US" sz="3200" dirty="0" err="1"/>
              <a:t>tstar</a:t>
            </a:r>
            <a:r>
              <a:rPr lang="hu-HU" sz="3200" dirty="0"/>
              <a:t>t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vec3 step =</a:t>
            </a:r>
            <a:endParaRPr lang="hu-HU" sz="3200" dirty="0"/>
          </a:p>
          <a:p>
            <a:pPr marL="0" indent="0">
              <a:buNone/>
            </a:pPr>
            <a:r>
              <a:rPr lang="hu-HU" sz="3200" dirty="0"/>
              <a:t>  </a:t>
            </a:r>
            <a:r>
              <a:rPr lang="en-US" sz="3200" dirty="0"/>
              <a:t>d * min((tend - </a:t>
            </a:r>
            <a:r>
              <a:rPr lang="en-US" sz="3200" dirty="0" err="1"/>
              <a:t>tstar</a:t>
            </a:r>
            <a:r>
              <a:rPr lang="hu-HU" sz="3200" dirty="0"/>
              <a:t>t</a:t>
            </a:r>
            <a:r>
              <a:rPr lang="en-US" sz="3200" dirty="0"/>
              <a:t>)/</a:t>
            </a:r>
            <a:r>
              <a:rPr lang="hu-HU" sz="3200" dirty="0"/>
              <a:t>128</a:t>
            </a:r>
            <a:r>
              <a:rPr lang="en-US" sz="3200" dirty="0"/>
              <a:t>.0, 0.05);</a:t>
            </a:r>
          </a:p>
          <a:p>
            <a:pPr marL="0" indent="0">
              <a:buNone/>
            </a:pPr>
            <a:r>
              <a:rPr lang="hu-HU" sz="3200" dirty="0"/>
              <a:t> </a:t>
            </a:r>
            <a:r>
              <a:rPr lang="en-US" sz="3200" dirty="0"/>
              <a:t>float h;</a:t>
            </a:r>
          </a:p>
          <a:p>
            <a:pPr marL="0" indent="0">
              <a:buNone/>
            </a:pPr>
            <a:r>
              <a:rPr lang="hu-HU" sz="3200" dirty="0"/>
              <a:t> </a:t>
            </a:r>
            <a:r>
              <a:rPr lang="en-US" sz="3200" dirty="0"/>
              <a:t>for(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&lt;128; </a:t>
            </a:r>
            <a:r>
              <a:rPr lang="en-US" sz="3200" dirty="0" err="1"/>
              <a:t>i</a:t>
            </a:r>
            <a:r>
              <a:rPr lang="en-US" sz="3200" dirty="0"/>
              <a:t>++){</a:t>
            </a:r>
          </a:p>
          <a:p>
            <a:pPr marL="0" indent="0">
              <a:buNone/>
            </a:pPr>
            <a:r>
              <a:rPr lang="hu-HU" sz="3200" dirty="0"/>
              <a:t>    </a:t>
            </a:r>
            <a:r>
              <a:rPr lang="en-US" sz="3200" dirty="0"/>
              <a:t>h = noise(p);</a:t>
            </a:r>
          </a:p>
          <a:p>
            <a:pPr marL="0" indent="0">
              <a:buNone/>
            </a:pPr>
            <a:r>
              <a:rPr lang="hu-HU" sz="3200" dirty="0"/>
              <a:t>    </a:t>
            </a:r>
            <a:r>
              <a:rPr lang="en-US" sz="3200" dirty="0"/>
              <a:t>if(h &gt; 0.0) break;</a:t>
            </a:r>
          </a:p>
          <a:p>
            <a:pPr marL="0" indent="0">
              <a:buNone/>
            </a:pPr>
            <a:r>
              <a:rPr lang="hu-HU" sz="3200" dirty="0"/>
              <a:t>    </a:t>
            </a:r>
            <a:r>
              <a:rPr lang="en-US" sz="3200" dirty="0"/>
              <a:t>p += step;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28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71363" name="Freeform 3"/>
          <p:cNvSpPr>
            <a:spLocks/>
          </p:cNvSpPr>
          <p:nvPr/>
        </p:nvSpPr>
        <p:spPr bwMode="auto">
          <a:xfrm>
            <a:off x="2895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2743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>
            <a:off x="2667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3048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4" name="Oval 14"/>
          <p:cNvSpPr>
            <a:spLocks noChangeArrowheads="1"/>
          </p:cNvSpPr>
          <p:nvPr/>
        </p:nvSpPr>
        <p:spPr bwMode="auto">
          <a:xfrm>
            <a:off x="6858000" y="47244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6" name="Oval 16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7" name="Oval 17"/>
          <p:cNvSpPr>
            <a:spLocks noChangeArrowheads="1"/>
          </p:cNvSpPr>
          <p:nvPr/>
        </p:nvSpPr>
        <p:spPr bwMode="auto">
          <a:xfrm>
            <a:off x="5664200" y="4064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78" name="Oval 18"/>
          <p:cNvSpPr>
            <a:spLocks noChangeArrowheads="1"/>
          </p:cNvSpPr>
          <p:nvPr/>
        </p:nvSpPr>
        <p:spPr bwMode="auto">
          <a:xfrm>
            <a:off x="6197600" y="4343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80" name="Oval 20"/>
          <p:cNvSpPr>
            <a:spLocks noChangeArrowheads="1"/>
          </p:cNvSpPr>
          <p:nvPr/>
        </p:nvSpPr>
        <p:spPr bwMode="auto">
          <a:xfrm>
            <a:off x="6527800" y="45339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1381" name="Oval 21"/>
          <p:cNvSpPr>
            <a:spLocks noChangeArrowheads="1"/>
          </p:cNvSpPr>
          <p:nvPr/>
        </p:nvSpPr>
        <p:spPr bwMode="auto">
          <a:xfrm>
            <a:off x="6362700" y="44577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7" grpId="0" animBg="1"/>
      <p:bldP spid="271378" grpId="0" animBg="1"/>
      <p:bldP spid="271380" grpId="0" animBg="1"/>
      <p:bldP spid="2713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ray marching results with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step </a:t>
            </a:r>
            <a:r>
              <a:rPr lang="en-US" dirty="0"/>
              <a:t>size becomes half the step of the last ray marching step</a:t>
            </a:r>
            <a:endParaRPr lang="hu-HU" dirty="0"/>
          </a:p>
          <a:p>
            <a:r>
              <a:rPr lang="en-US" dirty="0"/>
              <a:t>search starting point halfway between last two ray marching points</a:t>
            </a:r>
            <a:endParaRPr lang="hu-HU" dirty="0"/>
          </a:p>
          <a:p>
            <a:pPr lvl="1"/>
            <a:r>
              <a:rPr lang="en-US" dirty="0"/>
              <a:t>the step size we just computed also helps in finding the halfway point</a:t>
            </a:r>
            <a:endParaRPr lang="hu-HU" dirty="0"/>
          </a:p>
          <a:p>
            <a:r>
              <a:rPr lang="en-US" dirty="0"/>
              <a:t>in a loop</a:t>
            </a:r>
            <a:r>
              <a:rPr lang="hu-HU" dirty="0"/>
              <a:t> (</a:t>
            </a:r>
            <a:r>
              <a:rPr lang="en-US" dirty="0"/>
              <a:t>say</a:t>
            </a:r>
            <a:r>
              <a:rPr lang="hu-HU" dirty="0"/>
              <a:t> 16x)</a:t>
            </a:r>
          </a:p>
          <a:p>
            <a:pPr lvl="1"/>
            <a:r>
              <a:rPr lang="en-US" dirty="0"/>
              <a:t>if we are outside, step ahead</a:t>
            </a:r>
            <a:endParaRPr lang="hu-HU" dirty="0"/>
          </a:p>
          <a:p>
            <a:pPr lvl="1"/>
            <a:r>
              <a:rPr lang="en-US" dirty="0"/>
              <a:t>if we are inside, step back</a:t>
            </a:r>
            <a:endParaRPr lang="hu-HU" dirty="0"/>
          </a:p>
          <a:p>
            <a:pPr lvl="1"/>
            <a:r>
              <a:rPr lang="en-US" dirty="0"/>
              <a:t>reduce the step size two its half</a:t>
            </a:r>
          </a:p>
        </p:txBody>
      </p:sp>
    </p:spTree>
    <p:extLst>
      <p:ext uri="{BB962C8B-B14F-4D97-AF65-F5344CB8AC3E}">
        <p14:creationId xmlns:p14="http://schemas.microsoft.com/office/powerpoint/2010/main" val="67297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Metaball</a:t>
            </a:r>
            <a:r>
              <a:rPr lang="en-US" dirty="0"/>
              <a:t> normal</a:t>
            </a:r>
            <a:r>
              <a:rPr lang="hu-HU" dirty="0"/>
              <a:t> – for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gradient: vector of partial derivatives</a:t>
            </a:r>
          </a:p>
          <a:p>
            <a:r>
              <a:rPr lang="hu-HU" dirty="0"/>
              <a:t>partial derivatives of basis function added</a:t>
            </a:r>
          </a:p>
          <a:p>
            <a:r>
              <a:rPr lang="hu-HU" dirty="0"/>
              <a:t>normalized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0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normal – any implicit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 gradient</a:t>
            </a:r>
            <a:endParaRPr lang="hu-HU" sz="4000" dirty="0"/>
          </a:p>
          <a:p>
            <a:pPr lvl="1"/>
            <a:r>
              <a:rPr lang="en-US" sz="3600" dirty="0"/>
              <a:t>approximate partial derivatives using central differences</a:t>
            </a:r>
            <a:endParaRPr lang="hu-HU" sz="3600" dirty="0"/>
          </a:p>
          <a:p>
            <a:pPr lvl="2"/>
            <a:r>
              <a:rPr lang="en-US" sz="3200" dirty="0" err="1"/>
              <a:t>df</a:t>
            </a:r>
            <a:r>
              <a:rPr lang="en-US" sz="3200" dirty="0"/>
              <a:t>(r)/dx = </a:t>
            </a:r>
            <a:r>
              <a:rPr lang="hu-HU" sz="3200" dirty="0"/>
              <a:t>f(</a:t>
            </a:r>
            <a:r>
              <a:rPr lang="en-US" sz="3200" dirty="0"/>
              <a:t>r</a:t>
            </a:r>
            <a:r>
              <a:rPr lang="hu-HU" sz="3200" dirty="0"/>
              <a:t>+(</a:t>
            </a:r>
            <a:r>
              <a:rPr lang="en-US" sz="3200" dirty="0">
                <a:sym typeface="Symbol" panose="05050102010706020507" pitchFamily="18" charset="2"/>
              </a:rPr>
              <a:t>, 0, 0</a:t>
            </a:r>
            <a:r>
              <a:rPr lang="hu-HU" sz="3200" dirty="0"/>
              <a:t>))</a:t>
            </a:r>
            <a:r>
              <a:rPr lang="en-US" sz="3200" dirty="0"/>
              <a:t> - </a:t>
            </a:r>
            <a:r>
              <a:rPr lang="hu-HU" sz="3200" dirty="0"/>
              <a:t>f(</a:t>
            </a:r>
            <a:r>
              <a:rPr lang="en-US" sz="3200" dirty="0"/>
              <a:t>r-</a:t>
            </a:r>
            <a:r>
              <a:rPr lang="hu-HU" sz="3200" dirty="0"/>
              <a:t>(</a:t>
            </a:r>
            <a:r>
              <a:rPr lang="en-US" sz="3200" dirty="0">
                <a:sym typeface="Symbol" panose="05050102010706020507" pitchFamily="18" charset="2"/>
              </a:rPr>
              <a:t>, 0, 0</a:t>
            </a:r>
            <a:r>
              <a:rPr lang="hu-HU" sz="3200" dirty="0"/>
              <a:t>))</a:t>
            </a:r>
            <a:endParaRPr lang="en-US" sz="3200" dirty="0"/>
          </a:p>
          <a:p>
            <a:r>
              <a:rPr lang="en-US" sz="4000" dirty="0"/>
              <a:t>then normalize</a:t>
            </a:r>
            <a:endParaRPr lang="hu-HU" sz="4000" dirty="0"/>
          </a:p>
          <a:p>
            <a:pPr marL="457200" lvl="1" indent="0">
              <a:buNone/>
            </a:pP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2386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from differences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vec3 gradient = vec3(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vec3(+0.05, 0.0, 0.0) ) -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vec3(-0.05, 0.0, 0.0) ) 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vec3(0.0, +0.05, 0.0) ) -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vec3(0.0, -0.05, 0.0) ) 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vec3(0.0, 0.0, +0.05) ) -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noise(p + vec3(0.0, 0.0, -0.05) )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vec3 normal = normalize(gradient);</a:t>
            </a:r>
          </a:p>
        </p:txBody>
      </p:sp>
    </p:spTree>
    <p:extLst>
      <p:ext uri="{BB962C8B-B14F-4D97-AF65-F5344CB8AC3E}">
        <p14:creationId xmlns:p14="http://schemas.microsoft.com/office/powerpoint/2010/main" val="23987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Participating media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</a:t>
            </a:r>
            <a:r>
              <a:rPr lang="hu-HU" dirty="0"/>
              <a:t> – volumetric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radiance diminishes as light travels in medium</a:t>
            </a:r>
          </a:p>
          <a:p>
            <a:r>
              <a:rPr lang="en-US" dirty="0"/>
              <a:t>must maintain attenuation coefficient while tracing light path</a:t>
            </a:r>
          </a:p>
          <a:p>
            <a:pPr lvl="1"/>
            <a:r>
              <a:rPr lang="en-US" dirty="0"/>
              <a:t>it matters if the ray exits the medium of stays inside</a:t>
            </a:r>
          </a:p>
        </p:txBody>
      </p:sp>
    </p:spTree>
    <p:extLst>
      <p:ext uri="{BB962C8B-B14F-4D97-AF65-F5344CB8AC3E}">
        <p14:creationId xmlns:p14="http://schemas.microsoft.com/office/powerpoint/2010/main" val="188058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Differential eq.</a:t>
            </a:r>
            <a:endParaRPr lang="en-US" dirty="0"/>
          </a:p>
        </p:txBody>
      </p:sp>
      <p:sp>
        <p:nvSpPr>
          <p:cNvPr id="20" name="Folyamatábra: Közvetlen elérésű tárolás 5"/>
          <p:cNvSpPr>
            <a:spLocks noChangeArrowheads="1"/>
          </p:cNvSpPr>
          <p:nvPr/>
        </p:nvSpPr>
        <p:spPr bwMode="auto">
          <a:xfrm>
            <a:off x="4882645" y="1461212"/>
            <a:ext cx="2447925" cy="1946275"/>
          </a:xfrm>
          <a:prstGeom prst="flowChartMagneticDrum">
            <a:avLst/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Folyamatábra: Bekötés 6"/>
          <p:cNvSpPr>
            <a:spLocks noChangeArrowheads="1"/>
          </p:cNvSpPr>
          <p:nvPr/>
        </p:nvSpPr>
        <p:spPr bwMode="auto">
          <a:xfrm>
            <a:off x="5530345" y="1821575"/>
            <a:ext cx="287337" cy="277812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Folyamatábra: Bekötés 7"/>
          <p:cNvSpPr>
            <a:spLocks noChangeArrowheads="1"/>
          </p:cNvSpPr>
          <p:nvPr/>
        </p:nvSpPr>
        <p:spPr bwMode="auto">
          <a:xfrm>
            <a:off x="6682870" y="2108912"/>
            <a:ext cx="287337" cy="277813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Folyamatábra: Bekötés 8"/>
          <p:cNvSpPr>
            <a:spLocks noChangeArrowheads="1"/>
          </p:cNvSpPr>
          <p:nvPr/>
        </p:nvSpPr>
        <p:spPr bwMode="auto">
          <a:xfrm>
            <a:off x="6035170" y="2324812"/>
            <a:ext cx="287337" cy="277813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Folyamatábra: Bekötés 9"/>
          <p:cNvSpPr>
            <a:spLocks noChangeArrowheads="1"/>
          </p:cNvSpPr>
          <p:nvPr/>
        </p:nvSpPr>
        <p:spPr bwMode="auto">
          <a:xfrm>
            <a:off x="5962145" y="3045537"/>
            <a:ext cx="288925" cy="277813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Folyamatábra: Bekötés 10"/>
          <p:cNvSpPr>
            <a:spLocks noChangeArrowheads="1"/>
          </p:cNvSpPr>
          <p:nvPr/>
        </p:nvSpPr>
        <p:spPr bwMode="auto">
          <a:xfrm>
            <a:off x="5243007" y="2901075"/>
            <a:ext cx="287338" cy="277812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Folyamatábra: Bekötés 11"/>
          <p:cNvSpPr>
            <a:spLocks noChangeArrowheads="1"/>
          </p:cNvSpPr>
          <p:nvPr/>
        </p:nvSpPr>
        <p:spPr bwMode="auto">
          <a:xfrm>
            <a:off x="8051295" y="1893012"/>
            <a:ext cx="142875" cy="138113"/>
          </a:xfrm>
          <a:prstGeom prst="flowChartConnector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Folyamatábra: Bekötés 12"/>
          <p:cNvSpPr>
            <a:spLocks noChangeArrowheads="1"/>
          </p:cNvSpPr>
          <p:nvPr/>
        </p:nvSpPr>
        <p:spPr bwMode="auto">
          <a:xfrm>
            <a:off x="5458907" y="2478800"/>
            <a:ext cx="287338" cy="277812"/>
          </a:xfrm>
          <a:prstGeom prst="flowChartConnector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Folyamatábra: Bekötés 20"/>
          <p:cNvSpPr>
            <a:spLocks noChangeArrowheads="1"/>
          </p:cNvSpPr>
          <p:nvPr/>
        </p:nvSpPr>
        <p:spPr bwMode="auto">
          <a:xfrm>
            <a:off x="7978270" y="2756612"/>
            <a:ext cx="144462" cy="139700"/>
          </a:xfrm>
          <a:prstGeom prst="flowChartConnector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0" name="Egyenes összekötő nyíllal 31"/>
          <p:cNvCxnSpPr>
            <a:cxnSpLocks noChangeShapeType="1"/>
          </p:cNvCxnSpPr>
          <p:nvPr/>
        </p:nvCxnSpPr>
        <p:spPr bwMode="auto">
          <a:xfrm flipH="1">
            <a:off x="4017457" y="2396250"/>
            <a:ext cx="489743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Folyamatábra: Bekötés 39"/>
          <p:cNvSpPr>
            <a:spLocks noChangeArrowheads="1"/>
          </p:cNvSpPr>
          <p:nvPr/>
        </p:nvSpPr>
        <p:spPr bwMode="auto">
          <a:xfrm>
            <a:off x="5493688" y="1891424"/>
            <a:ext cx="142875" cy="138113"/>
          </a:xfrm>
          <a:prstGeom prst="flowChartConnector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Folyamatábra: Bekötés 40"/>
          <p:cNvSpPr>
            <a:spLocks noChangeArrowheads="1"/>
          </p:cNvSpPr>
          <p:nvPr/>
        </p:nvSpPr>
        <p:spPr bwMode="auto">
          <a:xfrm>
            <a:off x="7475032" y="884950"/>
            <a:ext cx="142875" cy="138112"/>
          </a:xfrm>
          <a:prstGeom prst="flowChartConnector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Folyamatábra: Bekötés 23"/>
          <p:cNvSpPr>
            <a:spLocks noChangeArrowheads="1"/>
          </p:cNvSpPr>
          <p:nvPr/>
        </p:nvSpPr>
        <p:spPr bwMode="auto">
          <a:xfrm>
            <a:off x="8050501" y="2161482"/>
            <a:ext cx="142875" cy="138113"/>
          </a:xfrm>
          <a:prstGeom prst="flowChartConnector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6" y="2589154"/>
            <a:ext cx="1805182" cy="4746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35" y="2565366"/>
            <a:ext cx="779136" cy="47461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45" y="2077395"/>
            <a:ext cx="156376" cy="224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55" y="1030914"/>
            <a:ext cx="425233" cy="334700"/>
          </a:xfrm>
          <a:prstGeom prst="rect">
            <a:avLst/>
          </a:prstGeom>
        </p:spPr>
      </p:pic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978270" y="365125"/>
            <a:ext cx="15364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absorption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978270" y="826790"/>
            <a:ext cx="178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Whipsmart" panose="020B0502030203050204" pitchFamily="34" charset="0"/>
              </a:rPr>
              <a:t>outscattering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7978270" y="3410950"/>
            <a:ext cx="178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emission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978270" y="3841139"/>
            <a:ext cx="1788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Whipsmart" panose="020B0502030203050204" pitchFamily="34" charset="0"/>
              </a:rPr>
              <a:t>inscattering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49" name="Right Brace 48"/>
          <p:cNvSpPr/>
          <p:nvPr/>
        </p:nvSpPr>
        <p:spPr>
          <a:xfrm>
            <a:off x="9875099" y="373440"/>
            <a:ext cx="221063" cy="849886"/>
          </a:xfrm>
          <a:prstGeom prst="rightBrace">
            <a:avLst>
              <a:gd name="adj1" fmla="val 382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10353914" y="524519"/>
            <a:ext cx="1743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attenuation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51" name="Right Brace 50"/>
          <p:cNvSpPr/>
          <p:nvPr/>
        </p:nvSpPr>
        <p:spPr>
          <a:xfrm>
            <a:off x="9875099" y="3447672"/>
            <a:ext cx="221063" cy="849886"/>
          </a:xfrm>
          <a:prstGeom prst="rightBrace">
            <a:avLst>
              <a:gd name="adj1" fmla="val 3820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10353914" y="3598751"/>
            <a:ext cx="1743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source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63" y="4982651"/>
            <a:ext cx="2996000" cy="881622"/>
          </a:xfrm>
          <a:prstGeom prst="rect">
            <a:avLst/>
          </a:prstGeom>
        </p:spPr>
      </p:pic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099086" y="3781013"/>
            <a:ext cx="3574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rate of change of radiance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442964" y="5971716"/>
            <a:ext cx="3574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per unit length along the ray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3451623" y="4242678"/>
            <a:ext cx="434710" cy="70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2230211" y="5766643"/>
            <a:ext cx="803553" cy="20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4356817" y="4255969"/>
            <a:ext cx="3836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attenuation coefficient</a:t>
            </a:r>
            <a:r>
              <a:rPr lang="hu-HU" altLang="en-US" dirty="0">
                <a:latin typeface="Whipsmart" panose="020B0502030203050204" pitchFamily="34" charset="0"/>
              </a:rPr>
              <a:t> (RGB)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748263" y="4697582"/>
            <a:ext cx="114300" cy="59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4753583" y="5898459"/>
            <a:ext cx="3574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radiance right there</a:t>
            </a:r>
            <a:r>
              <a:rPr lang="hu-HU" altLang="en-US" dirty="0">
                <a:latin typeface="Whipsmart" panose="020B0502030203050204" pitchFamily="34" charset="0"/>
              </a:rPr>
              <a:t> (RGB)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357863" y="5628158"/>
            <a:ext cx="0" cy="32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6665364" y="4835831"/>
            <a:ext cx="2669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source term</a:t>
            </a:r>
            <a:r>
              <a:rPr lang="hu-HU" altLang="en-US" dirty="0">
                <a:latin typeface="Whipsmart" panose="020B0502030203050204" pitchFamily="34" charset="0"/>
              </a:rPr>
              <a:t> (RGB)</a:t>
            </a:r>
          </a:p>
        </p:txBody>
      </p:sp>
      <p:cxnSp>
        <p:nvCxnSpPr>
          <p:cNvPr id="63" name="Straight Arrow Connector 62"/>
          <p:cNvCxnSpPr>
            <a:stCxn id="62" idx="1"/>
          </p:cNvCxnSpPr>
          <p:nvPr/>
        </p:nvCxnSpPr>
        <p:spPr>
          <a:xfrm flipH="1">
            <a:off x="6301614" y="5066664"/>
            <a:ext cx="363750" cy="37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4251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1890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L -0.10638 -1.48148E-6 L -0.14909 0.25972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-0.21237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1543 0.23889 L -0.26706 0.24051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59" y="1201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34" grpId="0" animBg="1"/>
      <p:bldP spid="34" grpId="1" animBg="1"/>
      <p:bldP spid="35" grpId="0" animBg="1"/>
      <p:bldP spid="36" grpId="0" animBg="1"/>
      <p:bldP spid="36" grpId="1" animBg="1"/>
      <p:bldP spid="45" grpId="0"/>
      <p:bldP spid="46" grpId="0"/>
      <p:bldP spid="47" grpId="0"/>
      <p:bldP spid="48" grpId="0"/>
      <p:bldP spid="49" grpId="0" animBg="1"/>
      <p:bldP spid="50" grpId="0"/>
      <p:bldP spid="51" grpId="0" animBg="1"/>
      <p:bldP spid="52" grpId="0"/>
      <p:bldP spid="54" grpId="0"/>
      <p:bldP spid="55" grpId="0"/>
      <p:bldP spid="58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light is absorbed</a:t>
            </a:r>
          </a:p>
          <a:p>
            <a:pPr lvl="1"/>
            <a:r>
              <a:rPr lang="en-US" dirty="0"/>
              <a:t>colored glass, gemstone</a:t>
            </a:r>
          </a:p>
          <a:p>
            <a:pPr lvl="1"/>
            <a:r>
              <a:rPr lang="en-US" dirty="0"/>
              <a:t>fog, smoke, murky water</a:t>
            </a:r>
          </a:p>
          <a:p>
            <a:r>
              <a:rPr lang="en-US" dirty="0"/>
              <a:t>solution of differential equation: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31" y="3752952"/>
            <a:ext cx="6178932" cy="899305"/>
          </a:xfrm>
          <a:prstGeom prst="rect">
            <a:avLst/>
          </a:prstGeom>
        </p:spPr>
      </p:pic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4771251" y="4930337"/>
            <a:ext cx="4540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radiance at ray hit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842407" y="4464536"/>
            <a:ext cx="372290" cy="46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823798" y="5373651"/>
            <a:ext cx="294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radiance at ray origin,</a:t>
            </a:r>
          </a:p>
          <a:p>
            <a:r>
              <a:rPr lang="en-US" altLang="en-US" dirty="0">
                <a:latin typeface="Whipsmart" panose="020B0502030203050204" pitchFamily="34" charset="0"/>
              </a:rPr>
              <a:t>at distance    from hit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3182539" y="4487024"/>
            <a:ext cx="114986" cy="886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54" y="318824"/>
            <a:ext cx="3027704" cy="3043099"/>
          </a:xfrm>
          <a:prstGeom prst="rect">
            <a:avLst/>
          </a:prstGeom>
        </p:spPr>
      </p:pic>
      <p:pic>
        <p:nvPicPr>
          <p:cNvPr id="3076" name="Picture 4" descr="http://previews.123rf.com/images/cgart/cgart1001/cgart100100008/6234612-Emerald-gemstone-isolated-with-clipping-path-Stock-Photo-st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8" y="242628"/>
            <a:ext cx="3006712" cy="28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6" y="5883588"/>
            <a:ext cx="122934" cy="176852"/>
          </a:xfrm>
          <a:prstGeom prst="rect">
            <a:avLst/>
          </a:prstGeom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174479" y="3101610"/>
            <a:ext cx="4540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percentage lost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743579" y="3332443"/>
            <a:ext cx="430900" cy="5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8321582" y="5715298"/>
            <a:ext cx="3209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Whipsmart" panose="020B0502030203050204" pitchFamily="34" charset="0"/>
              </a:rPr>
              <a:t>plus radiance gathered</a:t>
            </a:r>
            <a:endParaRPr lang="hu-HU" altLang="en-US" dirty="0">
              <a:latin typeface="Whipsmart" panose="020B0502030203050204" pitchFamily="34" charset="0"/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9312144" y="4274251"/>
            <a:ext cx="614405" cy="144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 Marching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Metaballs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Metaballs</a:t>
            </a:r>
            <a:endParaRPr lang="en-US" dirty="0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682750"/>
            <a:ext cx="65516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21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Implicit surface equation is a sum of radial basis functions centered at 3D points</a:t>
            </a:r>
            <a:endParaRPr lang="en-US" dirty="0"/>
          </a:p>
        </p:txBody>
      </p:sp>
      <p:cxnSp>
        <p:nvCxnSpPr>
          <p:cNvPr id="3076" name="Egyenes összekötő nyíllal 6"/>
          <p:cNvCxnSpPr>
            <a:cxnSpLocks noChangeShapeType="1"/>
          </p:cNvCxnSpPr>
          <p:nvPr/>
        </p:nvCxnSpPr>
        <p:spPr bwMode="auto">
          <a:xfrm flipV="1">
            <a:off x="3108325" y="2349501"/>
            <a:ext cx="0" cy="34194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Egyenes összekötő nyíllal 9"/>
          <p:cNvCxnSpPr>
            <a:cxnSpLocks noChangeShapeType="1"/>
          </p:cNvCxnSpPr>
          <p:nvPr/>
        </p:nvCxnSpPr>
        <p:spPr bwMode="auto">
          <a:xfrm>
            <a:off x="3071814" y="5084763"/>
            <a:ext cx="73802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Szabadkézi sokszög 12"/>
          <p:cNvSpPr>
            <a:spLocks/>
          </p:cNvSpPr>
          <p:nvPr/>
        </p:nvSpPr>
        <p:spPr bwMode="auto">
          <a:xfrm>
            <a:off x="3432175" y="4843463"/>
            <a:ext cx="2051050" cy="925512"/>
          </a:xfrm>
          <a:custGeom>
            <a:avLst/>
            <a:gdLst>
              <a:gd name="T0" fmla="*/ 0 w 5689600"/>
              <a:gd name="T1" fmla="*/ 331729 h 2566932"/>
              <a:gd name="T2" fmla="*/ 369842 w 5689600"/>
              <a:gd name="T3" fmla="*/ 350 h 2566932"/>
              <a:gd name="T4" fmla="*/ 739810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Szövegdoboz 15"/>
          <p:cNvSpPr txBox="1">
            <a:spLocks noChangeArrowheads="1"/>
          </p:cNvSpPr>
          <p:nvPr/>
        </p:nvSpPr>
        <p:spPr bwMode="auto">
          <a:xfrm>
            <a:off x="10120314" y="4616451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t</a:t>
            </a:r>
            <a:endParaRPr lang="en-US" altLang="en-US"/>
          </a:p>
        </p:txBody>
      </p:sp>
      <p:sp>
        <p:nvSpPr>
          <p:cNvPr id="3080" name="Szabadkézi sokszög 10"/>
          <p:cNvSpPr>
            <a:spLocks/>
          </p:cNvSpPr>
          <p:nvPr/>
        </p:nvSpPr>
        <p:spPr bwMode="auto">
          <a:xfrm>
            <a:off x="4764089" y="4837113"/>
            <a:ext cx="2052637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2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Szabadkézi sokszög 11"/>
          <p:cNvSpPr>
            <a:spLocks/>
          </p:cNvSpPr>
          <p:nvPr/>
        </p:nvSpPr>
        <p:spPr bwMode="auto">
          <a:xfrm>
            <a:off x="7069139" y="4843463"/>
            <a:ext cx="2052637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2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Szabadkézi sokszög 13"/>
          <p:cNvSpPr>
            <a:spLocks/>
          </p:cNvSpPr>
          <p:nvPr/>
        </p:nvSpPr>
        <p:spPr bwMode="auto">
          <a:xfrm>
            <a:off x="7572375" y="4837113"/>
            <a:ext cx="2052638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3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Szabadkézi sokszög 14"/>
          <p:cNvSpPr>
            <a:spLocks/>
          </p:cNvSpPr>
          <p:nvPr/>
        </p:nvSpPr>
        <p:spPr bwMode="auto">
          <a:xfrm>
            <a:off x="8094664" y="4837113"/>
            <a:ext cx="2052637" cy="925512"/>
          </a:xfrm>
          <a:custGeom>
            <a:avLst/>
            <a:gdLst>
              <a:gd name="T0" fmla="*/ 0 w 5689600"/>
              <a:gd name="T1" fmla="*/ 331729 h 2566932"/>
              <a:gd name="T2" fmla="*/ 370128 w 5689600"/>
              <a:gd name="T3" fmla="*/ 350 h 2566932"/>
              <a:gd name="T4" fmla="*/ 740382 w 5689600"/>
              <a:gd name="T5" fmla="*/ 333831 h 2566932"/>
              <a:gd name="T6" fmla="*/ 0 60000 65536"/>
              <a:gd name="T7" fmla="*/ 0 60000 65536"/>
              <a:gd name="T8" fmla="*/ 0 60000 65536"/>
              <a:gd name="T9" fmla="*/ 0 w 5689600"/>
              <a:gd name="T10" fmla="*/ 0 h 2566932"/>
              <a:gd name="T11" fmla="*/ 5689600 w 5689600"/>
              <a:gd name="T12" fmla="*/ 2566932 h 25669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89600" h="2566932">
                <a:moveTo>
                  <a:pt x="0" y="2550772"/>
                </a:moveTo>
                <a:cubicBezTo>
                  <a:pt x="1268434" y="2540474"/>
                  <a:pt x="1896049" y="0"/>
                  <a:pt x="2844316" y="2693"/>
                </a:cubicBezTo>
                <a:cubicBezTo>
                  <a:pt x="3792583" y="5386"/>
                  <a:pt x="4245277" y="2558418"/>
                  <a:pt x="5689600" y="2566932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84" name="Egyenes összekötő 19"/>
          <p:cNvCxnSpPr>
            <a:cxnSpLocks noChangeShapeType="1"/>
          </p:cNvCxnSpPr>
          <p:nvPr/>
        </p:nvCxnSpPr>
        <p:spPr bwMode="auto">
          <a:xfrm>
            <a:off x="4764088" y="2097089"/>
            <a:ext cx="0" cy="44275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Egyenes összekötő 21"/>
          <p:cNvCxnSpPr>
            <a:cxnSpLocks noChangeShapeType="1"/>
          </p:cNvCxnSpPr>
          <p:nvPr/>
        </p:nvCxnSpPr>
        <p:spPr bwMode="auto">
          <a:xfrm>
            <a:off x="5483225" y="2097089"/>
            <a:ext cx="0" cy="44275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Egyenes összekötő 22"/>
          <p:cNvCxnSpPr>
            <a:cxnSpLocks noChangeShapeType="1"/>
          </p:cNvCxnSpPr>
          <p:nvPr/>
        </p:nvCxnSpPr>
        <p:spPr bwMode="auto">
          <a:xfrm>
            <a:off x="7572375" y="2097089"/>
            <a:ext cx="0" cy="44275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Egyenes összekötő 23"/>
          <p:cNvCxnSpPr>
            <a:cxnSpLocks noChangeShapeType="1"/>
          </p:cNvCxnSpPr>
          <p:nvPr/>
        </p:nvCxnSpPr>
        <p:spPr bwMode="auto">
          <a:xfrm>
            <a:off x="8075613" y="2097089"/>
            <a:ext cx="0" cy="44275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Egyenes összekötő 24"/>
          <p:cNvCxnSpPr>
            <a:cxnSpLocks noChangeShapeType="1"/>
          </p:cNvCxnSpPr>
          <p:nvPr/>
        </p:nvCxnSpPr>
        <p:spPr bwMode="auto">
          <a:xfrm>
            <a:off x="9083675" y="2060576"/>
            <a:ext cx="0" cy="44291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Egyenes összekötő 25"/>
          <p:cNvCxnSpPr>
            <a:cxnSpLocks noChangeShapeType="1"/>
          </p:cNvCxnSpPr>
          <p:nvPr/>
        </p:nvCxnSpPr>
        <p:spPr bwMode="auto">
          <a:xfrm>
            <a:off x="9625013" y="2024064"/>
            <a:ext cx="0" cy="44291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Szabadkézi sokszög 27"/>
          <p:cNvSpPr>
            <a:spLocks/>
          </p:cNvSpPr>
          <p:nvPr/>
        </p:nvSpPr>
        <p:spPr bwMode="auto">
          <a:xfrm>
            <a:off x="3436939" y="3814763"/>
            <a:ext cx="6880225" cy="1960562"/>
          </a:xfrm>
          <a:custGeom>
            <a:avLst/>
            <a:gdLst>
              <a:gd name="T0" fmla="*/ 0 w 6880860"/>
              <a:gd name="T1" fmla="*/ 1952943 h 1960918"/>
              <a:gd name="T2" fmla="*/ 1020986 w 6880860"/>
              <a:gd name="T3" fmla="*/ 1038709 h 1960918"/>
              <a:gd name="T4" fmla="*/ 1333377 w 6880860"/>
              <a:gd name="T5" fmla="*/ 1297743 h 1960918"/>
              <a:gd name="T6" fmla="*/ 2041971 w 6880860"/>
              <a:gd name="T7" fmla="*/ 1252031 h 1960918"/>
              <a:gd name="T8" fmla="*/ 2339124 w 6880860"/>
              <a:gd name="T9" fmla="*/ 1015854 h 1960918"/>
              <a:gd name="T10" fmla="*/ 3360110 w 6880860"/>
              <a:gd name="T11" fmla="*/ 1952943 h 1960918"/>
              <a:gd name="T12" fmla="*/ 3657262 w 6880860"/>
              <a:gd name="T13" fmla="*/ 1945325 h 1960918"/>
              <a:gd name="T14" fmla="*/ 4137278 w 6880860"/>
              <a:gd name="T15" fmla="*/ 1564394 h 1960918"/>
              <a:gd name="T16" fmla="*/ 4640152 w 6880860"/>
              <a:gd name="T17" fmla="*/ 573974 h 1960918"/>
              <a:gd name="T18" fmla="*/ 4927178 w 6880860"/>
              <a:gd name="T19" fmla="*/ 81996 h 1960918"/>
              <a:gd name="T20" fmla="*/ 5179182 w 6880860"/>
              <a:gd name="T21" fmla="*/ 81995 h 1960918"/>
              <a:gd name="T22" fmla="*/ 5431187 w 6880860"/>
              <a:gd name="T23" fmla="*/ 117994 h 1960918"/>
              <a:gd name="T24" fmla="*/ 5645899 w 6880860"/>
              <a:gd name="T25" fmla="*/ 650160 h 1960918"/>
              <a:gd name="T26" fmla="*/ 6187201 w 6880860"/>
              <a:gd name="T27" fmla="*/ 1593890 h 1960918"/>
              <a:gd name="T28" fmla="*/ 6712601 w 6880860"/>
              <a:gd name="T29" fmla="*/ 1960562 h 1960918"/>
              <a:gd name="T30" fmla="*/ 6880225 w 6880860"/>
              <a:gd name="T31" fmla="*/ 1960562 h 19609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880860"/>
              <a:gd name="T49" fmla="*/ 0 h 1960918"/>
              <a:gd name="T50" fmla="*/ 6880860 w 6880860"/>
              <a:gd name="T51" fmla="*/ 1960918 h 19609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880860" h="1960918">
                <a:moveTo>
                  <a:pt x="0" y="1953298"/>
                </a:moveTo>
                <a:cubicBezTo>
                  <a:pt x="497651" y="1870520"/>
                  <a:pt x="628878" y="1055366"/>
                  <a:pt x="1021080" y="1038898"/>
                </a:cubicBezTo>
                <a:cubicBezTo>
                  <a:pt x="1190423" y="1048573"/>
                  <a:pt x="1225552" y="1164144"/>
                  <a:pt x="1333500" y="1297978"/>
                </a:cubicBezTo>
                <a:cubicBezTo>
                  <a:pt x="1484233" y="1519871"/>
                  <a:pt x="1849554" y="1478723"/>
                  <a:pt x="2042160" y="1252258"/>
                </a:cubicBezTo>
                <a:cubicBezTo>
                  <a:pt x="2173027" y="1135567"/>
                  <a:pt x="2181841" y="1024122"/>
                  <a:pt x="2339340" y="1016038"/>
                </a:cubicBezTo>
                <a:cubicBezTo>
                  <a:pt x="2699445" y="1013294"/>
                  <a:pt x="2852939" y="1929104"/>
                  <a:pt x="3360420" y="1953298"/>
                </a:cubicBezTo>
                <a:cubicBezTo>
                  <a:pt x="3515179" y="1947336"/>
                  <a:pt x="3416439" y="1953933"/>
                  <a:pt x="3657600" y="1945678"/>
                </a:cubicBezTo>
                <a:cubicBezTo>
                  <a:pt x="3828130" y="1939646"/>
                  <a:pt x="4039229" y="1695450"/>
                  <a:pt x="4137660" y="1564678"/>
                </a:cubicBezTo>
                <a:cubicBezTo>
                  <a:pt x="4359806" y="1293811"/>
                  <a:pt x="4508918" y="821189"/>
                  <a:pt x="4640580" y="574078"/>
                </a:cubicBezTo>
                <a:cubicBezTo>
                  <a:pt x="4772242" y="326967"/>
                  <a:pt x="4837785" y="164022"/>
                  <a:pt x="4927632" y="82011"/>
                </a:cubicBezTo>
                <a:cubicBezTo>
                  <a:pt x="5017479" y="0"/>
                  <a:pt x="5095651" y="76009"/>
                  <a:pt x="5179660" y="82010"/>
                </a:cubicBezTo>
                <a:cubicBezTo>
                  <a:pt x="5263669" y="88011"/>
                  <a:pt x="5353895" y="23304"/>
                  <a:pt x="5431688" y="118015"/>
                </a:cubicBezTo>
                <a:cubicBezTo>
                  <a:pt x="5509481" y="212726"/>
                  <a:pt x="5520406" y="404251"/>
                  <a:pt x="5646420" y="650278"/>
                </a:cubicBezTo>
                <a:cubicBezTo>
                  <a:pt x="5772434" y="896305"/>
                  <a:pt x="6083026" y="1437990"/>
                  <a:pt x="6187772" y="1594179"/>
                </a:cubicBezTo>
                <a:cubicBezTo>
                  <a:pt x="6287776" y="1725174"/>
                  <a:pt x="6504360" y="1927015"/>
                  <a:pt x="6713220" y="1960918"/>
                </a:cubicBezTo>
                <a:cubicBezTo>
                  <a:pt x="6774498" y="1957108"/>
                  <a:pt x="6767195" y="1957109"/>
                  <a:pt x="6880860" y="1960918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" name="Egyenes összekötő 28"/>
          <p:cNvCxnSpPr>
            <a:cxnSpLocks noChangeShapeType="1"/>
          </p:cNvCxnSpPr>
          <p:nvPr/>
        </p:nvCxnSpPr>
        <p:spPr bwMode="auto">
          <a:xfrm flipH="1">
            <a:off x="2962276" y="5773738"/>
            <a:ext cx="7705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Szövegdoboz 32"/>
          <p:cNvSpPr txBox="1">
            <a:spLocks noChangeArrowheads="1"/>
          </p:cNvSpPr>
          <p:nvPr/>
        </p:nvSpPr>
        <p:spPr bwMode="auto">
          <a:xfrm>
            <a:off x="2208214" y="537368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-A</a:t>
            </a:r>
            <a:endParaRPr lang="en-US" altLang="en-US"/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3627438" y="2425700"/>
          <a:ext cx="56372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79360" progId="Equation.3">
                  <p:embed/>
                </p:oleObj>
              </mc:Choice>
              <mc:Fallback>
                <p:oleObj name="Equation" r:id="rId2" imgW="2095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425700"/>
                        <a:ext cx="5637212" cy="7508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Szövegdoboz 21"/>
          <p:cNvSpPr txBox="1">
            <a:spLocks noChangeArrowheads="1"/>
          </p:cNvSpPr>
          <p:nvPr/>
        </p:nvSpPr>
        <p:spPr bwMode="auto">
          <a:xfrm>
            <a:off x="3216275" y="2420938"/>
            <a:ext cx="28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/>
              <a:t>f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04835" y="404813"/>
            <a:ext cx="9777046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hu-HU" dirty="0"/>
              <a:t>Different values of A (isosurface level)</a:t>
            </a:r>
            <a:endParaRPr 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700213"/>
            <a:ext cx="3240088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1700213"/>
            <a:ext cx="3240087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149726"/>
            <a:ext cx="3263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4149726"/>
            <a:ext cx="3263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4149726"/>
            <a:ext cx="3263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949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394.834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s+\mathrm{d}s)&#10;$$&#10;\end{document}"/>
  <p:tag name="IGUANATEXSIZE" val="36"/>
  <p:tag name="IGUANATEXCURSOR" val="795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70.414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s)&#10;$$&#10;\end{document}"/>
  <p:tag name="IGUANATEXSIZE" val="36"/>
  <p:tag name="IGUANATEXCURSOR" val="783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20425"/>
  <p:tag name="ORIGINALWIDTH" val="34.202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\end{document}"/>
  <p:tag name="IGUANATEXSIZE" val="36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.20638"/>
  <p:tag name="ORIGINALWIDTH" val="93.008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mathrm{d}s&#10;$$&#10;\end{document}"/>
  <p:tag name="IGUANATEXSIZE" val="36"/>
  <p:tag name="IGUANATEXCURSOR" val="785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865"/>
  <p:tag name="ORIGINALWIDTH" val="889.624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mathrm{d} L}{\mathrm{d}s} = &#10;-\sigma \cdot L + q&#10;$$&#10;\end{document}"/>
  <p:tag name="IGUANATEXSIZE" val="36"/>
  <p:tag name="IGUANATEXCURSOR" val="8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7.0372"/>
  <p:tag name="ORIGINALWIDTH" val="1834.75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L(s) = L(0) \cdot e^{-\sigma s} + \frac{ q \cdot \left( 1 - e^{- \sigma s} \right) }{\sigma}&#10;$$&#10;\end{document}"/>
  <p:tag name="IGUANATEXSIZE" val="36"/>
  <p:tag name="IGUANATEXCURSOR" val="8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20425"/>
  <p:tag name="ORIGINALWIDTH" val="34.20299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s&#10;$$&#10;\end{document}"/>
  <p:tag name="IGUANATEXSIZE" val="36"/>
  <p:tag name="IGUANATEXCURSOR" val="781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33350</TotalTime>
  <Words>505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Monotype Sorts</vt:lpstr>
      <vt:lpstr>Orthodox Herbertarian</vt:lpstr>
      <vt:lpstr>Tahoma</vt:lpstr>
      <vt:lpstr>Times New Roman</vt:lpstr>
      <vt:lpstr>Whipsmart</vt:lpstr>
      <vt:lpstr>Office Theme</vt:lpstr>
      <vt:lpstr>Equation</vt:lpstr>
      <vt:lpstr>Computer Graphics ray tracing final Projects</vt:lpstr>
      <vt:lpstr>Participating media</vt:lpstr>
      <vt:lpstr>Fog – volumetric effects</vt:lpstr>
      <vt:lpstr>Differential eq.</vt:lpstr>
      <vt:lpstr>Solution</vt:lpstr>
      <vt:lpstr>Ray Marching AND Metaballs</vt:lpstr>
      <vt:lpstr>Metaballs</vt:lpstr>
      <vt:lpstr>Implicit surface equation is a sum of radial basis functions centered at 3D points</vt:lpstr>
      <vt:lpstr>Different values of A (isosurface level)</vt:lpstr>
      <vt:lpstr>Alternatives for the radial basis function</vt:lpstr>
      <vt:lpstr>Ray marching</vt:lpstr>
      <vt:lpstr>Linear search for intersection (ray marching)</vt:lpstr>
      <vt:lpstr>Ray marching</vt:lpstr>
      <vt:lpstr>Binary search</vt:lpstr>
      <vt:lpstr>Refining ray marching results with binary search</vt:lpstr>
      <vt:lpstr>Metaball normal – for shading</vt:lpstr>
      <vt:lpstr>Surface normal – any implicit surface</vt:lpstr>
      <vt:lpstr>Gradient from differences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139</cp:revision>
  <dcterms:created xsi:type="dcterms:W3CDTF">2014-12-27T20:04:49Z</dcterms:created>
  <dcterms:modified xsi:type="dcterms:W3CDTF">2021-05-04T17:34:07Z</dcterms:modified>
</cp:coreProperties>
</file>