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7"/>
  </p:notesMasterIdLst>
  <p:sldIdLst>
    <p:sldId id="256" r:id="rId2"/>
    <p:sldId id="583" r:id="rId3"/>
    <p:sldId id="582" r:id="rId4"/>
    <p:sldId id="572" r:id="rId5"/>
    <p:sldId id="563" r:id="rId6"/>
    <p:sldId id="573" r:id="rId7"/>
    <p:sldId id="581" r:id="rId8"/>
    <p:sldId id="584" r:id="rId9"/>
    <p:sldId id="585" r:id="rId10"/>
    <p:sldId id="562" r:id="rId11"/>
    <p:sldId id="564" r:id="rId12"/>
    <p:sldId id="574" r:id="rId13"/>
    <p:sldId id="565" r:id="rId14"/>
    <p:sldId id="566" r:id="rId15"/>
    <p:sldId id="567" r:id="rId16"/>
    <p:sldId id="569" r:id="rId17"/>
    <p:sldId id="568" r:id="rId18"/>
    <p:sldId id="570" r:id="rId19"/>
    <p:sldId id="575" r:id="rId20"/>
    <p:sldId id="571" r:id="rId21"/>
    <p:sldId id="576" r:id="rId22"/>
    <p:sldId id="579" r:id="rId23"/>
    <p:sldId id="577" r:id="rId24"/>
    <p:sldId id="578" r:id="rId25"/>
    <p:sldId id="5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598" autoAdjust="0"/>
  </p:normalViewPr>
  <p:slideViewPr>
    <p:cSldViewPr snapToGrid="0">
      <p:cViewPr varScale="1">
        <p:scale>
          <a:sx n="110" d="100"/>
          <a:sy n="110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6.xml"/><Relationship Id="rId7" Type="http://schemas.openxmlformats.org/officeDocument/2006/relationships/image" Target="../media/image4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tags" Target="../tags/tag58.xml"/><Relationship Id="rId10" Type="http://schemas.openxmlformats.org/officeDocument/2006/relationships/image" Target="../media/image45.png"/><Relationship Id="rId4" Type="http://schemas.openxmlformats.org/officeDocument/2006/relationships/tags" Target="../tags/tag57.xml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4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tags" Target="../tags/tag82.xml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9" Type="http://schemas.openxmlformats.org/officeDocument/2006/relationships/image" Target="../media/image5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0" Type="http://schemas.openxmlformats.org/officeDocument/2006/relationships/tags" Target="../tags/tag81.xml"/><Relationship Id="rId41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72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75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tags" Target="../tags/tag87.xml"/><Relationship Id="rId16" Type="http://schemas.openxmlformats.org/officeDocument/2006/relationships/image" Target="../media/image78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73.png"/><Relationship Id="rId5" Type="http://schemas.openxmlformats.org/officeDocument/2006/relationships/tags" Target="../tags/tag90.xml"/><Relationship Id="rId15" Type="http://schemas.openxmlformats.org/officeDocument/2006/relationships/image" Target="../media/image77.png"/><Relationship Id="rId10" Type="http://schemas.openxmlformats.org/officeDocument/2006/relationships/image" Target="../media/image50.png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82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85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88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05.xml"/><Relationship Id="rId7" Type="http://schemas.openxmlformats.org/officeDocument/2006/relationships/image" Target="../media/image89.png"/><Relationship Id="rId12" Type="http://schemas.openxmlformats.org/officeDocument/2006/relationships/image" Target="../media/image94.gif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5" Type="http://schemas.openxmlformats.org/officeDocument/2006/relationships/tags" Target="../tags/tag107.xml"/><Relationship Id="rId10" Type="http://schemas.openxmlformats.org/officeDocument/2006/relationships/image" Target="../media/image92.png"/><Relationship Id="rId4" Type="http://schemas.openxmlformats.org/officeDocument/2006/relationships/tags" Target="../tags/tag106.xml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110.xml"/><Relationship Id="rId7" Type="http://schemas.openxmlformats.org/officeDocument/2006/relationships/image" Target="../media/image95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99.png"/><Relationship Id="rId5" Type="http://schemas.openxmlformats.org/officeDocument/2006/relationships/tags" Target="../tags/tag112.xml"/><Relationship Id="rId10" Type="http://schemas.openxmlformats.org/officeDocument/2006/relationships/image" Target="../media/image98.png"/><Relationship Id="rId4" Type="http://schemas.openxmlformats.org/officeDocument/2006/relationships/tags" Target="../tags/tag111.xml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3" Type="http://schemas.openxmlformats.org/officeDocument/2006/relationships/tags" Target="../tags/tag115.xml"/><Relationship Id="rId7" Type="http://schemas.openxmlformats.org/officeDocument/2006/relationships/image" Target="../media/image102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tags" Target="../tags/tag13.xml"/><Relationship Id="rId16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1.png"/><Relationship Id="rId26" Type="http://schemas.openxmlformats.org/officeDocument/2006/relationships/image" Target="../media/image29.png"/><Relationship Id="rId3" Type="http://schemas.openxmlformats.org/officeDocument/2006/relationships/tags" Target="../tags/tag28.xml"/><Relationship Id="rId21" Type="http://schemas.openxmlformats.org/officeDocument/2006/relationships/image" Target="../media/image25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2" Type="http://schemas.openxmlformats.org/officeDocument/2006/relationships/tags" Target="../tags/tag27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27.png"/><Relationship Id="rId5" Type="http://schemas.openxmlformats.org/officeDocument/2006/relationships/tags" Target="../tags/tag30.xml"/><Relationship Id="rId15" Type="http://schemas.openxmlformats.org/officeDocument/2006/relationships/image" Target="../media/image12.png"/><Relationship Id="rId23" Type="http://schemas.openxmlformats.org/officeDocument/2006/relationships/image" Target="../media/image26.png"/><Relationship Id="rId10" Type="http://schemas.openxmlformats.org/officeDocument/2006/relationships/tags" Target="../tags/tag35.xml"/><Relationship Id="rId19" Type="http://schemas.openxmlformats.org/officeDocument/2006/relationships/image" Target="../media/image24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40.xml"/><Relationship Id="rId16" Type="http://schemas.openxmlformats.org/officeDocument/2006/relationships/image" Target="../media/image35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0.png"/><Relationship Id="rId5" Type="http://schemas.openxmlformats.org/officeDocument/2006/relationships/tags" Target="../tags/tag43.xml"/><Relationship Id="rId1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39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3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6.png"/><Relationship Id="rId5" Type="http://schemas.openxmlformats.org/officeDocument/2006/relationships/tags" Target="../tags/tag51.xml"/><Relationship Id="rId15" Type="http://schemas.openxmlformats.org/officeDocument/2006/relationships/image" Target="../media/image41.png"/><Relationship Id="rId10" Type="http://schemas.openxmlformats.org/officeDocument/2006/relationships/image" Target="../media/image34.png"/><Relationship Id="rId4" Type="http://schemas.openxmlformats.org/officeDocument/2006/relationships/tags" Target="../tags/tag50.xm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3D forgatás, </a:t>
            </a:r>
            <a:r>
              <a:rPr lang="hu-HU" dirty="0" err="1"/>
              <a:t>kvaterniók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7.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Kvaternió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k</a:t>
            </a:r>
            <a:r>
              <a:rPr lang="hu-HU" dirty="0" err="1"/>
              <a:t>épzetes</a:t>
            </a:r>
            <a:r>
              <a:rPr lang="hu-HU" dirty="0"/>
              <a:t>, egy valós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defin</a:t>
            </a:r>
            <a:r>
              <a:rPr lang="hu-HU" dirty="0" err="1"/>
              <a:t>íció</a:t>
            </a:r>
            <a:r>
              <a:rPr lang="hu-HU" dirty="0"/>
              <a:t> szerint</a:t>
            </a:r>
          </a:p>
          <a:p>
            <a:endParaRPr lang="hu-HU" dirty="0"/>
          </a:p>
          <a:p>
            <a:r>
              <a:rPr lang="hu-HU" dirty="0"/>
              <a:t>ebből következően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98" y="2525356"/>
            <a:ext cx="3718477" cy="4221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49" y="3792181"/>
            <a:ext cx="4299882" cy="510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36405"/>
            <a:ext cx="8111888" cy="422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16" y="1435425"/>
            <a:ext cx="3533734" cy="3901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49" y="6069722"/>
            <a:ext cx="1658343" cy="4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 </a:t>
            </a:r>
            <a:r>
              <a:rPr lang="hu-HU" dirty="0" err="1"/>
              <a:t>kvaterniókkal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összeg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szorzás skalárral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abszolútérték</a:t>
            </a:r>
            <a:endParaRPr lang="hu-HU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3" y="2572981"/>
            <a:ext cx="6615693" cy="323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05" y="4087011"/>
            <a:ext cx="3323394" cy="305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30" y="5582750"/>
            <a:ext cx="3369121" cy="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29" y="5300615"/>
            <a:ext cx="4188844" cy="1485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Kvaterni</a:t>
            </a:r>
            <a:r>
              <a:rPr lang="hu-HU" dirty="0"/>
              <a:t>ók szorzata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3" y="1801456"/>
            <a:ext cx="6772992" cy="323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98" y="3049232"/>
            <a:ext cx="438973" cy="20869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02" y="2434489"/>
            <a:ext cx="3367291" cy="305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98" y="3049232"/>
            <a:ext cx="791981" cy="2030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39" y="2946805"/>
            <a:ext cx="715161" cy="3054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74" y="2961795"/>
            <a:ext cx="887092" cy="2999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40" y="2979728"/>
            <a:ext cx="724306" cy="2725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85" y="3603974"/>
            <a:ext cx="949280" cy="3054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39" y="3663348"/>
            <a:ext cx="782836" cy="228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30" y="3592014"/>
            <a:ext cx="645657" cy="2999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40" y="3603974"/>
            <a:ext cx="740768" cy="2999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86" y="4255656"/>
            <a:ext cx="663947" cy="2999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39" y="4255657"/>
            <a:ext cx="870631" cy="2999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30" y="4304126"/>
            <a:ext cx="748084" cy="2030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40" y="4255656"/>
            <a:ext cx="770033" cy="2798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85" y="4872613"/>
            <a:ext cx="4261698" cy="305453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2486644" y="2857500"/>
            <a:ext cx="1133475" cy="571500"/>
          </a:xfrm>
          <a:prstGeom prst="roundRect">
            <a:avLst/>
          </a:prstGeom>
          <a:noFill/>
          <a:ln w="38100">
            <a:solidFill>
              <a:srgbClr val="0D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681519" y="3468207"/>
            <a:ext cx="1133475" cy="571500"/>
          </a:xfrm>
          <a:prstGeom prst="roundRect">
            <a:avLst/>
          </a:prstGeom>
          <a:noFill/>
          <a:ln w="38100">
            <a:solidFill>
              <a:srgbClr val="0D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36874" y="4133874"/>
            <a:ext cx="1133475" cy="571500"/>
          </a:xfrm>
          <a:prstGeom prst="roundRect">
            <a:avLst/>
          </a:prstGeom>
          <a:noFill/>
          <a:ln w="38100">
            <a:solidFill>
              <a:srgbClr val="0D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96" y="5859692"/>
            <a:ext cx="973059" cy="31094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2486645" y="2857500"/>
            <a:ext cx="3502196" cy="1943100"/>
          </a:xfrm>
          <a:prstGeom prst="roundRect">
            <a:avLst/>
          </a:prstGeom>
          <a:noFill/>
          <a:ln w="3810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65" y="5901390"/>
            <a:ext cx="898067" cy="31094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024779" y="4739589"/>
            <a:ext cx="1133475" cy="571500"/>
          </a:xfrm>
          <a:prstGeom prst="roundRect">
            <a:avLst/>
          </a:prstGeom>
          <a:noFill/>
          <a:ln w="38100">
            <a:solidFill>
              <a:srgbClr val="0D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52" y="5927367"/>
            <a:ext cx="921845" cy="24326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5850103" y="2872966"/>
            <a:ext cx="998670" cy="1832408"/>
          </a:xfrm>
          <a:prstGeom prst="roundRect">
            <a:avLst/>
          </a:prstGeom>
          <a:noFill/>
          <a:ln w="38100">
            <a:solidFill>
              <a:srgbClr val="A1F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486644" y="4781540"/>
            <a:ext cx="3483705" cy="43773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55" y="5905298"/>
            <a:ext cx="845024" cy="31094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02" y="5901390"/>
            <a:ext cx="834051" cy="3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52" grpId="0" animBg="1"/>
      <p:bldP spid="56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Konjugált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23" y="1868131"/>
            <a:ext cx="3718477" cy="422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73" y="3001607"/>
            <a:ext cx="4264494" cy="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Szorzat a konjugálttal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9" y="2966990"/>
            <a:ext cx="4188844" cy="14851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46" y="3526067"/>
            <a:ext cx="1009640" cy="310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16" y="3567766"/>
            <a:ext cx="934648" cy="310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02" y="3593742"/>
            <a:ext cx="674922" cy="210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6" y="3567765"/>
            <a:ext cx="620050" cy="310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52" y="3567765"/>
            <a:ext cx="629196" cy="310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81" y="1955049"/>
            <a:ext cx="1031365" cy="44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02" y="5022101"/>
            <a:ext cx="1056644" cy="5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4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Inverz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07" y="1690689"/>
            <a:ext cx="1602660" cy="510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20" y="2971252"/>
            <a:ext cx="1701247" cy="998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19" y="4504778"/>
            <a:ext cx="1923698" cy="9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Egységkvaterniók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7" y="3561919"/>
            <a:ext cx="1134014" cy="429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80" y="2306151"/>
            <a:ext cx="4209266" cy="72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22" y="4771478"/>
            <a:ext cx="1577382" cy="5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Tisztán képzetes </a:t>
            </a:r>
            <a:r>
              <a:rPr lang="hu-HU" dirty="0" err="1"/>
              <a:t>kvaterniók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3D t</a:t>
            </a:r>
            <a:r>
              <a:rPr lang="hu-HU" dirty="0"/>
              <a:t>ér pontjai megfeleltet</a:t>
            </a:r>
            <a:r>
              <a:rPr lang="en-US" dirty="0"/>
              <a:t>het</a:t>
            </a:r>
            <a:r>
              <a:rPr lang="hu-HU" dirty="0" err="1"/>
              <a:t>őek</a:t>
            </a:r>
            <a:r>
              <a:rPr lang="hu-HU" dirty="0"/>
              <a:t> a tisztán képzetes </a:t>
            </a:r>
            <a:r>
              <a:rPr lang="hu-HU" dirty="0" err="1"/>
              <a:t>kvaternióknak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hu-HU" dirty="0"/>
              <a:t>a vektoralgebrát később találták ki, mint a </a:t>
            </a:r>
            <a:r>
              <a:rPr lang="hu-HU" dirty="0" err="1"/>
              <a:t>kvaterniókat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2" y="3466669"/>
            <a:ext cx="782836" cy="21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2" y="2499822"/>
            <a:ext cx="929160" cy="292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58" y="5088810"/>
            <a:ext cx="1269364" cy="3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Szögtartó transzformációk tisztán képzetes </a:t>
            </a:r>
            <a:r>
              <a:rPr lang="hu-HU" dirty="0" err="1"/>
              <a:t>kvaterniókkal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centrális hasonlóság (</a:t>
            </a:r>
            <a:r>
              <a:rPr lang="hu-HU" dirty="0" err="1"/>
              <a:t>dilation</a:t>
            </a:r>
            <a:r>
              <a:rPr lang="hu-HU" dirty="0"/>
              <a:t>, uniform </a:t>
            </a:r>
            <a:r>
              <a:rPr lang="hu-HU" dirty="0" err="1"/>
              <a:t>scaling</a:t>
            </a:r>
            <a:r>
              <a:rPr lang="hu-HU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eltol</a:t>
            </a:r>
            <a:r>
              <a:rPr lang="hu-HU" dirty="0"/>
              <a:t>ás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inverzi</a:t>
            </a:r>
            <a:r>
              <a:rPr lang="hu-HU" dirty="0"/>
              <a:t>ó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2" y="2499824"/>
            <a:ext cx="1212054" cy="45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7" y="2579082"/>
            <a:ext cx="995006" cy="297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2" y="3851567"/>
            <a:ext cx="1755893" cy="456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7" y="3851567"/>
            <a:ext cx="1253513" cy="3560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1" y="5423192"/>
            <a:ext cx="1448612" cy="492626"/>
          </a:xfrm>
          <a:prstGeom prst="rect">
            <a:avLst/>
          </a:prstGeom>
        </p:spPr>
      </p:pic>
      <p:pic>
        <p:nvPicPr>
          <p:cNvPr id="1026" name="Picture 2" descr="http://mathworld.wolfram.com/images/eps-gif/InverseChecker_70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15" y="452120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97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Tükrözés x</a:t>
            </a:r>
            <a:r>
              <a:rPr lang="en-US" dirty="0"/>
              <a:t>=0-ra 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yz</a:t>
            </a:r>
            <a:r>
              <a:rPr lang="en-US" dirty="0"/>
              <a:t> s</a:t>
            </a:r>
            <a:r>
              <a:rPr lang="hu-HU" dirty="0" err="1"/>
              <a:t>íkra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23" y="2125306"/>
            <a:ext cx="3614835" cy="422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23" y="4438900"/>
            <a:ext cx="4087544" cy="475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73" y="2853720"/>
            <a:ext cx="4595642" cy="422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09" y="3704252"/>
            <a:ext cx="4456613" cy="422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23" y="5847377"/>
            <a:ext cx="1337236" cy="4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Forgatás mint 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 tengelye</a:t>
            </a:r>
          </a:p>
          <a:p>
            <a:pPr lvl="1"/>
            <a:r>
              <a:rPr lang="hu-HU" dirty="0"/>
              <a:t>iránya</a:t>
            </a:r>
          </a:p>
          <a:p>
            <a:r>
              <a:rPr lang="hu-HU" dirty="0"/>
              <a:t>van szöge</a:t>
            </a:r>
          </a:p>
          <a:p>
            <a:pPr lvl="1"/>
            <a:r>
              <a:rPr lang="hu-HU" dirty="0"/>
              <a:t>nagysága</a:t>
            </a:r>
          </a:p>
          <a:p>
            <a:pPr lvl="1"/>
            <a:r>
              <a:rPr lang="hu-HU" dirty="0"/>
              <a:t>pl. fordulatban kifejezve</a:t>
            </a:r>
          </a:p>
          <a:p>
            <a:pPr lvl="1"/>
            <a:r>
              <a:rPr lang="hu-HU" dirty="0"/>
              <a:t>pl. jobbkezes irányba</a:t>
            </a:r>
          </a:p>
          <a:p>
            <a:r>
              <a:rPr lang="hu-HU" dirty="0"/>
              <a:t>ez egy 3D vektor</a:t>
            </a:r>
          </a:p>
          <a:p>
            <a:r>
              <a:rPr lang="hu-HU" dirty="0"/>
              <a:t>de hogyan kombinálhatók?</a:t>
            </a:r>
          </a:p>
        </p:txBody>
      </p:sp>
    </p:spTree>
    <p:extLst>
      <p:ext uri="{BB962C8B-B14F-4D97-AF65-F5344CB8AC3E}">
        <p14:creationId xmlns:p14="http://schemas.microsoft.com/office/powerpoint/2010/main" val="1156753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Elforgatás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</a:t>
            </a:r>
            <a:r>
              <a:rPr lang="hu-HU" dirty="0"/>
              <a:t>é</a:t>
            </a:r>
            <a:r>
              <a:rPr lang="en-US" dirty="0" err="1"/>
              <a:t>pzetes</a:t>
            </a:r>
            <a:r>
              <a:rPr lang="hu-HU" dirty="0"/>
              <a:t> rész</a:t>
            </a:r>
            <a:r>
              <a:rPr lang="en-US" dirty="0"/>
              <a:t>: </a:t>
            </a:r>
            <a:r>
              <a:rPr lang="en-US" dirty="0" err="1"/>
              <a:t>tengely</a:t>
            </a:r>
            <a:r>
              <a:rPr lang="en-US" dirty="0"/>
              <a:t> * sin</a:t>
            </a:r>
            <a:r>
              <a:rPr lang="hu-HU" dirty="0"/>
              <a:t> </a:t>
            </a:r>
            <a:r>
              <a:rPr lang="hu-HU" dirty="0" err="1"/>
              <a:t>félszög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hu-HU" dirty="0"/>
              <a:t>ós: cos </a:t>
            </a:r>
            <a:r>
              <a:rPr lang="hu-HU" dirty="0" err="1"/>
              <a:t>félszög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bizony</a:t>
            </a:r>
            <a:r>
              <a:rPr lang="hu-HU" dirty="0"/>
              <a:t>í</a:t>
            </a:r>
            <a:r>
              <a:rPr lang="en-US" dirty="0"/>
              <a:t>t</a:t>
            </a:r>
            <a:r>
              <a:rPr lang="hu-HU" dirty="0"/>
              <a:t>ás</a:t>
            </a:r>
          </a:p>
          <a:p>
            <a:pPr lvl="1"/>
            <a:r>
              <a:rPr lang="hu-HU" dirty="0"/>
              <a:t>alkalmazva a vektorműveletes képletet a </a:t>
            </a:r>
            <a:r>
              <a:rPr lang="hu-HU" dirty="0" err="1"/>
              <a:t>kvaterniószorzásra</a:t>
            </a:r>
            <a:r>
              <a:rPr lang="hu-HU" dirty="0"/>
              <a:t> kijön a </a:t>
            </a:r>
            <a:r>
              <a:rPr lang="hu-HU" dirty="0" err="1"/>
              <a:t>Rodrigues</a:t>
            </a:r>
            <a:r>
              <a:rPr lang="hu-HU" dirty="0"/>
              <a:t> képlet (házi feladat        )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2" y="2499825"/>
            <a:ext cx="1533968" cy="45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54" y="2499825"/>
            <a:ext cx="2394843" cy="421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27" y="4221522"/>
            <a:ext cx="6023690" cy="838927"/>
          </a:xfrm>
          <a:prstGeom prst="rect">
            <a:avLst/>
          </a:prstGeom>
        </p:spPr>
      </p:pic>
      <p:pic>
        <p:nvPicPr>
          <p:cNvPr id="2050" name="Picture 2" descr="Képtalálat a következőre: „troll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15" y="6258576"/>
            <a:ext cx="377270" cy="3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4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hu-HU" dirty="0" err="1"/>
              <a:t>öbius</a:t>
            </a:r>
            <a:r>
              <a:rPr lang="hu-HU" dirty="0"/>
              <a:t> transzformációk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2" y="2499825"/>
            <a:ext cx="4114156" cy="492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6" y="3946998"/>
            <a:ext cx="8799188" cy="14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2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Egys</a:t>
            </a:r>
            <a:r>
              <a:rPr lang="hu-HU" dirty="0"/>
              <a:t>é</a:t>
            </a:r>
            <a:r>
              <a:rPr lang="en-US" dirty="0" err="1"/>
              <a:t>gkvaterni</a:t>
            </a:r>
            <a:r>
              <a:rPr lang="hu-HU" dirty="0"/>
              <a:t>ó </a:t>
            </a:r>
            <a:r>
              <a:rPr lang="en-US" dirty="0" err="1"/>
              <a:t>exponense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C5B6-96D7-42B4-B8A9-B38796CA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dirty="0">
                <a:latin typeface="Castellar" panose="020A0402060406010301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q|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03" y="4710023"/>
            <a:ext cx="6121236" cy="4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SLERP </a:t>
            </a:r>
            <a:r>
              <a:rPr lang="hu-HU" dirty="0" err="1"/>
              <a:t>Kvaternió-interpoláció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53" y="3328898"/>
            <a:ext cx="4799438" cy="5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9138" y="333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Kvaternió</a:t>
            </a:r>
            <a:r>
              <a:rPr lang="hu-HU" dirty="0"/>
              <a:t> versus mátrix</a:t>
            </a: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xfrm>
            <a:off x="250825" y="1520825"/>
            <a:ext cx="8893175" cy="4322763"/>
          </a:xfrm>
        </p:spPr>
        <p:txBody>
          <a:bodyPr>
            <a:normAutofit lnSpcReduction="10000"/>
          </a:bodyPr>
          <a:lstStyle/>
          <a:p>
            <a:r>
              <a:rPr lang="hu-HU" altLang="en-US" sz="2800" dirty="0"/>
              <a:t>Orientáció specifikációja:</a:t>
            </a:r>
          </a:p>
          <a:p>
            <a:pPr lvl="1"/>
            <a:r>
              <a:rPr lang="hu-HU" altLang="en-US" sz="2400" b="1" u="sng" dirty="0" err="1"/>
              <a:t>Kvaternió</a:t>
            </a:r>
            <a:r>
              <a:rPr lang="hu-HU" altLang="en-US" sz="2400" b="1" u="sng" dirty="0"/>
              <a:t>: tengely + szög</a:t>
            </a:r>
          </a:p>
          <a:p>
            <a:pPr lvl="1"/>
            <a:r>
              <a:rPr lang="hu-HU" altLang="en-US" sz="2400" dirty="0"/>
              <a:t>Mátrix: három Euler szög (elemi forgatások a koordinátatengelyek körül)</a:t>
            </a:r>
          </a:p>
          <a:p>
            <a:r>
              <a:rPr lang="en-US" altLang="en-US" sz="2800" dirty="0"/>
              <a:t>Orient</a:t>
            </a:r>
            <a:r>
              <a:rPr lang="hu-HU" altLang="en-US" sz="2800" dirty="0" err="1"/>
              <a:t>áció</a:t>
            </a:r>
            <a:r>
              <a:rPr lang="hu-HU" altLang="en-US" sz="2800" dirty="0"/>
              <a:t> interpolációja:</a:t>
            </a:r>
          </a:p>
          <a:p>
            <a:pPr lvl="1"/>
            <a:r>
              <a:rPr lang="hu-HU" altLang="en-US" sz="2400" b="1" u="sng" dirty="0" err="1"/>
              <a:t>Kvaternió</a:t>
            </a:r>
            <a:r>
              <a:rPr lang="hu-HU" altLang="en-US" sz="2400" b="1" u="sng" dirty="0"/>
              <a:t>: „közbülső” </a:t>
            </a:r>
            <a:r>
              <a:rPr lang="hu-HU" altLang="en-US" sz="2400" b="1" u="sng" dirty="0" err="1"/>
              <a:t>egységkvaterniók</a:t>
            </a:r>
            <a:r>
              <a:rPr lang="hu-HU" altLang="en-US" sz="2400" b="1" u="sng" dirty="0"/>
              <a:t>, természetes</a:t>
            </a:r>
          </a:p>
          <a:p>
            <a:pPr lvl="1"/>
            <a:r>
              <a:rPr lang="hu-HU" altLang="en-US" sz="2400" dirty="0"/>
              <a:t>Mátrix: Euler szögek, természetellenes</a:t>
            </a:r>
            <a:endParaRPr lang="hu-HU" altLang="en-US" dirty="0"/>
          </a:p>
          <a:p>
            <a:r>
              <a:rPr lang="hu-HU" altLang="en-US" sz="2800" dirty="0"/>
              <a:t>Orientációváltás végrehajtása:</a:t>
            </a:r>
          </a:p>
          <a:p>
            <a:pPr lvl="1"/>
            <a:r>
              <a:rPr lang="hu-HU" altLang="en-US" sz="2400" dirty="0" err="1"/>
              <a:t>Kvaternió</a:t>
            </a:r>
            <a:r>
              <a:rPr lang="hu-HU" altLang="en-US" sz="2400" dirty="0"/>
              <a:t>: 2 </a:t>
            </a:r>
            <a:r>
              <a:rPr lang="hu-HU" altLang="en-US" sz="2400" dirty="0" err="1"/>
              <a:t>kvaternió</a:t>
            </a:r>
            <a:r>
              <a:rPr lang="hu-HU" altLang="en-US" sz="2400" dirty="0"/>
              <a:t> szorzás, forgatásokkal </a:t>
            </a:r>
            <a:r>
              <a:rPr lang="hu-HU" altLang="en-US" sz="2400" dirty="0" err="1"/>
              <a:t>konkatenálható</a:t>
            </a:r>
            <a:r>
              <a:rPr lang="en-US" altLang="en-US" sz="2400" dirty="0"/>
              <a:t>!</a:t>
            </a:r>
            <a:endParaRPr lang="hu-HU" altLang="en-US" sz="2400" dirty="0"/>
          </a:p>
          <a:p>
            <a:pPr lvl="1"/>
            <a:r>
              <a:rPr lang="hu-HU" altLang="en-US" sz="2400" b="1" u="sng" dirty="0"/>
              <a:t>Mátrix: vektor-mátrix szorzás, </a:t>
            </a:r>
            <a:r>
              <a:rPr lang="en-US" altLang="en-US" sz="2400" b="1" u="sng" dirty="0"/>
              <a:t>b</a:t>
            </a:r>
            <a:r>
              <a:rPr lang="hu-HU" altLang="en-US" sz="2400" b="1" u="sng" dirty="0" err="1"/>
              <a:t>ármilyen</a:t>
            </a:r>
            <a:r>
              <a:rPr lang="hu-HU" altLang="en-US" sz="2400" b="1" u="sng" dirty="0"/>
              <a:t> homogén-lineáris transzformációval </a:t>
            </a:r>
            <a:r>
              <a:rPr lang="hu-HU" altLang="en-US" sz="2400" b="1" u="sng" dirty="0" err="1"/>
              <a:t>konkatenálható</a:t>
            </a:r>
            <a:r>
              <a:rPr lang="en-US" altLang="en-US" sz="2400" b="1" u="sng" dirty="0"/>
              <a:t>!</a:t>
            </a:r>
          </a:p>
          <a:p>
            <a:pPr lvl="1"/>
            <a:endParaRPr lang="hu-HU" altLang="en-US" sz="2400" dirty="0"/>
          </a:p>
        </p:txBody>
      </p:sp>
      <p:sp>
        <p:nvSpPr>
          <p:cNvPr id="4" name="Téglalap feliratnak 3"/>
          <p:cNvSpPr>
            <a:spLocks noChangeArrowheads="1"/>
          </p:cNvSpPr>
          <p:nvPr/>
        </p:nvSpPr>
        <p:spPr bwMode="auto">
          <a:xfrm>
            <a:off x="5364163" y="333375"/>
            <a:ext cx="3060700" cy="1223963"/>
          </a:xfrm>
          <a:prstGeom prst="wedgeRectCallout">
            <a:avLst>
              <a:gd name="adj1" fmla="val -81486"/>
              <a:gd name="adj2" fmla="val 7476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églalap feliratnak 4"/>
          <p:cNvSpPr>
            <a:spLocks noChangeArrowheads="1"/>
          </p:cNvSpPr>
          <p:nvPr/>
        </p:nvSpPr>
        <p:spPr bwMode="auto">
          <a:xfrm>
            <a:off x="5364163" y="333375"/>
            <a:ext cx="3060700" cy="1223963"/>
          </a:xfrm>
          <a:prstGeom prst="wedgeRectCallout">
            <a:avLst>
              <a:gd name="adj1" fmla="val -83269"/>
              <a:gd name="adj2" fmla="val 21524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400"/>
              <a:t>Specifikációhoz és főleg interpolációhoz kvaternió</a:t>
            </a:r>
          </a:p>
        </p:txBody>
      </p:sp>
      <p:sp>
        <p:nvSpPr>
          <p:cNvPr id="6" name="Téglalap feliratnak 5"/>
          <p:cNvSpPr>
            <a:spLocks noChangeArrowheads="1"/>
          </p:cNvSpPr>
          <p:nvPr/>
        </p:nvSpPr>
        <p:spPr bwMode="auto">
          <a:xfrm>
            <a:off x="5724525" y="4329113"/>
            <a:ext cx="3060700" cy="900112"/>
          </a:xfrm>
          <a:prstGeom prst="wedgeRectCallout">
            <a:avLst>
              <a:gd name="adj1" fmla="val -68995"/>
              <a:gd name="adj2" fmla="val 2999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400" dirty="0"/>
              <a:t>Az orientációváltás végrehajtásához mátrix</a:t>
            </a:r>
          </a:p>
        </p:txBody>
      </p:sp>
    </p:spTree>
    <p:extLst>
      <p:ext uri="{BB962C8B-B14F-4D97-AF65-F5344CB8AC3E}">
        <p14:creationId xmlns:p14="http://schemas.microsoft.com/office/powerpoint/2010/main" val="2914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</a:t>
            </a:r>
            <a:r>
              <a:rPr lang="en-US" dirty="0" err="1"/>
              <a:t>integr</a:t>
            </a:r>
            <a:r>
              <a:rPr lang="hu-HU" dirty="0" err="1"/>
              <a:t>álás</a:t>
            </a:r>
            <a:r>
              <a:rPr lang="hu-HU" dirty="0"/>
              <a:t> forgatásra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4" y="3359896"/>
            <a:ext cx="7693097" cy="14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Keresztszorzat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tengelyre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hu-HU" dirty="0" err="1"/>
              <a:t>őleges</a:t>
            </a:r>
            <a:r>
              <a:rPr lang="hu-HU" dirty="0"/>
              <a:t> rész forgatottja 90 fokkal</a:t>
            </a:r>
            <a:endParaRPr lang="en-US" dirty="0"/>
          </a:p>
          <a:p>
            <a:r>
              <a:rPr lang="en-US" dirty="0"/>
              <a:t>Descartes b</a:t>
            </a:r>
            <a:r>
              <a:rPr lang="hu-HU" dirty="0" err="1"/>
              <a:t>ázisvektorok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ezek forgatottjai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endParaRPr lang="en-US" dirty="0"/>
          </a:p>
          <a:p>
            <a:r>
              <a:rPr lang="en-US" dirty="0" err="1"/>
              <a:t>disztribut</a:t>
            </a:r>
            <a:r>
              <a:rPr lang="hu-HU" dirty="0"/>
              <a:t>ív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75" y="1690689"/>
            <a:ext cx="1149258" cy="350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6" y="3366821"/>
            <a:ext cx="3070349" cy="511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15" y="4332574"/>
            <a:ext cx="1542337" cy="473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41" y="4320456"/>
            <a:ext cx="1874717" cy="4734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3" y="4332574"/>
            <a:ext cx="1492122" cy="274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15" y="4940971"/>
            <a:ext cx="1549511" cy="4734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42" y="4928853"/>
            <a:ext cx="1869935" cy="4734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3" y="4940973"/>
            <a:ext cx="1492122" cy="37542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17" y="5537250"/>
            <a:ext cx="1537555" cy="4734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41" y="5525132"/>
            <a:ext cx="1881891" cy="4734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3" y="5537251"/>
            <a:ext cx="1702549" cy="3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forgatás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76" y="1825624"/>
            <a:ext cx="7886700" cy="4963975"/>
          </a:xfrm>
        </p:spPr>
        <p:txBody>
          <a:bodyPr/>
          <a:lstStyle/>
          <a:p>
            <a:r>
              <a:rPr lang="hu-HU" dirty="0"/>
              <a:t>     vektor forgatása    </a:t>
            </a:r>
            <a:r>
              <a:rPr lang="en-US" dirty="0"/>
              <a:t> </a:t>
            </a:r>
            <a:r>
              <a:rPr lang="hu-HU" dirty="0"/>
              <a:t>szöggel</a:t>
            </a:r>
            <a:r>
              <a:rPr lang="en-US" dirty="0"/>
              <a:t> </a:t>
            </a:r>
            <a:r>
              <a:rPr lang="hu-HU" dirty="0"/>
              <a:t>    forgástengely körül</a:t>
            </a:r>
          </a:p>
          <a:p>
            <a:r>
              <a:rPr lang="hu-HU" dirty="0"/>
              <a:t>vezessük vissza 2D forgatásra</a:t>
            </a:r>
          </a:p>
          <a:p>
            <a:r>
              <a:rPr lang="hu-HU" dirty="0"/>
              <a:t>dolgozzunk abban a koordinátarendszerben, ahol</a:t>
            </a:r>
          </a:p>
          <a:p>
            <a:pPr lvl="1"/>
            <a:r>
              <a:rPr lang="hu-HU" dirty="0"/>
              <a:t>a </a:t>
            </a:r>
            <a:r>
              <a:rPr lang="en-US" b="1" dirty="0"/>
              <a:t>z</a:t>
            </a:r>
            <a:r>
              <a:rPr lang="en-US" dirty="0"/>
              <a:t> a </a:t>
            </a:r>
            <a:r>
              <a:rPr lang="hu-HU" dirty="0"/>
              <a:t>forgástengely</a:t>
            </a:r>
            <a:endParaRPr lang="hu-HU" b="1" dirty="0"/>
          </a:p>
          <a:p>
            <a:pPr lvl="1"/>
            <a:r>
              <a:rPr lang="hu-HU" dirty="0"/>
              <a:t>az </a:t>
            </a:r>
            <a:r>
              <a:rPr lang="hu-HU" b="1" dirty="0"/>
              <a:t>y</a:t>
            </a:r>
            <a:r>
              <a:rPr lang="hu-HU" dirty="0"/>
              <a:t> a tengelyre és </a:t>
            </a:r>
            <a:r>
              <a:rPr lang="en-US" dirty="0" err="1"/>
              <a:t>forgatand</a:t>
            </a:r>
            <a:r>
              <a:rPr lang="hu-HU" dirty="0"/>
              <a:t>ó vektorra merőleges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hu-HU" dirty="0" err="1"/>
              <a:t>őleges</a:t>
            </a:r>
            <a:r>
              <a:rPr lang="hu-HU" dirty="0"/>
              <a:t> az előző kettőre</a:t>
            </a:r>
          </a:p>
          <a:p>
            <a:pPr lvl="1"/>
            <a:endParaRPr lang="en-US" dirty="0"/>
          </a:p>
          <a:p>
            <a:pPr lvl="1"/>
            <a:r>
              <a:rPr lang="hu-HU" dirty="0"/>
              <a:t>a forgatandó vektor képe az </a:t>
            </a:r>
            <a:r>
              <a:rPr lang="hu-HU" b="1" dirty="0"/>
              <a:t>xy</a:t>
            </a:r>
            <a:r>
              <a:rPr lang="hu-HU" dirty="0"/>
              <a:t> síkon éppen </a:t>
            </a:r>
            <a:r>
              <a:rPr lang="en-US" b="1" dirty="0"/>
              <a:t>(1 0)</a:t>
            </a:r>
            <a:endParaRPr lang="hu-HU" b="1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7" y="1943367"/>
            <a:ext cx="249971" cy="243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1824478"/>
            <a:ext cx="240826" cy="350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1824478"/>
            <a:ext cx="207293" cy="36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93" y="3660536"/>
            <a:ext cx="1149258" cy="350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19" y="4132327"/>
            <a:ext cx="2481421" cy="3505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78" y="3309967"/>
            <a:ext cx="240826" cy="3505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0" y="6362816"/>
            <a:ext cx="8555103" cy="426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6" y="5329506"/>
            <a:ext cx="6099293" cy="421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9" y="5826375"/>
            <a:ext cx="7723495" cy="4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keresztszorz</a:t>
            </a:r>
            <a:r>
              <a:rPr lang="hu-HU" dirty="0"/>
              <a:t>ás mint mátrixművelet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41" y="1909294"/>
            <a:ext cx="5169094" cy="2318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35" y="5378242"/>
            <a:ext cx="2171278" cy="3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8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Rodrigues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34" y="4333426"/>
            <a:ext cx="1087931" cy="291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48" y="3113853"/>
            <a:ext cx="5922768" cy="50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" y="1975595"/>
            <a:ext cx="8555102" cy="4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forgatás – apró módosítás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76" y="1825624"/>
            <a:ext cx="7886700" cy="4963975"/>
          </a:xfrm>
        </p:spPr>
        <p:txBody>
          <a:bodyPr/>
          <a:lstStyle/>
          <a:p>
            <a:r>
              <a:rPr lang="hu-HU" dirty="0"/>
              <a:t>     vektor forgatása    </a:t>
            </a:r>
            <a:r>
              <a:rPr lang="en-US" dirty="0"/>
              <a:t> </a:t>
            </a:r>
            <a:r>
              <a:rPr lang="hu-HU" dirty="0"/>
              <a:t>szöggel</a:t>
            </a:r>
            <a:r>
              <a:rPr lang="en-US" dirty="0"/>
              <a:t> </a:t>
            </a:r>
            <a:r>
              <a:rPr lang="hu-HU" dirty="0"/>
              <a:t>    forgástengely körül</a:t>
            </a:r>
          </a:p>
          <a:p>
            <a:r>
              <a:rPr lang="hu-HU" dirty="0"/>
              <a:t>vezessük vissza 2D forgatásra</a:t>
            </a:r>
          </a:p>
          <a:p>
            <a:r>
              <a:rPr lang="hu-HU" dirty="0"/>
              <a:t>dolgozzunk abban a koordinátarendszerben, ahol</a:t>
            </a:r>
          </a:p>
          <a:p>
            <a:pPr lvl="1"/>
            <a:r>
              <a:rPr lang="hu-HU" dirty="0"/>
              <a:t>a </a:t>
            </a:r>
            <a:r>
              <a:rPr lang="en-US" b="1" dirty="0"/>
              <a:t>z</a:t>
            </a:r>
            <a:r>
              <a:rPr lang="en-US" dirty="0"/>
              <a:t> a </a:t>
            </a:r>
            <a:r>
              <a:rPr lang="hu-HU" dirty="0"/>
              <a:t>forgástengely</a:t>
            </a:r>
            <a:endParaRPr lang="hu-HU" b="1" dirty="0"/>
          </a:p>
          <a:p>
            <a:pPr lvl="1"/>
            <a:r>
              <a:rPr lang="hu-HU" dirty="0"/>
              <a:t>az </a:t>
            </a:r>
            <a:r>
              <a:rPr lang="hu-HU" b="1" dirty="0"/>
              <a:t>y</a:t>
            </a:r>
            <a:r>
              <a:rPr lang="hu-HU" dirty="0"/>
              <a:t> a tengelyre és </a:t>
            </a:r>
            <a:r>
              <a:rPr lang="en-US" dirty="0" err="1"/>
              <a:t>forgatand</a:t>
            </a:r>
            <a:r>
              <a:rPr lang="hu-HU" dirty="0"/>
              <a:t>ó vektorra merőleges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hu-HU" dirty="0" err="1"/>
              <a:t>őleges</a:t>
            </a:r>
            <a:r>
              <a:rPr lang="hu-HU" dirty="0"/>
              <a:t> az előző kettőre</a:t>
            </a:r>
          </a:p>
          <a:p>
            <a:pPr lvl="1"/>
            <a:endParaRPr lang="en-US" dirty="0"/>
          </a:p>
          <a:p>
            <a:pPr lvl="1"/>
            <a:r>
              <a:rPr lang="hu-HU" dirty="0"/>
              <a:t>a forgatandó vektor képe az </a:t>
            </a:r>
            <a:r>
              <a:rPr lang="hu-HU" b="1" dirty="0"/>
              <a:t>xy</a:t>
            </a:r>
            <a:r>
              <a:rPr lang="hu-HU" dirty="0"/>
              <a:t> síkon éppen </a:t>
            </a:r>
            <a:r>
              <a:rPr lang="en-US" b="1" dirty="0"/>
              <a:t>(1 0)</a:t>
            </a:r>
            <a:endParaRPr lang="hu-HU" b="1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7" y="1943367"/>
            <a:ext cx="249971" cy="243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1824478"/>
            <a:ext cx="240826" cy="350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1824478"/>
            <a:ext cx="207293" cy="36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93" y="3660536"/>
            <a:ext cx="1149258" cy="3505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12" y="4343851"/>
            <a:ext cx="2481421" cy="3505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78" y="3309967"/>
            <a:ext cx="240826" cy="3505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7" y="6296857"/>
            <a:ext cx="8555103" cy="4267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6" y="5329506"/>
            <a:ext cx="6099293" cy="4219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9" y="5826375"/>
            <a:ext cx="7723495" cy="4219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53" y="4348771"/>
            <a:ext cx="2075980" cy="3505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7" y="5337004"/>
            <a:ext cx="6099292" cy="4219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" y="5826375"/>
            <a:ext cx="7723497" cy="4219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3" y="6291114"/>
            <a:ext cx="8555105" cy="4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forgatás</a:t>
            </a:r>
            <a:r>
              <a:rPr lang="en-US" dirty="0"/>
              <a:t>: </a:t>
            </a:r>
            <a:r>
              <a:rPr lang="en-US" dirty="0" err="1"/>
              <a:t>szimmetrikus</a:t>
            </a:r>
            <a:r>
              <a:rPr lang="en-US" dirty="0"/>
              <a:t> k</a:t>
            </a:r>
            <a:r>
              <a:rPr lang="hu-HU" dirty="0" err="1"/>
              <a:t>éplet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" y="2298085"/>
            <a:ext cx="7723497" cy="42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7" y="3085323"/>
            <a:ext cx="8623394" cy="426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71264"/>
            <a:ext cx="7296332" cy="343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209"/>
            <a:ext cx="9144000" cy="303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5001726"/>
            <a:ext cx="5234609" cy="359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5" y="5463672"/>
            <a:ext cx="6007796" cy="3542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5" y="5920268"/>
            <a:ext cx="4926968" cy="450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5" y="5920268"/>
            <a:ext cx="1774516" cy="4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2" y="1851020"/>
            <a:ext cx="5562600" cy="382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66" y="2312967"/>
            <a:ext cx="6007796" cy="35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66" y="2769563"/>
            <a:ext cx="1774516" cy="450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8" y="3683132"/>
            <a:ext cx="6105239" cy="342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86423"/>
            <a:ext cx="3664567" cy="311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0" y="5210239"/>
            <a:ext cx="1067049" cy="3113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7" y="5934055"/>
            <a:ext cx="4018663" cy="4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3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82.78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 \times \rvec{v}&#10;$$&#10;&#10;\end{document}"/>
  <p:tag name="IGUANATEXSIZE" val="32"/>
  <p:tag name="IGUANATEXCURSOR" val="803"/>
  <p:tag name="TRANSPARENCY" val="Tru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207"/>
  <p:tag name="ORIGINALWIDTH" val="590.33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\ii} \times \cuvec{k} = -\cuvec{\jj}&#10;$$&#10;&#10;\end{document}"/>
  <p:tag name="IGUANATEXSIZE" val="32"/>
  <p:tag name="IGUANATEXCURSOR" val="822"/>
  <p:tag name="TRANSPARENCY" val="True"/>
  <p:tag name="FILENAME" val=""/>
  <p:tag name="INPUTTYPE" val="0"/>
  <p:tag name="LATEXENGINEID" val="1"/>
  <p:tag name="TEMPFOLDER" val="c: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6228"/>
  <p:tag name="ORIGINALWIDTH" val="321.044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w = 0&#10;$$&#10;&#10;\end{document}"/>
  <p:tag name="IGUANATEXSIZE" val="24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0168"/>
  <p:tag name="ORIGINALWIDTH" val="381.053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\in \mathbb{H}_0&#10;$$&#10;&#10;\end{document}"/>
  <p:tag name="IGUANATEXSIZE" val="24"/>
  <p:tag name="IGUANATEXCURSOR" val="839"/>
  <p:tag name="TRANSPARENCY" val="True"/>
  <p:tag name="FILENAME" val=""/>
  <p:tag name="INPUTTYPE" val="0"/>
  <p:tag name="LATEXENGINEID" val="1"/>
  <p:tag name="TEMPFOLDER" val="c: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696"/>
  <p:tag name="ORIGINALWIDTH" val="520.57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bb{R}^3 \leftrightarrow \mathbb{H}_0&#10;$$&#10;&#10;\end{document}"/>
  <p:tag name="IGUANATEXSIZE" val="24"/>
  <p:tag name="IGUANATEXCURSOR" val="849"/>
  <p:tag name="TRANSPARENCY" val="True"/>
  <p:tag name="FILENAME" val=""/>
  <p:tag name="INPUTTYPE" val="0"/>
  <p:tag name="LATEXENGINEID" val="1"/>
  <p:tag name="TEMPFOLDER" val="c: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696"/>
  <p:tag name="ORIGINALWIDTH" val="372.8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sq&#10;$$&#10;&#10;\end{document}"/>
  <p:tag name="IGUANATEXSIZE" val="32"/>
  <p:tag name="IGUANATEXCURSOR" val="828"/>
  <p:tag name="TRANSPARENCY" val="True"/>
  <p:tag name="FILENAME" val=""/>
  <p:tag name="INPUTTYPE" val="0"/>
  <p:tag name="LATEXENGINEID" val="1"/>
  <p:tag name="TEMPFOLDER" val="c: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1276"/>
  <p:tag name="ORIGINALWIDTH" val="306.04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 \in \mathbb{R}&#10;$$&#10;&#10;\end{document}"/>
  <p:tag name="IGUANATEXSIZE" val="32"/>
  <p:tag name="IGUANATEXCURSOR" val="836"/>
  <p:tag name="TRANSPARENCY" val="True"/>
  <p:tag name="FILENAME" val=""/>
  <p:tag name="INPUTTYPE" val="0"/>
  <p:tag name="LATEXENGINEID" val="1"/>
  <p:tag name="TEMPFOLDER" val="c: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696"/>
  <p:tag name="ORIGINALWIDTH" val="540.07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q + v&#10;$$&#10;&#10;\end{document}"/>
  <p:tag name="IGUANATEXSIZE" val="32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153"/>
  <p:tag name="ORIGINALWIDTH" val="385.553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v \in \mathbb{H}_0&#10;$$&#10;&#10;\end{document}"/>
  <p:tag name="IGUANATEXSIZE" val="32"/>
  <p:tag name="IGUANATEXCURSOR" val="838"/>
  <p:tag name="TRANSPARENCY" val="True"/>
  <p:tag name="FILENAME" val=""/>
  <p:tag name="INPUTTYPE" val="0"/>
  <p:tag name="LATEXENGINEID" val="1"/>
  <p:tag name="TEMPFOLDER" val="c: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212"/>
  <p:tag name="ORIGINALWIDTH" val="445.562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q^{-1}&#10;$$&#10;&#10;\end{document}"/>
  <p:tag name="IGUANATEXSIZE" val="32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072.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= x \mathrm{i} + y \mathrm{j} + z \mathrm{k} + 0&#10;$$&#10;&#10;\end{document}"/>
  <p:tag name="IGUANATEXSIZE" val="24"/>
  <p:tag name="IGUANATEXCURSOR" val="871"/>
  <p:tag name="TRANSPARENCY" val="True"/>
  <p:tag name="FILENAME" val=""/>
  <p:tag name="INPUTTYPE" val="0"/>
  <p:tag name="LATEXENGINEID" val="1"/>
  <p:tag name="TEMPFOLDER" val="c: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0197"/>
  <p:tag name="ORIGINALWIDTH" val="1212.91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-x \mathrm{i} + y \mathrm{j} + z \mathrm{k} + 0&#10;$$&#10;&#10;\end{document}"/>
  <p:tag name="IGUANATEXSIZE" val="24"/>
  <p:tag name="IGUANATEXCURSOR" val="873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.7665"/>
  <p:tag name="ORIGINALWIDTH" val="534.074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k} \times \cuvec{k} = \rvec{0}&#10;$$&#10;&#10;\end{document}"/>
  <p:tag name="IGUANATEXSIZE" val="32"/>
  <p:tag name="IGUANATEXCURSOR" val="805"/>
  <p:tag name="TRANSPARENCY" val="True"/>
  <p:tag name="FILENAME" val=""/>
  <p:tag name="INPUTTYPE" val="0"/>
  <p:tag name="LATEXENGINEID" val="1"/>
  <p:tag name="TEMPFOLDER" val="c: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363.6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rm{i}q\mathrm{i} = x \mathrm{i}\mathrm{i}\mathrm{i} &#10;+ y \mathrm{i}\mathrm{j}\mathrm{i} &#10;+ z \mathrm{i}\mathrm{k}\mathrm{i} + 0&#10;$$&#10;&#10;\end{document}"/>
  <p:tag name="IGUANATEXSIZE" val="24"/>
  <p:tag name="IGUANATEXCURSOR" val="949"/>
  <p:tag name="TRANSPARENCY" val="True"/>
  <p:tag name="FILENAME" val=""/>
  <p:tag name="INPUTTYPE" val="0"/>
  <p:tag name="LATEXENGINEID" val="1"/>
  <p:tag name="TEMPFOLDER" val="c: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322.43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rm{i}q\mathrm{i} = -x \mathrm{i} &#10;+ y \mathrm{k}\mathrm{i} &#10;- z \mathrm{j}\mathrm{i} + 0&#10;$$&#10;&#10;\end{document}"/>
  <p:tag name="IGUANATEXSIZE" val="24"/>
  <p:tag name="IGUANATEXCURSOR" val="909"/>
  <p:tag name="TRANSPARENCY" val="True"/>
  <p:tag name="FILENAME" val=""/>
  <p:tag name="INPUTTYPE" val="0"/>
  <p:tag name="LATEXENGINEID" val="1"/>
  <p:tag name="TEMPFOLDER" val="c: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696"/>
  <p:tag name="ORIGINALWIDTH" val="396.80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\mathrm{i}q\mathrm{i}&#10;$$&#10;&#10;\end{document}"/>
  <p:tag name="IGUANATEXSIZE" val="24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696"/>
  <p:tag name="ORIGINALWIDTH" val="471.815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rqr^*&#10;$$&#10;&#10;\end{document}"/>
  <p:tag name="IGUANATEXSIZE" val="32"/>
  <p:tag name="IGUANATEXCURSOR" val="830"/>
  <p:tag name="TRANSPARENCY" val="True"/>
  <p:tag name="FILENAME" val=""/>
  <p:tag name="INPUTTYPE" val="0"/>
  <p:tag name="LATEXENGINEID" val="1"/>
  <p:tag name="TEMPFOLDER" val="c: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736.602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r \in \mathbb{H}, |r|=1&#10;$$&#10;&#10;\end{document}"/>
  <p:tag name="IGUANATEXSIZE" val="32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8.036"/>
  <p:tag name="ORIGINALWIDTH" val="1852.75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r = \left(\hat{a}_\mathrm{x} \mathrm{i} &#10;+ \hat{a}_\mathrm{y} \mathrm{j} &#10;+ \hat{a}_\mathrm{z} \mathrm{k} \right) \sin \frac{\theta}{2}&#10;+ \cos \frac{\theta}{2}&#10;$$&#10;&#10;\end{document}"/>
  <p:tag name="IGUANATEXSIZE" val="32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212"/>
  <p:tag name="ORIGINALWIDTH" val="1265.4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' = (aq+b)(cq+d)^{-1}&#10;$$&#10;&#10;\end{document}"/>
  <p:tag name="IGUANATEXSIZE" val="32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7876"/>
  <p:tag name="ORIGINALWIDTH" val="720.361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\begin{tabular}{cccccc}&#10;identity &amp;&#10;dilation &amp;&#10;translation &amp;&#10;rotation &amp;&#10;reflection across $x=0$ &amp;&#10;inversion \\&#10;$\begin{bmatrix} 1 &amp; 0 \\ 0 &amp; 1 \end{bmatrix}  $ &amp;&#10;$\begin{bmatrix} s &amp; 0 \\ 0 &amp; 1 \end{bmatrix}  $ &amp;&#10;$\begin{bmatrix} 1 &amp; v \\ 0 &amp; 1 \end{bmatrix}  $ &amp;&#10;$\begin{bmatrix} r &amp; 0 \\ 0 &amp; r \end{bmatrix}  $ &amp;&#10;$\begin{bmatrix} \mathrm{i} &amp; 0 \\ 0 &amp; -\mathrm{i} \end{bmatrix} $ &amp;&#10;$\begin{bmatrix} 0 &amp; 1 \\ 1 &amp; 0 \end{bmatrix}  $ \\&#10;$\mathcal{L}(q) = q$ &amp;&#10;$\mathcal{L}(q) = sq$ &amp;&#10;$\mathcal{L}(q) = q + v$ &amp;&#10;$\mathcal{L}(q) = rqr^{-1}$ &amp;&#10;$\mathcal{L}(q) = \mathrm{i}q\mathrm{i}$ &amp;&#10;$\mathcal{L}(q) = q^{-1}$ \\&#10;&amp;&#10;$s \in \mathbb{R}$ &amp;&#10;$v \in \mathbb{H}_0$ &amp;&#10;$r \in \mathbb{H}, |r|=1$ &amp;&#10;&amp;&#10;\end{tabular}&#10;&#10;\end{document}"/>
  <p:tag name="IGUANATEXSIZE" val="32"/>
  <p:tag name="IGUANATEXCURSOR" val="1518"/>
  <p:tag name="TRANSPARENCY" val="True"/>
  <p:tag name="FILENAME" val=""/>
  <p:tag name="INPUTTYPE" val="0"/>
  <p:tag name="LATEXENGINEID" val="1"/>
  <p:tag name="TEMPFOLDER" val="c: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6.2704"/>
  <p:tag name="ORIGINALWIDTH" val="1882.76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^t = \left(x\mathbf{i} + y\mathbf{j} + z\mathbf{k}\right) \sin t \Omega&#10;+ \cos t \Omega &#10;$$&#10;&#10;\end{document}"/>
  <p:tag name="IGUANATEXSIZE" val="32"/>
  <p:tag name="IGUANATEXCURSOR" val="909"/>
  <p:tag name="TRANSPARENCY" val="True"/>
  <p:tag name="FILENAME" val=""/>
  <p:tag name="INPUTTYPE" val="0"/>
  <p:tag name="LATEXENGINEID" val="1"/>
  <p:tag name="TEMPFOLDER" val="c: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5224"/>
  <p:tag name="ORIGINALWIDTH" val="1476.20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it{Slerp}(q_0, q_1, t) = q_0 (q_0^{-1}q_1)^t&#10;$$&#10;&#10;\end{document}"/>
  <p:tag name="IGUANATEXSIZE" val="32"/>
  <p:tag name="IGUANATEXCURSOR" val="867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835"/>
  <p:tag name="ORIGINALWIDTH" val="61.5085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&#10;$$&#10;&#10;\end{document}"/>
  <p:tag name="IGUANATEXSIZE" val="32"/>
  <p:tag name="IGUANATEXCURSOR" val="788"/>
  <p:tag name="TRANSPARENCY" val="True"/>
  <p:tag name="FILENAME" val=""/>
  <p:tag name="INPUTTYPE" val="0"/>
  <p:tag name="LATEXENGINEID" val="1"/>
  <p:tag name="TEMPFOLDER" val="c: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2.0728"/>
  <p:tag name="ORIGINALWIDTH" val="2741.63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(t+\mathrm{d}t) = \left[ \uvec{\omega}  \sin \pi  |\rvec{\omega}|\mathrm{d}t&#10;\begin{bmatrix}&#10;\mathrm{i} \\&#10;\mathrm{j} \\&#10;\mathrm{k}&#10;\end{bmatrix}&#10; + \cos \pi |\rvec{\omega}|\mathrm{d}t \right] q(t) &#10;$$&#10;&#10;\end{document}"/>
  <p:tag name="IGUANATEXSIZE" val="32"/>
  <p:tag name="IGUANATEXCURSOR" val="994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&#10;$$&#10;&#10;\end{document}"/>
  <p:tag name="IGUANATEXSIZE" val="32"/>
  <p:tag name="IGUANATEXCURSOR" val="787"/>
  <p:tag name="TRANSPARENCY" val="True"/>
  <p:tag name="FILENAME" val=""/>
  <p:tag name="INPUTTYPE" val="0"/>
  <p:tag name="LATEXENGINEID" val="1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6244"/>
  <p:tag name="ORIGINALWIDTH" val="51.0070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theta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82.78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 \times \rvec{v}&#10;$$&#10;&#10;\end{document}"/>
  <p:tag name="IGUANATEXSIZE" val="32"/>
  <p:tag name="IGUANATEXCURSOR" val="803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610.585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\uvec{a} \times \uvec{a} \times \rvec{v}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&#10;$$&#10;&#10;\end{document}"/>
  <p:tag name="IGUANATEXSIZE" val="32"/>
  <p:tag name="IGUANATEXCURSOR" val="787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683"/>
  <p:tag name="ORIGINALWIDTH" val="2631.36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rvec{v} &#10;+ \sin \theta \left( \uvec{a} \times \rvec{v} \right) &#10;+ (1- \cos \theta) \left( \uvec{a} \times \uvec{a} \times \rvec{v} \right)&#10;$$&#10;&#10;\end{document}"/>
  <p:tag name="IGUANATEXSIZE" val="32"/>
  <p:tag name="IGUANATEXCURSOR" val="885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876.0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 = \xi \uvec{a} &#10;+ 0 \left( \uvec{a} \times \rvec{v} \right) &#10;- 1 \left( \uvec{a} \times \uvec{a} \times \rvec{v} \right)&#10;$$&#10;&#10;\end{document}"/>
  <p:tag name="IGUANATEXSIZE" val="32"/>
  <p:tag name="IGUANATEXCURSOR" val="851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709"/>
  <p:tag name="ORIGINALWIDTH" val="896.375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 = x \cuvec{\ii} + y \cuvec{\jj} + z \cuvec{k}&#10;$$&#10;&#10;\end{document}"/>
  <p:tag name="IGUANATEXSIZE" val="32"/>
  <p:tag name="IGUANATEXCURSOR" val="824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2375.5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xi \uvec{a} &#10;+ \sin \theta \left( \uvec{a} \times \rvec{v} \right)  &#10;- \cos \theta \left( \uvec{a} \times \uvec{a} \times \rvec{v} \right)&#10;$$&#10;&#10;\end{document}"/>
  <p:tag name="IGUANATEXSIZE" val="32"/>
  <p:tag name="IGUANATEXCURSOR" val="872"/>
  <p:tag name="TRANSPARENCY" val="True"/>
  <p:tag name="FILENAME" val=""/>
  <p:tag name="INPUTTYPE" val="0"/>
  <p:tag name="LATEXENGINEID" val="1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197.10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mx{A}&#10;=&#10;\begin{bmatrix}&#10;0 &amp; -\hat{a}_\idx{z} &amp; \hat{a}_\idx{y} &amp; 0 \\&#10;\hat{a}_\idx{z} &amp; 0 &amp; -\hat{a}_\idx{x} &amp; 0 \\&#10;-\hat{a}_\idx{y} &amp; \hat{a}_\idx{x} &amp; 0 &amp; 0 \\&#10;0 &amp; 0 &amp; 0 &amp; 1&#10;\end{bmatrix}&#10;$$&#10;&#10;\end{document}"/>
  <p:tag name="IGUANATEXSIZE" val="34"/>
  <p:tag name="IGUANATEXCURSOR" val="899"/>
  <p:tag name="TRANSPARENCY" val="True"/>
  <p:tag name="FILENAME" val=""/>
  <p:tag name="INPUTTYPE" val="0"/>
  <p:tag name="LATEXENGINEID" val="1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60606"/>
  <p:tag name="ORIGINALWIDTH" val="502.843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 \times \rvec{v} = \rvec{v}\rmx{A}&#10;$$&#10;&#10;\end{document}"/>
  <p:tag name="IGUANATEXSIZE" val="34"/>
  <p:tag name="IGUANATEXCURSOR" val="822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40748"/>
  <p:tag name="ORIGINALWIDTH" val="322.827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' = \hvec{r}\rmx{R}&#10;$$&#10;&#10;\end{document}"/>
  <p:tag name="IGUANATEXSIZE" val="24"/>
  <p:tag name="IGUANATEXCURSOR" val="847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71"/>
  <p:tag name="ORIGINALWIDTH" val="1757.4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mx{R} = \rmx{I} + \rmx{A} \sin \varphi + \rmx{A}^2 (1 - \cos \varphi)&#10;$$&#10;&#10;\end{document}"/>
  <p:tag name="IGUANATEXSIZE" val="24"/>
  <p:tag name="IGUANATEXCURSOR" val="870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683"/>
  <p:tag name="ORIGINALWIDTH" val="2631.36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rvec{v} &#10;+ \left( \uvec{a} \times \rvec{v} \right) \sin \theta &#10;+ \left( \uvec{a} \times \uvec{a} \times \rvec{v} \right) (1- \cos \theta)&#10;$$&#10;&#10;\end{document}"/>
  <p:tag name="IGUANATEXSIZE" val="32"/>
  <p:tag name="IGUANATEXCURSOR" val="940"/>
  <p:tag name="TRANSPARENCY" val="True"/>
  <p:tag name="FILENAME" val=""/>
  <p:tag name="INPUTTYPE" val="0"/>
  <p:tag name="LATEXENGINEID" val="1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835"/>
  <p:tag name="ORIGINALWIDTH" val="61.5085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&#10;$$&#10;&#10;\end{document}"/>
  <p:tag name="IGUANATEXSIZE" val="32"/>
  <p:tag name="IGUANATEXCURSOR" val="788"/>
  <p:tag name="TRANSPARENCY" val="True"/>
  <p:tag name="FILENAME" val=""/>
  <p:tag name="INPUTTYPE" val="0"/>
  <p:tag name="LATEXENGINEID" val="1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&#10;$$&#10;&#10;\end{document}"/>
  <p:tag name="IGUANATEXSIZE" val="32"/>
  <p:tag name="IGUANATEXCURSOR" val="787"/>
  <p:tag name="TRANSPARENCY" val="True"/>
  <p:tag name="FILENAME" val=""/>
  <p:tag name="INPUTTYPE" val="0"/>
  <p:tag name="LATEXENGINEID" val="1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6244"/>
  <p:tag name="ORIGINALWIDTH" val="51.0070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theta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82.78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 \times \rvec{v}&#10;$$&#10;&#10;\end{document}"/>
  <p:tag name="IGUANATEXSIZE" val="32"/>
  <p:tag name="IGUANATEXCURSOR" val="803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207"/>
  <p:tag name="ORIGINALWIDTH" val="483.81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\ii} \times \cuvec{\jj} = \cuvec{k}&#10;$$&#10;&#10;\end{document}"/>
  <p:tag name="IGUANATEXSIZE" val="32"/>
  <p:tag name="IGUANATEXCURSOR" val="812"/>
  <p:tag name="TRANSPARENCY" val="True"/>
  <p:tag name="FILENAME" val=""/>
  <p:tag name="INPUTTYPE" val="0"/>
  <p:tag name="LATEXENGINEID" val="1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610.585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 \uvec{a} \times \uvec{a} \times \rvec{v}&#10;$$&#10;&#10;\end{document}"/>
  <p:tag name="IGUANATEXSIZE" val="32"/>
  <p:tag name="IGUANATEXCURSOR" val="782"/>
  <p:tag name="TRANSPARENCY" val="True"/>
  <p:tag name="FILENAME" val=""/>
  <p:tag name="INPUTTYPE" val="0"/>
  <p:tag name="LATEXENGINEID" val="1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59.258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&#10;$$&#10;&#10;\end{document}"/>
  <p:tag name="IGUANATEXSIZE" val="32"/>
  <p:tag name="IGUANATEXCURSOR" val="787"/>
  <p:tag name="TRANSPARENCY" val="True"/>
  <p:tag name="FILENAME" val=""/>
  <p:tag name="INPUTTYPE" val="0"/>
  <p:tag name="LATEXENGINEID" val="1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683"/>
  <p:tag name="ORIGINALWIDTH" val="2631.36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rvec{v} &#10;+ \sin \theta \left( \uvec{a} \times \rvec{v} \right) &#10;+ (1- \cos \theta) \left( \uvec{a} \times \uvec{a} \times \rvec{v} \right)&#10;$$&#10;&#10;\end{document}"/>
  <p:tag name="IGUANATEXSIZE" val="32"/>
  <p:tag name="IGUANATEXCURSOR" val="885"/>
  <p:tag name="TRANSPARENCY" val="True"/>
  <p:tag name="FILENAME" val=""/>
  <p:tag name="INPUTTYPE" val="0"/>
  <p:tag name="LATEXENGINEID" val="1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876.0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 = \xi \uvec{a} &#10;+ 0 \left( \uvec{a} \times \rvec{v} \right) &#10;- 1 \left( \uvec{a} \times \uvec{a} \times \rvec{v} \right)&#10;$$&#10;&#10;\end{document}"/>
  <p:tag name="IGUANATEXSIZE" val="32"/>
  <p:tag name="IGUANATEXCURSOR" val="851"/>
  <p:tag name="TRANSPARENCY" val="True"/>
  <p:tag name="FILENAME" val=""/>
  <p:tag name="INPUTTYPE" val="0"/>
  <p:tag name="LATEXENGINEID" val="1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2375.5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xi \uvec{a} &#10;+ \sin \theta \left( \uvec{a} \times \rvec{v} \right)  &#10;- \cos \theta \left( \uvec{a} \times \uvec{a} \times \rvec{v} \right)&#10;$$&#10;&#10;\end{document}"/>
  <p:tag name="IGUANATEXSIZE" val="32"/>
  <p:tag name="IGUANATEXCURSOR" val="872"/>
  <p:tag name="TRANSPARENCY" val="True"/>
  <p:tag name="FILENAME" val=""/>
  <p:tag name="INPUTTYPE" val="0"/>
  <p:tag name="LATEXENGINEID" val="1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510.821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a} \times \rvec{v} \times \uvec{a}&#10;$$&#10;&#10;\end{document}"/>
  <p:tag name="IGUANATEXSIZE" val="32"/>
  <p:tag name="IGUANATEXCURSOR" val="780"/>
  <p:tag name="TRANSPARENCY" val="True"/>
  <p:tag name="FILENAME" val=""/>
  <p:tag name="INPUTTYPE" val="0"/>
  <p:tag name="LATEXENGINEID" val="1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876.0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 = \xi \uvec{a} &#10;+ 0 \left( \uvec{a} \times \rvec{v} \right) &#10;+ 1 \left( \uvec{a} \times \rvec{v} \times \uvec{a} \right)&#10;$$&#10;&#10;\end{document}"/>
  <p:tag name="IGUANATEXSIZE" val="32"/>
  <p:tag name="IGUANATEXCURSOR" val="851"/>
  <p:tag name="TRANSPARENCY" val="True"/>
  <p:tag name="FILENAME" val=""/>
  <p:tag name="INPUTTYPE" val="0"/>
  <p:tag name="LATEXENGINEID" val="1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2375.5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xi \uvec{a} &#10;+ \sin \theta \left( \uvec{a} \times \rvec{v} \right)  &#10;+ \cos \theta \left( \uvec{a} \times \rvec{v} \times \uvec{a} \right)&#10;$$&#10;&#10;\end{document}"/>
  <p:tag name="IGUANATEXSIZE" val="32"/>
  <p:tag name="IGUANATEXCURSOR" val="872"/>
  <p:tag name="TRANSPARENCY" val="True"/>
  <p:tag name="FILENAME" val=""/>
  <p:tag name="INPUTTYPE" val="0"/>
  <p:tag name="LATEXENGINEID" val="1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683"/>
  <p:tag name="ORIGINALWIDTH" val="2631.36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rvec{v} &#10;+ \sin \theta \left( \uvec{a} \times \rvec{v} \right) &#10;+ (\cos \theta - 1) \left( \uvec{a} \times \rvec{v} \times \uvec{a} \right)&#10;$$&#10;&#10;\end{document}"/>
  <p:tag name="IGUANATEXSIZE" val="32"/>
  <p:tag name="IGUANATEXCURSOR" val="933"/>
  <p:tag name="TRANSPARENCY" val="True"/>
  <p:tag name="FILENAME" val=""/>
  <p:tag name="INPUTTYPE" val="0"/>
  <p:tag name="LATEXENGINEID" val="1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2375.5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\xi \uvec{a} &#10;+ \sin \theta \left( \uvec{a} \times \rvec{v} \right)  &#10;+ \cos \theta \left( \uvec{a} \times \rvec{v} \times \uvec{a} \right)&#10;$$&#10;&#10;\end{document}"/>
  <p:tag name="IGUANATEXSIZE" val="32"/>
  <p:tag name="IGUANATEXCURSOR" val="872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207"/>
  <p:tag name="ORIGINALWIDTH" val="588.08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\jj} \times \cuvec{\ii} = -\cuvec{k}&#10;$$&#10;&#10;\end{document}"/>
  <p:tag name="IGUANATEXSIZE" val="32"/>
  <p:tag name="IGUANATEXCURSOR" val="814"/>
  <p:tag name="TRANSPARENCY" val="True"/>
  <p:tag name="FILENAME" val=""/>
  <p:tag name="INPUTTYPE" val="0"/>
  <p:tag name="LATEXENGINEID" val="1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683"/>
  <p:tag name="ORIGINALWIDTH" val="2652.3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(\uvec{a} \cdot \rvec{v}) \uvec{a} &#10;+ \sin \theta \left( \uvec{a} \times \rvec{v} \right)  &#10;+ \cos \theta \left( \uvec{a} \times \rvec{v} \times \uvec{a} \right)&#10;$$&#10;&#10;\end{document}"/>
  <p:tag name="IGUANATEXSIZE" val="32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2244.1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 (\uvec{a} \cdot \rvec{v}) \uvec{a} &#10;+ \sin 2\phi \left( \uvec{a} \times \rvec{v} \right)  &#10;+ \cos 2\phi \left( \uvec{a} \times \rvec{v} \times \uvec{a} \right)&#10;$$&#10;&#10;\end{document}"/>
  <p:tag name="IGUANATEXSIZE" val="32"/>
  <p:tag name="IGUANATEXCURSOR" val="904"/>
  <p:tag name="TRANSPARENCY" val="True"/>
  <p:tag name="FILENAME" val=""/>
  <p:tag name="INPUTTYPE" val="0"/>
  <p:tag name="LATEXENGINEID" val="1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89205"/>
  <p:tag name="ORIGINALWIDTH" val="719.707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&#10;(\cos^2 \phi + \sin^2 \phi) (\uvec{a} \cdot \rvec{v}) \uvec{a} &#10;+ 2 \sin \phi \cos \phi \left( \uvec{a} \times \rvec{v} \right)  &#10;+ (\cos^2 \phi - \sin^2 \phi) \left( \uvec{a} \times \rvec{v} \times \uvec{a} \right)&#10;$$&#10;&#10;\end{document}"/>
  <p:tag name="IGUANATEXSIZE" val="32"/>
  <p:tag name="IGUANATEXCURSOR" val="959"/>
  <p:tag name="TRANSPARENCY" val="True"/>
  <p:tag name="FILENAME" val=""/>
  <p:tag name="INPUTTYPE" val="0"/>
  <p:tag name="LATEXENGINEID" val="1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1755.75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&#10;\sin^2 \phi (\uvec{a} \cdot \rvec{v}) \uvec{a} &#10;- \sin^2 \phi \left( \uvec{a} \times \rvec{v} \times \uvec{a} \right)&#10;$$&#10;&#10;\end{document}"/>
  <p:tag name="IGUANATEXSIZE" val="32"/>
  <p:tag name="IGUANATEXCURSOR" val="919"/>
  <p:tag name="TRANSPARENCY" val="True"/>
  <p:tag name="FILENAME" val=""/>
  <p:tag name="INPUTTYPE" val="0"/>
  <p:tag name="LATEXENGINEID" val="1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4091"/>
  <p:tag name="ORIGINALWIDTH" val="1770.75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 \sin \phi \cos \phi \left( \uvec{a} \times \rvec{v} \right)  &#10;- \sin \phi \cos \phi \left( \uvec{v} \times \rvec{a} \right)  &#10;$$&#10;&#10;\end{document}"/>
  <p:tag name="IGUANATEXSIZE" val="32"/>
  <p:tag name="IGUANATEXCURSOR" val="908"/>
  <p:tag name="TRANSPARENCY" val="True"/>
  <p:tag name="FILENAME" val=""/>
  <p:tag name="INPUTTYPE" val="0"/>
  <p:tag name="LATEXENGINEID" val="1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1319.51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 \cos^2 \phi \left( (\uvec{a} \cdot \rvec{v}) \uvec{a} + \uvec{a} \times \rvec{v} \times \uvec{a} \right)&#10;$$&#10;&#10;\end{document}"/>
  <p:tag name="IGUANATEXSIZE" val="32"/>
  <p:tag name="IGUANATEXCURSOR" val="782"/>
  <p:tag name="TRANSPARENCY" val="True"/>
  <p:tag name="FILENAME" val=""/>
  <p:tag name="INPUTTYPE" val="0"/>
  <p:tag name="LATEXENGINEID" val="1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475.24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 (\cos^2 \phi) \rvec{v}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1755.75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&#10;\sin^2 \phi (\uvec{a} \cdot \rvec{v}) \uvec{a} &#10;- \sin^2 \phi \left( \uvec{a} \times \rvec{v} \times \uvec{a} \right)&#10;$$&#10;&#10;\end{document}"/>
  <p:tag name="IGUANATEXSIZE" val="32"/>
  <p:tag name="IGUANATEXCURSOR" val="919"/>
  <p:tag name="TRANSPARENCY" val="True"/>
  <p:tag name="FILENAME" val=""/>
  <p:tag name="INPUTTYPE" val="0"/>
  <p:tag name="LATEXENGINEID" val="1"/>
  <p:tag name="TEMPFOLDER" val="c: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4091"/>
  <p:tag name="ORIGINALWIDTH" val="1770.75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 \sin \phi \cos \phi \left( \uvec{a} \times \rvec{v} \right)  &#10;- \sin \phi \cos \phi \left( \uvec{v} \times \rvec{a} \right)  &#10;$$&#10;&#10;\end{document}"/>
  <p:tag name="IGUANATEXSIZE" val="32"/>
  <p:tag name="IGUANATEXCURSOR" val="908"/>
  <p:tag name="TRANSPARENCY" val="True"/>
  <p:tag name="FILENAME" val=""/>
  <p:tag name="INPUTTYPE" val="0"/>
  <p:tag name="LATEXENGINEID" val="1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475.24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 (\cos^2 \phi) \rvec{v}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468.06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\ii} \times \cuvec{\ii} = \rvec{0}&#10;$$&#10;&#10;\end{document}"/>
  <p:tag name="IGUANATEXSIZE" val="32"/>
  <p:tag name="IGUANATEXCURSOR" val="815"/>
  <p:tag name="TRANSPARENCY" val="True"/>
  <p:tag name="FILENAME" val=""/>
  <p:tag name="INPUTTYPE" val="0"/>
  <p:tag name="LATEXENGINEID" val="1"/>
  <p:tag name="TEMPFOLDER" val="c: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40748"/>
  <p:tag name="ORIGINALWIDTH" val="1541.5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v}_\idx{rot} =&#10;S \uvec{a} \times \rvec{v} \times -\uvec{a} S&#10;+ S \uvec{a} \cdot \rvec{v} \cdot -\uvec{a} S&#10;$$&#10;&#10;\end{document}"/>
  <p:tag name="IGUANATEXSIZE" val="32"/>
  <p:tag name="IGUANATEXCURSOR" val="893"/>
  <p:tag name="TRANSPARENCY" val="True"/>
  <p:tag name="FILENAME" val=""/>
  <p:tag name="INPUTTYPE" val="0"/>
  <p:tag name="LATEXENGINEID" val="1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60685"/>
  <p:tag name="ORIGINALWIDTH" val="925.28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&#10;S \uvec{a} \times \rvec{v} C&#10;+ C \uvec{v} \times \rvec{a} S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60685"/>
  <p:tag name="ORIGINALWIDTH" val="269.42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+C \uvec{v} C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1014.68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=^? [S\uvec{a }+ C] \rvec{v} [-S\uvec{a}+ C]&#10;$$&#10;&#10;\end{document}"/>
  <p:tag name="IGUANATEXSIZE" val="32"/>
  <p:tag name="IGUANATEXCURSOR" val="784"/>
  <p:tag name="TRANSPARENCY" val="True"/>
  <p:tag name="FILENAME" val=""/>
  <p:tag name="INPUTTYPE" val="0"/>
  <p:tag name="LATEXENGINEID" val="1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103.40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= x \mathrm{i} + y \mathrm{j} + z \mathrm{k} + w&#10;$$&#10;&#10;\end{document}"/>
  <p:tag name="IGUANATEXSIZE" val="24"/>
  <p:tag name="IGUANATEXCURSOR" val="871"/>
  <p:tag name="TRANSPARENCY" val="True"/>
  <p:tag name="FILENAME" val=""/>
  <p:tag name="INPUTTYPE" val="0"/>
  <p:tag name="LATEXENGINEID" val="1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212"/>
  <p:tag name="ORIGINALWIDTH" val="1275.92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1 = \mathrm{i}^2 = \mathrm{j}^2 = \mathrm{k}^2 = \mathrm{ijk}&#10;$$&#10;&#10;\end{document}"/>
  <p:tag name="IGUANATEXSIZE" val="24"/>
  <p:tag name="IGUANATEXCURSOR" val="883"/>
  <p:tag name="TRANSPARENCY" val="True"/>
  <p:tag name="FILENAME" val=""/>
  <p:tag name="INPUTTYPE" val="0"/>
  <p:tag name="LATEXENGINEID" val="1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2407.08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rm{i}\mathrm{j}=\mathrm{k}, \mathrm{j}\mathrm{i}=-\mathrm{k}, \mathrm{j}\mathrm{k}=\mathrm{i}, \mathrm{k}\mathrm{j}=-\mathrm{i}, \mathrm{k}\mathrm{i}=\mathrm{j}, \mathrm{i}\mathrm{k}=-\mathrm{j}&#10;$$&#10;&#10;\end{document}"/>
  <p:tag name="IGUANATEXSIZE" val="24"/>
  <p:tag name="IGUANATEXCURSOR" val="1021"/>
  <p:tag name="TRANSPARENCY" val="True"/>
  <p:tag name="FILENAME" val=""/>
  <p:tag name="INPUTTYPE" val="0"/>
  <p:tag name="LATEXENGINEID" val="1"/>
  <p:tag name="TEMPFOLDER" val="c: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0168"/>
  <p:tag name="ORIGINALWIDTH" val="1086.9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\in \mathbb{H}, x, y, z, w \in \mathbb{R}&#10;$$&#10;&#10;\end{document}"/>
  <p:tag name="IGUANATEXSIZE" val="32"/>
  <p:tag name="IGUANATEXCURSOR" val="863"/>
  <p:tag name="TRANSPARENCY" val="True"/>
  <p:tag name="FILENAME" val=""/>
  <p:tag name="INPUTTYPE" val="0"/>
  <p:tag name="LATEXENGINEID" val="1"/>
  <p:tag name="TEMPFOLDER" val="c: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510.07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rm{i}, \mathrm{j}, \mathrm{k} \in \mathbb{H}&#10;$$&#10;&#10;\end{document}"/>
  <p:tag name="IGUANATEXSIZE" val="32"/>
  <p:tag name="IGUANATEXCURSOR" val="870"/>
  <p:tag name="TRANSPARENCY" val="True"/>
  <p:tag name="FILENAME" val=""/>
  <p:tag name="INPUTTYPE" val="0"/>
  <p:tag name="LATEXENGINEID" val="1"/>
  <p:tag name="TEMPFOLDER" val="c: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685"/>
  <p:tag name="ORIGINALWIDTH" val="2713.12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_1 + q_2 = (x_1 + x_2) \mathrm{i} + (y_1 + y_2) \mathrm{j} + (z_1 + z_2) \mathrm{k} + w&#10;$$&#10;&#10;\end{document}"/>
  <p:tag name="IGUANATEXSIZE" val="24"/>
  <p:tag name="IGUANATEXCURSOR" val="89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207"/>
  <p:tag name="ORIGINALWIDTH" val="486.067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\jj} \times \cuvec{k} = \cuvec{\ii}&#10;$$&#10;&#10;\end{document}"/>
  <p:tag name="IGUANATEXSIZE" val="32"/>
  <p:tag name="IGUANATEXCURSOR" val="780"/>
  <p:tag name="TRANSPARENCY" val="True"/>
  <p:tag name="FILENAME" val=""/>
  <p:tag name="INPUTTYPE" val="0"/>
  <p:tag name="LATEXENGINEID" val="1"/>
  <p:tag name="TEMPFOLDER" val="c: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362.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q = sx \mathrm{i} + sy \mathrm{j} + sz \mathrm{k} + sw&#10;$$&#10;&#10;\end{document}"/>
  <p:tag name="IGUANATEXSIZE" val="24"/>
  <p:tag name="IGUANATEXCURSOR" val="875"/>
  <p:tag name="TRANSPARENCY" val="True"/>
  <p:tag name="FILENAME" val=""/>
  <p:tag name="INPUTTYPE" val="0"/>
  <p:tag name="LATEXENGINEID" val="1"/>
  <p:tag name="TEMPFOLDER" val="c: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3.5312"/>
  <p:tag name="ORIGINALWIDTH" val="1381.69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q| = \sqrt{x^2 + y^2 + z^2 + w^2}&#10;$$&#10;&#10;\end{document}"/>
  <p:tag name="IGUANATEXSIZE" val="24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2.0728"/>
  <p:tag name="ORIGINALWIDTH" val="1472.45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\ \ \ \ \ \ \ \ \ \ \ \ \ \ \ \ \ \ \ \ \ \ \ \ \ \ \ \ \ \ \ \ )&#10;\begin{bmatrix}&#10;\mathrm{i} \\&#10;\mathrm{j} \\&#10;\mathrm{k}&#10;\end{bmatrix}&#10;$$&#10;&#10;\end{document}"/>
  <p:tag name="IGUANATEXSIZE" val="28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685"/>
  <p:tag name="ORIGINALWIDTH" val="2777.63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_1 q_2 = (x_1 \mathrm{i} + y_1 \mathrm{j} + z_1 \mathrm{k} + w_1)&#10;(x_2 \mathrm{i} + y_2 \mathrm{j} + z_2 \mathrm{k} + w_2)&#10;$$&#10;&#10;\end{document}"/>
  <p:tag name="IGUANATEXSIZE" val="24"/>
  <p:tag name="IGUANATEXCURSOR" val="943"/>
  <p:tag name="TRANSPARENCY" val="True"/>
  <p:tag name="FILENAME" val=""/>
  <p:tag name="INPUTTYPE" val="0"/>
  <p:tag name="LATEXENGINEID" val="1"/>
  <p:tag name="TEMPFOLDER" val="c: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5.8694"/>
  <p:tag name="ORIGINALWIDTH" val="180.025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_1 \mathrm{i}&#10;$$&#10;$$&#10;y_1 \mathrm{j} &#10;$$&#10;$$&#10;z_1 \mathrm{k} &#10;$$&#10;$$&#10;w_1&#10;$$&#10;&#10;\end{document}"/>
  <p:tag name="IGUANATEXSIZE" val="24"/>
  <p:tag name="IGUANATEXCURSOR" val="886"/>
  <p:tag name="TRANSPARENCY" val="True"/>
  <p:tag name="FILENAME" val=""/>
  <p:tag name="INPUTTYPE" val="0"/>
  <p:tag name="LATEXENGINEID" val="1"/>
  <p:tag name="TEMPFOLDER" val="c: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380.94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_2 \mathrm{i} \ \ \ \ \ \ \  y_2 \mathrm{j} \ \ \ \ \ \ \   z_2 \mathrm{k} \ \ \ \ \ \ \  w_2&#10;$$&#10;&#10;\end{document}"/>
  <p:tag name="IGUANATEXSIZE" val="24"/>
  <p:tag name="IGUANATEXCURSOR" val="911"/>
  <p:tag name="TRANSPARENCY" val="True"/>
  <p:tag name="FILENAME" val=""/>
  <p:tag name="INPUTTYPE" val="0"/>
  <p:tag name="LATEXENGINEID" val="1"/>
  <p:tag name="TEMPFOLDER" val="c: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6165"/>
  <p:tag name="ORIGINALWIDTH" val="324.795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x_1 x_2&#10;$$&#10;&#10;\end{document}"/>
  <p:tag name="IGUANATEXSIZE" val="24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293.29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_1 y_2 k&#10;$$&#10;&#10;\end{document}"/>
  <p:tag name="IGUANATEXSIZE" val="24"/>
  <p:tag name="IGUANATEXCURSOR" val="830"/>
  <p:tag name="TRANSPARENCY" val="True"/>
  <p:tag name="FILENAME" val=""/>
  <p:tag name="INPUTTYPE" val="0"/>
  <p:tag name="LATEXENGINEID" val="1"/>
  <p:tag name="TEMPFOLDER" val="c: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72"/>
  <p:tag name="ORIGINALWIDTH" val="363.800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 x_1 z_2 j&#10;$$&#10;&#10;\end{document}"/>
  <p:tag name="IGUANATEXSIZE" val="24"/>
  <p:tag name="IGUANATEXCURSOR" val="832"/>
  <p:tag name="TRANSPARENCY" val="True"/>
  <p:tag name="FILENAME" val=""/>
  <p:tag name="INPUTTYPE" val="0"/>
  <p:tag name="LATEXENGINEID" val="1"/>
  <p:tag name="TEMPFOLDER" val="c: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656"/>
  <p:tag name="ORIGINALWIDTH" val="297.041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_1 w_2 i&#10;$$&#10;&#10;\end{document}"/>
  <p:tag name="IGUANATEXSIZE" val="24"/>
  <p:tag name="IGUANATEXCURSOR" val="830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207"/>
  <p:tag name="ORIGINALWIDTH" val="586.581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k} \times \cuvec{\jj} = -\cuvec{\ii}&#10;$$&#10;&#10;\end{document}"/>
  <p:tag name="IGUANATEXSIZE" val="32"/>
  <p:tag name="IGUANATEXCURSOR" val="807"/>
  <p:tag name="TRANSPARENCY" val="True"/>
  <p:tag name="FILENAME" val=""/>
  <p:tag name="INPUTTYPE" val="0"/>
  <p:tag name="LATEXENGINEID" val="1"/>
  <p:tag name="TEMPFOLDER" val="c: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389.304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 y_1 x_2 k&#10;$$&#10;&#10;\end{document}"/>
  <p:tag name="IGUANATEXSIZE" val="24"/>
  <p:tag name="IGUANATEXCURSOR" val="823"/>
  <p:tag name="TRANSPARENCY" val="True"/>
  <p:tag name="FILENAME" val=""/>
  <p:tag name="INPUTTYPE" val="0"/>
  <p:tag name="LATEXENGINEID" val="1"/>
  <p:tag name="TEMPFOLDER" val="c: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76307"/>
  <p:tag name="ORIGINALWIDTH" val="321.044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y_1 y_2&#10;$$&#10;&#10;\end{document}"/>
  <p:tag name="IGUANATEXSIZE" val="24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72"/>
  <p:tag name="ORIGINALWIDTH" val="264.786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_1 z_2 i&#10;$$&#10;&#10;\end{document}"/>
  <p:tag name="IGUANATEXSIZE" val="24"/>
  <p:tag name="IGUANATEXCURSOR" val="822"/>
  <p:tag name="TRANSPARENCY" val="True"/>
  <p:tag name="FILENAME" val=""/>
  <p:tag name="INPUTTYPE" val="0"/>
  <p:tag name="LATEXENGINEID" val="1"/>
  <p:tag name="TEMPFOLDER" val="c: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72"/>
  <p:tag name="ORIGINALWIDTH" val="303.792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_1 w_2 j&#10;$$&#10;&#10;\end{document}"/>
  <p:tag name="IGUANATEXSIZE" val="24"/>
  <p:tag name="IGUANATEXCURSOR" val="830"/>
  <p:tag name="TRANSPARENCY" val="True"/>
  <p:tag name="FILENAME" val=""/>
  <p:tag name="INPUTTYPE" val="0"/>
  <p:tag name="LATEXENGINEID" val="1"/>
  <p:tag name="TEMPFOLDER" val="c: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72"/>
  <p:tag name="ORIGINALWIDTH" val="272.28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z_1 x_2 j&#10;$$&#10;&#10;\end{document}"/>
  <p:tag name="IGUANATEXSIZE" val="24"/>
  <p:tag name="IGUANATEXCURSOR" val="830"/>
  <p:tag name="TRANSPARENCY" val="True"/>
  <p:tag name="FILENAME" val=""/>
  <p:tag name="INPUTTYPE" val="0"/>
  <p:tag name="LATEXENGINEID" val="1"/>
  <p:tag name="TEMPFOLDER" val="c: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72"/>
  <p:tag name="ORIGINALWIDTH" val="357.049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z_1 y_2 i&#10;$$&#10;&#10;\end{document}"/>
  <p:tag name="IGUANATEXSIZE" val="24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6165"/>
  <p:tag name="ORIGINALWIDTH" val="306.792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z_1 z_2&#10;$$&#10;&#10;\end{document}"/>
  <p:tag name="IGUANATEXSIZE" val="24"/>
  <p:tag name="IGUANATEXCURSOR" val="822"/>
  <p:tag name="TRANSPARENCY" val="True"/>
  <p:tag name="FILENAME" val=""/>
  <p:tag name="INPUTTYPE" val="0"/>
  <p:tag name="LATEXENGINEID" val="1"/>
  <p:tag name="TEMPFOLDER" val="c: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.766"/>
  <p:tag name="ORIGINALWIDTH" val="315.794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z_1 w_2 k&#10;$$&#10;&#10;\end{document}"/>
  <p:tag name="IGUANATEXSIZE" val="24"/>
  <p:tag name="IGUANATEXCURSOR" val="830"/>
  <p:tag name="TRANSPARENCY" val="True"/>
  <p:tag name="FILENAME" val=""/>
  <p:tag name="INPUTTYPE" val="0"/>
  <p:tag name="LATEXENGINEID" val="1"/>
  <p:tag name="TEMPFOLDER" val="c: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747.74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w_1 x_2 \mathrm{i} \ \ \ \ \  w_1 y_2 \mathrm{j} \ \ \ \ \   w_1 z_2 \mathrm{k} \ \ \ \ \  w_1 w_2&#10;$$&#10;&#10;\end{document}"/>
  <p:tag name="IGUANATEXSIZE" val="24"/>
  <p:tag name="IGUANATEXCURSOR" val="886"/>
  <p:tag name="TRANSPARENCY" val="True"/>
  <p:tag name="FILENAME" val=""/>
  <p:tag name="INPUTTYPE" val="0"/>
  <p:tag name="LATEXENGINEID" val="1"/>
  <p:tag name="TEMPFOLDER" val="c: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399.05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blue}&#10;-\vec{q}_1 \cdot \vec{q}_2&#10;$$&#10;&#10;\end{document}"/>
  <p:tag name="IGUANATEXSIZE" val="24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.7665"/>
  <p:tag name="ORIGINALWIDTH" val="468.06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\jj} \times \cuvec{\jj} = \rvec{0}&#10;$$&#10;&#10;\end{document}"/>
  <p:tag name="IGUANATEXSIZE" val="32"/>
  <p:tag name="IGUANATEXCURSOR" val="815"/>
  <p:tag name="TRANSPARENCY" val="True"/>
  <p:tag name="FILENAME" val=""/>
  <p:tag name="INPUTTYPE" val="0"/>
  <p:tag name="LATEXENGINEID" val="1"/>
  <p:tag name="TEMPFOLDER" val="c: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368.301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red}&#10;\vec{q}_1 \times \vec{q}_2&#10;$$&#10;&#10;\end{document}"/>
  <p:tag name="IGUANATEXSIZE" val="24"/>
  <p:tag name="IGUANATEXCURSOR" val="833"/>
  <p:tag name="TRANSPARENCY" val="True"/>
  <p:tag name="FILENAME" val=""/>
  <p:tag name="INPUTTYPE" val="0"/>
  <p:tag name="LATEXENGINEID" val="1"/>
  <p:tag name="TEMPFOLDER" val="c: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76394"/>
  <p:tag name="ORIGINALWIDTH" val="378.052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blue}&#10;+w_1 w_2&#10;$$&#10;&#10;\end{document}"/>
  <p:tag name="IGUANATEXSIZE" val="24"/>
  <p:tag name="IGUANATEXCURSOR" val="842"/>
  <p:tag name="TRANSPARENCY" val="True"/>
  <p:tag name="FILENAME" val=""/>
  <p:tag name="INPUTTYPE" val="0"/>
  <p:tag name="LATEXENGINEID" val="1"/>
  <p:tag name="TEMPFOLDER" val="c: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346.548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green}&#10;+w_1 \vec{q}_2&#10;$$&#10;&#10;\end{document}"/>
  <p:tag name="IGUANATEXSIZE" val="24"/>
  <p:tag name="IGUANATEXCURSOR" val="836"/>
  <p:tag name="TRANSPARENCY" val="True"/>
  <p:tag name="FILENAME" val=""/>
  <p:tag name="INPUTTYPE" val="0"/>
  <p:tag name="LATEXENGINEID" val="1"/>
  <p:tag name="TEMPFOLDER" val="c: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342.047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green}&#10;+w_2 \vec{q}_1&#10;$$&#10;&#10;\end{document}"/>
  <p:tag name="IGUANATEXSIZE" val="24"/>
  <p:tag name="IGUANATEXCURSOR" val="836"/>
  <p:tag name="TRANSPARENCY" val="True"/>
  <p:tag name="FILENAME" val=""/>
  <p:tag name="INPUTTYPE" val="0"/>
  <p:tag name="LATEXENGINEID" val="1"/>
  <p:tag name="TEMPFOLDER" val="c: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675"/>
  <p:tag name="ORIGINALWIDTH" val="1103.40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= x \mathrm{i} + y \mathrm{j} + z \mathrm{k} + w&#10;$$&#10;&#10;\end{document}"/>
  <p:tag name="IGUANATEXSIZE" val="24"/>
  <p:tag name="IGUANATEXCURSOR" val="871"/>
  <p:tag name="TRANSPARENCY" val="True"/>
  <p:tag name="FILENAME" val=""/>
  <p:tag name="INPUTTYPE" val="0"/>
  <p:tag name="LATEXENGINEID" val="1"/>
  <p:tag name="TEMPFOLDER" val="c: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0184"/>
  <p:tag name="ORIGINALWIDTH" val="1265.4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^* = -x \mathrm{i} - y \mathrm{j} - z \mathrm{k} + w&#10;$$&#10;&#10;\end{document}"/>
  <p:tag name="IGUANATEXSIZE" val="24"/>
  <p:tag name="IGUANATEXCURSOR" val="858"/>
  <p:tag name="TRANSPARENCY" val="True"/>
  <p:tag name="FILENAME" val=""/>
  <p:tag name="INPUTTYPE" val="0"/>
  <p:tag name="LATEXENGINEID" val="1"/>
  <p:tag name="TEMPFOLDER" val="c: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2.0728"/>
  <p:tag name="ORIGINALWIDTH" val="1472.45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(\ \ \ \ \ \ \ \ \ \ \ \ \ \ \ \ \ \ \ \ \ \ \ \ \ \ \ \ \ \ \ \ )&#10;\begin{bmatrix}&#10;\mathrm{i} \\&#10;\mathrm{j} \\&#10;\mathrm{k}&#10;\end{bmatrix}&#10;$$&#10;&#10;\end{document}"/>
  <p:tag name="IGUANATEXSIZE" val="28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414.057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blue}&#10;-\vec{q} \cdot -\vec{q}&#10;$$&#10;&#10;\end{document}"/>
  <p:tag name="IGUANATEXSIZE" val="24"/>
  <p:tag name="IGUANATEXCURSOR" val="857"/>
  <p:tag name="TRANSPARENCY" val="True"/>
  <p:tag name="FILENAME" val=""/>
  <p:tag name="INPUTTYPE" val="0"/>
  <p:tag name="LATEXENGINEID" val="1"/>
  <p:tag name="TEMPFOLDER" val="c: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383.303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red}&#10;\vec{q} \times -\vec{q}&#10;$$&#10;&#10;\end{document}"/>
  <p:tag name="IGUANATEXSIZE" val="24"/>
  <p:tag name="IGUANATEXCURSOR" val="849"/>
  <p:tag name="TRANSPARENCY" val="True"/>
  <p:tag name="FILENAME" val=""/>
  <p:tag name="INPUTTYPE" val="0"/>
  <p:tag name="LATEXENGINEID" val="1"/>
  <p:tag name="TEMPFOLDER" val="c: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276.788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blue}&#10;+w w&#10;$$&#10;&#10;\end{document}"/>
  <p:tag name="IGUANATEXSIZE" val="24"/>
  <p:tag name="IGUANATEXCURSOR" val="838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207"/>
  <p:tag name="ORIGINALWIDTH" val="482.317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uvec{k} \times \cuvec{\ii} = \cuvec{\jj}&#10;$$&#10;&#10;\end{document}"/>
  <p:tag name="IGUANATEXSIZE" val="32"/>
  <p:tag name="IGUANATEXCURSOR" val="820"/>
  <p:tag name="TRANSPARENCY" val="True"/>
  <p:tag name="FILENAME" val=""/>
  <p:tag name="INPUTTYPE" val="0"/>
  <p:tag name="LATEXENGINEID" val="1"/>
  <p:tag name="TEMPFOLDER" val="c: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254.285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green}&#10;-w \vec{q}&#10;$$&#10;&#10;\end{document}"/>
  <p:tag name="IGUANATEXSIZE" val="24"/>
  <p:tag name="IGUANATEXCURSOR" val="836"/>
  <p:tag name="TRANSPARENCY" val="True"/>
  <p:tag name="FILENAME" val=""/>
  <p:tag name="INPUTTYPE" val="0"/>
  <p:tag name="LATEXENGINEID" val="1"/>
  <p:tag name="TEMPFOLDER" val="c: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178"/>
  <p:tag name="ORIGINALWIDTH" val="258.03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color{green}&#10;+w \vec{q}&#10;$$&#10;&#10;\end{document}"/>
  <p:tag name="IGUANATEXSIZE" val="24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683"/>
  <p:tag name="ORIGINALWIDTH" val="306.04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q^* =&#10;$$&#10;&#10;\end{document}"/>
  <p:tag name="IGUANATEXSIZE" val="24"/>
  <p:tag name="IGUANATEXCURSOR" val="827"/>
  <p:tag name="TRANSPARENCY" val="True"/>
  <p:tag name="FILENAME" val=""/>
  <p:tag name="INPUTTYPE" val="0"/>
  <p:tag name="LATEXENGINEID" val="1"/>
  <p:tag name="TEMPFOLDER" val="c: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71"/>
  <p:tag name="ORIGINALWIDTH" val="313.543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= |q|^2&#10;$$&#10;&#10;\end{document}"/>
  <p:tag name="IGUANATEXSIZE" val="24"/>
  <p:tag name="IGUANATEXCURSOR" val="823"/>
  <p:tag name="TRANSPARENCY" val="True"/>
  <p:tag name="FILENAME" val=""/>
  <p:tag name="INPUTTYPE" val="0"/>
  <p:tag name="LATEXENGINEID" val="1"/>
  <p:tag name="TEMPFOLDER" val="c: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212"/>
  <p:tag name="ORIGINALWIDTH" val="475.566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q^{-1} = 1&#10;$$&#10;&#10;\end{document}"/>
  <p:tag name="IGUANATEXSIZE" val="24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6.2914"/>
  <p:tag name="ORIGINALWIDTH" val="504.820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 \frac{q^{*}}{|q|^2} =  1&#10;$$&#10;&#10;\end{document}"/>
  <p:tag name="IGUANATEXSIZE" val="24"/>
  <p:tag name="IGUANATEXCURSOR" val="847"/>
  <p:tag name="TRANSPARENCY" val="True"/>
  <p:tag name="FILENAME" val=""/>
  <p:tag name="INPUTTYPE" val="0"/>
  <p:tag name="LATEXENGINEID" val="1"/>
  <p:tag name="TEMPFOLDER" val="c: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6.2914"/>
  <p:tag name="ORIGINALWIDTH" val="570.829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^{-1} = \frac{q^{*}}{|q|^2}&#10;$$&#10;&#10;\end{document}"/>
  <p:tag name="IGUANATEXSIZE" val="24"/>
  <p:tag name="IGUANATEXCURSOR" val="849"/>
  <p:tag name="TRANSPARENCY" val="True"/>
  <p:tag name="FILENAME" val=""/>
  <p:tag name="INPUTTYPE" val="0"/>
  <p:tag name="LATEXENGINEID" val="1"/>
  <p:tag name="TEMPFOLDER" val="c: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0184"/>
  <p:tag name="ORIGINALWIDTH" val="348.798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q| = 1&#10;$$&#10;&#10;\end{document}"/>
  <p:tag name="IGUANATEXSIZE" val="32"/>
  <p:tag name="IGUANATEXCURSOR" val="828"/>
  <p:tag name="TRANSPARENCY" val="True"/>
  <p:tag name="FILENAME" val=""/>
  <p:tag name="INPUTTYPE" val="0"/>
  <p:tag name="LATEXENGINEID" val="1"/>
  <p:tag name="TEMPFOLDER" val="c: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3.5312"/>
  <p:tag name="ORIGINALWIDTH" val="1294.6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sqrt{x^2 + y^2 + z^2 + w^2} = 1&#10;$$&#10;&#10;\end{document}"/>
  <p:tag name="IGUANATEXSIZE" val="32"/>
  <p:tag name="IGUANATEXCURSOR" val="853"/>
  <p:tag name="TRANSPARENCY" val="True"/>
  <p:tag name="FILENAME" val=""/>
  <p:tag name="INPUTTYPE" val="0"/>
  <p:tag name="LATEXENGINEID" val="1"/>
  <p:tag name="TEMPFOLDER" val="c: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212"/>
  <p:tag name="ORIGINALWIDTH" val="468.06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q^{-1} = q^*&#10;$$&#10;&#10;\end{document}"/>
  <p:tag name="IGUANATEXSIZE" val="24"/>
  <p:tag name="IGUANATEXCURSOR" val="833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17944</TotalTime>
  <Words>378</Words>
  <Application>Microsoft Office PowerPoint</Application>
  <PresentationFormat>On-screen Show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Castellar</vt:lpstr>
      <vt:lpstr>Consolas</vt:lpstr>
      <vt:lpstr>Corbel</vt:lpstr>
      <vt:lpstr>Times New Roman</vt:lpstr>
      <vt:lpstr>Whipsmart</vt:lpstr>
      <vt:lpstr>Xolonium</vt:lpstr>
      <vt:lpstr>1_Office Theme</vt:lpstr>
      <vt:lpstr>3D forgatás, kvaterniók</vt:lpstr>
      <vt:lpstr>Forgatás mint vektor</vt:lpstr>
      <vt:lpstr>Keresztszorzat</vt:lpstr>
      <vt:lpstr>3D forgatás</vt:lpstr>
      <vt:lpstr>a-val keresztszorzás mint mátrixművelet</vt:lpstr>
      <vt:lpstr>Rodrigues</vt:lpstr>
      <vt:lpstr>3D forgatás – apró módosítás</vt:lpstr>
      <vt:lpstr>3D forgatás: szimmetrikus képlet?</vt:lpstr>
      <vt:lpstr>PowerPoint Presentation</vt:lpstr>
      <vt:lpstr>Kvaternió</vt:lpstr>
      <vt:lpstr>Műveletek kvaterniókkal</vt:lpstr>
      <vt:lpstr>Kvaterniók szorzata</vt:lpstr>
      <vt:lpstr>Konjugált</vt:lpstr>
      <vt:lpstr>Szorzat a konjugálttal</vt:lpstr>
      <vt:lpstr>Inverz</vt:lpstr>
      <vt:lpstr>Egységkvaterniók</vt:lpstr>
      <vt:lpstr>Tisztán képzetes kvaterniók</vt:lpstr>
      <vt:lpstr>Szögtartó transzformációk tisztán képzetes kvaterniókkal</vt:lpstr>
      <vt:lpstr>Tükrözés x=0-ra (az yz síkra)</vt:lpstr>
      <vt:lpstr>Elforgatás</vt:lpstr>
      <vt:lpstr>Möbius transzformációk</vt:lpstr>
      <vt:lpstr>Egységkvaternió exponense</vt:lpstr>
      <vt:lpstr>SLERP Kvaternió-interpoláció</vt:lpstr>
      <vt:lpstr>Kvaternió versus mátrix</vt:lpstr>
      <vt:lpstr>Euler integrálás forgatásra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201</cp:revision>
  <dcterms:created xsi:type="dcterms:W3CDTF">2017-01-23T15:49:11Z</dcterms:created>
  <dcterms:modified xsi:type="dcterms:W3CDTF">2021-03-08T20:11:26Z</dcterms:modified>
</cp:coreProperties>
</file>